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4" r:id="rId2"/>
    <p:sldId id="340" r:id="rId3"/>
    <p:sldId id="341" r:id="rId4"/>
    <p:sldId id="353" r:id="rId5"/>
    <p:sldId id="315" r:id="rId6"/>
    <p:sldId id="316" r:id="rId7"/>
    <p:sldId id="317" r:id="rId8"/>
    <p:sldId id="326" r:id="rId9"/>
    <p:sldId id="342" r:id="rId10"/>
    <p:sldId id="327" r:id="rId11"/>
    <p:sldId id="328" r:id="rId12"/>
    <p:sldId id="329" r:id="rId13"/>
    <p:sldId id="330" r:id="rId14"/>
    <p:sldId id="331" r:id="rId15"/>
    <p:sldId id="349" r:id="rId16"/>
    <p:sldId id="344" r:id="rId17"/>
    <p:sldId id="345" r:id="rId18"/>
    <p:sldId id="346" r:id="rId19"/>
    <p:sldId id="347" r:id="rId20"/>
    <p:sldId id="348" r:id="rId21"/>
    <p:sldId id="350" r:id="rId22"/>
    <p:sldId id="332" r:id="rId23"/>
    <p:sldId id="333" r:id="rId24"/>
    <p:sldId id="334" r:id="rId25"/>
    <p:sldId id="337" r:id="rId26"/>
    <p:sldId id="351" r:id="rId27"/>
    <p:sldId id="338" r:id="rId28"/>
    <p:sldId id="352" r:id="rId29"/>
    <p:sldId id="339" r:id="rId30"/>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D2E2E8"/>
    <a:srgbClr val="DAE3F3"/>
    <a:srgbClr val="244375"/>
    <a:srgbClr val="4F81BD"/>
    <a:srgbClr val="05BDD3"/>
    <a:srgbClr val="2E75B6"/>
    <a:srgbClr val="46D3E2"/>
    <a:srgbClr val="B3EDF3"/>
    <a:srgbClr val="0F6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3627" autoAdjust="0"/>
  </p:normalViewPr>
  <p:slideViewPr>
    <p:cSldViewPr snapToGrid="0">
      <p:cViewPr varScale="1">
        <p:scale>
          <a:sx n="108" d="100"/>
          <a:sy n="108" d="100"/>
        </p:scale>
        <p:origin x="12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085139886643166E-2"/>
          <c:y val="0.11969769219076333"/>
          <c:w val="0.89265087756189876"/>
          <c:h val="0.64592213460381187"/>
        </c:manualLayout>
      </c:layout>
      <c:lineChart>
        <c:grouping val="standard"/>
        <c:varyColors val="0"/>
        <c:ser>
          <c:idx val="0"/>
          <c:order val="0"/>
          <c:tx>
            <c:strRef>
              <c:f>Лист1!$C$41</c:f>
              <c:strCache>
                <c:ptCount val="1"/>
                <c:pt idx="0">
                  <c:v>Доля научно-реставрационных работ от общего количества памятников истории и культуры</c:v>
                </c:pt>
              </c:strCache>
            </c:strRef>
          </c:tx>
          <c:spPr>
            <a:ln>
              <a:solidFill>
                <a:srgbClr val="0070C0"/>
              </a:solidFill>
            </a:ln>
          </c:spPr>
          <c:marker>
            <c:spPr>
              <a:solidFill>
                <a:srgbClr val="C00000"/>
              </a:solidFill>
              <a:ln>
                <a:solidFill>
                  <a:srgbClr val="0070C0"/>
                </a:solidFill>
              </a:ln>
            </c:spPr>
          </c:marker>
          <c:dLbls>
            <c:dLbl>
              <c:idx val="0"/>
              <c:layout>
                <c:manualLayout>
                  <c:x val="-5.2777777777777805E-2"/>
                  <c:y val="-9.2592592592592504E-2"/>
                </c:manualLayout>
              </c:layout>
              <c:tx>
                <c:rich>
                  <a:bodyPr/>
                  <a:lstStyle/>
                  <a:p>
                    <a:r>
                      <a:rPr lang="en-US" dirty="0"/>
                      <a:t>12,6%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B6-49E9-BCF4-EDA6AA6F95DE}"/>
                </c:ext>
              </c:extLst>
            </c:dLbl>
            <c:dLbl>
              <c:idx val="1"/>
              <c:layout>
                <c:manualLayout>
                  <c:x val="-0.05"/>
                  <c:y val="-7.8704068241469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B6-49E9-BCF4-EDA6AA6F95DE}"/>
                </c:ext>
              </c:extLst>
            </c:dLbl>
            <c:dLbl>
              <c:idx val="2"/>
              <c:layout>
                <c:manualLayout>
                  <c:x val="-6.1111111111111109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B6-49E9-BCF4-EDA6AA6F95DE}"/>
                </c:ext>
              </c:extLst>
            </c:dLbl>
            <c:dLbl>
              <c:idx val="3"/>
              <c:layout>
                <c:manualLayout>
                  <c:x val="-7.4999999999999997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B6-49E9-BCF4-EDA6AA6F95DE}"/>
                </c:ext>
              </c:extLst>
            </c:dLbl>
            <c:dLbl>
              <c:idx val="4"/>
              <c:layout>
                <c:manualLayout>
                  <c:x val="-8.0555555555555561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B6-49E9-BCF4-EDA6AA6F95DE}"/>
                </c:ext>
              </c:extLst>
            </c:dLbl>
            <c:dLbl>
              <c:idx val="5"/>
              <c:layout>
                <c:manualLayout>
                  <c:x val="-9.166666666666666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B6-49E9-BCF4-EDA6AA6F95DE}"/>
                </c:ext>
              </c:extLst>
            </c:dLbl>
            <c:dLbl>
              <c:idx val="6"/>
              <c:layout>
                <c:manualLayout>
                  <c:x val="-8.3333333333333329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B6-49E9-BCF4-EDA6AA6F95DE}"/>
                </c:ext>
              </c:extLst>
            </c:dLbl>
            <c:dLbl>
              <c:idx val="7"/>
              <c:layout>
                <c:manualLayout>
                  <c:x val="-9.166666666666666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B6-49E9-BCF4-EDA6AA6F95DE}"/>
                </c:ext>
              </c:extLst>
            </c:dLbl>
            <c:dLbl>
              <c:idx val="8"/>
              <c:layout>
                <c:manualLayout>
                  <c:x val="-5.5555555555555455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B6-49E9-BCF4-EDA6AA6F95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Лист1!$B$42:$B$50</c:f>
              <c:numCache>
                <c:formatCode>General</c:formatCode>
                <c:ptCount val="9"/>
                <c:pt idx="0">
                  <c:v>2022</c:v>
                </c:pt>
                <c:pt idx="1">
                  <c:v>2023</c:v>
                </c:pt>
                <c:pt idx="2">
                  <c:v>2024</c:v>
                </c:pt>
                <c:pt idx="3">
                  <c:v>2025</c:v>
                </c:pt>
                <c:pt idx="4">
                  <c:v>2026</c:v>
                </c:pt>
                <c:pt idx="5">
                  <c:v>2027</c:v>
                </c:pt>
                <c:pt idx="6">
                  <c:v>2028</c:v>
                </c:pt>
                <c:pt idx="7">
                  <c:v>2029</c:v>
                </c:pt>
              </c:numCache>
            </c:numRef>
          </c:cat>
          <c:val>
            <c:numRef>
              <c:f>Лист1!$C$42:$C$50</c:f>
              <c:numCache>
                <c:formatCode>0%</c:formatCode>
                <c:ptCount val="9"/>
                <c:pt idx="0">
                  <c:v>0.124</c:v>
                </c:pt>
                <c:pt idx="1">
                  <c:v>0.16200000000000001</c:v>
                </c:pt>
                <c:pt idx="2">
                  <c:v>0.20100000000000001</c:v>
                </c:pt>
                <c:pt idx="3">
                  <c:v>0.24</c:v>
                </c:pt>
                <c:pt idx="4">
                  <c:v>0.28000000000000003</c:v>
                </c:pt>
                <c:pt idx="5">
                  <c:v>0.32</c:v>
                </c:pt>
                <c:pt idx="6">
                  <c:v>0.36</c:v>
                </c:pt>
                <c:pt idx="7">
                  <c:v>0.4</c:v>
                </c:pt>
              </c:numCache>
            </c:numRef>
          </c:val>
          <c:smooth val="0"/>
          <c:extLst>
            <c:ext xmlns:c16="http://schemas.microsoft.com/office/drawing/2014/chart" uri="{C3380CC4-5D6E-409C-BE32-E72D297353CC}">
              <c16:uniqueId val="{00000009-C8B6-49E9-BCF4-EDA6AA6F95DE}"/>
            </c:ext>
          </c:extLst>
        </c:ser>
        <c:dLbls>
          <c:showLegendKey val="0"/>
          <c:showVal val="0"/>
          <c:showCatName val="0"/>
          <c:showSerName val="0"/>
          <c:showPercent val="0"/>
          <c:showBubbleSize val="0"/>
        </c:dLbls>
        <c:marker val="1"/>
        <c:smooth val="0"/>
        <c:axId val="-99850128"/>
        <c:axId val="-99849584"/>
      </c:lineChart>
      <c:dateAx>
        <c:axId val="-99850128"/>
        <c:scaling>
          <c:orientation val="minMax"/>
        </c:scaling>
        <c:delete val="0"/>
        <c:axPos val="b"/>
        <c:numFmt formatCode="General" sourceLinked="1"/>
        <c:majorTickMark val="out"/>
        <c:minorTickMark val="none"/>
        <c:tickLblPos val="nextTo"/>
        <c:crossAx val="-99849584"/>
        <c:crosses val="autoZero"/>
        <c:auto val="0"/>
        <c:lblOffset val="100"/>
        <c:baseTimeUnit val="days"/>
      </c:dateAx>
      <c:valAx>
        <c:axId val="-99849584"/>
        <c:scaling>
          <c:orientation val="minMax"/>
        </c:scaling>
        <c:delete val="1"/>
        <c:axPos val="l"/>
        <c:numFmt formatCode="0%" sourceLinked="1"/>
        <c:majorTickMark val="out"/>
        <c:minorTickMark val="none"/>
        <c:tickLblPos val="nextTo"/>
        <c:crossAx val="-99850128"/>
        <c:crosses val="autoZero"/>
        <c:crossBetween val="between"/>
      </c:valAx>
    </c:plotArea>
    <c:plotVisOnly val="1"/>
    <c:dispBlanksAs val="gap"/>
    <c:showDLblsOverMax val="0"/>
  </c:chart>
  <c:txPr>
    <a:bodyPr/>
    <a:lstStyle/>
    <a:p>
      <a:pPr>
        <a:defRPr sz="900">
          <a:latin typeface="Segoe UI" panose="020B0502040204020203" pitchFamily="34" charset="0"/>
          <a:cs typeface="Segoe UI" panose="020B0502040204020203" pitchFamily="34"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86261728899944E-2"/>
          <c:y val="0.23376885320485863"/>
          <c:w val="0.82472489338925381"/>
          <c:h val="0.52838939395849405"/>
        </c:manualLayout>
      </c:layout>
      <c:lineChart>
        <c:grouping val="standard"/>
        <c:varyColors val="0"/>
        <c:ser>
          <c:idx val="0"/>
          <c:order val="0"/>
          <c:tx>
            <c:strRef>
              <c:f>Лист1!$C$138</c:f>
              <c:strCache>
                <c:ptCount val="1"/>
                <c:pt idx="0">
                  <c:v>Повышение посещаемости библиотек, %</c:v>
                </c:pt>
              </c:strCache>
            </c:strRef>
          </c:tx>
          <c:spPr>
            <a:ln>
              <a:solidFill>
                <a:srgbClr val="0070C0"/>
              </a:solidFill>
            </a:ln>
          </c:spPr>
          <c:marker>
            <c:spPr>
              <a:solidFill>
                <a:srgbClr val="C00000"/>
              </a:solidFill>
              <a:ln>
                <a:solidFill>
                  <a:srgbClr val="0070C0"/>
                </a:solidFill>
              </a:ln>
            </c:spPr>
          </c:marker>
          <c:dLbls>
            <c:dLbl>
              <c:idx val="0"/>
              <c:layout>
                <c:manualLayout>
                  <c:x val="-0.18155055015844923"/>
                  <c:y val="-0.45667946116305996"/>
                </c:manualLayout>
              </c:layout>
              <c:tx>
                <c:rich>
                  <a:bodyPr/>
                  <a:lstStyle/>
                  <a:p>
                    <a:r>
                      <a:rPr lang="ru-RU" sz="800" b="1" i="0" u="none" strike="noStrike" baseline="0" dirty="0" smtClean="0">
                        <a:effectLst/>
                      </a:rPr>
                      <a:t>2022 ж. </a:t>
                    </a:r>
                    <a:r>
                      <a:rPr lang="ru-RU" sz="800" b="1" i="0" u="none" strike="noStrike" baseline="0" dirty="0">
                        <a:effectLst/>
                      </a:rPr>
                      <a:t>= </a:t>
                    </a:r>
                    <a:r>
                      <a:rPr lang="ru-RU" sz="800" b="1" i="0" u="none" strike="noStrike" baseline="0" dirty="0" err="1" smtClean="0">
                        <a:effectLst/>
                      </a:rPr>
                      <a:t>келушілер</a:t>
                    </a:r>
                    <a:r>
                      <a:rPr lang="ru-RU" sz="800" b="1" i="0" u="none" strike="noStrike" baseline="0" dirty="0" smtClean="0">
                        <a:effectLst/>
                      </a:rPr>
                      <a:t> </a:t>
                    </a:r>
                    <a:r>
                      <a:rPr lang="ru-RU" sz="800" b="1" dirty="0" smtClean="0"/>
                      <a:t>52 </a:t>
                    </a:r>
                    <a:r>
                      <a:rPr lang="ru-RU" sz="800" b="1" baseline="0" dirty="0" smtClean="0"/>
                      <a:t>млн</a:t>
                    </a:r>
                    <a:endParaRPr lang="ru-RU" sz="800" dirty="0"/>
                  </a:p>
                </c:rich>
              </c:tx>
              <c:showLegendKey val="0"/>
              <c:showVal val="1"/>
              <c:showCatName val="0"/>
              <c:showSerName val="0"/>
              <c:showPercent val="0"/>
              <c:showBubbleSize val="0"/>
              <c:extLst>
                <c:ext xmlns:c15="http://schemas.microsoft.com/office/drawing/2012/chart" uri="{CE6537A1-D6FC-4f65-9D91-7224C49458BB}">
                  <c15:layout>
                    <c:manualLayout>
                      <c:w val="0.38051505464261426"/>
                      <c:h val="0.27501024112219019"/>
                    </c:manualLayout>
                  </c15:layout>
                </c:ext>
                <c:ext xmlns:c16="http://schemas.microsoft.com/office/drawing/2014/chart" uri="{C3380CC4-5D6E-409C-BE32-E72D297353CC}">
                  <c16:uniqueId val="{00000000-9D5F-4E35-985F-98E4EB8B874E}"/>
                </c:ext>
              </c:extLst>
            </c:dLbl>
            <c:dLbl>
              <c:idx val="1"/>
              <c:layout>
                <c:manualLayout>
                  <c:x val="-2.3218964402587094E-2"/>
                  <c:y val="-0.121701083088756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5F-4E35-985F-98E4EB8B874E}"/>
                </c:ext>
              </c:extLst>
            </c:dLbl>
            <c:dLbl>
              <c:idx val="2"/>
              <c:layout>
                <c:manualLayout>
                  <c:x val="-2.7685332136663177E-2"/>
                  <c:y val="-0.111776684998917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5F-4E35-985F-98E4EB8B874E}"/>
                </c:ext>
              </c:extLst>
            </c:dLbl>
            <c:dLbl>
              <c:idx val="3"/>
              <c:layout>
                <c:manualLayout>
                  <c:x val="-3.5300203269462677E-2"/>
                  <c:y val="-0.13029497007209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5F-4E35-985F-98E4EB8B874E}"/>
                </c:ext>
              </c:extLst>
            </c:dLbl>
            <c:dLbl>
              <c:idx val="4"/>
              <c:layout>
                <c:manualLayout>
                  <c:x val="-2.8422090938317057E-2"/>
                  <c:y val="-0.136255338947990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5F-4E35-985F-98E4EB8B874E}"/>
                </c:ext>
              </c:extLst>
            </c:dLbl>
            <c:dLbl>
              <c:idx val="5"/>
              <c:layout>
                <c:manualLayout>
                  <c:x val="-4.4382914087619282E-2"/>
                  <c:y val="-0.132955992285098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5F-4E35-985F-98E4EB8B874E}"/>
                </c:ext>
              </c:extLst>
            </c:dLbl>
            <c:dLbl>
              <c:idx val="6"/>
              <c:layout>
                <c:manualLayout>
                  <c:x val="-3.9001422612132026E-2"/>
                  <c:y val="-0.12766145196465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5F-4E35-985F-98E4EB8B874E}"/>
                </c:ext>
              </c:extLst>
            </c:dLbl>
            <c:dLbl>
              <c:idx val="7"/>
              <c:layout>
                <c:manualLayout>
                  <c:x val="-4.7940399130413723E-2"/>
                  <c:y val="-9.5803494205154854E-2"/>
                </c:manualLayout>
              </c:layout>
              <c:tx>
                <c:rich>
                  <a:bodyPr/>
                  <a:lstStyle/>
                  <a:p>
                    <a:fld id="{A68A8D72-1F66-433E-A2D7-8F9677B8DEF3}" type="VALUE">
                      <a:rPr lang="ru-RU" smtClean="0"/>
                      <a:pPr/>
                      <a:t>[ЗНАЧЕНИЕ]</a:t>
                    </a:fld>
                    <a:r>
                      <a:rPr lang="ru-RU" dirty="0"/>
                      <a:t> </a:t>
                    </a:r>
                  </a:p>
                  <a:p>
                    <a:endParaRPr lang="ru-RU" sz="500" dirty="0"/>
                  </a:p>
                  <a:p>
                    <a:r>
                      <a:rPr lang="ru-RU" dirty="0"/>
                      <a:t>62,4 млн.</a:t>
                    </a:r>
                    <a:r>
                      <a:rPr lang="ru-RU" baseline="0" dirty="0"/>
                      <a:t> посещений</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D5F-4E35-985F-98E4EB8B874E}"/>
                </c:ext>
              </c:extLst>
            </c:dLbl>
            <c:dLbl>
              <c:idx val="8"/>
              <c:layout>
                <c:manualLayout>
                  <c:x val="-7.7219684127634899E-4"/>
                  <c:y val="4.74881302594439E-2"/>
                </c:manualLayout>
              </c:layout>
              <c:tx>
                <c:rich>
                  <a:bodyPr/>
                  <a:lstStyle/>
                  <a:p>
                    <a:pPr algn="l">
                      <a:defRPr/>
                    </a:pPr>
                    <a:fld id="{CC43303E-E830-40B3-8988-6E788CDE8426}" type="VALUE">
                      <a:rPr lang="ru-RU"/>
                      <a:pPr algn="l">
                        <a:defRPr/>
                      </a:pPr>
                      <a:t>[ЗНАЧЕНИЕ]</a:t>
                    </a:fld>
                    <a:r>
                      <a:rPr lang="ru-RU"/>
                      <a:t> </a:t>
                    </a:r>
                  </a:p>
                  <a:p>
                    <a:pPr algn="l">
                      <a:defRPr/>
                    </a:pPr>
                    <a:endParaRPr lang="ru-RU"/>
                  </a:p>
                  <a:p>
                    <a:pPr algn="l">
                      <a:defRPr/>
                    </a:pPr>
                    <a:endParaRPr lang="ru-RU"/>
                  </a:p>
                  <a:p>
                    <a:pPr algn="l">
                      <a:defRPr/>
                    </a:pPr>
                    <a:endParaRPr lang="ru-RU"/>
                  </a:p>
                  <a:p>
                    <a:pPr algn="l">
                      <a:defRPr/>
                    </a:pPr>
                    <a:r>
                      <a:rPr lang="ru-RU"/>
                      <a:t>(62,9 млн. посещений)</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1912743093140868"/>
                      <c:h val="0.68320656614680086"/>
                    </c:manualLayout>
                  </c15:layout>
                  <c15:dlblFieldTable/>
                  <c15:showDataLabelsRange val="0"/>
                </c:ext>
                <c:ext xmlns:c16="http://schemas.microsoft.com/office/drawing/2014/chart" uri="{C3380CC4-5D6E-409C-BE32-E72D297353CC}">
                  <c16:uniqueId val="{00000008-9D5F-4E35-985F-98E4EB8B874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Лист1!$B$139:$B$147</c:f>
              <c:numCache>
                <c:formatCode>General</c:formatCode>
                <c:ptCount val="9"/>
                <c:pt idx="0">
                  <c:v>2022</c:v>
                </c:pt>
                <c:pt idx="1">
                  <c:v>2023</c:v>
                </c:pt>
                <c:pt idx="2">
                  <c:v>2024</c:v>
                </c:pt>
                <c:pt idx="3">
                  <c:v>2025</c:v>
                </c:pt>
                <c:pt idx="4">
                  <c:v>2026</c:v>
                </c:pt>
                <c:pt idx="5">
                  <c:v>2027</c:v>
                </c:pt>
                <c:pt idx="6">
                  <c:v>2028</c:v>
                </c:pt>
                <c:pt idx="7">
                  <c:v>2029</c:v>
                </c:pt>
              </c:numCache>
            </c:numRef>
          </c:cat>
          <c:val>
            <c:numRef>
              <c:f>Лист1!$C$139:$C$147</c:f>
              <c:numCache>
                <c:formatCode>0%</c:formatCode>
                <c:ptCount val="9"/>
                <c:pt idx="0">
                  <c:v>0</c:v>
                </c:pt>
                <c:pt idx="1">
                  <c:v>0.02</c:v>
                </c:pt>
                <c:pt idx="2">
                  <c:v>0.05</c:v>
                </c:pt>
                <c:pt idx="3">
                  <c:v>0.08</c:v>
                </c:pt>
                <c:pt idx="4">
                  <c:v>0.11</c:v>
                </c:pt>
                <c:pt idx="5">
                  <c:v>0.14000000000000001</c:v>
                </c:pt>
                <c:pt idx="6">
                  <c:v>0.17</c:v>
                </c:pt>
                <c:pt idx="7">
                  <c:v>0.2</c:v>
                </c:pt>
              </c:numCache>
            </c:numRef>
          </c:val>
          <c:smooth val="0"/>
          <c:extLst>
            <c:ext xmlns:c16="http://schemas.microsoft.com/office/drawing/2014/chart" uri="{C3380CC4-5D6E-409C-BE32-E72D297353CC}">
              <c16:uniqueId val="{00000009-9D5F-4E35-985F-98E4EB8B874E}"/>
            </c:ext>
          </c:extLst>
        </c:ser>
        <c:dLbls>
          <c:showLegendKey val="0"/>
          <c:showVal val="0"/>
          <c:showCatName val="0"/>
          <c:showSerName val="0"/>
          <c:showPercent val="0"/>
          <c:showBubbleSize val="0"/>
        </c:dLbls>
        <c:marker val="1"/>
        <c:smooth val="0"/>
        <c:axId val="-2118230704"/>
        <c:axId val="-2118237232"/>
      </c:lineChart>
      <c:dateAx>
        <c:axId val="-2118230704"/>
        <c:scaling>
          <c:orientation val="minMax"/>
        </c:scaling>
        <c:delete val="0"/>
        <c:axPos val="b"/>
        <c:numFmt formatCode="General" sourceLinked="1"/>
        <c:majorTickMark val="out"/>
        <c:minorTickMark val="none"/>
        <c:tickLblPos val="nextTo"/>
        <c:crossAx val="-2118237232"/>
        <c:crosses val="autoZero"/>
        <c:auto val="0"/>
        <c:lblOffset val="100"/>
        <c:baseTimeUnit val="days"/>
      </c:dateAx>
      <c:valAx>
        <c:axId val="-2118237232"/>
        <c:scaling>
          <c:orientation val="minMax"/>
        </c:scaling>
        <c:delete val="1"/>
        <c:axPos val="l"/>
        <c:numFmt formatCode="0%" sourceLinked="1"/>
        <c:majorTickMark val="out"/>
        <c:minorTickMark val="none"/>
        <c:tickLblPos val="nextTo"/>
        <c:crossAx val="-2118230704"/>
        <c:crosses val="autoZero"/>
        <c:crossBetween val="between"/>
      </c:valAx>
    </c:plotArea>
    <c:plotVisOnly val="1"/>
    <c:dispBlanksAs val="gap"/>
    <c:showDLblsOverMax val="0"/>
  </c:chart>
  <c:txPr>
    <a:bodyPr/>
    <a:lstStyle/>
    <a:p>
      <a:pPr>
        <a:defRPr sz="900">
          <a:latin typeface="Segoe UI" panose="020B0502040204020203" pitchFamily="34" charset="0"/>
          <a:cs typeface="Segoe UI" panose="020B0502040204020203" pitchFamily="34"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913290296542841E-2"/>
          <c:y val="0.14447579177284312"/>
          <c:w val="0.85754080846154213"/>
          <c:h val="0.59956109143859415"/>
        </c:manualLayout>
      </c:layout>
      <c:lineChart>
        <c:grouping val="standard"/>
        <c:varyColors val="0"/>
        <c:ser>
          <c:idx val="0"/>
          <c:order val="0"/>
          <c:tx>
            <c:strRef>
              <c:f>Лист1!$C$61</c:f>
              <c:strCache>
                <c:ptCount val="1"/>
                <c:pt idx="0">
                  <c:v>Повышение посещаемости музеев и объектов ИКН, %</c:v>
                </c:pt>
              </c:strCache>
            </c:strRef>
          </c:tx>
          <c:marker>
            <c:spPr>
              <a:solidFill>
                <a:srgbClr val="C00000"/>
              </a:solidFill>
            </c:spPr>
          </c:marker>
          <c:dLbls>
            <c:dLbl>
              <c:idx val="0"/>
              <c:layout>
                <c:manualLayout>
                  <c:x val="-0.1511434686436596"/>
                  <c:y val="-0.43097684704943179"/>
                </c:manualLayout>
              </c:layout>
              <c:tx>
                <c:rich>
                  <a:bodyPr/>
                  <a:lstStyle/>
                  <a:p>
                    <a:r>
                      <a:rPr lang="ru-RU" sz="800" b="1" dirty="0" smtClean="0"/>
                      <a:t>2022</a:t>
                    </a:r>
                    <a:r>
                      <a:rPr lang="ru-RU" sz="800" b="1" baseline="0" dirty="0" smtClean="0"/>
                      <a:t> ж</a:t>
                    </a:r>
                    <a:r>
                      <a:rPr lang="ru-RU" sz="800" b="1" dirty="0" smtClean="0"/>
                      <a:t>.</a:t>
                    </a:r>
                    <a:r>
                      <a:rPr lang="ru-RU" sz="800" b="1" baseline="0" dirty="0" smtClean="0"/>
                      <a:t> </a:t>
                    </a:r>
                    <a:r>
                      <a:rPr lang="ru-RU" sz="800" b="1" baseline="0" dirty="0"/>
                      <a:t>=</a:t>
                    </a:r>
                    <a:r>
                      <a:rPr lang="ru-RU" sz="800" b="1" dirty="0"/>
                      <a:t> </a:t>
                    </a:r>
                    <a:r>
                      <a:rPr lang="ru-RU" sz="800" b="1" dirty="0" err="1" smtClean="0"/>
                      <a:t>келушілер</a:t>
                    </a:r>
                    <a:r>
                      <a:rPr lang="ru-RU" sz="800" b="1" dirty="0" smtClean="0"/>
                      <a:t> 6,8 </a:t>
                    </a:r>
                    <a:r>
                      <a:rPr lang="ru-RU" sz="800" b="1" dirty="0"/>
                      <a:t>млн </a:t>
                    </a:r>
                  </a:p>
                </c:rich>
              </c:tx>
              <c:showLegendKey val="0"/>
              <c:showVal val="1"/>
              <c:showCatName val="0"/>
              <c:showSerName val="0"/>
              <c:showPercent val="0"/>
              <c:showBubbleSize val="0"/>
              <c:extLst>
                <c:ext xmlns:c15="http://schemas.microsoft.com/office/drawing/2012/chart" uri="{CE6537A1-D6FC-4f65-9D91-7224C49458BB}">
                  <c15:layout>
                    <c:manualLayout>
                      <c:w val="0.35986332311270386"/>
                      <c:h val="0.37944314102251703"/>
                    </c:manualLayout>
                  </c15:layout>
                </c:ext>
                <c:ext xmlns:c16="http://schemas.microsoft.com/office/drawing/2014/chart" uri="{C3380CC4-5D6E-409C-BE32-E72D297353CC}">
                  <c16:uniqueId val="{00000000-4419-4C60-A027-1A7E224D143F}"/>
                </c:ext>
              </c:extLst>
            </c:dLbl>
            <c:dLbl>
              <c:idx val="1"/>
              <c:layout>
                <c:manualLayout>
                  <c:x val="-3.4747832511765046E-2"/>
                  <c:y val="-7.794970546381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19-4C60-A027-1A7E224D143F}"/>
                </c:ext>
              </c:extLst>
            </c:dLbl>
            <c:dLbl>
              <c:idx val="2"/>
              <c:layout>
                <c:manualLayout>
                  <c:x val="-3.7107015592510666E-2"/>
                  <c:y val="-0.104216997054638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19-4C60-A027-1A7E224D143F}"/>
                </c:ext>
              </c:extLst>
            </c:dLbl>
            <c:dLbl>
              <c:idx val="3"/>
              <c:layout>
                <c:manualLayout>
                  <c:x val="-3.6949829808488766E-2"/>
                  <c:y val="-9.9587980276003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19-4C60-A027-1A7E224D143F}"/>
                </c:ext>
              </c:extLst>
            </c:dLbl>
            <c:dLbl>
              <c:idx val="4"/>
              <c:layout>
                <c:manualLayout>
                  <c:x val="-4.2575604766319886E-2"/>
                  <c:y val="-0.104216997054638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19-4C60-A027-1A7E224D143F}"/>
                </c:ext>
              </c:extLst>
            </c:dLbl>
            <c:dLbl>
              <c:idx val="5"/>
              <c:layout>
                <c:manualLayout>
                  <c:x val="-3.7980912698856069E-2"/>
                  <c:y val="-0.11272214316444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19-4C60-A027-1A7E224D143F}"/>
                </c:ext>
              </c:extLst>
            </c:dLbl>
            <c:dLbl>
              <c:idx val="6"/>
              <c:layout>
                <c:manualLayout>
                  <c:x val="-4.3283304650295423E-2"/>
                  <c:y val="-0.13795185310946029"/>
                </c:manualLayout>
              </c:layout>
              <c:showLegendKey val="0"/>
              <c:showVal val="1"/>
              <c:showCatName val="0"/>
              <c:showSerName val="0"/>
              <c:showPercent val="0"/>
              <c:showBubbleSize val="0"/>
              <c:extLst>
                <c:ext xmlns:c15="http://schemas.microsoft.com/office/drawing/2012/chart" uri="{CE6537A1-D6FC-4f65-9D91-7224C49458BB}">
                  <c15:layout>
                    <c:manualLayout>
                      <c:w val="7.1545584502631154E-2"/>
                      <c:h val="0.31573310400198018"/>
                    </c:manualLayout>
                  </c15:layout>
                </c:ext>
                <c:ext xmlns:c16="http://schemas.microsoft.com/office/drawing/2014/chart" uri="{C3380CC4-5D6E-409C-BE32-E72D297353CC}">
                  <c16:uniqueId val="{00000006-4419-4C60-A027-1A7E224D143F}"/>
                </c:ext>
              </c:extLst>
            </c:dLbl>
            <c:dLbl>
              <c:idx val="7"/>
              <c:layout>
                <c:manualLayout>
                  <c:x val="-3.4175387842007646E-2"/>
                  <c:y val="-7.124451397725938E-2"/>
                </c:manualLayout>
              </c:layout>
              <c:tx>
                <c:rich>
                  <a:bodyPr/>
                  <a:lstStyle/>
                  <a:p>
                    <a:fld id="{2F275EBF-29C8-4C2D-BFA2-548B47F5214F}" type="VALUE">
                      <a:rPr lang="ru-RU" smtClean="0"/>
                      <a:pPr/>
                      <a:t>[ЗНАЧЕНИЕ]</a:t>
                    </a:fld>
                    <a:r>
                      <a:rPr lang="ru-RU" dirty="0"/>
                      <a:t> </a:t>
                    </a:r>
                  </a:p>
                  <a:p>
                    <a:endParaRPr lang="ru-RU" dirty="0"/>
                  </a:p>
                  <a:p>
                    <a:r>
                      <a:rPr lang="ru-RU" dirty="0"/>
                      <a:t>8,2 млн. посещений</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419-4C60-A027-1A7E224D143F}"/>
                </c:ext>
              </c:extLst>
            </c:dLbl>
            <c:dLbl>
              <c:idx val="8"/>
              <c:layout>
                <c:manualLayout>
                  <c:x val="-5.9786846357336451E-3"/>
                  <c:y val="2.9589097196942117E-2"/>
                </c:manualLayout>
              </c:layout>
              <c:tx>
                <c:rich>
                  <a:bodyPr/>
                  <a:lstStyle/>
                  <a:p>
                    <a:fld id="{927B6965-9D43-4A21-93D5-D13626F8871E}" type="VALUE">
                      <a:rPr lang="ru-RU" smtClean="0"/>
                      <a:pPr/>
                      <a:t>[ЗНАЧЕНИЕ]</a:t>
                    </a:fld>
                    <a:endParaRPr lang="ru-RU" dirty="0"/>
                  </a:p>
                  <a:p>
                    <a:r>
                      <a:rPr lang="ru-RU" dirty="0"/>
                      <a:t>  </a:t>
                    </a:r>
                  </a:p>
                  <a:p>
                    <a:r>
                      <a:rPr lang="ru-RU" dirty="0"/>
                      <a:t>(2,8 </a:t>
                    </a:r>
                    <a:r>
                      <a:rPr lang="ru-RU" sz="700" dirty="0"/>
                      <a:t>млн. посещений</a:t>
                    </a:r>
                    <a:r>
                      <a:rPr lang="ru-RU" dirty="0"/>
                      <a:t>)</a:t>
                    </a:r>
                  </a:p>
                </c:rich>
              </c:tx>
              <c:showLegendKey val="0"/>
              <c:showVal val="1"/>
              <c:showCatName val="0"/>
              <c:showSerName val="0"/>
              <c:showPercent val="0"/>
              <c:showBubbleSize val="0"/>
              <c:extLst>
                <c:ext xmlns:c15="http://schemas.microsoft.com/office/drawing/2012/chart" uri="{CE6537A1-D6FC-4f65-9D91-7224C49458BB}">
                  <c15:layout>
                    <c:manualLayout>
                      <c:w val="0.19378570346701871"/>
                      <c:h val="0.58795131879405638"/>
                    </c:manualLayout>
                  </c15:layout>
                  <c15:dlblFieldTable/>
                  <c15:showDataLabelsRange val="0"/>
                </c:ext>
                <c:ext xmlns:c16="http://schemas.microsoft.com/office/drawing/2014/chart" uri="{C3380CC4-5D6E-409C-BE32-E72D297353CC}">
                  <c16:uniqueId val="{00000008-4419-4C60-A027-1A7E224D143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Лист1!$B$62:$B$70</c:f>
              <c:numCache>
                <c:formatCode>General</c:formatCode>
                <c:ptCount val="9"/>
                <c:pt idx="0">
                  <c:v>2022</c:v>
                </c:pt>
                <c:pt idx="1">
                  <c:v>2023</c:v>
                </c:pt>
                <c:pt idx="2">
                  <c:v>2024</c:v>
                </c:pt>
                <c:pt idx="3">
                  <c:v>2025</c:v>
                </c:pt>
                <c:pt idx="4">
                  <c:v>2026</c:v>
                </c:pt>
                <c:pt idx="5">
                  <c:v>2027</c:v>
                </c:pt>
                <c:pt idx="6">
                  <c:v>2028</c:v>
                </c:pt>
                <c:pt idx="7">
                  <c:v>2029</c:v>
                </c:pt>
              </c:numCache>
            </c:numRef>
          </c:cat>
          <c:val>
            <c:numRef>
              <c:f>Лист1!$C$62:$C$70</c:f>
              <c:numCache>
                <c:formatCode>0%</c:formatCode>
                <c:ptCount val="9"/>
                <c:pt idx="0">
                  <c:v>0</c:v>
                </c:pt>
                <c:pt idx="1">
                  <c:v>0.02</c:v>
                </c:pt>
                <c:pt idx="2">
                  <c:v>0.05</c:v>
                </c:pt>
                <c:pt idx="3">
                  <c:v>0.08</c:v>
                </c:pt>
                <c:pt idx="4">
                  <c:v>0.11</c:v>
                </c:pt>
                <c:pt idx="5">
                  <c:v>0.14000000000000001</c:v>
                </c:pt>
                <c:pt idx="6">
                  <c:v>0.17</c:v>
                </c:pt>
                <c:pt idx="7">
                  <c:v>0.2</c:v>
                </c:pt>
              </c:numCache>
            </c:numRef>
          </c:val>
          <c:smooth val="0"/>
          <c:extLst>
            <c:ext xmlns:c16="http://schemas.microsoft.com/office/drawing/2014/chart" uri="{C3380CC4-5D6E-409C-BE32-E72D297353CC}">
              <c16:uniqueId val="{00000009-4419-4C60-A027-1A7E224D143F}"/>
            </c:ext>
          </c:extLst>
        </c:ser>
        <c:dLbls>
          <c:showLegendKey val="0"/>
          <c:showVal val="0"/>
          <c:showCatName val="0"/>
          <c:showSerName val="0"/>
          <c:showPercent val="0"/>
          <c:showBubbleSize val="0"/>
        </c:dLbls>
        <c:marker val="1"/>
        <c:smooth val="0"/>
        <c:axId val="-2118229072"/>
        <c:axId val="-2118225808"/>
      </c:lineChart>
      <c:dateAx>
        <c:axId val="-2118229072"/>
        <c:scaling>
          <c:orientation val="minMax"/>
        </c:scaling>
        <c:delete val="0"/>
        <c:axPos val="b"/>
        <c:numFmt formatCode="General" sourceLinked="1"/>
        <c:majorTickMark val="out"/>
        <c:minorTickMark val="none"/>
        <c:tickLblPos val="nextTo"/>
        <c:crossAx val="-2118225808"/>
        <c:crosses val="autoZero"/>
        <c:auto val="0"/>
        <c:lblOffset val="100"/>
        <c:baseTimeUnit val="days"/>
      </c:dateAx>
      <c:valAx>
        <c:axId val="-2118225808"/>
        <c:scaling>
          <c:orientation val="minMax"/>
        </c:scaling>
        <c:delete val="1"/>
        <c:axPos val="l"/>
        <c:numFmt formatCode="0%" sourceLinked="1"/>
        <c:majorTickMark val="out"/>
        <c:minorTickMark val="none"/>
        <c:tickLblPos val="nextTo"/>
        <c:crossAx val="-2118229072"/>
        <c:crosses val="autoZero"/>
        <c:crossBetween val="between"/>
      </c:valAx>
    </c:plotArea>
    <c:plotVisOnly val="1"/>
    <c:dispBlanksAs val="gap"/>
    <c:showDLblsOverMax val="0"/>
  </c:chart>
  <c:txPr>
    <a:bodyPr/>
    <a:lstStyle/>
    <a:p>
      <a:pPr>
        <a:defRPr sz="800">
          <a:latin typeface="Segoe UI" panose="020B0502040204020203" pitchFamily="34" charset="0"/>
          <a:cs typeface="Segoe UI" panose="020B0502040204020203" pitchFamily="34" charset="0"/>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Лист1!$C$80</c:f>
              <c:strCache>
                <c:ptCount val="1"/>
                <c:pt idx="0">
                  <c:v>Увеличение количества новых постановок отечественных авторов, ед.</c:v>
                </c:pt>
              </c:strCache>
            </c:strRef>
          </c:tx>
          <c:marker>
            <c:spPr>
              <a:solidFill>
                <a:srgbClr val="C00000"/>
              </a:solidFill>
            </c:spPr>
          </c:marker>
          <c:dLbls>
            <c:dLbl>
              <c:idx val="0"/>
              <c:layout>
                <c:manualLayout>
                  <c:x val="-5.2449965493443752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C7-4A39-819B-CF11DBCF80B1}"/>
                </c:ext>
              </c:extLst>
            </c:dLbl>
            <c:dLbl>
              <c:idx val="1"/>
              <c:layout>
                <c:manualLayout>
                  <c:x val="-5.2449965493443752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C7-4A39-819B-CF11DBCF80B1}"/>
                </c:ext>
              </c:extLst>
            </c:dLbl>
            <c:dLbl>
              <c:idx val="2"/>
              <c:layout>
                <c:manualLayout>
                  <c:x val="-6.073153899240856E-2"/>
                  <c:y val="-7.8704068241469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C7-4A39-819B-CF11DBCF80B1}"/>
                </c:ext>
              </c:extLst>
            </c:dLbl>
            <c:dLbl>
              <c:idx val="3"/>
              <c:layout>
                <c:manualLayout>
                  <c:x val="-6.3492063492063447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C7-4A39-819B-CF11DBCF80B1}"/>
                </c:ext>
              </c:extLst>
            </c:dLbl>
            <c:dLbl>
              <c:idx val="4"/>
              <c:layout>
                <c:manualLayout>
                  <c:x val="-5.5210489993098688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C7-4A39-819B-CF11DBCF80B1}"/>
                </c:ext>
              </c:extLst>
            </c:dLbl>
            <c:dLbl>
              <c:idx val="5"/>
              <c:layout>
                <c:manualLayout>
                  <c:x val="-5.7971014492753624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C7-4A39-819B-CF11DBCF80B1}"/>
                </c:ext>
              </c:extLst>
            </c:dLbl>
            <c:dLbl>
              <c:idx val="6"/>
              <c:layout>
                <c:manualLayout>
                  <c:x val="-7.1773636991028289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C7-4A39-819B-CF11DBCF80B1}"/>
                </c:ext>
              </c:extLst>
            </c:dLbl>
            <c:dLbl>
              <c:idx val="7"/>
              <c:layout>
                <c:manualLayout>
                  <c:x val="-6.073153899240856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C7-4A39-819B-CF11DBCF80B1}"/>
                </c:ext>
              </c:extLst>
            </c:dLbl>
            <c:dLbl>
              <c:idx val="8"/>
              <c:layout>
                <c:manualLayout>
                  <c:x val="-2.4844720496894408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C7-4A39-819B-CF11DBCF80B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Лист1!$B$81:$B$89</c:f>
              <c:numCache>
                <c:formatCode>General</c:formatCode>
                <c:ptCount val="9"/>
                <c:pt idx="0">
                  <c:v>2022</c:v>
                </c:pt>
                <c:pt idx="1">
                  <c:v>2023</c:v>
                </c:pt>
                <c:pt idx="2">
                  <c:v>2024</c:v>
                </c:pt>
                <c:pt idx="3">
                  <c:v>2025</c:v>
                </c:pt>
                <c:pt idx="4">
                  <c:v>2026</c:v>
                </c:pt>
                <c:pt idx="5">
                  <c:v>2027</c:v>
                </c:pt>
                <c:pt idx="6">
                  <c:v>2028</c:v>
                </c:pt>
                <c:pt idx="7">
                  <c:v>2029</c:v>
                </c:pt>
              </c:numCache>
            </c:numRef>
          </c:cat>
          <c:val>
            <c:numRef>
              <c:f>Лист1!$C$81:$C$89</c:f>
              <c:numCache>
                <c:formatCode>General</c:formatCode>
                <c:ptCount val="9"/>
                <c:pt idx="0">
                  <c:v>183</c:v>
                </c:pt>
                <c:pt idx="1">
                  <c:v>245</c:v>
                </c:pt>
                <c:pt idx="2">
                  <c:v>307</c:v>
                </c:pt>
                <c:pt idx="3">
                  <c:v>369</c:v>
                </c:pt>
                <c:pt idx="4">
                  <c:v>431</c:v>
                </c:pt>
                <c:pt idx="5">
                  <c:v>493</c:v>
                </c:pt>
                <c:pt idx="6">
                  <c:v>555</c:v>
                </c:pt>
                <c:pt idx="7">
                  <c:v>600</c:v>
                </c:pt>
              </c:numCache>
            </c:numRef>
          </c:val>
          <c:smooth val="0"/>
          <c:extLst>
            <c:ext xmlns:c16="http://schemas.microsoft.com/office/drawing/2014/chart" uri="{C3380CC4-5D6E-409C-BE32-E72D297353CC}">
              <c16:uniqueId val="{00000009-1BC7-4A39-819B-CF11DBCF80B1}"/>
            </c:ext>
          </c:extLst>
        </c:ser>
        <c:dLbls>
          <c:showLegendKey val="0"/>
          <c:showVal val="0"/>
          <c:showCatName val="0"/>
          <c:showSerName val="0"/>
          <c:showPercent val="0"/>
          <c:showBubbleSize val="0"/>
        </c:dLbls>
        <c:marker val="1"/>
        <c:smooth val="0"/>
        <c:axId val="-2118227984"/>
        <c:axId val="-2118239952"/>
      </c:lineChart>
      <c:dateAx>
        <c:axId val="-2118227984"/>
        <c:scaling>
          <c:orientation val="minMax"/>
        </c:scaling>
        <c:delete val="0"/>
        <c:axPos val="b"/>
        <c:numFmt formatCode="General" sourceLinked="1"/>
        <c:majorTickMark val="out"/>
        <c:minorTickMark val="none"/>
        <c:tickLblPos val="nextTo"/>
        <c:crossAx val="-2118239952"/>
        <c:crosses val="autoZero"/>
        <c:auto val="0"/>
        <c:lblOffset val="100"/>
        <c:baseTimeUnit val="days"/>
      </c:dateAx>
      <c:valAx>
        <c:axId val="-2118239952"/>
        <c:scaling>
          <c:orientation val="minMax"/>
        </c:scaling>
        <c:delete val="1"/>
        <c:axPos val="l"/>
        <c:numFmt formatCode="General" sourceLinked="1"/>
        <c:majorTickMark val="out"/>
        <c:minorTickMark val="none"/>
        <c:tickLblPos val="nextTo"/>
        <c:crossAx val="-2118227984"/>
        <c:crosses val="autoZero"/>
        <c:crossBetween val="between"/>
      </c:valAx>
    </c:plotArea>
    <c:plotVisOnly val="1"/>
    <c:dispBlanksAs val="gap"/>
    <c:showDLblsOverMax val="0"/>
  </c:chart>
  <c:txPr>
    <a:bodyPr/>
    <a:lstStyle/>
    <a:p>
      <a:pPr>
        <a:defRPr sz="1000">
          <a:latin typeface="Segoe UI" panose="020B0502040204020203" pitchFamily="34" charset="0"/>
          <a:cs typeface="Segoe UI" panose="020B0502040204020203" pitchFamily="34" charset="0"/>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7905563836586555E-2"/>
          <c:y val="0.1275625508492452"/>
          <c:w val="0.9615088812074335"/>
          <c:h val="0.57309169498824719"/>
        </c:manualLayout>
      </c:layout>
      <c:barChart>
        <c:barDir val="col"/>
        <c:grouping val="clustered"/>
        <c:varyColors val="0"/>
        <c:ser>
          <c:idx val="0"/>
          <c:order val="0"/>
          <c:tx>
            <c:strRef>
              <c:f>Лист1!$B$1</c:f>
              <c:strCache>
                <c:ptCount val="1"/>
                <c:pt idx="0">
                  <c:v>Ряд 1</c:v>
                </c:pt>
              </c:strCache>
            </c:strRef>
          </c:tx>
          <c:spPr>
            <a:solidFill>
              <a:schemeClr val="accent5">
                <a:lumMod val="40000"/>
                <a:lumOff val="60000"/>
              </a:schemeClr>
            </a:solidFill>
            <a:ln>
              <a:noFill/>
            </a:ln>
            <a:effectLst/>
          </c:spPr>
          <c:invertIfNegative val="0"/>
          <c:dLbls>
            <c:dLbl>
              <c:idx val="0"/>
              <c:layout>
                <c:manualLayout>
                  <c:x val="1.3689722440877511E-7"/>
                  <c:y val="5.5923929364994789E-2"/>
                </c:manualLayout>
              </c:layout>
              <c:tx>
                <c:rich>
                  <a:bodyPr/>
                  <a:lstStyle/>
                  <a:p>
                    <a:r>
                      <a:rPr lang="ru-RU" dirty="0"/>
                      <a:t>200 </a:t>
                    </a:r>
                    <a:r>
                      <a:rPr lang="ru-RU" sz="1100" b="0" dirty="0" err="1" smtClean="0"/>
                      <a:t>бірлік</a:t>
                    </a:r>
                    <a:endParaRPr lang="ru-RU" sz="1100" b="0" dirty="0"/>
                  </a:p>
                </c:rich>
              </c:tx>
              <c:showLegendKey val="0"/>
              <c:showVal val="1"/>
              <c:showCatName val="0"/>
              <c:showSerName val="0"/>
              <c:showPercent val="0"/>
              <c:showBubbleSize val="0"/>
              <c:extLst>
                <c:ext xmlns:c15="http://schemas.microsoft.com/office/drawing/2012/chart" uri="{CE6537A1-D6FC-4f65-9D91-7224C49458BB}">
                  <c15:layout>
                    <c:manualLayout>
                      <c:w val="0.23439734419384645"/>
                      <c:h val="0.40220489999304254"/>
                    </c:manualLayout>
                  </c15:layout>
                </c:ext>
                <c:ext xmlns:c16="http://schemas.microsoft.com/office/drawing/2014/chart" uri="{C3380CC4-5D6E-409C-BE32-E72D297353CC}">
                  <c16:uniqueId val="{00000000-5EA6-496C-A625-B8D9F5FC589E}"/>
                </c:ext>
              </c:extLst>
            </c:dLbl>
            <c:dLbl>
              <c:idx val="1"/>
              <c:layout>
                <c:manualLayout>
                  <c:x val="1.3331478837756131E-2"/>
                  <c:y val="2.3259643680866523E-7"/>
                </c:manualLayout>
              </c:layout>
              <c:tx>
                <c:rich>
                  <a:bodyPr/>
                  <a:lstStyle/>
                  <a:p>
                    <a:r>
                      <a:rPr lang="ru-RU" dirty="0"/>
                      <a:t>1 000 </a:t>
                    </a:r>
                    <a:r>
                      <a:rPr lang="ru-RU" sz="1100" b="0" dirty="0" err="1" smtClean="0"/>
                      <a:t>бірлік</a:t>
                    </a:r>
                    <a:endParaRPr lang="ru-RU" sz="1100" b="0" dirty="0"/>
                  </a:p>
                </c:rich>
              </c:tx>
              <c:showLegendKey val="0"/>
              <c:showVal val="1"/>
              <c:showCatName val="0"/>
              <c:showSerName val="0"/>
              <c:showPercent val="0"/>
              <c:showBubbleSize val="0"/>
              <c:extLst>
                <c:ext xmlns:c15="http://schemas.microsoft.com/office/drawing/2012/chart" uri="{CE6537A1-D6FC-4f65-9D91-7224C49458BB}">
                  <c15:layout>
                    <c:manualLayout>
                      <c:w val="0.27414637218676513"/>
                      <c:h val="0.27737822878743751"/>
                    </c:manualLayout>
                  </c15:layout>
                </c:ext>
                <c:ext xmlns:c16="http://schemas.microsoft.com/office/drawing/2014/chart" uri="{C3380CC4-5D6E-409C-BE32-E72D297353CC}">
                  <c16:uniqueId val="{00000001-5EA6-496C-A625-B8D9F5FC589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Segoe UI" panose="020B0502040204020203" pitchFamily="34" charset="0"/>
                    <a:ea typeface="+mn-ea"/>
                    <a:cs typeface="Segoe UI" panose="020B0502040204020203" pitchFamily="34" charset="0"/>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2022 ж.</c:v>
                </c:pt>
                <c:pt idx="1">
                  <c:v>2029 ж.</c:v>
                </c:pt>
              </c:strCache>
            </c:strRef>
          </c:cat>
          <c:val>
            <c:numRef>
              <c:f>Лист1!$B$2:$B$3</c:f>
              <c:numCache>
                <c:formatCode>General</c:formatCode>
                <c:ptCount val="2"/>
                <c:pt idx="0">
                  <c:v>250</c:v>
                </c:pt>
                <c:pt idx="1">
                  <c:v>1000</c:v>
                </c:pt>
              </c:numCache>
            </c:numRef>
          </c:val>
          <c:extLst>
            <c:ext xmlns:c16="http://schemas.microsoft.com/office/drawing/2014/chart" uri="{C3380CC4-5D6E-409C-BE32-E72D297353CC}">
              <c16:uniqueId val="{00000002-5EA6-496C-A625-B8D9F5FC589E}"/>
            </c:ext>
          </c:extLst>
        </c:ser>
        <c:dLbls>
          <c:showLegendKey val="0"/>
          <c:showVal val="0"/>
          <c:showCatName val="0"/>
          <c:showSerName val="0"/>
          <c:showPercent val="0"/>
          <c:showBubbleSize val="0"/>
        </c:dLbls>
        <c:gapWidth val="219"/>
        <c:overlap val="-27"/>
        <c:axId val="130444552"/>
        <c:axId val="85917472"/>
      </c:barChart>
      <c:catAx>
        <c:axId val="13044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Segoe UI" panose="020B0502040204020203" pitchFamily="34" charset="0"/>
                <a:ea typeface="+mn-ea"/>
                <a:cs typeface="Segoe UI" panose="020B0502040204020203" pitchFamily="34" charset="0"/>
              </a:defRPr>
            </a:pPr>
            <a:endParaRPr lang="ru-RU"/>
          </a:p>
        </c:txPr>
        <c:crossAx val="85917472"/>
        <c:crosses val="autoZero"/>
        <c:auto val="1"/>
        <c:lblAlgn val="ctr"/>
        <c:lblOffset val="100"/>
        <c:noMultiLvlLbl val="0"/>
      </c:catAx>
      <c:valAx>
        <c:axId val="85917472"/>
        <c:scaling>
          <c:orientation val="minMax"/>
        </c:scaling>
        <c:delete val="1"/>
        <c:axPos val="l"/>
        <c:numFmt formatCode="General" sourceLinked="1"/>
        <c:majorTickMark val="none"/>
        <c:minorTickMark val="none"/>
        <c:tickLblPos val="none"/>
        <c:crossAx val="130444552"/>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bg1"/>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DC9A7-F49F-440B-8CBE-CC301BFC3369}"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ru-RU"/>
        </a:p>
      </dgm:t>
    </dgm:pt>
    <dgm:pt modelId="{954DFB36-79A4-49C6-B216-96755A8A0D32}">
      <dgm:prSet phldrT="[Текст]" custT="1"/>
      <dgm:spPr/>
      <dgm:t>
        <a:bodyPr/>
        <a:lstStyle/>
        <a:p>
          <a:r>
            <a:rPr lang="ru-RU" sz="2800" b="1" kern="1200" dirty="0" smtClean="0">
              <a:solidFill>
                <a:srgbClr val="002060"/>
              </a:solidFill>
              <a:latin typeface="+mn-lt"/>
              <a:ea typeface="+mn-ea"/>
              <a:cs typeface="+mn-cs"/>
            </a:rPr>
            <a:t> </a:t>
          </a:r>
          <a:r>
            <a:rPr lang="en-US" sz="2400" b="1" kern="1200" dirty="0" smtClean="0">
              <a:solidFill>
                <a:srgbClr val="002060"/>
              </a:solidFill>
              <a:latin typeface="+mn-lt"/>
              <a:ea typeface="+mn-ea"/>
              <a:cs typeface="+mn-cs"/>
            </a:rPr>
            <a:t>2023 </a:t>
          </a:r>
          <a:r>
            <a:rPr lang="kk-KZ" sz="2400" b="1" kern="1200" dirty="0" smtClean="0">
              <a:solidFill>
                <a:srgbClr val="002060"/>
              </a:solidFill>
              <a:latin typeface="+mn-lt"/>
              <a:ea typeface="+mn-ea"/>
              <a:cs typeface="+mn-cs"/>
            </a:rPr>
            <a:t>ж.</a:t>
          </a:r>
          <a:endParaRPr lang="ru-RU" sz="2400" b="1" kern="1200" dirty="0">
            <a:solidFill>
              <a:srgbClr val="002060"/>
            </a:solidFill>
            <a:latin typeface="+mn-lt"/>
            <a:ea typeface="+mn-ea"/>
            <a:cs typeface="+mn-cs"/>
          </a:endParaRPr>
        </a:p>
      </dgm:t>
    </dgm:pt>
    <dgm:pt modelId="{CECBA651-A2F0-4B6F-9497-319295B631D3}" type="parTrans" cxnId="{FC9C5249-B36D-49E1-B8A3-AED8AAD1BF18}">
      <dgm:prSet/>
      <dgm:spPr/>
      <dgm:t>
        <a:bodyPr/>
        <a:lstStyle/>
        <a:p>
          <a:endParaRPr lang="ru-RU"/>
        </a:p>
      </dgm:t>
    </dgm:pt>
    <dgm:pt modelId="{3841F0A9-55AC-4719-AE06-323B2220EC03}" type="sibTrans" cxnId="{FC9C5249-B36D-49E1-B8A3-AED8AAD1BF18}">
      <dgm:prSet/>
      <dgm:spPr/>
      <dgm:t>
        <a:bodyPr/>
        <a:lstStyle/>
        <a:p>
          <a:endParaRPr lang="ru-RU"/>
        </a:p>
      </dgm:t>
    </dgm:pt>
    <dgm:pt modelId="{41DAD68C-ECAD-4646-A7DA-B3C9585ECAF3}">
      <dgm:prSet phldrT="[Текст]" custT="1"/>
      <dgm:spPr/>
      <dgm:t>
        <a:bodyPr/>
        <a:lstStyle/>
        <a:p>
          <a:r>
            <a:rPr lang="ru-RU" sz="2400" b="1" kern="1200" dirty="0" smtClean="0">
              <a:solidFill>
                <a:schemeClr val="accent6">
                  <a:lumMod val="50000"/>
                </a:schemeClr>
              </a:solidFill>
            </a:rPr>
            <a:t> </a:t>
          </a:r>
          <a:r>
            <a:rPr lang="ru-RU" sz="2400" b="1" kern="1200" dirty="0" smtClean="0">
              <a:solidFill>
                <a:schemeClr val="accent5">
                  <a:lumMod val="50000"/>
                </a:schemeClr>
              </a:solidFill>
            </a:rPr>
            <a:t>2024 ж.</a:t>
          </a:r>
          <a:r>
            <a:rPr lang="ru-RU" sz="1800" b="1" kern="1200" dirty="0" smtClean="0">
              <a:solidFill>
                <a:schemeClr val="accent5">
                  <a:lumMod val="50000"/>
                </a:schemeClr>
              </a:solidFill>
            </a:rPr>
            <a:t/>
          </a:r>
          <a:br>
            <a:rPr lang="ru-RU" sz="1800" b="1" kern="1200" dirty="0" smtClean="0">
              <a:solidFill>
                <a:schemeClr val="accent5">
                  <a:lumMod val="50000"/>
                </a:schemeClr>
              </a:solidFill>
            </a:rPr>
          </a:br>
          <a:endParaRPr lang="ru-RU" sz="100" b="1" kern="1200" dirty="0" smtClean="0">
            <a:solidFill>
              <a:schemeClr val="accent5">
                <a:lumMod val="50000"/>
              </a:schemeClr>
            </a:solidFill>
          </a:endParaRPr>
        </a:p>
      </dgm:t>
    </dgm:pt>
    <dgm:pt modelId="{12965B57-5548-4709-862C-4CE2AF862237}" type="parTrans" cxnId="{7D982194-A169-4EA5-A965-5999CE125786}">
      <dgm:prSet/>
      <dgm:spPr/>
      <dgm:t>
        <a:bodyPr/>
        <a:lstStyle/>
        <a:p>
          <a:endParaRPr lang="ru-RU"/>
        </a:p>
      </dgm:t>
    </dgm:pt>
    <dgm:pt modelId="{C9FB398D-B5AE-4DDA-B1B9-170BD7AD2C7F}" type="sibTrans" cxnId="{7D982194-A169-4EA5-A965-5999CE125786}">
      <dgm:prSet/>
      <dgm:spPr/>
      <dgm:t>
        <a:bodyPr/>
        <a:lstStyle/>
        <a:p>
          <a:endParaRPr lang="ru-RU"/>
        </a:p>
      </dgm:t>
    </dgm:pt>
    <dgm:pt modelId="{EDD366F0-2023-4190-A4EC-C91E1B31FCF2}">
      <dgm:prSet phldrT="[Текст]" custT="1"/>
      <dgm:spPr/>
      <dgm:t>
        <a:bodyPr/>
        <a:lstStyle/>
        <a:p>
          <a:pPr algn="ctr"/>
          <a:r>
            <a:rPr lang="ru-RU" sz="2400" b="1" kern="1200" dirty="0" smtClean="0">
              <a:solidFill>
                <a:schemeClr val="accent5">
                  <a:lumMod val="50000"/>
                </a:schemeClr>
              </a:solidFill>
            </a:rPr>
            <a:t>2025 ж.</a:t>
          </a:r>
          <a:r>
            <a:rPr lang="ru-RU" sz="2000" b="1" kern="1200" dirty="0" smtClean="0">
              <a:solidFill>
                <a:schemeClr val="accent5">
                  <a:lumMod val="50000"/>
                </a:schemeClr>
              </a:solidFill>
            </a:rPr>
            <a:t/>
          </a:r>
          <a:br>
            <a:rPr lang="ru-RU" sz="2000" b="1" kern="1200" dirty="0" smtClean="0">
              <a:solidFill>
                <a:schemeClr val="accent5">
                  <a:lumMod val="50000"/>
                </a:schemeClr>
              </a:solidFill>
            </a:rPr>
          </a:br>
          <a:endParaRPr lang="ru-RU" sz="100" b="1" kern="1200" dirty="0" smtClean="0">
            <a:solidFill>
              <a:schemeClr val="accent5">
                <a:lumMod val="50000"/>
              </a:schemeClr>
            </a:solidFill>
          </a:endParaRPr>
        </a:p>
      </dgm:t>
    </dgm:pt>
    <dgm:pt modelId="{63E2EAD6-6744-40B5-B8B6-B9C51C8E4AE2}" type="parTrans" cxnId="{DCC004AE-1F83-4FDA-A3C2-AB5DDCE3A71C}">
      <dgm:prSet/>
      <dgm:spPr/>
      <dgm:t>
        <a:bodyPr/>
        <a:lstStyle/>
        <a:p>
          <a:endParaRPr lang="ru-RU"/>
        </a:p>
      </dgm:t>
    </dgm:pt>
    <dgm:pt modelId="{980ABAC6-2DE6-499B-BCE9-EFA1A95A2CA0}" type="sibTrans" cxnId="{DCC004AE-1F83-4FDA-A3C2-AB5DDCE3A71C}">
      <dgm:prSet/>
      <dgm:spPr/>
      <dgm:t>
        <a:bodyPr/>
        <a:lstStyle/>
        <a:p>
          <a:endParaRPr lang="ru-RU"/>
        </a:p>
      </dgm:t>
    </dgm:pt>
    <dgm:pt modelId="{ECD93B17-4CCB-46E4-AEA8-E680F12F57F4}" type="pres">
      <dgm:prSet presAssocID="{572DC9A7-F49F-440B-8CBE-CC301BFC3369}" presName="rootnode" presStyleCnt="0">
        <dgm:presLayoutVars>
          <dgm:chMax/>
          <dgm:chPref/>
          <dgm:dir/>
          <dgm:animLvl val="lvl"/>
        </dgm:presLayoutVars>
      </dgm:prSet>
      <dgm:spPr/>
      <dgm:t>
        <a:bodyPr/>
        <a:lstStyle/>
        <a:p>
          <a:endParaRPr lang="ru-RU"/>
        </a:p>
      </dgm:t>
    </dgm:pt>
    <dgm:pt modelId="{64243B78-B71D-447B-8B83-61E7E1246339}" type="pres">
      <dgm:prSet presAssocID="{954DFB36-79A4-49C6-B216-96755A8A0D32}" presName="composite" presStyleCnt="0"/>
      <dgm:spPr/>
    </dgm:pt>
    <dgm:pt modelId="{6CC2BA8F-7205-4EB4-96D2-9B2ABC68C6A8}" type="pres">
      <dgm:prSet presAssocID="{954DFB36-79A4-49C6-B216-96755A8A0D32}" presName="LShape" presStyleLbl="alignNode1" presStyleIdx="0" presStyleCnt="5" custLinFactNeighborX="4939" custLinFactNeighborY="-78162"/>
      <dgm:spPr/>
      <dgm:t>
        <a:bodyPr/>
        <a:lstStyle/>
        <a:p>
          <a:endParaRPr lang="ru-RU"/>
        </a:p>
      </dgm:t>
    </dgm:pt>
    <dgm:pt modelId="{8FCF7B8A-CC35-4F81-AF4C-FCACBA76BF49}" type="pres">
      <dgm:prSet presAssocID="{954DFB36-79A4-49C6-B216-96755A8A0D32}" presName="ParentText" presStyleLbl="revTx" presStyleIdx="0" presStyleCnt="3" custScaleX="119332" custLinFactNeighborX="16657" custLinFactNeighborY="-50554">
        <dgm:presLayoutVars>
          <dgm:chMax val="0"/>
          <dgm:chPref val="0"/>
          <dgm:bulletEnabled val="1"/>
        </dgm:presLayoutVars>
      </dgm:prSet>
      <dgm:spPr/>
      <dgm:t>
        <a:bodyPr/>
        <a:lstStyle/>
        <a:p>
          <a:endParaRPr lang="ru-RU"/>
        </a:p>
      </dgm:t>
    </dgm:pt>
    <dgm:pt modelId="{A0A1098F-5F5C-4B8D-AFB3-E12B13A73868}" type="pres">
      <dgm:prSet presAssocID="{954DFB36-79A4-49C6-B216-96755A8A0D32}" presName="Triangle" presStyleLbl="alignNode1" presStyleIdx="1" presStyleCnt="5" custLinFactY="-100000" custLinFactNeighborX="-9783" custLinFactNeighborY="-171319"/>
      <dgm:spPr>
        <a:solidFill>
          <a:srgbClr val="43BB8D"/>
        </a:solidFill>
      </dgm:spPr>
      <dgm:t>
        <a:bodyPr/>
        <a:lstStyle/>
        <a:p>
          <a:endParaRPr lang="ru-RU"/>
        </a:p>
      </dgm:t>
    </dgm:pt>
    <dgm:pt modelId="{FDCCEF8B-A20B-47B0-B2B8-D768A6D63A88}" type="pres">
      <dgm:prSet presAssocID="{3841F0A9-55AC-4719-AE06-323B2220EC03}" presName="sibTrans" presStyleCnt="0"/>
      <dgm:spPr/>
    </dgm:pt>
    <dgm:pt modelId="{4F983BAF-27B2-4984-AC12-383485467805}" type="pres">
      <dgm:prSet presAssocID="{3841F0A9-55AC-4719-AE06-323B2220EC03}" presName="space" presStyleCnt="0"/>
      <dgm:spPr/>
    </dgm:pt>
    <dgm:pt modelId="{79F40AD6-D9F9-4242-BEEA-8D02B5D06FA6}" type="pres">
      <dgm:prSet presAssocID="{41DAD68C-ECAD-4646-A7DA-B3C9585ECAF3}" presName="composite" presStyleCnt="0"/>
      <dgm:spPr/>
    </dgm:pt>
    <dgm:pt modelId="{B58449DE-5C70-4729-9A83-E3FB9C63353D}" type="pres">
      <dgm:prSet presAssocID="{41DAD68C-ECAD-4646-A7DA-B3C9585ECAF3}" presName="LShape" presStyleLbl="alignNode1" presStyleIdx="2" presStyleCnt="5" custLinFactNeighborX="1285" custLinFactNeighborY="-72496"/>
      <dgm:spPr>
        <a:solidFill>
          <a:srgbClr val="43BB8D"/>
        </a:solidFill>
      </dgm:spPr>
      <dgm:t>
        <a:bodyPr/>
        <a:lstStyle/>
        <a:p>
          <a:endParaRPr lang="ru-RU"/>
        </a:p>
      </dgm:t>
    </dgm:pt>
    <dgm:pt modelId="{3DE4AEEF-C767-4064-8803-81C500033295}" type="pres">
      <dgm:prSet presAssocID="{41DAD68C-ECAD-4646-A7DA-B3C9585ECAF3}" presName="ParentText" presStyleLbl="revTx" presStyleIdx="1" presStyleCnt="3" custLinFactNeighborX="7143" custLinFactNeighborY="-30129">
        <dgm:presLayoutVars>
          <dgm:chMax val="0"/>
          <dgm:chPref val="0"/>
          <dgm:bulletEnabled val="1"/>
        </dgm:presLayoutVars>
      </dgm:prSet>
      <dgm:spPr/>
      <dgm:t>
        <a:bodyPr/>
        <a:lstStyle/>
        <a:p>
          <a:endParaRPr lang="ru-RU"/>
        </a:p>
      </dgm:t>
    </dgm:pt>
    <dgm:pt modelId="{4AEB24A4-F3CB-423C-B2CF-79FAFA117A91}" type="pres">
      <dgm:prSet presAssocID="{41DAD68C-ECAD-4646-A7DA-B3C9585ECAF3}" presName="Triangle" presStyleLbl="alignNode1" presStyleIdx="3" presStyleCnt="5" custLinFactY="-100000" custLinFactNeighborX="-16787" custLinFactNeighborY="-116171"/>
      <dgm:spPr>
        <a:solidFill>
          <a:srgbClr val="70AD47"/>
        </a:solidFill>
      </dgm:spPr>
      <dgm:t>
        <a:bodyPr/>
        <a:lstStyle/>
        <a:p>
          <a:endParaRPr lang="ru-RU"/>
        </a:p>
      </dgm:t>
    </dgm:pt>
    <dgm:pt modelId="{EFB3014A-D65F-4325-BD88-6FA39A5C6C57}" type="pres">
      <dgm:prSet presAssocID="{C9FB398D-B5AE-4DDA-B1B9-170BD7AD2C7F}" presName="sibTrans" presStyleCnt="0"/>
      <dgm:spPr/>
    </dgm:pt>
    <dgm:pt modelId="{59E9D1A1-04D2-4119-918B-2242BB9C35E6}" type="pres">
      <dgm:prSet presAssocID="{C9FB398D-B5AE-4DDA-B1B9-170BD7AD2C7F}" presName="space" presStyleCnt="0"/>
      <dgm:spPr/>
    </dgm:pt>
    <dgm:pt modelId="{8CEA9EC2-1A0E-4A0C-837E-80648E23DC7F}" type="pres">
      <dgm:prSet presAssocID="{EDD366F0-2023-4190-A4EC-C91E1B31FCF2}" presName="composite" presStyleCnt="0"/>
      <dgm:spPr/>
    </dgm:pt>
    <dgm:pt modelId="{81658EBF-5828-4CB0-A73F-FB28BDE76B78}" type="pres">
      <dgm:prSet presAssocID="{EDD366F0-2023-4190-A4EC-C91E1B31FCF2}" presName="LShape" presStyleLbl="alignNode1" presStyleIdx="4" presStyleCnt="5" custLinFactNeighborY="-64570"/>
      <dgm:spPr>
        <a:solidFill>
          <a:srgbClr val="70AD47"/>
        </a:solidFill>
      </dgm:spPr>
      <dgm:t>
        <a:bodyPr/>
        <a:lstStyle/>
        <a:p>
          <a:endParaRPr lang="ru-RU"/>
        </a:p>
      </dgm:t>
    </dgm:pt>
    <dgm:pt modelId="{9C89AFB3-FA2A-4330-9130-9D2E6CB0B4AF}" type="pres">
      <dgm:prSet presAssocID="{EDD366F0-2023-4190-A4EC-C91E1B31FCF2}" presName="ParentText" presStyleLbl="revTx" presStyleIdx="2" presStyleCnt="3" custLinFactNeighborX="9192" custLinFactNeighborY="-19597">
        <dgm:presLayoutVars>
          <dgm:chMax val="0"/>
          <dgm:chPref val="0"/>
          <dgm:bulletEnabled val="1"/>
        </dgm:presLayoutVars>
      </dgm:prSet>
      <dgm:spPr/>
      <dgm:t>
        <a:bodyPr/>
        <a:lstStyle/>
        <a:p>
          <a:endParaRPr lang="ru-RU"/>
        </a:p>
      </dgm:t>
    </dgm:pt>
  </dgm:ptLst>
  <dgm:cxnLst>
    <dgm:cxn modelId="{7398123A-12AC-412A-B746-13EF52EDC224}" type="presOf" srcId="{572DC9A7-F49F-440B-8CBE-CC301BFC3369}" destId="{ECD93B17-4CCB-46E4-AEA8-E680F12F57F4}" srcOrd="0" destOrd="0" presId="urn:microsoft.com/office/officeart/2009/3/layout/StepUpProcess"/>
    <dgm:cxn modelId="{FC9C5249-B36D-49E1-B8A3-AED8AAD1BF18}" srcId="{572DC9A7-F49F-440B-8CBE-CC301BFC3369}" destId="{954DFB36-79A4-49C6-B216-96755A8A0D32}" srcOrd="0" destOrd="0" parTransId="{CECBA651-A2F0-4B6F-9497-319295B631D3}" sibTransId="{3841F0A9-55AC-4719-AE06-323B2220EC03}"/>
    <dgm:cxn modelId="{0ED5329F-67AA-461B-98E1-94D6C4FF91EE}" type="presOf" srcId="{41DAD68C-ECAD-4646-A7DA-B3C9585ECAF3}" destId="{3DE4AEEF-C767-4064-8803-81C500033295}" srcOrd="0" destOrd="0" presId="urn:microsoft.com/office/officeart/2009/3/layout/StepUpProcess"/>
    <dgm:cxn modelId="{0641783D-6B9F-4F91-AE8F-B0AF726ED348}" type="presOf" srcId="{EDD366F0-2023-4190-A4EC-C91E1B31FCF2}" destId="{9C89AFB3-FA2A-4330-9130-9D2E6CB0B4AF}" srcOrd="0" destOrd="0" presId="urn:microsoft.com/office/officeart/2009/3/layout/StepUpProcess"/>
    <dgm:cxn modelId="{7968CCB1-9B32-43C1-992F-640704FEA801}" type="presOf" srcId="{954DFB36-79A4-49C6-B216-96755A8A0D32}" destId="{8FCF7B8A-CC35-4F81-AF4C-FCACBA76BF49}" srcOrd="0" destOrd="0" presId="urn:microsoft.com/office/officeart/2009/3/layout/StepUpProcess"/>
    <dgm:cxn modelId="{7D982194-A169-4EA5-A965-5999CE125786}" srcId="{572DC9A7-F49F-440B-8CBE-CC301BFC3369}" destId="{41DAD68C-ECAD-4646-A7DA-B3C9585ECAF3}" srcOrd="1" destOrd="0" parTransId="{12965B57-5548-4709-862C-4CE2AF862237}" sibTransId="{C9FB398D-B5AE-4DDA-B1B9-170BD7AD2C7F}"/>
    <dgm:cxn modelId="{DCC004AE-1F83-4FDA-A3C2-AB5DDCE3A71C}" srcId="{572DC9A7-F49F-440B-8CBE-CC301BFC3369}" destId="{EDD366F0-2023-4190-A4EC-C91E1B31FCF2}" srcOrd="2" destOrd="0" parTransId="{63E2EAD6-6744-40B5-B8B6-B9C51C8E4AE2}" sibTransId="{980ABAC6-2DE6-499B-BCE9-EFA1A95A2CA0}"/>
    <dgm:cxn modelId="{AA65B01D-A7C1-4C3B-9B82-6DE7ABC55C2E}" type="presParOf" srcId="{ECD93B17-4CCB-46E4-AEA8-E680F12F57F4}" destId="{64243B78-B71D-447B-8B83-61E7E1246339}" srcOrd="0" destOrd="0" presId="urn:microsoft.com/office/officeart/2009/3/layout/StepUpProcess"/>
    <dgm:cxn modelId="{DEE165FF-974A-433F-9C92-264C058C91F9}" type="presParOf" srcId="{64243B78-B71D-447B-8B83-61E7E1246339}" destId="{6CC2BA8F-7205-4EB4-96D2-9B2ABC68C6A8}" srcOrd="0" destOrd="0" presId="urn:microsoft.com/office/officeart/2009/3/layout/StepUpProcess"/>
    <dgm:cxn modelId="{3C00C3F4-D964-40EB-B1BE-08FAAAEB587F}" type="presParOf" srcId="{64243B78-B71D-447B-8B83-61E7E1246339}" destId="{8FCF7B8A-CC35-4F81-AF4C-FCACBA76BF49}" srcOrd="1" destOrd="0" presId="urn:microsoft.com/office/officeart/2009/3/layout/StepUpProcess"/>
    <dgm:cxn modelId="{69F7D30C-B884-479D-979B-AB81FF068F71}" type="presParOf" srcId="{64243B78-B71D-447B-8B83-61E7E1246339}" destId="{A0A1098F-5F5C-4B8D-AFB3-E12B13A73868}" srcOrd="2" destOrd="0" presId="urn:microsoft.com/office/officeart/2009/3/layout/StepUpProcess"/>
    <dgm:cxn modelId="{97F156CA-2910-49A4-B717-12D2253BFF73}" type="presParOf" srcId="{ECD93B17-4CCB-46E4-AEA8-E680F12F57F4}" destId="{FDCCEF8B-A20B-47B0-B2B8-D768A6D63A88}" srcOrd="1" destOrd="0" presId="urn:microsoft.com/office/officeart/2009/3/layout/StepUpProcess"/>
    <dgm:cxn modelId="{6FD86FB8-10D9-412E-A8BE-83DC86B597B5}" type="presParOf" srcId="{FDCCEF8B-A20B-47B0-B2B8-D768A6D63A88}" destId="{4F983BAF-27B2-4984-AC12-383485467805}" srcOrd="0" destOrd="0" presId="urn:microsoft.com/office/officeart/2009/3/layout/StepUpProcess"/>
    <dgm:cxn modelId="{7389F75A-E5A2-4E8D-A5AB-2B52EEE058F7}" type="presParOf" srcId="{ECD93B17-4CCB-46E4-AEA8-E680F12F57F4}" destId="{79F40AD6-D9F9-4242-BEEA-8D02B5D06FA6}" srcOrd="2" destOrd="0" presId="urn:microsoft.com/office/officeart/2009/3/layout/StepUpProcess"/>
    <dgm:cxn modelId="{51DDAD96-B717-48EC-8BDB-DEC219D474FB}" type="presParOf" srcId="{79F40AD6-D9F9-4242-BEEA-8D02B5D06FA6}" destId="{B58449DE-5C70-4729-9A83-E3FB9C63353D}" srcOrd="0" destOrd="0" presId="urn:microsoft.com/office/officeart/2009/3/layout/StepUpProcess"/>
    <dgm:cxn modelId="{8C988155-263F-4B40-8B0C-821976A081E6}" type="presParOf" srcId="{79F40AD6-D9F9-4242-BEEA-8D02B5D06FA6}" destId="{3DE4AEEF-C767-4064-8803-81C500033295}" srcOrd="1" destOrd="0" presId="urn:microsoft.com/office/officeart/2009/3/layout/StepUpProcess"/>
    <dgm:cxn modelId="{513489CE-9854-4A31-B7DE-AC1A94BE2F21}" type="presParOf" srcId="{79F40AD6-D9F9-4242-BEEA-8D02B5D06FA6}" destId="{4AEB24A4-F3CB-423C-B2CF-79FAFA117A91}" srcOrd="2" destOrd="0" presId="urn:microsoft.com/office/officeart/2009/3/layout/StepUpProcess"/>
    <dgm:cxn modelId="{72C0BDC3-F63A-4DE3-A624-066395167CF6}" type="presParOf" srcId="{ECD93B17-4CCB-46E4-AEA8-E680F12F57F4}" destId="{EFB3014A-D65F-4325-BD88-6FA39A5C6C57}" srcOrd="3" destOrd="0" presId="urn:microsoft.com/office/officeart/2009/3/layout/StepUpProcess"/>
    <dgm:cxn modelId="{F8290499-09CB-4B17-974D-AB913A4FDE38}" type="presParOf" srcId="{EFB3014A-D65F-4325-BD88-6FA39A5C6C57}" destId="{59E9D1A1-04D2-4119-918B-2242BB9C35E6}" srcOrd="0" destOrd="0" presId="urn:microsoft.com/office/officeart/2009/3/layout/StepUpProcess"/>
    <dgm:cxn modelId="{A7CCD78C-5617-460A-A8B6-A50567DA6C4A}" type="presParOf" srcId="{ECD93B17-4CCB-46E4-AEA8-E680F12F57F4}" destId="{8CEA9EC2-1A0E-4A0C-837E-80648E23DC7F}" srcOrd="4" destOrd="0" presId="urn:microsoft.com/office/officeart/2009/3/layout/StepUpProcess"/>
    <dgm:cxn modelId="{FFC973C1-6748-4FB1-BDB8-67650529E38A}" type="presParOf" srcId="{8CEA9EC2-1A0E-4A0C-837E-80648E23DC7F}" destId="{81658EBF-5828-4CB0-A73F-FB28BDE76B78}" srcOrd="0" destOrd="0" presId="urn:microsoft.com/office/officeart/2009/3/layout/StepUpProcess"/>
    <dgm:cxn modelId="{819C0E58-EF7B-4E67-80F0-8D6639928423}" type="presParOf" srcId="{8CEA9EC2-1A0E-4A0C-837E-80648E23DC7F}" destId="{9C89AFB3-FA2A-4330-9130-9D2E6CB0B4AF}"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2BA8F-7205-4EB4-96D2-9B2ABC68C6A8}">
      <dsp:nvSpPr>
        <dsp:cNvPr id="0" name=""/>
        <dsp:cNvSpPr/>
      </dsp:nvSpPr>
      <dsp:spPr>
        <a:xfrm rot="5400000">
          <a:off x="396468" y="501124"/>
          <a:ext cx="946557" cy="157505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F7B8A-CC35-4F81-AF4C-FCACBA76BF49}">
      <dsp:nvSpPr>
        <dsp:cNvPr id="0" name=""/>
        <dsp:cNvSpPr/>
      </dsp:nvSpPr>
      <dsp:spPr>
        <a:xfrm>
          <a:off x="260081" y="1081450"/>
          <a:ext cx="1696858" cy="124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u-RU" sz="2800" b="1" kern="1200" dirty="0" smtClean="0">
              <a:solidFill>
                <a:srgbClr val="002060"/>
              </a:solidFill>
              <a:latin typeface="+mn-lt"/>
              <a:ea typeface="+mn-ea"/>
              <a:cs typeface="+mn-cs"/>
            </a:rPr>
            <a:t> </a:t>
          </a:r>
          <a:r>
            <a:rPr lang="en-US" sz="2400" b="1" kern="1200" dirty="0" smtClean="0">
              <a:solidFill>
                <a:srgbClr val="002060"/>
              </a:solidFill>
              <a:latin typeface="+mn-lt"/>
              <a:ea typeface="+mn-ea"/>
              <a:cs typeface="+mn-cs"/>
            </a:rPr>
            <a:t>2023 </a:t>
          </a:r>
          <a:r>
            <a:rPr lang="kk-KZ" sz="2400" b="1" kern="1200" dirty="0" smtClean="0">
              <a:solidFill>
                <a:srgbClr val="002060"/>
              </a:solidFill>
              <a:latin typeface="+mn-lt"/>
              <a:ea typeface="+mn-ea"/>
              <a:cs typeface="+mn-cs"/>
            </a:rPr>
            <a:t>ж.</a:t>
          </a:r>
          <a:endParaRPr lang="ru-RU" sz="2400" b="1" kern="1200" dirty="0">
            <a:solidFill>
              <a:srgbClr val="002060"/>
            </a:solidFill>
            <a:latin typeface="+mn-lt"/>
            <a:ea typeface="+mn-ea"/>
            <a:cs typeface="+mn-cs"/>
          </a:endParaRPr>
        </a:p>
      </dsp:txBody>
      <dsp:txXfrm>
        <a:off x="260081" y="1081450"/>
        <a:ext cx="1696858" cy="1246435"/>
      </dsp:txXfrm>
    </dsp:sp>
    <dsp:sp modelId="{A0A1098F-5F5C-4B8D-AFB3-E12B13A73868}">
      <dsp:nvSpPr>
        <dsp:cNvPr id="0" name=""/>
        <dsp:cNvSpPr/>
      </dsp:nvSpPr>
      <dsp:spPr>
        <a:xfrm>
          <a:off x="1288094" y="397079"/>
          <a:ext cx="268295" cy="268295"/>
        </a:xfrm>
        <a:prstGeom prst="triangle">
          <a:avLst>
            <a:gd name="adj" fmla="val 100000"/>
          </a:avLst>
        </a:prstGeom>
        <a:solidFill>
          <a:srgbClr val="43BB8D"/>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449DE-5C70-4729-9A83-E3FB9C63353D}">
      <dsp:nvSpPr>
        <dsp:cNvPr id="0" name=""/>
        <dsp:cNvSpPr/>
      </dsp:nvSpPr>
      <dsp:spPr>
        <a:xfrm rot="5400000">
          <a:off x="2217124" y="124003"/>
          <a:ext cx="946557" cy="1575050"/>
        </a:xfrm>
        <a:prstGeom prst="corner">
          <a:avLst>
            <a:gd name="adj1" fmla="val 16120"/>
            <a:gd name="adj2" fmla="val 16110"/>
          </a:avLst>
        </a:prstGeom>
        <a:solidFill>
          <a:srgbClr val="43BB8D"/>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4AEEF-C767-4064-8803-81C500033295}">
      <dsp:nvSpPr>
        <dsp:cNvPr id="0" name=""/>
        <dsp:cNvSpPr/>
      </dsp:nvSpPr>
      <dsp:spPr>
        <a:xfrm>
          <a:off x="2140452" y="905281"/>
          <a:ext cx="1421964" cy="124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6">
                  <a:lumMod val="50000"/>
                </a:schemeClr>
              </a:solidFill>
            </a:rPr>
            <a:t> </a:t>
          </a:r>
          <a:r>
            <a:rPr lang="ru-RU" sz="2400" b="1" kern="1200" dirty="0" smtClean="0">
              <a:solidFill>
                <a:schemeClr val="accent5">
                  <a:lumMod val="50000"/>
                </a:schemeClr>
              </a:solidFill>
            </a:rPr>
            <a:t>2024 ж.</a:t>
          </a:r>
          <a:r>
            <a:rPr lang="ru-RU" sz="1800" b="1" kern="1200" dirty="0" smtClean="0">
              <a:solidFill>
                <a:schemeClr val="accent5">
                  <a:lumMod val="50000"/>
                </a:schemeClr>
              </a:solidFill>
            </a:rPr>
            <a:t/>
          </a:r>
          <a:br>
            <a:rPr lang="ru-RU" sz="1800" b="1" kern="1200" dirty="0" smtClean="0">
              <a:solidFill>
                <a:schemeClr val="accent5">
                  <a:lumMod val="50000"/>
                </a:schemeClr>
              </a:solidFill>
            </a:rPr>
          </a:br>
          <a:endParaRPr lang="ru-RU" sz="100" b="1" kern="1200" dirty="0" smtClean="0">
            <a:solidFill>
              <a:schemeClr val="accent5">
                <a:lumMod val="50000"/>
              </a:schemeClr>
            </a:solidFill>
          </a:endParaRPr>
        </a:p>
      </dsp:txBody>
      <dsp:txXfrm>
        <a:off x="2140452" y="905281"/>
        <a:ext cx="1421964" cy="1246435"/>
      </dsp:txXfrm>
    </dsp:sp>
    <dsp:sp modelId="{4AEB24A4-F3CB-423C-B2CF-79FAFA117A91}">
      <dsp:nvSpPr>
        <dsp:cNvPr id="0" name=""/>
        <dsp:cNvSpPr/>
      </dsp:nvSpPr>
      <dsp:spPr>
        <a:xfrm>
          <a:off x="3147512" y="114286"/>
          <a:ext cx="268295" cy="268295"/>
        </a:xfrm>
        <a:prstGeom prst="triangle">
          <a:avLst>
            <a:gd name="adj" fmla="val 100000"/>
          </a:avLst>
        </a:prstGeom>
        <a:solidFill>
          <a:srgbClr val="70AD47"/>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58EBF-5828-4CB0-A73F-FB28BDE76B78}">
      <dsp:nvSpPr>
        <dsp:cNvPr id="0" name=""/>
        <dsp:cNvSpPr/>
      </dsp:nvSpPr>
      <dsp:spPr>
        <a:xfrm rot="5400000">
          <a:off x="4075094" y="-231726"/>
          <a:ext cx="946557" cy="1575050"/>
        </a:xfrm>
        <a:prstGeom prst="corner">
          <a:avLst>
            <a:gd name="adj1" fmla="val 16120"/>
            <a:gd name="adj2" fmla="val 16110"/>
          </a:avLst>
        </a:prstGeom>
        <a:solidFill>
          <a:srgbClr val="70AD47"/>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9AFB3-FA2A-4330-9130-9D2E6CB0B4AF}">
      <dsp:nvSpPr>
        <dsp:cNvPr id="0" name=""/>
        <dsp:cNvSpPr/>
      </dsp:nvSpPr>
      <dsp:spPr>
        <a:xfrm>
          <a:off x="3921520" y="605802"/>
          <a:ext cx="1421964" cy="124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ru-RU" sz="2400" b="1" kern="1200" dirty="0" smtClean="0">
              <a:solidFill>
                <a:schemeClr val="accent5">
                  <a:lumMod val="50000"/>
                </a:schemeClr>
              </a:solidFill>
            </a:rPr>
            <a:t>2025 ж.</a:t>
          </a:r>
          <a:r>
            <a:rPr lang="ru-RU" sz="2000" b="1" kern="1200" dirty="0" smtClean="0">
              <a:solidFill>
                <a:schemeClr val="accent5">
                  <a:lumMod val="50000"/>
                </a:schemeClr>
              </a:solidFill>
            </a:rPr>
            <a:t/>
          </a:r>
          <a:br>
            <a:rPr lang="ru-RU" sz="2000" b="1" kern="1200" dirty="0" smtClean="0">
              <a:solidFill>
                <a:schemeClr val="accent5">
                  <a:lumMod val="50000"/>
                </a:schemeClr>
              </a:solidFill>
            </a:rPr>
          </a:br>
          <a:endParaRPr lang="ru-RU" sz="100" b="1" kern="1200" dirty="0" smtClean="0">
            <a:solidFill>
              <a:schemeClr val="accent5">
                <a:lumMod val="50000"/>
              </a:schemeClr>
            </a:solidFill>
          </a:endParaRPr>
        </a:p>
      </dsp:txBody>
      <dsp:txXfrm>
        <a:off x="3921520" y="605802"/>
        <a:ext cx="1421964" cy="124643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6400" cy="496889"/>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49689" y="2"/>
            <a:ext cx="2946400" cy="496889"/>
          </a:xfrm>
          <a:prstGeom prst="rect">
            <a:avLst/>
          </a:prstGeom>
        </p:spPr>
        <p:txBody>
          <a:bodyPr vert="horz" lIns="91440" tIns="45720" rIns="91440" bIns="45720" rtlCol="0"/>
          <a:lstStyle>
            <a:lvl1pPr algn="r">
              <a:defRPr sz="1200"/>
            </a:lvl1pPr>
          </a:lstStyle>
          <a:p>
            <a:fld id="{BACD68FA-B279-4D58-9D35-D6BFCF6D0895}" type="datetimeFigureOut">
              <a:rPr lang="en-US" smtClean="0"/>
              <a:t>4/17/2023</a:t>
            </a:fld>
            <a:endParaRPr lang="en-US"/>
          </a:p>
        </p:txBody>
      </p:sp>
      <p:sp>
        <p:nvSpPr>
          <p:cNvPr id="4" name="Нижний колонтитул 3"/>
          <p:cNvSpPr>
            <a:spLocks noGrp="1"/>
          </p:cNvSpPr>
          <p:nvPr>
            <p:ph type="ftr" sz="quarter" idx="2"/>
          </p:nvPr>
        </p:nvSpPr>
        <p:spPr>
          <a:xfrm>
            <a:off x="0" y="9429752"/>
            <a:ext cx="2946400" cy="496889"/>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49689" y="9429752"/>
            <a:ext cx="2946400" cy="496889"/>
          </a:xfrm>
          <a:prstGeom prst="rect">
            <a:avLst/>
          </a:prstGeom>
        </p:spPr>
        <p:txBody>
          <a:bodyPr vert="horz" lIns="91440" tIns="45720" rIns="91440" bIns="45720" rtlCol="0" anchor="b"/>
          <a:lstStyle>
            <a:lvl1pPr algn="r">
              <a:defRPr sz="1200"/>
            </a:lvl1pPr>
          </a:lstStyle>
          <a:p>
            <a:fld id="{27D4FC60-415D-4DAC-8AE4-DBDC0F7DECFB}" type="slidenum">
              <a:rPr lang="en-US" smtClean="0"/>
              <a:t>‹#›</a:t>
            </a:fld>
            <a:endParaRPr lang="en-US"/>
          </a:p>
        </p:txBody>
      </p:sp>
    </p:spTree>
    <p:extLst>
      <p:ext uri="{BB962C8B-B14F-4D97-AF65-F5344CB8AC3E}">
        <p14:creationId xmlns:p14="http://schemas.microsoft.com/office/powerpoint/2010/main" val="1335329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0"/>
            <a:ext cx="2945659" cy="49805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6" y="0"/>
            <a:ext cx="2945659" cy="498055"/>
          </a:xfrm>
          <a:prstGeom prst="rect">
            <a:avLst/>
          </a:prstGeom>
        </p:spPr>
        <p:txBody>
          <a:bodyPr vert="horz" lIns="91440" tIns="45720" rIns="91440" bIns="45720" rtlCol="0"/>
          <a:lstStyle>
            <a:lvl1pPr algn="r">
              <a:defRPr sz="1200"/>
            </a:lvl1pPr>
          </a:lstStyle>
          <a:p>
            <a:fld id="{847A871A-FBE2-4E4A-8C7B-2B692AB3897C}" type="datetimeFigureOut">
              <a:rPr lang="ru-RU" smtClean="0"/>
              <a:t>17.04.2023</a:t>
            </a:fld>
            <a:endParaRPr lang="ru-RU"/>
          </a:p>
        </p:txBody>
      </p:sp>
      <p:sp>
        <p:nvSpPr>
          <p:cNvPr id="4" name="Образ слайда 3"/>
          <p:cNvSpPr>
            <a:spLocks noGrp="1" noRot="1" noChangeAspect="1"/>
          </p:cNvSpPr>
          <p:nvPr>
            <p:ph type="sldImg" idx="2"/>
          </p:nvPr>
        </p:nvSpPr>
        <p:spPr>
          <a:xfrm>
            <a:off x="423863" y="1243013"/>
            <a:ext cx="5949950" cy="3346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3" y="9428586"/>
            <a:ext cx="2945659" cy="49805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428586"/>
            <a:ext cx="2945659" cy="498054"/>
          </a:xfrm>
          <a:prstGeom prst="rect">
            <a:avLst/>
          </a:prstGeom>
        </p:spPr>
        <p:txBody>
          <a:bodyPr vert="horz" lIns="91440" tIns="45720" rIns="91440" bIns="45720" rtlCol="0" anchor="b"/>
          <a:lstStyle>
            <a:lvl1pPr algn="r">
              <a:defRPr sz="1200"/>
            </a:lvl1pPr>
          </a:lstStyle>
          <a:p>
            <a:fld id="{9E57B46C-54B4-4B82-B60E-E2C99C80828C}" type="slidenum">
              <a:rPr lang="ru-RU" smtClean="0"/>
              <a:t>‹#›</a:t>
            </a:fld>
            <a:endParaRPr lang="ru-RU"/>
          </a:p>
        </p:txBody>
      </p:sp>
    </p:spTree>
    <p:extLst>
      <p:ext uri="{BB962C8B-B14F-4D97-AF65-F5344CB8AC3E}">
        <p14:creationId xmlns:p14="http://schemas.microsoft.com/office/powerpoint/2010/main" val="173796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CCF3F8-889E-45D4-A7BB-551FAE1F8013}" type="slidenum">
              <a:rPr lang="ru-RU" smtClean="0"/>
              <a:pPr/>
              <a:t>1</a:t>
            </a:fld>
            <a:endParaRPr lang="ru-RU" dirty="0"/>
          </a:p>
        </p:txBody>
      </p:sp>
    </p:spTree>
    <p:extLst>
      <p:ext uri="{BB962C8B-B14F-4D97-AF65-F5344CB8AC3E}">
        <p14:creationId xmlns:p14="http://schemas.microsoft.com/office/powerpoint/2010/main" val="74775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24</a:t>
            </a:fld>
            <a:endParaRPr lang="ru-RU"/>
          </a:p>
        </p:txBody>
      </p:sp>
    </p:spTree>
    <p:extLst>
      <p:ext uri="{BB962C8B-B14F-4D97-AF65-F5344CB8AC3E}">
        <p14:creationId xmlns:p14="http://schemas.microsoft.com/office/powerpoint/2010/main" val="22340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25</a:t>
            </a:fld>
            <a:endParaRPr lang="ru-RU"/>
          </a:p>
        </p:txBody>
      </p:sp>
    </p:spTree>
    <p:extLst>
      <p:ext uri="{BB962C8B-B14F-4D97-AF65-F5344CB8AC3E}">
        <p14:creationId xmlns:p14="http://schemas.microsoft.com/office/powerpoint/2010/main" val="30991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27</a:t>
            </a:fld>
            <a:endParaRPr lang="ru-RU"/>
          </a:p>
        </p:txBody>
      </p:sp>
    </p:spTree>
    <p:extLst>
      <p:ext uri="{BB962C8B-B14F-4D97-AF65-F5344CB8AC3E}">
        <p14:creationId xmlns:p14="http://schemas.microsoft.com/office/powerpoint/2010/main" val="137171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28</a:t>
            </a:fld>
            <a:endParaRPr lang="ru-RU"/>
          </a:p>
        </p:txBody>
      </p:sp>
    </p:spTree>
    <p:extLst>
      <p:ext uri="{BB962C8B-B14F-4D97-AF65-F5344CB8AC3E}">
        <p14:creationId xmlns:p14="http://schemas.microsoft.com/office/powerpoint/2010/main" val="31816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29</a:t>
            </a:fld>
            <a:endParaRPr lang="ru-RU"/>
          </a:p>
        </p:txBody>
      </p:sp>
    </p:spTree>
    <p:extLst>
      <p:ext uri="{BB962C8B-B14F-4D97-AF65-F5344CB8AC3E}">
        <p14:creationId xmlns:p14="http://schemas.microsoft.com/office/powerpoint/2010/main" val="382167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8</a:t>
            </a:fld>
            <a:endParaRPr lang="ru-RU"/>
          </a:p>
        </p:txBody>
      </p:sp>
    </p:spTree>
    <p:extLst>
      <p:ext uri="{BB962C8B-B14F-4D97-AF65-F5344CB8AC3E}">
        <p14:creationId xmlns:p14="http://schemas.microsoft.com/office/powerpoint/2010/main" val="273104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9</a:t>
            </a:fld>
            <a:endParaRPr lang="ru-RU"/>
          </a:p>
        </p:txBody>
      </p:sp>
    </p:spTree>
    <p:extLst>
      <p:ext uri="{BB962C8B-B14F-4D97-AF65-F5344CB8AC3E}">
        <p14:creationId xmlns:p14="http://schemas.microsoft.com/office/powerpoint/2010/main" val="212105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1125" y="1349375"/>
            <a:ext cx="6477000" cy="364331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5E8EDD0-5530-4587-8878-2220D09B76FE}" type="slidenum">
              <a:rPr lang="ru-RU" altLang="ru-RU" smtClean="0">
                <a:solidFill>
                  <a:prstClr val="black"/>
                </a:solidFill>
              </a:rPr>
              <a:pPr>
                <a:defRPr/>
              </a:pPr>
              <a:t>11</a:t>
            </a:fld>
            <a:endParaRPr lang="ru-RU" altLang="ru-RU" dirty="0">
              <a:solidFill>
                <a:prstClr val="black"/>
              </a:solidFill>
            </a:endParaRPr>
          </a:p>
        </p:txBody>
      </p:sp>
    </p:spTree>
    <p:extLst>
      <p:ext uri="{BB962C8B-B14F-4D97-AF65-F5344CB8AC3E}">
        <p14:creationId xmlns:p14="http://schemas.microsoft.com/office/powerpoint/2010/main" val="220432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13</a:t>
            </a:fld>
            <a:endParaRPr lang="ru-RU"/>
          </a:p>
        </p:txBody>
      </p:sp>
    </p:spTree>
    <p:extLst>
      <p:ext uri="{BB962C8B-B14F-4D97-AF65-F5344CB8AC3E}">
        <p14:creationId xmlns:p14="http://schemas.microsoft.com/office/powerpoint/2010/main" val="295362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F3E7337-A9E4-4F7F-994F-8FB0C94C985D}" type="slidenum">
              <a:rPr lang="ru-RU" smtClean="0">
                <a:solidFill>
                  <a:prstClr val="black"/>
                </a:solidFill>
              </a:rPr>
              <a:pPr>
                <a:defRPr/>
              </a:pPr>
              <a:t>14</a:t>
            </a:fld>
            <a:endParaRPr lang="ru-RU">
              <a:solidFill>
                <a:prstClr val="black"/>
              </a:solidFill>
            </a:endParaRPr>
          </a:p>
        </p:txBody>
      </p:sp>
    </p:spTree>
    <p:extLst>
      <p:ext uri="{BB962C8B-B14F-4D97-AF65-F5344CB8AC3E}">
        <p14:creationId xmlns:p14="http://schemas.microsoft.com/office/powerpoint/2010/main" val="130414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19</a:t>
            </a:fld>
            <a:endParaRPr lang="ru-RU"/>
          </a:p>
        </p:txBody>
      </p:sp>
    </p:spTree>
    <p:extLst>
      <p:ext uri="{BB962C8B-B14F-4D97-AF65-F5344CB8AC3E}">
        <p14:creationId xmlns:p14="http://schemas.microsoft.com/office/powerpoint/2010/main" val="414732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20</a:t>
            </a:fld>
            <a:endParaRPr lang="ru-RU"/>
          </a:p>
        </p:txBody>
      </p:sp>
    </p:spTree>
    <p:extLst>
      <p:ext uri="{BB962C8B-B14F-4D97-AF65-F5344CB8AC3E}">
        <p14:creationId xmlns:p14="http://schemas.microsoft.com/office/powerpoint/2010/main" val="317825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7B46C-54B4-4B82-B60E-E2C99C80828C}" type="slidenum">
              <a:rPr lang="ru-RU" smtClean="0"/>
              <a:t>23</a:t>
            </a:fld>
            <a:endParaRPr lang="ru-RU"/>
          </a:p>
        </p:txBody>
      </p:sp>
    </p:spTree>
    <p:extLst>
      <p:ext uri="{BB962C8B-B14F-4D97-AF65-F5344CB8AC3E}">
        <p14:creationId xmlns:p14="http://schemas.microsoft.com/office/powerpoint/2010/main" val="131752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C292715-41C3-4D5D-AC30-99BD77C1254D}" type="datetimeFigureOut">
              <a:rPr lang="ru-RU" smtClean="0"/>
              <a:t>17.04.2023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412410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C292715-41C3-4D5D-AC30-99BD77C1254D}" type="datetimeFigureOut">
              <a:rPr lang="ru-RU" smtClean="0"/>
              <a:t>17.04.2023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369634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C292715-41C3-4D5D-AC30-99BD77C1254D}" type="datetimeFigureOut">
              <a:rPr lang="ru-RU" smtClean="0"/>
              <a:t>17.04.2023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229631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C292715-41C3-4D5D-AC30-99BD77C1254D}" type="datetimeFigureOut">
              <a:rPr lang="ru-RU" smtClean="0"/>
              <a:t>17.04.2023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119359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C292715-41C3-4D5D-AC30-99BD77C1254D}" type="datetimeFigureOut">
              <a:rPr lang="ru-RU" smtClean="0"/>
              <a:t>17.04.2023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251531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C292715-41C3-4D5D-AC30-99BD77C1254D}" type="datetimeFigureOut">
              <a:rPr lang="ru-RU" smtClean="0"/>
              <a:t>17.04.2023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19107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C292715-41C3-4D5D-AC30-99BD77C1254D}" type="datetimeFigureOut">
              <a:rPr lang="ru-RU" smtClean="0"/>
              <a:t>17.04.2023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159940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C292715-41C3-4D5D-AC30-99BD77C1254D}" type="datetimeFigureOut">
              <a:rPr lang="ru-RU" smtClean="0"/>
              <a:t>17.04.2023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233026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292715-41C3-4D5D-AC30-99BD77C1254D}" type="datetimeFigureOut">
              <a:rPr lang="ru-RU" smtClean="0"/>
              <a:t>17.04.2023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77262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C292715-41C3-4D5D-AC30-99BD77C1254D}" type="datetimeFigureOut">
              <a:rPr lang="ru-RU" smtClean="0"/>
              <a:t>17.04.2023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145422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C292715-41C3-4D5D-AC30-99BD77C1254D}" type="datetimeFigureOut">
              <a:rPr lang="ru-RU" smtClean="0"/>
              <a:t>17.04.2023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FA1C41-304D-432D-AC88-89551AB5F092}" type="slidenum">
              <a:rPr lang="ru-RU" smtClean="0"/>
              <a:t>‹#›</a:t>
            </a:fld>
            <a:endParaRPr lang="ru-RU"/>
          </a:p>
        </p:txBody>
      </p:sp>
    </p:spTree>
    <p:extLst>
      <p:ext uri="{BB962C8B-B14F-4D97-AF65-F5344CB8AC3E}">
        <p14:creationId xmlns:p14="http://schemas.microsoft.com/office/powerpoint/2010/main" val="17781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92715-41C3-4D5D-AC30-99BD77C1254D}" type="datetimeFigureOut">
              <a:rPr lang="ru-RU" smtClean="0"/>
              <a:t>17.04.2023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A1C41-304D-432D-AC88-89551AB5F092}" type="slidenum">
              <a:rPr lang="ru-RU" smtClean="0"/>
              <a:t>‹#›</a:t>
            </a:fld>
            <a:endParaRPr lang="ru-RU"/>
          </a:p>
        </p:txBody>
      </p:sp>
    </p:spTree>
    <p:extLst>
      <p:ext uri="{BB962C8B-B14F-4D97-AF65-F5344CB8AC3E}">
        <p14:creationId xmlns:p14="http://schemas.microsoft.com/office/powerpoint/2010/main" val="2033295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5.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6.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7.png"/><Relationship Id="rId5" Type="http://schemas.microsoft.com/office/2007/relationships/hdphoto" Target="../media/hdphoto8.wdp"/><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10.wdp"/><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microsoft.com/office/2007/relationships/hdphoto" Target="../media/hdphoto11.wdp"/><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microsoft.com/office/2007/relationships/hdphoto" Target="../media/hdphoto14.wdp"/><Relationship Id="rId3" Type="http://schemas.microsoft.com/office/2007/relationships/hdphoto" Target="../media/hdphoto12.wdp"/><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1.png"/><Relationship Id="rId5" Type="http://schemas.microsoft.com/office/2007/relationships/hdphoto" Target="../media/hdphoto13.wdp"/><Relationship Id="rId10" Type="http://schemas.microsoft.com/office/2007/relationships/hdphoto" Target="../media/hdphoto15.wdp"/><Relationship Id="rId4" Type="http://schemas.openxmlformats.org/officeDocument/2006/relationships/image" Target="../media/image47.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16.wdp"/><Relationship Id="rId7" Type="http://schemas.microsoft.com/office/2007/relationships/hdphoto" Target="../media/hdphoto18.wdp"/><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9.png"/><Relationship Id="rId5" Type="http://schemas.microsoft.com/office/2007/relationships/hdphoto" Target="../media/hdphoto17.wdp"/><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20.wdp"/><Relationship Id="rId13"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7.png"/><Relationship Id="rId12" Type="http://schemas.microsoft.com/office/2007/relationships/hdphoto" Target="../media/hdphoto2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68.png"/><Relationship Id="rId5" Type="http://schemas.openxmlformats.org/officeDocument/2006/relationships/image" Target="../media/image66.png"/><Relationship Id="rId10" Type="http://schemas.openxmlformats.org/officeDocument/2006/relationships/chart" Target="../charts/chart5.xml"/><Relationship Id="rId4" Type="http://schemas.microsoft.com/office/2007/relationships/hdphoto" Target="../media/hdphoto19.wdp"/><Relationship Id="rId9" Type="http://schemas.openxmlformats.org/officeDocument/2006/relationships/image" Target="../media/image44.svg"/><Relationship Id="rId14" Type="http://schemas.microsoft.com/office/2007/relationships/hdphoto" Target="../media/hdphoto22.wdp"/></Relationships>
</file>

<file path=ppt/slides/_rels/slide21.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hart" Target="../charts/chart2.xml"/><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0" Type="http://schemas.microsoft.com/office/2007/relationships/hdphoto" Target="../media/hdphoto4.wdp"/><Relationship Id="rId4" Type="http://schemas.openxmlformats.org/officeDocument/2006/relationships/chart" Target="../charts/chart3.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401" y="113477"/>
            <a:ext cx="1268943" cy="1308824"/>
          </a:xfrm>
          <a:prstGeom prst="rect">
            <a:avLst/>
          </a:prstGeom>
          <a:effectLst/>
        </p:spPr>
      </p:pic>
      <p:grpSp>
        <p:nvGrpSpPr>
          <p:cNvPr id="10" name="Группа 29">
            <a:extLst>
              <a:ext uri="{FF2B5EF4-FFF2-40B4-BE49-F238E27FC236}">
                <a16:creationId xmlns:a16="http://schemas.microsoft.com/office/drawing/2014/main" id="{86DA3D47-AE60-4404-9DE8-5F8516EFCA58}"/>
              </a:ext>
            </a:extLst>
          </p:cNvPr>
          <p:cNvGrpSpPr>
            <a:grpSpLocks/>
          </p:cNvGrpSpPr>
          <p:nvPr/>
        </p:nvGrpSpPr>
        <p:grpSpPr bwMode="auto">
          <a:xfrm>
            <a:off x="49480" y="1844454"/>
            <a:ext cx="485775" cy="1856316"/>
            <a:chOff x="949437" y="499361"/>
            <a:chExt cx="485172" cy="1391523"/>
          </a:xfrm>
          <a:solidFill>
            <a:srgbClr val="0F6684"/>
          </a:solidFill>
        </p:grpSpPr>
        <p:sp>
          <p:nvSpPr>
            <p:cNvPr id="11" name="Graphic 1">
              <a:extLst>
                <a:ext uri="{FF2B5EF4-FFF2-40B4-BE49-F238E27FC236}">
                  <a16:creationId xmlns:a16="http://schemas.microsoft.com/office/drawing/2014/main" id="{582624A3-CC84-4959-821F-11623FEF950A}"/>
                </a:ext>
              </a:extLst>
            </p:cNvPr>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13" name="Graphic 1">
              <a:extLst>
                <a:ext uri="{FF2B5EF4-FFF2-40B4-BE49-F238E27FC236}">
                  <a16:creationId xmlns:a16="http://schemas.microsoft.com/office/drawing/2014/main" id="{FE183D2A-3E15-48DB-B4AA-A5CD32D5381F}"/>
                </a:ext>
              </a:extLst>
            </p:cNvPr>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15" name="Graphic 1">
              <a:extLst>
                <a:ext uri="{FF2B5EF4-FFF2-40B4-BE49-F238E27FC236}">
                  <a16:creationId xmlns:a16="http://schemas.microsoft.com/office/drawing/2014/main" id="{78ACF7AF-32CF-4EC8-A710-9E08FD9D7FC1}"/>
                </a:ext>
              </a:extLst>
            </p:cNvPr>
            <p:cNvSpPr/>
            <p:nvPr/>
          </p:nvSpPr>
          <p:spPr>
            <a:xfrm>
              <a:off x="949437" y="1416465"/>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b="1" dirty="0">
                <a:ln w="22225">
                  <a:solidFill>
                    <a:srgbClr val="ED7D31"/>
                  </a:solidFill>
                  <a:prstDash val="solid"/>
                </a:ln>
                <a:solidFill>
                  <a:srgbClr val="ED7D31">
                    <a:lumMod val="40000"/>
                    <a:lumOff val="60000"/>
                  </a:srgbClr>
                </a:solidFill>
                <a:latin typeface="Calibri" panose="020F0502020204030204" pitchFamily="34" charset="0"/>
                <a:cs typeface="Arial" panose="020B0604020202020204" pitchFamily="34" charset="0"/>
              </a:endParaRPr>
            </a:p>
          </p:txBody>
        </p:sp>
      </p:grpSp>
      <p:grpSp>
        <p:nvGrpSpPr>
          <p:cNvPr id="16" name="Группа 29">
            <a:extLst>
              <a:ext uri="{FF2B5EF4-FFF2-40B4-BE49-F238E27FC236}">
                <a16:creationId xmlns:a16="http://schemas.microsoft.com/office/drawing/2014/main" id="{86DA3D47-AE60-4404-9DE8-5F8516EFCA58}"/>
              </a:ext>
            </a:extLst>
          </p:cNvPr>
          <p:cNvGrpSpPr>
            <a:grpSpLocks/>
          </p:cNvGrpSpPr>
          <p:nvPr/>
        </p:nvGrpSpPr>
        <p:grpSpPr bwMode="auto">
          <a:xfrm>
            <a:off x="49480" y="1585"/>
            <a:ext cx="485775" cy="1856316"/>
            <a:chOff x="949437" y="499361"/>
            <a:chExt cx="485172" cy="1391523"/>
          </a:xfrm>
          <a:solidFill>
            <a:srgbClr val="0F6684"/>
          </a:solidFill>
        </p:grpSpPr>
        <p:sp>
          <p:nvSpPr>
            <p:cNvPr id="17" name="Graphic 1">
              <a:extLst>
                <a:ext uri="{FF2B5EF4-FFF2-40B4-BE49-F238E27FC236}">
                  <a16:creationId xmlns:a16="http://schemas.microsoft.com/office/drawing/2014/main" id="{582624A3-CC84-4959-821F-11623FEF950A}"/>
                </a:ext>
              </a:extLst>
            </p:cNvPr>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19" name="Graphic 1">
              <a:extLst>
                <a:ext uri="{FF2B5EF4-FFF2-40B4-BE49-F238E27FC236}">
                  <a16:creationId xmlns:a16="http://schemas.microsoft.com/office/drawing/2014/main" id="{FE183D2A-3E15-48DB-B4AA-A5CD32D5381F}"/>
                </a:ext>
              </a:extLst>
            </p:cNvPr>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20" name="Graphic 1">
              <a:extLst>
                <a:ext uri="{FF2B5EF4-FFF2-40B4-BE49-F238E27FC236}">
                  <a16:creationId xmlns:a16="http://schemas.microsoft.com/office/drawing/2014/main" id="{78ACF7AF-32CF-4EC8-A710-9E08FD9D7FC1}"/>
                </a:ext>
              </a:extLst>
            </p:cNvPr>
            <p:cNvSpPr/>
            <p:nvPr/>
          </p:nvSpPr>
          <p:spPr>
            <a:xfrm>
              <a:off x="949437" y="1416465"/>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b="1" dirty="0">
                <a:ln w="22225">
                  <a:solidFill>
                    <a:srgbClr val="ED7D31"/>
                  </a:solidFill>
                  <a:prstDash val="solid"/>
                </a:ln>
                <a:solidFill>
                  <a:srgbClr val="ED7D31">
                    <a:lumMod val="40000"/>
                    <a:lumOff val="60000"/>
                  </a:srgbClr>
                </a:solidFill>
                <a:latin typeface="Calibri" panose="020F0502020204030204" pitchFamily="34" charset="0"/>
                <a:cs typeface="Arial" panose="020B0604020202020204" pitchFamily="34" charset="0"/>
              </a:endParaRPr>
            </a:p>
          </p:txBody>
        </p:sp>
      </p:grpSp>
      <p:grpSp>
        <p:nvGrpSpPr>
          <p:cNvPr id="21" name="Группа 29">
            <a:extLst>
              <a:ext uri="{FF2B5EF4-FFF2-40B4-BE49-F238E27FC236}">
                <a16:creationId xmlns:a16="http://schemas.microsoft.com/office/drawing/2014/main" id="{86DA3D47-AE60-4404-9DE8-5F8516EFCA58}"/>
              </a:ext>
            </a:extLst>
          </p:cNvPr>
          <p:cNvGrpSpPr>
            <a:grpSpLocks/>
          </p:cNvGrpSpPr>
          <p:nvPr/>
        </p:nvGrpSpPr>
        <p:grpSpPr bwMode="auto">
          <a:xfrm>
            <a:off x="49480" y="3698721"/>
            <a:ext cx="485775" cy="1856316"/>
            <a:chOff x="949437" y="499361"/>
            <a:chExt cx="485172" cy="1391523"/>
          </a:xfrm>
          <a:solidFill>
            <a:srgbClr val="0F6684"/>
          </a:solidFill>
        </p:grpSpPr>
        <p:sp>
          <p:nvSpPr>
            <p:cNvPr id="22" name="Graphic 1">
              <a:extLst>
                <a:ext uri="{FF2B5EF4-FFF2-40B4-BE49-F238E27FC236}">
                  <a16:creationId xmlns:a16="http://schemas.microsoft.com/office/drawing/2014/main" id="{582624A3-CC84-4959-821F-11623FEF950A}"/>
                </a:ext>
              </a:extLst>
            </p:cNvPr>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23" name="Graphic 1">
              <a:extLst>
                <a:ext uri="{FF2B5EF4-FFF2-40B4-BE49-F238E27FC236}">
                  <a16:creationId xmlns:a16="http://schemas.microsoft.com/office/drawing/2014/main" id="{FE183D2A-3E15-48DB-B4AA-A5CD32D5381F}"/>
                </a:ext>
              </a:extLst>
            </p:cNvPr>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24" name="Graphic 1">
              <a:extLst>
                <a:ext uri="{FF2B5EF4-FFF2-40B4-BE49-F238E27FC236}">
                  <a16:creationId xmlns:a16="http://schemas.microsoft.com/office/drawing/2014/main" id="{78ACF7AF-32CF-4EC8-A710-9E08FD9D7FC1}"/>
                </a:ext>
              </a:extLst>
            </p:cNvPr>
            <p:cNvSpPr/>
            <p:nvPr/>
          </p:nvSpPr>
          <p:spPr>
            <a:xfrm>
              <a:off x="949437" y="1416465"/>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b="1" dirty="0">
                <a:ln w="22225">
                  <a:solidFill>
                    <a:srgbClr val="ED7D31"/>
                  </a:solidFill>
                  <a:prstDash val="solid"/>
                </a:ln>
                <a:solidFill>
                  <a:srgbClr val="ED7D31">
                    <a:lumMod val="40000"/>
                    <a:lumOff val="60000"/>
                  </a:srgbClr>
                </a:solidFill>
                <a:latin typeface="Calibri" panose="020F0502020204030204" pitchFamily="34" charset="0"/>
                <a:cs typeface="Arial" panose="020B0604020202020204" pitchFamily="34" charset="0"/>
              </a:endParaRPr>
            </a:p>
          </p:txBody>
        </p:sp>
      </p:grpSp>
      <p:grpSp>
        <p:nvGrpSpPr>
          <p:cNvPr id="25" name="Группа 29">
            <a:extLst>
              <a:ext uri="{FF2B5EF4-FFF2-40B4-BE49-F238E27FC236}">
                <a16:creationId xmlns:a16="http://schemas.microsoft.com/office/drawing/2014/main" id="{86DA3D47-AE60-4404-9DE8-5F8516EFCA58}"/>
              </a:ext>
            </a:extLst>
          </p:cNvPr>
          <p:cNvGrpSpPr>
            <a:grpSpLocks/>
          </p:cNvGrpSpPr>
          <p:nvPr/>
        </p:nvGrpSpPr>
        <p:grpSpPr bwMode="auto">
          <a:xfrm>
            <a:off x="49479" y="5572297"/>
            <a:ext cx="485775" cy="1244601"/>
            <a:chOff x="949437" y="499361"/>
            <a:chExt cx="485172" cy="932972"/>
          </a:xfrm>
          <a:solidFill>
            <a:srgbClr val="0F6684"/>
          </a:solidFill>
        </p:grpSpPr>
        <p:sp>
          <p:nvSpPr>
            <p:cNvPr id="26" name="Graphic 1">
              <a:extLst>
                <a:ext uri="{FF2B5EF4-FFF2-40B4-BE49-F238E27FC236}">
                  <a16:creationId xmlns:a16="http://schemas.microsoft.com/office/drawing/2014/main" id="{582624A3-CC84-4959-821F-11623FEF950A}"/>
                </a:ext>
              </a:extLst>
            </p:cNvPr>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27" name="Graphic 1">
              <a:extLst>
                <a:ext uri="{FF2B5EF4-FFF2-40B4-BE49-F238E27FC236}">
                  <a16:creationId xmlns:a16="http://schemas.microsoft.com/office/drawing/2014/main" id="{FE183D2A-3E15-48DB-B4AA-A5CD32D5381F}"/>
                </a:ext>
              </a:extLst>
            </p:cNvPr>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grpSp>
      <p:sp>
        <p:nvSpPr>
          <p:cNvPr id="29" name="Прямоугольник 28"/>
          <p:cNvSpPr/>
          <p:nvPr/>
        </p:nvSpPr>
        <p:spPr>
          <a:xfrm>
            <a:off x="1667994" y="2664867"/>
            <a:ext cx="9251470" cy="954107"/>
          </a:xfrm>
          <a:prstGeom prst="rect">
            <a:avLst/>
          </a:prstGeom>
        </p:spPr>
        <p:txBody>
          <a:bodyPr wrap="square">
            <a:spAutoFit/>
          </a:bodyPr>
          <a:lstStyle/>
          <a:p>
            <a:pPr algn="ctr"/>
            <a:r>
              <a:rPr lang="ru-RU" sz="2800" b="1" dirty="0">
                <a:solidFill>
                  <a:schemeClr val="accent1">
                    <a:lumMod val="50000"/>
                  </a:schemeClr>
                </a:solidFill>
                <a:latin typeface="Segoe UI" panose="020B0502040204020203" pitchFamily="34" charset="0"/>
                <a:cs typeface="Segoe UI" panose="020B0502040204020203" pitchFamily="34" charset="0"/>
              </a:rPr>
              <a:t>ҚАЗАҚСТАН РЕСПУБЛИКАСЫНЫҢ </a:t>
            </a:r>
          </a:p>
          <a:p>
            <a:pPr algn="ctr"/>
            <a:r>
              <a:rPr lang="ru-RU" sz="2800" b="1" dirty="0">
                <a:solidFill>
                  <a:schemeClr val="accent1">
                    <a:lumMod val="50000"/>
                  </a:schemeClr>
                </a:solidFill>
                <a:latin typeface="Segoe UI" panose="020B0502040204020203" pitchFamily="34" charset="0"/>
                <a:cs typeface="Segoe UI" panose="020B0502040204020203" pitchFamily="34" charset="0"/>
              </a:rPr>
              <a:t>МӘДЕНИЕТ ЖӘНЕ СПОРТ МИНИСТРЛІГІ</a:t>
            </a:r>
          </a:p>
        </p:txBody>
      </p:sp>
      <p:sp>
        <p:nvSpPr>
          <p:cNvPr id="28" name="Прямоугольник 27"/>
          <p:cNvSpPr/>
          <p:nvPr/>
        </p:nvSpPr>
        <p:spPr>
          <a:xfrm>
            <a:off x="5007694" y="6437358"/>
            <a:ext cx="2599814" cy="307777"/>
          </a:xfrm>
          <a:prstGeom prst="rect">
            <a:avLst/>
          </a:prstGeom>
        </p:spPr>
        <p:txBody>
          <a:bodyPr wrap="none">
            <a:spAutoFit/>
          </a:bodyPr>
          <a:lstStyle/>
          <a:p>
            <a:r>
              <a:rPr lang="ru-RU" sz="1400" b="1" i="1" dirty="0" smtClean="0">
                <a:solidFill>
                  <a:srgbClr val="676161"/>
                </a:solidFill>
                <a:latin typeface="Segoe UI" panose="020B0502040204020203" pitchFamily="34" charset="0"/>
                <a:ea typeface="Tahoma" panose="020B0604030504040204" pitchFamily="34" charset="0"/>
                <a:cs typeface="Segoe UI" panose="020B0502040204020203" pitchFamily="34" charset="0"/>
              </a:rPr>
              <a:t>Астана </a:t>
            </a:r>
            <a:r>
              <a:rPr lang="ru-RU" sz="1400" b="1" i="1" dirty="0" err="1" smtClean="0">
                <a:solidFill>
                  <a:srgbClr val="676161"/>
                </a:solidFill>
                <a:latin typeface="Segoe UI" panose="020B0502040204020203" pitchFamily="34" charset="0"/>
                <a:ea typeface="Tahoma" panose="020B0604030504040204" pitchFamily="34" charset="0"/>
                <a:cs typeface="Segoe UI" panose="020B0502040204020203" pitchFamily="34" charset="0"/>
              </a:rPr>
              <a:t>қаласы</a:t>
            </a:r>
            <a:r>
              <a:rPr lang="ru-RU" sz="1400" b="1" i="1" dirty="0" smtClean="0">
                <a:solidFill>
                  <a:srgbClr val="676161"/>
                </a:solidFill>
                <a:latin typeface="Segoe UI" panose="020B0502040204020203" pitchFamily="34" charset="0"/>
                <a:ea typeface="Tahoma" panose="020B0604030504040204" pitchFamily="34" charset="0"/>
                <a:cs typeface="Segoe UI" panose="020B0502040204020203" pitchFamily="34" charset="0"/>
              </a:rPr>
              <a:t>,  2023 </a:t>
            </a:r>
            <a:r>
              <a:rPr lang="ru-RU" sz="1400" b="1" i="1" dirty="0" err="1" smtClean="0">
                <a:solidFill>
                  <a:srgbClr val="676161"/>
                </a:solidFill>
                <a:latin typeface="Segoe UI" panose="020B0502040204020203" pitchFamily="34" charset="0"/>
                <a:ea typeface="Tahoma" panose="020B0604030504040204" pitchFamily="34" charset="0"/>
                <a:cs typeface="Segoe UI" panose="020B0502040204020203" pitchFamily="34" charset="0"/>
              </a:rPr>
              <a:t>жыл</a:t>
            </a:r>
            <a:endParaRPr lang="ru-RU" sz="1400" b="1" i="1" dirty="0">
              <a:solidFill>
                <a:srgbClr val="676161"/>
              </a:solidFill>
              <a:latin typeface="Segoe UI" panose="020B0502040204020203" pitchFamily="34" charset="0"/>
              <a:cs typeface="Segoe UI" panose="020B0502040204020203" pitchFamily="34" charset="0"/>
            </a:endParaRPr>
          </a:p>
        </p:txBody>
      </p:sp>
      <p:pic>
        <p:nvPicPr>
          <p:cNvPr id="31" name="Рисунок 30"/>
          <p:cNvPicPr>
            <a:picLocks noChangeAspect="1"/>
          </p:cNvPicPr>
          <p:nvPr/>
        </p:nvPicPr>
        <p:blipFill rotWithShape="1">
          <a:blip r:embed="rId4"/>
          <a:srcRect t="47667" r="63814" b="195"/>
          <a:stretch/>
        </p:blipFill>
        <p:spPr>
          <a:xfrm>
            <a:off x="1" y="3140364"/>
            <a:ext cx="3713018" cy="3703781"/>
          </a:xfrm>
          <a:prstGeom prst="rtTriangle">
            <a:avLst/>
          </a:prstGeom>
        </p:spPr>
      </p:pic>
      <p:grpSp>
        <p:nvGrpSpPr>
          <p:cNvPr id="32" name="Группа 29">
            <a:extLst>
              <a:ext uri="{FF2B5EF4-FFF2-40B4-BE49-F238E27FC236}">
                <a16:creationId xmlns:a16="http://schemas.microsoft.com/office/drawing/2014/main" id="{86DA3D47-AE60-4404-9DE8-5F8516EFCA58}"/>
              </a:ext>
            </a:extLst>
          </p:cNvPr>
          <p:cNvGrpSpPr>
            <a:grpSpLocks/>
          </p:cNvGrpSpPr>
          <p:nvPr/>
        </p:nvGrpSpPr>
        <p:grpSpPr bwMode="auto">
          <a:xfrm>
            <a:off x="11656745" y="1885556"/>
            <a:ext cx="485775" cy="1856316"/>
            <a:chOff x="949437" y="499361"/>
            <a:chExt cx="485172" cy="1391523"/>
          </a:xfrm>
          <a:solidFill>
            <a:srgbClr val="0F6684"/>
          </a:solidFill>
        </p:grpSpPr>
        <p:sp>
          <p:nvSpPr>
            <p:cNvPr id="33" name="Graphic 1">
              <a:extLst>
                <a:ext uri="{FF2B5EF4-FFF2-40B4-BE49-F238E27FC236}">
                  <a16:creationId xmlns:a16="http://schemas.microsoft.com/office/drawing/2014/main" id="{582624A3-CC84-4959-821F-11623FEF950A}"/>
                </a:ext>
              </a:extLst>
            </p:cNvPr>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34" name="Graphic 1">
              <a:extLst>
                <a:ext uri="{FF2B5EF4-FFF2-40B4-BE49-F238E27FC236}">
                  <a16:creationId xmlns:a16="http://schemas.microsoft.com/office/drawing/2014/main" id="{FE183D2A-3E15-48DB-B4AA-A5CD32D5381F}"/>
                </a:ext>
              </a:extLst>
            </p:cNvPr>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35" name="Graphic 1">
              <a:extLst>
                <a:ext uri="{FF2B5EF4-FFF2-40B4-BE49-F238E27FC236}">
                  <a16:creationId xmlns:a16="http://schemas.microsoft.com/office/drawing/2014/main" id="{78ACF7AF-32CF-4EC8-A710-9E08FD9D7FC1}"/>
                </a:ext>
              </a:extLst>
            </p:cNvPr>
            <p:cNvSpPr/>
            <p:nvPr/>
          </p:nvSpPr>
          <p:spPr>
            <a:xfrm>
              <a:off x="949437" y="1416465"/>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b="1" dirty="0">
                <a:ln w="22225">
                  <a:solidFill>
                    <a:srgbClr val="ED7D31"/>
                  </a:solidFill>
                  <a:prstDash val="solid"/>
                </a:ln>
                <a:solidFill>
                  <a:srgbClr val="ED7D31">
                    <a:lumMod val="40000"/>
                    <a:lumOff val="60000"/>
                  </a:srgbClr>
                </a:solidFill>
                <a:latin typeface="Calibri" panose="020F0502020204030204" pitchFamily="34" charset="0"/>
                <a:cs typeface="Arial" panose="020B0604020202020204" pitchFamily="34" charset="0"/>
              </a:endParaRPr>
            </a:p>
          </p:txBody>
        </p:sp>
      </p:grpSp>
      <p:grpSp>
        <p:nvGrpSpPr>
          <p:cNvPr id="36" name="Группа 29">
            <a:extLst>
              <a:ext uri="{FF2B5EF4-FFF2-40B4-BE49-F238E27FC236}">
                <a16:creationId xmlns:a16="http://schemas.microsoft.com/office/drawing/2014/main" id="{86DA3D47-AE60-4404-9DE8-5F8516EFCA58}"/>
              </a:ext>
            </a:extLst>
          </p:cNvPr>
          <p:cNvGrpSpPr>
            <a:grpSpLocks/>
          </p:cNvGrpSpPr>
          <p:nvPr/>
        </p:nvGrpSpPr>
        <p:grpSpPr bwMode="auto">
          <a:xfrm>
            <a:off x="11656745" y="42687"/>
            <a:ext cx="485775" cy="1856316"/>
            <a:chOff x="949437" y="499361"/>
            <a:chExt cx="485172" cy="1391523"/>
          </a:xfrm>
          <a:solidFill>
            <a:srgbClr val="0F6684"/>
          </a:solidFill>
        </p:grpSpPr>
        <p:sp>
          <p:nvSpPr>
            <p:cNvPr id="37" name="Graphic 1">
              <a:extLst>
                <a:ext uri="{FF2B5EF4-FFF2-40B4-BE49-F238E27FC236}">
                  <a16:creationId xmlns:a16="http://schemas.microsoft.com/office/drawing/2014/main" id="{582624A3-CC84-4959-821F-11623FEF950A}"/>
                </a:ext>
              </a:extLst>
            </p:cNvPr>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38" name="Graphic 1">
              <a:extLst>
                <a:ext uri="{FF2B5EF4-FFF2-40B4-BE49-F238E27FC236}">
                  <a16:creationId xmlns:a16="http://schemas.microsoft.com/office/drawing/2014/main" id="{FE183D2A-3E15-48DB-B4AA-A5CD32D5381F}"/>
                </a:ext>
              </a:extLst>
            </p:cNvPr>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39" name="Graphic 1">
              <a:extLst>
                <a:ext uri="{FF2B5EF4-FFF2-40B4-BE49-F238E27FC236}">
                  <a16:creationId xmlns:a16="http://schemas.microsoft.com/office/drawing/2014/main" id="{78ACF7AF-32CF-4EC8-A710-9E08FD9D7FC1}"/>
                </a:ext>
              </a:extLst>
            </p:cNvPr>
            <p:cNvSpPr/>
            <p:nvPr/>
          </p:nvSpPr>
          <p:spPr>
            <a:xfrm>
              <a:off x="949437" y="1416465"/>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b="1" dirty="0">
                <a:ln w="22225">
                  <a:solidFill>
                    <a:srgbClr val="ED7D31"/>
                  </a:solidFill>
                  <a:prstDash val="solid"/>
                </a:ln>
                <a:solidFill>
                  <a:srgbClr val="ED7D31">
                    <a:lumMod val="40000"/>
                    <a:lumOff val="60000"/>
                  </a:srgbClr>
                </a:solidFill>
                <a:latin typeface="Calibri" panose="020F0502020204030204" pitchFamily="34" charset="0"/>
                <a:cs typeface="Arial" panose="020B0604020202020204" pitchFamily="34" charset="0"/>
              </a:endParaRPr>
            </a:p>
          </p:txBody>
        </p:sp>
      </p:grpSp>
      <p:grpSp>
        <p:nvGrpSpPr>
          <p:cNvPr id="40" name="Группа 29">
            <a:extLst>
              <a:ext uri="{FF2B5EF4-FFF2-40B4-BE49-F238E27FC236}">
                <a16:creationId xmlns:a16="http://schemas.microsoft.com/office/drawing/2014/main" id="{86DA3D47-AE60-4404-9DE8-5F8516EFCA58}"/>
              </a:ext>
            </a:extLst>
          </p:cNvPr>
          <p:cNvGrpSpPr>
            <a:grpSpLocks/>
          </p:cNvGrpSpPr>
          <p:nvPr/>
        </p:nvGrpSpPr>
        <p:grpSpPr bwMode="auto">
          <a:xfrm>
            <a:off x="11656745" y="3739823"/>
            <a:ext cx="485775" cy="1856316"/>
            <a:chOff x="949437" y="499361"/>
            <a:chExt cx="485172" cy="1391523"/>
          </a:xfrm>
          <a:solidFill>
            <a:srgbClr val="0F6684"/>
          </a:solidFill>
        </p:grpSpPr>
        <p:sp>
          <p:nvSpPr>
            <p:cNvPr id="41" name="Graphic 1">
              <a:extLst>
                <a:ext uri="{FF2B5EF4-FFF2-40B4-BE49-F238E27FC236}">
                  <a16:creationId xmlns:a16="http://schemas.microsoft.com/office/drawing/2014/main" id="{582624A3-CC84-4959-821F-11623FEF950A}"/>
                </a:ext>
              </a:extLst>
            </p:cNvPr>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42" name="Graphic 1">
              <a:extLst>
                <a:ext uri="{FF2B5EF4-FFF2-40B4-BE49-F238E27FC236}">
                  <a16:creationId xmlns:a16="http://schemas.microsoft.com/office/drawing/2014/main" id="{FE183D2A-3E15-48DB-B4AA-A5CD32D5381F}"/>
                </a:ext>
              </a:extLst>
            </p:cNvPr>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43" name="Graphic 1">
              <a:extLst>
                <a:ext uri="{FF2B5EF4-FFF2-40B4-BE49-F238E27FC236}">
                  <a16:creationId xmlns:a16="http://schemas.microsoft.com/office/drawing/2014/main" id="{78ACF7AF-32CF-4EC8-A710-9E08FD9D7FC1}"/>
                </a:ext>
              </a:extLst>
            </p:cNvPr>
            <p:cNvSpPr/>
            <p:nvPr/>
          </p:nvSpPr>
          <p:spPr>
            <a:xfrm>
              <a:off x="949437" y="1416465"/>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b="1" dirty="0">
                <a:ln w="22225">
                  <a:solidFill>
                    <a:srgbClr val="ED7D31"/>
                  </a:solidFill>
                  <a:prstDash val="solid"/>
                </a:ln>
                <a:solidFill>
                  <a:srgbClr val="ED7D31">
                    <a:lumMod val="40000"/>
                    <a:lumOff val="60000"/>
                  </a:srgbClr>
                </a:solidFill>
                <a:latin typeface="Calibri" panose="020F0502020204030204" pitchFamily="34" charset="0"/>
                <a:cs typeface="Arial" panose="020B0604020202020204" pitchFamily="34" charset="0"/>
              </a:endParaRPr>
            </a:p>
          </p:txBody>
        </p:sp>
      </p:grpSp>
      <p:grpSp>
        <p:nvGrpSpPr>
          <p:cNvPr id="44" name="Группа 29">
            <a:extLst>
              <a:ext uri="{FF2B5EF4-FFF2-40B4-BE49-F238E27FC236}">
                <a16:creationId xmlns:a16="http://schemas.microsoft.com/office/drawing/2014/main" id="{86DA3D47-AE60-4404-9DE8-5F8516EFCA58}"/>
              </a:ext>
            </a:extLst>
          </p:cNvPr>
          <p:cNvGrpSpPr>
            <a:grpSpLocks/>
          </p:cNvGrpSpPr>
          <p:nvPr/>
        </p:nvGrpSpPr>
        <p:grpSpPr bwMode="auto">
          <a:xfrm>
            <a:off x="11656744" y="5613399"/>
            <a:ext cx="485775" cy="1244601"/>
            <a:chOff x="949437" y="499361"/>
            <a:chExt cx="485172" cy="932972"/>
          </a:xfrm>
          <a:solidFill>
            <a:srgbClr val="0F6684"/>
          </a:solidFill>
        </p:grpSpPr>
        <p:sp>
          <p:nvSpPr>
            <p:cNvPr id="45" name="Graphic 1">
              <a:extLst>
                <a:ext uri="{FF2B5EF4-FFF2-40B4-BE49-F238E27FC236}">
                  <a16:creationId xmlns:a16="http://schemas.microsoft.com/office/drawing/2014/main" id="{582624A3-CC84-4959-821F-11623FEF950A}"/>
                </a:ext>
              </a:extLst>
            </p:cNvPr>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sp>
          <p:nvSpPr>
            <p:cNvPr id="46" name="Graphic 1">
              <a:extLst>
                <a:ext uri="{FF2B5EF4-FFF2-40B4-BE49-F238E27FC236}">
                  <a16:creationId xmlns:a16="http://schemas.microsoft.com/office/drawing/2014/main" id="{FE183D2A-3E15-48DB-B4AA-A5CD32D5381F}"/>
                </a:ext>
              </a:extLst>
            </p:cNvPr>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grpFill/>
            <a:ln w="12700" cap="rnd">
              <a:noFill/>
              <a:prstDash val="solid"/>
              <a:round/>
            </a:ln>
            <a:effectLst>
              <a:outerShdw blurRad="139700" sx="102000" sy="102000" algn="ctr" rotWithShape="0">
                <a:prstClr val="black">
                  <a:alpha val="23000"/>
                </a:prstClr>
              </a:outerShdw>
            </a:effectLst>
          </p:spPr>
          <p:txBody>
            <a:bodyPr anchor="ctr"/>
            <a:lstStyle/>
            <a:p>
              <a:pPr defTabSz="921469" eaLnBrk="0" fontAlgn="base" hangingPunct="0">
                <a:spcBef>
                  <a:spcPct val="0"/>
                </a:spcBef>
                <a:spcAft>
                  <a:spcPct val="0"/>
                </a:spcAft>
                <a:defRPr/>
              </a:pPr>
              <a:endParaRPr lang="ru-RU" sz="2400" dirty="0">
                <a:solidFill>
                  <a:prstClr val="black"/>
                </a:solidFill>
                <a:latin typeface="Calibri" panose="020F0502020204030204" pitchFamily="34" charset="0"/>
                <a:cs typeface="Arial" panose="020B0604020202020204" pitchFamily="34" charset="0"/>
              </a:endParaRPr>
            </a:p>
          </p:txBody>
        </p:sp>
      </p:grpSp>
      <p:pic>
        <p:nvPicPr>
          <p:cNvPr id="30" name="Рисунок 29"/>
          <p:cNvPicPr>
            <a:picLocks noChangeAspect="1"/>
          </p:cNvPicPr>
          <p:nvPr/>
        </p:nvPicPr>
        <p:blipFill rotWithShape="1">
          <a:blip r:embed="rId4"/>
          <a:srcRect l="78006" b="82552"/>
          <a:stretch/>
        </p:blipFill>
        <p:spPr>
          <a:xfrm>
            <a:off x="9481723" y="0"/>
            <a:ext cx="2710277" cy="1488558"/>
          </a:xfrm>
          <a:prstGeom prst="rect">
            <a:avLst/>
          </a:prstGeom>
        </p:spPr>
      </p:pic>
    </p:spTree>
    <p:extLst>
      <p:ext uri="{BB962C8B-B14F-4D97-AF65-F5344CB8AC3E}">
        <p14:creationId xmlns:p14="http://schemas.microsoft.com/office/powerpoint/2010/main" val="728904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Овал 41"/>
          <p:cNvSpPr/>
          <p:nvPr/>
        </p:nvSpPr>
        <p:spPr>
          <a:xfrm>
            <a:off x="192742" y="5793000"/>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192742" y="240640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192742" y="916155"/>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8765309" y="1"/>
            <a:ext cx="3426691" cy="452904"/>
          </a:xfrm>
          <a:prstGeom prst="rect">
            <a:avLst/>
          </a:prstGeom>
          <a:solidFill>
            <a:srgbClr val="758AA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20" name="Прямоугольник 19"/>
          <p:cNvSpPr/>
          <p:nvPr/>
        </p:nvSpPr>
        <p:spPr>
          <a:xfrm>
            <a:off x="126159" y="0"/>
            <a:ext cx="133166" cy="468000"/>
          </a:xfrm>
          <a:prstGeom prst="rect">
            <a:avLst/>
          </a:prstGeom>
          <a:solidFill>
            <a:srgbClr val="5D73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2" name="Прямоугольник 21"/>
          <p:cNvSpPr/>
          <p:nvPr/>
        </p:nvSpPr>
        <p:spPr>
          <a:xfrm>
            <a:off x="272972" y="3748"/>
            <a:ext cx="9591463" cy="477054"/>
          </a:xfrm>
          <a:prstGeom prst="rect">
            <a:avLst/>
          </a:prstGeom>
        </p:spPr>
        <p:txBody>
          <a:bodyPr wrap="square">
            <a:spAutoFit/>
          </a:bodyPr>
          <a:lstStyle/>
          <a:p>
            <a:r>
              <a:rPr lang="ru-RU" sz="25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АРХИВ ІСІ ЖӘНЕ КІТАП ШЫҒАРУ САЛАСЫ</a:t>
            </a:r>
          </a:p>
        </p:txBody>
      </p:sp>
      <p:sp>
        <p:nvSpPr>
          <p:cNvPr id="23" name="Прямоугольник 22"/>
          <p:cNvSpPr/>
          <p:nvPr/>
        </p:nvSpPr>
        <p:spPr>
          <a:xfrm>
            <a:off x="8117059" y="1"/>
            <a:ext cx="4074942" cy="452904"/>
          </a:xfrm>
          <a:prstGeom prst="rect">
            <a:avLst/>
          </a:prstGeom>
          <a:solidFill>
            <a:srgbClr val="5D73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24" name="Пятиугольник 23"/>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Segoe UI" panose="020B0502040204020203" pitchFamily="34" charset="0"/>
              <a:cs typeface="Segoe UI" panose="020B0502040204020203" pitchFamily="34" charset="0"/>
            </a:endParaRPr>
          </a:p>
        </p:txBody>
      </p:sp>
      <p:pic>
        <p:nvPicPr>
          <p:cNvPr id="25" name="Рисунок 24"/>
          <p:cNvPicPr>
            <a:picLocks noChangeAspect="1"/>
          </p:cNvPicPr>
          <p:nvPr/>
        </p:nvPicPr>
        <p:blipFill>
          <a:blip r:embed="rId2">
            <a:biLevel thresh="25000"/>
            <a:extLst>
              <a:ext uri="{BEBA8EAE-BF5A-486C-A8C5-ECC9F3942E4B}">
                <a14:imgProps xmlns:a14="http://schemas.microsoft.com/office/drawing/2010/main">
                  <a14:imgLayer r:embed="rId3">
                    <a14:imgEffect>
                      <a14:artisticPaintBrush/>
                    </a14:imgEffect>
                    <a14:imgEffect>
                      <a14:sharpenSoften amount="50000"/>
                    </a14:imgEffect>
                    <a14:imgEffect>
                      <a14:colorTemperature colorTemp="5300"/>
                    </a14:imgEffect>
                  </a14:imgLayer>
                </a14:imgProps>
              </a:ext>
            </a:extLst>
          </a:blip>
          <a:stretch>
            <a:fillRect/>
          </a:stretch>
        </p:blipFill>
        <p:spPr>
          <a:xfrm>
            <a:off x="333346" y="5915163"/>
            <a:ext cx="367673" cy="367673"/>
          </a:xfrm>
          <a:prstGeom prst="rect">
            <a:avLst/>
          </a:prstGeom>
        </p:spPr>
      </p:pic>
      <p:pic>
        <p:nvPicPr>
          <p:cNvPr id="28" name="Рисунок 27"/>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sharpenSoften amount="50000"/>
                    </a14:imgEffect>
                  </a14:imgLayer>
                </a14:imgProps>
              </a:ext>
            </a:extLst>
          </a:blip>
          <a:stretch>
            <a:fillRect/>
          </a:stretch>
        </p:blipFill>
        <p:spPr>
          <a:xfrm>
            <a:off x="235163" y="2489113"/>
            <a:ext cx="527155" cy="527155"/>
          </a:xfrm>
          <a:prstGeom prst="rect">
            <a:avLst/>
          </a:prstGeom>
        </p:spPr>
      </p:pic>
      <p:pic>
        <p:nvPicPr>
          <p:cNvPr id="34" name="Рисунок 3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308865" y="1046164"/>
            <a:ext cx="379753" cy="397440"/>
          </a:xfrm>
          <a:prstGeom prst="rect">
            <a:avLst/>
          </a:prstGeom>
        </p:spPr>
      </p:pic>
      <p:sp>
        <p:nvSpPr>
          <p:cNvPr id="36" name="Овал 35"/>
          <p:cNvSpPr/>
          <p:nvPr/>
        </p:nvSpPr>
        <p:spPr>
          <a:xfrm>
            <a:off x="192742" y="171487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92742" y="309580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192742" y="378733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192742" y="447144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192742" y="5119327"/>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3" name="Рисунок 42"/>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275435" y="1881521"/>
            <a:ext cx="446612" cy="278702"/>
          </a:xfrm>
          <a:prstGeom prst="rect">
            <a:avLst/>
          </a:prstGeom>
        </p:spPr>
      </p:pic>
      <p:pic>
        <p:nvPicPr>
          <p:cNvPr id="26" name="Рисунок 25"/>
          <p:cNvPicPr>
            <a:picLocks noChangeAspect="1"/>
          </p:cNvPicPr>
          <p:nvPr/>
        </p:nvPicPr>
        <p:blipFill>
          <a:blip r:embed="rId8">
            <a:biLevel thresh="25000"/>
            <a:extLst>
              <a:ext uri="{BEBA8EAE-BF5A-486C-A8C5-ECC9F3942E4B}">
                <a14:imgProps xmlns:a14="http://schemas.microsoft.com/office/drawing/2010/main">
                  <a14:imgLayer r:embed="rId9">
                    <a14:imgEffect>
                      <a14:artisticPlasticWrap/>
                    </a14:imgEffect>
                    <a14:imgEffect>
                      <a14:brightnessContrast bright="-20000" contrast="-40000"/>
                    </a14:imgEffect>
                  </a14:imgLayer>
                </a14:imgProps>
              </a:ext>
            </a:extLst>
          </a:blip>
          <a:stretch>
            <a:fillRect/>
          </a:stretch>
        </p:blipFill>
        <p:spPr>
          <a:xfrm>
            <a:off x="317634" y="3931503"/>
            <a:ext cx="378585" cy="360557"/>
          </a:xfrm>
          <a:prstGeom prst="rect">
            <a:avLst/>
          </a:prstGeom>
        </p:spPr>
      </p:pic>
      <p:grpSp>
        <p:nvGrpSpPr>
          <p:cNvPr id="44" name="Google Shape;4458;p39"/>
          <p:cNvGrpSpPr/>
          <p:nvPr/>
        </p:nvGrpSpPr>
        <p:grpSpPr>
          <a:xfrm>
            <a:off x="355837" y="4594048"/>
            <a:ext cx="288000" cy="328934"/>
            <a:chOff x="584925" y="922575"/>
            <a:chExt cx="415200" cy="502525"/>
          </a:xfrm>
          <a:solidFill>
            <a:srgbClr val="00B0F0"/>
          </a:solidFill>
        </p:grpSpPr>
        <p:sp>
          <p:nvSpPr>
            <p:cNvPr id="45" name="Google Shape;4459;p39"/>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35" dirty="0"/>
            </a:p>
          </p:txBody>
        </p:sp>
        <p:sp>
          <p:nvSpPr>
            <p:cNvPr id="46" name="Google Shape;4460;p39"/>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35" dirty="0"/>
            </a:p>
          </p:txBody>
        </p:sp>
        <p:sp>
          <p:nvSpPr>
            <p:cNvPr id="47" name="Google Shape;4461;p39"/>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35" dirty="0"/>
            </a:p>
          </p:txBody>
        </p:sp>
      </p:grpSp>
      <p:pic>
        <p:nvPicPr>
          <p:cNvPr id="49" name="Рисунок 48">
            <a:extLst>
              <a:ext uri="{FF2B5EF4-FFF2-40B4-BE49-F238E27FC236}">
                <a16:creationId xmlns:a16="http://schemas.microsoft.com/office/drawing/2014/main" id="{1B912A80-B55B-4241-B64D-89C1A767C106}"/>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314056" y="5265294"/>
            <a:ext cx="384077" cy="320065"/>
          </a:xfrm>
          <a:prstGeom prst="rect">
            <a:avLst/>
          </a:prstGeom>
        </p:spPr>
      </p:pic>
      <p:cxnSp>
        <p:nvCxnSpPr>
          <p:cNvPr id="50" name="Google Shape;371;p7">
            <a:extLst>
              <a:ext uri="{FF2B5EF4-FFF2-40B4-BE49-F238E27FC236}">
                <a16:creationId xmlns:a16="http://schemas.microsoft.com/office/drawing/2014/main" id="{C7B6481B-2143-4297-A5E9-02DB9EC08508}"/>
              </a:ext>
            </a:extLst>
          </p:cNvPr>
          <p:cNvCxnSpPr>
            <a:cxnSpLocks/>
          </p:cNvCxnSpPr>
          <p:nvPr/>
        </p:nvCxnSpPr>
        <p:spPr>
          <a:xfrm>
            <a:off x="910591" y="947897"/>
            <a:ext cx="0" cy="5616000"/>
          </a:xfrm>
          <a:prstGeom prst="straightConnector1">
            <a:avLst/>
          </a:prstGeom>
          <a:noFill/>
          <a:ln w="19050" cap="flat" cmpd="sng">
            <a:solidFill>
              <a:srgbClr val="001C7B"/>
            </a:solidFill>
            <a:prstDash val="dot"/>
            <a:round/>
            <a:headEnd type="none" w="sm" len="sm"/>
            <a:tailEnd type="none" w="sm" len="sm"/>
          </a:ln>
        </p:spPr>
      </p:cxnSp>
      <p:grpSp>
        <p:nvGrpSpPr>
          <p:cNvPr id="53" name="Group 655"/>
          <p:cNvGrpSpPr/>
          <p:nvPr/>
        </p:nvGrpSpPr>
        <p:grpSpPr>
          <a:xfrm>
            <a:off x="333346" y="3193695"/>
            <a:ext cx="388701" cy="407993"/>
            <a:chOff x="5238750" y="3194050"/>
            <a:chExt cx="369888" cy="412750"/>
          </a:xfrm>
          <a:solidFill>
            <a:schemeClr val="bg1"/>
          </a:solidFill>
        </p:grpSpPr>
        <p:sp>
          <p:nvSpPr>
            <p:cNvPr id="54" name="Freeform 84"/>
            <p:cNvSpPr>
              <a:spLocks noEditPoints="1"/>
            </p:cNvSpPr>
            <p:nvPr/>
          </p:nvSpPr>
          <p:spPr bwMode="auto">
            <a:xfrm>
              <a:off x="5321300" y="3246438"/>
              <a:ext cx="204788" cy="212725"/>
            </a:xfrm>
            <a:custGeom>
              <a:avLst/>
              <a:gdLst>
                <a:gd name="T0" fmla="*/ 738 w 1678"/>
                <a:gd name="T1" fmla="*/ 189 h 1743"/>
                <a:gd name="T2" fmla="*/ 555 w 1678"/>
                <a:gd name="T3" fmla="*/ 258 h 1743"/>
                <a:gd name="T4" fmla="*/ 411 w 1678"/>
                <a:gd name="T5" fmla="*/ 282 h 1743"/>
                <a:gd name="T6" fmla="*/ 346 w 1678"/>
                <a:gd name="T7" fmla="*/ 404 h 1743"/>
                <a:gd name="T8" fmla="*/ 241 w 1678"/>
                <a:gd name="T9" fmla="*/ 548 h 1743"/>
                <a:gd name="T10" fmla="*/ 147 w 1678"/>
                <a:gd name="T11" fmla="*/ 646 h 1743"/>
                <a:gd name="T12" fmla="*/ 167 w 1678"/>
                <a:gd name="T13" fmla="*/ 789 h 1743"/>
                <a:gd name="T14" fmla="*/ 152 w 1678"/>
                <a:gd name="T15" fmla="*/ 1016 h 1743"/>
                <a:gd name="T16" fmla="*/ 166 w 1678"/>
                <a:gd name="T17" fmla="*/ 1129 h 1743"/>
                <a:gd name="T18" fmla="*/ 285 w 1678"/>
                <a:gd name="T19" fmla="*/ 1237 h 1743"/>
                <a:gd name="T20" fmla="*/ 367 w 1678"/>
                <a:gd name="T21" fmla="*/ 1391 h 1743"/>
                <a:gd name="T22" fmla="*/ 445 w 1678"/>
                <a:gd name="T23" fmla="*/ 1474 h 1743"/>
                <a:gd name="T24" fmla="*/ 634 w 1678"/>
                <a:gd name="T25" fmla="*/ 1501 h 1743"/>
                <a:gd name="T26" fmla="*/ 781 w 1678"/>
                <a:gd name="T27" fmla="*/ 1580 h 1743"/>
                <a:gd name="T28" fmla="*/ 896 w 1678"/>
                <a:gd name="T29" fmla="*/ 1580 h 1743"/>
                <a:gd name="T30" fmla="*/ 1044 w 1678"/>
                <a:gd name="T31" fmla="*/ 1501 h 1743"/>
                <a:gd name="T32" fmla="*/ 1233 w 1678"/>
                <a:gd name="T33" fmla="*/ 1474 h 1743"/>
                <a:gd name="T34" fmla="*/ 1311 w 1678"/>
                <a:gd name="T35" fmla="*/ 1391 h 1743"/>
                <a:gd name="T36" fmla="*/ 1393 w 1678"/>
                <a:gd name="T37" fmla="*/ 1237 h 1743"/>
                <a:gd name="T38" fmla="*/ 1511 w 1678"/>
                <a:gd name="T39" fmla="*/ 1129 h 1743"/>
                <a:gd name="T40" fmla="*/ 1526 w 1678"/>
                <a:gd name="T41" fmla="*/ 1016 h 1743"/>
                <a:gd name="T42" fmla="*/ 1510 w 1678"/>
                <a:gd name="T43" fmla="*/ 789 h 1743"/>
                <a:gd name="T44" fmla="*/ 1531 w 1678"/>
                <a:gd name="T45" fmla="*/ 646 h 1743"/>
                <a:gd name="T46" fmla="*/ 1436 w 1678"/>
                <a:gd name="T47" fmla="*/ 548 h 1743"/>
                <a:gd name="T48" fmla="*/ 1331 w 1678"/>
                <a:gd name="T49" fmla="*/ 404 h 1743"/>
                <a:gd name="T50" fmla="*/ 1267 w 1678"/>
                <a:gd name="T51" fmla="*/ 282 h 1743"/>
                <a:gd name="T52" fmla="*/ 1123 w 1678"/>
                <a:gd name="T53" fmla="*/ 258 h 1743"/>
                <a:gd name="T54" fmla="*/ 940 w 1678"/>
                <a:gd name="T55" fmla="*/ 189 h 1743"/>
                <a:gd name="T56" fmla="*/ 839 w 1678"/>
                <a:gd name="T57" fmla="*/ 0 h 1743"/>
                <a:gd name="T58" fmla="*/ 994 w 1678"/>
                <a:gd name="T59" fmla="*/ 53 h 1743"/>
                <a:gd name="T60" fmla="*/ 1141 w 1678"/>
                <a:gd name="T61" fmla="*/ 115 h 1743"/>
                <a:gd name="T62" fmla="*/ 1323 w 1678"/>
                <a:gd name="T63" fmla="*/ 149 h 1743"/>
                <a:gd name="T64" fmla="*/ 1433 w 1678"/>
                <a:gd name="T65" fmla="*/ 274 h 1743"/>
                <a:gd name="T66" fmla="*/ 1507 w 1678"/>
                <a:gd name="T67" fmla="*/ 417 h 1743"/>
                <a:gd name="T68" fmla="*/ 1628 w 1678"/>
                <a:gd name="T69" fmla="*/ 529 h 1743"/>
                <a:gd name="T70" fmla="*/ 1677 w 1678"/>
                <a:gd name="T71" fmla="*/ 697 h 1743"/>
                <a:gd name="T72" fmla="*/ 1644 w 1678"/>
                <a:gd name="T73" fmla="*/ 872 h 1743"/>
                <a:gd name="T74" fmla="*/ 1677 w 1678"/>
                <a:gd name="T75" fmla="*/ 1046 h 1743"/>
                <a:gd name="T76" fmla="*/ 1628 w 1678"/>
                <a:gd name="T77" fmla="*/ 1215 h 1743"/>
                <a:gd name="T78" fmla="*/ 1507 w 1678"/>
                <a:gd name="T79" fmla="*/ 1326 h 1743"/>
                <a:gd name="T80" fmla="*/ 1433 w 1678"/>
                <a:gd name="T81" fmla="*/ 1469 h 1743"/>
                <a:gd name="T82" fmla="*/ 1323 w 1678"/>
                <a:gd name="T83" fmla="*/ 1594 h 1743"/>
                <a:gd name="T84" fmla="*/ 1149 w 1678"/>
                <a:gd name="T85" fmla="*/ 1627 h 1743"/>
                <a:gd name="T86" fmla="*/ 1016 w 1678"/>
                <a:gd name="T87" fmla="*/ 1677 h 1743"/>
                <a:gd name="T88" fmla="*/ 869 w 1678"/>
                <a:gd name="T89" fmla="*/ 1741 h 1743"/>
                <a:gd name="T90" fmla="*/ 706 w 1678"/>
                <a:gd name="T91" fmla="*/ 1703 h 1743"/>
                <a:gd name="T92" fmla="*/ 565 w 1678"/>
                <a:gd name="T93" fmla="*/ 1631 h 1743"/>
                <a:gd name="T94" fmla="*/ 384 w 1678"/>
                <a:gd name="T95" fmla="*/ 1607 h 1743"/>
                <a:gd name="T96" fmla="*/ 256 w 1678"/>
                <a:gd name="T97" fmla="*/ 1493 h 1743"/>
                <a:gd name="T98" fmla="*/ 187 w 1678"/>
                <a:gd name="T99" fmla="*/ 1344 h 1743"/>
                <a:gd name="T100" fmla="*/ 69 w 1678"/>
                <a:gd name="T101" fmla="*/ 1234 h 1743"/>
                <a:gd name="T102" fmla="*/ 0 w 1678"/>
                <a:gd name="T103" fmla="*/ 1077 h 1743"/>
                <a:gd name="T104" fmla="*/ 32 w 1678"/>
                <a:gd name="T105" fmla="*/ 898 h 1743"/>
                <a:gd name="T106" fmla="*/ 5 w 1678"/>
                <a:gd name="T107" fmla="*/ 728 h 1743"/>
                <a:gd name="T108" fmla="*/ 35 w 1678"/>
                <a:gd name="T109" fmla="*/ 551 h 1743"/>
                <a:gd name="T110" fmla="*/ 150 w 1678"/>
                <a:gd name="T111" fmla="*/ 436 h 1743"/>
                <a:gd name="T112" fmla="*/ 234 w 1678"/>
                <a:gd name="T113" fmla="*/ 299 h 1743"/>
                <a:gd name="T114" fmla="*/ 327 w 1678"/>
                <a:gd name="T115" fmla="*/ 166 h 1743"/>
                <a:gd name="T116" fmla="*/ 506 w 1678"/>
                <a:gd name="T117" fmla="*/ 118 h 1743"/>
                <a:gd name="T118" fmla="*/ 636 w 1678"/>
                <a:gd name="T119" fmla="*/ 83 h 1743"/>
                <a:gd name="T120" fmla="*/ 781 w 1678"/>
                <a:gd name="T121" fmla="*/ 8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8" h="1743">
                  <a:moveTo>
                    <a:pt x="839" y="144"/>
                  </a:moveTo>
                  <a:lnTo>
                    <a:pt x="820" y="147"/>
                  </a:lnTo>
                  <a:lnTo>
                    <a:pt x="802" y="153"/>
                  </a:lnTo>
                  <a:lnTo>
                    <a:pt x="781" y="163"/>
                  </a:lnTo>
                  <a:lnTo>
                    <a:pt x="760" y="175"/>
                  </a:lnTo>
                  <a:lnTo>
                    <a:pt x="738" y="189"/>
                  </a:lnTo>
                  <a:lnTo>
                    <a:pt x="713" y="204"/>
                  </a:lnTo>
                  <a:lnTo>
                    <a:pt x="689" y="219"/>
                  </a:lnTo>
                  <a:lnTo>
                    <a:pt x="662" y="232"/>
                  </a:lnTo>
                  <a:lnTo>
                    <a:pt x="634" y="242"/>
                  </a:lnTo>
                  <a:lnTo>
                    <a:pt x="595" y="253"/>
                  </a:lnTo>
                  <a:lnTo>
                    <a:pt x="555" y="258"/>
                  </a:lnTo>
                  <a:lnTo>
                    <a:pt x="516" y="261"/>
                  </a:lnTo>
                  <a:lnTo>
                    <a:pt x="490" y="263"/>
                  </a:lnTo>
                  <a:lnTo>
                    <a:pt x="467" y="266"/>
                  </a:lnTo>
                  <a:lnTo>
                    <a:pt x="445" y="269"/>
                  </a:lnTo>
                  <a:lnTo>
                    <a:pt x="426" y="275"/>
                  </a:lnTo>
                  <a:lnTo>
                    <a:pt x="411" y="282"/>
                  </a:lnTo>
                  <a:lnTo>
                    <a:pt x="399" y="295"/>
                  </a:lnTo>
                  <a:lnTo>
                    <a:pt x="387" y="311"/>
                  </a:lnTo>
                  <a:lnTo>
                    <a:pt x="377" y="331"/>
                  </a:lnTo>
                  <a:lnTo>
                    <a:pt x="367" y="352"/>
                  </a:lnTo>
                  <a:lnTo>
                    <a:pt x="358" y="376"/>
                  </a:lnTo>
                  <a:lnTo>
                    <a:pt x="346" y="404"/>
                  </a:lnTo>
                  <a:lnTo>
                    <a:pt x="334" y="430"/>
                  </a:lnTo>
                  <a:lnTo>
                    <a:pt x="321" y="457"/>
                  </a:lnTo>
                  <a:lnTo>
                    <a:pt x="304" y="483"/>
                  </a:lnTo>
                  <a:lnTo>
                    <a:pt x="285" y="507"/>
                  </a:lnTo>
                  <a:lnTo>
                    <a:pt x="264" y="528"/>
                  </a:lnTo>
                  <a:lnTo>
                    <a:pt x="241" y="548"/>
                  </a:lnTo>
                  <a:lnTo>
                    <a:pt x="220" y="566"/>
                  </a:lnTo>
                  <a:lnTo>
                    <a:pt x="200" y="583"/>
                  </a:lnTo>
                  <a:lnTo>
                    <a:pt x="182" y="599"/>
                  </a:lnTo>
                  <a:lnTo>
                    <a:pt x="166" y="614"/>
                  </a:lnTo>
                  <a:lnTo>
                    <a:pt x="154" y="631"/>
                  </a:lnTo>
                  <a:lnTo>
                    <a:pt x="147" y="646"/>
                  </a:lnTo>
                  <a:lnTo>
                    <a:pt x="144" y="663"/>
                  </a:lnTo>
                  <a:lnTo>
                    <a:pt x="145" y="682"/>
                  </a:lnTo>
                  <a:lnTo>
                    <a:pt x="148" y="704"/>
                  </a:lnTo>
                  <a:lnTo>
                    <a:pt x="152" y="727"/>
                  </a:lnTo>
                  <a:lnTo>
                    <a:pt x="158" y="751"/>
                  </a:lnTo>
                  <a:lnTo>
                    <a:pt x="167" y="789"/>
                  </a:lnTo>
                  <a:lnTo>
                    <a:pt x="175" y="829"/>
                  </a:lnTo>
                  <a:lnTo>
                    <a:pt x="178" y="872"/>
                  </a:lnTo>
                  <a:lnTo>
                    <a:pt x="175" y="914"/>
                  </a:lnTo>
                  <a:lnTo>
                    <a:pt x="167" y="954"/>
                  </a:lnTo>
                  <a:lnTo>
                    <a:pt x="158" y="993"/>
                  </a:lnTo>
                  <a:lnTo>
                    <a:pt x="152" y="1016"/>
                  </a:lnTo>
                  <a:lnTo>
                    <a:pt x="148" y="1040"/>
                  </a:lnTo>
                  <a:lnTo>
                    <a:pt x="145" y="1061"/>
                  </a:lnTo>
                  <a:lnTo>
                    <a:pt x="144" y="1080"/>
                  </a:lnTo>
                  <a:lnTo>
                    <a:pt x="147" y="1097"/>
                  </a:lnTo>
                  <a:lnTo>
                    <a:pt x="154" y="1112"/>
                  </a:lnTo>
                  <a:lnTo>
                    <a:pt x="166" y="1129"/>
                  </a:lnTo>
                  <a:lnTo>
                    <a:pt x="182" y="1144"/>
                  </a:lnTo>
                  <a:lnTo>
                    <a:pt x="200" y="1160"/>
                  </a:lnTo>
                  <a:lnTo>
                    <a:pt x="220" y="1177"/>
                  </a:lnTo>
                  <a:lnTo>
                    <a:pt x="241" y="1195"/>
                  </a:lnTo>
                  <a:lnTo>
                    <a:pt x="264" y="1216"/>
                  </a:lnTo>
                  <a:lnTo>
                    <a:pt x="285" y="1237"/>
                  </a:lnTo>
                  <a:lnTo>
                    <a:pt x="304" y="1260"/>
                  </a:lnTo>
                  <a:lnTo>
                    <a:pt x="321" y="1286"/>
                  </a:lnTo>
                  <a:lnTo>
                    <a:pt x="334" y="1313"/>
                  </a:lnTo>
                  <a:lnTo>
                    <a:pt x="346" y="1339"/>
                  </a:lnTo>
                  <a:lnTo>
                    <a:pt x="358" y="1367"/>
                  </a:lnTo>
                  <a:lnTo>
                    <a:pt x="367" y="1391"/>
                  </a:lnTo>
                  <a:lnTo>
                    <a:pt x="377" y="1412"/>
                  </a:lnTo>
                  <a:lnTo>
                    <a:pt x="387" y="1432"/>
                  </a:lnTo>
                  <a:lnTo>
                    <a:pt x="399" y="1448"/>
                  </a:lnTo>
                  <a:lnTo>
                    <a:pt x="411" y="1461"/>
                  </a:lnTo>
                  <a:lnTo>
                    <a:pt x="426" y="1469"/>
                  </a:lnTo>
                  <a:lnTo>
                    <a:pt x="445" y="1474"/>
                  </a:lnTo>
                  <a:lnTo>
                    <a:pt x="467" y="1478"/>
                  </a:lnTo>
                  <a:lnTo>
                    <a:pt x="490" y="1480"/>
                  </a:lnTo>
                  <a:lnTo>
                    <a:pt x="516" y="1482"/>
                  </a:lnTo>
                  <a:lnTo>
                    <a:pt x="555" y="1485"/>
                  </a:lnTo>
                  <a:lnTo>
                    <a:pt x="595" y="1490"/>
                  </a:lnTo>
                  <a:lnTo>
                    <a:pt x="634" y="1501"/>
                  </a:lnTo>
                  <a:lnTo>
                    <a:pt x="662" y="1511"/>
                  </a:lnTo>
                  <a:lnTo>
                    <a:pt x="689" y="1524"/>
                  </a:lnTo>
                  <a:lnTo>
                    <a:pt x="713" y="1539"/>
                  </a:lnTo>
                  <a:lnTo>
                    <a:pt x="738" y="1554"/>
                  </a:lnTo>
                  <a:lnTo>
                    <a:pt x="760" y="1568"/>
                  </a:lnTo>
                  <a:lnTo>
                    <a:pt x="781" y="1580"/>
                  </a:lnTo>
                  <a:lnTo>
                    <a:pt x="802" y="1590"/>
                  </a:lnTo>
                  <a:lnTo>
                    <a:pt x="820" y="1596"/>
                  </a:lnTo>
                  <a:lnTo>
                    <a:pt x="839" y="1599"/>
                  </a:lnTo>
                  <a:lnTo>
                    <a:pt x="857" y="1596"/>
                  </a:lnTo>
                  <a:lnTo>
                    <a:pt x="876" y="1590"/>
                  </a:lnTo>
                  <a:lnTo>
                    <a:pt x="896" y="1580"/>
                  </a:lnTo>
                  <a:lnTo>
                    <a:pt x="918" y="1568"/>
                  </a:lnTo>
                  <a:lnTo>
                    <a:pt x="940" y="1554"/>
                  </a:lnTo>
                  <a:lnTo>
                    <a:pt x="964" y="1539"/>
                  </a:lnTo>
                  <a:lnTo>
                    <a:pt x="989" y="1524"/>
                  </a:lnTo>
                  <a:lnTo>
                    <a:pt x="1016" y="1511"/>
                  </a:lnTo>
                  <a:lnTo>
                    <a:pt x="1044" y="1501"/>
                  </a:lnTo>
                  <a:lnTo>
                    <a:pt x="1084" y="1490"/>
                  </a:lnTo>
                  <a:lnTo>
                    <a:pt x="1123" y="1485"/>
                  </a:lnTo>
                  <a:lnTo>
                    <a:pt x="1163" y="1482"/>
                  </a:lnTo>
                  <a:lnTo>
                    <a:pt x="1188" y="1480"/>
                  </a:lnTo>
                  <a:lnTo>
                    <a:pt x="1211" y="1478"/>
                  </a:lnTo>
                  <a:lnTo>
                    <a:pt x="1233" y="1474"/>
                  </a:lnTo>
                  <a:lnTo>
                    <a:pt x="1251" y="1469"/>
                  </a:lnTo>
                  <a:lnTo>
                    <a:pt x="1267" y="1461"/>
                  </a:lnTo>
                  <a:lnTo>
                    <a:pt x="1279" y="1448"/>
                  </a:lnTo>
                  <a:lnTo>
                    <a:pt x="1290" y="1432"/>
                  </a:lnTo>
                  <a:lnTo>
                    <a:pt x="1301" y="1412"/>
                  </a:lnTo>
                  <a:lnTo>
                    <a:pt x="1311" y="1391"/>
                  </a:lnTo>
                  <a:lnTo>
                    <a:pt x="1320" y="1367"/>
                  </a:lnTo>
                  <a:lnTo>
                    <a:pt x="1331" y="1339"/>
                  </a:lnTo>
                  <a:lnTo>
                    <a:pt x="1344" y="1313"/>
                  </a:lnTo>
                  <a:lnTo>
                    <a:pt x="1357" y="1286"/>
                  </a:lnTo>
                  <a:lnTo>
                    <a:pt x="1375" y="1260"/>
                  </a:lnTo>
                  <a:lnTo>
                    <a:pt x="1393" y="1237"/>
                  </a:lnTo>
                  <a:lnTo>
                    <a:pt x="1414" y="1216"/>
                  </a:lnTo>
                  <a:lnTo>
                    <a:pt x="1436" y="1195"/>
                  </a:lnTo>
                  <a:lnTo>
                    <a:pt x="1458" y="1177"/>
                  </a:lnTo>
                  <a:lnTo>
                    <a:pt x="1478" y="1160"/>
                  </a:lnTo>
                  <a:lnTo>
                    <a:pt x="1496" y="1144"/>
                  </a:lnTo>
                  <a:lnTo>
                    <a:pt x="1511" y="1129"/>
                  </a:lnTo>
                  <a:lnTo>
                    <a:pt x="1524" y="1112"/>
                  </a:lnTo>
                  <a:lnTo>
                    <a:pt x="1531" y="1097"/>
                  </a:lnTo>
                  <a:lnTo>
                    <a:pt x="1534" y="1080"/>
                  </a:lnTo>
                  <a:lnTo>
                    <a:pt x="1534" y="1061"/>
                  </a:lnTo>
                  <a:lnTo>
                    <a:pt x="1531" y="1039"/>
                  </a:lnTo>
                  <a:lnTo>
                    <a:pt x="1526" y="1016"/>
                  </a:lnTo>
                  <a:lnTo>
                    <a:pt x="1520" y="992"/>
                  </a:lnTo>
                  <a:lnTo>
                    <a:pt x="1510" y="954"/>
                  </a:lnTo>
                  <a:lnTo>
                    <a:pt x="1503" y="914"/>
                  </a:lnTo>
                  <a:lnTo>
                    <a:pt x="1500" y="872"/>
                  </a:lnTo>
                  <a:lnTo>
                    <a:pt x="1503" y="829"/>
                  </a:lnTo>
                  <a:lnTo>
                    <a:pt x="1510" y="789"/>
                  </a:lnTo>
                  <a:lnTo>
                    <a:pt x="1520" y="751"/>
                  </a:lnTo>
                  <a:lnTo>
                    <a:pt x="1526" y="727"/>
                  </a:lnTo>
                  <a:lnTo>
                    <a:pt x="1531" y="704"/>
                  </a:lnTo>
                  <a:lnTo>
                    <a:pt x="1534" y="682"/>
                  </a:lnTo>
                  <a:lnTo>
                    <a:pt x="1534" y="663"/>
                  </a:lnTo>
                  <a:lnTo>
                    <a:pt x="1531" y="646"/>
                  </a:lnTo>
                  <a:lnTo>
                    <a:pt x="1524" y="631"/>
                  </a:lnTo>
                  <a:lnTo>
                    <a:pt x="1511" y="614"/>
                  </a:lnTo>
                  <a:lnTo>
                    <a:pt x="1496" y="599"/>
                  </a:lnTo>
                  <a:lnTo>
                    <a:pt x="1478" y="583"/>
                  </a:lnTo>
                  <a:lnTo>
                    <a:pt x="1458" y="566"/>
                  </a:lnTo>
                  <a:lnTo>
                    <a:pt x="1436" y="548"/>
                  </a:lnTo>
                  <a:lnTo>
                    <a:pt x="1414" y="527"/>
                  </a:lnTo>
                  <a:lnTo>
                    <a:pt x="1393" y="507"/>
                  </a:lnTo>
                  <a:lnTo>
                    <a:pt x="1375" y="483"/>
                  </a:lnTo>
                  <a:lnTo>
                    <a:pt x="1357" y="457"/>
                  </a:lnTo>
                  <a:lnTo>
                    <a:pt x="1344" y="430"/>
                  </a:lnTo>
                  <a:lnTo>
                    <a:pt x="1331" y="404"/>
                  </a:lnTo>
                  <a:lnTo>
                    <a:pt x="1320" y="376"/>
                  </a:lnTo>
                  <a:lnTo>
                    <a:pt x="1311" y="352"/>
                  </a:lnTo>
                  <a:lnTo>
                    <a:pt x="1301" y="331"/>
                  </a:lnTo>
                  <a:lnTo>
                    <a:pt x="1290" y="311"/>
                  </a:lnTo>
                  <a:lnTo>
                    <a:pt x="1279" y="295"/>
                  </a:lnTo>
                  <a:lnTo>
                    <a:pt x="1267" y="282"/>
                  </a:lnTo>
                  <a:lnTo>
                    <a:pt x="1251" y="275"/>
                  </a:lnTo>
                  <a:lnTo>
                    <a:pt x="1233" y="269"/>
                  </a:lnTo>
                  <a:lnTo>
                    <a:pt x="1211" y="266"/>
                  </a:lnTo>
                  <a:lnTo>
                    <a:pt x="1188" y="263"/>
                  </a:lnTo>
                  <a:lnTo>
                    <a:pt x="1163" y="261"/>
                  </a:lnTo>
                  <a:lnTo>
                    <a:pt x="1123" y="258"/>
                  </a:lnTo>
                  <a:lnTo>
                    <a:pt x="1084" y="253"/>
                  </a:lnTo>
                  <a:lnTo>
                    <a:pt x="1044" y="242"/>
                  </a:lnTo>
                  <a:lnTo>
                    <a:pt x="1016" y="232"/>
                  </a:lnTo>
                  <a:lnTo>
                    <a:pt x="989" y="219"/>
                  </a:lnTo>
                  <a:lnTo>
                    <a:pt x="964" y="204"/>
                  </a:lnTo>
                  <a:lnTo>
                    <a:pt x="940" y="189"/>
                  </a:lnTo>
                  <a:lnTo>
                    <a:pt x="918" y="175"/>
                  </a:lnTo>
                  <a:lnTo>
                    <a:pt x="896" y="163"/>
                  </a:lnTo>
                  <a:lnTo>
                    <a:pt x="876" y="153"/>
                  </a:lnTo>
                  <a:lnTo>
                    <a:pt x="857" y="147"/>
                  </a:lnTo>
                  <a:lnTo>
                    <a:pt x="839" y="144"/>
                  </a:lnTo>
                  <a:close/>
                  <a:moveTo>
                    <a:pt x="839" y="0"/>
                  </a:moveTo>
                  <a:lnTo>
                    <a:pt x="869" y="2"/>
                  </a:lnTo>
                  <a:lnTo>
                    <a:pt x="896" y="8"/>
                  </a:lnTo>
                  <a:lnTo>
                    <a:pt x="922" y="16"/>
                  </a:lnTo>
                  <a:lnTo>
                    <a:pt x="948" y="27"/>
                  </a:lnTo>
                  <a:lnTo>
                    <a:pt x="972" y="40"/>
                  </a:lnTo>
                  <a:lnTo>
                    <a:pt x="994" y="53"/>
                  </a:lnTo>
                  <a:lnTo>
                    <a:pt x="1017" y="66"/>
                  </a:lnTo>
                  <a:lnTo>
                    <a:pt x="1041" y="83"/>
                  </a:lnTo>
                  <a:lnTo>
                    <a:pt x="1066" y="96"/>
                  </a:lnTo>
                  <a:lnTo>
                    <a:pt x="1088" y="106"/>
                  </a:lnTo>
                  <a:lnTo>
                    <a:pt x="1113" y="112"/>
                  </a:lnTo>
                  <a:lnTo>
                    <a:pt x="1141" y="115"/>
                  </a:lnTo>
                  <a:lnTo>
                    <a:pt x="1173" y="118"/>
                  </a:lnTo>
                  <a:lnTo>
                    <a:pt x="1202" y="120"/>
                  </a:lnTo>
                  <a:lnTo>
                    <a:pt x="1233" y="123"/>
                  </a:lnTo>
                  <a:lnTo>
                    <a:pt x="1264" y="128"/>
                  </a:lnTo>
                  <a:lnTo>
                    <a:pt x="1293" y="136"/>
                  </a:lnTo>
                  <a:lnTo>
                    <a:pt x="1323" y="149"/>
                  </a:lnTo>
                  <a:lnTo>
                    <a:pt x="1351" y="166"/>
                  </a:lnTo>
                  <a:lnTo>
                    <a:pt x="1374" y="185"/>
                  </a:lnTo>
                  <a:lnTo>
                    <a:pt x="1392" y="205"/>
                  </a:lnTo>
                  <a:lnTo>
                    <a:pt x="1409" y="228"/>
                  </a:lnTo>
                  <a:lnTo>
                    <a:pt x="1422" y="250"/>
                  </a:lnTo>
                  <a:lnTo>
                    <a:pt x="1433" y="274"/>
                  </a:lnTo>
                  <a:lnTo>
                    <a:pt x="1444" y="299"/>
                  </a:lnTo>
                  <a:lnTo>
                    <a:pt x="1454" y="322"/>
                  </a:lnTo>
                  <a:lnTo>
                    <a:pt x="1465" y="350"/>
                  </a:lnTo>
                  <a:lnTo>
                    <a:pt x="1478" y="377"/>
                  </a:lnTo>
                  <a:lnTo>
                    <a:pt x="1491" y="399"/>
                  </a:lnTo>
                  <a:lnTo>
                    <a:pt x="1507" y="417"/>
                  </a:lnTo>
                  <a:lnTo>
                    <a:pt x="1528" y="436"/>
                  </a:lnTo>
                  <a:lnTo>
                    <a:pt x="1551" y="456"/>
                  </a:lnTo>
                  <a:lnTo>
                    <a:pt x="1570" y="473"/>
                  </a:lnTo>
                  <a:lnTo>
                    <a:pt x="1590" y="490"/>
                  </a:lnTo>
                  <a:lnTo>
                    <a:pt x="1609" y="509"/>
                  </a:lnTo>
                  <a:lnTo>
                    <a:pt x="1628" y="529"/>
                  </a:lnTo>
                  <a:lnTo>
                    <a:pt x="1643" y="551"/>
                  </a:lnTo>
                  <a:lnTo>
                    <a:pt x="1657" y="575"/>
                  </a:lnTo>
                  <a:lnTo>
                    <a:pt x="1669" y="602"/>
                  </a:lnTo>
                  <a:lnTo>
                    <a:pt x="1676" y="634"/>
                  </a:lnTo>
                  <a:lnTo>
                    <a:pt x="1678" y="666"/>
                  </a:lnTo>
                  <a:lnTo>
                    <a:pt x="1677" y="697"/>
                  </a:lnTo>
                  <a:lnTo>
                    <a:pt x="1673" y="728"/>
                  </a:lnTo>
                  <a:lnTo>
                    <a:pt x="1667" y="756"/>
                  </a:lnTo>
                  <a:lnTo>
                    <a:pt x="1660" y="785"/>
                  </a:lnTo>
                  <a:lnTo>
                    <a:pt x="1652" y="816"/>
                  </a:lnTo>
                  <a:lnTo>
                    <a:pt x="1646" y="845"/>
                  </a:lnTo>
                  <a:lnTo>
                    <a:pt x="1644" y="872"/>
                  </a:lnTo>
                  <a:lnTo>
                    <a:pt x="1646" y="898"/>
                  </a:lnTo>
                  <a:lnTo>
                    <a:pt x="1652" y="927"/>
                  </a:lnTo>
                  <a:lnTo>
                    <a:pt x="1660" y="958"/>
                  </a:lnTo>
                  <a:lnTo>
                    <a:pt x="1667" y="987"/>
                  </a:lnTo>
                  <a:lnTo>
                    <a:pt x="1673" y="1016"/>
                  </a:lnTo>
                  <a:lnTo>
                    <a:pt x="1677" y="1046"/>
                  </a:lnTo>
                  <a:lnTo>
                    <a:pt x="1678" y="1077"/>
                  </a:lnTo>
                  <a:lnTo>
                    <a:pt x="1676" y="1109"/>
                  </a:lnTo>
                  <a:lnTo>
                    <a:pt x="1669" y="1141"/>
                  </a:lnTo>
                  <a:lnTo>
                    <a:pt x="1657" y="1168"/>
                  </a:lnTo>
                  <a:lnTo>
                    <a:pt x="1643" y="1192"/>
                  </a:lnTo>
                  <a:lnTo>
                    <a:pt x="1628" y="1215"/>
                  </a:lnTo>
                  <a:lnTo>
                    <a:pt x="1609" y="1234"/>
                  </a:lnTo>
                  <a:lnTo>
                    <a:pt x="1590" y="1253"/>
                  </a:lnTo>
                  <a:lnTo>
                    <a:pt x="1570" y="1270"/>
                  </a:lnTo>
                  <a:lnTo>
                    <a:pt x="1551" y="1288"/>
                  </a:lnTo>
                  <a:lnTo>
                    <a:pt x="1528" y="1307"/>
                  </a:lnTo>
                  <a:lnTo>
                    <a:pt x="1507" y="1326"/>
                  </a:lnTo>
                  <a:lnTo>
                    <a:pt x="1491" y="1344"/>
                  </a:lnTo>
                  <a:lnTo>
                    <a:pt x="1478" y="1367"/>
                  </a:lnTo>
                  <a:lnTo>
                    <a:pt x="1465" y="1393"/>
                  </a:lnTo>
                  <a:lnTo>
                    <a:pt x="1454" y="1421"/>
                  </a:lnTo>
                  <a:lnTo>
                    <a:pt x="1444" y="1444"/>
                  </a:lnTo>
                  <a:lnTo>
                    <a:pt x="1433" y="1469"/>
                  </a:lnTo>
                  <a:lnTo>
                    <a:pt x="1422" y="1493"/>
                  </a:lnTo>
                  <a:lnTo>
                    <a:pt x="1409" y="1515"/>
                  </a:lnTo>
                  <a:lnTo>
                    <a:pt x="1392" y="1538"/>
                  </a:lnTo>
                  <a:lnTo>
                    <a:pt x="1374" y="1558"/>
                  </a:lnTo>
                  <a:lnTo>
                    <a:pt x="1351" y="1577"/>
                  </a:lnTo>
                  <a:lnTo>
                    <a:pt x="1323" y="1594"/>
                  </a:lnTo>
                  <a:lnTo>
                    <a:pt x="1293" y="1607"/>
                  </a:lnTo>
                  <a:lnTo>
                    <a:pt x="1264" y="1615"/>
                  </a:lnTo>
                  <a:lnTo>
                    <a:pt x="1233" y="1620"/>
                  </a:lnTo>
                  <a:lnTo>
                    <a:pt x="1202" y="1623"/>
                  </a:lnTo>
                  <a:lnTo>
                    <a:pt x="1173" y="1626"/>
                  </a:lnTo>
                  <a:lnTo>
                    <a:pt x="1149" y="1627"/>
                  </a:lnTo>
                  <a:lnTo>
                    <a:pt x="1127" y="1629"/>
                  </a:lnTo>
                  <a:lnTo>
                    <a:pt x="1106" y="1633"/>
                  </a:lnTo>
                  <a:lnTo>
                    <a:pt x="1088" y="1638"/>
                  </a:lnTo>
                  <a:lnTo>
                    <a:pt x="1066" y="1647"/>
                  </a:lnTo>
                  <a:lnTo>
                    <a:pt x="1041" y="1660"/>
                  </a:lnTo>
                  <a:lnTo>
                    <a:pt x="1016" y="1677"/>
                  </a:lnTo>
                  <a:lnTo>
                    <a:pt x="994" y="1690"/>
                  </a:lnTo>
                  <a:lnTo>
                    <a:pt x="972" y="1703"/>
                  </a:lnTo>
                  <a:lnTo>
                    <a:pt x="948" y="1716"/>
                  </a:lnTo>
                  <a:lnTo>
                    <a:pt x="922" y="1727"/>
                  </a:lnTo>
                  <a:lnTo>
                    <a:pt x="896" y="1735"/>
                  </a:lnTo>
                  <a:lnTo>
                    <a:pt x="869" y="1741"/>
                  </a:lnTo>
                  <a:lnTo>
                    <a:pt x="839" y="1743"/>
                  </a:lnTo>
                  <a:lnTo>
                    <a:pt x="809" y="1741"/>
                  </a:lnTo>
                  <a:lnTo>
                    <a:pt x="781" y="1735"/>
                  </a:lnTo>
                  <a:lnTo>
                    <a:pt x="756" y="1727"/>
                  </a:lnTo>
                  <a:lnTo>
                    <a:pt x="730" y="1716"/>
                  </a:lnTo>
                  <a:lnTo>
                    <a:pt x="706" y="1703"/>
                  </a:lnTo>
                  <a:lnTo>
                    <a:pt x="684" y="1690"/>
                  </a:lnTo>
                  <a:lnTo>
                    <a:pt x="662" y="1677"/>
                  </a:lnTo>
                  <a:lnTo>
                    <a:pt x="636" y="1660"/>
                  </a:lnTo>
                  <a:lnTo>
                    <a:pt x="613" y="1647"/>
                  </a:lnTo>
                  <a:lnTo>
                    <a:pt x="590" y="1638"/>
                  </a:lnTo>
                  <a:lnTo>
                    <a:pt x="565" y="1631"/>
                  </a:lnTo>
                  <a:lnTo>
                    <a:pt x="537" y="1628"/>
                  </a:lnTo>
                  <a:lnTo>
                    <a:pt x="506" y="1626"/>
                  </a:lnTo>
                  <a:lnTo>
                    <a:pt x="476" y="1623"/>
                  </a:lnTo>
                  <a:lnTo>
                    <a:pt x="445" y="1620"/>
                  </a:lnTo>
                  <a:lnTo>
                    <a:pt x="414" y="1615"/>
                  </a:lnTo>
                  <a:lnTo>
                    <a:pt x="384" y="1607"/>
                  </a:lnTo>
                  <a:lnTo>
                    <a:pt x="355" y="1594"/>
                  </a:lnTo>
                  <a:lnTo>
                    <a:pt x="327" y="1577"/>
                  </a:lnTo>
                  <a:lnTo>
                    <a:pt x="304" y="1558"/>
                  </a:lnTo>
                  <a:lnTo>
                    <a:pt x="286" y="1538"/>
                  </a:lnTo>
                  <a:lnTo>
                    <a:pt x="270" y="1515"/>
                  </a:lnTo>
                  <a:lnTo>
                    <a:pt x="256" y="1493"/>
                  </a:lnTo>
                  <a:lnTo>
                    <a:pt x="244" y="1469"/>
                  </a:lnTo>
                  <a:lnTo>
                    <a:pt x="234" y="1444"/>
                  </a:lnTo>
                  <a:lnTo>
                    <a:pt x="224" y="1421"/>
                  </a:lnTo>
                  <a:lnTo>
                    <a:pt x="213" y="1393"/>
                  </a:lnTo>
                  <a:lnTo>
                    <a:pt x="200" y="1367"/>
                  </a:lnTo>
                  <a:lnTo>
                    <a:pt x="187" y="1344"/>
                  </a:lnTo>
                  <a:lnTo>
                    <a:pt x="171" y="1326"/>
                  </a:lnTo>
                  <a:lnTo>
                    <a:pt x="150" y="1307"/>
                  </a:lnTo>
                  <a:lnTo>
                    <a:pt x="127" y="1288"/>
                  </a:lnTo>
                  <a:lnTo>
                    <a:pt x="108" y="1270"/>
                  </a:lnTo>
                  <a:lnTo>
                    <a:pt x="88" y="1253"/>
                  </a:lnTo>
                  <a:lnTo>
                    <a:pt x="69" y="1234"/>
                  </a:lnTo>
                  <a:lnTo>
                    <a:pt x="51" y="1215"/>
                  </a:lnTo>
                  <a:lnTo>
                    <a:pt x="35" y="1192"/>
                  </a:lnTo>
                  <a:lnTo>
                    <a:pt x="20" y="1168"/>
                  </a:lnTo>
                  <a:lnTo>
                    <a:pt x="10" y="1141"/>
                  </a:lnTo>
                  <a:lnTo>
                    <a:pt x="2" y="1109"/>
                  </a:lnTo>
                  <a:lnTo>
                    <a:pt x="0" y="1077"/>
                  </a:lnTo>
                  <a:lnTo>
                    <a:pt x="1" y="1046"/>
                  </a:lnTo>
                  <a:lnTo>
                    <a:pt x="5" y="1016"/>
                  </a:lnTo>
                  <a:lnTo>
                    <a:pt x="11" y="987"/>
                  </a:lnTo>
                  <a:lnTo>
                    <a:pt x="18" y="958"/>
                  </a:lnTo>
                  <a:lnTo>
                    <a:pt x="25" y="927"/>
                  </a:lnTo>
                  <a:lnTo>
                    <a:pt x="32" y="898"/>
                  </a:lnTo>
                  <a:lnTo>
                    <a:pt x="34" y="872"/>
                  </a:lnTo>
                  <a:lnTo>
                    <a:pt x="32" y="845"/>
                  </a:lnTo>
                  <a:lnTo>
                    <a:pt x="25" y="816"/>
                  </a:lnTo>
                  <a:lnTo>
                    <a:pt x="18" y="785"/>
                  </a:lnTo>
                  <a:lnTo>
                    <a:pt x="11" y="756"/>
                  </a:lnTo>
                  <a:lnTo>
                    <a:pt x="5" y="728"/>
                  </a:lnTo>
                  <a:lnTo>
                    <a:pt x="1" y="697"/>
                  </a:lnTo>
                  <a:lnTo>
                    <a:pt x="0" y="666"/>
                  </a:lnTo>
                  <a:lnTo>
                    <a:pt x="2" y="634"/>
                  </a:lnTo>
                  <a:lnTo>
                    <a:pt x="10" y="602"/>
                  </a:lnTo>
                  <a:lnTo>
                    <a:pt x="20" y="575"/>
                  </a:lnTo>
                  <a:lnTo>
                    <a:pt x="35" y="551"/>
                  </a:lnTo>
                  <a:lnTo>
                    <a:pt x="51" y="529"/>
                  </a:lnTo>
                  <a:lnTo>
                    <a:pt x="69" y="509"/>
                  </a:lnTo>
                  <a:lnTo>
                    <a:pt x="88" y="490"/>
                  </a:lnTo>
                  <a:lnTo>
                    <a:pt x="108" y="473"/>
                  </a:lnTo>
                  <a:lnTo>
                    <a:pt x="127" y="456"/>
                  </a:lnTo>
                  <a:lnTo>
                    <a:pt x="150" y="436"/>
                  </a:lnTo>
                  <a:lnTo>
                    <a:pt x="171" y="417"/>
                  </a:lnTo>
                  <a:lnTo>
                    <a:pt x="187" y="399"/>
                  </a:lnTo>
                  <a:lnTo>
                    <a:pt x="200" y="377"/>
                  </a:lnTo>
                  <a:lnTo>
                    <a:pt x="213" y="350"/>
                  </a:lnTo>
                  <a:lnTo>
                    <a:pt x="224" y="322"/>
                  </a:lnTo>
                  <a:lnTo>
                    <a:pt x="234" y="299"/>
                  </a:lnTo>
                  <a:lnTo>
                    <a:pt x="244" y="274"/>
                  </a:lnTo>
                  <a:lnTo>
                    <a:pt x="256" y="250"/>
                  </a:lnTo>
                  <a:lnTo>
                    <a:pt x="270" y="228"/>
                  </a:lnTo>
                  <a:lnTo>
                    <a:pt x="286" y="205"/>
                  </a:lnTo>
                  <a:lnTo>
                    <a:pt x="304" y="185"/>
                  </a:lnTo>
                  <a:lnTo>
                    <a:pt x="327" y="166"/>
                  </a:lnTo>
                  <a:lnTo>
                    <a:pt x="355" y="149"/>
                  </a:lnTo>
                  <a:lnTo>
                    <a:pt x="384" y="136"/>
                  </a:lnTo>
                  <a:lnTo>
                    <a:pt x="414" y="128"/>
                  </a:lnTo>
                  <a:lnTo>
                    <a:pt x="445" y="123"/>
                  </a:lnTo>
                  <a:lnTo>
                    <a:pt x="476" y="120"/>
                  </a:lnTo>
                  <a:lnTo>
                    <a:pt x="506" y="118"/>
                  </a:lnTo>
                  <a:lnTo>
                    <a:pt x="528" y="116"/>
                  </a:lnTo>
                  <a:lnTo>
                    <a:pt x="551" y="114"/>
                  </a:lnTo>
                  <a:lnTo>
                    <a:pt x="572" y="110"/>
                  </a:lnTo>
                  <a:lnTo>
                    <a:pt x="590" y="106"/>
                  </a:lnTo>
                  <a:lnTo>
                    <a:pt x="613" y="96"/>
                  </a:lnTo>
                  <a:lnTo>
                    <a:pt x="636" y="83"/>
                  </a:lnTo>
                  <a:lnTo>
                    <a:pt x="662" y="66"/>
                  </a:lnTo>
                  <a:lnTo>
                    <a:pt x="684" y="53"/>
                  </a:lnTo>
                  <a:lnTo>
                    <a:pt x="706" y="40"/>
                  </a:lnTo>
                  <a:lnTo>
                    <a:pt x="730" y="27"/>
                  </a:lnTo>
                  <a:lnTo>
                    <a:pt x="756" y="16"/>
                  </a:lnTo>
                  <a:lnTo>
                    <a:pt x="781" y="8"/>
                  </a:lnTo>
                  <a:lnTo>
                    <a:pt x="809" y="2"/>
                  </a:lnTo>
                  <a:lnTo>
                    <a:pt x="8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5" name="Freeform 85"/>
            <p:cNvSpPr>
              <a:spLocks noEditPoints="1"/>
            </p:cNvSpPr>
            <p:nvPr/>
          </p:nvSpPr>
          <p:spPr bwMode="auto">
            <a:xfrm>
              <a:off x="5238750" y="3194050"/>
              <a:ext cx="369888" cy="412750"/>
            </a:xfrm>
            <a:custGeom>
              <a:avLst/>
              <a:gdLst>
                <a:gd name="T0" fmla="*/ 2144 w 3034"/>
                <a:gd name="T1" fmla="*/ 2389 h 3378"/>
                <a:gd name="T2" fmla="*/ 1885 w 3034"/>
                <a:gd name="T3" fmla="*/ 2423 h 3378"/>
                <a:gd name="T4" fmla="*/ 2365 w 3034"/>
                <a:gd name="T5" fmla="*/ 2754 h 3378"/>
                <a:gd name="T6" fmla="*/ 313 w 3034"/>
                <a:gd name="T7" fmla="*/ 2616 h 3378"/>
                <a:gd name="T8" fmla="*/ 1312 w 3034"/>
                <a:gd name="T9" fmla="*/ 2515 h 3378"/>
                <a:gd name="T10" fmla="*/ 1058 w 3034"/>
                <a:gd name="T11" fmla="*/ 2408 h 3378"/>
                <a:gd name="T12" fmla="*/ 790 w 3034"/>
                <a:gd name="T13" fmla="*/ 2353 h 3378"/>
                <a:gd name="T14" fmla="*/ 1447 w 3034"/>
                <a:gd name="T15" fmla="*/ 237 h 3378"/>
                <a:gd name="T16" fmla="*/ 1171 w 3034"/>
                <a:gd name="T17" fmla="*/ 373 h 3378"/>
                <a:gd name="T18" fmla="*/ 904 w 3034"/>
                <a:gd name="T19" fmla="*/ 411 h 3378"/>
                <a:gd name="T20" fmla="*/ 791 w 3034"/>
                <a:gd name="T21" fmla="*/ 599 h 3378"/>
                <a:gd name="T22" fmla="*/ 575 w 3034"/>
                <a:gd name="T23" fmla="*/ 864 h 3378"/>
                <a:gd name="T24" fmla="*/ 500 w 3034"/>
                <a:gd name="T25" fmla="*/ 1052 h 3378"/>
                <a:gd name="T26" fmla="*/ 533 w 3034"/>
                <a:gd name="T27" fmla="*/ 1382 h 3378"/>
                <a:gd name="T28" fmla="*/ 496 w 3034"/>
                <a:gd name="T29" fmla="*/ 1622 h 3378"/>
                <a:gd name="T30" fmla="*/ 699 w 3034"/>
                <a:gd name="T31" fmla="*/ 1828 h 3378"/>
                <a:gd name="T32" fmla="*/ 843 w 3034"/>
                <a:gd name="T33" fmla="*/ 2103 h 3378"/>
                <a:gd name="T34" fmla="*/ 1009 w 3034"/>
                <a:gd name="T35" fmla="*/ 2187 h 3378"/>
                <a:gd name="T36" fmla="*/ 1333 w 3034"/>
                <a:gd name="T37" fmla="*/ 2275 h 3378"/>
                <a:gd name="T38" fmla="*/ 1538 w 3034"/>
                <a:gd name="T39" fmla="*/ 2360 h 3378"/>
                <a:gd name="T40" fmla="*/ 1777 w 3034"/>
                <a:gd name="T41" fmla="*/ 2233 h 3378"/>
                <a:gd name="T42" fmla="*/ 2083 w 3034"/>
                <a:gd name="T43" fmla="*/ 2181 h 3378"/>
                <a:gd name="T44" fmla="*/ 2214 w 3034"/>
                <a:gd name="T45" fmla="*/ 2049 h 3378"/>
                <a:gd name="T46" fmla="*/ 2398 w 3034"/>
                <a:gd name="T47" fmla="*/ 1768 h 3378"/>
                <a:gd name="T48" fmla="*/ 2542 w 3034"/>
                <a:gd name="T49" fmla="*/ 1579 h 3378"/>
                <a:gd name="T50" fmla="*/ 2492 w 3034"/>
                <a:gd name="T51" fmla="*/ 1290 h 3378"/>
                <a:gd name="T52" fmla="*/ 2542 w 3034"/>
                <a:gd name="T53" fmla="*/ 1000 h 3378"/>
                <a:gd name="T54" fmla="*/ 2398 w 3034"/>
                <a:gd name="T55" fmla="*/ 812 h 3378"/>
                <a:gd name="T56" fmla="*/ 2214 w 3034"/>
                <a:gd name="T57" fmla="*/ 530 h 3378"/>
                <a:gd name="T58" fmla="*/ 2083 w 3034"/>
                <a:gd name="T59" fmla="*/ 398 h 3378"/>
                <a:gd name="T60" fmla="*/ 1777 w 3034"/>
                <a:gd name="T61" fmla="*/ 346 h 3378"/>
                <a:gd name="T62" fmla="*/ 1538 w 3034"/>
                <a:gd name="T63" fmla="*/ 219 h 3378"/>
                <a:gd name="T64" fmla="*/ 1723 w 3034"/>
                <a:gd name="T65" fmla="*/ 65 h 3378"/>
                <a:gd name="T66" fmla="*/ 1943 w 3034"/>
                <a:gd name="T67" fmla="*/ 168 h 3378"/>
                <a:gd name="T68" fmla="*/ 2211 w 3034"/>
                <a:gd name="T69" fmla="*/ 211 h 3378"/>
                <a:gd name="T70" fmla="*/ 2400 w 3034"/>
                <a:gd name="T71" fmla="*/ 416 h 3378"/>
                <a:gd name="T72" fmla="*/ 2520 w 3034"/>
                <a:gd name="T73" fmla="*/ 630 h 3378"/>
                <a:gd name="T74" fmla="*/ 2712 w 3034"/>
                <a:gd name="T75" fmla="*/ 824 h 3378"/>
                <a:gd name="T76" fmla="*/ 2740 w 3034"/>
                <a:gd name="T77" fmla="*/ 1126 h 3378"/>
                <a:gd name="T78" fmla="*/ 2722 w 3034"/>
                <a:gd name="T79" fmla="*/ 1382 h 3378"/>
                <a:gd name="T80" fmla="*/ 2744 w 3034"/>
                <a:gd name="T81" fmla="*/ 1688 h 3378"/>
                <a:gd name="T82" fmla="*/ 2569 w 3034"/>
                <a:gd name="T83" fmla="*/ 1905 h 3378"/>
                <a:gd name="T84" fmla="*/ 3016 w 3034"/>
                <a:gd name="T85" fmla="*/ 2609 h 3378"/>
                <a:gd name="T86" fmla="*/ 2977 w 3034"/>
                <a:gd name="T87" fmla="*/ 2763 h 3378"/>
                <a:gd name="T88" fmla="*/ 2350 w 3034"/>
                <a:gd name="T89" fmla="*/ 3375 h 3378"/>
                <a:gd name="T90" fmla="*/ 770 w 3034"/>
                <a:gd name="T91" fmla="*/ 3360 h 3378"/>
                <a:gd name="T92" fmla="*/ 615 w 3034"/>
                <a:gd name="T93" fmla="*/ 3321 h 3378"/>
                <a:gd name="T94" fmla="*/ 3 w 3034"/>
                <a:gd name="T95" fmla="*/ 2694 h 3378"/>
                <a:gd name="T96" fmla="*/ 553 w 3034"/>
                <a:gd name="T97" fmla="*/ 1990 h 3378"/>
                <a:gd name="T98" fmla="*/ 364 w 3034"/>
                <a:gd name="T99" fmla="*/ 1812 h 3378"/>
                <a:gd name="T100" fmla="*/ 280 w 3034"/>
                <a:gd name="T101" fmla="*/ 1528 h 3378"/>
                <a:gd name="T102" fmla="*/ 324 w 3034"/>
                <a:gd name="T103" fmla="*/ 1261 h 3378"/>
                <a:gd name="T104" fmla="*/ 276 w 3034"/>
                <a:gd name="T105" fmla="*/ 972 h 3378"/>
                <a:gd name="T106" fmla="*/ 413 w 3034"/>
                <a:gd name="T107" fmla="*/ 718 h 3378"/>
                <a:gd name="T108" fmla="*/ 581 w 3034"/>
                <a:gd name="T109" fmla="*/ 539 h 3378"/>
                <a:gd name="T110" fmla="*/ 705 w 3034"/>
                <a:gd name="T111" fmla="*/ 296 h 3378"/>
                <a:gd name="T112" fmla="*/ 957 w 3034"/>
                <a:gd name="T113" fmla="*/ 180 h 3378"/>
                <a:gd name="T114" fmla="*/ 1199 w 3034"/>
                <a:gd name="T115" fmla="*/ 134 h 3378"/>
                <a:gd name="T116" fmla="*/ 1442 w 3034"/>
                <a:gd name="T117" fmla="*/ 9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34" h="3378">
                  <a:moveTo>
                    <a:pt x="2354" y="2249"/>
                  </a:moveTo>
                  <a:lnTo>
                    <a:pt x="2331" y="2279"/>
                  </a:lnTo>
                  <a:lnTo>
                    <a:pt x="2306" y="2307"/>
                  </a:lnTo>
                  <a:lnTo>
                    <a:pt x="2275" y="2332"/>
                  </a:lnTo>
                  <a:lnTo>
                    <a:pt x="2244" y="2353"/>
                  </a:lnTo>
                  <a:lnTo>
                    <a:pt x="2211" y="2368"/>
                  </a:lnTo>
                  <a:lnTo>
                    <a:pt x="2178" y="2379"/>
                  </a:lnTo>
                  <a:lnTo>
                    <a:pt x="2144" y="2389"/>
                  </a:lnTo>
                  <a:lnTo>
                    <a:pt x="2110" y="2395"/>
                  </a:lnTo>
                  <a:lnTo>
                    <a:pt x="2076" y="2400"/>
                  </a:lnTo>
                  <a:lnTo>
                    <a:pt x="2042" y="2403"/>
                  </a:lnTo>
                  <a:lnTo>
                    <a:pt x="2011" y="2405"/>
                  </a:lnTo>
                  <a:lnTo>
                    <a:pt x="1976" y="2408"/>
                  </a:lnTo>
                  <a:lnTo>
                    <a:pt x="1943" y="2411"/>
                  </a:lnTo>
                  <a:lnTo>
                    <a:pt x="1913" y="2415"/>
                  </a:lnTo>
                  <a:lnTo>
                    <a:pt x="1885" y="2423"/>
                  </a:lnTo>
                  <a:lnTo>
                    <a:pt x="1861" y="2433"/>
                  </a:lnTo>
                  <a:lnTo>
                    <a:pt x="1835" y="2446"/>
                  </a:lnTo>
                  <a:lnTo>
                    <a:pt x="1808" y="2462"/>
                  </a:lnTo>
                  <a:lnTo>
                    <a:pt x="1780" y="2479"/>
                  </a:lnTo>
                  <a:lnTo>
                    <a:pt x="1722" y="2515"/>
                  </a:lnTo>
                  <a:lnTo>
                    <a:pt x="2272" y="3065"/>
                  </a:lnTo>
                  <a:lnTo>
                    <a:pt x="2357" y="2774"/>
                  </a:lnTo>
                  <a:lnTo>
                    <a:pt x="2365" y="2754"/>
                  </a:lnTo>
                  <a:lnTo>
                    <a:pt x="2378" y="2736"/>
                  </a:lnTo>
                  <a:lnTo>
                    <a:pt x="2392" y="2721"/>
                  </a:lnTo>
                  <a:lnTo>
                    <a:pt x="2411" y="2709"/>
                  </a:lnTo>
                  <a:lnTo>
                    <a:pt x="2430" y="2701"/>
                  </a:lnTo>
                  <a:lnTo>
                    <a:pt x="2721" y="2616"/>
                  </a:lnTo>
                  <a:lnTo>
                    <a:pt x="2354" y="2249"/>
                  </a:lnTo>
                  <a:close/>
                  <a:moveTo>
                    <a:pt x="680" y="2249"/>
                  </a:moveTo>
                  <a:lnTo>
                    <a:pt x="313" y="2616"/>
                  </a:lnTo>
                  <a:lnTo>
                    <a:pt x="604" y="2701"/>
                  </a:lnTo>
                  <a:lnTo>
                    <a:pt x="623" y="2709"/>
                  </a:lnTo>
                  <a:lnTo>
                    <a:pt x="642" y="2721"/>
                  </a:lnTo>
                  <a:lnTo>
                    <a:pt x="656" y="2736"/>
                  </a:lnTo>
                  <a:lnTo>
                    <a:pt x="668" y="2754"/>
                  </a:lnTo>
                  <a:lnTo>
                    <a:pt x="677" y="2774"/>
                  </a:lnTo>
                  <a:lnTo>
                    <a:pt x="762" y="3065"/>
                  </a:lnTo>
                  <a:lnTo>
                    <a:pt x="1312" y="2515"/>
                  </a:lnTo>
                  <a:lnTo>
                    <a:pt x="1255" y="2479"/>
                  </a:lnTo>
                  <a:lnTo>
                    <a:pt x="1226" y="2462"/>
                  </a:lnTo>
                  <a:lnTo>
                    <a:pt x="1199" y="2446"/>
                  </a:lnTo>
                  <a:lnTo>
                    <a:pt x="1173" y="2433"/>
                  </a:lnTo>
                  <a:lnTo>
                    <a:pt x="1149" y="2423"/>
                  </a:lnTo>
                  <a:lnTo>
                    <a:pt x="1122" y="2415"/>
                  </a:lnTo>
                  <a:lnTo>
                    <a:pt x="1091" y="2411"/>
                  </a:lnTo>
                  <a:lnTo>
                    <a:pt x="1058" y="2408"/>
                  </a:lnTo>
                  <a:lnTo>
                    <a:pt x="1024" y="2405"/>
                  </a:lnTo>
                  <a:lnTo>
                    <a:pt x="991" y="2403"/>
                  </a:lnTo>
                  <a:lnTo>
                    <a:pt x="957" y="2400"/>
                  </a:lnTo>
                  <a:lnTo>
                    <a:pt x="924" y="2395"/>
                  </a:lnTo>
                  <a:lnTo>
                    <a:pt x="890" y="2389"/>
                  </a:lnTo>
                  <a:lnTo>
                    <a:pt x="856" y="2379"/>
                  </a:lnTo>
                  <a:lnTo>
                    <a:pt x="823" y="2368"/>
                  </a:lnTo>
                  <a:lnTo>
                    <a:pt x="790" y="2353"/>
                  </a:lnTo>
                  <a:lnTo>
                    <a:pt x="759" y="2332"/>
                  </a:lnTo>
                  <a:lnTo>
                    <a:pt x="728" y="2307"/>
                  </a:lnTo>
                  <a:lnTo>
                    <a:pt x="702" y="2279"/>
                  </a:lnTo>
                  <a:lnTo>
                    <a:pt x="680" y="2249"/>
                  </a:lnTo>
                  <a:close/>
                  <a:moveTo>
                    <a:pt x="1517" y="216"/>
                  </a:moveTo>
                  <a:lnTo>
                    <a:pt x="1495" y="219"/>
                  </a:lnTo>
                  <a:lnTo>
                    <a:pt x="1472" y="226"/>
                  </a:lnTo>
                  <a:lnTo>
                    <a:pt x="1447" y="237"/>
                  </a:lnTo>
                  <a:lnTo>
                    <a:pt x="1422" y="250"/>
                  </a:lnTo>
                  <a:lnTo>
                    <a:pt x="1396" y="265"/>
                  </a:lnTo>
                  <a:lnTo>
                    <a:pt x="1369" y="283"/>
                  </a:lnTo>
                  <a:lnTo>
                    <a:pt x="1333" y="306"/>
                  </a:lnTo>
                  <a:lnTo>
                    <a:pt x="1296" y="327"/>
                  </a:lnTo>
                  <a:lnTo>
                    <a:pt x="1257" y="346"/>
                  </a:lnTo>
                  <a:lnTo>
                    <a:pt x="1216" y="362"/>
                  </a:lnTo>
                  <a:lnTo>
                    <a:pt x="1171" y="373"/>
                  </a:lnTo>
                  <a:lnTo>
                    <a:pt x="1127" y="382"/>
                  </a:lnTo>
                  <a:lnTo>
                    <a:pt x="1083" y="386"/>
                  </a:lnTo>
                  <a:lnTo>
                    <a:pt x="1040" y="390"/>
                  </a:lnTo>
                  <a:lnTo>
                    <a:pt x="1009" y="392"/>
                  </a:lnTo>
                  <a:lnTo>
                    <a:pt x="979" y="395"/>
                  </a:lnTo>
                  <a:lnTo>
                    <a:pt x="951" y="398"/>
                  </a:lnTo>
                  <a:lnTo>
                    <a:pt x="926" y="404"/>
                  </a:lnTo>
                  <a:lnTo>
                    <a:pt x="904" y="411"/>
                  </a:lnTo>
                  <a:lnTo>
                    <a:pt x="886" y="422"/>
                  </a:lnTo>
                  <a:lnTo>
                    <a:pt x="871" y="435"/>
                  </a:lnTo>
                  <a:lnTo>
                    <a:pt x="857" y="455"/>
                  </a:lnTo>
                  <a:lnTo>
                    <a:pt x="843" y="477"/>
                  </a:lnTo>
                  <a:lnTo>
                    <a:pt x="831" y="502"/>
                  </a:lnTo>
                  <a:lnTo>
                    <a:pt x="820" y="530"/>
                  </a:lnTo>
                  <a:lnTo>
                    <a:pt x="807" y="558"/>
                  </a:lnTo>
                  <a:lnTo>
                    <a:pt x="791" y="599"/>
                  </a:lnTo>
                  <a:lnTo>
                    <a:pt x="773" y="639"/>
                  </a:lnTo>
                  <a:lnTo>
                    <a:pt x="753" y="679"/>
                  </a:lnTo>
                  <a:lnTo>
                    <a:pt x="728" y="717"/>
                  </a:lnTo>
                  <a:lnTo>
                    <a:pt x="699" y="751"/>
                  </a:lnTo>
                  <a:lnTo>
                    <a:pt x="668" y="783"/>
                  </a:lnTo>
                  <a:lnTo>
                    <a:pt x="637" y="812"/>
                  </a:lnTo>
                  <a:lnTo>
                    <a:pt x="604" y="840"/>
                  </a:lnTo>
                  <a:lnTo>
                    <a:pt x="575" y="864"/>
                  </a:lnTo>
                  <a:lnTo>
                    <a:pt x="548" y="887"/>
                  </a:lnTo>
                  <a:lnTo>
                    <a:pt x="526" y="911"/>
                  </a:lnTo>
                  <a:lnTo>
                    <a:pt x="507" y="935"/>
                  </a:lnTo>
                  <a:lnTo>
                    <a:pt x="496" y="957"/>
                  </a:lnTo>
                  <a:lnTo>
                    <a:pt x="492" y="977"/>
                  </a:lnTo>
                  <a:lnTo>
                    <a:pt x="492" y="1000"/>
                  </a:lnTo>
                  <a:lnTo>
                    <a:pt x="495" y="1025"/>
                  </a:lnTo>
                  <a:lnTo>
                    <a:pt x="500" y="1052"/>
                  </a:lnTo>
                  <a:lnTo>
                    <a:pt x="506" y="1081"/>
                  </a:lnTo>
                  <a:lnTo>
                    <a:pt x="513" y="1111"/>
                  </a:lnTo>
                  <a:lnTo>
                    <a:pt x="523" y="1153"/>
                  </a:lnTo>
                  <a:lnTo>
                    <a:pt x="533" y="1197"/>
                  </a:lnTo>
                  <a:lnTo>
                    <a:pt x="539" y="1242"/>
                  </a:lnTo>
                  <a:lnTo>
                    <a:pt x="542" y="1290"/>
                  </a:lnTo>
                  <a:lnTo>
                    <a:pt x="539" y="1337"/>
                  </a:lnTo>
                  <a:lnTo>
                    <a:pt x="533" y="1382"/>
                  </a:lnTo>
                  <a:lnTo>
                    <a:pt x="523" y="1426"/>
                  </a:lnTo>
                  <a:lnTo>
                    <a:pt x="513" y="1468"/>
                  </a:lnTo>
                  <a:lnTo>
                    <a:pt x="506" y="1498"/>
                  </a:lnTo>
                  <a:lnTo>
                    <a:pt x="500" y="1527"/>
                  </a:lnTo>
                  <a:lnTo>
                    <a:pt x="495" y="1554"/>
                  </a:lnTo>
                  <a:lnTo>
                    <a:pt x="492" y="1579"/>
                  </a:lnTo>
                  <a:lnTo>
                    <a:pt x="492" y="1602"/>
                  </a:lnTo>
                  <a:lnTo>
                    <a:pt x="496" y="1622"/>
                  </a:lnTo>
                  <a:lnTo>
                    <a:pt x="507" y="1644"/>
                  </a:lnTo>
                  <a:lnTo>
                    <a:pt x="526" y="1668"/>
                  </a:lnTo>
                  <a:lnTo>
                    <a:pt x="548" y="1692"/>
                  </a:lnTo>
                  <a:lnTo>
                    <a:pt x="575" y="1715"/>
                  </a:lnTo>
                  <a:lnTo>
                    <a:pt x="604" y="1740"/>
                  </a:lnTo>
                  <a:lnTo>
                    <a:pt x="637" y="1768"/>
                  </a:lnTo>
                  <a:lnTo>
                    <a:pt x="668" y="1796"/>
                  </a:lnTo>
                  <a:lnTo>
                    <a:pt x="699" y="1828"/>
                  </a:lnTo>
                  <a:lnTo>
                    <a:pt x="728" y="1862"/>
                  </a:lnTo>
                  <a:lnTo>
                    <a:pt x="753" y="1900"/>
                  </a:lnTo>
                  <a:lnTo>
                    <a:pt x="773" y="1940"/>
                  </a:lnTo>
                  <a:lnTo>
                    <a:pt x="791" y="1980"/>
                  </a:lnTo>
                  <a:lnTo>
                    <a:pt x="807" y="2021"/>
                  </a:lnTo>
                  <a:lnTo>
                    <a:pt x="820" y="2049"/>
                  </a:lnTo>
                  <a:lnTo>
                    <a:pt x="831" y="2077"/>
                  </a:lnTo>
                  <a:lnTo>
                    <a:pt x="843" y="2103"/>
                  </a:lnTo>
                  <a:lnTo>
                    <a:pt x="857" y="2124"/>
                  </a:lnTo>
                  <a:lnTo>
                    <a:pt x="871" y="2144"/>
                  </a:lnTo>
                  <a:lnTo>
                    <a:pt x="886" y="2158"/>
                  </a:lnTo>
                  <a:lnTo>
                    <a:pt x="904" y="2168"/>
                  </a:lnTo>
                  <a:lnTo>
                    <a:pt x="926" y="2176"/>
                  </a:lnTo>
                  <a:lnTo>
                    <a:pt x="951" y="2181"/>
                  </a:lnTo>
                  <a:lnTo>
                    <a:pt x="979" y="2184"/>
                  </a:lnTo>
                  <a:lnTo>
                    <a:pt x="1009" y="2187"/>
                  </a:lnTo>
                  <a:lnTo>
                    <a:pt x="1040" y="2189"/>
                  </a:lnTo>
                  <a:lnTo>
                    <a:pt x="1083" y="2193"/>
                  </a:lnTo>
                  <a:lnTo>
                    <a:pt x="1127" y="2197"/>
                  </a:lnTo>
                  <a:lnTo>
                    <a:pt x="1171" y="2206"/>
                  </a:lnTo>
                  <a:lnTo>
                    <a:pt x="1216" y="2217"/>
                  </a:lnTo>
                  <a:lnTo>
                    <a:pt x="1257" y="2233"/>
                  </a:lnTo>
                  <a:lnTo>
                    <a:pt x="1296" y="2253"/>
                  </a:lnTo>
                  <a:lnTo>
                    <a:pt x="1333" y="2275"/>
                  </a:lnTo>
                  <a:lnTo>
                    <a:pt x="1369" y="2296"/>
                  </a:lnTo>
                  <a:lnTo>
                    <a:pt x="1396" y="2314"/>
                  </a:lnTo>
                  <a:lnTo>
                    <a:pt x="1422" y="2329"/>
                  </a:lnTo>
                  <a:lnTo>
                    <a:pt x="1447" y="2342"/>
                  </a:lnTo>
                  <a:lnTo>
                    <a:pt x="1472" y="2353"/>
                  </a:lnTo>
                  <a:lnTo>
                    <a:pt x="1495" y="2360"/>
                  </a:lnTo>
                  <a:lnTo>
                    <a:pt x="1517" y="2363"/>
                  </a:lnTo>
                  <a:lnTo>
                    <a:pt x="1538" y="2360"/>
                  </a:lnTo>
                  <a:lnTo>
                    <a:pt x="1562" y="2353"/>
                  </a:lnTo>
                  <a:lnTo>
                    <a:pt x="1587" y="2342"/>
                  </a:lnTo>
                  <a:lnTo>
                    <a:pt x="1611" y="2329"/>
                  </a:lnTo>
                  <a:lnTo>
                    <a:pt x="1638" y="2314"/>
                  </a:lnTo>
                  <a:lnTo>
                    <a:pt x="1665" y="2296"/>
                  </a:lnTo>
                  <a:lnTo>
                    <a:pt x="1701" y="2275"/>
                  </a:lnTo>
                  <a:lnTo>
                    <a:pt x="1738" y="2253"/>
                  </a:lnTo>
                  <a:lnTo>
                    <a:pt x="1777" y="2233"/>
                  </a:lnTo>
                  <a:lnTo>
                    <a:pt x="1818" y="2217"/>
                  </a:lnTo>
                  <a:lnTo>
                    <a:pt x="1862" y="2206"/>
                  </a:lnTo>
                  <a:lnTo>
                    <a:pt x="1907" y="2197"/>
                  </a:lnTo>
                  <a:lnTo>
                    <a:pt x="1951" y="2193"/>
                  </a:lnTo>
                  <a:lnTo>
                    <a:pt x="1994" y="2189"/>
                  </a:lnTo>
                  <a:lnTo>
                    <a:pt x="2025" y="2187"/>
                  </a:lnTo>
                  <a:lnTo>
                    <a:pt x="2055" y="2184"/>
                  </a:lnTo>
                  <a:lnTo>
                    <a:pt x="2083" y="2181"/>
                  </a:lnTo>
                  <a:lnTo>
                    <a:pt x="2108" y="2176"/>
                  </a:lnTo>
                  <a:lnTo>
                    <a:pt x="2130" y="2168"/>
                  </a:lnTo>
                  <a:lnTo>
                    <a:pt x="2148" y="2158"/>
                  </a:lnTo>
                  <a:lnTo>
                    <a:pt x="2163" y="2144"/>
                  </a:lnTo>
                  <a:lnTo>
                    <a:pt x="2177" y="2124"/>
                  </a:lnTo>
                  <a:lnTo>
                    <a:pt x="2190" y="2103"/>
                  </a:lnTo>
                  <a:lnTo>
                    <a:pt x="2203" y="2077"/>
                  </a:lnTo>
                  <a:lnTo>
                    <a:pt x="2214" y="2049"/>
                  </a:lnTo>
                  <a:lnTo>
                    <a:pt x="2226" y="2021"/>
                  </a:lnTo>
                  <a:lnTo>
                    <a:pt x="2243" y="1980"/>
                  </a:lnTo>
                  <a:lnTo>
                    <a:pt x="2260" y="1940"/>
                  </a:lnTo>
                  <a:lnTo>
                    <a:pt x="2281" y="1900"/>
                  </a:lnTo>
                  <a:lnTo>
                    <a:pt x="2306" y="1862"/>
                  </a:lnTo>
                  <a:lnTo>
                    <a:pt x="2334" y="1828"/>
                  </a:lnTo>
                  <a:lnTo>
                    <a:pt x="2365" y="1796"/>
                  </a:lnTo>
                  <a:lnTo>
                    <a:pt x="2398" y="1768"/>
                  </a:lnTo>
                  <a:lnTo>
                    <a:pt x="2431" y="1740"/>
                  </a:lnTo>
                  <a:lnTo>
                    <a:pt x="2459" y="1715"/>
                  </a:lnTo>
                  <a:lnTo>
                    <a:pt x="2486" y="1692"/>
                  </a:lnTo>
                  <a:lnTo>
                    <a:pt x="2509" y="1668"/>
                  </a:lnTo>
                  <a:lnTo>
                    <a:pt x="2527" y="1644"/>
                  </a:lnTo>
                  <a:lnTo>
                    <a:pt x="2538" y="1622"/>
                  </a:lnTo>
                  <a:lnTo>
                    <a:pt x="2542" y="1602"/>
                  </a:lnTo>
                  <a:lnTo>
                    <a:pt x="2542" y="1579"/>
                  </a:lnTo>
                  <a:lnTo>
                    <a:pt x="2539" y="1554"/>
                  </a:lnTo>
                  <a:lnTo>
                    <a:pt x="2534" y="1527"/>
                  </a:lnTo>
                  <a:lnTo>
                    <a:pt x="2528" y="1498"/>
                  </a:lnTo>
                  <a:lnTo>
                    <a:pt x="2521" y="1468"/>
                  </a:lnTo>
                  <a:lnTo>
                    <a:pt x="2510" y="1426"/>
                  </a:lnTo>
                  <a:lnTo>
                    <a:pt x="2501" y="1382"/>
                  </a:lnTo>
                  <a:lnTo>
                    <a:pt x="2495" y="1337"/>
                  </a:lnTo>
                  <a:lnTo>
                    <a:pt x="2492" y="1290"/>
                  </a:lnTo>
                  <a:lnTo>
                    <a:pt x="2495" y="1242"/>
                  </a:lnTo>
                  <a:lnTo>
                    <a:pt x="2501" y="1197"/>
                  </a:lnTo>
                  <a:lnTo>
                    <a:pt x="2510" y="1153"/>
                  </a:lnTo>
                  <a:lnTo>
                    <a:pt x="2521" y="1111"/>
                  </a:lnTo>
                  <a:lnTo>
                    <a:pt x="2528" y="1081"/>
                  </a:lnTo>
                  <a:lnTo>
                    <a:pt x="2534" y="1052"/>
                  </a:lnTo>
                  <a:lnTo>
                    <a:pt x="2539" y="1025"/>
                  </a:lnTo>
                  <a:lnTo>
                    <a:pt x="2542" y="1000"/>
                  </a:lnTo>
                  <a:lnTo>
                    <a:pt x="2542" y="977"/>
                  </a:lnTo>
                  <a:lnTo>
                    <a:pt x="2538" y="957"/>
                  </a:lnTo>
                  <a:lnTo>
                    <a:pt x="2527" y="935"/>
                  </a:lnTo>
                  <a:lnTo>
                    <a:pt x="2509" y="911"/>
                  </a:lnTo>
                  <a:lnTo>
                    <a:pt x="2486" y="887"/>
                  </a:lnTo>
                  <a:lnTo>
                    <a:pt x="2459" y="864"/>
                  </a:lnTo>
                  <a:lnTo>
                    <a:pt x="2431" y="840"/>
                  </a:lnTo>
                  <a:lnTo>
                    <a:pt x="2398" y="812"/>
                  </a:lnTo>
                  <a:lnTo>
                    <a:pt x="2365" y="783"/>
                  </a:lnTo>
                  <a:lnTo>
                    <a:pt x="2334" y="751"/>
                  </a:lnTo>
                  <a:lnTo>
                    <a:pt x="2306" y="717"/>
                  </a:lnTo>
                  <a:lnTo>
                    <a:pt x="2281" y="679"/>
                  </a:lnTo>
                  <a:lnTo>
                    <a:pt x="2260" y="639"/>
                  </a:lnTo>
                  <a:lnTo>
                    <a:pt x="2243" y="599"/>
                  </a:lnTo>
                  <a:lnTo>
                    <a:pt x="2226" y="558"/>
                  </a:lnTo>
                  <a:lnTo>
                    <a:pt x="2214" y="530"/>
                  </a:lnTo>
                  <a:lnTo>
                    <a:pt x="2203" y="502"/>
                  </a:lnTo>
                  <a:lnTo>
                    <a:pt x="2190" y="477"/>
                  </a:lnTo>
                  <a:lnTo>
                    <a:pt x="2177" y="455"/>
                  </a:lnTo>
                  <a:lnTo>
                    <a:pt x="2163" y="435"/>
                  </a:lnTo>
                  <a:lnTo>
                    <a:pt x="2148" y="422"/>
                  </a:lnTo>
                  <a:lnTo>
                    <a:pt x="2130" y="411"/>
                  </a:lnTo>
                  <a:lnTo>
                    <a:pt x="2108" y="404"/>
                  </a:lnTo>
                  <a:lnTo>
                    <a:pt x="2083" y="398"/>
                  </a:lnTo>
                  <a:lnTo>
                    <a:pt x="2055" y="395"/>
                  </a:lnTo>
                  <a:lnTo>
                    <a:pt x="2025" y="392"/>
                  </a:lnTo>
                  <a:lnTo>
                    <a:pt x="1994" y="390"/>
                  </a:lnTo>
                  <a:lnTo>
                    <a:pt x="1951" y="386"/>
                  </a:lnTo>
                  <a:lnTo>
                    <a:pt x="1907" y="382"/>
                  </a:lnTo>
                  <a:lnTo>
                    <a:pt x="1862" y="373"/>
                  </a:lnTo>
                  <a:lnTo>
                    <a:pt x="1818" y="362"/>
                  </a:lnTo>
                  <a:lnTo>
                    <a:pt x="1777" y="346"/>
                  </a:lnTo>
                  <a:lnTo>
                    <a:pt x="1738" y="327"/>
                  </a:lnTo>
                  <a:lnTo>
                    <a:pt x="1701" y="306"/>
                  </a:lnTo>
                  <a:lnTo>
                    <a:pt x="1665" y="283"/>
                  </a:lnTo>
                  <a:lnTo>
                    <a:pt x="1638" y="265"/>
                  </a:lnTo>
                  <a:lnTo>
                    <a:pt x="1611" y="250"/>
                  </a:lnTo>
                  <a:lnTo>
                    <a:pt x="1587" y="237"/>
                  </a:lnTo>
                  <a:lnTo>
                    <a:pt x="1562" y="226"/>
                  </a:lnTo>
                  <a:lnTo>
                    <a:pt x="1538" y="219"/>
                  </a:lnTo>
                  <a:lnTo>
                    <a:pt x="1517" y="216"/>
                  </a:lnTo>
                  <a:close/>
                  <a:moveTo>
                    <a:pt x="1517" y="0"/>
                  </a:moveTo>
                  <a:lnTo>
                    <a:pt x="1555" y="3"/>
                  </a:lnTo>
                  <a:lnTo>
                    <a:pt x="1592" y="9"/>
                  </a:lnTo>
                  <a:lnTo>
                    <a:pt x="1627" y="20"/>
                  </a:lnTo>
                  <a:lnTo>
                    <a:pt x="1660" y="33"/>
                  </a:lnTo>
                  <a:lnTo>
                    <a:pt x="1692" y="47"/>
                  </a:lnTo>
                  <a:lnTo>
                    <a:pt x="1723" y="65"/>
                  </a:lnTo>
                  <a:lnTo>
                    <a:pt x="1751" y="82"/>
                  </a:lnTo>
                  <a:lnTo>
                    <a:pt x="1780" y="100"/>
                  </a:lnTo>
                  <a:lnTo>
                    <a:pt x="1808" y="117"/>
                  </a:lnTo>
                  <a:lnTo>
                    <a:pt x="1835" y="133"/>
                  </a:lnTo>
                  <a:lnTo>
                    <a:pt x="1861" y="147"/>
                  </a:lnTo>
                  <a:lnTo>
                    <a:pt x="1885" y="156"/>
                  </a:lnTo>
                  <a:lnTo>
                    <a:pt x="1913" y="164"/>
                  </a:lnTo>
                  <a:lnTo>
                    <a:pt x="1943" y="168"/>
                  </a:lnTo>
                  <a:lnTo>
                    <a:pt x="1976" y="172"/>
                  </a:lnTo>
                  <a:lnTo>
                    <a:pt x="2009" y="174"/>
                  </a:lnTo>
                  <a:lnTo>
                    <a:pt x="2042" y="176"/>
                  </a:lnTo>
                  <a:lnTo>
                    <a:pt x="2076" y="180"/>
                  </a:lnTo>
                  <a:lnTo>
                    <a:pt x="2110" y="184"/>
                  </a:lnTo>
                  <a:lnTo>
                    <a:pt x="2144" y="190"/>
                  </a:lnTo>
                  <a:lnTo>
                    <a:pt x="2178" y="200"/>
                  </a:lnTo>
                  <a:lnTo>
                    <a:pt x="2211" y="211"/>
                  </a:lnTo>
                  <a:lnTo>
                    <a:pt x="2244" y="226"/>
                  </a:lnTo>
                  <a:lnTo>
                    <a:pt x="2275" y="247"/>
                  </a:lnTo>
                  <a:lnTo>
                    <a:pt x="2304" y="271"/>
                  </a:lnTo>
                  <a:lnTo>
                    <a:pt x="2328" y="296"/>
                  </a:lnTo>
                  <a:lnTo>
                    <a:pt x="2351" y="325"/>
                  </a:lnTo>
                  <a:lnTo>
                    <a:pt x="2369" y="355"/>
                  </a:lnTo>
                  <a:lnTo>
                    <a:pt x="2386" y="385"/>
                  </a:lnTo>
                  <a:lnTo>
                    <a:pt x="2400" y="416"/>
                  </a:lnTo>
                  <a:lnTo>
                    <a:pt x="2414" y="447"/>
                  </a:lnTo>
                  <a:lnTo>
                    <a:pt x="2426" y="477"/>
                  </a:lnTo>
                  <a:lnTo>
                    <a:pt x="2439" y="509"/>
                  </a:lnTo>
                  <a:lnTo>
                    <a:pt x="2453" y="539"/>
                  </a:lnTo>
                  <a:lnTo>
                    <a:pt x="2466" y="566"/>
                  </a:lnTo>
                  <a:lnTo>
                    <a:pt x="2480" y="589"/>
                  </a:lnTo>
                  <a:lnTo>
                    <a:pt x="2498" y="610"/>
                  </a:lnTo>
                  <a:lnTo>
                    <a:pt x="2520" y="630"/>
                  </a:lnTo>
                  <a:lnTo>
                    <a:pt x="2543" y="652"/>
                  </a:lnTo>
                  <a:lnTo>
                    <a:pt x="2569" y="674"/>
                  </a:lnTo>
                  <a:lnTo>
                    <a:pt x="2595" y="695"/>
                  </a:lnTo>
                  <a:lnTo>
                    <a:pt x="2620" y="718"/>
                  </a:lnTo>
                  <a:lnTo>
                    <a:pt x="2645" y="741"/>
                  </a:lnTo>
                  <a:lnTo>
                    <a:pt x="2670" y="767"/>
                  </a:lnTo>
                  <a:lnTo>
                    <a:pt x="2692" y="794"/>
                  </a:lnTo>
                  <a:lnTo>
                    <a:pt x="2712" y="824"/>
                  </a:lnTo>
                  <a:lnTo>
                    <a:pt x="2729" y="856"/>
                  </a:lnTo>
                  <a:lnTo>
                    <a:pt x="2744" y="892"/>
                  </a:lnTo>
                  <a:lnTo>
                    <a:pt x="2753" y="932"/>
                  </a:lnTo>
                  <a:lnTo>
                    <a:pt x="2758" y="972"/>
                  </a:lnTo>
                  <a:lnTo>
                    <a:pt x="2758" y="1012"/>
                  </a:lnTo>
                  <a:lnTo>
                    <a:pt x="2754" y="1051"/>
                  </a:lnTo>
                  <a:lnTo>
                    <a:pt x="2748" y="1089"/>
                  </a:lnTo>
                  <a:lnTo>
                    <a:pt x="2740" y="1126"/>
                  </a:lnTo>
                  <a:lnTo>
                    <a:pt x="2730" y="1163"/>
                  </a:lnTo>
                  <a:lnTo>
                    <a:pt x="2722" y="1197"/>
                  </a:lnTo>
                  <a:lnTo>
                    <a:pt x="2715" y="1230"/>
                  </a:lnTo>
                  <a:lnTo>
                    <a:pt x="2710" y="1261"/>
                  </a:lnTo>
                  <a:lnTo>
                    <a:pt x="2708" y="1290"/>
                  </a:lnTo>
                  <a:lnTo>
                    <a:pt x="2710" y="1318"/>
                  </a:lnTo>
                  <a:lnTo>
                    <a:pt x="2715" y="1349"/>
                  </a:lnTo>
                  <a:lnTo>
                    <a:pt x="2722" y="1382"/>
                  </a:lnTo>
                  <a:lnTo>
                    <a:pt x="2730" y="1417"/>
                  </a:lnTo>
                  <a:lnTo>
                    <a:pt x="2740" y="1453"/>
                  </a:lnTo>
                  <a:lnTo>
                    <a:pt x="2748" y="1490"/>
                  </a:lnTo>
                  <a:lnTo>
                    <a:pt x="2754" y="1528"/>
                  </a:lnTo>
                  <a:lnTo>
                    <a:pt x="2758" y="1567"/>
                  </a:lnTo>
                  <a:lnTo>
                    <a:pt x="2758" y="1607"/>
                  </a:lnTo>
                  <a:lnTo>
                    <a:pt x="2753" y="1647"/>
                  </a:lnTo>
                  <a:lnTo>
                    <a:pt x="2744" y="1688"/>
                  </a:lnTo>
                  <a:lnTo>
                    <a:pt x="2729" y="1723"/>
                  </a:lnTo>
                  <a:lnTo>
                    <a:pt x="2712" y="1755"/>
                  </a:lnTo>
                  <a:lnTo>
                    <a:pt x="2692" y="1785"/>
                  </a:lnTo>
                  <a:lnTo>
                    <a:pt x="2670" y="1812"/>
                  </a:lnTo>
                  <a:lnTo>
                    <a:pt x="2645" y="1838"/>
                  </a:lnTo>
                  <a:lnTo>
                    <a:pt x="2620" y="1861"/>
                  </a:lnTo>
                  <a:lnTo>
                    <a:pt x="2595" y="1884"/>
                  </a:lnTo>
                  <a:lnTo>
                    <a:pt x="2569" y="1905"/>
                  </a:lnTo>
                  <a:lnTo>
                    <a:pt x="2543" y="1927"/>
                  </a:lnTo>
                  <a:lnTo>
                    <a:pt x="2520" y="1949"/>
                  </a:lnTo>
                  <a:lnTo>
                    <a:pt x="2498" y="1969"/>
                  </a:lnTo>
                  <a:lnTo>
                    <a:pt x="2480" y="1990"/>
                  </a:lnTo>
                  <a:lnTo>
                    <a:pt x="2466" y="2013"/>
                  </a:lnTo>
                  <a:lnTo>
                    <a:pt x="2452" y="2041"/>
                  </a:lnTo>
                  <a:lnTo>
                    <a:pt x="3003" y="2591"/>
                  </a:lnTo>
                  <a:lnTo>
                    <a:pt x="3016" y="2609"/>
                  </a:lnTo>
                  <a:lnTo>
                    <a:pt x="3027" y="2628"/>
                  </a:lnTo>
                  <a:lnTo>
                    <a:pt x="3033" y="2650"/>
                  </a:lnTo>
                  <a:lnTo>
                    <a:pt x="3034" y="2672"/>
                  </a:lnTo>
                  <a:lnTo>
                    <a:pt x="3031" y="2694"/>
                  </a:lnTo>
                  <a:lnTo>
                    <a:pt x="3023" y="2716"/>
                  </a:lnTo>
                  <a:lnTo>
                    <a:pt x="3011" y="2734"/>
                  </a:lnTo>
                  <a:lnTo>
                    <a:pt x="2996" y="2751"/>
                  </a:lnTo>
                  <a:lnTo>
                    <a:pt x="2977" y="2763"/>
                  </a:lnTo>
                  <a:lnTo>
                    <a:pt x="2957" y="2771"/>
                  </a:lnTo>
                  <a:lnTo>
                    <a:pt x="2547" y="2891"/>
                  </a:lnTo>
                  <a:lnTo>
                    <a:pt x="2427" y="3301"/>
                  </a:lnTo>
                  <a:lnTo>
                    <a:pt x="2419" y="3321"/>
                  </a:lnTo>
                  <a:lnTo>
                    <a:pt x="2406" y="3340"/>
                  </a:lnTo>
                  <a:lnTo>
                    <a:pt x="2390" y="3355"/>
                  </a:lnTo>
                  <a:lnTo>
                    <a:pt x="2371" y="3366"/>
                  </a:lnTo>
                  <a:lnTo>
                    <a:pt x="2350" y="3375"/>
                  </a:lnTo>
                  <a:lnTo>
                    <a:pt x="2324" y="3378"/>
                  </a:lnTo>
                  <a:lnTo>
                    <a:pt x="2303" y="3376"/>
                  </a:lnTo>
                  <a:lnTo>
                    <a:pt x="2283" y="3370"/>
                  </a:lnTo>
                  <a:lnTo>
                    <a:pt x="2264" y="3360"/>
                  </a:lnTo>
                  <a:lnTo>
                    <a:pt x="2247" y="3346"/>
                  </a:lnTo>
                  <a:lnTo>
                    <a:pt x="1517" y="2616"/>
                  </a:lnTo>
                  <a:lnTo>
                    <a:pt x="787" y="3346"/>
                  </a:lnTo>
                  <a:lnTo>
                    <a:pt x="770" y="3360"/>
                  </a:lnTo>
                  <a:lnTo>
                    <a:pt x="752" y="3370"/>
                  </a:lnTo>
                  <a:lnTo>
                    <a:pt x="731" y="3376"/>
                  </a:lnTo>
                  <a:lnTo>
                    <a:pt x="711" y="3378"/>
                  </a:lnTo>
                  <a:lnTo>
                    <a:pt x="684" y="3375"/>
                  </a:lnTo>
                  <a:lnTo>
                    <a:pt x="662" y="3366"/>
                  </a:lnTo>
                  <a:lnTo>
                    <a:pt x="644" y="3355"/>
                  </a:lnTo>
                  <a:lnTo>
                    <a:pt x="627" y="3340"/>
                  </a:lnTo>
                  <a:lnTo>
                    <a:pt x="615" y="3321"/>
                  </a:lnTo>
                  <a:lnTo>
                    <a:pt x="607" y="3301"/>
                  </a:lnTo>
                  <a:lnTo>
                    <a:pt x="486" y="2891"/>
                  </a:lnTo>
                  <a:lnTo>
                    <a:pt x="77" y="2771"/>
                  </a:lnTo>
                  <a:lnTo>
                    <a:pt x="57" y="2763"/>
                  </a:lnTo>
                  <a:lnTo>
                    <a:pt x="38" y="2751"/>
                  </a:lnTo>
                  <a:lnTo>
                    <a:pt x="23" y="2734"/>
                  </a:lnTo>
                  <a:lnTo>
                    <a:pt x="11" y="2716"/>
                  </a:lnTo>
                  <a:lnTo>
                    <a:pt x="3" y="2694"/>
                  </a:lnTo>
                  <a:lnTo>
                    <a:pt x="0" y="2672"/>
                  </a:lnTo>
                  <a:lnTo>
                    <a:pt x="1" y="2650"/>
                  </a:lnTo>
                  <a:lnTo>
                    <a:pt x="7" y="2628"/>
                  </a:lnTo>
                  <a:lnTo>
                    <a:pt x="17" y="2609"/>
                  </a:lnTo>
                  <a:lnTo>
                    <a:pt x="31" y="2591"/>
                  </a:lnTo>
                  <a:lnTo>
                    <a:pt x="582" y="2041"/>
                  </a:lnTo>
                  <a:lnTo>
                    <a:pt x="568" y="2013"/>
                  </a:lnTo>
                  <a:lnTo>
                    <a:pt x="553" y="1990"/>
                  </a:lnTo>
                  <a:lnTo>
                    <a:pt x="536" y="1969"/>
                  </a:lnTo>
                  <a:lnTo>
                    <a:pt x="514" y="1949"/>
                  </a:lnTo>
                  <a:lnTo>
                    <a:pt x="491" y="1927"/>
                  </a:lnTo>
                  <a:lnTo>
                    <a:pt x="465" y="1905"/>
                  </a:lnTo>
                  <a:lnTo>
                    <a:pt x="439" y="1884"/>
                  </a:lnTo>
                  <a:lnTo>
                    <a:pt x="413" y="1861"/>
                  </a:lnTo>
                  <a:lnTo>
                    <a:pt x="389" y="1838"/>
                  </a:lnTo>
                  <a:lnTo>
                    <a:pt x="364" y="1812"/>
                  </a:lnTo>
                  <a:lnTo>
                    <a:pt x="341" y="1785"/>
                  </a:lnTo>
                  <a:lnTo>
                    <a:pt x="322" y="1755"/>
                  </a:lnTo>
                  <a:lnTo>
                    <a:pt x="304" y="1723"/>
                  </a:lnTo>
                  <a:lnTo>
                    <a:pt x="290" y="1688"/>
                  </a:lnTo>
                  <a:lnTo>
                    <a:pt x="281" y="1647"/>
                  </a:lnTo>
                  <a:lnTo>
                    <a:pt x="276" y="1607"/>
                  </a:lnTo>
                  <a:lnTo>
                    <a:pt x="277" y="1567"/>
                  </a:lnTo>
                  <a:lnTo>
                    <a:pt x="280" y="1528"/>
                  </a:lnTo>
                  <a:lnTo>
                    <a:pt x="287" y="1490"/>
                  </a:lnTo>
                  <a:lnTo>
                    <a:pt x="294" y="1453"/>
                  </a:lnTo>
                  <a:lnTo>
                    <a:pt x="303" y="1417"/>
                  </a:lnTo>
                  <a:lnTo>
                    <a:pt x="312" y="1382"/>
                  </a:lnTo>
                  <a:lnTo>
                    <a:pt x="319" y="1349"/>
                  </a:lnTo>
                  <a:lnTo>
                    <a:pt x="324" y="1318"/>
                  </a:lnTo>
                  <a:lnTo>
                    <a:pt x="326" y="1290"/>
                  </a:lnTo>
                  <a:lnTo>
                    <a:pt x="324" y="1261"/>
                  </a:lnTo>
                  <a:lnTo>
                    <a:pt x="319" y="1230"/>
                  </a:lnTo>
                  <a:lnTo>
                    <a:pt x="312" y="1197"/>
                  </a:lnTo>
                  <a:lnTo>
                    <a:pt x="303" y="1163"/>
                  </a:lnTo>
                  <a:lnTo>
                    <a:pt x="294" y="1126"/>
                  </a:lnTo>
                  <a:lnTo>
                    <a:pt x="287" y="1089"/>
                  </a:lnTo>
                  <a:lnTo>
                    <a:pt x="280" y="1051"/>
                  </a:lnTo>
                  <a:lnTo>
                    <a:pt x="277" y="1012"/>
                  </a:lnTo>
                  <a:lnTo>
                    <a:pt x="276" y="972"/>
                  </a:lnTo>
                  <a:lnTo>
                    <a:pt x="281" y="932"/>
                  </a:lnTo>
                  <a:lnTo>
                    <a:pt x="290" y="892"/>
                  </a:lnTo>
                  <a:lnTo>
                    <a:pt x="304" y="856"/>
                  </a:lnTo>
                  <a:lnTo>
                    <a:pt x="322" y="824"/>
                  </a:lnTo>
                  <a:lnTo>
                    <a:pt x="341" y="794"/>
                  </a:lnTo>
                  <a:lnTo>
                    <a:pt x="364" y="767"/>
                  </a:lnTo>
                  <a:lnTo>
                    <a:pt x="389" y="741"/>
                  </a:lnTo>
                  <a:lnTo>
                    <a:pt x="413" y="718"/>
                  </a:lnTo>
                  <a:lnTo>
                    <a:pt x="439" y="695"/>
                  </a:lnTo>
                  <a:lnTo>
                    <a:pt x="465" y="674"/>
                  </a:lnTo>
                  <a:lnTo>
                    <a:pt x="491" y="652"/>
                  </a:lnTo>
                  <a:lnTo>
                    <a:pt x="514" y="630"/>
                  </a:lnTo>
                  <a:lnTo>
                    <a:pt x="536" y="610"/>
                  </a:lnTo>
                  <a:lnTo>
                    <a:pt x="553" y="589"/>
                  </a:lnTo>
                  <a:lnTo>
                    <a:pt x="568" y="566"/>
                  </a:lnTo>
                  <a:lnTo>
                    <a:pt x="581" y="539"/>
                  </a:lnTo>
                  <a:lnTo>
                    <a:pt x="594" y="509"/>
                  </a:lnTo>
                  <a:lnTo>
                    <a:pt x="608" y="477"/>
                  </a:lnTo>
                  <a:lnTo>
                    <a:pt x="620" y="447"/>
                  </a:lnTo>
                  <a:lnTo>
                    <a:pt x="633" y="416"/>
                  </a:lnTo>
                  <a:lnTo>
                    <a:pt x="648" y="385"/>
                  </a:lnTo>
                  <a:lnTo>
                    <a:pt x="664" y="355"/>
                  </a:lnTo>
                  <a:lnTo>
                    <a:pt x="684" y="325"/>
                  </a:lnTo>
                  <a:lnTo>
                    <a:pt x="705" y="296"/>
                  </a:lnTo>
                  <a:lnTo>
                    <a:pt x="730" y="271"/>
                  </a:lnTo>
                  <a:lnTo>
                    <a:pt x="759" y="247"/>
                  </a:lnTo>
                  <a:lnTo>
                    <a:pt x="790" y="226"/>
                  </a:lnTo>
                  <a:lnTo>
                    <a:pt x="823" y="211"/>
                  </a:lnTo>
                  <a:lnTo>
                    <a:pt x="856" y="200"/>
                  </a:lnTo>
                  <a:lnTo>
                    <a:pt x="890" y="190"/>
                  </a:lnTo>
                  <a:lnTo>
                    <a:pt x="924" y="184"/>
                  </a:lnTo>
                  <a:lnTo>
                    <a:pt x="957" y="180"/>
                  </a:lnTo>
                  <a:lnTo>
                    <a:pt x="991" y="177"/>
                  </a:lnTo>
                  <a:lnTo>
                    <a:pt x="1024" y="174"/>
                  </a:lnTo>
                  <a:lnTo>
                    <a:pt x="1058" y="172"/>
                  </a:lnTo>
                  <a:lnTo>
                    <a:pt x="1091" y="168"/>
                  </a:lnTo>
                  <a:lnTo>
                    <a:pt x="1122" y="164"/>
                  </a:lnTo>
                  <a:lnTo>
                    <a:pt x="1149" y="156"/>
                  </a:lnTo>
                  <a:lnTo>
                    <a:pt x="1173" y="147"/>
                  </a:lnTo>
                  <a:lnTo>
                    <a:pt x="1199" y="134"/>
                  </a:lnTo>
                  <a:lnTo>
                    <a:pt x="1226" y="117"/>
                  </a:lnTo>
                  <a:lnTo>
                    <a:pt x="1255" y="100"/>
                  </a:lnTo>
                  <a:lnTo>
                    <a:pt x="1282" y="82"/>
                  </a:lnTo>
                  <a:lnTo>
                    <a:pt x="1312" y="65"/>
                  </a:lnTo>
                  <a:lnTo>
                    <a:pt x="1342" y="47"/>
                  </a:lnTo>
                  <a:lnTo>
                    <a:pt x="1374" y="33"/>
                  </a:lnTo>
                  <a:lnTo>
                    <a:pt x="1407" y="20"/>
                  </a:lnTo>
                  <a:lnTo>
                    <a:pt x="1442" y="9"/>
                  </a:lnTo>
                  <a:lnTo>
                    <a:pt x="1479" y="3"/>
                  </a:lnTo>
                  <a:lnTo>
                    <a:pt x="15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sp>
        <p:nvSpPr>
          <p:cNvPr id="30" name="TextBox 29"/>
          <p:cNvSpPr txBox="1"/>
          <p:nvPr/>
        </p:nvSpPr>
        <p:spPr>
          <a:xfrm>
            <a:off x="1058865" y="1007902"/>
            <a:ext cx="10853521" cy="5747727"/>
          </a:xfrm>
          <a:prstGeom prst="rect">
            <a:avLst/>
          </a:prstGeom>
          <a:noFill/>
        </p:spPr>
        <p:txBody>
          <a:bodyPr wrap="square" rtlCol="0">
            <a:spAutoFit/>
          </a:bodyPr>
          <a:lstStyle/>
          <a:p>
            <a:pPr lvl="0" algn="just">
              <a:spcBef>
                <a:spcPts val="1500"/>
              </a:spcBef>
            </a:pPr>
            <a:r>
              <a:rPr lang="ru-RU" sz="1600" dirty="0" smtClean="0">
                <a:solidFill>
                  <a:schemeClr val="tx2">
                    <a:lumMod val="50000"/>
                  </a:schemeClr>
                </a:solidFill>
                <a:latin typeface="Segoe UI" panose="020B0502040204020203" pitchFamily="34" charset="0"/>
                <a:cs typeface="Segoe UI" panose="020B0502040204020203" pitchFamily="34" charset="0"/>
              </a:rPr>
              <a:t>2023 </a:t>
            </a:r>
            <a:r>
              <a:rPr lang="kk-KZ" sz="1600" dirty="0" smtClean="0">
                <a:solidFill>
                  <a:schemeClr val="tx2">
                    <a:lumMod val="50000"/>
                  </a:schemeClr>
                </a:solidFill>
                <a:latin typeface="Segoe UI" panose="020B0502040204020203" pitchFamily="34" charset="0"/>
                <a:cs typeface="Segoe UI" panose="020B0502040204020203" pitchFamily="34" charset="0"/>
              </a:rPr>
              <a:t>жылы</a:t>
            </a:r>
            <a:r>
              <a:rPr lang="ru-RU" sz="1600" dirty="0" smtClean="0">
                <a:solidFill>
                  <a:schemeClr val="tx2">
                    <a:lumMod val="50000"/>
                  </a:schemeClr>
                </a:solidFill>
                <a:latin typeface="Segoe UI" panose="020B0502040204020203" pitchFamily="34" charset="0"/>
                <a:cs typeface="Segoe UI" panose="020B0502040204020203" pitchFamily="34" charset="0"/>
              </a:rPr>
              <a:t> </a:t>
            </a:r>
            <a:r>
              <a:rPr lang="ru-RU" sz="1600" dirty="0">
                <a:solidFill>
                  <a:schemeClr val="tx2">
                    <a:lumMod val="50000"/>
                  </a:schemeClr>
                </a:solidFill>
                <a:latin typeface="Segoe UI" panose="020B0502040204020203" pitchFamily="34" charset="0"/>
                <a:cs typeface="Segoe UI" panose="020B0502040204020203" pitchFamily="34" charset="0"/>
              </a:rPr>
              <a:t>жалпы таралымы </a:t>
            </a:r>
            <a:r>
              <a:rPr lang="ru-RU" sz="1600" b="1" dirty="0">
                <a:solidFill>
                  <a:srgbClr val="2E75B6"/>
                </a:solidFill>
                <a:latin typeface="Segoe UI" panose="020B0502040204020203" pitchFamily="34" charset="0"/>
                <a:cs typeface="Segoe UI" panose="020B0502040204020203" pitchFamily="34" charset="0"/>
              </a:rPr>
              <a:t>510 мың </a:t>
            </a:r>
            <a:r>
              <a:rPr lang="ru-RU" sz="1600" b="1" dirty="0">
                <a:solidFill>
                  <a:schemeClr val="tx2">
                    <a:lumMod val="50000"/>
                  </a:schemeClr>
                </a:solidFill>
                <a:latin typeface="Segoe UI" panose="020B0502040204020203" pitchFamily="34" charset="0"/>
                <a:cs typeface="Segoe UI" panose="020B0502040204020203" pitchFamily="34" charset="0"/>
              </a:rPr>
              <a:t>дана </a:t>
            </a:r>
            <a:r>
              <a:rPr lang="ru-RU" sz="1600" dirty="0">
                <a:solidFill>
                  <a:schemeClr val="tx2">
                    <a:lumMod val="50000"/>
                  </a:schemeClr>
                </a:solidFill>
                <a:latin typeface="Segoe UI" panose="020B0502040204020203" pitchFamily="34" charset="0"/>
                <a:cs typeface="Segoe UI" panose="020B0502040204020203" pitchFamily="34" charset="0"/>
              </a:rPr>
              <a:t>қоғамдық маңызы бар әдебиеттің </a:t>
            </a:r>
            <a:r>
              <a:rPr lang="ru-RU" sz="1600" b="1" dirty="0">
                <a:solidFill>
                  <a:srgbClr val="2E75B6"/>
                </a:solidFill>
                <a:latin typeface="Segoe UI" panose="020B0502040204020203" pitchFamily="34" charset="0"/>
                <a:cs typeface="Segoe UI" panose="020B0502040204020203" pitchFamily="34" charset="0"/>
              </a:rPr>
              <a:t>170</a:t>
            </a:r>
            <a:r>
              <a:rPr lang="ru-RU" sz="1600" b="1" dirty="0">
                <a:solidFill>
                  <a:schemeClr val="tx2">
                    <a:lumMod val="50000"/>
                  </a:schemeClr>
                </a:solidFill>
                <a:latin typeface="Segoe UI" panose="020B0502040204020203" pitchFamily="34" charset="0"/>
                <a:cs typeface="Segoe UI" panose="020B0502040204020203" pitchFamily="34" charset="0"/>
              </a:rPr>
              <a:t> атауын</a:t>
            </a:r>
            <a:r>
              <a:rPr lang="ru-RU" sz="1600" dirty="0">
                <a:solidFill>
                  <a:schemeClr val="tx2">
                    <a:lumMod val="50000"/>
                  </a:schemeClr>
                </a:solidFill>
                <a:latin typeface="Segoe UI" panose="020B0502040204020203" pitchFamily="34" charset="0"/>
                <a:cs typeface="Segoe UI" panose="020B0502040204020203" pitchFamily="34" charset="0"/>
              </a:rPr>
              <a:t> </a:t>
            </a:r>
            <a:r>
              <a:rPr lang="ru-RU" sz="1600" dirty="0" err="1">
                <a:solidFill>
                  <a:schemeClr val="tx2">
                    <a:lumMod val="50000"/>
                  </a:schemeClr>
                </a:solidFill>
                <a:latin typeface="Segoe UI" panose="020B0502040204020203" pitchFamily="34" charset="0"/>
                <a:cs typeface="Segoe UI" panose="020B0502040204020203" pitchFamily="34" charset="0"/>
              </a:rPr>
              <a:t>басып</a:t>
            </a:r>
            <a:r>
              <a:rPr lang="ru-RU" sz="1600" dirty="0">
                <a:solidFill>
                  <a:schemeClr val="tx2">
                    <a:lumMod val="50000"/>
                  </a:schemeClr>
                </a:solidFill>
                <a:latin typeface="Segoe UI" panose="020B0502040204020203" pitchFamily="34" charset="0"/>
                <a:cs typeface="Segoe UI" panose="020B0502040204020203" pitchFamily="34" charset="0"/>
              </a:rPr>
              <a:t> </a:t>
            </a:r>
            <a:r>
              <a:rPr lang="ru-RU" sz="1600" dirty="0" err="1" smtClean="0">
                <a:solidFill>
                  <a:schemeClr val="tx2">
                    <a:lumMod val="50000"/>
                  </a:schemeClr>
                </a:solidFill>
                <a:latin typeface="Segoe UI" panose="020B0502040204020203" pitchFamily="34" charset="0"/>
                <a:cs typeface="Segoe UI" panose="020B0502040204020203" pitchFamily="34" charset="0"/>
              </a:rPr>
              <a:t>шығару</a:t>
            </a:r>
            <a:r>
              <a:rPr lang="ru-RU" sz="1600" dirty="0">
                <a:solidFill>
                  <a:schemeClr val="tx2">
                    <a:lumMod val="50000"/>
                  </a:schemeClr>
                </a:solidFill>
                <a:latin typeface="Segoe UI" panose="020B0502040204020203" pitchFamily="34" charset="0"/>
                <a:cs typeface="Segoe UI" panose="020B0502040204020203" pitchFamily="34" charset="0"/>
              </a:rPr>
              <a:t>,</a:t>
            </a:r>
            <a:r>
              <a:rPr lang="ru-RU" sz="1600" dirty="0" smtClean="0">
                <a:solidFill>
                  <a:schemeClr val="tx2">
                    <a:lumMod val="50000"/>
                  </a:schemeClr>
                </a:solidFill>
                <a:latin typeface="Segoe UI" panose="020B0502040204020203" pitchFamily="34" charset="0"/>
                <a:cs typeface="Segoe UI" panose="020B0502040204020203" pitchFamily="34" charset="0"/>
              </a:rPr>
              <a:t> </a:t>
            </a:r>
            <a:r>
              <a:rPr lang="ru-RU" sz="1600" dirty="0">
                <a:solidFill>
                  <a:schemeClr val="tx2">
                    <a:lumMod val="50000"/>
                  </a:schemeClr>
                </a:solidFill>
                <a:latin typeface="Segoe UI" panose="020B0502040204020203" pitchFamily="34" charset="0"/>
                <a:cs typeface="Segoe UI" panose="020B0502040204020203" pitchFamily="34" charset="0"/>
              </a:rPr>
              <a:t>тарату және авторлардан </a:t>
            </a:r>
            <a:r>
              <a:rPr lang="ru-RU" sz="1600" b="1" dirty="0">
                <a:solidFill>
                  <a:srgbClr val="2E75B6"/>
                </a:solidFill>
                <a:latin typeface="Segoe UI" panose="020B0502040204020203" pitchFamily="34" charset="0"/>
                <a:cs typeface="Segoe UI" panose="020B0502040204020203" pitchFamily="34" charset="0"/>
              </a:rPr>
              <a:t>50</a:t>
            </a:r>
            <a:r>
              <a:rPr lang="ru-RU" sz="1600" b="1" dirty="0">
                <a:solidFill>
                  <a:schemeClr val="tx2">
                    <a:lumMod val="50000"/>
                  </a:schemeClr>
                </a:solidFill>
                <a:latin typeface="Segoe UI" panose="020B0502040204020203" pitchFamily="34" charset="0"/>
                <a:cs typeface="Segoe UI" panose="020B0502040204020203" pitchFamily="34" charset="0"/>
              </a:rPr>
              <a:t> дана</a:t>
            </a:r>
            <a:r>
              <a:rPr lang="ru-RU" sz="1600" dirty="0">
                <a:solidFill>
                  <a:schemeClr val="tx2">
                    <a:lumMod val="50000"/>
                  </a:schemeClr>
                </a:solidFill>
                <a:latin typeface="Segoe UI" panose="020B0502040204020203" pitchFamily="34" charset="0"/>
                <a:cs typeface="Segoe UI" panose="020B0502040204020203" pitchFamily="34" charset="0"/>
              </a:rPr>
              <a:t> сатып алу жоспарлануда </a:t>
            </a:r>
            <a:r>
              <a:rPr lang="ru-RU" sz="1200" i="1" dirty="0">
                <a:solidFill>
                  <a:schemeClr val="tx2">
                    <a:lumMod val="50000"/>
                  </a:schemeClr>
                </a:solidFill>
                <a:latin typeface="Segoe UI" panose="020B0502040204020203" pitchFamily="34" charset="0"/>
                <a:cs typeface="Segoe UI" panose="020B0502040204020203" pitchFamily="34" charset="0"/>
              </a:rPr>
              <a:t>(2022 жылы </a:t>
            </a:r>
            <a:r>
              <a:rPr lang="ru-RU" sz="1200" b="1" i="1" dirty="0">
                <a:solidFill>
                  <a:schemeClr val="tx2">
                    <a:lumMod val="50000"/>
                  </a:schemeClr>
                </a:solidFill>
                <a:latin typeface="Segoe UI" panose="020B0502040204020203" pitchFamily="34" charset="0"/>
                <a:cs typeface="Segoe UI" panose="020B0502040204020203" pitchFamily="34" charset="0"/>
              </a:rPr>
              <a:t>48 </a:t>
            </a:r>
            <a:r>
              <a:rPr lang="ru-RU" sz="1200" i="1" dirty="0">
                <a:solidFill>
                  <a:schemeClr val="tx2">
                    <a:lumMod val="50000"/>
                  </a:schemeClr>
                </a:solidFill>
                <a:latin typeface="Segoe UI" panose="020B0502040204020203" pitchFamily="34" charset="0"/>
                <a:cs typeface="Segoe UI" panose="020B0502040204020203" pitchFamily="34" charset="0"/>
              </a:rPr>
              <a:t>туынды сатып алынып, жалпы таралымы </a:t>
            </a:r>
            <a:r>
              <a:rPr lang="ru-RU" sz="1200" b="1" i="1" dirty="0">
                <a:solidFill>
                  <a:schemeClr val="tx2">
                    <a:lumMod val="50000"/>
                  </a:schemeClr>
                </a:solidFill>
                <a:latin typeface="Segoe UI" panose="020B0502040204020203" pitchFamily="34" charset="0"/>
                <a:cs typeface="Segoe UI" panose="020B0502040204020203" pitchFamily="34" charset="0"/>
              </a:rPr>
              <a:t>506 мың </a:t>
            </a:r>
            <a:r>
              <a:rPr lang="ru-RU" sz="1200" i="1" dirty="0">
                <a:solidFill>
                  <a:schemeClr val="tx2">
                    <a:lumMod val="50000"/>
                  </a:schemeClr>
                </a:solidFill>
                <a:latin typeface="Segoe UI" panose="020B0502040204020203" pitchFamily="34" charset="0"/>
                <a:cs typeface="Segoe UI" panose="020B0502040204020203" pitchFamily="34" charset="0"/>
              </a:rPr>
              <a:t>дана </a:t>
            </a:r>
            <a:r>
              <a:rPr lang="ru-RU" sz="1200" b="1" i="1" dirty="0">
                <a:solidFill>
                  <a:schemeClr val="tx2">
                    <a:lumMod val="50000"/>
                  </a:schemeClr>
                </a:solidFill>
                <a:latin typeface="Segoe UI" panose="020B0502040204020203" pitchFamily="34" charset="0"/>
                <a:cs typeface="Segoe UI" panose="020B0502040204020203" pitchFamily="34" charset="0"/>
              </a:rPr>
              <a:t>188 кітап атауы</a:t>
            </a:r>
            <a:r>
              <a:rPr lang="ru-RU" sz="1200" i="1" dirty="0">
                <a:solidFill>
                  <a:schemeClr val="tx2">
                    <a:lumMod val="50000"/>
                  </a:schemeClr>
                </a:solidFill>
                <a:latin typeface="Segoe UI" panose="020B0502040204020203" pitchFamily="34" charset="0"/>
                <a:cs typeface="Segoe UI" panose="020B0502040204020203" pitchFamily="34" charset="0"/>
              </a:rPr>
              <a:t> жарық көрді)</a:t>
            </a:r>
          </a:p>
          <a:p>
            <a:pPr algn="just">
              <a:spcBef>
                <a:spcPts val="1500"/>
              </a:spcBef>
            </a:pPr>
            <a:r>
              <a:rPr lang="ru-RU" sz="1600" b="1" dirty="0">
                <a:solidFill>
                  <a:srgbClr val="2E75B6"/>
                </a:solidFill>
                <a:latin typeface="Segoe UI" panose="020B0502040204020203" pitchFamily="34" charset="0"/>
                <a:cs typeface="Segoe UI" panose="020B0502040204020203" pitchFamily="34" charset="0"/>
              </a:rPr>
              <a:t>42</a:t>
            </a:r>
            <a:r>
              <a:rPr lang="ru-RU" sz="1600" dirty="0">
                <a:solidFill>
                  <a:schemeClr val="tx2">
                    <a:lumMod val="50000"/>
                  </a:schemeClr>
                </a:solidFill>
                <a:latin typeface="Segoe UI" panose="020B0502040204020203" pitchFamily="34" charset="0"/>
                <a:cs typeface="Segoe UI" panose="020B0502040204020203" pitchFamily="34" charset="0"/>
              </a:rPr>
              <a:t> мың дана тиражбен </a:t>
            </a:r>
            <a:r>
              <a:rPr lang="ru-RU" sz="1600" b="1" dirty="0">
                <a:solidFill>
                  <a:srgbClr val="2E75B6"/>
                </a:solidFill>
                <a:latin typeface="Segoe UI" panose="020B0502040204020203" pitchFamily="34" charset="0"/>
                <a:cs typeface="Segoe UI" panose="020B0502040204020203" pitchFamily="34" charset="0"/>
              </a:rPr>
              <a:t>14</a:t>
            </a:r>
            <a:r>
              <a:rPr lang="ru-RU" sz="1600" dirty="0">
                <a:solidFill>
                  <a:schemeClr val="tx2">
                    <a:lumMod val="50000"/>
                  </a:schemeClr>
                </a:solidFill>
                <a:latin typeface="Segoe UI" panose="020B0502040204020203" pitchFamily="34" charset="0"/>
                <a:cs typeface="Segoe UI" panose="020B0502040204020203" pitchFamily="34" charset="0"/>
              </a:rPr>
              <a:t> кітапты қамтитын </a:t>
            </a:r>
            <a:r>
              <a:rPr lang="ru-RU" sz="1600" b="1" dirty="0" smtClean="0">
                <a:solidFill>
                  <a:schemeClr val="tx2">
                    <a:lumMod val="50000"/>
                  </a:schemeClr>
                </a:solidFill>
                <a:latin typeface="Segoe UI" panose="020B0502040204020203" pitchFamily="34" charset="0"/>
                <a:cs typeface="Segoe UI" panose="020B0502040204020203" pitchFamily="34" charset="0"/>
              </a:rPr>
              <a:t>«Жаңа </a:t>
            </a:r>
            <a:r>
              <a:rPr lang="ru-RU" sz="1600" b="1" dirty="0">
                <a:solidFill>
                  <a:schemeClr val="tx2">
                    <a:lumMod val="50000"/>
                  </a:schemeClr>
                </a:solidFill>
                <a:latin typeface="Segoe UI" panose="020B0502040204020203" pitchFamily="34" charset="0"/>
                <a:cs typeface="Segoe UI" panose="020B0502040204020203" pitchFamily="34" charset="0"/>
              </a:rPr>
              <a:t>қазақ </a:t>
            </a:r>
            <a:r>
              <a:rPr lang="ru-RU" sz="1600" b="1" dirty="0" smtClean="0">
                <a:solidFill>
                  <a:schemeClr val="tx2">
                    <a:lumMod val="50000"/>
                  </a:schemeClr>
                </a:solidFill>
                <a:latin typeface="Segoe UI" panose="020B0502040204020203" pitchFamily="34" charset="0"/>
                <a:cs typeface="Segoe UI" panose="020B0502040204020203" pitchFamily="34" charset="0"/>
              </a:rPr>
              <a:t>әдебиеті» </a:t>
            </a:r>
            <a:r>
              <a:rPr lang="ru-RU" sz="1600" dirty="0">
                <a:solidFill>
                  <a:schemeClr val="tx2">
                    <a:lumMod val="50000"/>
                  </a:schemeClr>
                </a:solidFill>
                <a:latin typeface="Segoe UI" panose="020B0502040204020203" pitchFamily="34" charset="0"/>
                <a:cs typeface="Segoe UI" panose="020B0502040204020203" pitchFamily="34" charset="0"/>
              </a:rPr>
              <a:t>жаңа сериясын шығару және таныстыру жоспарлануда</a:t>
            </a:r>
          </a:p>
          <a:p>
            <a:pPr lvl="0" algn="just">
              <a:spcBef>
                <a:spcPts val="1500"/>
              </a:spcBef>
            </a:pPr>
            <a:r>
              <a:rPr lang="ru-RU" sz="1600" dirty="0">
                <a:solidFill>
                  <a:schemeClr val="tx2">
                    <a:lumMod val="50000"/>
                  </a:schemeClr>
                </a:solidFill>
                <a:latin typeface="Segoe UI" panose="020B0502040204020203" pitchFamily="34" charset="0"/>
                <a:cs typeface="Segoe UI" panose="020B0502040204020203" pitchFamily="34" charset="0"/>
              </a:rPr>
              <a:t>Алғаш рет қазақстандық жас жазушылар мен ақындарға арналған </a:t>
            </a:r>
            <a:r>
              <a:rPr lang="ru-RU" sz="1600" dirty="0" smtClean="0">
                <a:solidFill>
                  <a:schemeClr val="tx2">
                    <a:lumMod val="50000"/>
                  </a:schemeClr>
                </a:solidFill>
                <a:latin typeface="Segoe UI" panose="020B0502040204020203" pitchFamily="34" charset="0"/>
                <a:cs typeface="Segoe UI" panose="020B0502040204020203" pitchFamily="34" charset="0"/>
              </a:rPr>
              <a:t>«Проза», «Поэзия», «Драматургия» </a:t>
            </a:r>
            <a:r>
              <a:rPr lang="ru-RU" sz="1600" dirty="0">
                <a:solidFill>
                  <a:schemeClr val="tx2">
                    <a:lumMod val="50000"/>
                  </a:schemeClr>
                </a:solidFill>
                <a:latin typeface="Segoe UI" panose="020B0502040204020203" pitchFamily="34" charset="0"/>
                <a:cs typeface="Segoe UI" panose="020B0502040204020203" pitchFamily="34" charset="0"/>
              </a:rPr>
              <a:t>және </a:t>
            </a:r>
            <a:r>
              <a:rPr lang="ru-RU" sz="1600" dirty="0" smtClean="0">
                <a:solidFill>
                  <a:schemeClr val="tx2">
                    <a:lumMod val="50000"/>
                  </a:schemeClr>
                </a:solidFill>
                <a:latin typeface="Segoe UI" panose="020B0502040204020203" pitchFamily="34" charset="0"/>
                <a:cs typeface="Segoe UI" panose="020B0502040204020203" pitchFamily="34" charset="0"/>
              </a:rPr>
              <a:t>«Балалар әдебиеті» атты </a:t>
            </a:r>
            <a:r>
              <a:rPr lang="ru-RU" sz="1600" b="1" dirty="0">
                <a:solidFill>
                  <a:srgbClr val="2E75B6"/>
                </a:solidFill>
                <a:latin typeface="Segoe UI" panose="020B0502040204020203" pitchFamily="34" charset="0"/>
                <a:cs typeface="Segoe UI" panose="020B0502040204020203" pitchFamily="34" charset="0"/>
              </a:rPr>
              <a:t>4</a:t>
            </a:r>
            <a:r>
              <a:rPr lang="ru-RU" sz="1600" dirty="0">
                <a:solidFill>
                  <a:schemeClr val="tx2">
                    <a:lumMod val="50000"/>
                  </a:schemeClr>
                </a:solidFill>
                <a:latin typeface="Segoe UI" panose="020B0502040204020203" pitchFamily="34" charset="0"/>
                <a:cs typeface="Segoe UI" panose="020B0502040204020203" pitchFamily="34" charset="0"/>
              </a:rPr>
              <a:t> номинация бойынша арнайы </a:t>
            </a:r>
            <a:r>
              <a:rPr lang="ru-RU" sz="1600" b="1" dirty="0" smtClean="0">
                <a:solidFill>
                  <a:schemeClr val="tx2">
                    <a:lumMod val="50000"/>
                  </a:schemeClr>
                </a:solidFill>
                <a:latin typeface="Segoe UI" panose="020B0502040204020203" pitchFamily="34" charset="0"/>
                <a:cs typeface="Segoe UI" panose="020B0502040204020203" pitchFamily="34" charset="0"/>
              </a:rPr>
              <a:t>Президенттік </a:t>
            </a:r>
            <a:r>
              <a:rPr lang="ru-RU" sz="1600" b="1" dirty="0">
                <a:solidFill>
                  <a:schemeClr val="tx2">
                    <a:lumMod val="50000"/>
                  </a:schemeClr>
                </a:solidFill>
                <a:latin typeface="Segoe UI" panose="020B0502040204020203" pitchFamily="34" charset="0"/>
                <a:cs typeface="Segoe UI" panose="020B0502040204020203" pitchFamily="34" charset="0"/>
              </a:rPr>
              <a:t>әдеби сыйлық </a:t>
            </a:r>
            <a:r>
              <a:rPr lang="ru-RU" sz="1600" dirty="0">
                <a:solidFill>
                  <a:schemeClr val="tx2">
                    <a:lumMod val="50000"/>
                  </a:schemeClr>
                </a:solidFill>
                <a:latin typeface="Segoe UI" panose="020B0502040204020203" pitchFamily="34" charset="0"/>
                <a:cs typeface="Segoe UI" panose="020B0502040204020203" pitchFamily="34" charset="0"/>
              </a:rPr>
              <a:t>беріледі</a:t>
            </a:r>
          </a:p>
          <a:p>
            <a:pPr lvl="0" algn="just">
              <a:spcBef>
                <a:spcPts val="1500"/>
              </a:spcBef>
            </a:pPr>
            <a:r>
              <a:rPr lang="ru-RU" sz="1600" dirty="0" smtClean="0">
                <a:solidFill>
                  <a:schemeClr val="tx2">
                    <a:lumMod val="50000"/>
                  </a:schemeClr>
                </a:solidFill>
                <a:latin typeface="Segoe UI" panose="020B0502040204020203" pitchFamily="34" charset="0"/>
                <a:cs typeface="Segoe UI" panose="020B0502040204020203" pitchFamily="34" charset="0"/>
              </a:rPr>
              <a:t>«Үздік проза», «Үздік поэзия», «Үздік драматургия», «Үздік </a:t>
            </a:r>
            <a:r>
              <a:rPr lang="ru-RU" sz="1600" dirty="0">
                <a:solidFill>
                  <a:schemeClr val="tx2">
                    <a:lumMod val="50000"/>
                  </a:schemeClr>
                </a:solidFill>
                <a:latin typeface="Segoe UI" panose="020B0502040204020203" pitchFamily="34" charset="0"/>
                <a:cs typeface="Segoe UI" panose="020B0502040204020203" pitchFamily="34" charset="0"/>
              </a:rPr>
              <a:t>әдеби </a:t>
            </a:r>
            <a:r>
              <a:rPr lang="ru-RU" sz="1600" dirty="0" smtClean="0">
                <a:solidFill>
                  <a:schemeClr val="tx2">
                    <a:lumMod val="50000"/>
                  </a:schemeClr>
                </a:solidFill>
                <a:latin typeface="Segoe UI" panose="020B0502040204020203" pitchFamily="34" charset="0"/>
                <a:cs typeface="Segoe UI" panose="020B0502040204020203" pitchFamily="34" charset="0"/>
              </a:rPr>
              <a:t>аударма», «Үздік </a:t>
            </a:r>
            <a:r>
              <a:rPr lang="ru-RU" sz="1600" dirty="0">
                <a:solidFill>
                  <a:schemeClr val="tx2">
                    <a:lumMod val="50000"/>
                  </a:schemeClr>
                </a:solidFill>
                <a:latin typeface="Segoe UI" panose="020B0502040204020203" pitchFamily="34" charset="0"/>
                <a:cs typeface="Segoe UI" panose="020B0502040204020203" pitchFamily="34" charset="0"/>
              </a:rPr>
              <a:t>балалар </a:t>
            </a:r>
            <a:r>
              <a:rPr lang="ru-RU" sz="1600" dirty="0" smtClean="0">
                <a:solidFill>
                  <a:schemeClr val="tx2">
                    <a:lumMod val="50000"/>
                  </a:schemeClr>
                </a:solidFill>
                <a:latin typeface="Segoe UI" panose="020B0502040204020203" pitchFamily="34" charset="0"/>
                <a:cs typeface="Segoe UI" panose="020B0502040204020203" pitchFamily="34" charset="0"/>
              </a:rPr>
              <a:t>әдебиеті», «Үздік комикс», «Үздік </a:t>
            </a:r>
            <a:r>
              <a:rPr lang="ru-RU" sz="1600" dirty="0">
                <a:solidFill>
                  <a:schemeClr val="tx2">
                    <a:lumMod val="50000"/>
                  </a:schemeClr>
                </a:solidFill>
                <a:latin typeface="Segoe UI" panose="020B0502040204020203" pitchFamily="34" charset="0"/>
                <a:cs typeface="Segoe UI" panose="020B0502040204020203" pitchFamily="34" charset="0"/>
              </a:rPr>
              <a:t>кітап </a:t>
            </a:r>
            <a:r>
              <a:rPr lang="ru-RU" sz="1600" dirty="0" smtClean="0">
                <a:solidFill>
                  <a:schemeClr val="tx2">
                    <a:lumMod val="50000"/>
                  </a:schemeClr>
                </a:solidFill>
                <a:latin typeface="Segoe UI" panose="020B0502040204020203" pitchFamily="34" charset="0"/>
                <a:cs typeface="Segoe UI" panose="020B0502040204020203" pitchFamily="34" charset="0"/>
              </a:rPr>
              <a:t>дизайны» </a:t>
            </a:r>
            <a:r>
              <a:rPr lang="ru-RU" sz="1600" dirty="0">
                <a:solidFill>
                  <a:schemeClr val="tx2">
                    <a:lumMod val="50000"/>
                  </a:schemeClr>
                </a:solidFill>
                <a:latin typeface="Segoe UI" panose="020B0502040204020203" pitchFamily="34" charset="0"/>
                <a:cs typeface="Segoe UI" panose="020B0502040204020203" pitchFamily="34" charset="0"/>
              </a:rPr>
              <a:t>номинациялары бойынша </a:t>
            </a:r>
            <a:r>
              <a:rPr lang="ru-RU" sz="1600" b="1" dirty="0" smtClean="0">
                <a:solidFill>
                  <a:schemeClr val="tx2">
                    <a:lumMod val="50000"/>
                  </a:schemeClr>
                </a:solidFill>
                <a:latin typeface="Segoe UI" panose="020B0502040204020203" pitchFamily="34" charset="0"/>
                <a:cs typeface="Segoe UI" panose="020B0502040204020203" pitchFamily="34" charset="0"/>
              </a:rPr>
              <a:t>«Айбоз» ұлттық </a:t>
            </a:r>
            <a:r>
              <a:rPr lang="ru-RU" sz="1600" b="1" dirty="0">
                <a:solidFill>
                  <a:schemeClr val="tx2">
                    <a:lumMod val="50000"/>
                  </a:schemeClr>
                </a:solidFill>
                <a:latin typeface="Segoe UI" panose="020B0502040204020203" pitchFamily="34" charset="0"/>
                <a:cs typeface="Segoe UI" panose="020B0502040204020203" pitchFamily="34" charset="0"/>
              </a:rPr>
              <a:t>әдеби сыйлығын </a:t>
            </a:r>
            <a:r>
              <a:rPr lang="ru-RU" sz="1600" dirty="0">
                <a:solidFill>
                  <a:schemeClr val="tx2">
                    <a:lumMod val="50000"/>
                  </a:schemeClr>
                </a:solidFill>
                <a:latin typeface="Segoe UI" panose="020B0502040204020203" pitchFamily="34" charset="0"/>
                <a:cs typeface="Segoe UI" panose="020B0502040204020203" pitchFamily="34" charset="0"/>
              </a:rPr>
              <a:t>қорытындылау</a:t>
            </a:r>
          </a:p>
          <a:p>
            <a:pPr lvl="0" algn="just">
              <a:spcBef>
                <a:spcPts val="1500"/>
              </a:spcBef>
            </a:pPr>
            <a:r>
              <a:rPr lang="ru-RU" sz="1600" dirty="0">
                <a:solidFill>
                  <a:schemeClr val="tx2">
                    <a:lumMod val="50000"/>
                  </a:schemeClr>
                </a:solidFill>
                <a:latin typeface="Segoe UI" panose="020B0502040204020203" pitchFamily="34" charset="0"/>
                <a:cs typeface="Segoe UI" panose="020B0502040204020203" pitchFamily="34" charset="0"/>
              </a:rPr>
              <a:t>Отандық кітап шығарушылардың қатысуымен Халықаралық кітап жәрмеңкелерін </a:t>
            </a:r>
            <a:r>
              <a:rPr lang="ru-RU" sz="1600" dirty="0" smtClean="0">
                <a:solidFill>
                  <a:schemeClr val="tx2">
                    <a:lumMod val="50000"/>
                  </a:schemeClr>
                </a:solidFill>
                <a:latin typeface="Segoe UI" panose="020B0502040204020203" pitchFamily="34" charset="0"/>
                <a:cs typeface="Segoe UI" panose="020B0502040204020203" pitchFamily="34" charset="0"/>
              </a:rPr>
              <a:t>ұйымдастыру</a:t>
            </a:r>
            <a:endParaRPr lang="ru-RU" sz="1600" dirty="0">
              <a:solidFill>
                <a:schemeClr val="tx2">
                  <a:lumMod val="50000"/>
                </a:schemeClr>
              </a:solidFill>
              <a:latin typeface="Segoe UI" panose="020B0502040204020203" pitchFamily="34" charset="0"/>
              <a:cs typeface="Segoe UI" panose="020B0502040204020203" pitchFamily="34" charset="0"/>
            </a:endParaRPr>
          </a:p>
          <a:p>
            <a:pPr lvl="0" algn="just">
              <a:spcBef>
                <a:spcPts val="1500"/>
              </a:spcBef>
            </a:pPr>
            <a:r>
              <a:rPr lang="ru-RU" sz="1600" dirty="0">
                <a:solidFill>
                  <a:schemeClr val="tx2">
                    <a:lumMod val="50000"/>
                  </a:schemeClr>
                </a:solidFill>
                <a:latin typeface="Segoe UI" panose="020B0502040204020203" pitchFamily="34" charset="0"/>
                <a:cs typeface="Segoe UI" panose="020B0502040204020203" pitchFamily="34" charset="0"/>
              </a:rPr>
              <a:t>Алматы қаласында </a:t>
            </a:r>
            <a:r>
              <a:rPr lang="ru-RU" sz="1600" b="1" dirty="0" smtClean="0">
                <a:solidFill>
                  <a:schemeClr val="tx2">
                    <a:lumMod val="50000"/>
                  </a:schemeClr>
                </a:solidFill>
                <a:latin typeface="Segoe UI" panose="020B0502040204020203" pitchFamily="34" charset="0"/>
                <a:cs typeface="Segoe UI" panose="020B0502040204020203" pitchFamily="34" charset="0"/>
              </a:rPr>
              <a:t>Орталық </a:t>
            </a:r>
            <a:r>
              <a:rPr lang="ru-RU" sz="1600" b="1" dirty="0">
                <a:solidFill>
                  <a:schemeClr val="tx2">
                    <a:lumMod val="50000"/>
                  </a:schemeClr>
                </a:solidFill>
                <a:latin typeface="Segoe UI" panose="020B0502040204020203" pitchFamily="34" charset="0"/>
                <a:cs typeface="Segoe UI" panose="020B0502040204020203" pitchFamily="34" charset="0"/>
              </a:rPr>
              <a:t>мемлекеттік архивтің Архив қоймасын </a:t>
            </a:r>
            <a:r>
              <a:rPr lang="ru-RU" sz="1600" dirty="0">
                <a:solidFill>
                  <a:schemeClr val="tx2">
                    <a:lumMod val="50000"/>
                  </a:schemeClr>
                </a:solidFill>
                <a:latin typeface="Segoe UI" panose="020B0502040204020203" pitchFamily="34" charset="0"/>
                <a:cs typeface="Segoe UI" panose="020B0502040204020203" pitchFamily="34" charset="0"/>
              </a:rPr>
              <a:t>салу үшін ЖСҚ әзірлеу </a:t>
            </a:r>
            <a:r>
              <a:rPr lang="ru-RU" sz="1400" i="1" dirty="0">
                <a:solidFill>
                  <a:schemeClr val="tx2">
                    <a:lumMod val="50000"/>
                  </a:schemeClr>
                </a:solidFill>
                <a:latin typeface="Segoe UI" panose="020B0502040204020203" pitchFamily="34" charset="0"/>
                <a:cs typeface="Segoe UI" panose="020B0502040204020203" pitchFamily="34" charset="0"/>
              </a:rPr>
              <a:t>(</a:t>
            </a:r>
            <a:r>
              <a:rPr lang="ru-RU" sz="1400" i="1" dirty="0">
                <a:solidFill>
                  <a:srgbClr val="2E75B6"/>
                </a:solidFill>
                <a:latin typeface="Segoe UI" panose="020B0502040204020203" pitchFamily="34" charset="0"/>
                <a:cs typeface="Segoe UI" panose="020B0502040204020203" pitchFamily="34" charset="0"/>
              </a:rPr>
              <a:t>700</a:t>
            </a:r>
            <a:r>
              <a:rPr lang="ru-RU" sz="1400" i="1" dirty="0">
                <a:solidFill>
                  <a:schemeClr val="tx2">
                    <a:lumMod val="50000"/>
                  </a:schemeClr>
                </a:solidFill>
                <a:latin typeface="Segoe UI" panose="020B0502040204020203" pitchFamily="34" charset="0"/>
                <a:cs typeface="Segoe UI" panose="020B0502040204020203" pitchFamily="34" charset="0"/>
              </a:rPr>
              <a:t> мың сақтау бірлігіне)</a:t>
            </a:r>
          </a:p>
          <a:p>
            <a:pPr lvl="0" algn="just" fontAlgn="t">
              <a:spcBef>
                <a:spcPts val="1500"/>
              </a:spcBef>
            </a:pPr>
            <a:r>
              <a:rPr lang="ru-RU" sz="1600" dirty="0">
                <a:solidFill>
                  <a:schemeClr val="tx2">
                    <a:lumMod val="50000"/>
                  </a:schemeClr>
                </a:solidFill>
                <a:latin typeface="Segoe UI" panose="020B0502040204020203" pitchFamily="34" charset="0"/>
                <a:cs typeface="Segoe UI" panose="020B0502040204020203" pitchFamily="34" charset="0"/>
              </a:rPr>
              <a:t>Жергілікті бюджеттер есебінен өңірлерде мемлекеттік </a:t>
            </a:r>
            <a:r>
              <a:rPr lang="ru-RU" sz="1600" dirty="0" smtClean="0">
                <a:solidFill>
                  <a:schemeClr val="tx2">
                    <a:lumMod val="50000"/>
                  </a:schemeClr>
                </a:solidFill>
                <a:latin typeface="Segoe UI" panose="020B0502040204020203" pitchFamily="34" charset="0"/>
                <a:cs typeface="Segoe UI" panose="020B0502040204020203" pitchFamily="34" charset="0"/>
              </a:rPr>
              <a:t>архив ғимараттарын </a:t>
            </a:r>
            <a:r>
              <a:rPr lang="ru-RU" sz="1600" dirty="0">
                <a:solidFill>
                  <a:schemeClr val="tx2">
                    <a:lumMod val="50000"/>
                  </a:schemeClr>
                </a:solidFill>
                <a:latin typeface="Segoe UI" panose="020B0502040204020203" pitchFamily="34" charset="0"/>
                <a:cs typeface="Segoe UI" panose="020B0502040204020203" pitchFamily="34" charset="0"/>
              </a:rPr>
              <a:t>салу үшін үлгілік ЖСҚ әзірлеу </a:t>
            </a:r>
            <a:r>
              <a:rPr lang="ru-RU" sz="1400" i="1" dirty="0">
                <a:solidFill>
                  <a:schemeClr val="tx2">
                    <a:lumMod val="50000"/>
                  </a:schemeClr>
                </a:solidFill>
                <a:latin typeface="Segoe UI" panose="020B0502040204020203" pitchFamily="34" charset="0"/>
                <a:cs typeface="Segoe UI" panose="020B0502040204020203" pitchFamily="34" charset="0"/>
              </a:rPr>
              <a:t>(ИИДМ-мен пысықталады</a:t>
            </a:r>
            <a:r>
              <a:rPr lang="ru-RU" sz="1400" i="1" dirty="0" smtClean="0">
                <a:solidFill>
                  <a:schemeClr val="tx2">
                    <a:lumMod val="50000"/>
                  </a:schemeClr>
                </a:solidFill>
                <a:latin typeface="Segoe UI" panose="020B0502040204020203" pitchFamily="34" charset="0"/>
                <a:cs typeface="Segoe UI" panose="020B0502040204020203" pitchFamily="34" charset="0"/>
              </a:rPr>
              <a:t>)</a:t>
            </a:r>
            <a:endParaRPr lang="ru-RU" sz="1400" dirty="0" smtClean="0">
              <a:solidFill>
                <a:schemeClr val="tx2">
                  <a:lumMod val="50000"/>
                </a:schemeClr>
              </a:solidFill>
              <a:latin typeface="Segoe UI" panose="020B0502040204020203" pitchFamily="34" charset="0"/>
              <a:cs typeface="Segoe UI" panose="020B0502040204020203" pitchFamily="34" charset="0"/>
            </a:endParaRPr>
          </a:p>
          <a:p>
            <a:pPr lvl="0" algn="just" fontAlgn="t">
              <a:spcBef>
                <a:spcPts val="1500"/>
              </a:spcBef>
            </a:pPr>
            <a:r>
              <a:rPr lang="ru-RU" sz="1600" b="1" dirty="0" smtClean="0">
                <a:solidFill>
                  <a:schemeClr val="tx2">
                    <a:lumMod val="50000"/>
                  </a:schemeClr>
                </a:solidFill>
                <a:latin typeface="Segoe UI" panose="020B0502040204020203" pitchFamily="34" charset="0"/>
                <a:cs typeface="Segoe UI" panose="020B0502040204020203" pitchFamily="34" charset="0"/>
              </a:rPr>
              <a:t>Архив</a:t>
            </a:r>
            <a:r>
              <a:rPr lang="ru-RU" sz="1600" dirty="0" smtClean="0">
                <a:solidFill>
                  <a:schemeClr val="tx2">
                    <a:lumMod val="50000"/>
                  </a:schemeClr>
                </a:solidFill>
                <a:latin typeface="Segoe UI" panose="020B0502040204020203" pitchFamily="34" charset="0"/>
                <a:cs typeface="Segoe UI" panose="020B0502040204020203" pitchFamily="34" charset="0"/>
              </a:rPr>
              <a:t> </a:t>
            </a:r>
            <a:r>
              <a:rPr lang="ru-RU" sz="1600" dirty="0">
                <a:solidFill>
                  <a:schemeClr val="tx2">
                    <a:lumMod val="50000"/>
                  </a:schemeClr>
                </a:solidFill>
                <a:latin typeface="Segoe UI" panose="020B0502040204020203" pitchFamily="34" charset="0"/>
                <a:cs typeface="Segoe UI" panose="020B0502040204020203" pitchFamily="34" charset="0"/>
              </a:rPr>
              <a:t>саласындағы </a:t>
            </a:r>
            <a:r>
              <a:rPr lang="ru-RU" sz="1600" b="1" dirty="0">
                <a:solidFill>
                  <a:schemeClr val="tx2">
                    <a:lumMod val="50000"/>
                  </a:schemeClr>
                </a:solidFill>
                <a:latin typeface="Segoe UI" panose="020B0502040204020203" pitchFamily="34" charset="0"/>
                <a:cs typeface="Segoe UI" panose="020B0502040204020203" pitchFamily="34" charset="0"/>
              </a:rPr>
              <a:t>әлеуметтік қолдау </a:t>
            </a:r>
            <a:r>
              <a:rPr lang="ru-RU" sz="1600" dirty="0">
                <a:solidFill>
                  <a:schemeClr val="tx2">
                    <a:lumMod val="50000"/>
                  </a:schemeClr>
                </a:solidFill>
                <a:latin typeface="Segoe UI" panose="020B0502040204020203" pitchFamily="34" charset="0"/>
                <a:cs typeface="Segoe UI" panose="020B0502040204020203" pitchFamily="34" charset="0"/>
              </a:rPr>
              <a:t>шаралары:</a:t>
            </a:r>
            <a:endParaRPr lang="ru-RU" sz="1600" dirty="0" smtClean="0">
              <a:solidFill>
                <a:schemeClr val="tx2">
                  <a:lumMod val="50000"/>
                </a:schemeClr>
              </a:solidFill>
              <a:latin typeface="Segoe UI" panose="020B0502040204020203" pitchFamily="34" charset="0"/>
              <a:cs typeface="Segoe UI" panose="020B0502040204020203" pitchFamily="34" charset="0"/>
            </a:endParaRPr>
          </a:p>
          <a:p>
            <a:pPr marL="819150" lvl="0" indent="-369888" algn="just" fontAlgn="t">
              <a:buFont typeface="Wingdings" panose="05000000000000000000" pitchFamily="2" charset="2"/>
              <a:buChar char="§"/>
            </a:pPr>
            <a:r>
              <a:rPr lang="ru-RU" sz="1600" dirty="0">
                <a:solidFill>
                  <a:schemeClr val="tx2">
                    <a:lumMod val="50000"/>
                  </a:schemeClr>
                </a:solidFill>
                <a:latin typeface="Segoe UI" panose="020B0502040204020203" pitchFamily="34" charset="0"/>
                <a:cs typeface="Segoe UI" panose="020B0502040204020203" pitchFamily="34" charset="0"/>
              </a:rPr>
              <a:t>мемлекеттік </a:t>
            </a:r>
            <a:r>
              <a:rPr lang="ru-RU" sz="1600" dirty="0" smtClean="0">
                <a:solidFill>
                  <a:schemeClr val="tx2">
                    <a:lumMod val="50000"/>
                  </a:schemeClr>
                </a:solidFill>
                <a:latin typeface="Segoe UI" panose="020B0502040204020203" pitchFamily="34" charset="0"/>
                <a:cs typeface="Segoe UI" panose="020B0502040204020203" pitchFamily="34" charset="0"/>
              </a:rPr>
              <a:t>архивтердің азаматтық </a:t>
            </a:r>
            <a:r>
              <a:rPr lang="ru-RU" sz="1600" dirty="0">
                <a:solidFill>
                  <a:schemeClr val="tx2">
                    <a:lumMod val="50000"/>
                  </a:schemeClr>
                </a:solidFill>
                <a:latin typeface="Segoe UI" panose="020B0502040204020203" pitchFamily="34" charset="0"/>
                <a:cs typeface="Segoe UI" panose="020B0502040204020203" pitchFamily="34" charset="0"/>
              </a:rPr>
              <a:t>қызметшілерін лауазымдық жалақысына 25% қосымша ақы көздейтін ауылдық жерде жұмыс істейтін мамандар санаттарының тізбесіне </a:t>
            </a:r>
            <a:r>
              <a:rPr lang="ru-RU" sz="1600" dirty="0" smtClean="0">
                <a:solidFill>
                  <a:schemeClr val="tx2">
                    <a:lumMod val="50000"/>
                  </a:schemeClr>
                </a:solidFill>
                <a:latin typeface="Segoe UI" panose="020B0502040204020203" pitchFamily="34" charset="0"/>
                <a:cs typeface="Segoe UI" panose="020B0502040204020203" pitchFamily="34" charset="0"/>
              </a:rPr>
              <a:t>қосу; </a:t>
            </a:r>
          </a:p>
          <a:p>
            <a:pPr marL="819150" lvl="0" indent="-369888" algn="just" fontAlgn="t">
              <a:buFont typeface="Wingdings" panose="05000000000000000000" pitchFamily="2" charset="2"/>
              <a:buChar char="§"/>
            </a:pPr>
            <a:r>
              <a:rPr lang="ru-RU" sz="1600" dirty="0" smtClean="0">
                <a:solidFill>
                  <a:schemeClr val="tx2">
                    <a:lumMod val="50000"/>
                  </a:schemeClr>
                </a:solidFill>
                <a:latin typeface="Segoe UI" panose="020B0502040204020203" pitchFamily="34" charset="0"/>
                <a:cs typeface="Segoe UI" panose="020B0502040204020203" pitchFamily="34" charset="0"/>
              </a:rPr>
              <a:t>Архив ісі саласында </a:t>
            </a:r>
            <a:r>
              <a:rPr lang="ru-RU" sz="1600" b="1" dirty="0" smtClean="0">
                <a:solidFill>
                  <a:schemeClr val="tx2">
                    <a:lumMod val="50000"/>
                  </a:schemeClr>
                </a:solidFill>
                <a:latin typeface="Segoe UI" panose="020B0502040204020203" pitchFamily="34" charset="0"/>
                <a:cs typeface="Segoe UI" panose="020B0502040204020203" pitchFamily="34" charset="0"/>
              </a:rPr>
              <a:t>«</a:t>
            </a:r>
            <a:r>
              <a:rPr lang="en-US" sz="1600" b="1" dirty="0" smtClean="0">
                <a:solidFill>
                  <a:schemeClr val="tx2">
                    <a:lumMod val="50000"/>
                  </a:schemeClr>
                </a:solidFill>
                <a:latin typeface="Segoe UI" panose="020B0502040204020203" pitchFamily="34" charset="0"/>
                <a:cs typeface="Segoe UI" panose="020B0502040204020203" pitchFamily="34" charset="0"/>
              </a:rPr>
              <a:t>MIRAS</a:t>
            </a:r>
            <a:r>
              <a:rPr lang="kk-KZ" sz="1600" b="1" dirty="0" smtClean="0">
                <a:solidFill>
                  <a:schemeClr val="tx2">
                    <a:lumMod val="50000"/>
                  </a:schemeClr>
                </a:solidFill>
                <a:latin typeface="Segoe UI" panose="020B0502040204020203" pitchFamily="34" charset="0"/>
                <a:cs typeface="Segoe UI" panose="020B0502040204020203" pitchFamily="34" charset="0"/>
              </a:rPr>
              <a:t>»</a:t>
            </a:r>
            <a:r>
              <a:rPr lang="en-US" sz="1600" dirty="0" smtClean="0">
                <a:solidFill>
                  <a:schemeClr val="tx2">
                    <a:lumMod val="50000"/>
                  </a:schemeClr>
                </a:solidFill>
                <a:latin typeface="Segoe UI" panose="020B0502040204020203" pitchFamily="34" charset="0"/>
                <a:cs typeface="Segoe UI" panose="020B0502040204020203" pitchFamily="34" charset="0"/>
              </a:rPr>
              <a:t> </a:t>
            </a:r>
            <a:r>
              <a:rPr lang="ru-RU" sz="1600" dirty="0">
                <a:solidFill>
                  <a:schemeClr val="tx2">
                    <a:lumMod val="50000"/>
                  </a:schemeClr>
                </a:solidFill>
                <a:latin typeface="Segoe UI" panose="020B0502040204020203" pitchFamily="34" charset="0"/>
                <a:cs typeface="Segoe UI" panose="020B0502040204020203" pitchFamily="34" charset="0"/>
              </a:rPr>
              <a:t>бірінші </a:t>
            </a:r>
            <a:r>
              <a:rPr lang="ru-RU" sz="1600" b="1" dirty="0" smtClean="0">
                <a:solidFill>
                  <a:schemeClr val="tx2">
                    <a:lumMod val="50000"/>
                  </a:schemeClr>
                </a:solidFill>
                <a:latin typeface="Segoe UI" panose="020B0502040204020203" pitchFamily="34" charset="0"/>
                <a:cs typeface="Segoe UI" panose="020B0502040204020203" pitchFamily="34" charset="0"/>
              </a:rPr>
              <a:t>Ұлттық </a:t>
            </a:r>
            <a:r>
              <a:rPr lang="ru-RU" sz="1600" b="1" dirty="0">
                <a:solidFill>
                  <a:schemeClr val="tx2">
                    <a:lumMod val="50000"/>
                  </a:schemeClr>
                </a:solidFill>
                <a:latin typeface="Segoe UI" panose="020B0502040204020203" pitchFamily="34" charset="0"/>
                <a:cs typeface="Segoe UI" panose="020B0502040204020203" pitchFamily="34" charset="0"/>
              </a:rPr>
              <a:t>сыйлығын</a:t>
            </a:r>
            <a:r>
              <a:rPr lang="ru-RU" sz="1600" dirty="0">
                <a:solidFill>
                  <a:schemeClr val="tx2">
                    <a:lumMod val="50000"/>
                  </a:schemeClr>
                </a:solidFill>
                <a:latin typeface="Segoe UI" panose="020B0502040204020203" pitchFamily="34" charset="0"/>
                <a:cs typeface="Segoe UI" panose="020B0502040204020203" pitchFamily="34" charset="0"/>
              </a:rPr>
              <a:t> өткізу </a:t>
            </a:r>
            <a:r>
              <a:rPr lang="ru-RU" sz="1600" dirty="0" smtClean="0">
                <a:solidFill>
                  <a:schemeClr val="tx2">
                    <a:lumMod val="50000"/>
                  </a:schemeClr>
                </a:solidFill>
                <a:latin typeface="Segoe UI" panose="020B0502040204020203" pitchFamily="34" charset="0"/>
                <a:cs typeface="Segoe UI" panose="020B0502040204020203" pitchFamily="34" charset="0"/>
              </a:rPr>
              <a:t>жоспарлануда</a:t>
            </a:r>
            <a:endParaRPr lang="ru-RU" dirty="0">
              <a:solidFill>
                <a:schemeClr val="tx2">
                  <a:lumMod val="50000"/>
                </a:schemeClr>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80822AF5-9BD7-40BE-AC6D-B597C6B1E480}"/>
              </a:ext>
            </a:extLst>
          </p:cNvPr>
          <p:cNvSpPr txBox="1"/>
          <p:nvPr/>
        </p:nvSpPr>
        <p:spPr>
          <a:xfrm>
            <a:off x="8447167" y="36781"/>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err="1">
                <a:solidFill>
                  <a:schemeClr val="bg1"/>
                </a:solidFill>
                <a:latin typeface="Segoe UI" panose="020B0502040204020203" pitchFamily="34" charset="0"/>
                <a:cs typeface="Segoe UI" panose="020B0502040204020203" pitchFamily="34" charset="0"/>
              </a:rPr>
              <a:t>Қ</a:t>
            </a:r>
            <a:r>
              <a:rPr lang="ru-RU" sz="1800" i="1" dirty="0" err="1" smtClean="0">
                <a:solidFill>
                  <a:schemeClr val="bg1"/>
                </a:solidFill>
                <a:latin typeface="Segoe UI" panose="020B0502040204020203" pitchFamily="34" charset="0"/>
                <a:cs typeface="Segoe UI" panose="020B0502040204020203" pitchFamily="34" charset="0"/>
              </a:rPr>
              <a:t>абылдаған</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шаралар</a:t>
            </a:r>
            <a:endParaRPr lang="ru-RU" sz="1800"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8455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7732295" y="1"/>
            <a:ext cx="4459705" cy="452904"/>
          </a:xfrm>
          <a:prstGeom prst="rect">
            <a:avLst/>
          </a:prstGeom>
          <a:solidFill>
            <a:srgbClr val="5D73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38" name="Прямоугольник 37"/>
          <p:cNvSpPr/>
          <p:nvPr/>
        </p:nvSpPr>
        <p:spPr>
          <a:xfrm>
            <a:off x="126159" y="0"/>
            <a:ext cx="133166" cy="468000"/>
          </a:xfrm>
          <a:prstGeom prst="rect">
            <a:avLst/>
          </a:prstGeom>
          <a:solidFill>
            <a:srgbClr val="5D73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 name="Прямоугольник 2"/>
          <p:cNvSpPr/>
          <p:nvPr/>
        </p:nvSpPr>
        <p:spPr>
          <a:xfrm>
            <a:off x="7856500" y="70075"/>
            <a:ext cx="3679982" cy="353943"/>
          </a:xfrm>
          <a:prstGeom prst="rect">
            <a:avLst/>
          </a:prstGeom>
        </p:spPr>
        <p:txBody>
          <a:bodyPr wrap="none">
            <a:spAutoFit/>
          </a:body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700" b="1" i="1" dirty="0" smtClean="0">
                <a:solidFill>
                  <a:schemeClr val="bg1"/>
                </a:solidFill>
                <a:latin typeface="Segoe UI" panose="020B0502040204020203" pitchFamily="34" charset="0"/>
                <a:cs typeface="Segoe UI" panose="020B0502040204020203" pitchFamily="34" charset="0"/>
              </a:rPr>
              <a:t>Әлеуметтік қолдау шаралары </a:t>
            </a:r>
            <a:endParaRPr lang="ru-RU" sz="1700" b="1" i="1" dirty="0">
              <a:solidFill>
                <a:schemeClr val="bg1"/>
              </a:solidFill>
              <a:latin typeface="Segoe UI" panose="020B0502040204020203" pitchFamily="34" charset="0"/>
              <a:cs typeface="Segoe UI" panose="020B0502040204020203" pitchFamily="34" charset="0"/>
            </a:endParaRPr>
          </a:p>
        </p:txBody>
      </p:sp>
      <p:sp>
        <p:nvSpPr>
          <p:cNvPr id="40" name="Прямоугольник 39"/>
          <p:cNvSpPr/>
          <p:nvPr/>
        </p:nvSpPr>
        <p:spPr>
          <a:xfrm>
            <a:off x="272972" y="3748"/>
            <a:ext cx="9591463" cy="477054"/>
          </a:xfrm>
          <a:prstGeom prst="rect">
            <a:avLst/>
          </a:prstGeom>
        </p:spPr>
        <p:txBody>
          <a:bodyPr wrap="square">
            <a:spAutoFit/>
          </a:bodyPr>
          <a:lstStyle/>
          <a:p>
            <a:r>
              <a:rPr lang="ru-RU" sz="25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АРХИВ ІСІ ЖӘНЕ КІТАП ШЫҒАРУ САЛАСЫ</a:t>
            </a:r>
          </a:p>
        </p:txBody>
      </p:sp>
      <p:sp>
        <p:nvSpPr>
          <p:cNvPr id="42" name="Заголовок 1"/>
          <p:cNvSpPr txBox="1">
            <a:spLocks/>
          </p:cNvSpPr>
          <p:nvPr/>
        </p:nvSpPr>
        <p:spPr bwMode="auto">
          <a:xfrm>
            <a:off x="1009473" y="1961401"/>
            <a:ext cx="3781189" cy="507743"/>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ru-RU"/>
            </a:defPPr>
            <a:lvl1pPr eaLnBrk="1" hangingPunct="1">
              <a:buFontTx/>
              <a:buNone/>
              <a:defRPr sz="2800" b="1">
                <a:solidFill>
                  <a:schemeClr val="accent1">
                    <a:lumMod val="50000"/>
                  </a:schemeClr>
                </a:solidFill>
                <a:latin typeface="+mn-lt"/>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lgn="ctr">
              <a:defRPr/>
            </a:pPr>
            <a:r>
              <a:rPr lang="ru-RU" sz="1200" dirty="0">
                <a:solidFill>
                  <a:srgbClr val="44546A">
                    <a:lumMod val="75000"/>
                  </a:srgbClr>
                </a:solidFill>
                <a:latin typeface="Segoe UI" panose="020B0502040204020203" pitchFamily="34" charset="0"/>
                <a:cs typeface="Segoe UI" panose="020B0502040204020203" pitchFamily="34" charset="0"/>
              </a:rPr>
              <a:t>Соңғы 2 жылдағы өсім </a:t>
            </a:r>
            <a:r>
              <a:rPr lang="ru-RU" sz="1200" dirty="0" smtClean="0">
                <a:solidFill>
                  <a:srgbClr val="44546A">
                    <a:lumMod val="75000"/>
                  </a:srgbClr>
                </a:solidFill>
                <a:latin typeface="Segoe UI" panose="020B0502040204020203" pitchFamily="34" charset="0"/>
                <a:cs typeface="Segoe UI" panose="020B0502040204020203" pitchFamily="34" charset="0"/>
              </a:rPr>
              <a:t> </a:t>
            </a:r>
            <a:r>
              <a:rPr lang="kk-KZ" sz="1800" dirty="0" smtClean="0">
                <a:solidFill>
                  <a:srgbClr val="2F5597"/>
                </a:solidFill>
                <a:latin typeface="Segoe UI" panose="020B0502040204020203" pitchFamily="34" charset="0"/>
                <a:cs typeface="Segoe UI" panose="020B0502040204020203" pitchFamily="34" charset="0"/>
              </a:rPr>
              <a:t>36,7 </a:t>
            </a:r>
            <a:r>
              <a:rPr lang="kk-KZ" sz="1800" dirty="0">
                <a:solidFill>
                  <a:srgbClr val="2F5597"/>
                </a:solidFill>
                <a:latin typeface="Segoe UI" panose="020B0502040204020203" pitchFamily="34" charset="0"/>
                <a:cs typeface="Segoe UI" panose="020B0502040204020203" pitchFamily="34" charset="0"/>
              </a:rPr>
              <a:t>%</a:t>
            </a:r>
            <a:r>
              <a:rPr lang="kk-KZ" sz="1200" dirty="0" smtClean="0">
                <a:solidFill>
                  <a:srgbClr val="44546A">
                    <a:lumMod val="75000"/>
                  </a:srgbClr>
                </a:solidFill>
                <a:latin typeface="Segoe UI" panose="020B0502040204020203" pitchFamily="34" charset="0"/>
                <a:cs typeface="Segoe UI" panose="020B0502040204020203" pitchFamily="34" charset="0"/>
              </a:rPr>
              <a:t>, </a:t>
            </a:r>
          </a:p>
          <a:p>
            <a:pPr algn="ctr">
              <a:defRPr/>
            </a:pPr>
            <a:r>
              <a:rPr lang="kk-KZ" sz="1200" dirty="0">
                <a:solidFill>
                  <a:srgbClr val="44546A">
                    <a:lumMod val="75000"/>
                  </a:srgbClr>
                </a:solidFill>
                <a:latin typeface="Segoe UI" panose="020B0502040204020203" pitchFamily="34" charset="0"/>
                <a:cs typeface="Segoe UI" panose="020B0502040204020203" pitchFamily="34" charset="0"/>
              </a:rPr>
              <a:t>ал 2020 жылмен салыстырғанда </a:t>
            </a:r>
            <a:r>
              <a:rPr lang="kk-KZ" sz="1800" dirty="0" smtClean="0">
                <a:solidFill>
                  <a:srgbClr val="2F5597"/>
                </a:solidFill>
                <a:latin typeface="Segoe UI" panose="020B0502040204020203" pitchFamily="34" charset="0"/>
                <a:cs typeface="Segoe UI" panose="020B0502040204020203" pitchFamily="34" charset="0"/>
              </a:rPr>
              <a:t>71 %</a:t>
            </a:r>
            <a:r>
              <a:rPr lang="kk-KZ" sz="1200" dirty="0" smtClean="0">
                <a:solidFill>
                  <a:srgbClr val="44546A">
                    <a:lumMod val="75000"/>
                  </a:srgbClr>
                </a:solidFill>
                <a:latin typeface="Segoe UI" panose="020B0502040204020203" pitchFamily="34" charset="0"/>
                <a:cs typeface="Segoe UI" panose="020B0502040204020203" pitchFamily="34" charset="0"/>
              </a:rPr>
              <a:t> </a:t>
            </a:r>
          </a:p>
        </p:txBody>
      </p:sp>
      <p:grpSp>
        <p:nvGrpSpPr>
          <p:cNvPr id="43" name="Группа 42"/>
          <p:cNvGrpSpPr/>
          <p:nvPr/>
        </p:nvGrpSpPr>
        <p:grpSpPr>
          <a:xfrm>
            <a:off x="-427834" y="2726332"/>
            <a:ext cx="5999063" cy="3257279"/>
            <a:chOff x="7075433" y="1007297"/>
            <a:chExt cx="4905398" cy="3981580"/>
          </a:xfrm>
        </p:grpSpPr>
        <p:sp>
          <p:nvSpPr>
            <p:cNvPr id="44" name="Прямоугольник 43"/>
            <p:cNvSpPr/>
            <p:nvPr/>
          </p:nvSpPr>
          <p:spPr>
            <a:xfrm>
              <a:off x="10806272" y="1556792"/>
              <a:ext cx="1081646" cy="2304256"/>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5" b="1" dirty="0">
                <a:solidFill>
                  <a:srgbClr val="3195B4"/>
                </a:solidFill>
                <a:latin typeface="Segoe UI" panose="020B0502040204020203" pitchFamily="34" charset="0"/>
                <a:cs typeface="Segoe UI" panose="020B0502040204020203" pitchFamily="34" charset="0"/>
              </a:endParaRPr>
            </a:p>
          </p:txBody>
        </p:sp>
        <p:grpSp>
          <p:nvGrpSpPr>
            <p:cNvPr id="45" name="Группа 44"/>
            <p:cNvGrpSpPr/>
            <p:nvPr/>
          </p:nvGrpSpPr>
          <p:grpSpPr>
            <a:xfrm>
              <a:off x="7075433" y="1580755"/>
              <a:ext cx="4812484" cy="3408122"/>
              <a:chOff x="5942550" y="1148707"/>
              <a:chExt cx="6606969" cy="3408122"/>
            </a:xfrm>
          </p:grpSpPr>
          <p:grpSp>
            <p:nvGrpSpPr>
              <p:cNvPr id="55" name="Группа 54"/>
              <p:cNvGrpSpPr/>
              <p:nvPr/>
            </p:nvGrpSpPr>
            <p:grpSpPr>
              <a:xfrm>
                <a:off x="7465174" y="1148707"/>
                <a:ext cx="5084345" cy="2331929"/>
                <a:chOff x="7335215" y="860675"/>
                <a:chExt cx="5141367" cy="2331929"/>
              </a:xfrm>
            </p:grpSpPr>
            <p:cxnSp>
              <p:nvCxnSpPr>
                <p:cNvPr id="57" name="Прямая соединительная линия 56"/>
                <p:cNvCxnSpPr/>
                <p:nvPr/>
              </p:nvCxnSpPr>
              <p:spPr>
                <a:xfrm>
                  <a:off x="7362767" y="3189464"/>
                  <a:ext cx="5113815" cy="3140"/>
                </a:xfrm>
                <a:prstGeom prst="line">
                  <a:avLst/>
                </a:prstGeom>
                <a:ln w="57150">
                  <a:solidFill>
                    <a:srgbClr val="3195B4"/>
                  </a:solidFill>
                </a:ln>
              </p:spPr>
              <p:style>
                <a:lnRef idx="1">
                  <a:schemeClr val="accent1"/>
                </a:lnRef>
                <a:fillRef idx="0">
                  <a:schemeClr val="accent1"/>
                </a:fillRef>
                <a:effectRef idx="0">
                  <a:schemeClr val="accent1"/>
                </a:effectRef>
                <a:fontRef idx="minor">
                  <a:schemeClr val="tx1"/>
                </a:fontRef>
              </p:style>
            </p:cxnSp>
            <p:sp>
              <p:nvSpPr>
                <p:cNvPr id="58" name="Прямоугольник 57"/>
                <p:cNvSpPr/>
                <p:nvPr/>
              </p:nvSpPr>
              <p:spPr>
                <a:xfrm>
                  <a:off x="7362767" y="1743207"/>
                  <a:ext cx="1325664" cy="1397761"/>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5" b="1" dirty="0">
                    <a:solidFill>
                      <a:srgbClr val="3195B4"/>
                    </a:solidFill>
                    <a:latin typeface="Segoe UI" panose="020B0502040204020203" pitchFamily="34" charset="0"/>
                    <a:cs typeface="Segoe UI" panose="020B0502040204020203" pitchFamily="34" charset="0"/>
                  </a:endParaRPr>
                </a:p>
              </p:txBody>
            </p:sp>
            <p:sp>
              <p:nvSpPr>
                <p:cNvPr id="59" name="Прямоугольник 58"/>
                <p:cNvSpPr/>
                <p:nvPr/>
              </p:nvSpPr>
              <p:spPr>
                <a:xfrm>
                  <a:off x="9279195" y="1412776"/>
                  <a:ext cx="1371943" cy="1728192"/>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5" b="1" dirty="0">
                    <a:solidFill>
                      <a:srgbClr val="3195B4"/>
                    </a:solidFill>
                    <a:latin typeface="Segoe UI" panose="020B0502040204020203" pitchFamily="34" charset="0"/>
                    <a:cs typeface="Segoe UI" panose="020B0502040204020203" pitchFamily="34" charset="0"/>
                  </a:endParaRPr>
                </a:p>
              </p:txBody>
            </p:sp>
            <p:sp>
              <p:nvSpPr>
                <p:cNvPr id="60" name="Прямоугольник 59"/>
                <p:cNvSpPr/>
                <p:nvPr/>
              </p:nvSpPr>
              <p:spPr>
                <a:xfrm>
                  <a:off x="7335215" y="1212007"/>
                  <a:ext cx="1492009" cy="1016521"/>
                </a:xfrm>
                <a:prstGeom prst="rect">
                  <a:avLst/>
                </a:prstGeom>
              </p:spPr>
              <p:txBody>
                <a:bodyPr wrap="square">
                  <a:spAutoFit/>
                </a:bodyPr>
                <a:lstStyle/>
                <a:p>
                  <a:r>
                    <a:rPr lang="kk-KZ" sz="1600" b="1" dirty="0" smtClean="0">
                      <a:solidFill>
                        <a:srgbClr val="1F4E79"/>
                      </a:solidFill>
                      <a:latin typeface="Segoe UI" panose="020B0502040204020203" pitchFamily="34" charset="0"/>
                      <a:cs typeface="Segoe UI" panose="020B0502040204020203" pitchFamily="34" charset="0"/>
                    </a:rPr>
                    <a:t>127 </a:t>
                  </a:r>
                  <a:r>
                    <a:rPr lang="kk-KZ" sz="1600" b="1" dirty="0">
                      <a:solidFill>
                        <a:srgbClr val="1F4E79"/>
                      </a:solidFill>
                      <a:latin typeface="Segoe UI" panose="020B0502040204020203" pitchFamily="34" charset="0"/>
                      <a:cs typeface="Segoe UI" panose="020B0502040204020203" pitchFamily="34" charset="0"/>
                    </a:rPr>
                    <a:t>929 </a:t>
                  </a:r>
                  <a:r>
                    <a:rPr lang="kk-KZ" sz="1600" b="1" dirty="0" smtClean="0">
                      <a:solidFill>
                        <a:srgbClr val="1F4E79"/>
                      </a:solidFill>
                      <a:latin typeface="Segoe UI" panose="020B0502040204020203" pitchFamily="34" charset="0"/>
                      <a:cs typeface="Segoe UI" panose="020B0502040204020203" pitchFamily="34" charset="0"/>
                    </a:rPr>
                    <a:t>тг.</a:t>
                  </a:r>
                  <a:endParaRPr lang="ru-RU" sz="1600" b="1" dirty="0">
                    <a:solidFill>
                      <a:srgbClr val="1F4E79"/>
                    </a:solidFill>
                    <a:latin typeface="Segoe UI" panose="020B0502040204020203" pitchFamily="34" charset="0"/>
                    <a:cs typeface="Segoe UI" panose="020B0502040204020203" pitchFamily="34" charset="0"/>
                  </a:endParaRPr>
                </a:p>
              </p:txBody>
            </p:sp>
            <p:sp>
              <p:nvSpPr>
                <p:cNvPr id="61" name="Прямоугольник 60"/>
                <p:cNvSpPr/>
                <p:nvPr/>
              </p:nvSpPr>
              <p:spPr>
                <a:xfrm>
                  <a:off x="9285609" y="860675"/>
                  <a:ext cx="1567551" cy="588512"/>
                </a:xfrm>
                <a:prstGeom prst="rect">
                  <a:avLst/>
                </a:prstGeom>
              </p:spPr>
              <p:txBody>
                <a:bodyPr wrap="none">
                  <a:spAutoFit/>
                </a:bodyPr>
                <a:lstStyle/>
                <a:p>
                  <a:r>
                    <a:rPr lang="kk-KZ" sz="1600" b="1" dirty="0" smtClean="0">
                      <a:solidFill>
                        <a:srgbClr val="1F4E79"/>
                      </a:solidFill>
                      <a:latin typeface="Segoe UI" panose="020B0502040204020203" pitchFamily="34" charset="0"/>
                      <a:cs typeface="Segoe UI" panose="020B0502040204020203" pitchFamily="34" charset="0"/>
                    </a:rPr>
                    <a:t>149 905 тг.</a:t>
                  </a:r>
                  <a:endParaRPr lang="ru-RU" sz="1600" b="1" dirty="0">
                    <a:solidFill>
                      <a:srgbClr val="1F4E79"/>
                    </a:solidFill>
                    <a:latin typeface="Segoe UI" panose="020B0502040204020203" pitchFamily="34" charset="0"/>
                    <a:cs typeface="Segoe UI" panose="020B0502040204020203" pitchFamily="34" charset="0"/>
                  </a:endParaRPr>
                </a:p>
              </p:txBody>
            </p:sp>
          </p:grpSp>
          <p:sp>
            <p:nvSpPr>
              <p:cNvPr id="56" name="Прямоугольник 55"/>
              <p:cNvSpPr/>
              <p:nvPr/>
            </p:nvSpPr>
            <p:spPr>
              <a:xfrm>
                <a:off x="5942550" y="4061300"/>
                <a:ext cx="2825880" cy="495529"/>
              </a:xfrm>
              <a:prstGeom prst="rect">
                <a:avLst/>
              </a:prstGeom>
              <a:ln>
                <a:noFill/>
              </a:ln>
            </p:spPr>
            <p:txBody>
              <a:bodyPr wrap="square">
                <a:spAutoFit/>
              </a:bodyPr>
              <a:lstStyle/>
              <a:p>
                <a:pPr marL="10126">
                  <a:spcBef>
                    <a:spcPts val="1116"/>
                  </a:spcBef>
                </a:pPr>
                <a:endParaRPr lang="ru-RU" sz="1200" dirty="0">
                  <a:solidFill>
                    <a:srgbClr val="44546A">
                      <a:lumMod val="75000"/>
                    </a:srgbClr>
                  </a:solidFill>
                  <a:latin typeface="Segoe UI" panose="020B0502040204020203" pitchFamily="34" charset="0"/>
                  <a:cs typeface="Segoe UI" panose="020B0502040204020203" pitchFamily="34" charset="0"/>
                </a:endParaRPr>
              </a:p>
            </p:txBody>
          </p:sp>
        </p:grpSp>
        <p:cxnSp>
          <p:nvCxnSpPr>
            <p:cNvPr id="46" name="Прямая соединительная линия 45"/>
            <p:cNvCxnSpPr/>
            <p:nvPr/>
          </p:nvCxnSpPr>
          <p:spPr>
            <a:xfrm>
              <a:off x="8026408" y="1983463"/>
              <a:ext cx="0" cy="2206847"/>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9385254" y="1932087"/>
              <a:ext cx="0" cy="2206846"/>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Прямоугольник 47"/>
            <p:cNvSpPr/>
            <p:nvPr/>
          </p:nvSpPr>
          <p:spPr>
            <a:xfrm>
              <a:off x="8464749" y="3923765"/>
              <a:ext cx="728486" cy="501796"/>
            </a:xfrm>
            <a:prstGeom prst="rect">
              <a:avLst/>
            </a:prstGeom>
          </p:spPr>
          <p:txBody>
            <a:bodyPr wrap="none">
              <a:spAutoFit/>
            </a:bodyPr>
            <a:lstStyle/>
            <a:p>
              <a:r>
                <a:rPr lang="ru-RU" sz="1276" b="1" dirty="0" smtClean="0">
                  <a:solidFill>
                    <a:srgbClr val="44546A">
                      <a:lumMod val="75000"/>
                    </a:srgbClr>
                  </a:solidFill>
                  <a:latin typeface="Segoe UI" panose="020B0502040204020203" pitchFamily="34" charset="0"/>
                  <a:cs typeface="Segoe UI" panose="020B0502040204020203" pitchFamily="34" charset="0"/>
                </a:rPr>
                <a:t>2021 ж.</a:t>
              </a:r>
              <a:endParaRPr lang="ru-RU" sz="1276" b="1" dirty="0">
                <a:solidFill>
                  <a:srgbClr val="44546A">
                    <a:lumMod val="75000"/>
                  </a:srgbClr>
                </a:solidFill>
                <a:latin typeface="Segoe UI" panose="020B0502040204020203" pitchFamily="34" charset="0"/>
                <a:cs typeface="Segoe UI" panose="020B0502040204020203" pitchFamily="34" charset="0"/>
              </a:endParaRPr>
            </a:p>
          </p:txBody>
        </p:sp>
        <p:sp>
          <p:nvSpPr>
            <p:cNvPr id="49" name="Прямоугольник 48"/>
            <p:cNvSpPr/>
            <p:nvPr/>
          </p:nvSpPr>
          <p:spPr>
            <a:xfrm>
              <a:off x="9862169" y="3923765"/>
              <a:ext cx="728486" cy="501796"/>
            </a:xfrm>
            <a:prstGeom prst="rect">
              <a:avLst/>
            </a:prstGeom>
          </p:spPr>
          <p:txBody>
            <a:bodyPr wrap="none">
              <a:spAutoFit/>
            </a:bodyPr>
            <a:lstStyle/>
            <a:p>
              <a:r>
                <a:rPr lang="ru-RU" sz="1276" b="1" dirty="0" smtClean="0">
                  <a:solidFill>
                    <a:srgbClr val="44546A">
                      <a:lumMod val="75000"/>
                    </a:srgbClr>
                  </a:solidFill>
                  <a:latin typeface="Segoe UI" panose="020B0502040204020203" pitchFamily="34" charset="0"/>
                  <a:cs typeface="Segoe UI" panose="020B0502040204020203" pitchFamily="34" charset="0"/>
                </a:rPr>
                <a:t>2022 ж.</a:t>
              </a:r>
              <a:endParaRPr lang="ru-RU" sz="1276" b="1" dirty="0">
                <a:solidFill>
                  <a:srgbClr val="44546A">
                    <a:lumMod val="75000"/>
                  </a:srgbClr>
                </a:solidFill>
                <a:latin typeface="Segoe UI" panose="020B0502040204020203" pitchFamily="34" charset="0"/>
                <a:cs typeface="Segoe UI" panose="020B0502040204020203" pitchFamily="34" charset="0"/>
              </a:endParaRPr>
            </a:p>
          </p:txBody>
        </p:sp>
        <p:sp>
          <p:nvSpPr>
            <p:cNvPr id="50" name="Прямоугольник 49"/>
            <p:cNvSpPr/>
            <p:nvPr/>
          </p:nvSpPr>
          <p:spPr>
            <a:xfrm>
              <a:off x="10835709" y="3933055"/>
              <a:ext cx="1145122" cy="516405"/>
            </a:xfrm>
            <a:prstGeom prst="rect">
              <a:avLst/>
            </a:prstGeom>
          </p:spPr>
          <p:txBody>
            <a:bodyPr wrap="square">
              <a:spAutoFit/>
            </a:bodyPr>
            <a:lstStyle/>
            <a:p>
              <a:pPr algn="ctr"/>
              <a:r>
                <a:rPr lang="ru-RU" sz="1276" b="1" dirty="0" smtClean="0">
                  <a:solidFill>
                    <a:srgbClr val="44546A">
                      <a:lumMod val="75000"/>
                    </a:srgbClr>
                  </a:solidFill>
                  <a:latin typeface="Segoe UI" panose="020B0502040204020203" pitchFamily="34" charset="0"/>
                  <a:cs typeface="Segoe UI" panose="020B0502040204020203" pitchFamily="34" charset="0"/>
                </a:rPr>
                <a:t>2023</a:t>
              </a:r>
              <a:r>
                <a:rPr lang="ru-RU" sz="1116" b="1" dirty="0" smtClean="0">
                  <a:solidFill>
                    <a:srgbClr val="44546A">
                      <a:lumMod val="75000"/>
                    </a:srgbClr>
                  </a:solidFill>
                  <a:latin typeface="Segoe UI" panose="020B0502040204020203" pitchFamily="34" charset="0"/>
                  <a:cs typeface="Segoe UI" panose="020B0502040204020203" pitchFamily="34" charset="0"/>
                </a:rPr>
                <a:t> </a:t>
              </a:r>
              <a:r>
                <a:rPr lang="ru-RU" sz="1116" b="1" dirty="0">
                  <a:solidFill>
                    <a:srgbClr val="44546A">
                      <a:lumMod val="75000"/>
                    </a:srgbClr>
                  </a:solidFill>
                  <a:latin typeface="Segoe UI" panose="020B0502040204020203" pitchFamily="34" charset="0"/>
                  <a:cs typeface="Segoe UI" panose="020B0502040204020203" pitchFamily="34" charset="0"/>
                </a:rPr>
                <a:t>ж</a:t>
              </a:r>
              <a:r>
                <a:rPr lang="ru-RU" sz="1116" b="1" dirty="0" smtClean="0">
                  <a:solidFill>
                    <a:srgbClr val="44546A">
                      <a:lumMod val="75000"/>
                    </a:srgbClr>
                  </a:solidFill>
                  <a:latin typeface="Segoe UI" panose="020B0502040204020203" pitchFamily="34" charset="0"/>
                  <a:cs typeface="Segoe UI" panose="020B0502040204020203" pitchFamily="34" charset="0"/>
                </a:rPr>
                <a:t>.</a:t>
              </a:r>
              <a:endParaRPr lang="ru-RU" sz="1116" b="1" dirty="0">
                <a:solidFill>
                  <a:srgbClr val="44546A">
                    <a:lumMod val="75000"/>
                  </a:srgbClr>
                </a:solidFill>
                <a:latin typeface="Segoe UI" panose="020B0502040204020203" pitchFamily="34" charset="0"/>
                <a:cs typeface="Segoe UI" panose="020B0502040204020203" pitchFamily="34" charset="0"/>
              </a:endParaRPr>
            </a:p>
          </p:txBody>
        </p:sp>
        <p:cxnSp>
          <p:nvCxnSpPr>
            <p:cNvPr id="51" name="Прямая соединительная линия 50"/>
            <p:cNvCxnSpPr/>
            <p:nvPr/>
          </p:nvCxnSpPr>
          <p:spPr>
            <a:xfrm>
              <a:off x="10672507" y="1983463"/>
              <a:ext cx="0" cy="2206846"/>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89">
              <a:extLst>
                <a:ext uri="{FF2B5EF4-FFF2-40B4-BE49-F238E27FC236}">
                  <a16:creationId xmlns:a16="http://schemas.microsoft.com/office/drawing/2014/main" id="{76E6B6CF-5D8B-4437-B0DC-880BC2E9BB49}"/>
                </a:ext>
              </a:extLst>
            </p:cNvPr>
            <p:cNvSpPr>
              <a:spLocks noChangeAspect="1"/>
            </p:cNvSpPr>
            <p:nvPr/>
          </p:nvSpPr>
          <p:spPr bwMode="auto">
            <a:xfrm rot="789069">
              <a:off x="7773884" y="1465697"/>
              <a:ext cx="3043116" cy="2592947"/>
            </a:xfrm>
            <a:custGeom>
              <a:avLst/>
              <a:gdLst>
                <a:gd name="connsiteX0" fmla="*/ 3164160 w 3216274"/>
                <a:gd name="connsiteY0" fmla="*/ 0 h 1752600"/>
                <a:gd name="connsiteX1" fmla="*/ 3216274 w 3216274"/>
                <a:gd name="connsiteY1" fmla="*/ 32830 h 1752600"/>
                <a:gd name="connsiteX2" fmla="*/ 2921418 w 3216274"/>
                <a:gd name="connsiteY2" fmla="*/ 474663 h 1752600"/>
                <a:gd name="connsiteX3" fmla="*/ 2920999 w 3216274"/>
                <a:gd name="connsiteY3" fmla="*/ 474663 h 1752600"/>
                <a:gd name="connsiteX4" fmla="*/ 2749268 w 3216274"/>
                <a:gd name="connsiteY4" fmla="*/ 678620 h 1752600"/>
                <a:gd name="connsiteX5" fmla="*/ 237580 w 3216274"/>
                <a:gd name="connsiteY5" fmla="*/ 1752600 h 1752600"/>
                <a:gd name="connsiteX6" fmla="*/ 0 w 3216274"/>
                <a:gd name="connsiteY6" fmla="*/ 1743012 h 1752600"/>
                <a:gd name="connsiteX7" fmla="*/ 65918 w 3216274"/>
                <a:gd name="connsiteY7" fmla="*/ 1104728 h 1752600"/>
                <a:gd name="connsiteX8" fmla="*/ 806124 w 3216274"/>
                <a:gd name="connsiteY8" fmla="*/ 1201977 h 1752600"/>
                <a:gd name="connsiteX9" fmla="*/ 2721872 w 3216274"/>
                <a:gd name="connsiteY9" fmla="*/ 474662 h 1752600"/>
                <a:gd name="connsiteX10" fmla="*/ 2722563 w 3216274"/>
                <a:gd name="connsiteY10" fmla="*/ 474662 h 1752600"/>
                <a:gd name="connsiteX11" fmla="*/ 2835147 w 3216274"/>
                <a:gd name="connsiteY11" fmla="*/ 369719 h 1752600"/>
                <a:gd name="connsiteX12" fmla="*/ 3164160 w 3216274"/>
                <a:gd name="connsiteY1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6274" h="1752600">
                  <a:moveTo>
                    <a:pt x="3164160" y="0"/>
                  </a:moveTo>
                  <a:cubicBezTo>
                    <a:pt x="3164160" y="0"/>
                    <a:pt x="3164160" y="0"/>
                    <a:pt x="3216274" y="32830"/>
                  </a:cubicBezTo>
                  <a:cubicBezTo>
                    <a:pt x="3124389" y="194243"/>
                    <a:pt x="3025647" y="340608"/>
                    <a:pt x="2921418" y="474663"/>
                  </a:cubicBezTo>
                  <a:lnTo>
                    <a:pt x="2920999" y="474663"/>
                  </a:lnTo>
                  <a:lnTo>
                    <a:pt x="2749268" y="678620"/>
                  </a:lnTo>
                  <a:cubicBezTo>
                    <a:pt x="1871453" y="1640642"/>
                    <a:pt x="726817" y="1752600"/>
                    <a:pt x="237580" y="1752600"/>
                  </a:cubicBezTo>
                  <a:cubicBezTo>
                    <a:pt x="87891" y="1752600"/>
                    <a:pt x="0" y="1743012"/>
                    <a:pt x="0" y="1743012"/>
                  </a:cubicBezTo>
                  <a:cubicBezTo>
                    <a:pt x="0" y="1743012"/>
                    <a:pt x="0" y="1743012"/>
                    <a:pt x="65918" y="1104728"/>
                  </a:cubicBezTo>
                  <a:cubicBezTo>
                    <a:pt x="65918" y="1104728"/>
                    <a:pt x="363923" y="1201977"/>
                    <a:pt x="806124" y="1201977"/>
                  </a:cubicBezTo>
                  <a:cubicBezTo>
                    <a:pt x="1329350" y="1201977"/>
                    <a:pt x="2051704" y="1066376"/>
                    <a:pt x="2721872" y="474662"/>
                  </a:cubicBezTo>
                  <a:lnTo>
                    <a:pt x="2722563" y="474662"/>
                  </a:lnTo>
                  <a:lnTo>
                    <a:pt x="2835147" y="369719"/>
                  </a:lnTo>
                  <a:cubicBezTo>
                    <a:pt x="2947133" y="260329"/>
                    <a:pt x="3057189" y="137475"/>
                    <a:pt x="3164160" y="0"/>
                  </a:cubicBezTo>
                  <a:close/>
                </a:path>
              </a:pathLst>
            </a:custGeom>
            <a:gradFill flip="none" rotWithShape="1">
              <a:gsLst>
                <a:gs pos="15000">
                  <a:srgbClr val="D7ECEF"/>
                </a:gs>
                <a:gs pos="100000">
                  <a:srgbClr val="7FC3CA">
                    <a:alpha val="5000"/>
                  </a:srgbClr>
                </a:gs>
              </a:gsLst>
              <a:lin ang="10800000" scaled="1"/>
              <a:tileRect/>
            </a:gradFill>
            <a:ln>
              <a:noFill/>
            </a:ln>
          </p:spPr>
          <p:txBody>
            <a:bodyPr vert="horz" wrap="square" lIns="97186" tIns="48593" rIns="97186" bIns="48593" numCol="1" anchor="t" anchorCtr="0" compatLnSpc="1">
              <a:prstTxWarp prst="textNoShape">
                <a:avLst/>
              </a:prstTxWarp>
              <a:noAutofit/>
            </a:bodyPr>
            <a:lstStyle/>
            <a:p>
              <a:endParaRPr lang="en-IN" sz="1435" b="1" dirty="0">
                <a:solidFill>
                  <a:prstClr val="black"/>
                </a:solidFill>
                <a:latin typeface="Segoe UI" panose="020B0502040204020203" pitchFamily="34" charset="0"/>
                <a:cs typeface="Segoe UI" panose="020B0502040204020203" pitchFamily="34" charset="0"/>
              </a:endParaRPr>
            </a:p>
          </p:txBody>
        </p:sp>
        <p:sp>
          <p:nvSpPr>
            <p:cNvPr id="53" name="Freeform 9">
              <a:extLst>
                <a:ext uri="{FF2B5EF4-FFF2-40B4-BE49-F238E27FC236}">
                  <a16:creationId xmlns:a16="http://schemas.microsoft.com/office/drawing/2014/main" id="{552A331C-90BD-4F46-94C3-1A36D55F5616}"/>
                </a:ext>
              </a:extLst>
            </p:cNvPr>
            <p:cNvSpPr>
              <a:spLocks noChangeAspect="1"/>
            </p:cNvSpPr>
            <p:nvPr/>
          </p:nvSpPr>
          <p:spPr bwMode="auto">
            <a:xfrm>
              <a:off x="10730836" y="1817080"/>
              <a:ext cx="343990" cy="378489"/>
            </a:xfrm>
            <a:custGeom>
              <a:avLst/>
              <a:gdLst>
                <a:gd name="T0" fmla="*/ 150 w 150"/>
                <a:gd name="T1" fmla="*/ 0 h 165"/>
                <a:gd name="T2" fmla="*/ 0 w 150"/>
                <a:gd name="T3" fmla="*/ 76 h 165"/>
                <a:gd name="T4" fmla="*/ 57 w 150"/>
                <a:gd name="T5" fmla="*/ 112 h 165"/>
                <a:gd name="T6" fmla="*/ 90 w 150"/>
                <a:gd name="T7" fmla="*/ 132 h 165"/>
                <a:gd name="T8" fmla="*/ 144 w 150"/>
                <a:gd name="T9" fmla="*/ 165 h 165"/>
                <a:gd name="T10" fmla="*/ 150 w 150"/>
                <a:gd name="T11" fmla="*/ 0 h 165"/>
              </a:gdLst>
              <a:ahLst/>
              <a:cxnLst>
                <a:cxn ang="0">
                  <a:pos x="T0" y="T1"/>
                </a:cxn>
                <a:cxn ang="0">
                  <a:pos x="T2" y="T3"/>
                </a:cxn>
                <a:cxn ang="0">
                  <a:pos x="T4" y="T5"/>
                </a:cxn>
                <a:cxn ang="0">
                  <a:pos x="T6" y="T7"/>
                </a:cxn>
                <a:cxn ang="0">
                  <a:pos x="T8" y="T9"/>
                </a:cxn>
                <a:cxn ang="0">
                  <a:pos x="T10" y="T11"/>
                </a:cxn>
              </a:cxnLst>
              <a:rect l="0" t="0" r="r" b="b"/>
              <a:pathLst>
                <a:path w="150" h="165">
                  <a:moveTo>
                    <a:pt x="150" y="0"/>
                  </a:moveTo>
                  <a:lnTo>
                    <a:pt x="0" y="76"/>
                  </a:lnTo>
                  <a:lnTo>
                    <a:pt x="57" y="112"/>
                  </a:lnTo>
                  <a:lnTo>
                    <a:pt x="90" y="132"/>
                  </a:lnTo>
                  <a:lnTo>
                    <a:pt x="144" y="165"/>
                  </a:lnTo>
                  <a:lnTo>
                    <a:pt x="150" y="0"/>
                  </a:lnTo>
                  <a:close/>
                </a:path>
              </a:pathLst>
            </a:custGeom>
            <a:solidFill>
              <a:srgbClr val="D6EBEE"/>
            </a:solidFill>
            <a:ln>
              <a:noFill/>
            </a:ln>
          </p:spPr>
          <p:txBody>
            <a:bodyPr vert="horz" wrap="square" lIns="97186" tIns="48593" rIns="97186" bIns="48593" numCol="1" anchor="t" anchorCtr="0" compatLnSpc="1">
              <a:prstTxWarp prst="textNoShape">
                <a:avLst/>
              </a:prstTxWarp>
            </a:bodyPr>
            <a:lstStyle/>
            <a:p>
              <a:endParaRPr lang="en-IN" sz="1435" b="1" dirty="0">
                <a:solidFill>
                  <a:prstClr val="black"/>
                </a:solidFill>
                <a:latin typeface="Segoe UI" panose="020B0502040204020203" pitchFamily="34" charset="0"/>
                <a:cs typeface="Segoe UI" panose="020B0502040204020203" pitchFamily="34" charset="0"/>
              </a:endParaRPr>
            </a:p>
          </p:txBody>
        </p:sp>
        <p:sp>
          <p:nvSpPr>
            <p:cNvPr id="54" name="Прямоугольник 53"/>
            <p:cNvSpPr/>
            <p:nvPr/>
          </p:nvSpPr>
          <p:spPr>
            <a:xfrm>
              <a:off x="10844220" y="1007297"/>
              <a:ext cx="1129133" cy="588512"/>
            </a:xfrm>
            <a:prstGeom prst="rect">
              <a:avLst/>
            </a:prstGeom>
          </p:spPr>
          <p:txBody>
            <a:bodyPr wrap="none">
              <a:spAutoFit/>
            </a:bodyPr>
            <a:lstStyle/>
            <a:p>
              <a:r>
                <a:rPr lang="kk-KZ" sz="1600" b="1" dirty="0" smtClean="0">
                  <a:solidFill>
                    <a:srgbClr val="1F4E79"/>
                  </a:solidFill>
                  <a:latin typeface="Segoe UI" panose="020B0502040204020203" pitchFamily="34" charset="0"/>
                  <a:cs typeface="Segoe UI" panose="020B0502040204020203" pitchFamily="34" charset="0"/>
                </a:rPr>
                <a:t>174 882 тг.</a:t>
              </a:r>
              <a:endParaRPr lang="ru-RU" sz="1600" b="1" dirty="0">
                <a:solidFill>
                  <a:srgbClr val="1F4E79"/>
                </a:solidFill>
                <a:latin typeface="Segoe UI" panose="020B0502040204020203" pitchFamily="34" charset="0"/>
                <a:cs typeface="Segoe UI" panose="020B0502040204020203" pitchFamily="34" charset="0"/>
              </a:endParaRPr>
            </a:p>
          </p:txBody>
        </p:sp>
      </p:grpSp>
      <p:sp>
        <p:nvSpPr>
          <p:cNvPr id="62" name="Прямоугольник: скругленные углы 3">
            <a:extLst>
              <a:ext uri="{FF2B5EF4-FFF2-40B4-BE49-F238E27FC236}">
                <a16:creationId xmlns:a16="http://schemas.microsoft.com/office/drawing/2014/main" id="{C3A87387-B9DE-4E38-B782-D9DFD1DE0FCA}"/>
              </a:ext>
            </a:extLst>
          </p:cNvPr>
          <p:cNvSpPr/>
          <p:nvPr/>
        </p:nvSpPr>
        <p:spPr>
          <a:xfrm>
            <a:off x="327290" y="1489400"/>
            <a:ext cx="5555921" cy="4578891"/>
          </a:xfrm>
          <a:prstGeom prst="roundRect">
            <a:avLst>
              <a:gd name="adj" fmla="val 0"/>
            </a:avLst>
          </a:prstGeom>
          <a:noFill/>
          <a:ln w="21590" cap="rnd" cmpd="thinThick">
            <a:solidFill>
              <a:schemeClr val="accent1">
                <a:shade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435">
              <a:solidFill>
                <a:prstClr val="white"/>
              </a:solidFill>
              <a:latin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F4538212-DD40-46FF-92CD-FA48902560AF}"/>
              </a:ext>
            </a:extLst>
          </p:cNvPr>
          <p:cNvSpPr txBox="1"/>
          <p:nvPr/>
        </p:nvSpPr>
        <p:spPr>
          <a:xfrm>
            <a:off x="1035353" y="1259864"/>
            <a:ext cx="4108174" cy="646331"/>
          </a:xfrm>
          <a:prstGeom prst="rect">
            <a:avLst/>
          </a:prstGeom>
          <a:solidFill>
            <a:schemeClr val="bg1">
              <a:lumMod val="95000"/>
            </a:schemeClr>
          </a:solidFill>
        </p:spPr>
        <p:txBody>
          <a:bodyPr wrap="square" rtlCol="0">
            <a:spAutoFit/>
          </a:bodyPr>
          <a:lstStyle>
            <a:defPPr>
              <a:defRPr lang="ru-RU"/>
            </a:defPPr>
            <a:lvl1pPr algn="ctr">
              <a:defRPr sz="1400" b="1">
                <a:solidFill>
                  <a:schemeClr val="accent1">
                    <a:lumMod val="50000"/>
                  </a:schemeClr>
                </a:solidFill>
                <a:latin typeface="Arial" panose="020B0604020202020204" pitchFamily="34" charset="0"/>
                <a:cs typeface="Arial" panose="020B0604020202020204" pitchFamily="34" charset="0"/>
              </a:defRPr>
            </a:lvl1pPr>
          </a:lstStyle>
          <a:p>
            <a:r>
              <a:rPr lang="kk-KZ" sz="1800" dirty="0" smtClean="0">
                <a:solidFill>
                  <a:srgbClr val="5B9BD5">
                    <a:lumMod val="50000"/>
                  </a:srgbClr>
                </a:solidFill>
                <a:latin typeface="Segoe UI" panose="020B0502040204020203" pitchFamily="34" charset="0"/>
                <a:cs typeface="Segoe UI" panose="020B0502040204020203" pitchFamily="34" charset="0"/>
              </a:rPr>
              <a:t>Архивистердің орташа айлық жалақысы</a:t>
            </a:r>
            <a:endParaRPr lang="kk-KZ" sz="1800" dirty="0">
              <a:solidFill>
                <a:srgbClr val="5B9BD5">
                  <a:lumMod val="50000"/>
                </a:srgbClr>
              </a:solidFill>
              <a:latin typeface="Segoe UI" panose="020B0502040204020203" pitchFamily="34" charset="0"/>
              <a:cs typeface="Segoe UI" panose="020B0502040204020203" pitchFamily="34" charset="0"/>
            </a:endParaRPr>
          </a:p>
        </p:txBody>
      </p:sp>
      <p:sp>
        <p:nvSpPr>
          <p:cNvPr id="64" name="Прямоугольник: скругленные углы 3">
            <a:extLst>
              <a:ext uri="{FF2B5EF4-FFF2-40B4-BE49-F238E27FC236}">
                <a16:creationId xmlns:a16="http://schemas.microsoft.com/office/drawing/2014/main" id="{C3A87387-B9DE-4E38-B782-D9DFD1DE0FCA}"/>
              </a:ext>
            </a:extLst>
          </p:cNvPr>
          <p:cNvSpPr/>
          <p:nvPr/>
        </p:nvSpPr>
        <p:spPr>
          <a:xfrm>
            <a:off x="6346914" y="1489400"/>
            <a:ext cx="5555921" cy="4578891"/>
          </a:xfrm>
          <a:prstGeom prst="roundRect">
            <a:avLst>
              <a:gd name="adj" fmla="val 0"/>
            </a:avLst>
          </a:prstGeom>
          <a:noFill/>
          <a:ln w="21590" cap="rnd" cmpd="thinThick">
            <a:solidFill>
              <a:schemeClr val="accent1">
                <a:shade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435">
              <a:solidFill>
                <a:prstClr val="white"/>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F4538212-DD40-46FF-92CD-FA48902560AF}"/>
              </a:ext>
            </a:extLst>
          </p:cNvPr>
          <p:cNvSpPr txBox="1"/>
          <p:nvPr/>
        </p:nvSpPr>
        <p:spPr>
          <a:xfrm>
            <a:off x="6591274" y="1266681"/>
            <a:ext cx="4991125" cy="646331"/>
          </a:xfrm>
          <a:prstGeom prst="rect">
            <a:avLst/>
          </a:prstGeom>
          <a:solidFill>
            <a:schemeClr val="bg1">
              <a:lumMod val="95000"/>
            </a:schemeClr>
          </a:solidFill>
        </p:spPr>
        <p:txBody>
          <a:bodyPr wrap="square" rtlCol="0">
            <a:spAutoFit/>
          </a:bodyPr>
          <a:lstStyle>
            <a:defPPr>
              <a:defRPr lang="ru-RU"/>
            </a:defPPr>
            <a:lvl1pPr algn="ctr">
              <a:defRPr sz="1400" b="1">
                <a:solidFill>
                  <a:schemeClr val="accent1">
                    <a:lumMod val="50000"/>
                  </a:schemeClr>
                </a:solidFill>
                <a:latin typeface="Arial" panose="020B0604020202020204" pitchFamily="34" charset="0"/>
                <a:cs typeface="Arial" panose="020B0604020202020204" pitchFamily="34" charset="0"/>
              </a:defRPr>
            </a:lvl1pPr>
          </a:lstStyle>
          <a:p>
            <a:r>
              <a:rPr lang="kk-KZ" sz="1800" dirty="0" smtClean="0">
                <a:solidFill>
                  <a:srgbClr val="5B9BD5">
                    <a:lumMod val="50000"/>
                  </a:srgbClr>
                </a:solidFill>
                <a:latin typeface="Segoe UI" panose="020B0502040204020203" pitchFamily="34" charset="0"/>
                <a:cs typeface="Segoe UI" panose="020B0502040204020203" pitchFamily="34" charset="0"/>
              </a:rPr>
              <a:t>Мемлекет басшысының Жолдауы аясында</a:t>
            </a:r>
            <a:endParaRPr lang="kk-KZ" sz="1800" dirty="0">
              <a:solidFill>
                <a:srgbClr val="5B9BD5">
                  <a:lumMod val="50000"/>
                </a:srgbClr>
              </a:solidFill>
              <a:latin typeface="Segoe UI" panose="020B0502040204020203" pitchFamily="34" charset="0"/>
              <a:cs typeface="Segoe UI" panose="020B0502040204020203" pitchFamily="34" charset="0"/>
            </a:endParaRPr>
          </a:p>
        </p:txBody>
      </p:sp>
      <p:grpSp>
        <p:nvGrpSpPr>
          <p:cNvPr id="67" name="Группа 66"/>
          <p:cNvGrpSpPr/>
          <p:nvPr/>
        </p:nvGrpSpPr>
        <p:grpSpPr>
          <a:xfrm>
            <a:off x="6346851" y="2352425"/>
            <a:ext cx="5466458" cy="4140736"/>
            <a:chOff x="221342" y="3960038"/>
            <a:chExt cx="5049638" cy="3949022"/>
          </a:xfrm>
        </p:grpSpPr>
        <p:graphicFrame>
          <p:nvGraphicFramePr>
            <p:cNvPr id="68" name="Схема 67"/>
            <p:cNvGraphicFramePr/>
            <p:nvPr>
              <p:extLst>
                <p:ext uri="{D42A27DB-BD31-4B8C-83A1-F6EECF244321}">
                  <p14:modId xmlns:p14="http://schemas.microsoft.com/office/powerpoint/2010/main" val="2352045424"/>
                </p:ext>
              </p:extLst>
            </p:nvPr>
          </p:nvGraphicFramePr>
          <p:xfrm>
            <a:off x="334938" y="4426412"/>
            <a:ext cx="4936042" cy="348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 name="Прямоугольник 68"/>
            <p:cNvSpPr/>
            <p:nvPr/>
          </p:nvSpPr>
          <p:spPr>
            <a:xfrm>
              <a:off x="2063639" y="4314091"/>
              <a:ext cx="1371426" cy="506521"/>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solidFill>
                    <a:srgbClr val="5B9BD5">
                      <a:lumMod val="50000"/>
                    </a:srgbClr>
                  </a:solidFill>
                  <a:latin typeface="Segoe UI" panose="020B0502040204020203" pitchFamily="34" charset="0"/>
                  <a:cs typeface="Segoe UI" panose="020B0502040204020203" pitchFamily="34" charset="0"/>
                </a:rPr>
                <a:t>+20</a:t>
              </a:r>
              <a:r>
                <a:rPr lang="ru-RU" sz="2400" b="1" dirty="0" smtClean="0">
                  <a:solidFill>
                    <a:srgbClr val="5B9BD5">
                      <a:lumMod val="50000"/>
                    </a:srgbClr>
                  </a:solidFill>
                  <a:latin typeface="Segoe UI" panose="020B0502040204020203" pitchFamily="34" charset="0"/>
                  <a:cs typeface="Segoe UI" panose="020B0502040204020203" pitchFamily="34" charset="0"/>
                </a:rPr>
                <a:t> </a:t>
              </a:r>
              <a:r>
                <a:rPr lang="ru-RU" sz="2400" dirty="0" smtClean="0">
                  <a:solidFill>
                    <a:srgbClr val="5B9BD5">
                      <a:lumMod val="50000"/>
                    </a:srgbClr>
                  </a:solidFill>
                  <a:latin typeface="Segoe UI" panose="020B0502040204020203" pitchFamily="34" charset="0"/>
                  <a:cs typeface="Segoe UI" panose="020B0502040204020203" pitchFamily="34" charset="0"/>
                </a:rPr>
                <a:t>%</a:t>
              </a:r>
              <a:endParaRPr lang="ru-RU" sz="2400" dirty="0">
                <a:solidFill>
                  <a:srgbClr val="5B9BD5">
                    <a:lumMod val="50000"/>
                  </a:srgbClr>
                </a:solidFill>
                <a:latin typeface="Segoe UI" panose="020B0502040204020203" pitchFamily="34" charset="0"/>
                <a:cs typeface="Segoe UI" panose="020B0502040204020203" pitchFamily="34" charset="0"/>
              </a:endParaRPr>
            </a:p>
          </p:txBody>
        </p:sp>
        <p:sp>
          <p:nvSpPr>
            <p:cNvPr id="70" name="Прямоугольник 69"/>
            <p:cNvSpPr/>
            <p:nvPr/>
          </p:nvSpPr>
          <p:spPr>
            <a:xfrm>
              <a:off x="221342" y="4610183"/>
              <a:ext cx="1452302" cy="52746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rgbClr val="5B9BD5">
                      <a:lumMod val="50000"/>
                    </a:srgbClr>
                  </a:solidFill>
                  <a:latin typeface="Segoe UI" panose="020B0502040204020203" pitchFamily="34" charset="0"/>
                  <a:cs typeface="Segoe UI" panose="020B0502040204020203" pitchFamily="34" charset="0"/>
                </a:rPr>
                <a:t>+</a:t>
              </a:r>
              <a:r>
                <a:rPr lang="ru-RU" sz="2400" b="1" dirty="0" smtClean="0">
                  <a:solidFill>
                    <a:srgbClr val="5B9BD5">
                      <a:lumMod val="50000"/>
                    </a:srgbClr>
                  </a:solidFill>
                  <a:latin typeface="Segoe UI" panose="020B0502040204020203" pitchFamily="34" charset="0"/>
                  <a:cs typeface="Segoe UI" panose="020B0502040204020203" pitchFamily="34" charset="0"/>
                </a:rPr>
                <a:t>2</a:t>
              </a:r>
              <a:r>
                <a:rPr lang="en-US" sz="2400" b="1" dirty="0" smtClean="0">
                  <a:solidFill>
                    <a:srgbClr val="5B9BD5">
                      <a:lumMod val="50000"/>
                    </a:srgbClr>
                  </a:solidFill>
                  <a:latin typeface="Segoe UI" panose="020B0502040204020203" pitchFamily="34" charset="0"/>
                  <a:cs typeface="Segoe UI" panose="020B0502040204020203" pitchFamily="34" charset="0"/>
                </a:rPr>
                <a:t>0</a:t>
              </a:r>
              <a:r>
                <a:rPr lang="ru-RU" sz="2400" b="1" dirty="0" smtClean="0">
                  <a:solidFill>
                    <a:srgbClr val="5B9BD5">
                      <a:lumMod val="50000"/>
                    </a:srgbClr>
                  </a:solidFill>
                  <a:latin typeface="Segoe UI" panose="020B0502040204020203" pitchFamily="34" charset="0"/>
                  <a:cs typeface="Segoe UI" panose="020B0502040204020203" pitchFamily="34" charset="0"/>
                </a:rPr>
                <a:t> </a:t>
              </a:r>
              <a:r>
                <a:rPr lang="ru-RU" sz="2400" dirty="0" smtClean="0">
                  <a:solidFill>
                    <a:srgbClr val="5B9BD5">
                      <a:lumMod val="50000"/>
                    </a:srgbClr>
                  </a:solidFill>
                  <a:latin typeface="Segoe UI" panose="020B0502040204020203" pitchFamily="34" charset="0"/>
                  <a:cs typeface="Segoe UI" panose="020B0502040204020203" pitchFamily="34" charset="0"/>
                </a:rPr>
                <a:t>%</a:t>
              </a:r>
              <a:endParaRPr lang="ru-RU" sz="2400" dirty="0">
                <a:solidFill>
                  <a:srgbClr val="5B9BD5">
                    <a:lumMod val="50000"/>
                  </a:srgbClr>
                </a:solidFill>
                <a:latin typeface="Segoe UI" panose="020B0502040204020203" pitchFamily="34" charset="0"/>
                <a:cs typeface="Segoe UI" panose="020B0502040204020203" pitchFamily="34" charset="0"/>
              </a:endParaRPr>
            </a:p>
          </p:txBody>
        </p:sp>
        <p:sp>
          <p:nvSpPr>
            <p:cNvPr id="71" name="Прямоугольник 70"/>
            <p:cNvSpPr/>
            <p:nvPr/>
          </p:nvSpPr>
          <p:spPr>
            <a:xfrm>
              <a:off x="4037363" y="3960038"/>
              <a:ext cx="1143945" cy="5065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solidFill>
                    <a:srgbClr val="5B9BD5">
                      <a:lumMod val="50000"/>
                    </a:srgbClr>
                  </a:solidFill>
                  <a:latin typeface="Segoe UI" panose="020B0502040204020203" pitchFamily="34" charset="0"/>
                  <a:cs typeface="Segoe UI" panose="020B0502040204020203" pitchFamily="34" charset="0"/>
                </a:rPr>
                <a:t>+20</a:t>
              </a:r>
              <a:r>
                <a:rPr lang="ru-RU" sz="2400" b="1" dirty="0" smtClean="0">
                  <a:solidFill>
                    <a:srgbClr val="5B9BD5">
                      <a:lumMod val="50000"/>
                    </a:srgbClr>
                  </a:solidFill>
                  <a:latin typeface="Segoe UI" panose="020B0502040204020203" pitchFamily="34" charset="0"/>
                  <a:cs typeface="Segoe UI" panose="020B0502040204020203" pitchFamily="34" charset="0"/>
                </a:rPr>
                <a:t> </a:t>
              </a:r>
              <a:r>
                <a:rPr lang="ru-RU" sz="2400" dirty="0" smtClean="0">
                  <a:solidFill>
                    <a:srgbClr val="5B9BD5">
                      <a:lumMod val="50000"/>
                    </a:srgbClr>
                  </a:solidFill>
                  <a:latin typeface="Segoe UI" panose="020B0502040204020203" pitchFamily="34" charset="0"/>
                  <a:cs typeface="Segoe UI" panose="020B0502040204020203" pitchFamily="34" charset="0"/>
                </a:rPr>
                <a:t>%</a:t>
              </a:r>
              <a:endParaRPr lang="ru-RU" sz="2400" dirty="0">
                <a:solidFill>
                  <a:srgbClr val="5B9BD5">
                    <a:lumMod val="50000"/>
                  </a:srgbClr>
                </a:solidFill>
                <a:latin typeface="Segoe UI" panose="020B0502040204020203" pitchFamily="34" charset="0"/>
                <a:cs typeface="Segoe UI" panose="020B0502040204020203" pitchFamily="34" charset="0"/>
              </a:endParaRPr>
            </a:p>
          </p:txBody>
        </p:sp>
        <p:cxnSp>
          <p:nvCxnSpPr>
            <p:cNvPr id="72" name="Прямая соединительная линия 17">
              <a:extLst>
                <a:ext uri="{FF2B5EF4-FFF2-40B4-BE49-F238E27FC236}">
                  <a16:creationId xmlns:a16="http://schemas.microsoft.com/office/drawing/2014/main" id="{67633B1E-BA3D-4BEF-9875-DCD26FFE4942}"/>
                </a:ext>
              </a:extLst>
            </p:cNvPr>
            <p:cNvCxnSpPr/>
            <p:nvPr/>
          </p:nvCxnSpPr>
          <p:spPr>
            <a:xfrm flipH="1">
              <a:off x="1948511" y="4386024"/>
              <a:ext cx="9091" cy="1771636"/>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17">
              <a:extLst>
                <a:ext uri="{FF2B5EF4-FFF2-40B4-BE49-F238E27FC236}">
                  <a16:creationId xmlns:a16="http://schemas.microsoft.com/office/drawing/2014/main" id="{67633B1E-BA3D-4BEF-9875-DCD26FFE4942}"/>
                </a:ext>
              </a:extLst>
            </p:cNvPr>
            <p:cNvCxnSpPr/>
            <p:nvPr/>
          </p:nvCxnSpPr>
          <p:spPr>
            <a:xfrm flipH="1">
              <a:off x="3684772" y="4140627"/>
              <a:ext cx="14209" cy="1946829"/>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4" name="Равнобедренный треугольник 73"/>
          <p:cNvSpPr/>
          <p:nvPr/>
        </p:nvSpPr>
        <p:spPr>
          <a:xfrm>
            <a:off x="11574955" y="2640239"/>
            <a:ext cx="238354" cy="238354"/>
          </a:xfrm>
          <a:prstGeom prst="triangle">
            <a:avLst>
              <a:gd name="adj" fmla="val 10000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sp>
    </p:spTree>
    <p:extLst>
      <p:ext uri="{BB962C8B-B14F-4D97-AF65-F5344CB8AC3E}">
        <p14:creationId xmlns:p14="http://schemas.microsoft.com/office/powerpoint/2010/main" val="111252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рямоугольник 40"/>
          <p:cNvSpPr/>
          <p:nvPr/>
        </p:nvSpPr>
        <p:spPr>
          <a:xfrm>
            <a:off x="3" y="1112088"/>
            <a:ext cx="6446977" cy="821878"/>
          </a:xfrm>
          <a:prstGeom prst="rect">
            <a:avLst/>
          </a:prstGeom>
          <a:solidFill>
            <a:srgbClr val="5D7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spc="-45" dirty="0">
                <a:solidFill>
                  <a:schemeClr val="bg1"/>
                </a:solidFill>
                <a:latin typeface="Segoe UI" panose="020B0502040204020203" pitchFamily="34" charset="0"/>
                <a:cs typeface="Segoe UI" panose="020B0502040204020203" pitchFamily="34" charset="0"/>
              </a:rPr>
              <a:t> ОРТАЛЫҚ МЕМЛЕКЕТТІК АРХИВТІҢ </a:t>
            </a:r>
            <a:r>
              <a:rPr lang="ru-RU" sz="2000" spc="-45" dirty="0" smtClean="0">
                <a:solidFill>
                  <a:schemeClr val="bg1"/>
                </a:solidFill>
                <a:latin typeface="Segoe UI" panose="020B0502040204020203" pitchFamily="34" charset="0"/>
                <a:cs typeface="Segoe UI" panose="020B0502040204020203" pitchFamily="34" charset="0"/>
              </a:rPr>
              <a:t/>
            </a:r>
            <a:br>
              <a:rPr lang="ru-RU" sz="2000" spc="-45" dirty="0" smtClean="0">
                <a:solidFill>
                  <a:schemeClr val="bg1"/>
                </a:solidFill>
                <a:latin typeface="Segoe UI" panose="020B0502040204020203" pitchFamily="34" charset="0"/>
                <a:cs typeface="Segoe UI" panose="020B0502040204020203" pitchFamily="34" charset="0"/>
              </a:rPr>
            </a:br>
            <a:r>
              <a:rPr lang="ru-RU" sz="2000" spc="-45" dirty="0" smtClean="0">
                <a:solidFill>
                  <a:schemeClr val="bg1"/>
                </a:solidFill>
                <a:latin typeface="Segoe UI" panose="020B0502040204020203" pitchFamily="34" charset="0"/>
                <a:cs typeface="Segoe UI" panose="020B0502040204020203" pitchFamily="34" charset="0"/>
              </a:rPr>
              <a:t>АРХИВ </a:t>
            </a:r>
            <a:r>
              <a:rPr lang="ru-RU" sz="2000" spc="-45" dirty="0">
                <a:solidFill>
                  <a:schemeClr val="bg1"/>
                </a:solidFill>
                <a:latin typeface="Segoe UI" panose="020B0502040204020203" pitchFamily="34" charset="0"/>
                <a:cs typeface="Segoe UI" panose="020B0502040204020203" pitchFamily="34" charset="0"/>
              </a:rPr>
              <a:t>ҚОЙМАСЫН САЛУ</a:t>
            </a:r>
          </a:p>
        </p:txBody>
      </p:sp>
      <p:sp>
        <p:nvSpPr>
          <p:cNvPr id="42" name="Прямоугольник 41"/>
          <p:cNvSpPr/>
          <p:nvPr/>
        </p:nvSpPr>
        <p:spPr>
          <a:xfrm>
            <a:off x="382251" y="2578054"/>
            <a:ext cx="5625422" cy="3164152"/>
          </a:xfrm>
          <a:prstGeom prst="rect">
            <a:avLst/>
          </a:prstGeom>
          <a:ln w="12700">
            <a:noFill/>
            <a:prstDash val="sysDash"/>
          </a:ln>
        </p:spPr>
        <p:txBody>
          <a:bodyPr>
            <a:noAutofit/>
          </a:bodyPr>
          <a:lstStyle/>
          <a:p>
            <a:pPr marL="355600" indent="-342900" algn="just">
              <a:spcBef>
                <a:spcPts val="100"/>
              </a:spcBef>
              <a:buFont typeface="Wingdings" panose="05000000000000000000" pitchFamily="2" charset="2"/>
              <a:buChar char="§"/>
            </a:pPr>
            <a:r>
              <a:rPr lang="ru-RU" sz="2000" b="1" spc="-15" dirty="0">
                <a:solidFill>
                  <a:schemeClr val="tx2">
                    <a:lumMod val="75000"/>
                  </a:schemeClr>
                </a:solidFill>
                <a:latin typeface="Segoe UI" panose="020B0502040204020203" pitchFamily="34" charset="0"/>
                <a:cs typeface="Segoe UI" panose="020B0502040204020203" pitchFamily="34" charset="0"/>
              </a:rPr>
              <a:t>Архив </a:t>
            </a:r>
            <a:r>
              <a:rPr lang="ru-RU" sz="2000" b="1" spc="-15" dirty="0" err="1">
                <a:solidFill>
                  <a:schemeClr val="tx2">
                    <a:lumMod val="75000"/>
                  </a:schemeClr>
                </a:solidFill>
                <a:latin typeface="Segoe UI" panose="020B0502040204020203" pitchFamily="34" charset="0"/>
                <a:cs typeface="Segoe UI" panose="020B0502040204020203" pitchFamily="34" charset="0"/>
              </a:rPr>
              <a:t>қоймасы</a:t>
            </a:r>
            <a:r>
              <a:rPr lang="ru-RU" sz="2000" b="1" spc="-15" dirty="0">
                <a:solidFill>
                  <a:schemeClr val="tx2">
                    <a:lumMod val="75000"/>
                  </a:schemeClr>
                </a:solidFill>
                <a:latin typeface="Segoe UI" panose="020B0502040204020203" pitchFamily="34" charset="0"/>
                <a:cs typeface="Segoe UI" panose="020B0502040204020203" pitchFamily="34" charset="0"/>
              </a:rPr>
              <a:t> – </a:t>
            </a:r>
            <a:r>
              <a:rPr lang="ru-RU" sz="2000" b="1" spc="-15" dirty="0" smtClean="0">
                <a:solidFill>
                  <a:srgbClr val="2E75B6"/>
                </a:solidFill>
                <a:latin typeface="Segoe UI" panose="020B0502040204020203" pitchFamily="34" charset="0"/>
                <a:cs typeface="Segoe UI" panose="020B0502040204020203" pitchFamily="34" charset="0"/>
              </a:rPr>
              <a:t>700 </a:t>
            </a:r>
            <a:r>
              <a:rPr lang="ru-RU" sz="2000" b="1" spc="-15" dirty="0" err="1" smtClean="0">
                <a:solidFill>
                  <a:srgbClr val="2E75B6"/>
                </a:solidFill>
                <a:latin typeface="Segoe UI" panose="020B0502040204020203" pitchFamily="34" charset="0"/>
                <a:cs typeface="Segoe UI" panose="020B0502040204020203" pitchFamily="34" charset="0"/>
              </a:rPr>
              <a:t>мың</a:t>
            </a:r>
            <a:r>
              <a:rPr lang="ru-RU" sz="2000" b="1" spc="-15" dirty="0" smtClean="0">
                <a:solidFill>
                  <a:srgbClr val="2E75B6"/>
                </a:solidFill>
                <a:latin typeface="Segoe UI" panose="020B0502040204020203" pitchFamily="34" charset="0"/>
                <a:cs typeface="Segoe UI" panose="020B0502040204020203" pitchFamily="34" charset="0"/>
              </a:rPr>
              <a:t>  </a:t>
            </a:r>
            <a:r>
              <a:rPr lang="ru-RU" sz="2000" b="1" spc="-15" dirty="0">
                <a:solidFill>
                  <a:schemeClr val="tx2">
                    <a:lumMod val="75000"/>
                  </a:schemeClr>
                </a:solidFill>
                <a:latin typeface="Segoe UI" panose="020B0502040204020203" pitchFamily="34" charset="0"/>
                <a:cs typeface="Segoe UI" panose="020B0502040204020203" pitchFamily="34" charset="0"/>
              </a:rPr>
              <a:t>сақтау бірлігіне</a:t>
            </a:r>
          </a:p>
          <a:p>
            <a:pPr marL="355600" indent="-342900" algn="just">
              <a:spcBef>
                <a:spcPts val="100"/>
              </a:spcBef>
              <a:buFont typeface="Wingdings" panose="05000000000000000000" pitchFamily="2" charset="2"/>
              <a:buChar char="§"/>
            </a:pPr>
            <a:endParaRPr lang="ru-RU" sz="2000" b="1" spc="-15" dirty="0">
              <a:solidFill>
                <a:schemeClr val="tx2">
                  <a:lumMod val="75000"/>
                </a:schemeClr>
              </a:solidFill>
              <a:latin typeface="Segoe UI" panose="020B0502040204020203" pitchFamily="34" charset="0"/>
              <a:cs typeface="Segoe UI" panose="020B0502040204020203" pitchFamily="34" charset="0"/>
            </a:endParaRPr>
          </a:p>
          <a:p>
            <a:pPr marL="355600" indent="-342900" algn="just">
              <a:spcBef>
                <a:spcPts val="100"/>
              </a:spcBef>
              <a:buFont typeface="Wingdings" panose="05000000000000000000" pitchFamily="2" charset="2"/>
              <a:buChar char="§"/>
            </a:pPr>
            <a:r>
              <a:rPr lang="ru-RU" sz="2000" b="1" spc="-15" dirty="0">
                <a:solidFill>
                  <a:schemeClr val="tx2">
                    <a:lumMod val="75000"/>
                  </a:schemeClr>
                </a:solidFill>
                <a:latin typeface="Segoe UI" panose="020B0502040204020203" pitchFamily="34" charset="0"/>
                <a:cs typeface="Segoe UI" panose="020B0502040204020203" pitchFamily="34" charset="0"/>
              </a:rPr>
              <a:t>2023 </a:t>
            </a:r>
            <a:r>
              <a:rPr lang="ru-RU" sz="2000" b="1" spc="-15" dirty="0" err="1">
                <a:solidFill>
                  <a:schemeClr val="tx2">
                    <a:lumMod val="75000"/>
                  </a:schemeClr>
                </a:solidFill>
                <a:latin typeface="Segoe UI" panose="020B0502040204020203" pitchFamily="34" charset="0"/>
                <a:cs typeface="Segoe UI" panose="020B0502040204020203" pitchFamily="34" charset="0"/>
              </a:rPr>
              <a:t>жылға</a:t>
            </a:r>
            <a:r>
              <a:rPr lang="ru-RU" sz="2000" b="1" spc="-15" dirty="0">
                <a:solidFill>
                  <a:schemeClr val="tx2">
                    <a:lumMod val="75000"/>
                  </a:schemeClr>
                </a:solidFill>
                <a:latin typeface="Segoe UI" panose="020B0502040204020203" pitchFamily="34" charset="0"/>
                <a:cs typeface="Segoe UI" panose="020B0502040204020203" pitchFamily="34" charset="0"/>
              </a:rPr>
              <a:t> арналған РБ ЖСҚ әзірлеуге қолдау </a:t>
            </a:r>
            <a:r>
              <a:rPr lang="ru-RU" sz="2000" b="1" spc="-15" dirty="0" err="1">
                <a:solidFill>
                  <a:schemeClr val="tx2">
                    <a:lumMod val="75000"/>
                  </a:schemeClr>
                </a:solidFill>
                <a:latin typeface="Segoe UI" panose="020B0502040204020203" pitchFamily="34" charset="0"/>
                <a:cs typeface="Segoe UI" panose="020B0502040204020203" pitchFamily="34" charset="0"/>
              </a:rPr>
              <a:t>көрсетілді</a:t>
            </a:r>
            <a:r>
              <a:rPr lang="ru-RU" sz="2000" b="1" spc="-15" dirty="0">
                <a:solidFill>
                  <a:schemeClr val="tx2">
                    <a:lumMod val="75000"/>
                  </a:schemeClr>
                </a:solidFill>
                <a:latin typeface="Segoe UI" panose="020B0502040204020203" pitchFamily="34" charset="0"/>
                <a:cs typeface="Segoe UI" panose="020B0502040204020203" pitchFamily="34" charset="0"/>
              </a:rPr>
              <a:t> – </a:t>
            </a:r>
            <a:r>
              <a:rPr lang="ru-RU" sz="2000" b="1" spc="-15" dirty="0" smtClean="0">
                <a:solidFill>
                  <a:srgbClr val="2E75B6"/>
                </a:solidFill>
                <a:latin typeface="Segoe UI" panose="020B0502040204020203" pitchFamily="34" charset="0"/>
                <a:cs typeface="Segoe UI" panose="020B0502040204020203" pitchFamily="34" charset="0"/>
              </a:rPr>
              <a:t>112,6  </a:t>
            </a:r>
            <a:r>
              <a:rPr lang="ru-RU" sz="2000" b="1" spc="-15" dirty="0">
                <a:solidFill>
                  <a:srgbClr val="2E75B6"/>
                </a:solidFill>
                <a:latin typeface="Segoe UI" panose="020B0502040204020203" pitchFamily="34" charset="0"/>
                <a:cs typeface="Segoe UI" panose="020B0502040204020203" pitchFamily="34" charset="0"/>
              </a:rPr>
              <a:t>млн </a:t>
            </a:r>
            <a:r>
              <a:rPr lang="ru-RU" sz="2000" b="1" spc="-15" dirty="0" err="1" smtClean="0">
                <a:solidFill>
                  <a:srgbClr val="2E75B6"/>
                </a:solidFill>
                <a:latin typeface="Segoe UI" panose="020B0502040204020203" pitchFamily="34" charset="0"/>
                <a:cs typeface="Segoe UI" panose="020B0502040204020203" pitchFamily="34" charset="0"/>
              </a:rPr>
              <a:t>теңге</a:t>
            </a:r>
            <a:endParaRPr lang="ru-RU" sz="2000" b="1" spc="-15" dirty="0">
              <a:solidFill>
                <a:srgbClr val="2E75B6"/>
              </a:solidFill>
              <a:latin typeface="Segoe UI" panose="020B0502040204020203" pitchFamily="34" charset="0"/>
              <a:cs typeface="Segoe UI" panose="020B0502040204020203" pitchFamily="34" charset="0"/>
            </a:endParaRPr>
          </a:p>
          <a:p>
            <a:pPr marL="355600" indent="-342900" algn="just">
              <a:spcBef>
                <a:spcPts val="100"/>
              </a:spcBef>
              <a:buFont typeface="Wingdings" panose="05000000000000000000" pitchFamily="2" charset="2"/>
              <a:buChar char="§"/>
            </a:pPr>
            <a:endParaRPr lang="ru-RU" sz="2000" b="1" spc="-15" dirty="0">
              <a:solidFill>
                <a:schemeClr val="tx2">
                  <a:lumMod val="75000"/>
                </a:schemeClr>
              </a:solidFill>
              <a:latin typeface="Segoe UI" panose="020B0502040204020203" pitchFamily="34" charset="0"/>
              <a:cs typeface="Segoe UI" panose="020B0502040204020203" pitchFamily="34" charset="0"/>
            </a:endParaRPr>
          </a:p>
          <a:p>
            <a:pPr marL="355600" indent="-342900" algn="just">
              <a:spcBef>
                <a:spcPts val="100"/>
              </a:spcBef>
              <a:buFont typeface="Wingdings" panose="05000000000000000000" pitchFamily="2" charset="2"/>
              <a:buChar char="§"/>
            </a:pPr>
            <a:r>
              <a:rPr lang="ru-RU" sz="2000" b="1" spc="-15" dirty="0" err="1">
                <a:solidFill>
                  <a:schemeClr val="tx2">
                    <a:lumMod val="75000"/>
                  </a:schemeClr>
                </a:solidFill>
                <a:latin typeface="Segoe UI" panose="020B0502040204020203" pitchFamily="34" charset="0"/>
                <a:cs typeface="Segoe UI" panose="020B0502040204020203" pitchFamily="34" charset="0"/>
              </a:rPr>
              <a:t>Құрылысқа</a:t>
            </a:r>
            <a:r>
              <a:rPr lang="ru-RU" sz="2000" b="1" spc="-15" dirty="0">
                <a:solidFill>
                  <a:schemeClr val="tx2">
                    <a:lumMod val="75000"/>
                  </a:schemeClr>
                </a:solidFill>
                <a:latin typeface="Segoe UI" panose="020B0502040204020203" pitchFamily="34" charset="0"/>
                <a:cs typeface="Segoe UI" panose="020B0502040204020203" pitchFamily="34" charset="0"/>
              </a:rPr>
              <a:t> РБ-дан </a:t>
            </a:r>
            <a:r>
              <a:rPr lang="ru-RU" sz="2000" b="1" spc="-15" dirty="0" err="1">
                <a:solidFill>
                  <a:schemeClr val="tx2">
                    <a:lumMod val="75000"/>
                  </a:schemeClr>
                </a:solidFill>
                <a:latin typeface="Segoe UI" panose="020B0502040204020203" pitchFamily="34" charset="0"/>
                <a:cs typeface="Segoe UI" panose="020B0502040204020203" pitchFamily="34" charset="0"/>
              </a:rPr>
              <a:t>шамамен</a:t>
            </a:r>
            <a:r>
              <a:rPr lang="ru-RU" sz="2000" b="1" spc="-15" dirty="0">
                <a:solidFill>
                  <a:schemeClr val="tx2">
                    <a:lumMod val="75000"/>
                  </a:schemeClr>
                </a:solidFill>
                <a:latin typeface="Segoe UI" panose="020B0502040204020203" pitchFamily="34" charset="0"/>
                <a:cs typeface="Segoe UI" panose="020B0502040204020203" pitchFamily="34" charset="0"/>
              </a:rPr>
              <a:t> </a:t>
            </a:r>
            <a:r>
              <a:rPr lang="ru-RU" sz="2000" b="1" spc="-15" dirty="0" smtClean="0">
                <a:solidFill>
                  <a:srgbClr val="2E75B6"/>
                </a:solidFill>
                <a:latin typeface="Segoe UI" panose="020B0502040204020203" pitchFamily="34" charset="0"/>
                <a:cs typeface="Segoe UI" panose="020B0502040204020203" pitchFamily="34" charset="0"/>
              </a:rPr>
              <a:t>2,5 </a:t>
            </a:r>
            <a:r>
              <a:rPr lang="ru-RU" sz="2000" b="1" spc="-15" dirty="0">
                <a:solidFill>
                  <a:srgbClr val="2E75B6"/>
                </a:solidFill>
                <a:latin typeface="Segoe UI" panose="020B0502040204020203" pitchFamily="34" charset="0"/>
                <a:cs typeface="Segoe UI" panose="020B0502040204020203" pitchFamily="34" charset="0"/>
              </a:rPr>
              <a:t>млрд  </a:t>
            </a:r>
            <a:r>
              <a:rPr lang="ru-RU" sz="2000" b="1" spc="-15" dirty="0" err="1" smtClean="0">
                <a:solidFill>
                  <a:schemeClr val="tx2">
                    <a:lumMod val="75000"/>
                  </a:schemeClr>
                </a:solidFill>
                <a:latin typeface="Segoe UI" panose="020B0502040204020203" pitchFamily="34" charset="0"/>
                <a:cs typeface="Segoe UI" panose="020B0502040204020203" pitchFamily="34" charset="0"/>
              </a:rPr>
              <a:t>теңге</a:t>
            </a:r>
            <a:r>
              <a:rPr lang="ru-RU" sz="2000" b="1" spc="-15" dirty="0" smtClean="0">
                <a:solidFill>
                  <a:schemeClr val="tx2">
                    <a:lumMod val="75000"/>
                  </a:schemeClr>
                </a:solidFill>
                <a:latin typeface="Segoe UI" panose="020B0502040204020203" pitchFamily="34" charset="0"/>
                <a:cs typeface="Segoe UI" panose="020B0502040204020203" pitchFamily="34" charset="0"/>
              </a:rPr>
              <a:t> </a:t>
            </a:r>
            <a:r>
              <a:rPr lang="ru-RU" sz="2000" b="1" spc="-15" dirty="0" err="1">
                <a:solidFill>
                  <a:schemeClr val="tx2">
                    <a:lumMod val="75000"/>
                  </a:schemeClr>
                </a:solidFill>
                <a:latin typeface="Segoe UI" panose="020B0502040204020203" pitchFamily="34" charset="0"/>
                <a:cs typeface="Segoe UI" panose="020B0502040204020203" pitchFamily="34" charset="0"/>
              </a:rPr>
              <a:t>бөлу</a:t>
            </a:r>
            <a:r>
              <a:rPr lang="ru-RU" sz="2000" b="1" spc="-15" dirty="0">
                <a:solidFill>
                  <a:schemeClr val="tx2">
                    <a:lumMod val="75000"/>
                  </a:schemeClr>
                </a:solidFill>
                <a:latin typeface="Segoe UI" panose="020B0502040204020203" pitchFamily="34" charset="0"/>
                <a:cs typeface="Segoe UI" panose="020B0502040204020203" pitchFamily="34" charset="0"/>
              </a:rPr>
              <a:t> </a:t>
            </a:r>
            <a:r>
              <a:rPr lang="ru-RU" sz="2000" b="1" spc="-15" dirty="0" err="1">
                <a:solidFill>
                  <a:schemeClr val="tx2">
                    <a:lumMod val="75000"/>
                  </a:schemeClr>
                </a:solidFill>
                <a:latin typeface="Segoe UI" panose="020B0502040204020203" pitchFamily="34" charset="0"/>
                <a:cs typeface="Segoe UI" panose="020B0502040204020203" pitchFamily="34" charset="0"/>
              </a:rPr>
              <a:t>керек</a:t>
            </a:r>
            <a:r>
              <a:rPr lang="ru-RU" sz="2000" b="1" spc="-15" dirty="0">
                <a:solidFill>
                  <a:schemeClr val="tx2">
                    <a:lumMod val="75000"/>
                  </a:schemeClr>
                </a:solidFill>
                <a:latin typeface="Segoe UI" panose="020B0502040204020203" pitchFamily="34" charset="0"/>
                <a:cs typeface="Segoe UI" panose="020B0502040204020203" pitchFamily="34" charset="0"/>
              </a:rPr>
              <a:t> </a:t>
            </a:r>
          </a:p>
          <a:p>
            <a:pPr marL="12700">
              <a:lnSpc>
                <a:spcPct val="100000"/>
              </a:lnSpc>
              <a:spcBef>
                <a:spcPts val="100"/>
              </a:spcBef>
            </a:pPr>
            <a:endParaRPr lang="ru-RU" sz="1100" dirty="0">
              <a:latin typeface="Segoe UI" panose="020B0502040204020203" pitchFamily="34" charset="0"/>
              <a:cs typeface="Segoe UI" panose="020B0502040204020203" pitchFamily="34" charset="0"/>
            </a:endParaRPr>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l="-1" t="9974" r="854" b="57366"/>
          <a:stretch/>
        </p:blipFill>
        <p:spPr>
          <a:xfrm>
            <a:off x="6446980" y="1112088"/>
            <a:ext cx="5491419" cy="2825870"/>
          </a:xfrm>
          <a:prstGeom prst="rect">
            <a:avLst/>
          </a:prstGeom>
        </p:spPr>
      </p:pic>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t="50566" b="23114"/>
          <a:stretch/>
        </p:blipFill>
        <p:spPr>
          <a:xfrm>
            <a:off x="6446981" y="3937958"/>
            <a:ext cx="5491419" cy="2831746"/>
          </a:xfrm>
          <a:prstGeom prst="rect">
            <a:avLst/>
          </a:prstGeom>
        </p:spPr>
      </p:pic>
      <p:sp>
        <p:nvSpPr>
          <p:cNvPr id="6" name="Прямоугольник 5"/>
          <p:cNvSpPr/>
          <p:nvPr/>
        </p:nvSpPr>
        <p:spPr>
          <a:xfrm>
            <a:off x="8229601" y="1"/>
            <a:ext cx="3962400" cy="452904"/>
          </a:xfrm>
          <a:prstGeom prst="rect">
            <a:avLst/>
          </a:prstGeom>
          <a:solidFill>
            <a:srgbClr val="5D73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7" name="Прямоугольник 6"/>
          <p:cNvSpPr/>
          <p:nvPr/>
        </p:nvSpPr>
        <p:spPr>
          <a:xfrm>
            <a:off x="126159" y="0"/>
            <a:ext cx="133166" cy="468000"/>
          </a:xfrm>
          <a:prstGeom prst="rect">
            <a:avLst/>
          </a:prstGeom>
          <a:solidFill>
            <a:srgbClr val="5D73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12" name="Google Shape;371;p7">
            <a:extLst>
              <a:ext uri="{FF2B5EF4-FFF2-40B4-BE49-F238E27FC236}">
                <a16:creationId xmlns:a16="http://schemas.microsoft.com/office/drawing/2014/main" id="{C7B6481B-2143-4297-A5E9-02DB9EC08508}"/>
              </a:ext>
            </a:extLst>
          </p:cNvPr>
          <p:cNvCxnSpPr>
            <a:cxnSpLocks/>
          </p:cNvCxnSpPr>
          <p:nvPr/>
        </p:nvCxnSpPr>
        <p:spPr>
          <a:xfrm flipH="1">
            <a:off x="316115" y="2525023"/>
            <a:ext cx="0" cy="3384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13" name="Равнобедренный треугольник 12">
            <a:extLst>
              <a:ext uri="{FF2B5EF4-FFF2-40B4-BE49-F238E27FC236}">
                <a16:creationId xmlns:a16="http://schemas.microsoft.com/office/drawing/2014/main" id="{3C2C356B-4D19-4329-9301-23B11A38C301}"/>
              </a:ext>
            </a:extLst>
          </p:cNvPr>
          <p:cNvSpPr/>
          <p:nvPr/>
        </p:nvSpPr>
        <p:spPr>
          <a:xfrm rot="10800000">
            <a:off x="2848021" y="2038812"/>
            <a:ext cx="540000" cy="180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14" name="Пятиугольник 13"/>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Segoe UI" panose="020B0502040204020203" pitchFamily="34" charset="0"/>
              <a:cs typeface="Segoe UI" panose="020B0502040204020203" pitchFamily="34" charset="0"/>
            </a:endParaRPr>
          </a:p>
        </p:txBody>
      </p:sp>
      <p:sp>
        <p:nvSpPr>
          <p:cNvPr id="15" name="Прямоугольник 14"/>
          <p:cNvSpPr/>
          <p:nvPr/>
        </p:nvSpPr>
        <p:spPr>
          <a:xfrm>
            <a:off x="272972" y="3748"/>
            <a:ext cx="9591463" cy="477054"/>
          </a:xfrm>
          <a:prstGeom prst="rect">
            <a:avLst/>
          </a:prstGeom>
        </p:spPr>
        <p:txBody>
          <a:bodyPr wrap="square">
            <a:spAutoFit/>
          </a:bodyPr>
          <a:lstStyle/>
          <a:p>
            <a:r>
              <a:rPr lang="ru-RU" sz="25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АРХИВ ІСІ ЖӘНЕ КІТАП ШЫҒАРУ САЛАСЫ</a:t>
            </a:r>
          </a:p>
        </p:txBody>
      </p:sp>
      <p:sp>
        <p:nvSpPr>
          <p:cNvPr id="16" name="TextBox 15">
            <a:extLst>
              <a:ext uri="{FF2B5EF4-FFF2-40B4-BE49-F238E27FC236}">
                <a16:creationId xmlns:a16="http://schemas.microsoft.com/office/drawing/2014/main" id="{80822AF5-9BD7-40BE-AC6D-B597C6B1E480}"/>
              </a:ext>
            </a:extLst>
          </p:cNvPr>
          <p:cNvSpPr txBox="1"/>
          <p:nvPr/>
        </p:nvSpPr>
        <p:spPr>
          <a:xfrm>
            <a:off x="8543092" y="28330"/>
            <a:ext cx="3395307"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kk-KZ" sz="1800" i="1" dirty="0" smtClean="0">
                <a:solidFill>
                  <a:schemeClr val="bg1"/>
                </a:solidFill>
                <a:latin typeface="Segoe UI" panose="020B0502040204020203" pitchFamily="34" charset="0"/>
                <a:cs typeface="Segoe UI" panose="020B0502040204020203" pitchFamily="34" charset="0"/>
              </a:rPr>
              <a:t>Инфрақұрылымды дамыту</a:t>
            </a:r>
            <a:endParaRPr lang="ru-RU" sz="1800"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54991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p:cNvSpPr/>
          <p:nvPr/>
        </p:nvSpPr>
        <p:spPr>
          <a:xfrm>
            <a:off x="245494" y="1084666"/>
            <a:ext cx="5148690" cy="1015663"/>
          </a:xfrm>
          <a:prstGeom prst="rect">
            <a:avLst/>
          </a:prstGeom>
        </p:spPr>
        <p:txBody>
          <a:bodyPr wrap="square">
            <a:spAutoFit/>
          </a:bodyPr>
          <a:lstStyle/>
          <a:p>
            <a:pPr marL="12700" algn="just">
              <a:lnSpc>
                <a:spcPct val="100000"/>
              </a:lnSpc>
              <a:spcBef>
                <a:spcPts val="105"/>
              </a:spcBef>
            </a:pPr>
            <a:r>
              <a:rPr lang="kk-KZ" sz="1500" b="1" spc="-15" dirty="0">
                <a:solidFill>
                  <a:schemeClr val="tx2">
                    <a:lumMod val="50000"/>
                  </a:schemeClr>
                </a:solidFill>
                <a:latin typeface="Segoe UI" panose="020B0502040204020203" pitchFamily="34" charset="0"/>
                <a:cs typeface="Segoe UI" panose="020B0502040204020203" pitchFamily="34" charset="0"/>
              </a:rPr>
              <a:t>Ақтөбе</a:t>
            </a:r>
            <a:r>
              <a:rPr lang="kk-KZ" sz="1500" spc="-15" dirty="0">
                <a:solidFill>
                  <a:schemeClr val="tx2">
                    <a:lumMod val="50000"/>
                  </a:schemeClr>
                </a:solidFill>
                <a:latin typeface="Segoe UI" panose="020B0502040204020203" pitchFamily="34" charset="0"/>
                <a:cs typeface="Segoe UI" panose="020B0502040204020203" pitchFamily="34" charset="0"/>
              </a:rPr>
              <a:t> облысында облыстық архивтің құрылысына </a:t>
            </a:r>
            <a:br>
              <a:rPr lang="kk-KZ" sz="1500" spc="-15" dirty="0">
                <a:solidFill>
                  <a:schemeClr val="tx2">
                    <a:lumMod val="50000"/>
                  </a:schemeClr>
                </a:solidFill>
                <a:latin typeface="Segoe UI" panose="020B0502040204020203" pitchFamily="34" charset="0"/>
                <a:cs typeface="Segoe UI" panose="020B0502040204020203" pitchFamily="34" charset="0"/>
              </a:rPr>
            </a:br>
            <a:r>
              <a:rPr lang="kk-KZ" sz="1500" b="1" spc="-15" dirty="0" smtClean="0">
                <a:solidFill>
                  <a:srgbClr val="2E75B6"/>
                </a:solidFill>
                <a:latin typeface="Segoe UI" panose="020B0502040204020203" pitchFamily="34" charset="0"/>
                <a:cs typeface="Segoe UI" panose="020B0502040204020203" pitchFamily="34" charset="0"/>
              </a:rPr>
              <a:t>4,6 </a:t>
            </a:r>
            <a:r>
              <a:rPr lang="kk-KZ" sz="1500" b="1" spc="-15" dirty="0">
                <a:solidFill>
                  <a:srgbClr val="2E75B6"/>
                </a:solidFill>
                <a:latin typeface="Segoe UI" panose="020B0502040204020203" pitchFamily="34" charset="0"/>
                <a:cs typeface="Segoe UI" panose="020B0502040204020203" pitchFamily="34" charset="0"/>
              </a:rPr>
              <a:t>млрд </a:t>
            </a:r>
            <a:r>
              <a:rPr lang="kk-KZ" sz="1500" b="1" spc="-15" dirty="0" smtClean="0">
                <a:solidFill>
                  <a:srgbClr val="2E75B6"/>
                </a:solidFill>
                <a:latin typeface="Segoe UI" panose="020B0502040204020203" pitchFamily="34" charset="0"/>
                <a:cs typeface="Segoe UI" panose="020B0502040204020203" pitchFamily="34" charset="0"/>
              </a:rPr>
              <a:t>тенге </a:t>
            </a:r>
            <a:r>
              <a:rPr lang="kk-KZ" sz="1500" spc="-15" dirty="0">
                <a:solidFill>
                  <a:schemeClr val="tx2">
                    <a:lumMod val="50000"/>
                  </a:schemeClr>
                </a:solidFill>
                <a:latin typeface="Segoe UI" panose="020B0502040204020203" pitchFamily="34" charset="0"/>
                <a:cs typeface="Segoe UI" panose="020B0502040204020203" pitchFamily="34" charset="0"/>
              </a:rPr>
              <a:t>бөлінді, </a:t>
            </a:r>
            <a:r>
              <a:rPr lang="kk-KZ" sz="1500" b="1" spc="-15" dirty="0">
                <a:solidFill>
                  <a:schemeClr val="tx2">
                    <a:lumMod val="50000"/>
                  </a:schemeClr>
                </a:solidFill>
                <a:latin typeface="Segoe UI" panose="020B0502040204020203" pitchFamily="34" charset="0"/>
                <a:cs typeface="Segoe UI" panose="020B0502040204020203" pitchFamily="34" charset="0"/>
              </a:rPr>
              <a:t>Темір</a:t>
            </a:r>
            <a:r>
              <a:rPr lang="kk-KZ" sz="1500" spc="-15" dirty="0">
                <a:solidFill>
                  <a:schemeClr val="tx2">
                    <a:lumMod val="50000"/>
                  </a:schemeClr>
                </a:solidFill>
                <a:latin typeface="Segoe UI" panose="020B0502040204020203" pitchFamily="34" charset="0"/>
                <a:cs typeface="Segoe UI" panose="020B0502040204020203" pitchFamily="34" charset="0"/>
              </a:rPr>
              <a:t> аудандық архивін салу үшін жергілікті бюджеттен </a:t>
            </a:r>
            <a:r>
              <a:rPr lang="kk-KZ" sz="1500" b="1" spc="-15" dirty="0">
                <a:solidFill>
                  <a:srgbClr val="2E75B6"/>
                </a:solidFill>
                <a:latin typeface="Segoe UI" panose="020B0502040204020203" pitchFamily="34" charset="0"/>
                <a:cs typeface="Segoe UI" panose="020B0502040204020203" pitchFamily="34" charset="0"/>
              </a:rPr>
              <a:t>700 млн</a:t>
            </a:r>
            <a:r>
              <a:rPr lang="kk-KZ" sz="1500" spc="-15" dirty="0">
                <a:solidFill>
                  <a:srgbClr val="2E75B6"/>
                </a:solidFill>
                <a:latin typeface="Segoe UI" panose="020B0502040204020203" pitchFamily="34" charset="0"/>
                <a:cs typeface="Segoe UI" panose="020B0502040204020203" pitchFamily="34" charset="0"/>
              </a:rPr>
              <a:t> </a:t>
            </a:r>
            <a:r>
              <a:rPr lang="kk-KZ" sz="1500" spc="-15" dirty="0">
                <a:solidFill>
                  <a:schemeClr val="tx2">
                    <a:lumMod val="50000"/>
                  </a:schemeClr>
                </a:solidFill>
                <a:latin typeface="Segoe UI" panose="020B0502040204020203" pitchFamily="34" charset="0"/>
                <a:cs typeface="Segoe UI" panose="020B0502040204020203" pitchFamily="34" charset="0"/>
              </a:rPr>
              <a:t>теңге бөлу жоспарлануда</a:t>
            </a:r>
            <a:endParaRPr lang="ru-RU" sz="1500" spc="-15" dirty="0" smtClean="0">
              <a:solidFill>
                <a:schemeClr val="tx2">
                  <a:lumMod val="50000"/>
                </a:schemeClr>
              </a:solidFill>
              <a:latin typeface="Segoe UI" panose="020B0502040204020203" pitchFamily="34" charset="0"/>
              <a:cs typeface="Segoe UI" panose="020B0502040204020203" pitchFamily="34" charset="0"/>
            </a:endParaRP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086" t="25271" b="39123"/>
          <a:stretch/>
        </p:blipFill>
        <p:spPr>
          <a:xfrm>
            <a:off x="557284" y="2324857"/>
            <a:ext cx="4525111" cy="3169386"/>
          </a:xfrm>
          <a:prstGeom prst="rect">
            <a:avLst/>
          </a:prstGeom>
        </p:spPr>
      </p:pic>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11773" t="10944" r="10201" b="36023"/>
          <a:stretch/>
        </p:blipFill>
        <p:spPr>
          <a:xfrm>
            <a:off x="5707348" y="2324856"/>
            <a:ext cx="3029261" cy="2094743"/>
          </a:xfrm>
          <a:prstGeom prst="rect">
            <a:avLst/>
          </a:prstGeom>
        </p:spPr>
      </p:pic>
      <p:pic>
        <p:nvPicPr>
          <p:cNvPr id="4" name="Рисунок 3"/>
          <p:cNvPicPr>
            <a:picLocks noChangeAspect="1"/>
          </p:cNvPicPr>
          <p:nvPr/>
        </p:nvPicPr>
        <p:blipFill rotWithShape="1">
          <a:blip r:embed="rId5" cstate="print">
            <a:extLst>
              <a:ext uri="{28A0092B-C50C-407E-A947-70E740481C1C}">
                <a14:useLocalDpi xmlns:a14="http://schemas.microsoft.com/office/drawing/2010/main" val="0"/>
              </a:ext>
            </a:extLst>
          </a:blip>
          <a:srcRect l="9821" t="17088" r="2738" b="2205"/>
          <a:stretch/>
        </p:blipFill>
        <p:spPr>
          <a:xfrm>
            <a:off x="8797274" y="2333628"/>
            <a:ext cx="3375676" cy="2247607"/>
          </a:xfrm>
          <a:prstGeom prst="rect">
            <a:avLst/>
          </a:prstGeom>
        </p:spPr>
      </p:pic>
      <p:sp>
        <p:nvSpPr>
          <p:cNvPr id="11" name="Пятиугольник 10"/>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Segoe UI" panose="020B0502040204020203" pitchFamily="34" charset="0"/>
              <a:cs typeface="Segoe UI" panose="020B0502040204020203" pitchFamily="34" charset="0"/>
            </a:endParaRPr>
          </a:p>
        </p:txBody>
      </p:sp>
      <p:sp>
        <p:nvSpPr>
          <p:cNvPr id="14" name="Прямоугольник 13"/>
          <p:cNvSpPr/>
          <p:nvPr/>
        </p:nvSpPr>
        <p:spPr>
          <a:xfrm>
            <a:off x="126159" y="0"/>
            <a:ext cx="133166" cy="468000"/>
          </a:xfrm>
          <a:prstGeom prst="rect">
            <a:avLst/>
          </a:prstGeom>
          <a:solidFill>
            <a:srgbClr val="5D73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p:cNvSpPr/>
          <p:nvPr/>
        </p:nvSpPr>
        <p:spPr>
          <a:xfrm>
            <a:off x="71190" y="627435"/>
            <a:ext cx="5419305" cy="338554"/>
          </a:xfrm>
          <a:prstGeom prst="rect">
            <a:avLst/>
          </a:prstGeom>
        </p:spPr>
        <p:txBody>
          <a:bodyPr wrap="none">
            <a:spAutoFit/>
          </a:bodyPr>
          <a:lstStyle/>
          <a:p>
            <a:pPr algn="ctr"/>
            <a:r>
              <a:rPr lang="ru-RU" sz="1600" b="1" u="sng" spc="-45" dirty="0">
                <a:solidFill>
                  <a:srgbClr val="2E75B6"/>
                </a:solidFill>
                <a:latin typeface="Segoe UI" panose="020B0502040204020203" pitchFamily="34" charset="0"/>
                <a:cs typeface="Segoe UI" panose="020B0502040204020203" pitchFamily="34" charset="0"/>
              </a:rPr>
              <a:t>ӨҢІРЛЕРДЕ АРХИВ ҒИМАРАТТАРЫН САЛУ БОЙЫНША</a:t>
            </a:r>
          </a:p>
        </p:txBody>
      </p:sp>
      <p:cxnSp>
        <p:nvCxnSpPr>
          <p:cNvPr id="16" name="Google Shape;371;p7">
            <a:extLst>
              <a:ext uri="{FF2B5EF4-FFF2-40B4-BE49-F238E27FC236}">
                <a16:creationId xmlns:a16="http://schemas.microsoft.com/office/drawing/2014/main" id="{C7B6481B-2143-4297-A5E9-02DB9EC08508}"/>
              </a:ext>
            </a:extLst>
          </p:cNvPr>
          <p:cNvCxnSpPr>
            <a:cxnSpLocks/>
          </p:cNvCxnSpPr>
          <p:nvPr/>
        </p:nvCxnSpPr>
        <p:spPr>
          <a:xfrm flipH="1">
            <a:off x="5591467" y="1084383"/>
            <a:ext cx="0" cy="4608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17" name="Прямоугольник 16"/>
          <p:cNvSpPr/>
          <p:nvPr/>
        </p:nvSpPr>
        <p:spPr>
          <a:xfrm>
            <a:off x="272972" y="3748"/>
            <a:ext cx="9591463" cy="477054"/>
          </a:xfrm>
          <a:prstGeom prst="rect">
            <a:avLst/>
          </a:prstGeom>
        </p:spPr>
        <p:txBody>
          <a:bodyPr wrap="square">
            <a:spAutoFit/>
          </a:bodyPr>
          <a:lstStyle/>
          <a:p>
            <a:r>
              <a:rPr lang="ru-RU" sz="25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АРХИВ ІСІ ЖӘНЕ КІТАП ШЫҒАРУ САЛАСЫ</a:t>
            </a:r>
          </a:p>
        </p:txBody>
      </p:sp>
      <p:sp>
        <p:nvSpPr>
          <p:cNvPr id="18" name="Прямоугольник 17"/>
          <p:cNvSpPr/>
          <p:nvPr/>
        </p:nvSpPr>
        <p:spPr>
          <a:xfrm>
            <a:off x="5707349" y="1119215"/>
            <a:ext cx="6095256" cy="1015663"/>
          </a:xfrm>
          <a:prstGeom prst="rect">
            <a:avLst/>
          </a:prstGeom>
        </p:spPr>
        <p:txBody>
          <a:bodyPr wrap="square">
            <a:spAutoFit/>
          </a:bodyPr>
          <a:lstStyle/>
          <a:p>
            <a:pPr marL="12700" algn="just">
              <a:lnSpc>
                <a:spcPct val="100000"/>
              </a:lnSpc>
              <a:spcBef>
                <a:spcPts val="105"/>
              </a:spcBef>
            </a:pPr>
            <a:r>
              <a:rPr lang="kk-KZ" sz="1500" dirty="0" smtClean="0">
                <a:solidFill>
                  <a:schemeClr val="tx2">
                    <a:lumMod val="50000"/>
                  </a:schemeClr>
                </a:solidFill>
                <a:latin typeface="Segoe UI" panose="020B0502040204020203" pitchFamily="34" charset="0"/>
                <a:cs typeface="Segoe UI" panose="020B0502040204020203" pitchFamily="34" charset="0"/>
              </a:rPr>
              <a:t>Жамбыл облысында </a:t>
            </a:r>
            <a:r>
              <a:rPr lang="kk-KZ" sz="1500" b="1" dirty="0" smtClean="0">
                <a:solidFill>
                  <a:srgbClr val="2E75B6"/>
                </a:solidFill>
                <a:latin typeface="Segoe UI" panose="020B0502040204020203" pitchFamily="34" charset="0"/>
                <a:cs typeface="Segoe UI" panose="020B0502040204020203" pitchFamily="34" charset="0"/>
              </a:rPr>
              <a:t>1,5 млн</a:t>
            </a:r>
            <a:r>
              <a:rPr lang="kk-KZ" sz="1500" dirty="0" smtClean="0">
                <a:solidFill>
                  <a:srgbClr val="2E75B6"/>
                </a:solidFill>
                <a:latin typeface="Segoe UI" panose="020B0502040204020203" pitchFamily="34" charset="0"/>
                <a:cs typeface="Segoe UI" panose="020B0502040204020203" pitchFamily="34" charset="0"/>
              </a:rPr>
              <a:t> </a:t>
            </a:r>
            <a:r>
              <a:rPr lang="kk-KZ" sz="1500" dirty="0" smtClean="0">
                <a:solidFill>
                  <a:schemeClr val="tx2">
                    <a:lumMod val="50000"/>
                  </a:schemeClr>
                </a:solidFill>
                <a:latin typeface="Segoe UI" panose="020B0502040204020203" pitchFamily="34" charset="0"/>
                <a:cs typeface="Segoe UI" panose="020B0502040204020203" pitchFamily="34" charset="0"/>
              </a:rPr>
              <a:t>сақтау бірлігіне арналған облыстық архив құрылысына 1,5 га жер учаскесі бөлінді, ЖСҚ әзірленбеген. </a:t>
            </a:r>
            <a:r>
              <a:rPr lang="kk-KZ" sz="1500" b="1" dirty="0" smtClean="0">
                <a:solidFill>
                  <a:srgbClr val="2E75B6"/>
                </a:solidFill>
                <a:latin typeface="Segoe UI" panose="020B0502040204020203" pitchFamily="34" charset="0"/>
                <a:cs typeface="Segoe UI" panose="020B0502040204020203" pitchFamily="34" charset="0"/>
              </a:rPr>
              <a:t>6</a:t>
            </a:r>
            <a:r>
              <a:rPr lang="kk-KZ" sz="1500" dirty="0" smtClean="0">
                <a:solidFill>
                  <a:schemeClr val="tx2">
                    <a:lumMod val="50000"/>
                  </a:schemeClr>
                </a:solidFill>
                <a:latin typeface="Segoe UI" panose="020B0502040204020203" pitchFamily="34" charset="0"/>
                <a:cs typeface="Segoe UI" panose="020B0502040204020203" pitchFamily="34" charset="0"/>
              </a:rPr>
              <a:t> аудандық мемлекеттік архивке жер телімдері бөлінді </a:t>
            </a:r>
            <a:r>
              <a:rPr lang="kk-KZ" sz="1200" i="1" dirty="0" smtClean="0">
                <a:solidFill>
                  <a:schemeClr val="tx2">
                    <a:lumMod val="50000"/>
                  </a:schemeClr>
                </a:solidFill>
                <a:latin typeface="Segoe UI" panose="020B0502040204020203" pitchFamily="34" charset="0"/>
                <a:cs typeface="Segoe UI" panose="020B0502040204020203" pitchFamily="34" charset="0"/>
              </a:rPr>
              <a:t>(Жуалы, Жамбыл, Мойынқұм, Мерке, Шу және  Рысқұлов).</a:t>
            </a:r>
            <a:r>
              <a:rPr lang="kk-KZ" sz="1500" i="1" dirty="0" smtClean="0">
                <a:solidFill>
                  <a:schemeClr val="tx2">
                    <a:lumMod val="50000"/>
                  </a:schemeClr>
                </a:solidFill>
                <a:latin typeface="Segoe UI" panose="020B0502040204020203" pitchFamily="34" charset="0"/>
                <a:cs typeface="Segoe UI" panose="020B0502040204020203" pitchFamily="34" charset="0"/>
              </a:rPr>
              <a:t> </a:t>
            </a:r>
            <a:endParaRPr lang="kk-KZ" sz="1500" i="1" dirty="0">
              <a:solidFill>
                <a:schemeClr val="tx2">
                  <a:lumMod val="50000"/>
                </a:schemeClr>
              </a:solidFill>
              <a:latin typeface="Segoe UI" panose="020B0502040204020203" pitchFamily="34" charset="0"/>
              <a:cs typeface="Segoe UI" panose="020B0502040204020203" pitchFamily="34" charset="0"/>
            </a:endParaRPr>
          </a:p>
        </p:txBody>
      </p:sp>
      <p:sp>
        <p:nvSpPr>
          <p:cNvPr id="19" name="Прямоугольник 18"/>
          <p:cNvSpPr/>
          <p:nvPr/>
        </p:nvSpPr>
        <p:spPr>
          <a:xfrm>
            <a:off x="5707349" y="4618349"/>
            <a:ext cx="6179849" cy="797654"/>
          </a:xfrm>
          <a:prstGeom prst="rect">
            <a:avLst/>
          </a:prstGeom>
        </p:spPr>
        <p:txBody>
          <a:bodyPr wrap="square">
            <a:spAutoFit/>
          </a:bodyPr>
          <a:lstStyle/>
          <a:p>
            <a:pPr marL="12700" algn="just">
              <a:lnSpc>
                <a:spcPct val="100000"/>
              </a:lnSpc>
              <a:spcBef>
                <a:spcPts val="105"/>
              </a:spcBef>
            </a:pPr>
            <a:r>
              <a:rPr lang="ru-RU" sz="1500" dirty="0" err="1">
                <a:solidFill>
                  <a:schemeClr val="tx2">
                    <a:lumMod val="50000"/>
                  </a:schemeClr>
                </a:solidFill>
                <a:latin typeface="Segoe UI" panose="020B0502040204020203" pitchFamily="34" charset="0"/>
                <a:cs typeface="Segoe UI" panose="020B0502040204020203" pitchFamily="34" charset="0"/>
              </a:rPr>
              <a:t>Бұл</a:t>
            </a:r>
            <a:r>
              <a:rPr lang="ru-RU" sz="1500" dirty="0">
                <a:solidFill>
                  <a:schemeClr val="tx2">
                    <a:lumMod val="50000"/>
                  </a:schemeClr>
                </a:solidFill>
                <a:latin typeface="Segoe UI" panose="020B0502040204020203" pitchFamily="34" charset="0"/>
                <a:cs typeface="Segoe UI" panose="020B0502040204020203" pitchFamily="34" charset="0"/>
              </a:rPr>
              <a:t> </a:t>
            </a:r>
            <a:r>
              <a:rPr lang="ru-RU" sz="1500" dirty="0" err="1" smtClean="0">
                <a:solidFill>
                  <a:schemeClr val="tx2">
                    <a:lumMod val="50000"/>
                  </a:schemeClr>
                </a:solidFill>
                <a:latin typeface="Segoe UI" panose="020B0502040204020203" pitchFamily="34" charset="0"/>
                <a:cs typeface="Segoe UI" panose="020B0502040204020203" pitchFamily="34" charset="0"/>
              </a:rPr>
              <a:t>өңірде</a:t>
            </a:r>
            <a:r>
              <a:rPr lang="ru-RU" sz="1500" dirty="0" smtClean="0">
                <a:solidFill>
                  <a:schemeClr val="tx2">
                    <a:lumMod val="50000"/>
                  </a:schemeClr>
                </a:solidFill>
                <a:latin typeface="Segoe UI" panose="020B0502040204020203" pitchFamily="34" charset="0"/>
                <a:cs typeface="Segoe UI" panose="020B0502040204020203" pitchFamily="34" charset="0"/>
              </a:rPr>
              <a:t> </a:t>
            </a:r>
            <a:r>
              <a:rPr lang="ru-RU" sz="1500" b="1" dirty="0" smtClean="0">
                <a:solidFill>
                  <a:srgbClr val="2E75B6"/>
                </a:solidFill>
                <a:latin typeface="Segoe UI" panose="020B0502040204020203" pitchFamily="34" charset="0"/>
                <a:cs typeface="Segoe UI" panose="020B0502040204020203" pitchFamily="34" charset="0"/>
              </a:rPr>
              <a:t>200 </a:t>
            </a:r>
            <a:r>
              <a:rPr lang="ru-RU" sz="1500" b="1" dirty="0">
                <a:solidFill>
                  <a:srgbClr val="2E75B6"/>
                </a:solidFill>
                <a:latin typeface="Segoe UI" panose="020B0502040204020203" pitchFamily="34" charset="0"/>
                <a:cs typeface="Segoe UI" panose="020B0502040204020203" pitchFamily="34" charset="0"/>
              </a:rPr>
              <a:t>мың</a:t>
            </a:r>
            <a:r>
              <a:rPr lang="ru-RU" sz="1500" dirty="0">
                <a:solidFill>
                  <a:srgbClr val="2E75B6"/>
                </a:solidFill>
                <a:latin typeface="Segoe UI" panose="020B0502040204020203" pitchFamily="34" charset="0"/>
                <a:cs typeface="Segoe UI" panose="020B0502040204020203" pitchFamily="34" charset="0"/>
              </a:rPr>
              <a:t> </a:t>
            </a:r>
            <a:r>
              <a:rPr lang="ru-RU" sz="1500" dirty="0">
                <a:solidFill>
                  <a:schemeClr val="tx2">
                    <a:lumMod val="50000"/>
                  </a:schemeClr>
                </a:solidFill>
                <a:latin typeface="Segoe UI" panose="020B0502040204020203" pitchFamily="34" charset="0"/>
                <a:cs typeface="Segoe UI" panose="020B0502040204020203" pitchFamily="34" charset="0"/>
              </a:rPr>
              <a:t>бірлікке арналған</a:t>
            </a:r>
            <a:r>
              <a:rPr lang="ru-RU" sz="1500" dirty="0" smtClean="0">
                <a:solidFill>
                  <a:schemeClr val="tx2">
                    <a:lumMod val="50000"/>
                  </a:schemeClr>
                </a:solidFill>
                <a:latin typeface="Segoe UI" panose="020B0502040204020203" pitchFamily="34" charset="0"/>
                <a:cs typeface="Segoe UI" panose="020B0502040204020203" pitchFamily="34" charset="0"/>
              </a:rPr>
              <a:t> </a:t>
            </a:r>
            <a:r>
              <a:rPr lang="ru-RU" sz="1500" dirty="0" err="1">
                <a:solidFill>
                  <a:schemeClr val="tx2">
                    <a:lumMod val="50000"/>
                  </a:schemeClr>
                </a:solidFill>
                <a:latin typeface="Segoe UI" panose="020B0502040204020203" pitchFamily="34" charset="0"/>
                <a:cs typeface="Segoe UI" panose="020B0502040204020203" pitchFamily="34" charset="0"/>
              </a:rPr>
              <a:t>Қордай</a:t>
            </a:r>
            <a:r>
              <a:rPr lang="ru-RU" sz="1500" dirty="0">
                <a:solidFill>
                  <a:schemeClr val="tx2">
                    <a:lumMod val="50000"/>
                  </a:schemeClr>
                </a:solidFill>
                <a:latin typeface="Segoe UI" panose="020B0502040204020203" pitchFamily="34" charset="0"/>
                <a:cs typeface="Segoe UI" panose="020B0502040204020203" pitchFamily="34" charset="0"/>
              </a:rPr>
              <a:t> </a:t>
            </a:r>
            <a:r>
              <a:rPr lang="ru-RU" sz="1500" dirty="0" err="1">
                <a:solidFill>
                  <a:schemeClr val="tx2">
                    <a:lumMod val="50000"/>
                  </a:schemeClr>
                </a:solidFill>
                <a:latin typeface="Segoe UI" panose="020B0502040204020203" pitchFamily="34" charset="0"/>
                <a:cs typeface="Segoe UI" panose="020B0502040204020203" pitchFamily="34" charset="0"/>
              </a:rPr>
              <a:t>аудандық</a:t>
            </a:r>
            <a:r>
              <a:rPr lang="ru-RU" sz="1500" dirty="0">
                <a:solidFill>
                  <a:schemeClr val="tx2">
                    <a:lumMod val="50000"/>
                  </a:schemeClr>
                </a:solidFill>
                <a:latin typeface="Segoe UI" panose="020B0502040204020203" pitchFamily="34" charset="0"/>
                <a:cs typeface="Segoe UI" panose="020B0502040204020203" pitchFamily="34" charset="0"/>
              </a:rPr>
              <a:t> </a:t>
            </a:r>
            <a:r>
              <a:rPr lang="ru-RU" sz="1500" dirty="0" err="1" smtClean="0">
                <a:solidFill>
                  <a:schemeClr val="tx2">
                    <a:lumMod val="50000"/>
                  </a:schemeClr>
                </a:solidFill>
                <a:latin typeface="Segoe UI" panose="020B0502040204020203" pitchFamily="34" charset="0"/>
                <a:cs typeface="Segoe UI" panose="020B0502040204020203" pitchFamily="34" charset="0"/>
              </a:rPr>
              <a:t>архивінің</a:t>
            </a:r>
            <a:r>
              <a:rPr lang="ru-RU" sz="1500" dirty="0" smtClean="0">
                <a:solidFill>
                  <a:schemeClr val="tx2">
                    <a:lumMod val="50000"/>
                  </a:schemeClr>
                </a:solidFill>
                <a:latin typeface="Segoe UI" panose="020B0502040204020203" pitchFamily="34" charset="0"/>
                <a:cs typeface="Segoe UI" panose="020B0502040204020203" pitchFamily="34" charset="0"/>
              </a:rPr>
              <a:t> </a:t>
            </a:r>
            <a:r>
              <a:rPr lang="ru-RU" sz="1500" dirty="0" err="1" smtClean="0">
                <a:solidFill>
                  <a:schemeClr val="tx2">
                    <a:lumMod val="50000"/>
                  </a:schemeClr>
                </a:solidFill>
                <a:latin typeface="Segoe UI" panose="020B0502040204020203" pitchFamily="34" charset="0"/>
                <a:cs typeface="Segoe UI" panose="020B0502040204020203" pitchFamily="34" charset="0"/>
              </a:rPr>
              <a:t>ғимараты</a:t>
            </a:r>
            <a:r>
              <a:rPr lang="ru-RU" sz="1500" dirty="0" smtClean="0">
                <a:solidFill>
                  <a:schemeClr val="tx2">
                    <a:lumMod val="50000"/>
                  </a:schemeClr>
                </a:solidFill>
                <a:latin typeface="Segoe UI" panose="020B0502040204020203" pitchFamily="34" charset="0"/>
                <a:cs typeface="Segoe UI" panose="020B0502040204020203" pitchFamily="34" charset="0"/>
              </a:rPr>
              <a:t> </a:t>
            </a:r>
            <a:r>
              <a:rPr lang="ru-RU" sz="1500" dirty="0" err="1" smtClean="0">
                <a:solidFill>
                  <a:schemeClr val="tx2">
                    <a:lumMod val="50000"/>
                  </a:schemeClr>
                </a:solidFill>
                <a:latin typeface="Segoe UI" panose="020B0502040204020203" pitchFamily="34" charset="0"/>
                <a:cs typeface="Segoe UI" panose="020B0502040204020203" pitchFamily="34" charset="0"/>
              </a:rPr>
              <a:t>салынуда</a:t>
            </a:r>
            <a:r>
              <a:rPr lang="ru-RU" sz="1500" dirty="0" smtClean="0">
                <a:solidFill>
                  <a:schemeClr val="tx2">
                    <a:lumMod val="50000"/>
                  </a:schemeClr>
                </a:solidFill>
                <a:latin typeface="Segoe UI" panose="020B0502040204020203" pitchFamily="34" charset="0"/>
                <a:cs typeface="Segoe UI" panose="020B0502040204020203" pitchFamily="34" charset="0"/>
              </a:rPr>
              <a:t> – </a:t>
            </a:r>
            <a:r>
              <a:rPr lang="ru-RU" sz="1500" dirty="0" err="1" smtClean="0">
                <a:solidFill>
                  <a:schemeClr val="tx2">
                    <a:lumMod val="50000"/>
                  </a:schemeClr>
                </a:solidFill>
                <a:latin typeface="Segoe UI" panose="020B0502040204020203" pitchFamily="34" charset="0"/>
                <a:cs typeface="Segoe UI" panose="020B0502040204020203" pitchFamily="34" charset="0"/>
              </a:rPr>
              <a:t>аяқталу</a:t>
            </a:r>
            <a:r>
              <a:rPr lang="ru-RU" sz="1500" dirty="0" smtClean="0">
                <a:solidFill>
                  <a:schemeClr val="tx2">
                    <a:lumMod val="50000"/>
                  </a:schemeClr>
                </a:solidFill>
                <a:latin typeface="Segoe UI" panose="020B0502040204020203" pitchFamily="34" charset="0"/>
                <a:cs typeface="Segoe UI" panose="020B0502040204020203" pitchFamily="34" charset="0"/>
              </a:rPr>
              <a:t> </a:t>
            </a:r>
            <a:r>
              <a:rPr lang="ru-RU" sz="1500" dirty="0" err="1">
                <a:solidFill>
                  <a:schemeClr val="tx2">
                    <a:lumMod val="50000"/>
                  </a:schemeClr>
                </a:solidFill>
                <a:latin typeface="Segoe UI" panose="020B0502040204020203" pitchFamily="34" charset="0"/>
                <a:cs typeface="Segoe UI" panose="020B0502040204020203" pitchFamily="34" charset="0"/>
              </a:rPr>
              <a:t>мерзімі</a:t>
            </a:r>
            <a:r>
              <a:rPr lang="ru-RU" sz="1500" dirty="0">
                <a:solidFill>
                  <a:schemeClr val="tx2">
                    <a:lumMod val="50000"/>
                  </a:schemeClr>
                </a:solidFill>
                <a:latin typeface="Segoe UI" panose="020B0502040204020203" pitchFamily="34" charset="0"/>
                <a:cs typeface="Segoe UI" panose="020B0502040204020203" pitchFamily="34" charset="0"/>
              </a:rPr>
              <a:t> 2023 </a:t>
            </a:r>
            <a:r>
              <a:rPr lang="ru-RU" sz="1500" dirty="0" err="1" smtClean="0">
                <a:solidFill>
                  <a:schemeClr val="tx2">
                    <a:lumMod val="50000"/>
                  </a:schemeClr>
                </a:solidFill>
                <a:latin typeface="Segoe UI" panose="020B0502040204020203" pitchFamily="34" charset="0"/>
                <a:cs typeface="Segoe UI" panose="020B0502040204020203" pitchFamily="34" charset="0"/>
              </a:rPr>
              <a:t>жыл</a:t>
            </a:r>
            <a:r>
              <a:rPr lang="ru-RU" sz="1500" dirty="0" smtClean="0">
                <a:solidFill>
                  <a:schemeClr val="tx2">
                    <a:lumMod val="50000"/>
                  </a:schemeClr>
                </a:solidFill>
                <a:latin typeface="Segoe UI" panose="020B0502040204020203" pitchFamily="34" charset="0"/>
                <a:cs typeface="Segoe UI" panose="020B0502040204020203" pitchFamily="34" charset="0"/>
              </a:rPr>
              <a:t>. </a:t>
            </a:r>
            <a:r>
              <a:rPr lang="kk-KZ" sz="1500" dirty="0" smtClean="0">
                <a:solidFill>
                  <a:schemeClr val="tx2">
                    <a:lumMod val="50000"/>
                  </a:schemeClr>
                </a:solidFill>
                <a:latin typeface="Segoe UI" panose="020B0502040204020203" pitchFamily="34" charset="0"/>
                <a:cs typeface="Segoe UI" panose="020B0502040204020203" pitchFamily="34" charset="0"/>
              </a:rPr>
              <a:t>Жергілікті </a:t>
            </a:r>
            <a:r>
              <a:rPr lang="kk-KZ" sz="1500" dirty="0">
                <a:solidFill>
                  <a:schemeClr val="tx2">
                    <a:lumMod val="50000"/>
                  </a:schemeClr>
                </a:solidFill>
                <a:latin typeface="Segoe UI" panose="020B0502040204020203" pitchFamily="34" charset="0"/>
                <a:cs typeface="Segoe UI" panose="020B0502040204020203" pitchFamily="34" charset="0"/>
              </a:rPr>
              <a:t>бюджеттен </a:t>
            </a:r>
            <a:r>
              <a:rPr lang="kk-KZ" sz="1500" b="1" dirty="0">
                <a:solidFill>
                  <a:srgbClr val="2E75B6"/>
                </a:solidFill>
                <a:latin typeface="Segoe UI" panose="020B0502040204020203" pitchFamily="34" charset="0"/>
                <a:cs typeface="Segoe UI" panose="020B0502040204020203" pitchFamily="34" charset="0"/>
              </a:rPr>
              <a:t>323 млн </a:t>
            </a:r>
            <a:r>
              <a:rPr lang="kk-KZ" sz="1500" dirty="0">
                <a:solidFill>
                  <a:schemeClr val="tx2">
                    <a:lumMod val="50000"/>
                  </a:schemeClr>
                </a:solidFill>
                <a:latin typeface="Segoe UI" panose="020B0502040204020203" pitchFamily="34" charset="0"/>
                <a:cs typeface="Segoe UI" panose="020B0502040204020203" pitchFamily="34" charset="0"/>
              </a:rPr>
              <a:t>теңге бөлінді.</a:t>
            </a:r>
            <a:endParaRPr lang="kk-KZ" sz="1500" dirty="0" smtClean="0">
              <a:solidFill>
                <a:schemeClr val="tx2">
                  <a:lumMod val="50000"/>
                </a:schemeClr>
              </a:solidFill>
              <a:latin typeface="Segoe UI" panose="020B0502040204020203" pitchFamily="34" charset="0"/>
              <a:cs typeface="Segoe UI" panose="020B0502040204020203" pitchFamily="34" charset="0"/>
            </a:endParaRPr>
          </a:p>
        </p:txBody>
      </p:sp>
      <p:sp>
        <p:nvSpPr>
          <p:cNvPr id="20" name="Прямоугольник 19"/>
          <p:cNvSpPr/>
          <p:nvPr/>
        </p:nvSpPr>
        <p:spPr>
          <a:xfrm>
            <a:off x="259326" y="5864579"/>
            <a:ext cx="11413688" cy="784830"/>
          </a:xfrm>
          <a:prstGeom prst="rect">
            <a:avLst/>
          </a:prstGeom>
          <a:solidFill>
            <a:srgbClr val="C3C9D0"/>
          </a:solidFill>
        </p:spPr>
        <p:txBody>
          <a:bodyPr wrap="square">
            <a:spAutoFit/>
          </a:bodyPr>
          <a:lstStyle/>
          <a:p>
            <a:pPr marL="12700" algn="just">
              <a:spcBef>
                <a:spcPts val="105"/>
              </a:spcBef>
            </a:pPr>
            <a:r>
              <a:rPr lang="kk-KZ" sz="1500" b="1" dirty="0" smtClean="0">
                <a:solidFill>
                  <a:schemeClr val="tx2">
                    <a:lumMod val="50000"/>
                  </a:schemeClr>
                </a:solidFill>
                <a:latin typeface="Segoe UI" panose="020B0502040204020203" pitchFamily="34" charset="0"/>
                <a:cs typeface="Segoe UI" panose="020B0502040204020203" pitchFamily="34" charset="0"/>
              </a:rPr>
              <a:t>Ақмола, Жамбыл, Маңғыстау, Қарағанды, Қызылорда, Шығыс Қазақстан, Түркістан</a:t>
            </a:r>
            <a:r>
              <a:rPr lang="kk-KZ" sz="1500" dirty="0" smtClean="0">
                <a:solidFill>
                  <a:schemeClr val="tx2">
                    <a:lumMod val="50000"/>
                  </a:schemeClr>
                </a:solidFill>
                <a:latin typeface="Segoe UI" panose="020B0502040204020203" pitchFamily="34" charset="0"/>
                <a:cs typeface="Segoe UI" panose="020B0502040204020203" pitchFamily="34" charset="0"/>
              </a:rPr>
              <a:t> облыстарында мемлекеттік архив ғимараттарын салу үшін </a:t>
            </a:r>
            <a:r>
              <a:rPr lang="kk-KZ" sz="1500" b="1" dirty="0" smtClean="0">
                <a:solidFill>
                  <a:schemeClr val="tx2">
                    <a:lumMod val="50000"/>
                  </a:schemeClr>
                </a:solidFill>
                <a:latin typeface="Segoe UI" panose="020B0502040204020203" pitchFamily="34" charset="0"/>
                <a:cs typeface="Segoe UI" panose="020B0502040204020203" pitchFamily="34" charset="0"/>
              </a:rPr>
              <a:t>жер учаскелері бөлінді</a:t>
            </a:r>
            <a:r>
              <a:rPr lang="kk-KZ" sz="1500" dirty="0" smtClean="0">
                <a:solidFill>
                  <a:schemeClr val="tx2">
                    <a:lumMod val="50000"/>
                  </a:schemeClr>
                </a:solidFill>
                <a:latin typeface="Segoe UI" panose="020B0502040204020203" pitchFamily="34" charset="0"/>
                <a:cs typeface="Segoe UI" panose="020B0502040204020203" pitchFamily="34" charset="0"/>
              </a:rPr>
              <a:t>. ЖСҚ және құрылысқа қаржыландыру жоқ. </a:t>
            </a:r>
            <a:r>
              <a:rPr lang="kk-KZ" sz="1500" b="1" dirty="0" smtClean="0">
                <a:solidFill>
                  <a:schemeClr val="tx2">
                    <a:lumMod val="50000"/>
                  </a:schemeClr>
                </a:solidFill>
                <a:latin typeface="Segoe UI" panose="020B0502040204020203" pitchFamily="34" charset="0"/>
                <a:cs typeface="Segoe UI" panose="020B0502040204020203" pitchFamily="34" charset="0"/>
              </a:rPr>
              <a:t>Ақтөбе және Атырау</a:t>
            </a:r>
            <a:r>
              <a:rPr lang="kk-KZ" sz="1500" dirty="0" smtClean="0">
                <a:solidFill>
                  <a:schemeClr val="tx2">
                    <a:lumMod val="50000"/>
                  </a:schemeClr>
                </a:solidFill>
                <a:latin typeface="Segoe UI" panose="020B0502040204020203" pitchFamily="34" charset="0"/>
                <a:cs typeface="Segoe UI" panose="020B0502040204020203" pitchFamily="34" charset="0"/>
              </a:rPr>
              <a:t> облыстарында мемлекеттік сараптамадағы Архив ғимаратының құрылысына ЖСҚ әзірленді. </a:t>
            </a:r>
            <a:endParaRPr lang="kk-KZ" sz="1500" dirty="0">
              <a:solidFill>
                <a:schemeClr val="tx2">
                  <a:lumMod val="50000"/>
                </a:schemeClr>
              </a:solidFill>
              <a:latin typeface="Segoe UI" panose="020B0502040204020203" pitchFamily="34" charset="0"/>
              <a:cs typeface="Segoe UI" panose="020B0502040204020203" pitchFamily="34" charset="0"/>
            </a:endParaRPr>
          </a:p>
        </p:txBody>
      </p:sp>
      <p:sp>
        <p:nvSpPr>
          <p:cNvPr id="15" name="Прямоугольник 14"/>
          <p:cNvSpPr/>
          <p:nvPr/>
        </p:nvSpPr>
        <p:spPr>
          <a:xfrm>
            <a:off x="8229601" y="1"/>
            <a:ext cx="3962400" cy="452904"/>
          </a:xfrm>
          <a:prstGeom prst="rect">
            <a:avLst/>
          </a:prstGeom>
          <a:solidFill>
            <a:srgbClr val="5D73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21" name="TextBox 20">
            <a:extLst>
              <a:ext uri="{FF2B5EF4-FFF2-40B4-BE49-F238E27FC236}">
                <a16:creationId xmlns:a16="http://schemas.microsoft.com/office/drawing/2014/main" id="{80822AF5-9BD7-40BE-AC6D-B597C6B1E480}"/>
              </a:ext>
            </a:extLst>
          </p:cNvPr>
          <p:cNvSpPr txBox="1"/>
          <p:nvPr/>
        </p:nvSpPr>
        <p:spPr>
          <a:xfrm>
            <a:off x="8526158" y="41673"/>
            <a:ext cx="3395307"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kk-KZ" sz="1800" i="1" dirty="0" smtClean="0">
                <a:solidFill>
                  <a:schemeClr val="bg1"/>
                </a:solidFill>
                <a:latin typeface="Segoe UI" panose="020B0502040204020203" pitchFamily="34" charset="0"/>
                <a:cs typeface="Segoe UI" panose="020B0502040204020203" pitchFamily="34" charset="0"/>
              </a:rPr>
              <a:t>Инфрақұрылымды дамыту</a:t>
            </a:r>
            <a:endParaRPr lang="ru-RU" sz="1800"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6316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965616" y="2401819"/>
            <a:ext cx="1103441" cy="584775"/>
          </a:xfrm>
          <a:prstGeom prst="rect">
            <a:avLst/>
          </a:prstGeom>
        </p:spPr>
        <p:txBody>
          <a:bodyPr wrap="square">
            <a:spAutoFit/>
          </a:bodyPr>
          <a:lstStyle/>
          <a:p>
            <a:r>
              <a:rPr lang="en-US" sz="2800" b="1" dirty="0" smtClean="0">
                <a:solidFill>
                  <a:srgbClr val="2E75B6"/>
                </a:solidFill>
                <a:latin typeface="Segoe UI" panose="020B0502040204020203" pitchFamily="34" charset="0"/>
                <a:ea typeface="Tahoma" panose="020B0604030504040204" pitchFamily="34" charset="0"/>
                <a:cs typeface="Segoe UI" panose="020B0502040204020203" pitchFamily="34" charset="0"/>
              </a:rPr>
              <a:t>98</a:t>
            </a:r>
            <a:r>
              <a:rPr lang="ru-RU" sz="2800" b="1" dirty="0" smtClean="0">
                <a:solidFill>
                  <a:srgbClr val="2E75B6"/>
                </a:solidFill>
                <a:latin typeface="Segoe UI" panose="020B0502040204020203" pitchFamily="34" charset="0"/>
                <a:ea typeface="Tahoma" panose="020B0604030504040204" pitchFamily="34" charset="0"/>
                <a:cs typeface="Segoe UI" panose="020B0502040204020203" pitchFamily="34" charset="0"/>
              </a:rPr>
              <a:t> </a:t>
            </a:r>
            <a:r>
              <a:rPr lang="en-US" sz="2800" b="1" dirty="0" smtClean="0">
                <a:solidFill>
                  <a:srgbClr val="2E75B6"/>
                </a:solidFill>
                <a:latin typeface="Segoe UI" panose="020B0502040204020203" pitchFamily="34" charset="0"/>
                <a:ea typeface="Tahoma" panose="020B0604030504040204" pitchFamily="34" charset="0"/>
                <a:cs typeface="Segoe UI" panose="020B0502040204020203" pitchFamily="34" charset="0"/>
              </a:rPr>
              <a:t>%</a:t>
            </a:r>
            <a:r>
              <a:rPr lang="en-US" sz="3200" b="1" dirty="0" smtClean="0">
                <a:solidFill>
                  <a:srgbClr val="2E75B6"/>
                </a:solidFill>
                <a:latin typeface="Segoe UI" panose="020B0502040204020203" pitchFamily="34" charset="0"/>
                <a:ea typeface="Tahoma" panose="020B0604030504040204" pitchFamily="34" charset="0"/>
                <a:cs typeface="Segoe UI" panose="020B0502040204020203" pitchFamily="34" charset="0"/>
              </a:rPr>
              <a:t> </a:t>
            </a:r>
            <a:endParaRPr lang="ru-RU" sz="2400" dirty="0">
              <a:solidFill>
                <a:srgbClr val="2E75B6"/>
              </a:solidFill>
              <a:latin typeface="Segoe UI" panose="020B0502040204020203" pitchFamily="34" charset="0"/>
              <a:ea typeface="Tahoma" panose="020B0604030504040204" pitchFamily="34" charset="0"/>
              <a:cs typeface="Segoe UI" panose="020B0502040204020203" pitchFamily="34" charset="0"/>
            </a:endParaRPr>
          </a:p>
        </p:txBody>
      </p:sp>
      <p:sp>
        <p:nvSpPr>
          <p:cNvPr id="43" name="Прямоугольник 42"/>
          <p:cNvSpPr/>
          <p:nvPr/>
        </p:nvSpPr>
        <p:spPr>
          <a:xfrm>
            <a:off x="4938120" y="1352953"/>
            <a:ext cx="1107996" cy="523220"/>
          </a:xfrm>
          <a:prstGeom prst="rect">
            <a:avLst/>
          </a:prstGeom>
        </p:spPr>
        <p:txBody>
          <a:bodyPr wrap="none">
            <a:spAutoFit/>
          </a:bodyPr>
          <a:lstStyle/>
          <a:p>
            <a:r>
              <a:rPr lang="en-US" sz="2800" b="1" dirty="0" smtClean="0">
                <a:solidFill>
                  <a:srgbClr val="2E75B6"/>
                </a:solidFill>
                <a:latin typeface="Segoe UI" panose="020B0502040204020203" pitchFamily="34" charset="0"/>
                <a:ea typeface="Tahoma" panose="020B0604030504040204" pitchFamily="34" charset="0"/>
                <a:cs typeface="Segoe UI" panose="020B0502040204020203" pitchFamily="34" charset="0"/>
              </a:rPr>
              <a:t>92</a:t>
            </a:r>
            <a:r>
              <a:rPr lang="ru-RU" sz="2800" b="1" dirty="0" smtClean="0">
                <a:solidFill>
                  <a:srgbClr val="2E75B6"/>
                </a:solidFill>
                <a:latin typeface="Segoe UI" panose="020B0502040204020203" pitchFamily="34" charset="0"/>
                <a:ea typeface="Tahoma" panose="020B0604030504040204" pitchFamily="34" charset="0"/>
                <a:cs typeface="Segoe UI" panose="020B0502040204020203" pitchFamily="34" charset="0"/>
              </a:rPr>
              <a:t> </a:t>
            </a:r>
            <a:r>
              <a:rPr lang="en-US" sz="2800" b="1" dirty="0" smtClean="0">
                <a:solidFill>
                  <a:srgbClr val="2E75B6"/>
                </a:solidFill>
                <a:latin typeface="Segoe UI" panose="020B0502040204020203" pitchFamily="34" charset="0"/>
                <a:ea typeface="Tahoma" panose="020B0604030504040204" pitchFamily="34" charset="0"/>
                <a:cs typeface="Segoe UI" panose="020B0502040204020203" pitchFamily="34" charset="0"/>
              </a:rPr>
              <a:t>% </a:t>
            </a:r>
            <a:endParaRPr lang="ru-RU" sz="2000" dirty="0">
              <a:solidFill>
                <a:srgbClr val="2E75B6"/>
              </a:solidFill>
              <a:latin typeface="Segoe UI" panose="020B0502040204020203" pitchFamily="34" charset="0"/>
              <a:ea typeface="Tahoma" panose="020B0604030504040204" pitchFamily="34" charset="0"/>
              <a:cs typeface="Segoe UI" panose="020B0502040204020203" pitchFamily="34" charset="0"/>
            </a:endParaRPr>
          </a:p>
        </p:txBody>
      </p:sp>
      <p:cxnSp>
        <p:nvCxnSpPr>
          <p:cNvPr id="79" name="Google Shape;371;p7">
            <a:extLst>
              <a:ext uri="{FF2B5EF4-FFF2-40B4-BE49-F238E27FC236}">
                <a16:creationId xmlns:a16="http://schemas.microsoft.com/office/drawing/2014/main" id="{C7B6481B-2143-4297-A5E9-02DB9EC08508}"/>
              </a:ext>
            </a:extLst>
          </p:cNvPr>
          <p:cNvCxnSpPr>
            <a:cxnSpLocks/>
          </p:cNvCxnSpPr>
          <p:nvPr/>
        </p:nvCxnSpPr>
        <p:spPr>
          <a:xfrm>
            <a:off x="6051489" y="671788"/>
            <a:ext cx="0" cy="468000"/>
          </a:xfrm>
          <a:prstGeom prst="straightConnector1">
            <a:avLst/>
          </a:prstGeom>
          <a:noFill/>
          <a:ln w="19050" cap="flat" cmpd="sng">
            <a:solidFill>
              <a:srgbClr val="001C7B"/>
            </a:solidFill>
            <a:prstDash val="dot"/>
            <a:round/>
            <a:headEnd type="none" w="sm" len="sm"/>
            <a:tailEnd type="none" w="sm" len="sm"/>
          </a:ln>
        </p:spPr>
      </p:cxnSp>
      <p:sp>
        <p:nvSpPr>
          <p:cNvPr id="48" name="Прямоугольник 47"/>
          <p:cNvSpPr/>
          <p:nvPr/>
        </p:nvSpPr>
        <p:spPr>
          <a:xfrm>
            <a:off x="8220075" y="1"/>
            <a:ext cx="3971925" cy="452904"/>
          </a:xfrm>
          <a:prstGeom prst="rect">
            <a:avLst/>
          </a:prstGeom>
          <a:solidFill>
            <a:srgbClr val="5D73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49" name="Прямоугольник 48"/>
          <p:cNvSpPr/>
          <p:nvPr/>
        </p:nvSpPr>
        <p:spPr>
          <a:xfrm>
            <a:off x="126159" y="0"/>
            <a:ext cx="133166" cy="468000"/>
          </a:xfrm>
          <a:prstGeom prst="rect">
            <a:avLst/>
          </a:prstGeom>
          <a:solidFill>
            <a:srgbClr val="5D73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1" name="TextBox 50">
            <a:extLst>
              <a:ext uri="{FF2B5EF4-FFF2-40B4-BE49-F238E27FC236}">
                <a16:creationId xmlns:a16="http://schemas.microsoft.com/office/drawing/2014/main" id="{80822AF5-9BD7-40BE-AC6D-B597C6B1E480}"/>
              </a:ext>
            </a:extLst>
          </p:cNvPr>
          <p:cNvSpPr txBox="1"/>
          <p:nvPr/>
        </p:nvSpPr>
        <p:spPr>
          <a:xfrm>
            <a:off x="8343900" y="19139"/>
            <a:ext cx="3661300"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smtClean="0">
                <a:solidFill>
                  <a:schemeClr val="bg1"/>
                </a:solidFill>
                <a:latin typeface="Segoe UI" panose="020B0502040204020203" pitchFamily="34" charset="0"/>
                <a:cs typeface="Segoe UI" panose="020B0502040204020203" pitchFamily="34" charset="0"/>
              </a:rPr>
              <a:t>Проблемалық мәселелер</a:t>
            </a:r>
            <a:endParaRPr lang="ru-RU" sz="1800" i="1" dirty="0">
              <a:solidFill>
                <a:schemeClr val="bg1"/>
              </a:solidFill>
              <a:latin typeface="Segoe UI" panose="020B0502040204020203" pitchFamily="34" charset="0"/>
              <a:cs typeface="Segoe UI" panose="020B0502040204020203" pitchFamily="34" charset="0"/>
            </a:endParaRPr>
          </a:p>
        </p:txBody>
      </p:sp>
      <p:sp>
        <p:nvSpPr>
          <p:cNvPr id="52" name="Прямоугольник 51">
            <a:extLst>
              <a:ext uri="{FF2B5EF4-FFF2-40B4-BE49-F238E27FC236}">
                <a16:creationId xmlns:a16="http://schemas.microsoft.com/office/drawing/2014/main" id="{746BD5C9-A2CD-4995-8F6B-719E3CCF005E}"/>
              </a:ext>
            </a:extLst>
          </p:cNvPr>
          <p:cNvSpPr/>
          <p:nvPr/>
        </p:nvSpPr>
        <p:spPr>
          <a:xfrm>
            <a:off x="126159" y="696345"/>
            <a:ext cx="5886714" cy="434923"/>
          </a:xfrm>
          <a:prstGeom prst="rect">
            <a:avLst/>
          </a:prstGeom>
          <a:solidFill>
            <a:srgbClr val="C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accent1">
                    <a:lumMod val="50000"/>
                  </a:schemeClr>
                </a:solidFill>
                <a:latin typeface="Arial" panose="020B0604020202020204" pitchFamily="34" charset="0"/>
                <a:cs typeface="Arial" panose="020B0604020202020204" pitchFamily="34" charset="0"/>
              </a:rPr>
              <a:t>Ағымдағы</a:t>
            </a:r>
            <a:r>
              <a:rPr lang="ru-RU" sz="2000" b="1" dirty="0">
                <a:solidFill>
                  <a:schemeClr val="accent1">
                    <a:lumMod val="50000"/>
                  </a:schemeClr>
                </a:solidFill>
                <a:latin typeface="Arial" panose="020B0604020202020204" pitchFamily="34" charset="0"/>
                <a:cs typeface="Arial" panose="020B0604020202020204" pitchFamily="34" charset="0"/>
              </a:rPr>
              <a:t> </a:t>
            </a:r>
            <a:r>
              <a:rPr lang="ru-RU" sz="2000" b="1" dirty="0" err="1">
                <a:solidFill>
                  <a:schemeClr val="accent1">
                    <a:lumMod val="50000"/>
                  </a:schemeClr>
                </a:solidFill>
                <a:latin typeface="Arial" panose="020B0604020202020204" pitchFamily="34" charset="0"/>
                <a:cs typeface="Arial" panose="020B0604020202020204" pitchFamily="34" charset="0"/>
              </a:rPr>
              <a:t>жағдай</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53" name="Прямоугольник 52">
            <a:extLst>
              <a:ext uri="{FF2B5EF4-FFF2-40B4-BE49-F238E27FC236}">
                <a16:creationId xmlns:a16="http://schemas.microsoft.com/office/drawing/2014/main" id="{746BD5C9-A2CD-4995-8F6B-719E3CCF005E}"/>
              </a:ext>
            </a:extLst>
          </p:cNvPr>
          <p:cNvSpPr/>
          <p:nvPr/>
        </p:nvSpPr>
        <p:spPr>
          <a:xfrm>
            <a:off x="6096001" y="686393"/>
            <a:ext cx="5999058" cy="43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accent1">
                    <a:lumMod val="50000"/>
                  </a:schemeClr>
                </a:solidFill>
                <a:latin typeface="Arial" panose="020B0604020202020204" pitchFamily="34" charset="0"/>
                <a:cs typeface="Arial" panose="020B0604020202020204" pitchFamily="34" charset="0"/>
              </a:rPr>
              <a:t>Шешу</a:t>
            </a:r>
            <a:r>
              <a:rPr lang="ru-RU" sz="2000" b="1" dirty="0">
                <a:solidFill>
                  <a:schemeClr val="accent1">
                    <a:lumMod val="50000"/>
                  </a:schemeClr>
                </a:solidFill>
                <a:latin typeface="Arial" panose="020B0604020202020204" pitchFamily="34" charset="0"/>
                <a:cs typeface="Arial" panose="020B0604020202020204" pitchFamily="34" charset="0"/>
              </a:rPr>
              <a:t> </a:t>
            </a:r>
            <a:r>
              <a:rPr lang="ru-RU" sz="2000" b="1" dirty="0" err="1">
                <a:solidFill>
                  <a:schemeClr val="accent1">
                    <a:lumMod val="50000"/>
                  </a:schemeClr>
                </a:solidFill>
                <a:latin typeface="Arial" panose="020B0604020202020204" pitchFamily="34" charset="0"/>
                <a:cs typeface="Arial" panose="020B0604020202020204" pitchFamily="34" charset="0"/>
              </a:rPr>
              <a:t>жолдары</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54" name="Shape 5250">
            <a:extLst>
              <a:ext uri="{FF2B5EF4-FFF2-40B4-BE49-F238E27FC236}">
                <a16:creationId xmlns:a16="http://schemas.microsoft.com/office/drawing/2014/main" id="{77A201BF-3AA5-453F-BC0F-80CD6177C8DD}"/>
              </a:ext>
            </a:extLst>
          </p:cNvPr>
          <p:cNvSpPr>
            <a:spLocks/>
          </p:cNvSpPr>
          <p:nvPr/>
        </p:nvSpPr>
        <p:spPr bwMode="auto">
          <a:xfrm>
            <a:off x="59393" y="1524219"/>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55" name="Shape 5250">
            <a:extLst>
              <a:ext uri="{FF2B5EF4-FFF2-40B4-BE49-F238E27FC236}">
                <a16:creationId xmlns:a16="http://schemas.microsoft.com/office/drawing/2014/main" id="{77A201BF-3AA5-453F-BC0F-80CD6177C8DD}"/>
              </a:ext>
            </a:extLst>
          </p:cNvPr>
          <p:cNvSpPr>
            <a:spLocks/>
          </p:cNvSpPr>
          <p:nvPr/>
        </p:nvSpPr>
        <p:spPr bwMode="auto">
          <a:xfrm>
            <a:off x="59393" y="2501756"/>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56" name="Shape 5250">
            <a:extLst>
              <a:ext uri="{FF2B5EF4-FFF2-40B4-BE49-F238E27FC236}">
                <a16:creationId xmlns:a16="http://schemas.microsoft.com/office/drawing/2014/main" id="{77A201BF-3AA5-453F-BC0F-80CD6177C8DD}"/>
              </a:ext>
            </a:extLst>
          </p:cNvPr>
          <p:cNvSpPr>
            <a:spLocks/>
          </p:cNvSpPr>
          <p:nvPr/>
        </p:nvSpPr>
        <p:spPr bwMode="auto">
          <a:xfrm>
            <a:off x="59393" y="4867082"/>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cxnSp>
        <p:nvCxnSpPr>
          <p:cNvPr id="57" name="Google Shape;371;p7">
            <a:extLst>
              <a:ext uri="{FF2B5EF4-FFF2-40B4-BE49-F238E27FC236}">
                <a16:creationId xmlns:a16="http://schemas.microsoft.com/office/drawing/2014/main" id="{C7B6481B-2143-4297-A5E9-02DB9EC08508}"/>
              </a:ext>
            </a:extLst>
          </p:cNvPr>
          <p:cNvCxnSpPr>
            <a:cxnSpLocks/>
          </p:cNvCxnSpPr>
          <p:nvPr/>
        </p:nvCxnSpPr>
        <p:spPr>
          <a:xfrm>
            <a:off x="411828" y="1179892"/>
            <a:ext cx="0" cy="5616000"/>
          </a:xfrm>
          <a:prstGeom prst="straightConnector1">
            <a:avLst/>
          </a:prstGeom>
          <a:noFill/>
          <a:ln w="19050" cap="flat" cmpd="sng">
            <a:solidFill>
              <a:srgbClr val="001C7B"/>
            </a:solidFill>
            <a:prstDash val="dot"/>
            <a:round/>
            <a:headEnd type="none" w="sm" len="sm"/>
            <a:tailEnd type="none" w="sm" len="sm"/>
          </a:ln>
        </p:spPr>
      </p:cxnSp>
      <p:sp>
        <p:nvSpPr>
          <p:cNvPr id="58" name="Shape 5250">
            <a:extLst>
              <a:ext uri="{FF2B5EF4-FFF2-40B4-BE49-F238E27FC236}">
                <a16:creationId xmlns:a16="http://schemas.microsoft.com/office/drawing/2014/main" id="{77A201BF-3AA5-453F-BC0F-80CD6177C8DD}"/>
              </a:ext>
            </a:extLst>
          </p:cNvPr>
          <p:cNvSpPr>
            <a:spLocks/>
          </p:cNvSpPr>
          <p:nvPr/>
        </p:nvSpPr>
        <p:spPr bwMode="auto">
          <a:xfrm>
            <a:off x="59393" y="5881356"/>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cxnSp>
        <p:nvCxnSpPr>
          <p:cNvPr id="59" name="Google Shape;371;p7">
            <a:extLst>
              <a:ext uri="{FF2B5EF4-FFF2-40B4-BE49-F238E27FC236}">
                <a16:creationId xmlns:a16="http://schemas.microsoft.com/office/drawing/2014/main" id="{C7B6481B-2143-4297-A5E9-02DB9EC08508}"/>
              </a:ext>
            </a:extLst>
          </p:cNvPr>
          <p:cNvCxnSpPr>
            <a:cxnSpLocks/>
          </p:cNvCxnSpPr>
          <p:nvPr/>
        </p:nvCxnSpPr>
        <p:spPr>
          <a:xfrm flipH="1">
            <a:off x="6292258" y="1307414"/>
            <a:ext cx="0" cy="741704"/>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60" name="Равнобедренный треугольник 59">
            <a:extLst>
              <a:ext uri="{FF2B5EF4-FFF2-40B4-BE49-F238E27FC236}">
                <a16:creationId xmlns:a16="http://schemas.microsoft.com/office/drawing/2014/main" id="{3C2C356B-4D19-4329-9301-23B11A38C301}"/>
              </a:ext>
            </a:extLst>
          </p:cNvPr>
          <p:cNvSpPr/>
          <p:nvPr/>
        </p:nvSpPr>
        <p:spPr>
          <a:xfrm rot="5400000">
            <a:off x="5974622" y="1579147"/>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cxnSp>
        <p:nvCxnSpPr>
          <p:cNvPr id="61" name="Google Shape;371;p7">
            <a:extLst>
              <a:ext uri="{FF2B5EF4-FFF2-40B4-BE49-F238E27FC236}">
                <a16:creationId xmlns:a16="http://schemas.microsoft.com/office/drawing/2014/main" id="{C7B6481B-2143-4297-A5E9-02DB9EC08508}"/>
              </a:ext>
            </a:extLst>
          </p:cNvPr>
          <p:cNvCxnSpPr>
            <a:cxnSpLocks/>
          </p:cNvCxnSpPr>
          <p:nvPr/>
        </p:nvCxnSpPr>
        <p:spPr>
          <a:xfrm flipH="1">
            <a:off x="6292258" y="2446724"/>
            <a:ext cx="0" cy="648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62" name="Равнобедренный треугольник 61">
            <a:extLst>
              <a:ext uri="{FF2B5EF4-FFF2-40B4-BE49-F238E27FC236}">
                <a16:creationId xmlns:a16="http://schemas.microsoft.com/office/drawing/2014/main" id="{3C2C356B-4D19-4329-9301-23B11A38C301}"/>
              </a:ext>
            </a:extLst>
          </p:cNvPr>
          <p:cNvSpPr/>
          <p:nvPr/>
        </p:nvSpPr>
        <p:spPr>
          <a:xfrm rot="5400000">
            <a:off x="5974622" y="2727694"/>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cxnSp>
        <p:nvCxnSpPr>
          <p:cNvPr id="63" name="Google Shape;371;p7">
            <a:extLst>
              <a:ext uri="{FF2B5EF4-FFF2-40B4-BE49-F238E27FC236}">
                <a16:creationId xmlns:a16="http://schemas.microsoft.com/office/drawing/2014/main" id="{C7B6481B-2143-4297-A5E9-02DB9EC08508}"/>
              </a:ext>
            </a:extLst>
          </p:cNvPr>
          <p:cNvCxnSpPr>
            <a:cxnSpLocks/>
          </p:cNvCxnSpPr>
          <p:nvPr/>
        </p:nvCxnSpPr>
        <p:spPr>
          <a:xfrm flipH="1">
            <a:off x="6291752" y="3479009"/>
            <a:ext cx="0" cy="972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64" name="Равнобедренный треугольник 63">
            <a:extLst>
              <a:ext uri="{FF2B5EF4-FFF2-40B4-BE49-F238E27FC236}">
                <a16:creationId xmlns:a16="http://schemas.microsoft.com/office/drawing/2014/main" id="{3C2C356B-4D19-4329-9301-23B11A38C301}"/>
              </a:ext>
            </a:extLst>
          </p:cNvPr>
          <p:cNvSpPr/>
          <p:nvPr/>
        </p:nvSpPr>
        <p:spPr>
          <a:xfrm rot="5400000">
            <a:off x="5974116" y="3889284"/>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65" name="Shape 5250">
            <a:extLst>
              <a:ext uri="{FF2B5EF4-FFF2-40B4-BE49-F238E27FC236}">
                <a16:creationId xmlns:a16="http://schemas.microsoft.com/office/drawing/2014/main" id="{77A201BF-3AA5-453F-BC0F-80CD6177C8DD}"/>
              </a:ext>
            </a:extLst>
          </p:cNvPr>
          <p:cNvSpPr>
            <a:spLocks/>
          </p:cNvSpPr>
          <p:nvPr/>
        </p:nvSpPr>
        <p:spPr bwMode="auto">
          <a:xfrm>
            <a:off x="59393" y="3693466"/>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cxnSp>
        <p:nvCxnSpPr>
          <p:cNvPr id="66" name="Google Shape;371;p7">
            <a:extLst>
              <a:ext uri="{FF2B5EF4-FFF2-40B4-BE49-F238E27FC236}">
                <a16:creationId xmlns:a16="http://schemas.microsoft.com/office/drawing/2014/main" id="{C7B6481B-2143-4297-A5E9-02DB9EC08508}"/>
              </a:ext>
            </a:extLst>
          </p:cNvPr>
          <p:cNvCxnSpPr>
            <a:cxnSpLocks/>
          </p:cNvCxnSpPr>
          <p:nvPr/>
        </p:nvCxnSpPr>
        <p:spPr>
          <a:xfrm flipH="1">
            <a:off x="6291752" y="4737252"/>
            <a:ext cx="0" cy="864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67" name="Равнобедренный треугольник 66">
            <a:extLst>
              <a:ext uri="{FF2B5EF4-FFF2-40B4-BE49-F238E27FC236}">
                <a16:creationId xmlns:a16="http://schemas.microsoft.com/office/drawing/2014/main" id="{3C2C356B-4D19-4329-9301-23B11A38C301}"/>
              </a:ext>
            </a:extLst>
          </p:cNvPr>
          <p:cNvSpPr/>
          <p:nvPr/>
        </p:nvSpPr>
        <p:spPr>
          <a:xfrm rot="5400000">
            <a:off x="5974116" y="5147527"/>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cxnSp>
        <p:nvCxnSpPr>
          <p:cNvPr id="68" name="Google Shape;371;p7">
            <a:extLst>
              <a:ext uri="{FF2B5EF4-FFF2-40B4-BE49-F238E27FC236}">
                <a16:creationId xmlns:a16="http://schemas.microsoft.com/office/drawing/2014/main" id="{C7B6481B-2143-4297-A5E9-02DB9EC08508}"/>
              </a:ext>
            </a:extLst>
          </p:cNvPr>
          <p:cNvCxnSpPr>
            <a:cxnSpLocks/>
          </p:cNvCxnSpPr>
          <p:nvPr/>
        </p:nvCxnSpPr>
        <p:spPr>
          <a:xfrm flipH="1">
            <a:off x="6291752" y="5862278"/>
            <a:ext cx="0" cy="504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69" name="Равнобедренный треугольник 68">
            <a:extLst>
              <a:ext uri="{FF2B5EF4-FFF2-40B4-BE49-F238E27FC236}">
                <a16:creationId xmlns:a16="http://schemas.microsoft.com/office/drawing/2014/main" id="{3C2C356B-4D19-4329-9301-23B11A38C301}"/>
              </a:ext>
            </a:extLst>
          </p:cNvPr>
          <p:cNvSpPr/>
          <p:nvPr/>
        </p:nvSpPr>
        <p:spPr>
          <a:xfrm rot="5400000">
            <a:off x="5974116" y="6041645"/>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37" name="Прямоугольник 36"/>
          <p:cNvSpPr/>
          <p:nvPr/>
        </p:nvSpPr>
        <p:spPr>
          <a:xfrm>
            <a:off x="272972" y="3748"/>
            <a:ext cx="9591463" cy="477054"/>
          </a:xfrm>
          <a:prstGeom prst="rect">
            <a:avLst/>
          </a:prstGeom>
        </p:spPr>
        <p:txBody>
          <a:bodyPr wrap="square">
            <a:spAutoFit/>
          </a:bodyPr>
          <a:lstStyle/>
          <a:p>
            <a:r>
              <a:rPr lang="ru-RU" sz="25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АРХИВ ІСІ ЖӘНЕ КІТАП ШЫҒАРУ САЛАСЫ</a:t>
            </a:r>
          </a:p>
        </p:txBody>
      </p:sp>
      <p:sp>
        <p:nvSpPr>
          <p:cNvPr id="39" name="Google Shape;323;p25"/>
          <p:cNvSpPr/>
          <p:nvPr/>
        </p:nvSpPr>
        <p:spPr>
          <a:xfrm>
            <a:off x="459453" y="2310492"/>
            <a:ext cx="4458539" cy="738664"/>
          </a:xfrm>
          <a:prstGeom prst="rect">
            <a:avLst/>
          </a:prstGeom>
          <a:noFill/>
        </p:spPr>
        <p:txBody>
          <a:bodyPr wrap="square" rtlCol="0">
            <a:spAutoFit/>
          </a:bodyPr>
          <a:lstStyle/>
          <a:p>
            <a:pPr algn="just"/>
            <a:r>
              <a:rPr lang="kk-KZ" sz="14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М</a:t>
            </a:r>
            <a:r>
              <a:rPr lang="kk-KZ" sz="14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емлекеттік архивтер құжаттардың сақталуын қамтамасыз ету бөлігінде </a:t>
            </a:r>
            <a:r>
              <a:rPr lang="kk-KZ" sz="1400" b="1"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заңнама талаптарына сай келмейтін ғимараттарда</a:t>
            </a:r>
            <a:r>
              <a:rPr lang="kk-KZ" sz="14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 орналастырылған</a:t>
            </a:r>
            <a:endParaRPr lang="kk-KZ" sz="14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endParaRPr>
          </a:p>
        </p:txBody>
      </p:sp>
      <p:sp>
        <p:nvSpPr>
          <p:cNvPr id="47" name="Google Shape;323;p25"/>
          <p:cNvSpPr/>
          <p:nvPr/>
        </p:nvSpPr>
        <p:spPr>
          <a:xfrm>
            <a:off x="459453" y="1426570"/>
            <a:ext cx="4153610" cy="523220"/>
          </a:xfrm>
          <a:prstGeom prst="rect">
            <a:avLst/>
          </a:prstGeom>
          <a:noFill/>
        </p:spPr>
        <p:txBody>
          <a:bodyPr wrap="square" rtlCol="0">
            <a:spAutoFit/>
          </a:bodyPr>
          <a:lstStyle/>
          <a:p>
            <a:pPr algn="just"/>
            <a:r>
              <a:rPr lang="kk-KZ" sz="14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М</a:t>
            </a:r>
            <a:r>
              <a:rPr lang="kk-KZ" sz="14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емлекеттік архивтердің архив қоймалары </a:t>
            </a:r>
            <a:r>
              <a:rPr lang="kk-KZ" sz="1400" b="1"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сыйымдылығы</a:t>
            </a:r>
          </a:p>
        </p:txBody>
      </p:sp>
      <p:sp>
        <p:nvSpPr>
          <p:cNvPr id="70" name="Google Shape;323;p25"/>
          <p:cNvSpPr/>
          <p:nvPr/>
        </p:nvSpPr>
        <p:spPr>
          <a:xfrm>
            <a:off x="6364748" y="2470144"/>
            <a:ext cx="5688000" cy="523220"/>
          </a:xfrm>
          <a:prstGeom prst="rect">
            <a:avLst/>
          </a:prstGeom>
          <a:noFill/>
        </p:spPr>
        <p:txBody>
          <a:bodyPr wrap="square" rtlCol="0">
            <a:spAutoFit/>
          </a:bodyPr>
          <a:lstStyle/>
          <a:p>
            <a:pPr algn="just"/>
            <a:r>
              <a:rPr lang="kk-KZ" sz="1400" dirty="0">
                <a:solidFill>
                  <a:schemeClr val="tx2">
                    <a:lumMod val="50000"/>
                  </a:schemeClr>
                </a:solidFill>
                <a:latin typeface="Segoe UI" panose="020B0502040204020203" pitchFamily="34" charset="0"/>
                <a:cs typeface="Segoe UI" panose="020B0502040204020203" pitchFamily="34" charset="0"/>
              </a:rPr>
              <a:t>Ж</a:t>
            </a:r>
            <a:r>
              <a:rPr lang="kk-KZ" sz="1400" dirty="0" smtClean="0">
                <a:solidFill>
                  <a:schemeClr val="tx2">
                    <a:lumMod val="50000"/>
                  </a:schemeClr>
                </a:solidFill>
                <a:latin typeface="Segoe UI" panose="020B0502040204020203" pitchFamily="34" charset="0"/>
                <a:cs typeface="Segoe UI" panose="020B0502040204020203" pitchFamily="34" charset="0"/>
              </a:rPr>
              <a:t>ергілікті атқарушы органдардың мемлекеттік архив ғимараттарын салу үшін жергілікті бюджеттен қаржы бөлуі</a:t>
            </a:r>
            <a:endParaRPr lang="kk-KZ" sz="14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endParaRPr>
          </a:p>
        </p:txBody>
      </p:sp>
      <p:sp>
        <p:nvSpPr>
          <p:cNvPr id="71" name="Google Shape;323;p25"/>
          <p:cNvSpPr/>
          <p:nvPr/>
        </p:nvSpPr>
        <p:spPr>
          <a:xfrm>
            <a:off x="6364748" y="1219121"/>
            <a:ext cx="5688000" cy="954107"/>
          </a:xfrm>
          <a:prstGeom prst="rect">
            <a:avLst/>
          </a:prstGeom>
          <a:noFill/>
        </p:spPr>
        <p:txBody>
          <a:bodyPr wrap="square" rtlCol="0">
            <a:spAutoFit/>
          </a:bodyPr>
          <a:lstStyle/>
          <a:p>
            <a:pPr algn="just"/>
            <a:r>
              <a:rPr lang="kk-KZ" sz="1400" dirty="0" smtClean="0">
                <a:solidFill>
                  <a:schemeClr val="tx2">
                    <a:lumMod val="50000"/>
                  </a:schemeClr>
                </a:solidFill>
                <a:latin typeface="Segoe UI" panose="020B0502040204020203" pitchFamily="34" charset="0"/>
                <a:cs typeface="Segoe UI" panose="020B0502040204020203" pitchFamily="34" charset="0"/>
              </a:rPr>
              <a:t>2023 ж. ҚР ОМА жанындағы архив қоймасын салу;</a:t>
            </a:r>
          </a:p>
          <a:p>
            <a:pPr algn="just"/>
            <a:r>
              <a:rPr lang="kk-KZ" sz="1400" b="1" dirty="0" smtClean="0">
                <a:solidFill>
                  <a:schemeClr val="tx2">
                    <a:lumMod val="50000"/>
                  </a:schemeClr>
                </a:solidFill>
                <a:latin typeface="Segoe UI" panose="020B0502040204020203" pitchFamily="34" charset="0"/>
                <a:cs typeface="Segoe UI" panose="020B0502040204020203" pitchFamily="34" charset="0"/>
              </a:rPr>
              <a:t>500 мың </a:t>
            </a:r>
            <a:r>
              <a:rPr lang="kk-KZ" sz="1200" i="1" dirty="0" smtClean="0">
                <a:solidFill>
                  <a:schemeClr val="tx2">
                    <a:lumMod val="50000"/>
                  </a:schemeClr>
                </a:solidFill>
                <a:latin typeface="Segoe UI" panose="020B0502040204020203" pitchFamily="34" charset="0"/>
                <a:cs typeface="Segoe UI" panose="020B0502040204020203" pitchFamily="34" charset="0"/>
              </a:rPr>
              <a:t>(қалалық, аудандық</a:t>
            </a:r>
            <a:r>
              <a:rPr lang="kk-KZ" sz="1400" dirty="0" smtClean="0">
                <a:solidFill>
                  <a:schemeClr val="tx2">
                    <a:lumMod val="50000"/>
                  </a:schemeClr>
                </a:solidFill>
                <a:latin typeface="Segoe UI" panose="020B0502040204020203" pitchFamily="34" charset="0"/>
                <a:cs typeface="Segoe UI" panose="020B0502040204020203" pitchFamily="34" charset="0"/>
              </a:rPr>
              <a:t>), </a:t>
            </a:r>
            <a:r>
              <a:rPr lang="kk-KZ" sz="1400" b="1" dirty="0" smtClean="0">
                <a:solidFill>
                  <a:schemeClr val="tx2">
                    <a:lumMod val="50000"/>
                  </a:schemeClr>
                </a:solidFill>
                <a:latin typeface="Segoe UI" panose="020B0502040204020203" pitchFamily="34" charset="0"/>
                <a:cs typeface="Segoe UI" panose="020B0502040204020203" pitchFamily="34" charset="0"/>
              </a:rPr>
              <a:t>1 млн және 1,5 млн </a:t>
            </a:r>
            <a:r>
              <a:rPr lang="kk-KZ" sz="1200" i="1" dirty="0" smtClean="0">
                <a:solidFill>
                  <a:schemeClr val="tx2">
                    <a:lumMod val="50000"/>
                  </a:schemeClr>
                </a:solidFill>
                <a:latin typeface="Segoe UI" panose="020B0502040204020203" pitchFamily="34" charset="0"/>
                <a:cs typeface="Segoe UI" panose="020B0502040204020203" pitchFamily="34" charset="0"/>
              </a:rPr>
              <a:t>(облыстық) </a:t>
            </a:r>
            <a:r>
              <a:rPr lang="kk-KZ" sz="1400" dirty="0" smtClean="0">
                <a:solidFill>
                  <a:schemeClr val="tx2">
                    <a:lumMod val="50000"/>
                  </a:schemeClr>
                </a:solidFill>
                <a:latin typeface="Segoe UI" panose="020B0502040204020203" pitchFamily="34" charset="0"/>
                <a:cs typeface="Segoe UI" panose="020B0502040204020203" pitchFamily="34" charset="0"/>
              </a:rPr>
              <a:t>сақтау бірліктерге арналған мемлекеттік архивтерді салу үшін үлгілік ЖСҚ әзірлеу</a:t>
            </a:r>
            <a:endParaRPr lang="kk-KZ" sz="14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endParaRPr>
          </a:p>
        </p:txBody>
      </p:sp>
      <p:sp>
        <p:nvSpPr>
          <p:cNvPr id="72" name="Google Shape;323;p25"/>
          <p:cNvSpPr/>
          <p:nvPr/>
        </p:nvSpPr>
        <p:spPr>
          <a:xfrm>
            <a:off x="476264" y="3691828"/>
            <a:ext cx="5161383" cy="307777"/>
          </a:xfrm>
          <a:prstGeom prst="rect">
            <a:avLst/>
          </a:prstGeom>
          <a:noFill/>
        </p:spPr>
        <p:txBody>
          <a:bodyPr wrap="square" rtlCol="0">
            <a:spAutoFit/>
          </a:bodyPr>
          <a:lstStyle/>
          <a:p>
            <a:pPr algn="just"/>
            <a:r>
              <a:rPr lang="kk-KZ" sz="14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Архив ісі саласындағы </a:t>
            </a:r>
            <a:r>
              <a:rPr lang="kk-KZ" sz="1400" b="1"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кадрлардың ауысуы</a:t>
            </a:r>
            <a:endParaRPr lang="kk-KZ" sz="14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endParaRPr>
          </a:p>
        </p:txBody>
      </p:sp>
      <p:sp>
        <p:nvSpPr>
          <p:cNvPr id="73" name="Google Shape;323;p25"/>
          <p:cNvSpPr/>
          <p:nvPr/>
        </p:nvSpPr>
        <p:spPr>
          <a:xfrm>
            <a:off x="6364748" y="3312744"/>
            <a:ext cx="5688000" cy="1292662"/>
          </a:xfrm>
          <a:prstGeom prst="rect">
            <a:avLst/>
          </a:prstGeom>
          <a:noFill/>
        </p:spPr>
        <p:txBody>
          <a:bodyPr wrap="square" rtlCol="0">
            <a:spAutoFit/>
          </a:bodyPr>
          <a:lstStyle/>
          <a:p>
            <a:pPr algn="just"/>
            <a:r>
              <a:rPr lang="kk-KZ" sz="13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М</a:t>
            </a:r>
            <a:r>
              <a:rPr lang="kk-KZ" sz="13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емлекеттік органдардың ведомстволық архивтері үшін архивистердің жекелеген штат бірліктерін бөлуді көздеу.</a:t>
            </a:r>
          </a:p>
          <a:p>
            <a:pPr algn="just"/>
            <a:r>
              <a:rPr lang="kk-KZ" sz="13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Еңбек және әлеуметтік қорғау министрлігіне МСМ және МҚІС пен бірлесіп ведомстволық архивистердің штаттан тыс бірліктерін мемлекеттік қызметшілердің штат бірліктеріне ауыстыру мәселесін қарау ұсынылады.</a:t>
            </a:r>
            <a:endParaRPr lang="kk-KZ" sz="13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endParaRPr>
          </a:p>
        </p:txBody>
      </p:sp>
      <p:sp>
        <p:nvSpPr>
          <p:cNvPr id="74" name="Google Shape;323;p25"/>
          <p:cNvSpPr/>
          <p:nvPr/>
        </p:nvSpPr>
        <p:spPr>
          <a:xfrm>
            <a:off x="459453" y="4700374"/>
            <a:ext cx="5100414" cy="523220"/>
          </a:xfrm>
          <a:prstGeom prst="rect">
            <a:avLst/>
          </a:prstGeom>
          <a:noFill/>
        </p:spPr>
        <p:txBody>
          <a:bodyPr wrap="square" rtlCol="0">
            <a:spAutoFit/>
          </a:bodyPr>
          <a:lstStyle/>
          <a:p>
            <a:pPr algn="just"/>
            <a:r>
              <a:rPr lang="kk-KZ" sz="14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Кітап шығару саласын </a:t>
            </a:r>
            <a:r>
              <a:rPr lang="kk-KZ" sz="1400" b="1"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қаржыландыруды ұлғайту</a:t>
            </a:r>
            <a:r>
              <a:rPr lang="kk-KZ" sz="14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 Сатып алуға, басып шығаруға және таратуға</a:t>
            </a:r>
            <a:endParaRPr lang="kk-KZ" sz="14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endParaRPr>
          </a:p>
        </p:txBody>
      </p:sp>
      <p:sp>
        <p:nvSpPr>
          <p:cNvPr id="75" name="Google Shape;323;p25"/>
          <p:cNvSpPr/>
          <p:nvPr/>
        </p:nvSpPr>
        <p:spPr>
          <a:xfrm>
            <a:off x="6364748" y="4722976"/>
            <a:ext cx="5688000" cy="892552"/>
          </a:xfrm>
          <a:prstGeom prst="rect">
            <a:avLst/>
          </a:prstGeom>
          <a:noFill/>
        </p:spPr>
        <p:txBody>
          <a:bodyPr wrap="square" rtlCol="0">
            <a:spAutoFit/>
          </a:bodyPr>
          <a:lstStyle/>
          <a:p>
            <a:pPr algn="just"/>
            <a:r>
              <a:rPr lang="kk-KZ" sz="1300" b="1" dirty="0">
                <a:solidFill>
                  <a:schemeClr val="tx2">
                    <a:lumMod val="50000"/>
                  </a:schemeClr>
                </a:solidFill>
                <a:latin typeface="Segoe UI" panose="020B0502040204020203" pitchFamily="34" charset="0"/>
                <a:cs typeface="Segoe UI" panose="020B0502040204020203" pitchFamily="34" charset="0"/>
              </a:rPr>
              <a:t>Қ</a:t>
            </a:r>
            <a:r>
              <a:rPr lang="kk-KZ" sz="1300" b="1" dirty="0" smtClean="0">
                <a:solidFill>
                  <a:schemeClr val="tx2">
                    <a:lumMod val="50000"/>
                  </a:schemeClr>
                </a:solidFill>
                <a:latin typeface="Segoe UI" panose="020B0502040204020203" pitchFamily="34" charset="0"/>
                <a:cs typeface="Segoe UI" panose="020B0502040204020203" pitchFamily="34" charset="0"/>
              </a:rPr>
              <a:t>оғамдық маңызы бар әдебиеттерді </a:t>
            </a:r>
            <a:r>
              <a:rPr lang="kk-KZ" sz="1300" dirty="0" smtClean="0">
                <a:solidFill>
                  <a:schemeClr val="tx2">
                    <a:lumMod val="50000"/>
                  </a:schemeClr>
                </a:solidFill>
                <a:latin typeface="Segoe UI" panose="020B0502040204020203" pitchFamily="34" charset="0"/>
                <a:cs typeface="Segoe UI" panose="020B0502040204020203" pitchFamily="34" charset="0"/>
              </a:rPr>
              <a:t>басып шығаруға лимиттерді ұлғайту және республикалық бюджеттен </a:t>
            </a:r>
            <a:r>
              <a:rPr lang="kk-KZ" sz="1300" b="1" dirty="0" smtClean="0">
                <a:solidFill>
                  <a:schemeClr val="tx2">
                    <a:lumMod val="50000"/>
                  </a:schemeClr>
                </a:solidFill>
                <a:latin typeface="Segoe UI" panose="020B0502040204020203" pitchFamily="34" charset="0"/>
                <a:cs typeface="Segoe UI" panose="020B0502040204020203" pitchFamily="34" charset="0"/>
              </a:rPr>
              <a:t>қоғамдық маңызы бар әдебиеттерді сатып алуға қаржы қаражатын бөлуді ұлғайту </a:t>
            </a:r>
            <a:r>
              <a:rPr lang="kk-KZ" sz="1300" dirty="0" smtClean="0">
                <a:solidFill>
                  <a:schemeClr val="tx2">
                    <a:lumMod val="50000"/>
                  </a:schemeClr>
                </a:solidFill>
                <a:latin typeface="Segoe UI" panose="020B0502040204020203" pitchFamily="34" charset="0"/>
                <a:cs typeface="Segoe UI" panose="020B0502040204020203" pitchFamily="34" charset="0"/>
              </a:rPr>
              <a:t>мәселесін шешу.</a:t>
            </a:r>
            <a:endParaRPr lang="kk-KZ" sz="1200" i="1" dirty="0">
              <a:solidFill>
                <a:srgbClr val="FF0000"/>
              </a:solidFill>
              <a:latin typeface="Segoe UI" panose="020B0502040204020203" pitchFamily="34" charset="0"/>
              <a:ea typeface="Tahoma" panose="020B0604030504040204" pitchFamily="34" charset="0"/>
              <a:cs typeface="Segoe UI" panose="020B0502040204020203" pitchFamily="34" charset="0"/>
            </a:endParaRPr>
          </a:p>
        </p:txBody>
      </p:sp>
      <p:sp>
        <p:nvSpPr>
          <p:cNvPr id="76" name="Google Shape;323;p25"/>
          <p:cNvSpPr/>
          <p:nvPr/>
        </p:nvSpPr>
        <p:spPr>
          <a:xfrm>
            <a:off x="459453" y="5658334"/>
            <a:ext cx="5173238" cy="523220"/>
          </a:xfrm>
          <a:prstGeom prst="rect">
            <a:avLst/>
          </a:prstGeom>
          <a:noFill/>
        </p:spPr>
        <p:txBody>
          <a:bodyPr wrap="square" rtlCol="0">
            <a:spAutoFit/>
          </a:bodyPr>
          <a:lstStyle/>
          <a:p>
            <a:pPr algn="just"/>
            <a:r>
              <a:rPr lang="kk-KZ" sz="14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Қазақстан Республикасының баспа қызметінің </a:t>
            </a:r>
            <a:r>
              <a:rPr lang="kk-KZ" sz="1400" b="1"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халықаралық имиджін</a:t>
            </a:r>
            <a:r>
              <a:rPr lang="kk-KZ" sz="1400"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 </a:t>
            </a:r>
            <a:r>
              <a:rPr lang="kk-KZ" sz="1400" b="1" dirty="0" smtClean="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арттыру</a:t>
            </a:r>
            <a:endParaRPr lang="kk-KZ" sz="1400" b="1"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endParaRPr>
          </a:p>
        </p:txBody>
      </p:sp>
      <p:sp>
        <p:nvSpPr>
          <p:cNvPr id="77" name="Google Shape;323;p25"/>
          <p:cNvSpPr/>
          <p:nvPr/>
        </p:nvSpPr>
        <p:spPr>
          <a:xfrm>
            <a:off x="6364748" y="5834035"/>
            <a:ext cx="5688000" cy="523220"/>
          </a:xfrm>
          <a:prstGeom prst="rect">
            <a:avLst/>
          </a:prstGeom>
          <a:noFill/>
        </p:spPr>
        <p:txBody>
          <a:bodyPr wrap="square" rtlCol="0">
            <a:spAutoFit/>
          </a:bodyPr>
          <a:lstStyle/>
          <a:p>
            <a:pPr algn="just"/>
            <a:r>
              <a:rPr lang="kk-KZ" sz="1400" dirty="0">
                <a:solidFill>
                  <a:schemeClr val="tx2">
                    <a:lumMod val="50000"/>
                  </a:schemeClr>
                </a:solidFill>
                <a:latin typeface="Segoe UI" panose="020B0502040204020203" pitchFamily="34" charset="0"/>
                <a:cs typeface="Segoe UI" panose="020B0502040204020203" pitchFamily="34" charset="0"/>
              </a:rPr>
              <a:t>Б</a:t>
            </a:r>
            <a:r>
              <a:rPr lang="kk-KZ" sz="1400" dirty="0" smtClean="0">
                <a:solidFill>
                  <a:schemeClr val="tx2">
                    <a:lumMod val="50000"/>
                  </a:schemeClr>
                </a:solidFill>
                <a:latin typeface="Segoe UI" panose="020B0502040204020203" pitchFamily="34" charset="0"/>
                <a:cs typeface="Segoe UI" panose="020B0502040204020203" pitchFamily="34" charset="0"/>
              </a:rPr>
              <a:t>аспа компанияларының халықаралық кітап жәрмеңкелеріне қатысуына республикалық бюджеттен </a:t>
            </a:r>
            <a:r>
              <a:rPr lang="kk-KZ" sz="1400" b="1" dirty="0" smtClean="0">
                <a:solidFill>
                  <a:schemeClr val="tx2">
                    <a:lumMod val="50000"/>
                  </a:schemeClr>
                </a:solidFill>
                <a:latin typeface="Segoe UI" panose="020B0502040204020203" pitchFamily="34" charset="0"/>
                <a:cs typeface="Segoe UI" panose="020B0502040204020203" pitchFamily="34" charset="0"/>
              </a:rPr>
              <a:t>субсидиялар бөлу</a:t>
            </a:r>
            <a:endParaRPr lang="kk-KZ" sz="1400" b="1" dirty="0">
              <a:solidFill>
                <a:schemeClr val="tx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0374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Овал 29"/>
          <p:cNvSpPr/>
          <p:nvPr/>
        </p:nvSpPr>
        <p:spPr>
          <a:xfrm>
            <a:off x="223367" y="870980"/>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223367" y="1951389"/>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223367" y="323535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223367" y="4138208"/>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223367" y="5144545"/>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223367" y="6027959"/>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ятиугольник 47"/>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pic>
        <p:nvPicPr>
          <p:cNvPr id="53" name="Рисунок 52"/>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308396" y="4150653"/>
            <a:ext cx="471297" cy="470372"/>
          </a:xfrm>
          <a:prstGeom prst="rect">
            <a:avLst/>
          </a:prstGeom>
        </p:spPr>
      </p:pic>
      <p:pic>
        <p:nvPicPr>
          <p:cNvPr id="54" name="Рисунок 53"/>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252983" y="3247798"/>
            <a:ext cx="612000" cy="612000"/>
          </a:xfrm>
          <a:prstGeom prst="rect">
            <a:avLst/>
          </a:prstGeom>
          <a:noFill/>
        </p:spPr>
      </p:pic>
      <p:pic>
        <p:nvPicPr>
          <p:cNvPr id="56" name="Picture 2" descr="photo"/>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backgroundRemoval t="19000" b="37667" l="18125" r="35375"/>
                    </a14:imgEffect>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rcRect l="18988" t="19960" r="64735" b="62297"/>
          <a:stretch/>
        </p:blipFill>
        <p:spPr bwMode="auto">
          <a:xfrm>
            <a:off x="234438" y="923964"/>
            <a:ext cx="576294" cy="471131"/>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5017223" y="1"/>
            <a:ext cx="7174777" cy="452904"/>
          </a:xfrm>
          <a:prstGeom prst="rect">
            <a:avLst/>
          </a:prstGeom>
          <a:solidFill>
            <a:srgbClr val="0F668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27" name="Прямоугольник 26"/>
          <p:cNvSpPr/>
          <p:nvPr/>
        </p:nvSpPr>
        <p:spPr>
          <a:xfrm>
            <a:off x="126159" y="0"/>
            <a:ext cx="133166" cy="468000"/>
          </a:xfrm>
          <a:prstGeom prst="rect">
            <a:avLst/>
          </a:prstGeom>
          <a:solidFill>
            <a:srgbClr val="0F6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8" name="Рисунок 7"/>
          <p:cNvPicPr>
            <a:picLocks noChangeAspect="1"/>
          </p:cNvPicPr>
          <p:nvPr/>
        </p:nvPicPr>
        <p:blipFill>
          <a:blip r:embed="rId8">
            <a:biLevel thresh="25000"/>
          </a:blip>
          <a:stretch>
            <a:fillRect/>
          </a:stretch>
        </p:blipFill>
        <p:spPr>
          <a:xfrm>
            <a:off x="326855" y="2027652"/>
            <a:ext cx="391460" cy="477945"/>
          </a:xfrm>
          <a:prstGeom prst="rect">
            <a:avLst/>
          </a:prstGeom>
        </p:spPr>
      </p:pic>
      <p:pic>
        <p:nvPicPr>
          <p:cNvPr id="3" name="Рисунок 2"/>
          <p:cNvPicPr>
            <a:picLocks noChangeAspect="1"/>
          </p:cNvPicPr>
          <p:nvPr/>
        </p:nvPicPr>
        <p:blipFill>
          <a:blip r:embed="rId9">
            <a:biLevel thresh="25000"/>
          </a:blip>
          <a:stretch>
            <a:fillRect/>
          </a:stretch>
        </p:blipFill>
        <p:spPr>
          <a:xfrm>
            <a:off x="308396" y="5210909"/>
            <a:ext cx="437010" cy="437010"/>
          </a:xfrm>
          <a:prstGeom prst="rect">
            <a:avLst/>
          </a:prstGeom>
        </p:spPr>
      </p:pic>
      <p:pic>
        <p:nvPicPr>
          <p:cNvPr id="4" name="Рисунок 3"/>
          <p:cNvPicPr>
            <a:picLocks noChangeAspect="1"/>
          </p:cNvPicPr>
          <p:nvPr/>
        </p:nvPicPr>
        <p:blipFill>
          <a:blip r:embed="rId10">
            <a:biLevel thresh="25000"/>
          </a:blip>
          <a:stretch>
            <a:fillRect/>
          </a:stretch>
        </p:blipFill>
        <p:spPr>
          <a:xfrm>
            <a:off x="312538" y="6084920"/>
            <a:ext cx="492889" cy="498078"/>
          </a:xfrm>
          <a:prstGeom prst="rect">
            <a:avLst/>
          </a:prstGeom>
        </p:spPr>
      </p:pic>
      <p:sp>
        <p:nvSpPr>
          <p:cNvPr id="26" name="Прямоугольник 25"/>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СПОРТ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8" name="TextBox 27">
            <a:extLst>
              <a:ext uri="{FF2B5EF4-FFF2-40B4-BE49-F238E27FC236}">
                <a16:creationId xmlns:a16="http://schemas.microsoft.com/office/drawing/2014/main" id="{80822AF5-9BD7-40BE-AC6D-B597C6B1E480}"/>
              </a:ext>
            </a:extLst>
          </p:cNvPr>
          <p:cNvSpPr txBox="1"/>
          <p:nvPr/>
        </p:nvSpPr>
        <p:spPr>
          <a:xfrm>
            <a:off x="5163531" y="36781"/>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err="1" smtClean="0">
                <a:solidFill>
                  <a:schemeClr val="bg1"/>
                </a:solidFill>
                <a:latin typeface="Segoe UI" panose="020B0502040204020203" pitchFamily="34" charset="0"/>
                <a:cs typeface="Segoe UI" panose="020B0502040204020203" pitchFamily="34" charset="0"/>
              </a:rPr>
              <a:t>Ірі</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спорттық</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жарыстар</a:t>
            </a:r>
            <a:endParaRPr lang="ru-RU" sz="1800" i="1" dirty="0">
              <a:solidFill>
                <a:schemeClr val="bg1"/>
              </a:solidFill>
              <a:latin typeface="Segoe UI" panose="020B0502040204020203" pitchFamily="34" charset="0"/>
              <a:cs typeface="Segoe UI" panose="020B0502040204020203" pitchFamily="34" charset="0"/>
            </a:endParaRPr>
          </a:p>
        </p:txBody>
      </p:sp>
      <p:sp>
        <p:nvSpPr>
          <p:cNvPr id="37" name="TextBox 36"/>
          <p:cNvSpPr txBox="1"/>
          <p:nvPr/>
        </p:nvSpPr>
        <p:spPr>
          <a:xfrm>
            <a:off x="968471" y="987221"/>
            <a:ext cx="10639131" cy="5583260"/>
          </a:xfrm>
          <a:prstGeom prst="rect">
            <a:avLst/>
          </a:prstGeom>
          <a:solidFill>
            <a:schemeClr val="bg1"/>
          </a:solidFill>
        </p:spPr>
        <p:txBody>
          <a:bodyPr wrap="square" rtlCol="0">
            <a:spAutoFit/>
          </a:bodyPr>
          <a:lstStyle/>
          <a:p>
            <a:pPr marL="285750" indent="-285750" algn="just">
              <a:lnSpc>
                <a:spcPct val="107000"/>
              </a:lnSpc>
              <a:spcBef>
                <a:spcPts val="2400"/>
              </a:spcBef>
              <a:buClr>
                <a:schemeClr val="accent5">
                  <a:lumMod val="50000"/>
                </a:schemeClr>
              </a:buClr>
              <a:buFont typeface="Wingdings" panose="05000000000000000000" pitchFamily="2" charset="2"/>
              <a:buChar char="§"/>
            </a:pPr>
            <a:r>
              <a:rPr lang="ru-RU" sz="1600" dirty="0" smtClean="0">
                <a:solidFill>
                  <a:prstClr val="black"/>
                </a:solidFill>
                <a:latin typeface="Segoe UI" panose="020B0502040204020203" pitchFamily="34" charset="0"/>
                <a:cs typeface="Segoe UI" panose="020B0502040204020203" pitchFamily="34" charset="0"/>
              </a:rPr>
              <a:t>2023 </a:t>
            </a:r>
            <a:r>
              <a:rPr lang="ru-RU" sz="1600" dirty="0" err="1">
                <a:solidFill>
                  <a:prstClr val="black"/>
                </a:solidFill>
                <a:latin typeface="Segoe UI" panose="020B0502040204020203" pitchFamily="34" charset="0"/>
                <a:cs typeface="Segoe UI" panose="020B0502040204020203" pitchFamily="34" charset="0"/>
              </a:rPr>
              <a:t>жылдың</a:t>
            </a:r>
            <a:r>
              <a:rPr lang="ru-RU" sz="1600" dirty="0">
                <a:solidFill>
                  <a:prstClr val="black"/>
                </a:solidFill>
                <a:latin typeface="Segoe UI" panose="020B0502040204020203" pitchFamily="34" charset="0"/>
                <a:cs typeface="Segoe UI" panose="020B0502040204020203" pitchFamily="34" charset="0"/>
              </a:rPr>
              <a:t> </a:t>
            </a:r>
            <a:r>
              <a:rPr lang="ru-RU" sz="1600" dirty="0" err="1">
                <a:solidFill>
                  <a:prstClr val="black"/>
                </a:solidFill>
                <a:latin typeface="Segoe UI" panose="020B0502040204020203" pitchFamily="34" charset="0"/>
                <a:cs typeface="Segoe UI" panose="020B0502040204020203" pitchFamily="34" charset="0"/>
              </a:rPr>
              <a:t>басында</a:t>
            </a:r>
            <a:r>
              <a:rPr lang="ru-RU" sz="1600" dirty="0">
                <a:solidFill>
                  <a:prstClr val="black"/>
                </a:solidFill>
                <a:latin typeface="Segoe UI" panose="020B0502040204020203" pitchFamily="34" charset="0"/>
                <a:cs typeface="Segoe UI" panose="020B0502040204020203" pitchFamily="34" charset="0"/>
              </a:rPr>
              <a:t> </a:t>
            </a:r>
            <a:r>
              <a:rPr lang="ru-RU" sz="1600" dirty="0" err="1">
                <a:solidFill>
                  <a:prstClr val="black"/>
                </a:solidFill>
                <a:latin typeface="Segoe UI" panose="020B0502040204020203" pitchFamily="34" charset="0"/>
                <a:cs typeface="Segoe UI" panose="020B0502040204020203" pitchFamily="34" charset="0"/>
              </a:rPr>
              <a:t>еліміздің</a:t>
            </a:r>
            <a:r>
              <a:rPr lang="ru-RU" sz="1600" dirty="0">
                <a:solidFill>
                  <a:prstClr val="black"/>
                </a:solidFill>
                <a:latin typeface="Segoe UI" panose="020B0502040204020203" pitchFamily="34" charset="0"/>
                <a:cs typeface="Segoe UI" panose="020B0502040204020203" pitchFamily="34" charset="0"/>
              </a:rPr>
              <a:t> </a:t>
            </a:r>
            <a:r>
              <a:rPr lang="ru-RU" sz="1600" b="1" dirty="0">
                <a:solidFill>
                  <a:srgbClr val="2E75B6"/>
                </a:solidFill>
                <a:latin typeface="Segoe UI" panose="020B0502040204020203" pitchFamily="34" charset="0"/>
                <a:cs typeface="Segoe UI" panose="020B0502040204020203" pitchFamily="34" charset="0"/>
              </a:rPr>
              <a:t>11</a:t>
            </a:r>
            <a:r>
              <a:rPr lang="ru-RU" sz="1600" dirty="0">
                <a:solidFill>
                  <a:prstClr val="black"/>
                </a:solidFill>
                <a:latin typeface="Segoe UI" panose="020B0502040204020203" pitchFamily="34" charset="0"/>
                <a:cs typeface="Segoe UI" panose="020B0502040204020203" pitchFamily="34" charset="0"/>
              </a:rPr>
              <a:t> </a:t>
            </a:r>
            <a:r>
              <a:rPr lang="ru-RU" sz="1600" dirty="0" err="1">
                <a:solidFill>
                  <a:prstClr val="black"/>
                </a:solidFill>
                <a:latin typeface="Segoe UI" panose="020B0502040204020203" pitchFamily="34" charset="0"/>
                <a:cs typeface="Segoe UI" panose="020B0502040204020203" pitchFamily="34" charset="0"/>
              </a:rPr>
              <a:t>өңірінде</a:t>
            </a:r>
            <a:r>
              <a:rPr lang="ru-RU" sz="1600" dirty="0">
                <a:solidFill>
                  <a:prstClr val="black"/>
                </a:solidFill>
                <a:latin typeface="Segoe UI" panose="020B0502040204020203" pitchFamily="34" charset="0"/>
                <a:cs typeface="Segoe UI" panose="020B0502040204020203" pitchFamily="34" charset="0"/>
              </a:rPr>
              <a:t> 1000-нан </a:t>
            </a:r>
            <a:r>
              <a:rPr lang="ru-RU" sz="1600" dirty="0" err="1">
                <a:solidFill>
                  <a:prstClr val="black"/>
                </a:solidFill>
                <a:latin typeface="Segoe UI" panose="020B0502040204020203" pitchFamily="34" charset="0"/>
                <a:cs typeface="Segoe UI" panose="020B0502040204020203" pitchFamily="34" charset="0"/>
              </a:rPr>
              <a:t>астам</a:t>
            </a:r>
            <a:r>
              <a:rPr lang="ru-RU" sz="1600" dirty="0">
                <a:solidFill>
                  <a:prstClr val="black"/>
                </a:solidFill>
                <a:latin typeface="Segoe UI" panose="020B0502040204020203" pitchFamily="34" charset="0"/>
                <a:cs typeface="Segoe UI" panose="020B0502040204020203" pitchFamily="34" charset="0"/>
              </a:rPr>
              <a:t> </a:t>
            </a:r>
            <a:r>
              <a:rPr lang="ru-RU" sz="1600" dirty="0" err="1">
                <a:solidFill>
                  <a:prstClr val="black"/>
                </a:solidFill>
                <a:latin typeface="Segoe UI" panose="020B0502040204020203" pitchFamily="34" charset="0"/>
                <a:cs typeface="Segoe UI" panose="020B0502040204020203" pitchFamily="34" charset="0"/>
              </a:rPr>
              <a:t>спортшының</a:t>
            </a:r>
            <a:r>
              <a:rPr lang="ru-RU" sz="1600" dirty="0">
                <a:solidFill>
                  <a:prstClr val="black"/>
                </a:solidFill>
                <a:latin typeface="Segoe UI" panose="020B0502040204020203" pitchFamily="34" charset="0"/>
                <a:cs typeface="Segoe UI" panose="020B0502040204020203" pitchFamily="34" charset="0"/>
              </a:rPr>
              <a:t> </a:t>
            </a:r>
            <a:r>
              <a:rPr lang="ru-RU" sz="1600" dirty="0" err="1">
                <a:solidFill>
                  <a:prstClr val="black"/>
                </a:solidFill>
                <a:latin typeface="Segoe UI" panose="020B0502040204020203" pitchFamily="34" charset="0"/>
                <a:cs typeface="Segoe UI" panose="020B0502040204020203" pitchFamily="34" charset="0"/>
              </a:rPr>
              <a:t>қатысуымен</a:t>
            </a:r>
            <a:r>
              <a:rPr lang="ru-RU" sz="1600" dirty="0">
                <a:solidFill>
                  <a:prstClr val="black"/>
                </a:solidFill>
                <a:latin typeface="Segoe UI" panose="020B0502040204020203" pitchFamily="34" charset="0"/>
                <a:cs typeface="Segoe UI" panose="020B0502040204020203" pitchFamily="34" charset="0"/>
              </a:rPr>
              <a:t> </a:t>
            </a:r>
            <a:r>
              <a:rPr lang="ru-RU" sz="1600" b="1" dirty="0">
                <a:solidFill>
                  <a:srgbClr val="2E75B6"/>
                </a:solidFill>
                <a:latin typeface="Segoe UI" panose="020B0502040204020203" pitchFamily="34" charset="0"/>
                <a:cs typeface="Segoe UI" panose="020B0502040204020203" pitchFamily="34" charset="0"/>
              </a:rPr>
              <a:t>26</a:t>
            </a:r>
            <a:r>
              <a:rPr lang="ru-RU" sz="1600" dirty="0">
                <a:solidFill>
                  <a:prstClr val="black"/>
                </a:solidFill>
                <a:latin typeface="Segoe UI" panose="020B0502040204020203" pitchFamily="34" charset="0"/>
                <a:cs typeface="Segoe UI" panose="020B0502040204020203" pitchFamily="34" charset="0"/>
              </a:rPr>
              <a:t> </a:t>
            </a:r>
            <a:r>
              <a:rPr lang="ru-RU" sz="1600" dirty="0" err="1">
                <a:solidFill>
                  <a:prstClr val="black"/>
                </a:solidFill>
                <a:latin typeface="Segoe UI" panose="020B0502040204020203" pitchFamily="34" charset="0"/>
                <a:cs typeface="Segoe UI" panose="020B0502040204020203" pitchFamily="34" charset="0"/>
              </a:rPr>
              <a:t>олимпиадалық</a:t>
            </a:r>
            <a:r>
              <a:rPr lang="ru-RU" sz="1600" dirty="0">
                <a:solidFill>
                  <a:prstClr val="black"/>
                </a:solidFill>
                <a:latin typeface="Segoe UI" panose="020B0502040204020203" pitchFamily="34" charset="0"/>
                <a:cs typeface="Segoe UI" panose="020B0502040204020203" pitchFamily="34" charset="0"/>
              </a:rPr>
              <a:t> спорт </a:t>
            </a:r>
            <a:r>
              <a:rPr lang="ru-RU" sz="1600" dirty="0" err="1">
                <a:solidFill>
                  <a:prstClr val="black"/>
                </a:solidFill>
                <a:latin typeface="Segoe UI" panose="020B0502040204020203" pitchFamily="34" charset="0"/>
                <a:cs typeface="Segoe UI" panose="020B0502040204020203" pitchFamily="34" charset="0"/>
              </a:rPr>
              <a:t>түрінен</a:t>
            </a:r>
            <a:r>
              <a:rPr lang="ru-RU" sz="1600" dirty="0">
                <a:solidFill>
                  <a:prstClr val="black"/>
                </a:solidFill>
                <a:latin typeface="Segoe UI" panose="020B0502040204020203" pitchFamily="34" charset="0"/>
                <a:cs typeface="Segoe UI" panose="020B0502040204020203" pitchFamily="34" charset="0"/>
              </a:rPr>
              <a:t> </a:t>
            </a:r>
            <a:r>
              <a:rPr lang="ru-RU" sz="1600" b="1" dirty="0">
                <a:solidFill>
                  <a:srgbClr val="2E75B6"/>
                </a:solidFill>
                <a:latin typeface="Segoe UI" panose="020B0502040204020203" pitchFamily="34" charset="0"/>
                <a:cs typeface="Segoe UI" panose="020B0502040204020203" pitchFamily="34" charset="0"/>
              </a:rPr>
              <a:t>5 </a:t>
            </a:r>
            <a:r>
              <a:rPr lang="ru-RU" sz="1600" b="1" dirty="0" err="1" smtClean="0">
                <a:solidFill>
                  <a:srgbClr val="2E75B6"/>
                </a:solidFill>
                <a:latin typeface="Segoe UI" panose="020B0502040204020203" pitchFamily="34" charset="0"/>
                <a:cs typeface="Segoe UI" panose="020B0502040204020203" pitchFamily="34" charset="0"/>
              </a:rPr>
              <a:t>жазғы</a:t>
            </a:r>
            <a:r>
              <a:rPr lang="ru-RU" sz="1600" b="1" dirty="0" smtClean="0">
                <a:solidFill>
                  <a:srgbClr val="2E75B6"/>
                </a:solidFill>
                <a:latin typeface="Segoe UI" panose="020B0502040204020203" pitchFamily="34" charset="0"/>
                <a:cs typeface="Segoe UI" panose="020B0502040204020203" pitchFamily="34" charset="0"/>
              </a:rPr>
              <a:t> СПАРТАКИАДА </a:t>
            </a:r>
            <a:r>
              <a:rPr lang="ru-RU" sz="1600" dirty="0" err="1" smtClean="0">
                <a:solidFill>
                  <a:prstClr val="black"/>
                </a:solidFill>
                <a:latin typeface="Segoe UI" panose="020B0502040204020203" pitchFamily="34" charset="0"/>
                <a:cs typeface="Segoe UI" panose="020B0502040204020203" pitchFamily="34" charset="0"/>
              </a:rPr>
              <a:t>басталды</a:t>
            </a:r>
            <a:r>
              <a:rPr lang="ru-RU" sz="1600" dirty="0">
                <a:solidFill>
                  <a:prstClr val="black"/>
                </a:solidFill>
                <a:latin typeface="Segoe UI" panose="020B0502040204020203" pitchFamily="34" charset="0"/>
                <a:cs typeface="Segoe UI" panose="020B0502040204020203" pitchFamily="34" charset="0"/>
              </a:rPr>
              <a:t>, </a:t>
            </a:r>
            <a:r>
              <a:rPr lang="ru-RU" sz="1600" dirty="0" err="1" smtClean="0">
                <a:solidFill>
                  <a:prstClr val="black"/>
                </a:solidFill>
                <a:latin typeface="Segoe UI" panose="020B0502040204020203" pitchFamily="34" charset="0"/>
                <a:cs typeface="Segoe UI" panose="020B0502040204020203" pitchFamily="34" charset="0"/>
              </a:rPr>
              <a:t>есептік</a:t>
            </a:r>
            <a:r>
              <a:rPr lang="ru-RU" sz="1600" dirty="0" smtClean="0">
                <a:solidFill>
                  <a:prstClr val="black"/>
                </a:solidFill>
                <a:latin typeface="Segoe UI" panose="020B0502040204020203" pitchFamily="34" charset="0"/>
                <a:cs typeface="Segoe UI" panose="020B0502040204020203" pitchFamily="34" charset="0"/>
              </a:rPr>
              <a:t> </a:t>
            </a:r>
            <a:r>
              <a:rPr lang="ru-RU" sz="1600" dirty="0" err="1">
                <a:solidFill>
                  <a:prstClr val="black"/>
                </a:solidFill>
                <a:latin typeface="Segoe UI" panose="020B0502040204020203" pitchFamily="34" charset="0"/>
                <a:cs typeface="Segoe UI" panose="020B0502040204020203" pitchFamily="34" charset="0"/>
              </a:rPr>
              <a:t>кезеңде</a:t>
            </a:r>
            <a:r>
              <a:rPr lang="ru-RU" sz="1600" dirty="0">
                <a:solidFill>
                  <a:prstClr val="black"/>
                </a:solidFill>
                <a:latin typeface="Segoe UI" panose="020B0502040204020203" pitchFamily="34" charset="0"/>
                <a:cs typeface="Segoe UI" panose="020B0502040204020203" pitchFamily="34" charset="0"/>
              </a:rPr>
              <a:t> </a:t>
            </a:r>
            <a:r>
              <a:rPr lang="ru-RU" sz="1600" dirty="0" err="1">
                <a:solidFill>
                  <a:prstClr val="black"/>
                </a:solidFill>
                <a:latin typeface="Segoe UI" panose="020B0502040204020203" pitchFamily="34" charset="0"/>
                <a:cs typeface="Segoe UI" panose="020B0502040204020203" pitchFamily="34" charset="0"/>
              </a:rPr>
              <a:t>спорттың</a:t>
            </a:r>
            <a:r>
              <a:rPr lang="ru-RU" sz="1600" dirty="0">
                <a:solidFill>
                  <a:prstClr val="black"/>
                </a:solidFill>
                <a:latin typeface="Segoe UI" panose="020B0502040204020203" pitchFamily="34" charset="0"/>
                <a:cs typeface="Segoe UI" panose="020B0502040204020203" pitchFamily="34" charset="0"/>
              </a:rPr>
              <a:t> 4 </a:t>
            </a:r>
            <a:r>
              <a:rPr lang="ru-RU" sz="1600" dirty="0" err="1" smtClean="0">
                <a:solidFill>
                  <a:prstClr val="black"/>
                </a:solidFill>
                <a:latin typeface="Segoe UI" panose="020B0502040204020203" pitchFamily="34" charset="0"/>
                <a:cs typeface="Segoe UI" panose="020B0502040204020203" pitchFamily="34" charset="0"/>
              </a:rPr>
              <a:t>түрінен</a:t>
            </a:r>
            <a:r>
              <a:rPr lang="ru-RU" sz="1600" dirty="0" smtClean="0">
                <a:solidFill>
                  <a:prstClr val="black"/>
                </a:solidFill>
                <a:latin typeface="Segoe UI" panose="020B0502040204020203" pitchFamily="34" charset="0"/>
                <a:cs typeface="Segoe UI" panose="020B0502040204020203" pitchFamily="34" charset="0"/>
              </a:rPr>
              <a:t> </a:t>
            </a:r>
            <a:r>
              <a:rPr lang="ru-RU" sz="1600" dirty="0" err="1" smtClean="0">
                <a:solidFill>
                  <a:prstClr val="black"/>
                </a:solidFill>
                <a:latin typeface="Segoe UI" panose="020B0502040204020203" pitchFamily="34" charset="0"/>
                <a:cs typeface="Segoe UI" panose="020B0502040204020203" pitchFamily="34" charset="0"/>
              </a:rPr>
              <a:t>жарыстар</a:t>
            </a:r>
            <a:r>
              <a:rPr lang="ru-RU" sz="1600" dirty="0" smtClean="0">
                <a:solidFill>
                  <a:prstClr val="black"/>
                </a:solidFill>
                <a:latin typeface="Segoe UI" panose="020B0502040204020203" pitchFamily="34" charset="0"/>
                <a:cs typeface="Segoe UI" panose="020B0502040204020203" pitchFamily="34" charset="0"/>
              </a:rPr>
              <a:t> </a:t>
            </a:r>
            <a:r>
              <a:rPr lang="ru-RU" sz="1600" dirty="0" err="1" smtClean="0">
                <a:solidFill>
                  <a:prstClr val="black"/>
                </a:solidFill>
                <a:latin typeface="Segoe UI" panose="020B0502040204020203" pitchFamily="34" charset="0"/>
                <a:cs typeface="Segoe UI" panose="020B0502040204020203" pitchFamily="34" charset="0"/>
              </a:rPr>
              <a:t>өтті</a:t>
            </a:r>
            <a:endParaRPr lang="ru-RU" sz="1600" dirty="0" smtClean="0">
              <a:solidFill>
                <a:prstClr val="black"/>
              </a:solidFill>
              <a:latin typeface="Segoe UI" panose="020B0502040204020203" pitchFamily="34" charset="0"/>
              <a:cs typeface="Segoe UI" panose="020B0502040204020203" pitchFamily="34" charset="0"/>
            </a:endParaRPr>
          </a:p>
          <a:p>
            <a:pPr marL="285750" indent="-285750" algn="just">
              <a:lnSpc>
                <a:spcPct val="107000"/>
              </a:lnSpc>
              <a:spcBef>
                <a:spcPts val="2400"/>
              </a:spcBef>
              <a:buClr>
                <a:schemeClr val="accent5">
                  <a:lumMod val="50000"/>
                </a:schemeClr>
              </a:buClr>
              <a:buFont typeface="Wingdings" panose="05000000000000000000" pitchFamily="2" charset="2"/>
              <a:buChar char="§"/>
            </a:pPr>
            <a:r>
              <a:rPr lang="kk-KZ" sz="1600" dirty="0" smtClean="0">
                <a:latin typeface="Segoe UI" panose="020B0502040204020203" pitchFamily="34" charset="0"/>
                <a:cs typeface="Segoe UI" panose="020B0502040204020203" pitchFamily="34" charset="0"/>
              </a:rPr>
              <a:t>2023 жылғы 31 </a:t>
            </a:r>
            <a:r>
              <a:rPr lang="kk-KZ" sz="1600" dirty="0">
                <a:latin typeface="Segoe UI" panose="020B0502040204020203" pitchFamily="34" charset="0"/>
                <a:cs typeface="Segoe UI" panose="020B0502040204020203" pitchFamily="34" charset="0"/>
              </a:rPr>
              <a:t>қаңтар - 7 сәуір аралығында </a:t>
            </a:r>
            <a:r>
              <a:rPr lang="kk-KZ" sz="1600" b="1" dirty="0">
                <a:solidFill>
                  <a:srgbClr val="2E75B6"/>
                </a:solidFill>
                <a:latin typeface="Segoe UI" panose="020B0502040204020203" pitchFamily="34" charset="0"/>
                <a:cs typeface="Segoe UI" panose="020B0502040204020203" pitchFamily="34" charset="0"/>
              </a:rPr>
              <a:t>ҚР </a:t>
            </a:r>
            <a:r>
              <a:rPr lang="kk-KZ" sz="1600" b="1" dirty="0" smtClean="0">
                <a:solidFill>
                  <a:srgbClr val="2E75B6"/>
                </a:solidFill>
                <a:latin typeface="Segoe UI" panose="020B0502040204020203" pitchFamily="34" charset="0"/>
                <a:cs typeface="Segoe UI" panose="020B0502040204020203" pitchFamily="34" charset="0"/>
              </a:rPr>
              <a:t>4-ші ҚЫСҚЫ </a:t>
            </a:r>
            <a:r>
              <a:rPr lang="kk-KZ" sz="1600" b="1" dirty="0">
                <a:solidFill>
                  <a:srgbClr val="2E75B6"/>
                </a:solidFill>
                <a:latin typeface="Segoe UI" panose="020B0502040204020203" pitchFamily="34" charset="0"/>
                <a:cs typeface="Segoe UI" panose="020B0502040204020203" pitchFamily="34" charset="0"/>
              </a:rPr>
              <a:t>ЖАСТАР СПОРТТЫҚ ОЙЫНДАРЫ </a:t>
            </a:r>
            <a:r>
              <a:rPr lang="kk-KZ" sz="1600" dirty="0" smtClean="0">
                <a:latin typeface="Segoe UI" panose="020B0502040204020203" pitchFamily="34" charset="0"/>
                <a:cs typeface="Segoe UI" panose="020B0502040204020203" pitchFamily="34" charset="0"/>
              </a:rPr>
              <a:t>қысқы </a:t>
            </a:r>
            <a:r>
              <a:rPr lang="kk-KZ" sz="1600" dirty="0">
                <a:latin typeface="Segoe UI" panose="020B0502040204020203" pitchFamily="34" charset="0"/>
                <a:cs typeface="Segoe UI" panose="020B0502040204020203" pitchFamily="34" charset="0"/>
              </a:rPr>
              <a:t>олимпиадалық </a:t>
            </a:r>
            <a:r>
              <a:rPr lang="kk-KZ" sz="1600" b="1" dirty="0" smtClean="0">
                <a:latin typeface="Segoe UI" panose="020B0502040204020203" pitchFamily="34" charset="0"/>
                <a:cs typeface="Segoe UI" panose="020B0502040204020203" pitchFamily="34" charset="0"/>
              </a:rPr>
              <a:t>10</a:t>
            </a:r>
            <a:r>
              <a:rPr lang="kk-KZ" sz="1600" dirty="0" smtClean="0">
                <a:latin typeface="Segoe UI" panose="020B0502040204020203" pitchFamily="34" charset="0"/>
                <a:cs typeface="Segoe UI" panose="020B0502040204020203" pitchFamily="34" charset="0"/>
              </a:rPr>
              <a:t> спорт </a:t>
            </a:r>
            <a:r>
              <a:rPr lang="kk-KZ" sz="1600" dirty="0">
                <a:latin typeface="Segoe UI" panose="020B0502040204020203" pitchFamily="34" charset="0"/>
                <a:cs typeface="Segoe UI" panose="020B0502040204020203" pitchFamily="34" charset="0"/>
              </a:rPr>
              <a:t>түрінен </a:t>
            </a:r>
            <a:r>
              <a:rPr lang="kk-KZ" sz="1400" i="1" dirty="0">
                <a:latin typeface="Segoe UI" panose="020B0502040204020203" pitchFamily="34" charset="0"/>
                <a:cs typeface="Segoe UI" panose="020B0502040204020203" pitchFamily="34" charset="0"/>
              </a:rPr>
              <a:t>(биатлон, керлинг, </a:t>
            </a:r>
            <a:r>
              <a:rPr lang="kk-KZ" sz="1400" i="1" dirty="0" smtClean="0">
                <a:latin typeface="Segoe UI" panose="020B0502040204020203" pitchFamily="34" charset="0"/>
                <a:cs typeface="Segoe UI" panose="020B0502040204020203" pitchFamily="34" charset="0"/>
              </a:rPr>
              <a:t>конькимен жүгіру </a:t>
            </a:r>
            <a:r>
              <a:rPr lang="kk-KZ" sz="1400" i="1" dirty="0">
                <a:latin typeface="Segoe UI" panose="020B0502040204020203" pitchFamily="34" charset="0"/>
                <a:cs typeface="Segoe UI" panose="020B0502040204020203" pitchFamily="34" charset="0"/>
              </a:rPr>
              <a:t>спорты, </a:t>
            </a:r>
            <a:r>
              <a:rPr lang="kk-KZ" sz="1400" i="1" dirty="0" smtClean="0">
                <a:latin typeface="Segoe UI" panose="020B0502040204020203" pitchFamily="34" charset="0"/>
                <a:cs typeface="Segoe UI" panose="020B0502040204020203" pitchFamily="34" charset="0"/>
              </a:rPr>
              <a:t>шаңғы жарысы</a:t>
            </a:r>
            <a:r>
              <a:rPr lang="kk-KZ" sz="1400" i="1" dirty="0">
                <a:latin typeface="Segoe UI" panose="020B0502040204020203" pitchFamily="34" charset="0"/>
                <a:cs typeface="Segoe UI" panose="020B0502040204020203" pitchFamily="34" charset="0"/>
              </a:rPr>
              <a:t>, трамплиннен шаңғымен секіру, мәнерлеп сырғанау, фристайл-акробатика, фристайл-могул, шайбалы хоккей, шорт-трек)</a:t>
            </a:r>
            <a:r>
              <a:rPr lang="kk-KZ" sz="1600" i="1" dirty="0">
                <a:latin typeface="Segoe UI" panose="020B0502040204020203" pitchFamily="34" charset="0"/>
                <a:cs typeface="Segoe UI" panose="020B0502040204020203" pitchFamily="34" charset="0"/>
              </a:rPr>
              <a:t> </a:t>
            </a:r>
            <a:r>
              <a:rPr lang="kk-KZ" sz="1600" dirty="0">
                <a:latin typeface="Segoe UI" panose="020B0502040204020203" pitchFamily="34" charset="0"/>
                <a:cs typeface="Segoe UI" panose="020B0502040204020203" pitchFamily="34" charset="0"/>
              </a:rPr>
              <a:t>өтті және ойындардың нәтижесінде</a:t>
            </a:r>
            <a:r>
              <a:rPr lang="kk-KZ" sz="1600" dirty="0" smtClean="0">
                <a:latin typeface="Segoe UI" panose="020B0502040204020203" pitchFamily="34" charset="0"/>
                <a:cs typeface="Segoe UI" panose="020B0502040204020203" pitchFamily="34" charset="0"/>
              </a:rPr>
              <a:t>: 1 </a:t>
            </a:r>
            <a:r>
              <a:rPr lang="kk-KZ" sz="1600" dirty="0">
                <a:latin typeface="Segoe UI" panose="020B0502040204020203" pitchFamily="34" charset="0"/>
                <a:cs typeface="Segoe UI" panose="020B0502040204020203" pitchFamily="34" charset="0"/>
              </a:rPr>
              <a:t>орын – Алматы қ., 2 орын – ШҚО, 3 орын – Астана қ.</a:t>
            </a:r>
          </a:p>
          <a:p>
            <a:pPr marL="285750" indent="-285750" algn="just">
              <a:lnSpc>
                <a:spcPct val="107000"/>
              </a:lnSpc>
              <a:spcBef>
                <a:spcPts val="2400"/>
              </a:spcBef>
              <a:buClr>
                <a:schemeClr val="accent5">
                  <a:lumMod val="50000"/>
                </a:schemeClr>
              </a:buClr>
              <a:buFont typeface="Wingdings" panose="05000000000000000000" pitchFamily="2" charset="2"/>
              <a:buChar char="§"/>
            </a:pPr>
            <a:r>
              <a:rPr lang="ru-RU" sz="1600" dirty="0" smtClean="0">
                <a:latin typeface="Segoe UI" panose="020B0502040204020203" pitchFamily="34" charset="0"/>
                <a:cs typeface="Segoe UI" panose="020B0502040204020203" pitchFamily="34" charset="0"/>
              </a:rPr>
              <a:t>2023 </a:t>
            </a:r>
            <a:r>
              <a:rPr lang="ru-RU" sz="1600" dirty="0" err="1" smtClean="0">
                <a:latin typeface="Segoe UI" panose="020B0502040204020203" pitchFamily="34" charset="0"/>
                <a:cs typeface="Segoe UI" panose="020B0502040204020203" pitchFamily="34" charset="0"/>
              </a:rPr>
              <a:t>жылғы</a:t>
            </a:r>
            <a:r>
              <a:rPr lang="ru-RU" sz="1600" dirty="0" smtClean="0">
                <a:latin typeface="Segoe UI" panose="020B0502040204020203" pitchFamily="34" charset="0"/>
                <a:cs typeface="Segoe UI" panose="020B0502040204020203" pitchFamily="34" charset="0"/>
              </a:rPr>
              <a:t> 10-12 </a:t>
            </a:r>
            <a:r>
              <a:rPr lang="ru-RU" sz="1600" dirty="0" err="1">
                <a:latin typeface="Segoe UI" panose="020B0502040204020203" pitchFamily="34" charset="0"/>
                <a:cs typeface="Segoe UI" panose="020B0502040204020203" pitchFamily="34" charset="0"/>
              </a:rPr>
              <a:t>ақпанында</a:t>
            </a:r>
            <a:r>
              <a:rPr lang="ru-RU" sz="1600" dirty="0">
                <a:latin typeface="Segoe UI" panose="020B0502040204020203" pitchFamily="34" charset="0"/>
                <a:cs typeface="Segoe UI" panose="020B0502040204020203" pitchFamily="34" charset="0"/>
              </a:rPr>
              <a:t> ТМД </a:t>
            </a:r>
            <a:r>
              <a:rPr lang="ru-RU" sz="1600" dirty="0" err="1">
                <a:latin typeface="Segoe UI" panose="020B0502040204020203" pitchFamily="34" charset="0"/>
                <a:cs typeface="Segoe UI" panose="020B0502040204020203" pitchFamily="34" charset="0"/>
              </a:rPr>
              <a:t>елдерінің</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аумағында</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алғаш</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рет</a:t>
            </a:r>
            <a:r>
              <a:rPr lang="ru-RU" sz="1600" dirty="0">
                <a:latin typeface="Segoe UI" panose="020B0502040204020203" pitchFamily="34" charset="0"/>
                <a:cs typeface="Segoe UI" panose="020B0502040204020203" pitchFamily="34" charset="0"/>
              </a:rPr>
              <a:t> </a:t>
            </a:r>
            <a:r>
              <a:rPr lang="ru-RU" sz="1600" b="1" dirty="0">
                <a:solidFill>
                  <a:srgbClr val="0F6684"/>
                </a:solidFill>
                <a:latin typeface="Segoe UI" panose="020B0502040204020203" pitchFamily="34" charset="0"/>
                <a:cs typeface="Segoe UI" panose="020B0502040204020203" pitchFamily="34" charset="0"/>
              </a:rPr>
              <a:t>31</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елден</a:t>
            </a:r>
            <a:r>
              <a:rPr lang="ru-RU" sz="1600" dirty="0">
                <a:latin typeface="Segoe UI" panose="020B0502040204020203" pitchFamily="34" charset="0"/>
                <a:cs typeface="Segoe UI" panose="020B0502040204020203" pitchFamily="34" charset="0"/>
              </a:rPr>
              <a:t> </a:t>
            </a:r>
            <a:r>
              <a:rPr lang="ru-RU" sz="1600" b="1" dirty="0">
                <a:solidFill>
                  <a:srgbClr val="0F6684"/>
                </a:solidFill>
                <a:latin typeface="Segoe UI" panose="020B0502040204020203" pitchFamily="34" charset="0"/>
                <a:cs typeface="Segoe UI" panose="020B0502040204020203" pitchFamily="34" charset="0"/>
              </a:rPr>
              <a:t>500</a:t>
            </a:r>
            <a:r>
              <a:rPr lang="ru-RU" sz="1600" dirty="0">
                <a:latin typeface="Segoe UI" panose="020B0502040204020203" pitchFamily="34" charset="0"/>
                <a:cs typeface="Segoe UI" panose="020B0502040204020203" pitchFamily="34" charset="0"/>
              </a:rPr>
              <a:t>-ден </a:t>
            </a:r>
            <a:r>
              <a:rPr lang="ru-RU" sz="1600" dirty="0" err="1">
                <a:latin typeface="Segoe UI" panose="020B0502040204020203" pitchFamily="34" charset="0"/>
                <a:cs typeface="Segoe UI" panose="020B0502040204020203" pitchFamily="34" charset="0"/>
              </a:rPr>
              <a:t>астам</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спортшының</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қатысуымен</a:t>
            </a:r>
            <a:r>
              <a:rPr lang="ru-RU" sz="1600" dirty="0">
                <a:latin typeface="Segoe UI" panose="020B0502040204020203" pitchFamily="34" charset="0"/>
                <a:cs typeface="Segoe UI" panose="020B0502040204020203" pitchFamily="34" charset="0"/>
              </a:rPr>
              <a:t> </a:t>
            </a:r>
            <a:r>
              <a:rPr lang="ru-RU" sz="1600" b="1" dirty="0">
                <a:solidFill>
                  <a:srgbClr val="2E75B6"/>
                </a:solidFill>
                <a:latin typeface="Segoe UI" panose="020B0502040204020203" pitchFamily="34" charset="0"/>
                <a:cs typeface="Segoe UI" panose="020B0502040204020203" pitchFamily="34" charset="0"/>
              </a:rPr>
              <a:t>ЖЕҢІЛ АТЛЕТИКАДАН АЗИЯ ЧЕМПИОНАТЫ </a:t>
            </a:r>
            <a:r>
              <a:rPr lang="ru-RU" sz="1600" dirty="0" err="1" smtClean="0">
                <a:latin typeface="Segoe UI" panose="020B0502040204020203" pitchFamily="34" charset="0"/>
                <a:cs typeface="Segoe UI" panose="020B0502040204020203" pitchFamily="34" charset="0"/>
              </a:rPr>
              <a:t>өткізілді</a:t>
            </a:r>
            <a:endParaRPr lang="ru-RU" sz="1600" dirty="0">
              <a:latin typeface="Segoe UI" panose="020B0502040204020203" pitchFamily="34" charset="0"/>
              <a:cs typeface="Segoe UI" panose="020B0502040204020203" pitchFamily="34" charset="0"/>
            </a:endParaRPr>
          </a:p>
          <a:p>
            <a:pPr marL="285750" lvl="0" indent="-285750" algn="just">
              <a:lnSpc>
                <a:spcPct val="107000"/>
              </a:lnSpc>
              <a:spcBef>
                <a:spcPts val="2400"/>
              </a:spcBef>
              <a:buClr>
                <a:schemeClr val="accent5">
                  <a:lumMod val="50000"/>
                </a:schemeClr>
              </a:buClr>
              <a:buFont typeface="Wingdings" panose="05000000000000000000" pitchFamily="2" charset="2"/>
              <a:buChar char="§"/>
            </a:pPr>
            <a:r>
              <a:rPr lang="kk-KZ" sz="1600" dirty="0" smtClean="0">
                <a:latin typeface="Segoe UI" panose="020B0502040204020203" pitchFamily="34" charset="0"/>
                <a:cs typeface="Segoe UI" panose="020B0502040204020203" pitchFamily="34" charset="0"/>
              </a:rPr>
              <a:t>2023 жылғы 4-12 </a:t>
            </a:r>
            <a:r>
              <a:rPr lang="kk-KZ" sz="1600" dirty="0">
                <a:latin typeface="Segoe UI" panose="020B0502040204020203" pitchFamily="34" charset="0"/>
                <a:cs typeface="Segoe UI" panose="020B0502040204020203" pitchFamily="34" charset="0"/>
              </a:rPr>
              <a:t>наурызында Щучинск қаласында </a:t>
            </a:r>
            <a:r>
              <a:rPr lang="kk-KZ" sz="1600" dirty="0" smtClean="0">
                <a:latin typeface="Segoe UI" panose="020B0502040204020203" pitchFamily="34" charset="0"/>
                <a:cs typeface="Segoe UI" panose="020B0502040204020203" pitchFamily="34" charset="0"/>
              </a:rPr>
              <a:t>қысқы </a:t>
            </a:r>
            <a:r>
              <a:rPr lang="kk-KZ" sz="1600" dirty="0">
                <a:latin typeface="Segoe UI" panose="020B0502040204020203" pitchFamily="34" charset="0"/>
                <a:cs typeface="Segoe UI" panose="020B0502040204020203" pitchFamily="34" charset="0"/>
              </a:rPr>
              <a:t>спорт түрлері бойынша олимпиадалық даярлау орталығының базасында </a:t>
            </a:r>
            <a:r>
              <a:rPr lang="kk-KZ" sz="1600" b="1" dirty="0">
                <a:solidFill>
                  <a:srgbClr val="0F6684"/>
                </a:solidFill>
                <a:latin typeface="Segoe UI" panose="020B0502040204020203" pitchFamily="34" charset="0"/>
                <a:cs typeface="Segoe UI" panose="020B0502040204020203" pitchFamily="34" charset="0"/>
              </a:rPr>
              <a:t>39</a:t>
            </a:r>
            <a:r>
              <a:rPr lang="kk-KZ" sz="1600" dirty="0">
                <a:solidFill>
                  <a:srgbClr val="2E75B6"/>
                </a:solidFill>
                <a:latin typeface="Segoe UI" panose="020B0502040204020203" pitchFamily="34" charset="0"/>
                <a:cs typeface="Segoe UI" panose="020B0502040204020203" pitchFamily="34" charset="0"/>
              </a:rPr>
              <a:t> </a:t>
            </a:r>
            <a:r>
              <a:rPr lang="kk-KZ" sz="1600" dirty="0">
                <a:latin typeface="Segoe UI" panose="020B0502040204020203" pitchFamily="34" charset="0"/>
                <a:cs typeface="Segoe UI" panose="020B0502040204020203" pitchFamily="34" charset="0"/>
              </a:rPr>
              <a:t>елден </a:t>
            </a:r>
            <a:r>
              <a:rPr lang="kk-KZ" sz="1600" b="1" dirty="0">
                <a:solidFill>
                  <a:srgbClr val="0F6684"/>
                </a:solidFill>
                <a:latin typeface="Segoe UI" panose="020B0502040204020203" pitchFamily="34" charset="0"/>
                <a:cs typeface="Segoe UI" panose="020B0502040204020203" pitchFamily="34" charset="0"/>
              </a:rPr>
              <a:t>500</a:t>
            </a:r>
            <a:r>
              <a:rPr lang="kk-KZ" sz="1600" dirty="0">
                <a:latin typeface="Segoe UI" panose="020B0502040204020203" pitchFamily="34" charset="0"/>
                <a:cs typeface="Segoe UI" panose="020B0502040204020203" pitchFamily="34" charset="0"/>
              </a:rPr>
              <a:t>-ден астам спортшының қатысуымен </a:t>
            </a:r>
            <a:r>
              <a:rPr lang="kk-KZ" sz="1600" dirty="0" smtClean="0">
                <a:latin typeface="Segoe UI" panose="020B0502040204020203" pitchFamily="34" charset="0"/>
                <a:cs typeface="Segoe UI" panose="020B0502040204020203" pitchFamily="34" charset="0"/>
              </a:rPr>
              <a:t>жастар мен жасөспірімдер арасында </a:t>
            </a:r>
            <a:r>
              <a:rPr lang="kk-KZ" sz="1600" b="1" dirty="0" smtClean="0">
                <a:solidFill>
                  <a:srgbClr val="2E75B6"/>
                </a:solidFill>
                <a:latin typeface="Segoe UI" panose="020B0502040204020203" pitchFamily="34" charset="0"/>
                <a:cs typeface="Segoe UI" panose="020B0502040204020203" pitchFamily="34" charset="0"/>
              </a:rPr>
              <a:t>БИАТЛОННАН ӘЛЕМ ЧЕМПИОНАТЫ </a:t>
            </a:r>
            <a:r>
              <a:rPr lang="kk-KZ" sz="1600" dirty="0" smtClean="0">
                <a:latin typeface="Segoe UI" panose="020B0502040204020203" pitchFamily="34" charset="0"/>
                <a:cs typeface="Segoe UI" panose="020B0502040204020203" pitchFamily="34" charset="0"/>
              </a:rPr>
              <a:t>өткізілді</a:t>
            </a:r>
            <a:endParaRPr lang="kk-KZ" sz="1600" dirty="0">
              <a:latin typeface="Segoe UI" panose="020B0502040204020203" pitchFamily="34" charset="0"/>
              <a:cs typeface="Segoe UI" panose="020B0502040204020203" pitchFamily="34" charset="0"/>
            </a:endParaRPr>
          </a:p>
          <a:p>
            <a:pPr marL="171450" indent="-171450" algn="just">
              <a:lnSpc>
                <a:spcPct val="107000"/>
              </a:lnSpc>
              <a:spcBef>
                <a:spcPts val="2400"/>
              </a:spcBef>
              <a:buClr>
                <a:schemeClr val="accent5">
                  <a:lumMod val="50000"/>
                </a:schemeClr>
              </a:buClr>
              <a:buFont typeface="Wingdings" panose="05000000000000000000" pitchFamily="2" charset="2"/>
              <a:buChar char="§"/>
            </a:pPr>
            <a:r>
              <a:rPr lang="kk-KZ" sz="1600" dirty="0" smtClean="0">
                <a:latin typeface="Segoe UI" panose="020B0502040204020203" pitchFamily="34" charset="0"/>
                <a:cs typeface="Segoe UI" panose="020B0502040204020203" pitchFamily="34" charset="0"/>
              </a:rPr>
              <a:t> 2023 жылдың 7 сәуір </a:t>
            </a:r>
            <a:r>
              <a:rPr lang="kk-KZ" sz="1600" dirty="0">
                <a:latin typeface="Segoe UI" panose="020B0502040204020203" pitchFamily="34" charset="0"/>
                <a:cs typeface="Segoe UI" panose="020B0502040204020203" pitchFamily="34" charset="0"/>
              </a:rPr>
              <a:t>– 1 </a:t>
            </a:r>
            <a:r>
              <a:rPr lang="kk-KZ" sz="1600" dirty="0" smtClean="0">
                <a:latin typeface="Segoe UI" panose="020B0502040204020203" pitchFamily="34" charset="0"/>
                <a:cs typeface="Segoe UI" panose="020B0502040204020203" pitchFamily="34" charset="0"/>
              </a:rPr>
              <a:t>мамыр аралығында Астана қаласында Қазақстанда алғашқы рет </a:t>
            </a:r>
            <a:r>
              <a:rPr lang="kk-KZ" sz="1600" b="1" dirty="0">
                <a:solidFill>
                  <a:srgbClr val="2E75B6"/>
                </a:solidFill>
                <a:latin typeface="Segoe UI" panose="020B0502040204020203" pitchFamily="34" charset="0"/>
                <a:cs typeface="Segoe UI" panose="020B0502040204020203" pitchFamily="34" charset="0"/>
              </a:rPr>
              <a:t>КЛАССИКАЛЫҚ </a:t>
            </a:r>
            <a:r>
              <a:rPr lang="kk-KZ" sz="1600" b="1" dirty="0" smtClean="0">
                <a:solidFill>
                  <a:srgbClr val="2E75B6"/>
                </a:solidFill>
                <a:latin typeface="Segoe UI" panose="020B0502040204020203" pitchFamily="34" charset="0"/>
                <a:cs typeface="Segoe UI" panose="020B0502040204020203" pitchFamily="34" charset="0"/>
              </a:rPr>
              <a:t>ШАХМАТТАН </a:t>
            </a:r>
            <a:r>
              <a:rPr lang="kk-KZ" sz="1600" b="1" dirty="0">
                <a:solidFill>
                  <a:srgbClr val="2E75B6"/>
                </a:solidFill>
                <a:latin typeface="Segoe UI" panose="020B0502040204020203" pitchFamily="34" charset="0"/>
                <a:cs typeface="Segoe UI" panose="020B0502040204020203" pitchFamily="34" charset="0"/>
              </a:rPr>
              <a:t>2023 </a:t>
            </a:r>
            <a:r>
              <a:rPr lang="kk-KZ" sz="1600" b="1" dirty="0" smtClean="0">
                <a:solidFill>
                  <a:srgbClr val="2E75B6"/>
                </a:solidFill>
                <a:latin typeface="Segoe UI" panose="020B0502040204020203" pitchFamily="34" charset="0"/>
                <a:cs typeface="Segoe UI" panose="020B0502040204020203" pitchFamily="34" charset="0"/>
              </a:rPr>
              <a:t>ЖЫЛҒЫ ФИДЕ </a:t>
            </a:r>
            <a:r>
              <a:rPr lang="kk-KZ" sz="1600" b="1" dirty="0">
                <a:solidFill>
                  <a:srgbClr val="2E75B6"/>
                </a:solidFill>
                <a:latin typeface="Segoe UI" panose="020B0502040204020203" pitchFamily="34" charset="0"/>
                <a:cs typeface="Segoe UI" panose="020B0502040204020203" pitchFamily="34" charset="0"/>
              </a:rPr>
              <a:t>ӘЛЕМ </a:t>
            </a:r>
            <a:r>
              <a:rPr lang="kk-KZ" sz="1600" b="1" dirty="0" smtClean="0">
                <a:solidFill>
                  <a:srgbClr val="2E75B6"/>
                </a:solidFill>
                <a:latin typeface="Segoe UI" panose="020B0502040204020203" pitchFamily="34" charset="0"/>
                <a:cs typeface="Segoe UI" panose="020B0502040204020203" pitchFamily="34" charset="0"/>
              </a:rPr>
              <a:t>ЧЕМПИОНАТЫ</a:t>
            </a:r>
            <a:r>
              <a:rPr lang="kk-KZ" sz="1600" dirty="0" smtClean="0">
                <a:solidFill>
                  <a:srgbClr val="2E75B6"/>
                </a:solidFill>
                <a:latin typeface="Segoe UI" panose="020B0502040204020203" pitchFamily="34" charset="0"/>
                <a:cs typeface="Segoe UI" panose="020B0502040204020203" pitchFamily="34" charset="0"/>
              </a:rPr>
              <a:t> </a:t>
            </a:r>
            <a:r>
              <a:rPr lang="kk-KZ" sz="1600" dirty="0" smtClean="0">
                <a:latin typeface="Segoe UI" panose="020B0502040204020203" pitchFamily="34" charset="0"/>
                <a:cs typeface="Segoe UI" panose="020B0502040204020203" pitchFamily="34" charset="0"/>
              </a:rPr>
              <a:t>өтіп жатыр</a:t>
            </a:r>
          </a:p>
          <a:p>
            <a:pPr marL="171450" indent="-171450" algn="just">
              <a:lnSpc>
                <a:spcPct val="107000"/>
              </a:lnSpc>
              <a:spcBef>
                <a:spcPts val="2400"/>
              </a:spcBef>
              <a:buClr>
                <a:schemeClr val="accent5">
                  <a:lumMod val="50000"/>
                </a:schemeClr>
              </a:buClr>
              <a:buFont typeface="Wingdings" panose="05000000000000000000" pitchFamily="2" charset="2"/>
              <a:buChar char="§"/>
            </a:pPr>
            <a:r>
              <a:rPr lang="ru-RU" sz="1600" dirty="0" smtClean="0">
                <a:latin typeface="Segoe UI" panose="020B0502040204020203" pitchFamily="34" charset="0"/>
                <a:cs typeface="Segoe UI" panose="020B0502040204020203" pitchFamily="34" charset="0"/>
              </a:rPr>
              <a:t>2023 </a:t>
            </a:r>
            <a:r>
              <a:rPr lang="ru-RU" sz="1600" dirty="0" err="1">
                <a:latin typeface="Segoe UI" panose="020B0502040204020203" pitchFamily="34" charset="0"/>
                <a:cs typeface="Segoe UI" panose="020B0502040204020203" pitchFamily="34" charset="0"/>
              </a:rPr>
              <a:t>жылғы</a:t>
            </a:r>
            <a:r>
              <a:rPr lang="ru-RU" sz="1600" dirty="0">
                <a:latin typeface="Segoe UI" panose="020B0502040204020203" pitchFamily="34" charset="0"/>
                <a:cs typeface="Segoe UI" panose="020B0502040204020203" pitchFamily="34" charset="0"/>
              </a:rPr>
              <a:t> 9-15 </a:t>
            </a:r>
            <a:r>
              <a:rPr lang="ru-RU" sz="1600" dirty="0" err="1">
                <a:latin typeface="Segoe UI" panose="020B0502040204020203" pitchFamily="34" charset="0"/>
                <a:cs typeface="Segoe UI" panose="020B0502040204020203" pitchFamily="34" charset="0"/>
              </a:rPr>
              <a:t>сәуірде</a:t>
            </a:r>
            <a:r>
              <a:rPr lang="ru-RU" sz="1600" dirty="0">
                <a:latin typeface="Segoe UI" panose="020B0502040204020203" pitchFamily="34" charset="0"/>
                <a:cs typeface="Segoe UI" panose="020B0502040204020203" pitchFamily="34" charset="0"/>
              </a:rPr>
              <a:t> Астана </a:t>
            </a:r>
            <a:r>
              <a:rPr lang="ru-RU" sz="1600" dirty="0" err="1">
                <a:latin typeface="Segoe UI" panose="020B0502040204020203" pitchFamily="34" charset="0"/>
                <a:cs typeface="Segoe UI" panose="020B0502040204020203" pitchFamily="34" charset="0"/>
              </a:rPr>
              <a:t>қаласында</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ересектер</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арасында</a:t>
            </a:r>
            <a:r>
              <a:rPr lang="ru-RU" sz="1600" dirty="0">
                <a:latin typeface="Segoe UI" panose="020B0502040204020203" pitchFamily="34" charset="0"/>
                <a:cs typeface="Segoe UI" panose="020B0502040204020203" pitchFamily="34" charset="0"/>
              </a:rPr>
              <a:t> </a:t>
            </a:r>
            <a:r>
              <a:rPr lang="ru-RU" sz="1600" b="1" dirty="0">
                <a:solidFill>
                  <a:srgbClr val="0F6684"/>
                </a:solidFill>
                <a:latin typeface="Segoe UI" panose="020B0502040204020203" pitchFamily="34" charset="0"/>
                <a:cs typeface="Segoe UI" panose="020B0502040204020203" pitchFamily="34" charset="0"/>
              </a:rPr>
              <a:t>24</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елден</a:t>
            </a:r>
            <a:r>
              <a:rPr lang="ru-RU" sz="1600" dirty="0">
                <a:latin typeface="Segoe UI" panose="020B0502040204020203" pitchFamily="34" charset="0"/>
                <a:cs typeface="Segoe UI" panose="020B0502040204020203" pitchFamily="34" charset="0"/>
              </a:rPr>
              <a:t> </a:t>
            </a:r>
            <a:r>
              <a:rPr lang="ru-RU" sz="1600" b="1" dirty="0">
                <a:solidFill>
                  <a:srgbClr val="0F6684"/>
                </a:solidFill>
                <a:latin typeface="Segoe UI" panose="020B0502040204020203" pitchFamily="34" charset="0"/>
                <a:cs typeface="Segoe UI" panose="020B0502040204020203" pitchFamily="34" charset="0"/>
              </a:rPr>
              <a:t>400</a:t>
            </a:r>
            <a:r>
              <a:rPr lang="ru-RU" sz="1600" dirty="0">
                <a:latin typeface="Segoe UI" panose="020B0502040204020203" pitchFamily="34" charset="0"/>
                <a:cs typeface="Segoe UI" panose="020B0502040204020203" pitchFamily="34" charset="0"/>
              </a:rPr>
              <a:t>-ге </a:t>
            </a:r>
            <a:r>
              <a:rPr lang="ru-RU" sz="1600" dirty="0" err="1">
                <a:latin typeface="Segoe UI" panose="020B0502040204020203" pitchFamily="34" charset="0"/>
                <a:cs typeface="Segoe UI" panose="020B0502040204020203" pitchFamily="34" charset="0"/>
              </a:rPr>
              <a:t>жуық</a:t>
            </a:r>
            <a:r>
              <a:rPr lang="ru-RU" sz="1600" dirty="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спортшының</a:t>
            </a:r>
            <a:r>
              <a:rPr lang="ru-RU" sz="1600" dirty="0" smtClean="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қатысуымен</a:t>
            </a:r>
            <a:r>
              <a:rPr lang="ru-RU" sz="1600" dirty="0" smtClean="0">
                <a:latin typeface="Segoe UI" panose="020B0502040204020203" pitchFamily="34" charset="0"/>
                <a:cs typeface="Segoe UI" panose="020B0502040204020203" pitchFamily="34" charset="0"/>
              </a:rPr>
              <a:t> </a:t>
            </a:r>
            <a:r>
              <a:rPr lang="ru-RU" sz="1600" b="1" dirty="0" smtClean="0">
                <a:solidFill>
                  <a:srgbClr val="2E75B6"/>
                </a:solidFill>
                <a:latin typeface="Segoe UI" panose="020B0502040204020203" pitchFamily="34" charset="0"/>
                <a:cs typeface="Segoe UI" panose="020B0502040204020203" pitchFamily="34" charset="0"/>
              </a:rPr>
              <a:t>ГРЕК-РИМ</a:t>
            </a:r>
            <a:r>
              <a:rPr lang="ru-RU" sz="1600" b="1" dirty="0">
                <a:solidFill>
                  <a:srgbClr val="2E75B6"/>
                </a:solidFill>
                <a:latin typeface="Segoe UI" panose="020B0502040204020203" pitchFamily="34" charset="0"/>
                <a:cs typeface="Segoe UI" panose="020B0502040204020203" pitchFamily="34" charset="0"/>
              </a:rPr>
              <a:t>, ЕРКІН ЖӘНЕ ӘЙЕЛДЕР КҮРЕСІНЕН АЗИЯ ЧЕМПИОНАТЫ</a:t>
            </a:r>
            <a:r>
              <a:rPr lang="ru-RU" sz="1600" dirty="0" smtClean="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өтті</a:t>
            </a:r>
            <a:r>
              <a:rPr lang="ru-RU" sz="1600" dirty="0" smtClean="0">
                <a:latin typeface="Segoe UI" panose="020B0502040204020203" pitchFamily="34" charset="0"/>
                <a:cs typeface="Segoe UI" panose="020B0502040204020203" pitchFamily="34" charset="0"/>
              </a:rPr>
              <a:t>. </a:t>
            </a:r>
            <a:endParaRPr lang="ru-RU"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3060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Пятиугольник 47"/>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sp>
        <p:nvSpPr>
          <p:cNvPr id="25" name="Rectangle: Rounded Corners 30">
            <a:extLst>
              <a:ext uri="{FF2B5EF4-FFF2-40B4-BE49-F238E27FC236}">
                <a16:creationId xmlns:a16="http://schemas.microsoft.com/office/drawing/2014/main" id="{9ECB2ACF-FF52-484F-A44A-2BDC781200B7}"/>
              </a:ext>
            </a:extLst>
          </p:cNvPr>
          <p:cNvSpPr/>
          <p:nvPr/>
        </p:nvSpPr>
        <p:spPr>
          <a:xfrm>
            <a:off x="129596" y="972529"/>
            <a:ext cx="7665437" cy="2202573"/>
          </a:xfrm>
          <a:prstGeom prst="roundRect">
            <a:avLst>
              <a:gd name="adj" fmla="val 5173"/>
            </a:avLst>
          </a:prstGeom>
          <a:solidFill>
            <a:schemeClr val="bg1"/>
          </a:solidFill>
          <a:ln w="22225" cap="rnd">
            <a:solidFill>
              <a:schemeClr val="accent5">
                <a:lumMod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endParaRPr lang="ru-RU" sz="2133" b="1" dirty="0">
              <a:solidFill>
                <a:prstClr val="black"/>
              </a:solidFill>
              <a:latin typeface="Arial" panose="020B0604020202020204" pitchFamily="34" charset="0"/>
              <a:cs typeface="Arial" panose="020B0604020202020204" pitchFamily="34" charset="0"/>
            </a:endParaRPr>
          </a:p>
        </p:txBody>
      </p:sp>
      <p:sp>
        <p:nvSpPr>
          <p:cNvPr id="27" name="Oval 118">
            <a:extLst>
              <a:ext uri="{FF2B5EF4-FFF2-40B4-BE49-F238E27FC236}">
                <a16:creationId xmlns:a16="http://schemas.microsoft.com/office/drawing/2014/main" id="{A22C0782-7798-4D47-8113-62DB7CE47C29}"/>
              </a:ext>
            </a:extLst>
          </p:cNvPr>
          <p:cNvSpPr/>
          <p:nvPr/>
        </p:nvSpPr>
        <p:spPr>
          <a:xfrm>
            <a:off x="243102" y="1075227"/>
            <a:ext cx="648000" cy="648000"/>
          </a:xfrm>
          <a:prstGeom prst="ellipse">
            <a:avLst/>
          </a:prstGeom>
          <a:solidFill>
            <a:srgbClr val="2E75B6"/>
          </a:solidFill>
          <a:ln w="28575" cap="flat" cmpd="sng" algn="ctr">
            <a:solidFill>
              <a:srgbClr val="2E75B6"/>
            </a:solidFill>
            <a:prstDash val="solid"/>
          </a:ln>
          <a:effectLst/>
        </p:spPr>
        <p:txBody>
          <a:bodyPr rtlCol="0" anchor="ctr">
            <a:noAutofit/>
          </a:bodyPr>
          <a:lstStyle/>
          <a:p>
            <a:pPr algn="ctr" defTabSz="1219170">
              <a:buClr>
                <a:srgbClr val="FFFFFF"/>
              </a:buClr>
              <a:defRPr/>
            </a:pPr>
            <a:endParaRPr lang="ru-RU" sz="2133" kern="0" dirty="0" err="1">
              <a:solidFill>
                <a:srgbClr val="FFFFFF"/>
              </a:solidFill>
              <a:latin typeface="Segoe UI Light"/>
              <a:ea typeface="ＭＳ Ｐゴシック"/>
              <a:cs typeface="Arial" panose="020B0604020202020204" pitchFamily="34" charset="0"/>
            </a:endParaRPr>
          </a:p>
        </p:txBody>
      </p:sp>
      <p:pic>
        <p:nvPicPr>
          <p:cNvPr id="30" name="Рисунок 29"/>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370088" y="1226202"/>
            <a:ext cx="396000" cy="360000"/>
          </a:xfrm>
          <a:prstGeom prst="rect">
            <a:avLst/>
          </a:prstGeom>
        </p:spPr>
      </p:pic>
      <p:sp>
        <p:nvSpPr>
          <p:cNvPr id="31" name="Rectangle: Rounded Corners 30">
            <a:extLst>
              <a:ext uri="{FF2B5EF4-FFF2-40B4-BE49-F238E27FC236}">
                <a16:creationId xmlns:a16="http://schemas.microsoft.com/office/drawing/2014/main" id="{9ECB2ACF-FF52-484F-A44A-2BDC781200B7}"/>
              </a:ext>
            </a:extLst>
          </p:cNvPr>
          <p:cNvSpPr/>
          <p:nvPr/>
        </p:nvSpPr>
        <p:spPr>
          <a:xfrm>
            <a:off x="129943" y="3372901"/>
            <a:ext cx="7674144" cy="2004102"/>
          </a:xfrm>
          <a:prstGeom prst="roundRect">
            <a:avLst>
              <a:gd name="adj" fmla="val 5173"/>
            </a:avLst>
          </a:prstGeom>
          <a:solidFill>
            <a:schemeClr val="bg1"/>
          </a:solidFill>
          <a:ln w="22225" cap="rnd">
            <a:solidFill>
              <a:schemeClr val="accent5">
                <a:lumMod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endParaRPr lang="ru-RU" sz="2133" b="1" dirty="0">
              <a:solidFill>
                <a:prstClr val="black"/>
              </a:solidFill>
              <a:latin typeface="Arial" panose="020B0604020202020204" pitchFamily="34" charset="0"/>
              <a:cs typeface="Arial" panose="020B0604020202020204" pitchFamily="34" charset="0"/>
            </a:endParaRPr>
          </a:p>
        </p:txBody>
      </p:sp>
      <p:sp>
        <p:nvSpPr>
          <p:cNvPr id="33" name="Oval 118">
            <a:extLst>
              <a:ext uri="{FF2B5EF4-FFF2-40B4-BE49-F238E27FC236}">
                <a16:creationId xmlns:a16="http://schemas.microsoft.com/office/drawing/2014/main" id="{A22C0782-7798-4D47-8113-62DB7CE47C29}"/>
              </a:ext>
            </a:extLst>
          </p:cNvPr>
          <p:cNvSpPr/>
          <p:nvPr/>
        </p:nvSpPr>
        <p:spPr>
          <a:xfrm>
            <a:off x="243102" y="3495527"/>
            <a:ext cx="648000" cy="648000"/>
          </a:xfrm>
          <a:prstGeom prst="ellipse">
            <a:avLst/>
          </a:prstGeom>
          <a:solidFill>
            <a:srgbClr val="2E75B6"/>
          </a:solidFill>
          <a:ln w="28575" cap="flat" cmpd="sng" algn="ctr">
            <a:solidFill>
              <a:srgbClr val="2E75B6"/>
            </a:solidFill>
            <a:prstDash val="solid"/>
          </a:ln>
          <a:effectLst/>
        </p:spPr>
        <p:txBody>
          <a:bodyPr rtlCol="0" anchor="ctr">
            <a:noAutofit/>
          </a:bodyPr>
          <a:lstStyle/>
          <a:p>
            <a:pPr algn="ctr" defTabSz="1219170">
              <a:buClr>
                <a:srgbClr val="FFFFFF"/>
              </a:buClr>
              <a:defRPr/>
            </a:pPr>
            <a:endParaRPr lang="ru-RU" sz="2133" kern="0" dirty="0" err="1">
              <a:solidFill>
                <a:srgbClr val="FFFFFF"/>
              </a:solidFill>
              <a:latin typeface="Segoe UI Light"/>
              <a:ea typeface="ＭＳ Ｐゴシック"/>
              <a:cs typeface="Arial" panose="020B0604020202020204" pitchFamily="34" charset="0"/>
            </a:endParaRPr>
          </a:p>
        </p:txBody>
      </p:sp>
      <p:sp>
        <p:nvSpPr>
          <p:cNvPr id="34" name="Freeform 389"/>
          <p:cNvSpPr>
            <a:spLocks noEditPoints="1"/>
          </p:cNvSpPr>
          <p:nvPr/>
        </p:nvSpPr>
        <p:spPr bwMode="auto">
          <a:xfrm>
            <a:off x="387338" y="3653090"/>
            <a:ext cx="360000" cy="324000"/>
          </a:xfrm>
          <a:custGeom>
            <a:avLst/>
            <a:gdLst>
              <a:gd name="T0" fmla="*/ 2880 w 3456"/>
              <a:gd name="T1" fmla="*/ 2823 h 2938"/>
              <a:gd name="T2" fmla="*/ 2995 w 3456"/>
              <a:gd name="T3" fmla="*/ 633 h 2938"/>
              <a:gd name="T4" fmla="*/ 461 w 3456"/>
              <a:gd name="T5" fmla="*/ 633 h 2938"/>
              <a:gd name="T6" fmla="*/ 576 w 3456"/>
              <a:gd name="T7" fmla="*/ 2823 h 2938"/>
              <a:gd name="T8" fmla="*/ 461 w 3456"/>
              <a:gd name="T9" fmla="*/ 633 h 2938"/>
              <a:gd name="T10" fmla="*/ 1261 w 3456"/>
              <a:gd name="T11" fmla="*/ 117 h 2938"/>
              <a:gd name="T12" fmla="*/ 1231 w 3456"/>
              <a:gd name="T13" fmla="*/ 135 h 2938"/>
              <a:gd name="T14" fmla="*/ 1212 w 3456"/>
              <a:gd name="T15" fmla="*/ 166 h 2938"/>
              <a:gd name="T16" fmla="*/ 1210 w 3456"/>
              <a:gd name="T17" fmla="*/ 518 h 2938"/>
              <a:gd name="T18" fmla="*/ 2246 w 3456"/>
              <a:gd name="T19" fmla="*/ 184 h 2938"/>
              <a:gd name="T20" fmla="*/ 2237 w 3456"/>
              <a:gd name="T21" fmla="*/ 149 h 2938"/>
              <a:gd name="T22" fmla="*/ 2212 w 3456"/>
              <a:gd name="T23" fmla="*/ 124 h 2938"/>
              <a:gd name="T24" fmla="*/ 2177 w 3456"/>
              <a:gd name="T25" fmla="*/ 115 h 2938"/>
              <a:gd name="T26" fmla="*/ 1279 w 3456"/>
              <a:gd name="T27" fmla="*/ 0 h 2938"/>
              <a:gd name="T28" fmla="*/ 2210 w 3456"/>
              <a:gd name="T29" fmla="*/ 3 h 2938"/>
              <a:gd name="T30" fmla="*/ 2270 w 3456"/>
              <a:gd name="T31" fmla="*/ 25 h 2938"/>
              <a:gd name="T32" fmla="*/ 2318 w 3456"/>
              <a:gd name="T33" fmla="*/ 66 h 2938"/>
              <a:gd name="T34" fmla="*/ 2350 w 3456"/>
              <a:gd name="T35" fmla="*/ 120 h 2938"/>
              <a:gd name="T36" fmla="*/ 2362 w 3456"/>
              <a:gd name="T37" fmla="*/ 184 h 2938"/>
              <a:gd name="T38" fmla="*/ 2592 w 3456"/>
              <a:gd name="T39" fmla="*/ 518 h 2938"/>
              <a:gd name="T40" fmla="*/ 3168 w 3456"/>
              <a:gd name="T41" fmla="*/ 345 h 2938"/>
              <a:gd name="T42" fmla="*/ 3283 w 3456"/>
              <a:gd name="T43" fmla="*/ 518 h 2938"/>
              <a:gd name="T44" fmla="*/ 3343 w 3456"/>
              <a:gd name="T45" fmla="*/ 529 h 2938"/>
              <a:gd name="T46" fmla="*/ 3394 w 3456"/>
              <a:gd name="T47" fmla="*/ 559 h 2938"/>
              <a:gd name="T48" fmla="*/ 3432 w 3456"/>
              <a:gd name="T49" fmla="*/ 604 h 2938"/>
              <a:gd name="T50" fmla="*/ 3453 w 3456"/>
              <a:gd name="T51" fmla="*/ 661 h 2938"/>
              <a:gd name="T52" fmla="*/ 3456 w 3456"/>
              <a:gd name="T53" fmla="*/ 2764 h 2938"/>
              <a:gd name="T54" fmla="*/ 3446 w 3456"/>
              <a:gd name="T55" fmla="*/ 2825 h 2938"/>
              <a:gd name="T56" fmla="*/ 3415 w 3456"/>
              <a:gd name="T57" fmla="*/ 2876 h 2938"/>
              <a:gd name="T58" fmla="*/ 3370 w 3456"/>
              <a:gd name="T59" fmla="*/ 2914 h 2938"/>
              <a:gd name="T60" fmla="*/ 3314 w 3456"/>
              <a:gd name="T61" fmla="*/ 2935 h 2938"/>
              <a:gd name="T62" fmla="*/ 173 w 3456"/>
              <a:gd name="T63" fmla="*/ 2938 h 2938"/>
              <a:gd name="T64" fmla="*/ 113 w 3456"/>
              <a:gd name="T65" fmla="*/ 2927 h 2938"/>
              <a:gd name="T66" fmla="*/ 62 w 3456"/>
              <a:gd name="T67" fmla="*/ 2897 h 2938"/>
              <a:gd name="T68" fmla="*/ 24 w 3456"/>
              <a:gd name="T69" fmla="*/ 2852 h 2938"/>
              <a:gd name="T70" fmla="*/ 3 w 3456"/>
              <a:gd name="T71" fmla="*/ 2795 h 2938"/>
              <a:gd name="T72" fmla="*/ 0 w 3456"/>
              <a:gd name="T73" fmla="*/ 692 h 2938"/>
              <a:gd name="T74" fmla="*/ 10 w 3456"/>
              <a:gd name="T75" fmla="*/ 631 h 2938"/>
              <a:gd name="T76" fmla="*/ 41 w 3456"/>
              <a:gd name="T77" fmla="*/ 580 h 2938"/>
              <a:gd name="T78" fmla="*/ 86 w 3456"/>
              <a:gd name="T79" fmla="*/ 542 h 2938"/>
              <a:gd name="T80" fmla="*/ 142 w 3456"/>
              <a:gd name="T81" fmla="*/ 521 h 2938"/>
              <a:gd name="T82" fmla="*/ 288 w 3456"/>
              <a:gd name="T83" fmla="*/ 518 h 2938"/>
              <a:gd name="T84" fmla="*/ 864 w 3456"/>
              <a:gd name="T85" fmla="*/ 345 h 2938"/>
              <a:gd name="T86" fmla="*/ 1094 w 3456"/>
              <a:gd name="T87" fmla="*/ 518 h 2938"/>
              <a:gd name="T88" fmla="*/ 1098 w 3456"/>
              <a:gd name="T89" fmla="*/ 151 h 2938"/>
              <a:gd name="T90" fmla="*/ 1120 w 3456"/>
              <a:gd name="T91" fmla="*/ 91 h 2938"/>
              <a:gd name="T92" fmla="*/ 1160 w 3456"/>
              <a:gd name="T93" fmla="*/ 44 h 2938"/>
              <a:gd name="T94" fmla="*/ 1215 w 3456"/>
              <a:gd name="T95" fmla="*/ 11 h 2938"/>
              <a:gd name="T96" fmla="*/ 1279 w 3456"/>
              <a:gd name="T97"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56" h="2938">
                <a:moveTo>
                  <a:pt x="2880" y="633"/>
                </a:moveTo>
                <a:lnTo>
                  <a:pt x="2880" y="2823"/>
                </a:lnTo>
                <a:lnTo>
                  <a:pt x="2995" y="2823"/>
                </a:lnTo>
                <a:lnTo>
                  <a:pt x="2995" y="633"/>
                </a:lnTo>
                <a:lnTo>
                  <a:pt x="2880" y="633"/>
                </a:lnTo>
                <a:close/>
                <a:moveTo>
                  <a:pt x="461" y="633"/>
                </a:moveTo>
                <a:lnTo>
                  <a:pt x="461" y="2823"/>
                </a:lnTo>
                <a:lnTo>
                  <a:pt x="576" y="2823"/>
                </a:lnTo>
                <a:lnTo>
                  <a:pt x="576" y="633"/>
                </a:lnTo>
                <a:lnTo>
                  <a:pt x="461" y="633"/>
                </a:lnTo>
                <a:close/>
                <a:moveTo>
                  <a:pt x="1279" y="115"/>
                </a:moveTo>
                <a:lnTo>
                  <a:pt x="1261" y="117"/>
                </a:lnTo>
                <a:lnTo>
                  <a:pt x="1244" y="124"/>
                </a:lnTo>
                <a:lnTo>
                  <a:pt x="1231" y="135"/>
                </a:lnTo>
                <a:lnTo>
                  <a:pt x="1219" y="149"/>
                </a:lnTo>
                <a:lnTo>
                  <a:pt x="1212" y="166"/>
                </a:lnTo>
                <a:lnTo>
                  <a:pt x="1210" y="184"/>
                </a:lnTo>
                <a:lnTo>
                  <a:pt x="1210" y="518"/>
                </a:lnTo>
                <a:lnTo>
                  <a:pt x="2246" y="518"/>
                </a:lnTo>
                <a:lnTo>
                  <a:pt x="2246" y="184"/>
                </a:lnTo>
                <a:lnTo>
                  <a:pt x="2244" y="166"/>
                </a:lnTo>
                <a:lnTo>
                  <a:pt x="2237" y="149"/>
                </a:lnTo>
                <a:lnTo>
                  <a:pt x="2225" y="135"/>
                </a:lnTo>
                <a:lnTo>
                  <a:pt x="2212" y="124"/>
                </a:lnTo>
                <a:lnTo>
                  <a:pt x="2195" y="117"/>
                </a:lnTo>
                <a:lnTo>
                  <a:pt x="2177" y="115"/>
                </a:lnTo>
                <a:lnTo>
                  <a:pt x="1279" y="115"/>
                </a:lnTo>
                <a:close/>
                <a:moveTo>
                  <a:pt x="1279" y="0"/>
                </a:moveTo>
                <a:lnTo>
                  <a:pt x="2177" y="0"/>
                </a:lnTo>
                <a:lnTo>
                  <a:pt x="2210" y="3"/>
                </a:lnTo>
                <a:lnTo>
                  <a:pt x="2241" y="11"/>
                </a:lnTo>
                <a:lnTo>
                  <a:pt x="2270" y="25"/>
                </a:lnTo>
                <a:lnTo>
                  <a:pt x="2296" y="44"/>
                </a:lnTo>
                <a:lnTo>
                  <a:pt x="2318" y="66"/>
                </a:lnTo>
                <a:lnTo>
                  <a:pt x="2336" y="91"/>
                </a:lnTo>
                <a:lnTo>
                  <a:pt x="2350" y="120"/>
                </a:lnTo>
                <a:lnTo>
                  <a:pt x="2358" y="151"/>
                </a:lnTo>
                <a:lnTo>
                  <a:pt x="2362" y="184"/>
                </a:lnTo>
                <a:lnTo>
                  <a:pt x="2362" y="518"/>
                </a:lnTo>
                <a:lnTo>
                  <a:pt x="2592" y="518"/>
                </a:lnTo>
                <a:lnTo>
                  <a:pt x="2592" y="345"/>
                </a:lnTo>
                <a:lnTo>
                  <a:pt x="3168" y="345"/>
                </a:lnTo>
                <a:lnTo>
                  <a:pt x="3168" y="518"/>
                </a:lnTo>
                <a:lnTo>
                  <a:pt x="3283" y="518"/>
                </a:lnTo>
                <a:lnTo>
                  <a:pt x="3314" y="521"/>
                </a:lnTo>
                <a:lnTo>
                  <a:pt x="3343" y="529"/>
                </a:lnTo>
                <a:lnTo>
                  <a:pt x="3370" y="542"/>
                </a:lnTo>
                <a:lnTo>
                  <a:pt x="3394" y="559"/>
                </a:lnTo>
                <a:lnTo>
                  <a:pt x="3415" y="580"/>
                </a:lnTo>
                <a:lnTo>
                  <a:pt x="3432" y="604"/>
                </a:lnTo>
                <a:lnTo>
                  <a:pt x="3446" y="631"/>
                </a:lnTo>
                <a:lnTo>
                  <a:pt x="3453" y="661"/>
                </a:lnTo>
                <a:lnTo>
                  <a:pt x="3456" y="692"/>
                </a:lnTo>
                <a:lnTo>
                  <a:pt x="3456" y="2764"/>
                </a:lnTo>
                <a:lnTo>
                  <a:pt x="3453" y="2795"/>
                </a:lnTo>
                <a:lnTo>
                  <a:pt x="3446" y="2825"/>
                </a:lnTo>
                <a:lnTo>
                  <a:pt x="3432" y="2852"/>
                </a:lnTo>
                <a:lnTo>
                  <a:pt x="3415" y="2876"/>
                </a:lnTo>
                <a:lnTo>
                  <a:pt x="3394" y="2897"/>
                </a:lnTo>
                <a:lnTo>
                  <a:pt x="3370" y="2914"/>
                </a:lnTo>
                <a:lnTo>
                  <a:pt x="3343" y="2927"/>
                </a:lnTo>
                <a:lnTo>
                  <a:pt x="3314" y="2935"/>
                </a:lnTo>
                <a:lnTo>
                  <a:pt x="3283" y="2938"/>
                </a:lnTo>
                <a:lnTo>
                  <a:pt x="173" y="2938"/>
                </a:lnTo>
                <a:lnTo>
                  <a:pt x="142" y="2935"/>
                </a:lnTo>
                <a:lnTo>
                  <a:pt x="113" y="2927"/>
                </a:lnTo>
                <a:lnTo>
                  <a:pt x="86" y="2914"/>
                </a:lnTo>
                <a:lnTo>
                  <a:pt x="62" y="2897"/>
                </a:lnTo>
                <a:lnTo>
                  <a:pt x="41" y="2876"/>
                </a:lnTo>
                <a:lnTo>
                  <a:pt x="24" y="2852"/>
                </a:lnTo>
                <a:lnTo>
                  <a:pt x="10" y="2825"/>
                </a:lnTo>
                <a:lnTo>
                  <a:pt x="3" y="2795"/>
                </a:lnTo>
                <a:lnTo>
                  <a:pt x="0" y="2764"/>
                </a:lnTo>
                <a:lnTo>
                  <a:pt x="0" y="692"/>
                </a:lnTo>
                <a:lnTo>
                  <a:pt x="3" y="661"/>
                </a:lnTo>
                <a:lnTo>
                  <a:pt x="10" y="631"/>
                </a:lnTo>
                <a:lnTo>
                  <a:pt x="24" y="604"/>
                </a:lnTo>
                <a:lnTo>
                  <a:pt x="41" y="580"/>
                </a:lnTo>
                <a:lnTo>
                  <a:pt x="62" y="559"/>
                </a:lnTo>
                <a:lnTo>
                  <a:pt x="86" y="542"/>
                </a:lnTo>
                <a:lnTo>
                  <a:pt x="113" y="529"/>
                </a:lnTo>
                <a:lnTo>
                  <a:pt x="142" y="521"/>
                </a:lnTo>
                <a:lnTo>
                  <a:pt x="173" y="518"/>
                </a:lnTo>
                <a:lnTo>
                  <a:pt x="288" y="518"/>
                </a:lnTo>
                <a:lnTo>
                  <a:pt x="288" y="345"/>
                </a:lnTo>
                <a:lnTo>
                  <a:pt x="864" y="345"/>
                </a:lnTo>
                <a:lnTo>
                  <a:pt x="864" y="518"/>
                </a:lnTo>
                <a:lnTo>
                  <a:pt x="1094" y="518"/>
                </a:lnTo>
                <a:lnTo>
                  <a:pt x="1094" y="184"/>
                </a:lnTo>
                <a:lnTo>
                  <a:pt x="1098" y="151"/>
                </a:lnTo>
                <a:lnTo>
                  <a:pt x="1106" y="120"/>
                </a:lnTo>
                <a:lnTo>
                  <a:pt x="1120" y="91"/>
                </a:lnTo>
                <a:lnTo>
                  <a:pt x="1138" y="66"/>
                </a:lnTo>
                <a:lnTo>
                  <a:pt x="1160" y="44"/>
                </a:lnTo>
                <a:lnTo>
                  <a:pt x="1186" y="25"/>
                </a:lnTo>
                <a:lnTo>
                  <a:pt x="1215" y="11"/>
                </a:lnTo>
                <a:lnTo>
                  <a:pt x="1246" y="3"/>
                </a:lnTo>
                <a:lnTo>
                  <a:pt x="127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7529" eaLnBrk="0" fontAlgn="base" latinLnBrk="0" hangingPunct="0">
              <a:lnSpc>
                <a:spcPct val="100000"/>
              </a:lnSpc>
              <a:spcBef>
                <a:spcPct val="0"/>
              </a:spcBef>
              <a:spcAft>
                <a:spcPct val="0"/>
              </a:spcAft>
              <a:buClrTx/>
              <a:buSzTx/>
              <a:buFontTx/>
              <a:buNone/>
              <a:tabLst/>
              <a:defRPr/>
            </a:pPr>
            <a:endParaRPr kumimoji="0" lang="en-US" sz="1801" b="0" i="0" u="none" strike="noStrike" kern="1200" cap="none" spc="0" normalizeH="0" baseline="0" noProof="0" dirty="0">
              <a:ln>
                <a:noFill/>
              </a:ln>
              <a:solidFill>
                <a:srgbClr val="1F497D"/>
              </a:solidFill>
              <a:effectLst/>
              <a:uLnTx/>
              <a:uFillTx/>
              <a:latin typeface="+mn-lt"/>
              <a:ea typeface="+mn-ea"/>
              <a:cs typeface="Arial" panose="020B0604020202020204" pitchFamily="34" charset="0"/>
            </a:endParaRPr>
          </a:p>
        </p:txBody>
      </p:sp>
      <p:sp>
        <p:nvSpPr>
          <p:cNvPr id="37" name="Shape 5250">
            <a:extLst>
              <a:ext uri="{FF2B5EF4-FFF2-40B4-BE49-F238E27FC236}">
                <a16:creationId xmlns:a16="http://schemas.microsoft.com/office/drawing/2014/main" id="{77A201BF-3AA5-453F-BC0F-80CD6177C8DD}"/>
              </a:ext>
            </a:extLst>
          </p:cNvPr>
          <p:cNvSpPr>
            <a:spLocks/>
          </p:cNvSpPr>
          <p:nvPr/>
        </p:nvSpPr>
        <p:spPr bwMode="auto">
          <a:xfrm>
            <a:off x="991399" y="2713922"/>
            <a:ext cx="156491" cy="157113"/>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065BD"/>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38" name="Shape 5250">
            <a:extLst>
              <a:ext uri="{FF2B5EF4-FFF2-40B4-BE49-F238E27FC236}">
                <a16:creationId xmlns:a16="http://schemas.microsoft.com/office/drawing/2014/main" id="{77A201BF-3AA5-453F-BC0F-80CD6177C8DD}"/>
              </a:ext>
            </a:extLst>
          </p:cNvPr>
          <p:cNvSpPr>
            <a:spLocks/>
          </p:cNvSpPr>
          <p:nvPr/>
        </p:nvSpPr>
        <p:spPr bwMode="auto">
          <a:xfrm>
            <a:off x="980898" y="1904056"/>
            <a:ext cx="156491" cy="157113"/>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065BD"/>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39" name="Shape 5250">
            <a:extLst>
              <a:ext uri="{FF2B5EF4-FFF2-40B4-BE49-F238E27FC236}">
                <a16:creationId xmlns:a16="http://schemas.microsoft.com/office/drawing/2014/main" id="{77A201BF-3AA5-453F-BC0F-80CD6177C8DD}"/>
              </a:ext>
            </a:extLst>
          </p:cNvPr>
          <p:cNvSpPr>
            <a:spLocks/>
          </p:cNvSpPr>
          <p:nvPr/>
        </p:nvSpPr>
        <p:spPr bwMode="auto">
          <a:xfrm>
            <a:off x="992384" y="3865918"/>
            <a:ext cx="156491" cy="157113"/>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065BD"/>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40" name="Shape 5250">
            <a:extLst>
              <a:ext uri="{FF2B5EF4-FFF2-40B4-BE49-F238E27FC236}">
                <a16:creationId xmlns:a16="http://schemas.microsoft.com/office/drawing/2014/main" id="{77A201BF-3AA5-453F-BC0F-80CD6177C8DD}"/>
              </a:ext>
            </a:extLst>
          </p:cNvPr>
          <p:cNvSpPr>
            <a:spLocks/>
          </p:cNvSpPr>
          <p:nvPr/>
        </p:nvSpPr>
        <p:spPr bwMode="auto">
          <a:xfrm>
            <a:off x="992384" y="4700595"/>
            <a:ext cx="156491" cy="157113"/>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065BD"/>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49" name="Rectangle: Rounded Corners 30">
            <a:extLst>
              <a:ext uri="{FF2B5EF4-FFF2-40B4-BE49-F238E27FC236}">
                <a16:creationId xmlns:a16="http://schemas.microsoft.com/office/drawing/2014/main" id="{9ECB2ACF-FF52-484F-A44A-2BDC781200B7}"/>
              </a:ext>
            </a:extLst>
          </p:cNvPr>
          <p:cNvSpPr/>
          <p:nvPr/>
        </p:nvSpPr>
        <p:spPr>
          <a:xfrm>
            <a:off x="120889" y="5616759"/>
            <a:ext cx="7683198" cy="1164287"/>
          </a:xfrm>
          <a:prstGeom prst="roundRect">
            <a:avLst>
              <a:gd name="adj" fmla="val 5173"/>
            </a:avLst>
          </a:prstGeom>
          <a:solidFill>
            <a:schemeClr val="bg1"/>
          </a:solidFill>
          <a:ln w="22225" cap="rnd">
            <a:solidFill>
              <a:schemeClr val="accent5">
                <a:lumMod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endParaRPr lang="ru-RU" sz="2133" b="1" dirty="0">
              <a:solidFill>
                <a:prstClr val="black"/>
              </a:solidFill>
              <a:latin typeface="Segoe UI" panose="020B0502040204020203" pitchFamily="34" charset="0"/>
              <a:cs typeface="Segoe UI" panose="020B0502040204020203" pitchFamily="34" charset="0"/>
            </a:endParaRPr>
          </a:p>
        </p:txBody>
      </p:sp>
      <p:sp>
        <p:nvSpPr>
          <p:cNvPr id="59" name="Oval 118">
            <a:extLst>
              <a:ext uri="{FF2B5EF4-FFF2-40B4-BE49-F238E27FC236}">
                <a16:creationId xmlns:a16="http://schemas.microsoft.com/office/drawing/2014/main" id="{A22C0782-7798-4D47-8113-62DB7CE47C29}"/>
              </a:ext>
            </a:extLst>
          </p:cNvPr>
          <p:cNvSpPr/>
          <p:nvPr/>
        </p:nvSpPr>
        <p:spPr>
          <a:xfrm>
            <a:off x="243102" y="5766706"/>
            <a:ext cx="648000" cy="648000"/>
          </a:xfrm>
          <a:prstGeom prst="ellipse">
            <a:avLst/>
          </a:prstGeom>
          <a:solidFill>
            <a:srgbClr val="2E75B6"/>
          </a:solidFill>
          <a:ln w="28575" cap="flat" cmpd="sng" algn="ctr">
            <a:solidFill>
              <a:srgbClr val="2E75B6"/>
            </a:solidFill>
            <a:prstDash val="solid"/>
          </a:ln>
          <a:effectLst/>
        </p:spPr>
        <p:txBody>
          <a:bodyPr rtlCol="0" anchor="ctr">
            <a:noAutofit/>
          </a:bodyPr>
          <a:lstStyle/>
          <a:p>
            <a:pPr algn="ctr" defTabSz="1219170">
              <a:buClr>
                <a:srgbClr val="FFFFFF"/>
              </a:buClr>
              <a:defRPr/>
            </a:pPr>
            <a:endParaRPr lang="ru-RU" sz="2133" kern="0" dirty="0" err="1">
              <a:solidFill>
                <a:srgbClr val="FFFFFF"/>
              </a:solidFill>
              <a:latin typeface="Segoe UI Light"/>
              <a:ea typeface="ＭＳ Ｐゴシック"/>
              <a:cs typeface="Arial" panose="020B0604020202020204" pitchFamily="34" charset="0"/>
            </a:endParaRPr>
          </a:p>
        </p:txBody>
      </p:sp>
      <p:pic>
        <p:nvPicPr>
          <p:cNvPr id="61" name="Рисунок 60">
            <a:extLst>
              <a:ext uri="{FF2B5EF4-FFF2-40B4-BE49-F238E27FC236}">
                <a16:creationId xmlns:a16="http://schemas.microsoft.com/office/drawing/2014/main" id="{5223290A-9165-441C-B5E5-E0A51714F09A}"/>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418586" y="5910706"/>
            <a:ext cx="360000" cy="360000"/>
          </a:xfrm>
          <a:prstGeom prst="rect">
            <a:avLst/>
          </a:prstGeom>
        </p:spPr>
      </p:pic>
      <p:sp>
        <p:nvSpPr>
          <p:cNvPr id="62" name="Shape 5250">
            <a:extLst>
              <a:ext uri="{FF2B5EF4-FFF2-40B4-BE49-F238E27FC236}">
                <a16:creationId xmlns:a16="http://schemas.microsoft.com/office/drawing/2014/main" id="{77A201BF-3AA5-453F-BC0F-80CD6177C8DD}"/>
              </a:ext>
            </a:extLst>
          </p:cNvPr>
          <p:cNvSpPr>
            <a:spLocks/>
          </p:cNvSpPr>
          <p:nvPr/>
        </p:nvSpPr>
        <p:spPr bwMode="auto">
          <a:xfrm>
            <a:off x="979575" y="6140517"/>
            <a:ext cx="156491" cy="157113"/>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065BD"/>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pic>
        <p:nvPicPr>
          <p:cNvPr id="64" name="Рисунок 63"/>
          <p:cNvPicPr>
            <a:picLocks noChangeAspect="1"/>
          </p:cNvPicPr>
          <p:nvPr/>
        </p:nvPicPr>
        <p:blipFill>
          <a:blip r:embed="rId6">
            <a:clrChange>
              <a:clrFrom>
                <a:srgbClr val="FFFFFF"/>
              </a:clrFrom>
              <a:clrTo>
                <a:srgbClr val="FFFFFF">
                  <a:alpha val="0"/>
                </a:srgbClr>
              </a:clrTo>
            </a:clrChange>
            <a:duotone>
              <a:schemeClr val="accent5">
                <a:shade val="45000"/>
                <a:satMod val="135000"/>
              </a:schemeClr>
              <a:prstClr val="white"/>
            </a:duotone>
          </a:blip>
          <a:stretch>
            <a:fillRect/>
          </a:stretch>
        </p:blipFill>
        <p:spPr>
          <a:xfrm>
            <a:off x="8474580" y="1765845"/>
            <a:ext cx="877383" cy="770108"/>
          </a:xfrm>
          <a:prstGeom prst="rect">
            <a:avLst/>
          </a:prstGeom>
        </p:spPr>
      </p:pic>
      <p:sp>
        <p:nvSpPr>
          <p:cNvPr id="70" name="Shape 5250">
            <a:extLst>
              <a:ext uri="{FF2B5EF4-FFF2-40B4-BE49-F238E27FC236}">
                <a16:creationId xmlns:a16="http://schemas.microsoft.com/office/drawing/2014/main" id="{77A201BF-3AA5-453F-BC0F-80CD6177C8DD}"/>
              </a:ext>
            </a:extLst>
          </p:cNvPr>
          <p:cNvSpPr>
            <a:spLocks/>
          </p:cNvSpPr>
          <p:nvPr/>
        </p:nvSpPr>
        <p:spPr bwMode="auto">
          <a:xfrm>
            <a:off x="977114" y="1580966"/>
            <a:ext cx="156491" cy="157113"/>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065BD"/>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pic>
        <p:nvPicPr>
          <p:cNvPr id="71" name="Рисунок 70"/>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684213" y="3263748"/>
            <a:ext cx="421533" cy="447320"/>
          </a:xfrm>
          <a:prstGeom prst="rect">
            <a:avLst/>
          </a:prstGeom>
        </p:spPr>
      </p:pic>
      <p:pic>
        <p:nvPicPr>
          <p:cNvPr id="72" name="Рисунок 71"/>
          <p:cNvPicPr>
            <a:picLocks noChangeAspect="1"/>
          </p:cNvPicPr>
          <p:nvPr/>
        </p:nvPicPr>
        <p:blipFill>
          <a:blip r:embed="rId8">
            <a:duotone>
              <a:schemeClr val="accent5">
                <a:shade val="45000"/>
                <a:satMod val="135000"/>
              </a:schemeClr>
              <a:prstClr val="white"/>
            </a:duotone>
          </a:blip>
          <a:stretch>
            <a:fillRect/>
          </a:stretch>
        </p:blipFill>
        <p:spPr>
          <a:xfrm>
            <a:off x="8605201" y="4779151"/>
            <a:ext cx="701101" cy="591363"/>
          </a:xfrm>
          <a:prstGeom prst="rect">
            <a:avLst/>
          </a:prstGeom>
        </p:spPr>
      </p:pic>
      <p:sp>
        <p:nvSpPr>
          <p:cNvPr id="75" name="Прямоугольник 74"/>
          <p:cNvSpPr/>
          <p:nvPr/>
        </p:nvSpPr>
        <p:spPr>
          <a:xfrm>
            <a:off x="5017223" y="1"/>
            <a:ext cx="7174777" cy="452904"/>
          </a:xfrm>
          <a:prstGeom prst="rect">
            <a:avLst/>
          </a:prstGeom>
          <a:solidFill>
            <a:srgbClr val="0F668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77" name="Прямоугольник 76"/>
          <p:cNvSpPr/>
          <p:nvPr/>
        </p:nvSpPr>
        <p:spPr>
          <a:xfrm>
            <a:off x="126159" y="0"/>
            <a:ext cx="133166" cy="468000"/>
          </a:xfrm>
          <a:prstGeom prst="rect">
            <a:avLst/>
          </a:prstGeom>
          <a:solidFill>
            <a:srgbClr val="0F6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8" name="Прямоугольник 77"/>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СПОРТ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cxnSp>
        <p:nvCxnSpPr>
          <p:cNvPr id="79" name="Google Shape;371;p7">
            <a:extLst>
              <a:ext uri="{FF2B5EF4-FFF2-40B4-BE49-F238E27FC236}">
                <a16:creationId xmlns:a16="http://schemas.microsoft.com/office/drawing/2014/main" id="{C7B6481B-2143-4297-A5E9-02DB9EC08508}"/>
              </a:ext>
            </a:extLst>
          </p:cNvPr>
          <p:cNvCxnSpPr>
            <a:cxnSpLocks/>
          </p:cNvCxnSpPr>
          <p:nvPr/>
        </p:nvCxnSpPr>
        <p:spPr>
          <a:xfrm flipH="1">
            <a:off x="8452306" y="986263"/>
            <a:ext cx="0" cy="5508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80" name="Равнобедренный треугольник 79">
            <a:extLst>
              <a:ext uri="{FF2B5EF4-FFF2-40B4-BE49-F238E27FC236}">
                <a16:creationId xmlns:a16="http://schemas.microsoft.com/office/drawing/2014/main" id="{3C2C356B-4D19-4329-9301-23B11A38C301}"/>
              </a:ext>
            </a:extLst>
          </p:cNvPr>
          <p:cNvSpPr/>
          <p:nvPr/>
        </p:nvSpPr>
        <p:spPr>
          <a:xfrm rot="5400000">
            <a:off x="7870590" y="3389748"/>
            <a:ext cx="468000" cy="216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41" name="Прямоугольник 40"/>
          <p:cNvSpPr/>
          <p:nvPr/>
        </p:nvSpPr>
        <p:spPr>
          <a:xfrm>
            <a:off x="921748" y="1086107"/>
            <a:ext cx="6586012" cy="379656"/>
          </a:xfrm>
          <a:prstGeom prst="rect">
            <a:avLst/>
          </a:prstGeom>
        </p:spPr>
        <p:txBody>
          <a:bodyPr wrap="square">
            <a:spAutoFit/>
          </a:bodyPr>
          <a:lstStyle/>
          <a:p>
            <a:pPr defTabSz="913224">
              <a:buClr>
                <a:srgbClr val="0070CE"/>
              </a:buClr>
              <a:buSzPct val="100000"/>
              <a:defRPr/>
            </a:pPr>
            <a:r>
              <a:rPr lang="kk-KZ" sz="1867"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Саланың инфрақұрылымдық дамуы</a:t>
            </a:r>
            <a:endParaRPr lang="kk-KZ" sz="1867"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45" name="Прямоугольник 44"/>
          <p:cNvSpPr/>
          <p:nvPr/>
        </p:nvSpPr>
        <p:spPr>
          <a:xfrm>
            <a:off x="887685" y="3421579"/>
            <a:ext cx="6027570" cy="379656"/>
          </a:xfrm>
          <a:prstGeom prst="rect">
            <a:avLst/>
          </a:prstGeom>
        </p:spPr>
        <p:txBody>
          <a:bodyPr wrap="square">
            <a:spAutoFit/>
          </a:bodyPr>
          <a:lstStyle/>
          <a:p>
            <a:pPr defTabSz="913224">
              <a:buClr>
                <a:srgbClr val="0070CE"/>
              </a:buClr>
              <a:buSzPct val="100000"/>
              <a:defRPr/>
            </a:pPr>
            <a:r>
              <a:rPr lang="kk-KZ" sz="1867"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Инвестицияларды тарту</a:t>
            </a:r>
            <a:endParaRPr lang="kk-KZ" sz="1867"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46" name="Прямоугольник 45"/>
          <p:cNvSpPr/>
          <p:nvPr/>
        </p:nvSpPr>
        <p:spPr>
          <a:xfrm>
            <a:off x="1136314" y="1481861"/>
            <a:ext cx="6669222" cy="1538883"/>
          </a:xfrm>
          <a:prstGeom prst="rect">
            <a:avLst/>
          </a:prstGeom>
        </p:spPr>
        <p:txBody>
          <a:bodyPr wrap="square">
            <a:spAutoFit/>
          </a:bodyPr>
          <a:lstStyle/>
          <a:p>
            <a:pPr>
              <a:lnSpc>
                <a:spcPct val="120000"/>
              </a:lnSpc>
              <a:spcAft>
                <a:spcPts val="600"/>
              </a:spcAft>
            </a:pPr>
            <a:r>
              <a:rPr lang="kk-KZ" sz="1400" dirty="0" smtClean="0">
                <a:latin typeface="Segoe UI" panose="020B0502040204020203" pitchFamily="34" charset="0"/>
                <a:cs typeface="Segoe UI" panose="020B0502040204020203" pitchFamily="34" charset="0"/>
              </a:rPr>
              <a:t>Жұмыс істеп тұрған спорт нысандарын ауқымды түгендеу</a:t>
            </a:r>
          </a:p>
          <a:p>
            <a:pPr>
              <a:lnSpc>
                <a:spcPct val="120000"/>
              </a:lnSpc>
              <a:spcAft>
                <a:spcPts val="600"/>
              </a:spcAft>
            </a:pPr>
            <a:r>
              <a:rPr lang="kk-KZ" sz="1400" dirty="0" smtClean="0">
                <a:latin typeface="Segoe UI" panose="020B0502040204020203" pitchFamily="34" charset="0"/>
                <a:cs typeface="Segoe UI" panose="020B0502040204020203" pitchFamily="34" charset="0"/>
              </a:rPr>
              <a:t>Ауқымды түгендеуден кейін және ЖАБ ұсыныстарының қорытындысы бойынша жыл сайын бюджеті аз және тез салынатын модульдік спорт ғимараттарының құрылысы, оның ішінде ауылдық жерлерде </a:t>
            </a:r>
          </a:p>
          <a:p>
            <a:pPr>
              <a:lnSpc>
                <a:spcPct val="120000"/>
              </a:lnSpc>
              <a:spcAft>
                <a:spcPts val="600"/>
              </a:spcAft>
            </a:pPr>
            <a:r>
              <a:rPr lang="kk-KZ" sz="1400" dirty="0" smtClean="0">
                <a:latin typeface="Segoe UI" panose="020B0502040204020203" pitchFamily="34" charset="0"/>
                <a:cs typeface="Segoe UI" panose="020B0502040204020203" pitchFamily="34" charset="0"/>
              </a:rPr>
              <a:t>Қадамдық қолжетімділікте спорттық инфрақұрылым объектілерін құру</a:t>
            </a:r>
            <a:endParaRPr lang="kk-KZ" sz="1400" dirty="0">
              <a:latin typeface="Segoe UI" panose="020B0502040204020203" pitchFamily="34" charset="0"/>
              <a:cs typeface="Segoe UI" panose="020B0502040204020203" pitchFamily="34" charset="0"/>
            </a:endParaRPr>
          </a:p>
        </p:txBody>
      </p:sp>
      <p:sp>
        <p:nvSpPr>
          <p:cNvPr id="47" name="Прямоугольник 46"/>
          <p:cNvSpPr/>
          <p:nvPr/>
        </p:nvSpPr>
        <p:spPr>
          <a:xfrm>
            <a:off x="1131987" y="3775338"/>
            <a:ext cx="6601913" cy="1461939"/>
          </a:xfrm>
          <a:prstGeom prst="rect">
            <a:avLst/>
          </a:prstGeom>
        </p:spPr>
        <p:txBody>
          <a:bodyPr wrap="square">
            <a:spAutoFit/>
          </a:bodyPr>
          <a:lstStyle/>
          <a:p>
            <a:pPr>
              <a:lnSpc>
                <a:spcPct val="120000"/>
              </a:lnSpc>
              <a:spcAft>
                <a:spcPts val="600"/>
              </a:spcAft>
            </a:pPr>
            <a:r>
              <a:rPr lang="kk-KZ" sz="1400" dirty="0" smtClean="0">
                <a:latin typeface="Segoe UI" panose="020B0502040204020203" pitchFamily="34" charset="0"/>
                <a:cs typeface="Segoe UI" panose="020B0502040204020203" pitchFamily="34" charset="0"/>
              </a:rPr>
              <a:t>Бұқаралық спортты дамытуға және салауатты өмір салтын насихаттауға үлес қосатын меценаттар, жарнама берушілер, кәсіпкерлер және басқа да азаматтар пулын қалыптастыру</a:t>
            </a:r>
          </a:p>
          <a:p>
            <a:pPr>
              <a:lnSpc>
                <a:spcPct val="120000"/>
              </a:lnSpc>
              <a:spcAft>
                <a:spcPts val="600"/>
              </a:spcAft>
            </a:pPr>
            <a:r>
              <a:rPr lang="kk-KZ" sz="1400" dirty="0" smtClean="0">
                <a:latin typeface="Segoe UI" panose="020B0502040204020203" pitchFamily="34" charset="0"/>
                <a:cs typeface="Segoe UI" panose="020B0502040204020203" pitchFamily="34" charset="0"/>
              </a:rPr>
              <a:t>Бұқаралық спортты дамытуға елеулі үлес қосқан адамдарды мемлекеттік наградалармен көтермелеу</a:t>
            </a:r>
            <a:endParaRPr lang="kk-KZ" sz="1400" dirty="0">
              <a:latin typeface="Segoe UI" panose="020B0502040204020203" pitchFamily="34" charset="0"/>
              <a:cs typeface="Segoe UI" panose="020B0502040204020203" pitchFamily="34" charset="0"/>
            </a:endParaRPr>
          </a:p>
        </p:txBody>
      </p:sp>
      <p:sp>
        <p:nvSpPr>
          <p:cNvPr id="50" name="Прямоугольник 49"/>
          <p:cNvSpPr/>
          <p:nvPr/>
        </p:nvSpPr>
        <p:spPr>
          <a:xfrm>
            <a:off x="9319188" y="4721374"/>
            <a:ext cx="2653429" cy="1261884"/>
          </a:xfrm>
          <a:prstGeom prst="rect">
            <a:avLst/>
          </a:prstGeom>
        </p:spPr>
        <p:txBody>
          <a:bodyPr wrap="square">
            <a:spAutoFit/>
          </a:bodyPr>
          <a:lstStyle/>
          <a:p>
            <a:pPr defTabSz="933010" fontAlgn="base">
              <a:spcBef>
                <a:spcPct val="0"/>
              </a:spcBef>
              <a:spcAft>
                <a:spcPct val="0"/>
              </a:spcAft>
            </a:pPr>
            <a:r>
              <a:rPr lang="kk-KZ" sz="2000" b="1" dirty="0" smtClean="0">
                <a:solidFill>
                  <a:srgbClr val="0065BD"/>
                </a:solidFill>
                <a:latin typeface="Segoe UI" panose="020B0502040204020203" pitchFamily="34" charset="0"/>
                <a:ea typeface="Barlow Condensed"/>
                <a:cs typeface="Segoe UI" panose="020B0502040204020203" pitchFamily="34" charset="0"/>
              </a:rPr>
              <a:t>50 % </a:t>
            </a:r>
          </a:p>
          <a:p>
            <a:pPr defTabSz="933010" fontAlgn="base">
              <a:spcBef>
                <a:spcPct val="0"/>
              </a:spcBef>
              <a:spcAft>
                <a:spcPct val="0"/>
              </a:spcAft>
            </a:pPr>
            <a:r>
              <a:rPr lang="kk-KZ" sz="1400" dirty="0" smtClean="0">
                <a:latin typeface="Segoe UI" panose="020B0502040204020203" pitchFamily="34" charset="0"/>
                <a:ea typeface="Calibri" panose="020F0502020204030204" pitchFamily="34" charset="0"/>
                <a:cs typeface="Segoe UI" panose="020B0502040204020203" pitchFamily="34" charset="0"/>
              </a:rPr>
              <a:t>дене шынықтырумен және спортпен жүйелі түрде айналысатын азаматтардың үлесі</a:t>
            </a:r>
            <a:endParaRPr lang="kk-KZ" sz="1400" b="1" dirty="0">
              <a:latin typeface="Segoe UI" panose="020B0502040204020203" pitchFamily="34" charset="0"/>
              <a:ea typeface="Barlow Condensed"/>
              <a:cs typeface="Segoe UI" panose="020B0502040204020203" pitchFamily="34" charset="0"/>
            </a:endParaRPr>
          </a:p>
        </p:txBody>
      </p:sp>
      <p:sp>
        <p:nvSpPr>
          <p:cNvPr id="51" name="Прямоугольник 50"/>
          <p:cNvSpPr/>
          <p:nvPr/>
        </p:nvSpPr>
        <p:spPr>
          <a:xfrm>
            <a:off x="9254799" y="1876260"/>
            <a:ext cx="2713479" cy="400110"/>
          </a:xfrm>
          <a:prstGeom prst="rect">
            <a:avLst/>
          </a:prstGeom>
        </p:spPr>
        <p:txBody>
          <a:bodyPr wrap="square">
            <a:spAutoFit/>
          </a:bodyPr>
          <a:lstStyle/>
          <a:p>
            <a:pPr defTabSz="933010" fontAlgn="base">
              <a:spcBef>
                <a:spcPct val="0"/>
              </a:spcBef>
              <a:spcAft>
                <a:spcPct val="0"/>
              </a:spcAft>
            </a:pPr>
            <a:r>
              <a:rPr lang="kk-KZ" sz="2000" b="1" dirty="0" smtClean="0">
                <a:solidFill>
                  <a:srgbClr val="0065BD"/>
                </a:solidFill>
                <a:latin typeface="Segoe UI" panose="020B0502040204020203" pitchFamily="34" charset="0"/>
                <a:ea typeface="Barlow Condensed"/>
                <a:cs typeface="Segoe UI" panose="020B0502040204020203" pitchFamily="34" charset="0"/>
              </a:rPr>
              <a:t>43</a:t>
            </a:r>
            <a:r>
              <a:rPr lang="kk-KZ" sz="1600" b="1" dirty="0" smtClean="0">
                <a:solidFill>
                  <a:srgbClr val="0065BD"/>
                </a:solidFill>
                <a:latin typeface="Segoe UI" panose="020B0502040204020203" pitchFamily="34" charset="0"/>
                <a:ea typeface="Barlow Condensed"/>
                <a:cs typeface="Segoe UI" panose="020B0502040204020203" pitchFamily="34" charset="0"/>
              </a:rPr>
              <a:t> мыңнан астам бірлік</a:t>
            </a:r>
            <a:endParaRPr lang="kk-KZ" sz="2000" b="1" dirty="0">
              <a:solidFill>
                <a:srgbClr val="0065BD"/>
              </a:solidFill>
              <a:latin typeface="Segoe UI" panose="020B0502040204020203" pitchFamily="34" charset="0"/>
              <a:ea typeface="Barlow Condensed"/>
              <a:cs typeface="Segoe UI" panose="020B0502040204020203" pitchFamily="34" charset="0"/>
            </a:endParaRPr>
          </a:p>
        </p:txBody>
      </p:sp>
      <p:sp>
        <p:nvSpPr>
          <p:cNvPr id="52" name="Прямоугольник 51"/>
          <p:cNvSpPr/>
          <p:nvPr/>
        </p:nvSpPr>
        <p:spPr>
          <a:xfrm>
            <a:off x="9269313" y="3138742"/>
            <a:ext cx="2738657" cy="1261884"/>
          </a:xfrm>
          <a:prstGeom prst="rect">
            <a:avLst/>
          </a:prstGeom>
        </p:spPr>
        <p:txBody>
          <a:bodyPr wrap="square">
            <a:spAutoFit/>
          </a:bodyPr>
          <a:lstStyle/>
          <a:p>
            <a:pPr defTabSz="933010" fontAlgn="base">
              <a:spcBef>
                <a:spcPct val="0"/>
              </a:spcBef>
              <a:spcAft>
                <a:spcPct val="0"/>
              </a:spcAft>
            </a:pPr>
            <a:r>
              <a:rPr lang="kk-KZ" sz="2000" b="1" dirty="0" smtClean="0">
                <a:solidFill>
                  <a:srgbClr val="0065BD"/>
                </a:solidFill>
                <a:latin typeface="Segoe UI" panose="020B0502040204020203" pitchFamily="34" charset="0"/>
                <a:ea typeface="Barlow Condensed"/>
                <a:cs typeface="Segoe UI" panose="020B0502040204020203" pitchFamily="34" charset="0"/>
              </a:rPr>
              <a:t>65 % </a:t>
            </a:r>
          </a:p>
          <a:p>
            <a:pPr defTabSz="933010" fontAlgn="base">
              <a:spcBef>
                <a:spcPct val="0"/>
              </a:spcBef>
              <a:spcAft>
                <a:spcPct val="0"/>
              </a:spcAft>
            </a:pPr>
            <a:r>
              <a:rPr lang="kk-KZ" sz="1400" dirty="0" smtClean="0">
                <a:latin typeface="Segoe UI" panose="020B0502040204020203" pitchFamily="34" charset="0"/>
                <a:ea typeface="Barlow Condensed"/>
                <a:cs typeface="Segoe UI" panose="020B0502040204020203" pitchFamily="34" charset="0"/>
              </a:rPr>
              <a:t>халықтың 1000 адамға арналған спорттық инфрақұрылыммен қамтамасыз етілуі</a:t>
            </a:r>
            <a:endParaRPr lang="kk-KZ" sz="1200" dirty="0">
              <a:latin typeface="Segoe UI" panose="020B0502040204020203" pitchFamily="34" charset="0"/>
              <a:ea typeface="Barlow Condensed"/>
              <a:cs typeface="Segoe UI" panose="020B0502040204020203" pitchFamily="34" charset="0"/>
            </a:endParaRPr>
          </a:p>
        </p:txBody>
      </p:sp>
      <p:sp>
        <p:nvSpPr>
          <p:cNvPr id="53" name="Прямоугольник 52"/>
          <p:cNvSpPr/>
          <p:nvPr/>
        </p:nvSpPr>
        <p:spPr>
          <a:xfrm>
            <a:off x="887685" y="5643910"/>
            <a:ext cx="6694653" cy="379656"/>
          </a:xfrm>
          <a:prstGeom prst="rect">
            <a:avLst/>
          </a:prstGeom>
        </p:spPr>
        <p:txBody>
          <a:bodyPr wrap="square">
            <a:spAutoFit/>
          </a:bodyPr>
          <a:lstStyle/>
          <a:p>
            <a:pPr defTabSz="913224">
              <a:buClr>
                <a:srgbClr val="0070CE"/>
              </a:buClr>
              <a:buSzPct val="100000"/>
              <a:defRPr/>
            </a:pPr>
            <a:r>
              <a:rPr lang="kk-KZ" sz="1867"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Спорт инфрақұрылымының мониторингі</a:t>
            </a:r>
            <a:endParaRPr lang="kk-KZ" sz="1867"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54" name="Прямоугольник 53"/>
          <p:cNvSpPr/>
          <p:nvPr/>
        </p:nvSpPr>
        <p:spPr>
          <a:xfrm>
            <a:off x="1131972" y="6055762"/>
            <a:ext cx="6441314" cy="609398"/>
          </a:xfrm>
          <a:prstGeom prst="rect">
            <a:avLst/>
          </a:prstGeom>
        </p:spPr>
        <p:txBody>
          <a:bodyPr wrap="square">
            <a:spAutoFit/>
          </a:bodyPr>
          <a:lstStyle/>
          <a:p>
            <a:pPr>
              <a:lnSpc>
                <a:spcPct val="120000"/>
              </a:lnSpc>
            </a:pPr>
            <a:r>
              <a:rPr lang="kk-KZ" sz="1400" dirty="0" smtClean="0">
                <a:latin typeface="Segoe UI" panose="020B0502040204020203" pitchFamily="34" charset="0"/>
                <a:cs typeface="Segoe UI" panose="020B0502040204020203" pitchFamily="34" charset="0"/>
              </a:rPr>
              <a:t>Техникалық жай-күйі мен жүктемесі тұрғысынан спорт объектілерінің мониторингі</a:t>
            </a:r>
            <a:endParaRPr lang="kk-KZ" sz="1400" dirty="0">
              <a:latin typeface="Segoe UI" panose="020B0502040204020203" pitchFamily="34" charset="0"/>
              <a:cs typeface="Segoe UI" panose="020B0502040204020203" pitchFamily="34" charset="0"/>
            </a:endParaRPr>
          </a:p>
        </p:txBody>
      </p:sp>
      <p:sp>
        <p:nvSpPr>
          <p:cNvPr id="56" name="Прямоугольник 55">
            <a:extLst>
              <a:ext uri="{FF2B5EF4-FFF2-40B4-BE49-F238E27FC236}">
                <a16:creationId xmlns:a16="http://schemas.microsoft.com/office/drawing/2014/main" id="{B598DC7D-794D-4044-B9EA-4E8A78C4464D}"/>
              </a:ext>
            </a:extLst>
          </p:cNvPr>
          <p:cNvSpPr/>
          <p:nvPr/>
        </p:nvSpPr>
        <p:spPr>
          <a:xfrm>
            <a:off x="9269313" y="2219647"/>
            <a:ext cx="2309468" cy="307773"/>
          </a:xfrm>
          <a:prstGeom prst="rect">
            <a:avLst/>
          </a:prstGeom>
        </p:spPr>
        <p:txBody>
          <a:bodyPr wrap="square" lIns="91420" tIns="45718" rIns="91420" bIns="45718">
            <a:spAutoFit/>
          </a:bodyPr>
          <a:lstStyle/>
          <a:p>
            <a:pPr defTabSz="708317"/>
            <a:r>
              <a:rPr lang="kk-KZ" sz="1400" dirty="0" smtClean="0">
                <a:solidFill>
                  <a:srgbClr val="2E2E38"/>
                </a:solidFill>
                <a:latin typeface="Segoe UI" panose="020B0502040204020203" pitchFamily="34" charset="0"/>
                <a:ea typeface="Tahoma" pitchFamily="34" charset="0"/>
                <a:cs typeface="Segoe UI" panose="020B0502040204020203" pitchFamily="34" charset="0"/>
              </a:rPr>
              <a:t>спорттық ғимараттар</a:t>
            </a:r>
            <a:endParaRPr lang="kk-KZ" sz="1400" dirty="0">
              <a:solidFill>
                <a:srgbClr val="2E2E38"/>
              </a:solidFill>
              <a:latin typeface="Segoe UI" panose="020B0502040204020203" pitchFamily="34" charset="0"/>
              <a:ea typeface="Tahoma" pitchFamily="34" charset="0"/>
              <a:cs typeface="Segoe UI" panose="020B0502040204020203" pitchFamily="34" charset="0"/>
            </a:endParaRPr>
          </a:p>
        </p:txBody>
      </p:sp>
      <p:sp>
        <p:nvSpPr>
          <p:cNvPr id="57" name="Прямоугольник 56"/>
          <p:cNvSpPr/>
          <p:nvPr/>
        </p:nvSpPr>
        <p:spPr>
          <a:xfrm>
            <a:off x="8635381" y="1098600"/>
            <a:ext cx="3199435" cy="523220"/>
          </a:xfrm>
          <a:prstGeom prst="rect">
            <a:avLst/>
          </a:prstGeom>
        </p:spPr>
        <p:txBody>
          <a:bodyPr wrap="square">
            <a:spAutoFit/>
          </a:bodyPr>
          <a:lstStyle/>
          <a:p>
            <a:pPr defTabSz="933010" fontAlgn="base">
              <a:spcBef>
                <a:spcPct val="0"/>
              </a:spcBef>
              <a:spcAft>
                <a:spcPct val="0"/>
              </a:spcAft>
            </a:pPr>
            <a:r>
              <a:rPr lang="kk-KZ" sz="1400" dirty="0" smtClean="0">
                <a:latin typeface="Segoe UI" panose="020B0502040204020203" pitchFamily="34" charset="0"/>
                <a:ea typeface="Barlow Condensed"/>
                <a:cs typeface="Segoe UI" panose="020B0502040204020203" pitchFamily="34" charset="0"/>
              </a:rPr>
              <a:t>САЛАНЫ ДАМЫТУДЫҢ НЕГІЗГІ КӨРСЕТКІШТЕРІ:</a:t>
            </a:r>
            <a:endParaRPr lang="kk-KZ" sz="1400" dirty="0">
              <a:latin typeface="Segoe UI" panose="020B0502040204020203" pitchFamily="34" charset="0"/>
              <a:ea typeface="Barlow Condensed"/>
              <a:cs typeface="Segoe UI" panose="020B0502040204020203" pitchFamily="34" charset="0"/>
            </a:endParaRPr>
          </a:p>
        </p:txBody>
      </p:sp>
      <p:sp>
        <p:nvSpPr>
          <p:cNvPr id="42" name="TextBox 41">
            <a:extLst>
              <a:ext uri="{FF2B5EF4-FFF2-40B4-BE49-F238E27FC236}">
                <a16:creationId xmlns:a16="http://schemas.microsoft.com/office/drawing/2014/main" id="{80822AF5-9BD7-40BE-AC6D-B597C6B1E480}"/>
              </a:ext>
            </a:extLst>
          </p:cNvPr>
          <p:cNvSpPr txBox="1"/>
          <p:nvPr/>
        </p:nvSpPr>
        <p:spPr>
          <a:xfrm>
            <a:off x="5192134" y="22882"/>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kk-KZ" sz="1800" i="1" dirty="0" smtClean="0">
                <a:solidFill>
                  <a:schemeClr val="bg1"/>
                </a:solidFill>
                <a:latin typeface="Segoe UI" panose="020B0502040204020203" pitchFamily="34" charset="0"/>
                <a:cs typeface="Segoe UI" panose="020B0502040204020203" pitchFamily="34" charset="0"/>
              </a:rPr>
              <a:t>Саланы дамыту бойынша қабылдаған шаралар</a:t>
            </a:r>
            <a:endParaRPr lang="kk-KZ" sz="1800"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574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Овал 30"/>
          <p:cNvSpPr/>
          <p:nvPr/>
        </p:nvSpPr>
        <p:spPr>
          <a:xfrm>
            <a:off x="195151" y="1011939"/>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195151" y="2707867"/>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195151" y="1810571"/>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195151" y="358136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195151" y="442060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195151" y="5239327"/>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195151" y="6069657"/>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ятиугольник 47"/>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pic>
        <p:nvPicPr>
          <p:cNvPr id="43" name="Рисунок 42"/>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flipH="1">
            <a:off x="291246" y="2747626"/>
            <a:ext cx="424949" cy="505892"/>
          </a:xfrm>
          <a:prstGeom prst="rect">
            <a:avLst/>
          </a:prstGeom>
        </p:spPr>
      </p:pic>
      <p:pic>
        <p:nvPicPr>
          <p:cNvPr id="45" name="Graphic 59" descr="Greek Temple">
            <a:extLst>
              <a:ext uri="{FF2B5EF4-FFF2-40B4-BE49-F238E27FC236}">
                <a16:creationId xmlns:a16="http://schemas.microsoft.com/office/drawing/2014/main" id="{D78C3DB2-D3A4-4843-A2AE-F58AE2BAD4EB}"/>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3122" y="1097558"/>
            <a:ext cx="537967" cy="391597"/>
          </a:xfrm>
          <a:prstGeom prst="rect">
            <a:avLst/>
          </a:prstGeom>
        </p:spPr>
      </p:pic>
      <p:pic>
        <p:nvPicPr>
          <p:cNvPr id="47" name="Рисунок 46"/>
          <p:cNvPicPr>
            <a:picLocks noChangeAspect="1"/>
          </p:cNvPicPr>
          <p:nvPr/>
        </p:nvPicPr>
        <p:blipFill>
          <a:blip r:embed="rId6">
            <a:biLevel thresh="25000"/>
          </a:blip>
          <a:stretch>
            <a:fillRect/>
          </a:stretch>
        </p:blipFill>
        <p:spPr>
          <a:xfrm>
            <a:off x="300771" y="3621334"/>
            <a:ext cx="423866" cy="423034"/>
          </a:xfrm>
          <a:prstGeom prst="rect">
            <a:avLst/>
          </a:prstGeom>
        </p:spPr>
      </p:pic>
      <p:pic>
        <p:nvPicPr>
          <p:cNvPr id="53" name="Рисунок 52"/>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flipH="1">
            <a:off x="246187" y="5224778"/>
            <a:ext cx="575372" cy="601826"/>
          </a:xfrm>
          <a:prstGeom prst="rect">
            <a:avLst/>
          </a:prstGeom>
          <a:noFill/>
        </p:spPr>
      </p:pic>
      <p:pic>
        <p:nvPicPr>
          <p:cNvPr id="2" name="Рисунок 1"/>
          <p:cNvPicPr>
            <a:picLocks noChangeAspect="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tretch>
            <a:fillRect/>
          </a:stretch>
        </p:blipFill>
        <p:spPr>
          <a:xfrm flipH="1">
            <a:off x="138260" y="6235672"/>
            <a:ext cx="694340" cy="313224"/>
          </a:xfrm>
          <a:prstGeom prst="rect">
            <a:avLst/>
          </a:prstGeom>
        </p:spPr>
      </p:pic>
      <p:sp>
        <p:nvSpPr>
          <p:cNvPr id="28" name="Прямоугольник 27"/>
          <p:cNvSpPr/>
          <p:nvPr/>
        </p:nvSpPr>
        <p:spPr>
          <a:xfrm>
            <a:off x="5017223" y="1"/>
            <a:ext cx="7174777" cy="452904"/>
          </a:xfrm>
          <a:prstGeom prst="rect">
            <a:avLst/>
          </a:prstGeom>
          <a:solidFill>
            <a:srgbClr val="0F668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29" name="Прямоугольник 28"/>
          <p:cNvSpPr/>
          <p:nvPr/>
        </p:nvSpPr>
        <p:spPr>
          <a:xfrm>
            <a:off x="126159" y="0"/>
            <a:ext cx="133166" cy="468000"/>
          </a:xfrm>
          <a:prstGeom prst="rect">
            <a:avLst/>
          </a:prstGeom>
          <a:solidFill>
            <a:srgbClr val="0F6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3" name="Рисунок 2"/>
          <p:cNvPicPr>
            <a:picLocks noChangeAspect="1"/>
          </p:cNvPicPr>
          <p:nvPr/>
        </p:nvPicPr>
        <p:blipFill>
          <a:blip r:embed="rId11">
            <a:biLevel thresh="25000"/>
          </a:blip>
          <a:stretch>
            <a:fillRect/>
          </a:stretch>
        </p:blipFill>
        <p:spPr>
          <a:xfrm>
            <a:off x="247791" y="1808729"/>
            <a:ext cx="518997" cy="524348"/>
          </a:xfrm>
          <a:prstGeom prst="rect">
            <a:avLst/>
          </a:prstGeom>
        </p:spPr>
      </p:pic>
      <p:pic>
        <p:nvPicPr>
          <p:cNvPr id="4" name="Рисунок 3"/>
          <p:cNvPicPr>
            <a:picLocks noChangeAspect="1"/>
          </p:cNvPicPr>
          <p:nvPr/>
        </p:nvPicPr>
        <p:blipFill>
          <a:blip r:embed="rId12">
            <a:biLevel thresh="25000"/>
          </a:blip>
          <a:stretch>
            <a:fillRect/>
          </a:stretch>
        </p:blipFill>
        <p:spPr>
          <a:xfrm>
            <a:off x="266873" y="4506533"/>
            <a:ext cx="499915" cy="499915"/>
          </a:xfrm>
          <a:prstGeom prst="rect">
            <a:avLst/>
          </a:prstGeom>
        </p:spPr>
      </p:pic>
      <p:sp>
        <p:nvSpPr>
          <p:cNvPr id="22" name="TextBox 21"/>
          <p:cNvSpPr txBox="1"/>
          <p:nvPr/>
        </p:nvSpPr>
        <p:spPr>
          <a:xfrm>
            <a:off x="927179" y="1023753"/>
            <a:ext cx="10772595" cy="5555367"/>
          </a:xfrm>
          <a:prstGeom prst="rect">
            <a:avLst/>
          </a:prstGeom>
          <a:solidFill>
            <a:schemeClr val="bg1"/>
          </a:solidFill>
        </p:spPr>
        <p:txBody>
          <a:bodyPr wrap="square" rtlCol="0">
            <a:spAutoFit/>
          </a:bodyPr>
          <a:lstStyle/>
          <a:p>
            <a:pPr marL="361950" lvl="0" indent="-361950" algn="just" fontAlgn="t">
              <a:spcBef>
                <a:spcPts val="1800"/>
              </a:spcBef>
              <a:buClr>
                <a:srgbClr val="0F6684"/>
              </a:buClr>
              <a:buFont typeface="Wingdings" panose="05000000000000000000" pitchFamily="2" charset="2"/>
              <a:buChar char="§"/>
            </a:pPr>
            <a:r>
              <a:rPr lang="ru-RU" sz="1600" dirty="0">
                <a:solidFill>
                  <a:prstClr val="black"/>
                </a:solidFill>
                <a:latin typeface="Segoe UI" panose="020B0502040204020203" pitchFamily="34" charset="0"/>
                <a:cs typeface="Segoe UI" panose="020B0502040204020203" pitchFamily="34" charset="0"/>
              </a:rPr>
              <a:t>А</a:t>
            </a:r>
            <a:r>
              <a:rPr lang="kk-KZ" sz="1600" dirty="0">
                <a:solidFill>
                  <a:prstClr val="black"/>
                </a:solidFill>
                <a:latin typeface="Segoe UI" panose="020B0502040204020203" pitchFamily="34" charset="0"/>
                <a:cs typeface="Segoe UI" panose="020B0502040204020203" pitchFamily="34" charset="0"/>
              </a:rPr>
              <a:t>лматы облысында </a:t>
            </a:r>
            <a:r>
              <a:rPr lang="kk-KZ" sz="1600" b="1" dirty="0">
                <a:solidFill>
                  <a:srgbClr val="1F4E79"/>
                </a:solidFill>
                <a:latin typeface="Segoe UI" panose="020B0502040204020203" pitchFamily="34" charset="0"/>
                <a:cs typeface="Segoe UI" panose="020B0502040204020203" pitchFamily="34" charset="0"/>
              </a:rPr>
              <a:t>РЕСПУБЛИКАЛЫҚ ОЛИМПИАДАЛЫҚ ДАЯРЛАУ БАЗАСЫНЫҢ </a:t>
            </a:r>
            <a:r>
              <a:rPr lang="kk-KZ" sz="1600" dirty="0">
                <a:solidFill>
                  <a:prstClr val="black"/>
                </a:solidFill>
                <a:latin typeface="Segoe UI" panose="020B0502040204020203" pitchFamily="34" charset="0"/>
                <a:cs typeface="Segoe UI" panose="020B0502040204020203" pitchFamily="34" charset="0"/>
              </a:rPr>
              <a:t>құрылысын аяқтау </a:t>
            </a:r>
            <a:r>
              <a:rPr lang="ru-RU" sz="1400" i="1" dirty="0">
                <a:solidFill>
                  <a:prstClr val="black"/>
                </a:solidFill>
                <a:latin typeface="Segoe UI" panose="020B0502040204020203" pitchFamily="34" charset="0"/>
                <a:cs typeface="Segoe UI" panose="020B0502040204020203" pitchFamily="34" charset="0"/>
              </a:rPr>
              <a:t>(</a:t>
            </a:r>
            <a:r>
              <a:rPr lang="ru-RU" sz="1400" i="1" dirty="0" err="1">
                <a:solidFill>
                  <a:prstClr val="black"/>
                </a:solidFill>
                <a:latin typeface="Segoe UI" panose="020B0502040204020203" pitchFamily="34" charset="0"/>
                <a:cs typeface="Segoe UI" panose="020B0502040204020203" pitchFamily="34" charset="0"/>
              </a:rPr>
              <a:t>жалпы</a:t>
            </a:r>
            <a:r>
              <a:rPr lang="ru-RU" sz="1400" i="1" dirty="0">
                <a:solidFill>
                  <a:prstClr val="black"/>
                </a:solidFill>
                <a:latin typeface="Segoe UI" panose="020B0502040204020203" pitchFamily="34" charset="0"/>
                <a:cs typeface="Segoe UI" panose="020B0502040204020203" pitchFamily="34" charset="0"/>
              </a:rPr>
              <a:t> </a:t>
            </a:r>
            <a:r>
              <a:rPr lang="ru-RU" sz="1400" i="1" dirty="0" smtClean="0">
                <a:solidFill>
                  <a:prstClr val="black"/>
                </a:solidFill>
                <a:latin typeface="Segoe UI" panose="020B0502040204020203" pitchFamily="34" charset="0"/>
                <a:cs typeface="Segoe UI" panose="020B0502040204020203" pitchFamily="34" charset="0"/>
              </a:rPr>
              <a:t>құны – </a:t>
            </a:r>
            <a:r>
              <a:rPr lang="ru-RU" sz="1400" i="1" dirty="0">
                <a:solidFill>
                  <a:prstClr val="black"/>
                </a:solidFill>
                <a:latin typeface="Segoe UI" panose="020B0502040204020203" pitchFamily="34" charset="0"/>
                <a:cs typeface="Segoe UI" panose="020B0502040204020203" pitchFamily="34" charset="0"/>
              </a:rPr>
              <a:t>105,7 </a:t>
            </a:r>
            <a:r>
              <a:rPr lang="ru-RU" sz="1400" i="1" dirty="0" smtClean="0">
                <a:solidFill>
                  <a:prstClr val="black"/>
                </a:solidFill>
                <a:latin typeface="Segoe UI" panose="020B0502040204020203" pitchFamily="34" charset="0"/>
                <a:cs typeface="Segoe UI" panose="020B0502040204020203" pitchFamily="34" charset="0"/>
              </a:rPr>
              <a:t>млрд </a:t>
            </a:r>
            <a:r>
              <a:rPr lang="ru-RU" sz="1400" i="1" dirty="0" err="1">
                <a:solidFill>
                  <a:prstClr val="black"/>
                </a:solidFill>
                <a:latin typeface="Segoe UI" panose="020B0502040204020203" pitchFamily="34" charset="0"/>
                <a:cs typeface="Segoe UI" panose="020B0502040204020203" pitchFamily="34" charset="0"/>
              </a:rPr>
              <a:t>тг</a:t>
            </a:r>
            <a:r>
              <a:rPr lang="ru-RU" sz="1400" i="1" dirty="0">
                <a:solidFill>
                  <a:prstClr val="black"/>
                </a:solidFill>
                <a:latin typeface="Segoe UI" panose="020B0502040204020203" pitchFamily="34" charset="0"/>
                <a:cs typeface="Segoe UI" panose="020B0502040204020203" pitchFamily="34" charset="0"/>
              </a:rPr>
              <a:t>.,  2005-2022 </a:t>
            </a:r>
            <a:r>
              <a:rPr lang="ru-RU" sz="1400" i="1" dirty="0" err="1" smtClean="0">
                <a:solidFill>
                  <a:prstClr val="black"/>
                </a:solidFill>
                <a:latin typeface="Segoe UI" panose="020B0502040204020203" pitchFamily="34" charset="0"/>
                <a:cs typeface="Segoe UI" panose="020B0502040204020203" pitchFamily="34" charset="0"/>
              </a:rPr>
              <a:t>жж</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74, 5 </a:t>
            </a:r>
            <a:r>
              <a:rPr lang="ru-RU" sz="1400" i="1" dirty="0" smtClean="0">
                <a:solidFill>
                  <a:prstClr val="black"/>
                </a:solidFill>
                <a:latin typeface="Segoe UI" panose="020B0502040204020203" pitchFamily="34" charset="0"/>
                <a:cs typeface="Segoe UI" panose="020B0502040204020203" pitchFamily="34" charset="0"/>
              </a:rPr>
              <a:t>млрд </a:t>
            </a:r>
            <a:r>
              <a:rPr lang="ru-RU" sz="1400" i="1" dirty="0" err="1">
                <a:solidFill>
                  <a:prstClr val="black"/>
                </a:solidFill>
                <a:latin typeface="Segoe UI" panose="020B0502040204020203" pitchFamily="34" charset="0"/>
                <a:cs typeface="Segoe UI" panose="020B0502040204020203" pitchFamily="34" charset="0"/>
              </a:rPr>
              <a:t>тг</a:t>
            </a:r>
            <a:r>
              <a:rPr lang="ru-RU" sz="1400" i="1" dirty="0">
                <a:solidFill>
                  <a:prstClr val="black"/>
                </a:solidFill>
                <a:latin typeface="Segoe UI" panose="020B0502040204020203" pitchFamily="34" charset="0"/>
                <a:cs typeface="Segoe UI" panose="020B0502040204020203" pitchFamily="34" charset="0"/>
              </a:rPr>
              <a:t> – </a:t>
            </a:r>
            <a:r>
              <a:rPr lang="ru-RU" sz="1400" i="1" dirty="0" err="1">
                <a:solidFill>
                  <a:prstClr val="black"/>
                </a:solidFill>
                <a:latin typeface="Segoe UI" panose="020B0502040204020203" pitchFamily="34" charset="0"/>
                <a:cs typeface="Segoe UI" panose="020B0502040204020203" pitchFamily="34" charset="0"/>
              </a:rPr>
              <a:t>игерілді</a:t>
            </a:r>
            <a:r>
              <a:rPr lang="ru-RU" sz="1400" i="1" dirty="0">
                <a:solidFill>
                  <a:prstClr val="black"/>
                </a:solidFill>
                <a:latin typeface="Segoe UI" panose="020B0502040204020203" pitchFamily="34" charset="0"/>
                <a:cs typeface="Segoe UI" panose="020B0502040204020203" pitchFamily="34" charset="0"/>
              </a:rPr>
              <a:t>; </a:t>
            </a:r>
            <a:r>
              <a:rPr lang="ru-RU" sz="1400" i="1" dirty="0" smtClean="0">
                <a:solidFill>
                  <a:prstClr val="black"/>
                </a:solidFill>
                <a:latin typeface="Segoe UI" panose="020B0502040204020203" pitchFamily="34" charset="0"/>
                <a:cs typeface="Segoe UI" panose="020B0502040204020203" pitchFamily="34" charset="0"/>
              </a:rPr>
              <a:t> РБ 2023 </a:t>
            </a:r>
            <a:r>
              <a:rPr lang="ru-RU" sz="1400" i="1" dirty="0" err="1" smtClean="0">
                <a:solidFill>
                  <a:prstClr val="black"/>
                </a:solidFill>
                <a:latin typeface="Segoe UI" panose="020B0502040204020203" pitchFamily="34" charset="0"/>
                <a:cs typeface="Segoe UI" panose="020B0502040204020203" pitchFamily="34" charset="0"/>
              </a:rPr>
              <a:t>жылға</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30, 04 </a:t>
            </a:r>
            <a:r>
              <a:rPr lang="ru-RU" sz="1400" i="1" dirty="0" smtClean="0">
                <a:solidFill>
                  <a:prstClr val="black"/>
                </a:solidFill>
                <a:latin typeface="Segoe UI" panose="020B0502040204020203" pitchFamily="34" charset="0"/>
                <a:cs typeface="Segoe UI" panose="020B0502040204020203" pitchFamily="34" charset="0"/>
              </a:rPr>
              <a:t>млрд </a:t>
            </a:r>
            <a:r>
              <a:rPr lang="ru-RU" sz="1400" i="1" dirty="0" err="1">
                <a:solidFill>
                  <a:prstClr val="black"/>
                </a:solidFill>
                <a:latin typeface="Segoe UI" panose="020B0502040204020203" pitchFamily="34" charset="0"/>
                <a:cs typeface="Segoe UI" panose="020B0502040204020203" pitchFamily="34" charset="0"/>
              </a:rPr>
              <a:t>тг</a:t>
            </a:r>
            <a:r>
              <a:rPr lang="ru-RU" sz="1400" i="1" dirty="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қарастырылды</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бұл</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спорттың</a:t>
            </a:r>
            <a:r>
              <a:rPr lang="ru-RU" sz="1400" i="1" dirty="0" smtClean="0">
                <a:solidFill>
                  <a:prstClr val="black"/>
                </a:solidFill>
                <a:latin typeface="Segoe UI" panose="020B0502040204020203" pitchFamily="34" charset="0"/>
                <a:cs typeface="Segoe UI" panose="020B0502040204020203" pitchFamily="34" charset="0"/>
              </a:rPr>
              <a:t> </a:t>
            </a:r>
            <a:r>
              <a:rPr lang="ru-RU" sz="1400" b="1" i="1" dirty="0">
                <a:solidFill>
                  <a:srgbClr val="1F4E79"/>
                </a:solidFill>
                <a:latin typeface="Segoe UI" panose="020B0502040204020203" pitchFamily="34" charset="0"/>
                <a:cs typeface="Segoe UI" panose="020B0502040204020203" pitchFamily="34" charset="0"/>
              </a:rPr>
              <a:t>23 </a:t>
            </a:r>
            <a:r>
              <a:rPr lang="ru-RU" sz="1400" b="1" i="1" dirty="0" err="1">
                <a:solidFill>
                  <a:srgbClr val="1F4E79"/>
                </a:solidFill>
                <a:latin typeface="Segoe UI" panose="020B0502040204020203" pitchFamily="34" charset="0"/>
                <a:cs typeface="Segoe UI" panose="020B0502040204020203" pitchFamily="34" charset="0"/>
              </a:rPr>
              <a:t>түрі</a:t>
            </a:r>
            <a:r>
              <a:rPr lang="ru-RU" sz="1400" b="1" i="1" dirty="0">
                <a:solidFill>
                  <a:srgbClr val="1F4E79"/>
                </a:solidFill>
                <a:latin typeface="Segoe UI" panose="020B0502040204020203" pitchFamily="34" charset="0"/>
                <a:cs typeface="Segoe UI" panose="020B0502040204020203" pitchFamily="34" charset="0"/>
              </a:rPr>
              <a:t> </a:t>
            </a:r>
            <a:r>
              <a:rPr lang="ru-RU" sz="1400" b="1" i="1" dirty="0" err="1">
                <a:solidFill>
                  <a:srgbClr val="1F4E79"/>
                </a:solidFill>
                <a:latin typeface="Segoe UI" panose="020B0502040204020203" pitchFamily="34" charset="0"/>
                <a:cs typeface="Segoe UI" panose="020B0502040204020203" pitchFamily="34" charset="0"/>
              </a:rPr>
              <a:t>бойынша</a:t>
            </a:r>
            <a:r>
              <a:rPr lang="ru-RU" sz="1400" b="1" i="1" dirty="0">
                <a:solidFill>
                  <a:srgbClr val="1F4E79"/>
                </a:solidFill>
                <a:latin typeface="Segoe UI" panose="020B0502040204020203" pitchFamily="34" charset="0"/>
                <a:cs typeface="Segoe UI" panose="020B0502040204020203" pitchFamily="34" charset="0"/>
              </a:rPr>
              <a:t> 2200 </a:t>
            </a:r>
            <a:r>
              <a:rPr lang="ru-RU" sz="1400" b="1" i="1" dirty="0" err="1">
                <a:solidFill>
                  <a:srgbClr val="1F4E79"/>
                </a:solidFill>
                <a:latin typeface="Segoe UI" panose="020B0502040204020203" pitchFamily="34" charset="0"/>
                <a:cs typeface="Segoe UI" panose="020B0502040204020203" pitchFamily="34" charset="0"/>
              </a:rPr>
              <a:t>спортшыны</a:t>
            </a:r>
            <a:r>
              <a:rPr lang="ru-RU" sz="1400" b="1" i="1" dirty="0">
                <a:solidFill>
                  <a:srgbClr val="1F4E79"/>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бір</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мезгілде</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қамтуды</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қамтамасыз</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етеді</a:t>
            </a:r>
            <a:r>
              <a:rPr lang="ru-RU" sz="1400" i="1" dirty="0" smtClean="0">
                <a:solidFill>
                  <a:prstClr val="black"/>
                </a:solidFill>
                <a:latin typeface="Segoe UI" panose="020B0502040204020203" pitchFamily="34" charset="0"/>
                <a:cs typeface="Segoe UI" panose="020B0502040204020203" pitchFamily="34" charset="0"/>
              </a:rPr>
              <a:t>)</a:t>
            </a:r>
            <a:endParaRPr lang="ru-RU" sz="1400" i="1" dirty="0">
              <a:solidFill>
                <a:prstClr val="black"/>
              </a:solidFill>
              <a:latin typeface="Segoe UI" panose="020B0502040204020203" pitchFamily="34" charset="0"/>
              <a:cs typeface="Segoe UI" panose="020B0502040204020203" pitchFamily="34" charset="0"/>
            </a:endParaRPr>
          </a:p>
          <a:p>
            <a:pPr marL="361950" indent="-361950" algn="just" fontAlgn="t">
              <a:spcBef>
                <a:spcPts val="1200"/>
              </a:spcBef>
              <a:buClr>
                <a:srgbClr val="0F6684"/>
              </a:buClr>
              <a:buFont typeface="Wingdings" panose="05000000000000000000" pitchFamily="2" charset="2"/>
              <a:buChar char="§"/>
            </a:pPr>
            <a:r>
              <a:rPr lang="ru-RU" sz="1600" b="1" dirty="0" smtClean="0">
                <a:solidFill>
                  <a:srgbClr val="1F4E79"/>
                </a:solidFill>
                <a:latin typeface="Segoe UI" panose="020B0502040204020203" pitchFamily="34" charset="0"/>
                <a:cs typeface="Segoe UI" panose="020B0502040204020203" pitchFamily="34" charset="0"/>
              </a:rPr>
              <a:t>ҰЛТТЫҚ СПОРТ УНИВЕРСИТЕТІНІҢ </a:t>
            </a:r>
            <a:r>
              <a:rPr lang="ru-RU" sz="1600" dirty="0" err="1" smtClean="0">
                <a:solidFill>
                  <a:prstClr val="black"/>
                </a:solidFill>
                <a:latin typeface="Segoe UI" panose="020B0502040204020203" pitchFamily="34" charset="0"/>
                <a:cs typeface="Segoe UI" panose="020B0502040204020203" pitchFamily="34" charset="0"/>
              </a:rPr>
              <a:t>құрылысын</a:t>
            </a:r>
            <a:r>
              <a:rPr lang="ru-RU" sz="1600" dirty="0" smtClean="0">
                <a:solidFill>
                  <a:prstClr val="black"/>
                </a:solidFill>
                <a:latin typeface="Segoe UI" panose="020B0502040204020203" pitchFamily="34" charset="0"/>
                <a:cs typeface="Segoe UI" panose="020B0502040204020203" pitchFamily="34" charset="0"/>
              </a:rPr>
              <a:t> </a:t>
            </a:r>
            <a:r>
              <a:rPr lang="ru-RU" sz="1600" dirty="0" err="1" smtClean="0">
                <a:solidFill>
                  <a:prstClr val="black"/>
                </a:solidFill>
                <a:latin typeface="Segoe UI" panose="020B0502040204020203" pitchFamily="34" charset="0"/>
                <a:cs typeface="Segoe UI" panose="020B0502040204020203" pitchFamily="34" charset="0"/>
              </a:rPr>
              <a:t>жалғастыру</a:t>
            </a:r>
            <a:r>
              <a:rPr lang="ru-RU" sz="1600"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жалпы</a:t>
            </a:r>
            <a:r>
              <a:rPr lang="ru-RU" sz="1400" i="1" dirty="0" smtClean="0">
                <a:solidFill>
                  <a:prstClr val="black"/>
                </a:solidFill>
                <a:latin typeface="Segoe UI" panose="020B0502040204020203" pitchFamily="34" charset="0"/>
                <a:cs typeface="Segoe UI" panose="020B0502040204020203" pitchFamily="34" charset="0"/>
              </a:rPr>
              <a:t> құны – 127  млрд </a:t>
            </a:r>
            <a:r>
              <a:rPr lang="ru-RU" sz="1400" i="1" dirty="0" err="1" smtClean="0">
                <a:solidFill>
                  <a:prstClr val="black"/>
                </a:solidFill>
                <a:latin typeface="Segoe UI" panose="020B0502040204020203" pitchFamily="34" charset="0"/>
                <a:cs typeface="Segoe UI" panose="020B0502040204020203" pitchFamily="34" charset="0"/>
              </a:rPr>
              <a:t>тг</a:t>
            </a:r>
            <a:r>
              <a:rPr lang="ru-RU" sz="1400" i="1" dirty="0" smtClean="0">
                <a:solidFill>
                  <a:prstClr val="black"/>
                </a:solidFill>
                <a:latin typeface="Segoe UI" panose="020B0502040204020203" pitchFamily="34" charset="0"/>
                <a:cs typeface="Segoe UI" panose="020B0502040204020203" pitchFamily="34" charset="0"/>
              </a:rPr>
              <a:t>., 2008-2022 </a:t>
            </a:r>
            <a:r>
              <a:rPr lang="ru-RU" sz="1400" i="1" dirty="0" err="1" smtClean="0">
                <a:solidFill>
                  <a:prstClr val="black"/>
                </a:solidFill>
                <a:latin typeface="Segoe UI" panose="020B0502040204020203" pitchFamily="34" charset="0"/>
                <a:cs typeface="Segoe UI" panose="020B0502040204020203" pitchFamily="34" charset="0"/>
              </a:rPr>
              <a:t>жж</a:t>
            </a:r>
            <a:r>
              <a:rPr lang="ru-RU" sz="1400" i="1" dirty="0" smtClean="0">
                <a:solidFill>
                  <a:prstClr val="black"/>
                </a:solidFill>
                <a:latin typeface="Segoe UI" panose="020B0502040204020203" pitchFamily="34" charset="0"/>
                <a:cs typeface="Segoe UI" panose="020B0502040204020203" pitchFamily="34" charset="0"/>
              </a:rPr>
              <a:t>. 16,7 млрд </a:t>
            </a:r>
            <a:r>
              <a:rPr lang="ru-RU" sz="1400" i="1" dirty="0" err="1">
                <a:solidFill>
                  <a:prstClr val="black"/>
                </a:solidFill>
                <a:latin typeface="Segoe UI" panose="020B0502040204020203" pitchFamily="34" charset="0"/>
                <a:cs typeface="Segoe UI" panose="020B0502040204020203" pitchFamily="34" charset="0"/>
              </a:rPr>
              <a:t>тг</a:t>
            </a:r>
            <a:r>
              <a:rPr lang="ru-RU" sz="1400" i="1" dirty="0">
                <a:solidFill>
                  <a:prstClr val="black"/>
                </a:solidFill>
                <a:latin typeface="Segoe UI" panose="020B0502040204020203" pitchFamily="34" charset="0"/>
                <a:cs typeface="Segoe UI" panose="020B0502040204020203" pitchFamily="34" charset="0"/>
              </a:rPr>
              <a:t>. </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игерілді</a:t>
            </a:r>
            <a:r>
              <a:rPr lang="ru-RU" sz="1400" i="1" dirty="0" smtClean="0">
                <a:solidFill>
                  <a:prstClr val="black"/>
                </a:solidFill>
                <a:latin typeface="Segoe UI" panose="020B0502040204020203" pitchFamily="34" charset="0"/>
                <a:cs typeface="Segoe UI" panose="020B0502040204020203" pitchFamily="34" charset="0"/>
              </a:rPr>
              <a:t>, РБ 2023 </a:t>
            </a:r>
            <a:r>
              <a:rPr lang="ru-RU" sz="1400" i="1" dirty="0" err="1" smtClean="0">
                <a:solidFill>
                  <a:prstClr val="black"/>
                </a:solidFill>
                <a:latin typeface="Segoe UI" panose="020B0502040204020203" pitchFamily="34" charset="0"/>
                <a:cs typeface="Segoe UI" panose="020B0502040204020203" pitchFamily="34" charset="0"/>
              </a:rPr>
              <a:t>жылға</a:t>
            </a:r>
            <a:r>
              <a:rPr lang="ru-RU" sz="1400" i="1" dirty="0" smtClean="0">
                <a:solidFill>
                  <a:prstClr val="black"/>
                </a:solidFill>
                <a:latin typeface="Segoe UI" panose="020B0502040204020203" pitchFamily="34" charset="0"/>
                <a:cs typeface="Segoe UI" panose="020B0502040204020203" pitchFamily="34" charset="0"/>
              </a:rPr>
              <a:t> 9</a:t>
            </a:r>
            <a:r>
              <a:rPr lang="ru-RU" sz="1400" i="1" dirty="0">
                <a:solidFill>
                  <a:prstClr val="black"/>
                </a:solidFill>
                <a:latin typeface="Segoe UI" panose="020B0502040204020203" pitchFamily="34" charset="0"/>
                <a:cs typeface="Segoe UI" panose="020B0502040204020203" pitchFamily="34" charset="0"/>
              </a:rPr>
              <a:t>, 7 </a:t>
            </a:r>
            <a:r>
              <a:rPr lang="ru-RU" sz="1400" i="1" dirty="0" smtClean="0">
                <a:solidFill>
                  <a:prstClr val="black"/>
                </a:solidFill>
                <a:latin typeface="Segoe UI" panose="020B0502040204020203" pitchFamily="34" charset="0"/>
                <a:cs typeface="Segoe UI" panose="020B0502040204020203" pitchFamily="34" charset="0"/>
              </a:rPr>
              <a:t>млрд </a:t>
            </a:r>
            <a:r>
              <a:rPr lang="ru-RU" sz="1400" i="1" dirty="0" err="1">
                <a:solidFill>
                  <a:prstClr val="black"/>
                </a:solidFill>
                <a:latin typeface="Segoe UI" panose="020B0502040204020203" pitchFamily="34" charset="0"/>
                <a:cs typeface="Segoe UI" panose="020B0502040204020203" pitchFamily="34" charset="0"/>
              </a:rPr>
              <a:t>тг</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Ұлттық</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қордан</a:t>
            </a:r>
            <a:r>
              <a:rPr lang="ru-RU" sz="1400" i="1" dirty="0" smtClean="0">
                <a:solidFill>
                  <a:prstClr val="black"/>
                </a:solidFill>
                <a:latin typeface="Segoe UI" panose="020B0502040204020203" pitchFamily="34" charset="0"/>
                <a:cs typeface="Segoe UI" panose="020B0502040204020203" pitchFamily="34" charset="0"/>
              </a:rPr>
              <a:t> 10</a:t>
            </a:r>
            <a:r>
              <a:rPr lang="ru-RU" sz="1400" i="1" dirty="0">
                <a:solidFill>
                  <a:prstClr val="black"/>
                </a:solidFill>
                <a:latin typeface="Segoe UI" panose="020B0502040204020203" pitchFamily="34" charset="0"/>
                <a:cs typeface="Segoe UI" panose="020B0502040204020203" pitchFamily="34" charset="0"/>
              </a:rPr>
              <a:t>, 2 </a:t>
            </a:r>
            <a:r>
              <a:rPr lang="ru-RU" sz="1400" i="1" dirty="0" smtClean="0">
                <a:solidFill>
                  <a:prstClr val="black"/>
                </a:solidFill>
                <a:latin typeface="Segoe UI" panose="020B0502040204020203" pitchFamily="34" charset="0"/>
                <a:cs typeface="Segoe UI" panose="020B0502040204020203" pitchFamily="34" charset="0"/>
              </a:rPr>
              <a:t>млрд </a:t>
            </a:r>
            <a:r>
              <a:rPr lang="ru-RU" sz="1400" i="1" dirty="0" err="1" smtClean="0">
                <a:solidFill>
                  <a:prstClr val="black"/>
                </a:solidFill>
                <a:latin typeface="Segoe UI" panose="020B0502040204020203" pitchFamily="34" charset="0"/>
                <a:cs typeface="Segoe UI" panose="020B0502040204020203" pitchFamily="34" charset="0"/>
              </a:rPr>
              <a:t>тг</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қарастырылды</a:t>
            </a:r>
            <a:r>
              <a:rPr lang="ru-RU" sz="1400" i="1" dirty="0" smtClean="0">
                <a:solidFill>
                  <a:prstClr val="black"/>
                </a:solidFill>
                <a:latin typeface="Segoe UI" panose="020B0502040204020203" pitchFamily="34" charset="0"/>
                <a:cs typeface="Segoe UI" panose="020B0502040204020203" pitchFamily="34" charset="0"/>
              </a:rPr>
              <a:t>)</a:t>
            </a:r>
          </a:p>
          <a:p>
            <a:pPr marL="361950" indent="-361950" algn="just" fontAlgn="t">
              <a:lnSpc>
                <a:spcPct val="150000"/>
              </a:lnSpc>
              <a:spcBef>
                <a:spcPts val="1200"/>
              </a:spcBef>
              <a:buClr>
                <a:srgbClr val="0F6684"/>
              </a:buClr>
              <a:buFont typeface="Wingdings" panose="05000000000000000000" pitchFamily="2" charset="2"/>
              <a:buChar char="§"/>
            </a:pPr>
            <a:endParaRPr lang="ru-RU" sz="400" i="1" dirty="0">
              <a:solidFill>
                <a:prstClr val="black"/>
              </a:solidFill>
              <a:latin typeface="Segoe UI" panose="020B0502040204020203" pitchFamily="34" charset="0"/>
              <a:cs typeface="Segoe UI" panose="020B0502040204020203" pitchFamily="34" charset="0"/>
            </a:endParaRPr>
          </a:p>
          <a:p>
            <a:pPr marL="361950" indent="-361950" algn="just">
              <a:spcBef>
                <a:spcPts val="1200"/>
              </a:spcBef>
              <a:spcAft>
                <a:spcPts val="300"/>
              </a:spcAft>
              <a:buClr>
                <a:srgbClr val="0F6684"/>
              </a:buClr>
              <a:buFont typeface="Wingdings" panose="05000000000000000000" pitchFamily="2" charset="2"/>
              <a:buChar char="§"/>
            </a:pPr>
            <a:r>
              <a:rPr lang="ru-RU" sz="1600" b="1" dirty="0" smtClean="0">
                <a:solidFill>
                  <a:srgbClr val="1F4E79"/>
                </a:solidFill>
                <a:latin typeface="Segoe UI" panose="020B0502040204020203" pitchFamily="34" charset="0"/>
                <a:cs typeface="Segoe UI" panose="020B0502040204020203" pitchFamily="34" charset="0"/>
              </a:rPr>
              <a:t>2025 </a:t>
            </a:r>
            <a:r>
              <a:rPr lang="ru-RU" sz="1600" b="1" dirty="0" err="1" smtClean="0">
                <a:solidFill>
                  <a:srgbClr val="1F4E79"/>
                </a:solidFill>
                <a:latin typeface="Segoe UI" panose="020B0502040204020203" pitchFamily="34" charset="0"/>
                <a:cs typeface="Segoe UI" panose="020B0502040204020203" pitchFamily="34" charset="0"/>
              </a:rPr>
              <a:t>жылға</a:t>
            </a:r>
            <a:r>
              <a:rPr lang="ru-RU" sz="1600" b="1" dirty="0" smtClean="0">
                <a:solidFill>
                  <a:srgbClr val="1F4E79"/>
                </a:solidFill>
                <a:latin typeface="Segoe UI" panose="020B0502040204020203" pitchFamily="34" charset="0"/>
                <a:cs typeface="Segoe UI" panose="020B0502040204020203" pitchFamily="34" charset="0"/>
              </a:rPr>
              <a:t> </a:t>
            </a:r>
            <a:r>
              <a:rPr lang="ru-RU" sz="1600" b="1" dirty="0" err="1" smtClean="0">
                <a:solidFill>
                  <a:srgbClr val="1F4E79"/>
                </a:solidFill>
                <a:latin typeface="Segoe UI" panose="020B0502040204020203" pitchFamily="34" charset="0"/>
                <a:cs typeface="Segoe UI" panose="020B0502040204020203" pitchFamily="34" charset="0"/>
              </a:rPr>
              <a:t>дейін</a:t>
            </a:r>
            <a:r>
              <a:rPr lang="ru-RU" sz="1600" b="1" dirty="0" smtClean="0">
                <a:solidFill>
                  <a:srgbClr val="1F4E79"/>
                </a:solidFill>
                <a:latin typeface="Segoe UI" panose="020B0502040204020203" pitchFamily="34" charset="0"/>
                <a:cs typeface="Segoe UI" panose="020B0502040204020203" pitchFamily="34" charset="0"/>
              </a:rPr>
              <a:t> ЖОСПАР-КЕСТЕНІҢ </a:t>
            </a:r>
            <a:r>
              <a:rPr lang="ru-RU" sz="1600" b="1" dirty="0" err="1" smtClean="0">
                <a:solidFill>
                  <a:srgbClr val="1F4E79"/>
                </a:solidFill>
                <a:latin typeface="Segoe UI" panose="020B0502040204020203" pitchFamily="34" charset="0"/>
                <a:cs typeface="Segoe UI" panose="020B0502040204020203" pitchFamily="34" charset="0"/>
              </a:rPr>
              <a:t>орындалуы</a:t>
            </a:r>
            <a:r>
              <a:rPr lang="ru-RU" sz="1600" b="1" dirty="0" smtClean="0">
                <a:solidFill>
                  <a:srgbClr val="1F4E79"/>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(1</a:t>
            </a:r>
            <a:r>
              <a:rPr lang="kk-KZ" sz="1400" i="1" dirty="0">
                <a:solidFill>
                  <a:prstClr val="black"/>
                </a:solidFill>
                <a:latin typeface="Segoe UI" panose="020B0502040204020203" pitchFamily="34" charset="0"/>
                <a:cs typeface="Segoe UI" panose="020B0502040204020203" pitchFamily="34" charset="0"/>
              </a:rPr>
              <a:t>13 </a:t>
            </a:r>
            <a:r>
              <a:rPr lang="kk-KZ" sz="1400" i="1" dirty="0" smtClean="0">
                <a:solidFill>
                  <a:prstClr val="black"/>
                </a:solidFill>
                <a:latin typeface="Segoe UI" panose="020B0502040204020203" pitchFamily="34" charset="0"/>
                <a:cs typeface="Segoe UI" panose="020B0502040204020203" pitchFamily="34" charset="0"/>
              </a:rPr>
              <a:t>–</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жаңа</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нысандардың</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құрылысы</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оның</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ішінде</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98 </a:t>
            </a:r>
            <a:r>
              <a:rPr lang="ru-RU" sz="1400" i="1" dirty="0" smtClean="0">
                <a:solidFill>
                  <a:prstClr val="black"/>
                </a:solidFill>
                <a:latin typeface="Segoe UI" panose="020B0502040204020203" pitchFamily="34" charset="0"/>
                <a:cs typeface="Segoe UI" panose="020B0502040204020203" pitchFamily="34" charset="0"/>
              </a:rPr>
              <a:t>ДШСК </a:t>
            </a:r>
            <a:r>
              <a:rPr lang="ru-RU" sz="1400" i="1" dirty="0" err="1" smtClean="0">
                <a:solidFill>
                  <a:prstClr val="black"/>
                </a:solidFill>
                <a:latin typeface="Segoe UI" panose="020B0502040204020203" pitchFamily="34" charset="0"/>
                <a:cs typeface="Segoe UI" panose="020B0502040204020203" pitchFamily="34" charset="0"/>
              </a:rPr>
              <a:t>және</a:t>
            </a:r>
            <a:r>
              <a:rPr lang="ru-RU" sz="1400" i="1" dirty="0" smtClean="0">
                <a:solidFill>
                  <a:prstClr val="black"/>
                </a:solidFill>
                <a:latin typeface="Segoe UI" panose="020B0502040204020203" pitchFamily="34" charset="0"/>
                <a:cs typeface="Segoe UI" panose="020B0502040204020203" pitchFamily="34" charset="0"/>
              </a:rPr>
              <a:t> спорт </a:t>
            </a:r>
            <a:r>
              <a:rPr lang="ru-RU" sz="1400" i="1" dirty="0" err="1" smtClean="0">
                <a:solidFill>
                  <a:prstClr val="black"/>
                </a:solidFill>
                <a:latin typeface="Segoe UI" panose="020B0502040204020203" pitchFamily="34" charset="0"/>
                <a:cs typeface="Segoe UI" panose="020B0502040204020203" pitchFamily="34" charset="0"/>
              </a:rPr>
              <a:t>кешендері</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11 </a:t>
            </a:r>
            <a:r>
              <a:rPr lang="ru-RU" sz="1400" i="1" dirty="0" smtClean="0">
                <a:solidFill>
                  <a:prstClr val="black"/>
                </a:solidFill>
                <a:latin typeface="Segoe UI" panose="020B0502040204020203" pitchFamily="34" charset="0"/>
                <a:cs typeface="Segoe UI" panose="020B0502040204020203" pitchFamily="34" charset="0"/>
              </a:rPr>
              <a:t>бассейн </a:t>
            </a:r>
            <a:r>
              <a:rPr lang="ru-RU" sz="1400" i="1" dirty="0" err="1" smtClean="0">
                <a:solidFill>
                  <a:prstClr val="black"/>
                </a:solidFill>
                <a:latin typeface="Segoe UI" panose="020B0502040204020203" pitchFamily="34" charset="0"/>
                <a:cs typeface="Segoe UI" panose="020B0502040204020203" pitchFamily="34" charset="0"/>
              </a:rPr>
              <a:t>және</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4 </a:t>
            </a:r>
            <a:r>
              <a:rPr lang="ru-RU" sz="1400" i="1" dirty="0" smtClean="0">
                <a:solidFill>
                  <a:prstClr val="black"/>
                </a:solidFill>
                <a:latin typeface="Segoe UI" panose="020B0502040204020203" pitchFamily="34" charset="0"/>
                <a:cs typeface="Segoe UI" panose="020B0502040204020203" pitchFamily="34" charset="0"/>
              </a:rPr>
              <a:t>спорт интернаты) </a:t>
            </a:r>
            <a:r>
              <a:rPr lang="ru-RU" sz="1400" i="1" dirty="0">
                <a:solidFill>
                  <a:prstClr val="black"/>
                </a:solidFill>
                <a:latin typeface="Segoe UI" panose="020B0502040204020203" pitchFamily="34" charset="0"/>
                <a:cs typeface="Segoe UI" panose="020B0502040204020203" pitchFamily="34" charset="0"/>
              </a:rPr>
              <a:t>20 - </a:t>
            </a:r>
            <a:r>
              <a:rPr lang="ru-RU" sz="1400" i="1" dirty="0" err="1" smtClean="0">
                <a:solidFill>
                  <a:prstClr val="black"/>
                </a:solidFill>
                <a:latin typeface="Segoe UI" panose="020B0502040204020203" pitchFamily="34" charset="0"/>
                <a:cs typeface="Segoe UI" panose="020B0502040204020203" pitchFamily="34" charset="0"/>
              </a:rPr>
              <a:t>қайта</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құру</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және</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жаңғырту</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
            </a:r>
            <a:br>
              <a:rPr lang="ru-RU" sz="1400" i="1" dirty="0">
                <a:solidFill>
                  <a:prstClr val="black"/>
                </a:solidFill>
                <a:latin typeface="Segoe UI" panose="020B0502040204020203" pitchFamily="34" charset="0"/>
                <a:cs typeface="Segoe UI" panose="020B0502040204020203" pitchFamily="34" charset="0"/>
              </a:rPr>
            </a:br>
            <a:r>
              <a:rPr lang="ru-RU" sz="1400" i="1" dirty="0">
                <a:solidFill>
                  <a:prstClr val="black"/>
                </a:solidFill>
                <a:latin typeface="Segoe UI" panose="020B0502040204020203" pitchFamily="34" charset="0"/>
                <a:cs typeface="Segoe UI" panose="020B0502040204020203" pitchFamily="34" charset="0"/>
              </a:rPr>
              <a:t>6 </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қолданыстағы</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нысандарды</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қайта</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жабдықтау</a:t>
            </a:r>
            <a:r>
              <a:rPr lang="ru-RU" sz="1400" i="1" dirty="0" smtClean="0">
                <a:solidFill>
                  <a:prstClr val="black"/>
                </a:solidFill>
                <a:latin typeface="Segoe UI" panose="020B0502040204020203" pitchFamily="34" charset="0"/>
                <a:cs typeface="Segoe UI" panose="020B0502040204020203" pitchFamily="34" charset="0"/>
              </a:rPr>
              <a:t>)</a:t>
            </a:r>
            <a:endParaRPr lang="ru-RU" sz="1400" i="1" dirty="0">
              <a:solidFill>
                <a:prstClr val="black"/>
              </a:solidFill>
              <a:latin typeface="Segoe UI" panose="020B0502040204020203" pitchFamily="34" charset="0"/>
              <a:cs typeface="Segoe UI" panose="020B0502040204020203" pitchFamily="34" charset="0"/>
            </a:endParaRPr>
          </a:p>
          <a:p>
            <a:pPr marL="361950" indent="-361950" algn="just">
              <a:spcBef>
                <a:spcPts val="2200"/>
              </a:spcBef>
              <a:spcAft>
                <a:spcPts val="300"/>
              </a:spcAft>
              <a:buClr>
                <a:srgbClr val="0F6684"/>
              </a:buClr>
              <a:buFont typeface="Wingdings" panose="05000000000000000000" pitchFamily="2" charset="2"/>
              <a:buChar char="§"/>
            </a:pPr>
            <a:r>
              <a:rPr lang="ru-RU" sz="1600" dirty="0" err="1" smtClean="0">
                <a:solidFill>
                  <a:prstClr val="black"/>
                </a:solidFill>
                <a:latin typeface="Segoe UI" panose="020B0502040204020203" pitchFamily="34" charset="0"/>
                <a:cs typeface="Segoe UI" panose="020B0502040204020203" pitchFamily="34" charset="0"/>
              </a:rPr>
              <a:t>Жетісу</a:t>
            </a:r>
            <a:r>
              <a:rPr lang="ru-RU" sz="1600" dirty="0" smtClean="0">
                <a:solidFill>
                  <a:prstClr val="black"/>
                </a:solidFill>
                <a:latin typeface="Segoe UI" panose="020B0502040204020203" pitchFamily="34" charset="0"/>
                <a:cs typeface="Segoe UI" panose="020B0502040204020203" pitchFamily="34" charset="0"/>
              </a:rPr>
              <a:t> </a:t>
            </a:r>
            <a:r>
              <a:rPr lang="ru-RU" sz="1600" dirty="0" err="1" smtClean="0">
                <a:solidFill>
                  <a:prstClr val="black"/>
                </a:solidFill>
                <a:latin typeface="Segoe UI" panose="020B0502040204020203" pitchFamily="34" charset="0"/>
                <a:cs typeface="Segoe UI" panose="020B0502040204020203" pitchFamily="34" charset="0"/>
              </a:rPr>
              <a:t>облысындағы</a:t>
            </a:r>
            <a:r>
              <a:rPr lang="ru-RU" sz="1600" dirty="0" smtClean="0">
                <a:solidFill>
                  <a:prstClr val="black"/>
                </a:solidFill>
                <a:latin typeface="Segoe UI" panose="020B0502040204020203" pitchFamily="34" charset="0"/>
                <a:cs typeface="Segoe UI" panose="020B0502040204020203" pitchFamily="34" charset="0"/>
              </a:rPr>
              <a:t> </a:t>
            </a:r>
            <a:r>
              <a:rPr lang="ru-RU" sz="1600" dirty="0" err="1" smtClean="0">
                <a:solidFill>
                  <a:prstClr val="black"/>
                </a:solidFill>
                <a:latin typeface="Segoe UI" panose="020B0502040204020203" pitchFamily="34" charset="0"/>
                <a:cs typeface="Segoe UI" panose="020B0502040204020203" pitchFamily="34" charset="0"/>
              </a:rPr>
              <a:t>заманауи</a:t>
            </a:r>
            <a:r>
              <a:rPr lang="ru-RU" sz="1600" dirty="0" smtClean="0">
                <a:solidFill>
                  <a:prstClr val="black"/>
                </a:solidFill>
                <a:latin typeface="Segoe UI" panose="020B0502040204020203" pitchFamily="34" charset="0"/>
                <a:cs typeface="Segoe UI" panose="020B0502040204020203" pitchFamily="34" charset="0"/>
              </a:rPr>
              <a:t> </a:t>
            </a:r>
            <a:r>
              <a:rPr lang="ru-RU" sz="1600" b="1" dirty="0">
                <a:solidFill>
                  <a:srgbClr val="1F4E79"/>
                </a:solidFill>
                <a:latin typeface="Segoe UI" panose="020B0502040204020203" pitchFamily="34" charset="0"/>
                <a:cs typeface="Segoe UI" panose="020B0502040204020203" pitchFamily="34" charset="0"/>
              </a:rPr>
              <a:t>ШАҢҒЫ БИАТЛОН </a:t>
            </a:r>
            <a:r>
              <a:rPr lang="ru-RU" sz="1600" b="1" dirty="0" smtClean="0">
                <a:solidFill>
                  <a:srgbClr val="1F4E79"/>
                </a:solidFill>
                <a:latin typeface="Segoe UI" panose="020B0502040204020203" pitchFamily="34" charset="0"/>
                <a:cs typeface="Segoe UI" panose="020B0502040204020203" pitchFamily="34" charset="0"/>
              </a:rPr>
              <a:t>КЕШЕНІНІҢ </a:t>
            </a:r>
            <a:r>
              <a:rPr lang="ru-RU" sz="1600" dirty="0" err="1" smtClean="0">
                <a:solidFill>
                  <a:prstClr val="black"/>
                </a:solidFill>
                <a:latin typeface="Segoe UI" panose="020B0502040204020203" pitchFamily="34" charset="0"/>
                <a:cs typeface="Segoe UI" panose="020B0502040204020203" pitchFamily="34" charset="0"/>
              </a:rPr>
              <a:t>құрылысы</a:t>
            </a:r>
            <a:r>
              <a:rPr lang="ru-RU" sz="1600" dirty="0" smtClean="0">
                <a:solidFill>
                  <a:prstClr val="black"/>
                </a:solidFill>
                <a:latin typeface="Segoe UI" panose="020B0502040204020203" pitchFamily="34" charset="0"/>
                <a:cs typeface="Segoe UI" panose="020B0502040204020203" pitchFamily="34" charset="0"/>
              </a:rPr>
              <a:t> </a:t>
            </a:r>
            <a:r>
              <a:rPr lang="kk-KZ" sz="1400" dirty="0" smtClean="0">
                <a:solidFill>
                  <a:prstClr val="black"/>
                </a:solidFill>
                <a:latin typeface="Segoe UI" panose="020B0502040204020203" pitchFamily="34" charset="0"/>
                <a:cs typeface="Segoe UI" panose="020B0502040204020203" pitchFamily="34" charset="0"/>
              </a:rPr>
              <a:t>(құрылыс жұмыстары 2024-2027 жылдарға РБ және ЖБ есебінен қаржыландыру жоспарлануда)</a:t>
            </a:r>
            <a:endParaRPr lang="kk-KZ" sz="1400" i="1" dirty="0">
              <a:solidFill>
                <a:prstClr val="black"/>
              </a:solidFill>
              <a:latin typeface="Segoe UI" panose="020B0502040204020203" pitchFamily="34" charset="0"/>
              <a:cs typeface="Segoe UI" panose="020B0502040204020203" pitchFamily="34" charset="0"/>
            </a:endParaRPr>
          </a:p>
          <a:p>
            <a:pPr marL="361950" indent="-361950" algn="just">
              <a:spcBef>
                <a:spcPts val="3000"/>
              </a:spcBef>
              <a:spcAft>
                <a:spcPts val="300"/>
              </a:spcAft>
              <a:buClr>
                <a:srgbClr val="0F6684"/>
              </a:buClr>
              <a:buFont typeface="Wingdings" panose="05000000000000000000" pitchFamily="2" charset="2"/>
              <a:buChar char="§"/>
            </a:pPr>
            <a:r>
              <a:rPr lang="kk-KZ" sz="1600" dirty="0" smtClean="0">
                <a:solidFill>
                  <a:prstClr val="black"/>
                </a:solidFill>
                <a:latin typeface="Segoe UI" panose="020B0502040204020203" pitchFamily="34" charset="0"/>
                <a:cs typeface="Segoe UI" panose="020B0502040204020203" pitchFamily="34" charset="0"/>
              </a:rPr>
              <a:t>Павлодар қаласында </a:t>
            </a:r>
            <a:r>
              <a:rPr lang="kk-KZ" sz="1600" b="1" dirty="0">
                <a:solidFill>
                  <a:srgbClr val="1F4E79"/>
                </a:solidFill>
                <a:latin typeface="Segoe UI" panose="020B0502040204020203" pitchFamily="34" charset="0"/>
                <a:cs typeface="Segoe UI" panose="020B0502040204020203" pitchFamily="34" charset="0"/>
              </a:rPr>
              <a:t>КӨПСАЛАЛЫ МҰЗ САРАЙЫНЫҢ </a:t>
            </a:r>
            <a:r>
              <a:rPr lang="kk-KZ" sz="1600" dirty="0" smtClean="0">
                <a:solidFill>
                  <a:prstClr val="black"/>
                </a:solidFill>
                <a:latin typeface="Segoe UI" panose="020B0502040204020203" pitchFamily="34" charset="0"/>
                <a:cs typeface="Segoe UI" panose="020B0502040204020203" pitchFamily="34" charset="0"/>
              </a:rPr>
              <a:t>құрылысы </a:t>
            </a:r>
            <a:r>
              <a:rPr lang="kk-KZ" sz="1400" dirty="0">
                <a:solidFill>
                  <a:prstClr val="black"/>
                </a:solidFill>
                <a:latin typeface="Segoe UI" panose="020B0502040204020203" pitchFamily="34" charset="0"/>
                <a:cs typeface="Segoe UI" panose="020B0502040204020203" pitchFamily="34" charset="0"/>
              </a:rPr>
              <a:t>(құрылыс жұмыстары </a:t>
            </a:r>
            <a:r>
              <a:rPr lang="kk-KZ" sz="1400" dirty="0" smtClean="0">
                <a:solidFill>
                  <a:prstClr val="black"/>
                </a:solidFill>
                <a:latin typeface="Segoe UI" panose="020B0502040204020203" pitchFamily="34" charset="0"/>
                <a:cs typeface="Segoe UI" panose="020B0502040204020203" pitchFamily="34" charset="0"/>
              </a:rPr>
              <a:t>2023-2025 </a:t>
            </a:r>
            <a:r>
              <a:rPr lang="kk-KZ" sz="1400" dirty="0">
                <a:solidFill>
                  <a:prstClr val="black"/>
                </a:solidFill>
                <a:latin typeface="Segoe UI" panose="020B0502040204020203" pitchFamily="34" charset="0"/>
                <a:cs typeface="Segoe UI" panose="020B0502040204020203" pitchFamily="34" charset="0"/>
              </a:rPr>
              <a:t>жылдарға </a:t>
            </a:r>
            <a:r>
              <a:rPr lang="kk-KZ" sz="1400" dirty="0" smtClean="0">
                <a:solidFill>
                  <a:prstClr val="black"/>
                </a:solidFill>
                <a:latin typeface="Segoe UI" panose="020B0502040204020203" pitchFamily="34" charset="0"/>
                <a:cs typeface="Segoe UI" panose="020B0502040204020203" pitchFamily="34" charset="0"/>
              </a:rPr>
              <a:t>ЖБ </a:t>
            </a:r>
            <a:r>
              <a:rPr lang="kk-KZ" sz="1400" dirty="0">
                <a:solidFill>
                  <a:prstClr val="black"/>
                </a:solidFill>
                <a:latin typeface="Segoe UI" panose="020B0502040204020203" pitchFamily="34" charset="0"/>
                <a:cs typeface="Segoe UI" panose="020B0502040204020203" pitchFamily="34" charset="0"/>
              </a:rPr>
              <a:t>есебінен қаржыландыру жоспарлануда)</a:t>
            </a:r>
            <a:endParaRPr lang="kk-KZ" sz="1400" i="1" dirty="0" smtClean="0">
              <a:solidFill>
                <a:prstClr val="black"/>
              </a:solidFill>
              <a:latin typeface="Segoe UI" panose="020B0502040204020203" pitchFamily="34" charset="0"/>
              <a:cs typeface="Segoe UI" panose="020B0502040204020203" pitchFamily="34" charset="0"/>
            </a:endParaRPr>
          </a:p>
          <a:p>
            <a:pPr marL="361950" indent="-361950" algn="just">
              <a:spcBef>
                <a:spcPts val="3000"/>
              </a:spcBef>
              <a:spcAft>
                <a:spcPts val="300"/>
              </a:spcAft>
              <a:buClr>
                <a:srgbClr val="0F6684"/>
              </a:buClr>
              <a:buFont typeface="Wingdings" panose="05000000000000000000" pitchFamily="2" charset="2"/>
              <a:buChar char="§"/>
            </a:pPr>
            <a:r>
              <a:rPr lang="ru-RU" sz="1600" dirty="0" err="1" smtClean="0">
                <a:solidFill>
                  <a:prstClr val="black"/>
                </a:solidFill>
                <a:latin typeface="Segoe UI" panose="020B0502040204020203" pitchFamily="34" charset="0"/>
                <a:cs typeface="Segoe UI" panose="020B0502040204020203" pitchFamily="34" charset="0"/>
              </a:rPr>
              <a:t>Жұмыс</a:t>
            </a:r>
            <a:r>
              <a:rPr lang="ru-RU" sz="1600" dirty="0" smtClean="0">
                <a:solidFill>
                  <a:prstClr val="black"/>
                </a:solidFill>
                <a:latin typeface="Segoe UI" panose="020B0502040204020203" pitchFamily="34" charset="0"/>
                <a:cs typeface="Segoe UI" panose="020B0502040204020203" pitchFamily="34" charset="0"/>
              </a:rPr>
              <a:t> </a:t>
            </a:r>
            <a:r>
              <a:rPr lang="ru-RU" sz="1600" dirty="0" err="1" smtClean="0">
                <a:solidFill>
                  <a:prstClr val="black"/>
                </a:solidFill>
                <a:latin typeface="Segoe UI" panose="020B0502040204020203" pitchFamily="34" charset="0"/>
                <a:cs typeface="Segoe UI" panose="020B0502040204020203" pitchFamily="34" charset="0"/>
              </a:rPr>
              <a:t>істеп</a:t>
            </a:r>
            <a:r>
              <a:rPr lang="ru-RU" sz="1600" dirty="0" smtClean="0">
                <a:solidFill>
                  <a:prstClr val="black"/>
                </a:solidFill>
                <a:latin typeface="Segoe UI" panose="020B0502040204020203" pitchFamily="34" charset="0"/>
                <a:cs typeface="Segoe UI" panose="020B0502040204020203" pitchFamily="34" charset="0"/>
              </a:rPr>
              <a:t> </a:t>
            </a:r>
            <a:r>
              <a:rPr lang="ru-RU" sz="1600" dirty="0" err="1" smtClean="0">
                <a:solidFill>
                  <a:prstClr val="black"/>
                </a:solidFill>
                <a:latin typeface="Segoe UI" panose="020B0502040204020203" pitchFamily="34" charset="0"/>
                <a:cs typeface="Segoe UI" panose="020B0502040204020203" pitchFamily="34" charset="0"/>
              </a:rPr>
              <a:t>тұрған</a:t>
            </a:r>
            <a:r>
              <a:rPr lang="ru-RU" sz="1600" dirty="0" smtClean="0">
                <a:solidFill>
                  <a:prstClr val="black"/>
                </a:solidFill>
                <a:latin typeface="Segoe UI" panose="020B0502040204020203" pitchFamily="34" charset="0"/>
                <a:cs typeface="Segoe UI" panose="020B0502040204020203" pitchFamily="34" charset="0"/>
              </a:rPr>
              <a:t> спорт </a:t>
            </a:r>
            <a:r>
              <a:rPr lang="ru-RU" sz="1600" dirty="0" err="1" smtClean="0">
                <a:solidFill>
                  <a:prstClr val="black"/>
                </a:solidFill>
                <a:latin typeface="Segoe UI" panose="020B0502040204020203" pitchFamily="34" charset="0"/>
                <a:cs typeface="Segoe UI" panose="020B0502040204020203" pitchFamily="34" charset="0"/>
              </a:rPr>
              <a:t>нысандарын</a:t>
            </a:r>
            <a:r>
              <a:rPr lang="ru-RU" sz="1600" dirty="0" smtClean="0">
                <a:solidFill>
                  <a:prstClr val="black"/>
                </a:solidFill>
                <a:latin typeface="Segoe UI" panose="020B0502040204020203" pitchFamily="34" charset="0"/>
                <a:cs typeface="Segoe UI" panose="020B0502040204020203" pitchFamily="34" charset="0"/>
              </a:rPr>
              <a:t> </a:t>
            </a:r>
            <a:r>
              <a:rPr lang="ru-RU" sz="1600" b="1" dirty="0">
                <a:solidFill>
                  <a:srgbClr val="1F4E79"/>
                </a:solidFill>
                <a:latin typeface="Segoe UI" panose="020B0502040204020203" pitchFamily="34" charset="0"/>
                <a:cs typeface="Segoe UI" panose="020B0502040204020203" pitchFamily="34" charset="0"/>
              </a:rPr>
              <a:t>АУҚЫМДЫ ТҮГЕНДЕУ </a:t>
            </a:r>
            <a:r>
              <a:rPr lang="ru-RU" sz="1400" i="1" dirty="0">
                <a:solidFill>
                  <a:prstClr val="black"/>
                </a:solidFill>
                <a:latin typeface="Segoe UI" panose="020B0502040204020203" pitchFamily="34" charset="0"/>
                <a:cs typeface="Segoe UI" panose="020B0502040204020203" pitchFamily="34" charset="0"/>
              </a:rPr>
              <a:t>(</a:t>
            </a:r>
            <a:r>
              <a:rPr lang="ru-RU" sz="1400" i="1" dirty="0" err="1">
                <a:solidFill>
                  <a:prstClr val="black"/>
                </a:solidFill>
                <a:latin typeface="Segoe UI" panose="020B0502040204020203" pitchFamily="34" charset="0"/>
                <a:cs typeface="Segoe UI" panose="020B0502040204020203" pitchFamily="34" charset="0"/>
              </a:rPr>
              <a:t>спорттық</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нысандарға</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қажеттілікті</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анықтауға</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мүмкіндік</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береді</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Қазіргі</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уақытта</a:t>
            </a:r>
            <a:r>
              <a:rPr lang="ru-RU" sz="1400" i="1" dirty="0">
                <a:solidFill>
                  <a:prstClr val="black"/>
                </a:solidFill>
                <a:latin typeface="Segoe UI" panose="020B0502040204020203" pitchFamily="34" charset="0"/>
                <a:cs typeface="Segoe UI" panose="020B0502040204020203" pitchFamily="34" charset="0"/>
              </a:rPr>
              <a:t> спорт </a:t>
            </a:r>
            <a:r>
              <a:rPr lang="ru-RU" sz="1400" i="1" dirty="0" err="1">
                <a:solidFill>
                  <a:prstClr val="black"/>
                </a:solidFill>
                <a:latin typeface="Segoe UI" panose="020B0502040204020203" pitchFamily="34" charset="0"/>
                <a:cs typeface="Segoe UI" panose="020B0502040204020203" pitchFamily="34" charset="0"/>
              </a:rPr>
              <a:t>нысандарының</a:t>
            </a:r>
            <a:r>
              <a:rPr lang="ru-RU" sz="1400" i="1" dirty="0">
                <a:solidFill>
                  <a:prstClr val="black"/>
                </a:solidFill>
                <a:latin typeface="Segoe UI" panose="020B0502040204020203" pitchFamily="34" charset="0"/>
                <a:cs typeface="Segoe UI" panose="020B0502040204020203" pitchFamily="34" charset="0"/>
              </a:rPr>
              <a:t> саны 43 </a:t>
            </a:r>
            <a:r>
              <a:rPr lang="ru-RU" sz="1400" i="1" dirty="0" err="1">
                <a:solidFill>
                  <a:prstClr val="black"/>
                </a:solidFill>
                <a:latin typeface="Segoe UI" panose="020B0502040204020203" pitchFamily="34" charset="0"/>
                <a:cs typeface="Segoe UI" panose="020B0502040204020203" pitchFamily="34" charset="0"/>
              </a:rPr>
              <a:t>мың</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бірлікті</a:t>
            </a:r>
            <a:r>
              <a:rPr lang="ru-RU" sz="1400" i="1" dirty="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құрайды</a:t>
            </a:r>
            <a:r>
              <a:rPr lang="ru-RU" sz="1400" i="1" dirty="0" smtClean="0">
                <a:solidFill>
                  <a:prstClr val="black"/>
                </a:solidFill>
                <a:latin typeface="Segoe UI" panose="020B0502040204020203" pitchFamily="34" charset="0"/>
                <a:cs typeface="Segoe UI" panose="020B0502040204020203" pitchFamily="34" charset="0"/>
              </a:rPr>
              <a:t>)</a:t>
            </a:r>
            <a:endParaRPr lang="kk-KZ" sz="100" b="1" dirty="0" smtClean="0">
              <a:solidFill>
                <a:srgbClr val="1F4E79"/>
              </a:solidFill>
              <a:latin typeface="Segoe UI" panose="020B0502040204020203" pitchFamily="34" charset="0"/>
              <a:cs typeface="Segoe UI" panose="020B0502040204020203" pitchFamily="34" charset="0"/>
            </a:endParaRPr>
          </a:p>
          <a:p>
            <a:pPr marL="361950" indent="-361950" algn="just">
              <a:spcBef>
                <a:spcPts val="2000"/>
              </a:spcBef>
              <a:spcAft>
                <a:spcPts val="300"/>
              </a:spcAft>
              <a:buClr>
                <a:srgbClr val="0F6684"/>
              </a:buClr>
              <a:buFont typeface="Wingdings" panose="05000000000000000000" pitchFamily="2" charset="2"/>
              <a:buChar char="§"/>
            </a:pPr>
            <a:r>
              <a:rPr lang="kk-KZ" sz="1600" b="1" dirty="0">
                <a:solidFill>
                  <a:srgbClr val="1F4E79"/>
                </a:solidFill>
                <a:latin typeface="Segoe UI" panose="020B0502040204020203" pitchFamily="34" charset="0"/>
                <a:cs typeface="Segoe UI" panose="020B0502040204020203" pitchFamily="34" charset="0"/>
              </a:rPr>
              <a:t>АЗ ШЫҒЫНДЫ СПОРТ ОБЪЕКТІЛЕРІН </a:t>
            </a:r>
            <a:r>
              <a:rPr lang="kk-KZ" sz="1600" dirty="0" smtClean="0">
                <a:solidFill>
                  <a:prstClr val="black"/>
                </a:solidFill>
                <a:latin typeface="Segoe UI" panose="020B0502040204020203" pitchFamily="34" charset="0"/>
                <a:cs typeface="Segoe UI" panose="020B0502040204020203" pitchFamily="34" charset="0"/>
              </a:rPr>
              <a:t>салу </a:t>
            </a:r>
            <a:r>
              <a:rPr lang="kk-KZ" sz="1600" dirty="0">
                <a:solidFill>
                  <a:prstClr val="black"/>
                </a:solidFill>
                <a:latin typeface="Segoe UI" panose="020B0502040204020203" pitchFamily="34" charset="0"/>
                <a:cs typeface="Segoe UI" panose="020B0502040204020203" pitchFamily="34" charset="0"/>
              </a:rPr>
              <a:t>(қадамдық қолжетімділікте)</a:t>
            </a:r>
            <a:endParaRPr lang="ru-RU" sz="1400" i="1" dirty="0">
              <a:solidFill>
                <a:prstClr val="black"/>
              </a:solidFill>
              <a:latin typeface="Segoe UI" panose="020B0502040204020203" pitchFamily="34" charset="0"/>
              <a:cs typeface="Segoe UI" panose="020B0502040204020203" pitchFamily="34" charset="0"/>
            </a:endParaRPr>
          </a:p>
        </p:txBody>
      </p:sp>
      <p:sp>
        <p:nvSpPr>
          <p:cNvPr id="23" name="Прямоугольник 22"/>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СПОРТ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1" name="TextBox 20">
            <a:extLst>
              <a:ext uri="{FF2B5EF4-FFF2-40B4-BE49-F238E27FC236}">
                <a16:creationId xmlns:a16="http://schemas.microsoft.com/office/drawing/2014/main" id="{80822AF5-9BD7-40BE-AC6D-B597C6B1E480}"/>
              </a:ext>
            </a:extLst>
          </p:cNvPr>
          <p:cNvSpPr txBox="1"/>
          <p:nvPr/>
        </p:nvSpPr>
        <p:spPr>
          <a:xfrm>
            <a:off x="5209047" y="14262"/>
            <a:ext cx="3395307"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kk-KZ" sz="1800" i="1" dirty="0" smtClean="0">
                <a:solidFill>
                  <a:schemeClr val="bg1"/>
                </a:solidFill>
                <a:latin typeface="Segoe UI" panose="020B0502040204020203" pitchFamily="34" charset="0"/>
                <a:cs typeface="Segoe UI" panose="020B0502040204020203" pitchFamily="34" charset="0"/>
              </a:rPr>
              <a:t>Инфрақұрылымды дамыту</a:t>
            </a:r>
            <a:endParaRPr lang="ru-RU" sz="1800"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497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Овал 28"/>
          <p:cNvSpPr/>
          <p:nvPr/>
        </p:nvSpPr>
        <p:spPr>
          <a:xfrm>
            <a:off x="195151" y="1798479"/>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195151" y="89709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195151" y="2646835"/>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195151" y="3496821"/>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195151" y="4380931"/>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195151" y="5182618"/>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195151" y="6000811"/>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ятиугольник 47"/>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pic>
        <p:nvPicPr>
          <p:cNvPr id="50" name="Picture 4" descr="Атлас новых профессий и компетенций"/>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82268" y="3570451"/>
            <a:ext cx="457466" cy="45746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descr="Тренер – Бесплатные иконки: пользователь"/>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92979" y="5252112"/>
            <a:ext cx="415264" cy="415264"/>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326538" y="988567"/>
            <a:ext cx="373113" cy="416169"/>
          </a:xfrm>
          <a:prstGeom prst="rect">
            <a:avLst/>
          </a:prstGeom>
        </p:spPr>
      </p:pic>
      <p:sp>
        <p:nvSpPr>
          <p:cNvPr id="26" name="Прямоугольник 25"/>
          <p:cNvSpPr/>
          <p:nvPr/>
        </p:nvSpPr>
        <p:spPr>
          <a:xfrm>
            <a:off x="5017223" y="1"/>
            <a:ext cx="7174777" cy="452904"/>
          </a:xfrm>
          <a:prstGeom prst="rect">
            <a:avLst/>
          </a:prstGeom>
          <a:solidFill>
            <a:srgbClr val="0F668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27" name="Прямоугольник 26"/>
          <p:cNvSpPr/>
          <p:nvPr/>
        </p:nvSpPr>
        <p:spPr>
          <a:xfrm>
            <a:off x="126159" y="0"/>
            <a:ext cx="133166" cy="468000"/>
          </a:xfrm>
          <a:prstGeom prst="rect">
            <a:avLst/>
          </a:prstGeom>
          <a:solidFill>
            <a:srgbClr val="0F6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36" name="Рисунок 35"/>
          <p:cNvPicPr>
            <a:picLocks noChangeAspect="1"/>
          </p:cNvPicPr>
          <p:nvPr/>
        </p:nvPicPr>
        <p:blipFill rotWithShape="1">
          <a:blip r:embed="rId8">
            <a:biLevel thresh="25000"/>
          </a:blip>
          <a:srcRect r="58359"/>
          <a:stretch/>
        </p:blipFill>
        <p:spPr>
          <a:xfrm>
            <a:off x="282268" y="4326169"/>
            <a:ext cx="371826" cy="700311"/>
          </a:xfrm>
          <a:prstGeom prst="rect">
            <a:avLst/>
          </a:prstGeom>
        </p:spPr>
      </p:pic>
      <p:pic>
        <p:nvPicPr>
          <p:cNvPr id="3" name="Рисунок 2"/>
          <p:cNvPicPr>
            <a:picLocks noChangeAspect="1"/>
          </p:cNvPicPr>
          <p:nvPr/>
        </p:nvPicPr>
        <p:blipFill>
          <a:blip r:embed="rId9">
            <a:biLevel thresh="25000"/>
          </a:blip>
          <a:stretch>
            <a:fillRect/>
          </a:stretch>
        </p:blipFill>
        <p:spPr>
          <a:xfrm>
            <a:off x="222026" y="1876452"/>
            <a:ext cx="517708" cy="517708"/>
          </a:xfrm>
          <a:prstGeom prst="rect">
            <a:avLst/>
          </a:prstGeom>
        </p:spPr>
      </p:pic>
      <p:pic>
        <p:nvPicPr>
          <p:cNvPr id="4" name="Рисунок 3"/>
          <p:cNvPicPr>
            <a:picLocks noChangeAspect="1"/>
          </p:cNvPicPr>
          <p:nvPr/>
        </p:nvPicPr>
        <p:blipFill>
          <a:blip r:embed="rId10">
            <a:biLevel thresh="25000"/>
          </a:blip>
          <a:stretch>
            <a:fillRect/>
          </a:stretch>
        </p:blipFill>
        <p:spPr>
          <a:xfrm>
            <a:off x="259325" y="2835961"/>
            <a:ext cx="473896" cy="292857"/>
          </a:xfrm>
          <a:prstGeom prst="rect">
            <a:avLst/>
          </a:prstGeom>
        </p:spPr>
      </p:pic>
      <p:pic>
        <p:nvPicPr>
          <p:cNvPr id="5" name="Рисунок 4"/>
          <p:cNvPicPr>
            <a:picLocks noChangeAspect="1"/>
          </p:cNvPicPr>
          <p:nvPr/>
        </p:nvPicPr>
        <p:blipFill>
          <a:blip r:embed="rId11">
            <a:biLevel thresh="25000"/>
          </a:blip>
          <a:stretch>
            <a:fillRect/>
          </a:stretch>
        </p:blipFill>
        <p:spPr>
          <a:xfrm>
            <a:off x="165044" y="6105625"/>
            <a:ext cx="713294" cy="402371"/>
          </a:xfrm>
          <a:prstGeom prst="rect">
            <a:avLst/>
          </a:prstGeom>
        </p:spPr>
      </p:pic>
      <p:sp>
        <p:nvSpPr>
          <p:cNvPr id="21" name="TextBox 20"/>
          <p:cNvSpPr txBox="1"/>
          <p:nvPr/>
        </p:nvSpPr>
        <p:spPr>
          <a:xfrm>
            <a:off x="870792" y="1058775"/>
            <a:ext cx="10796998" cy="5386090"/>
          </a:xfrm>
          <a:prstGeom prst="rect">
            <a:avLst/>
          </a:prstGeom>
          <a:noFill/>
        </p:spPr>
        <p:txBody>
          <a:bodyPr wrap="square" rtlCol="0">
            <a:spAutoFit/>
          </a:bodyPr>
          <a:lstStyle>
            <a:defPPr>
              <a:defRPr lang="ru-RU"/>
            </a:defPPr>
            <a:lvl1pPr marL="361950" indent="-361950" algn="just" fontAlgn="t">
              <a:spcBef>
                <a:spcPts val="2400"/>
              </a:spcBef>
              <a:spcAft>
                <a:spcPts val="300"/>
              </a:spcAft>
              <a:buClr>
                <a:srgbClr val="A64C0E"/>
              </a:buClr>
              <a:buFont typeface="Wingdings" panose="05000000000000000000" pitchFamily="2" charset="2"/>
              <a:buChar char="§"/>
              <a:defRPr>
                <a:solidFill>
                  <a:prstClr val="black"/>
                </a:solidFill>
                <a:latin typeface="Segoe UI" panose="020B0502040204020203" pitchFamily="34" charset="0"/>
                <a:cs typeface="Segoe UI" panose="020B0502040204020203" pitchFamily="34" charset="0"/>
              </a:defRPr>
            </a:lvl1pPr>
          </a:lstStyle>
          <a:p>
            <a:pPr>
              <a:spcAft>
                <a:spcPts val="0"/>
              </a:spcAft>
              <a:buClr>
                <a:srgbClr val="0F6684"/>
              </a:buClr>
            </a:pPr>
            <a:r>
              <a:rPr lang="ru-RU" sz="1600" b="1" dirty="0">
                <a:solidFill>
                  <a:srgbClr val="1F4E79"/>
                </a:solidFill>
              </a:rPr>
              <a:t>ҰБДБ-мен интеграция</a:t>
            </a:r>
            <a:r>
              <a:rPr lang="kk-KZ" sz="1600" b="1" dirty="0">
                <a:solidFill>
                  <a:srgbClr val="1F4E79"/>
                </a:solidFill>
              </a:rPr>
              <a:t>ланған</a:t>
            </a:r>
            <a:r>
              <a:rPr lang="ru-RU" sz="1600" b="1" dirty="0">
                <a:solidFill>
                  <a:srgbClr val="1F4E79"/>
                </a:solidFill>
              </a:rPr>
              <a:t> </a:t>
            </a:r>
            <a:r>
              <a:rPr lang="ru-RU" sz="1600" b="1" dirty="0" err="1">
                <a:solidFill>
                  <a:srgbClr val="1F4E79"/>
                </a:solidFill>
              </a:rPr>
              <a:t>мемлекеттік</a:t>
            </a:r>
            <a:r>
              <a:rPr lang="ru-RU" sz="1600" b="1" dirty="0">
                <a:solidFill>
                  <a:srgbClr val="1F4E79"/>
                </a:solidFill>
              </a:rPr>
              <a:t> </a:t>
            </a:r>
            <a:r>
              <a:rPr lang="ru-RU" sz="1600" b="1" dirty="0" err="1">
                <a:solidFill>
                  <a:srgbClr val="1F4E79"/>
                </a:solidFill>
              </a:rPr>
              <a:t>спорттық</a:t>
            </a:r>
            <a:r>
              <a:rPr lang="ru-RU" sz="1600" b="1" dirty="0">
                <a:solidFill>
                  <a:srgbClr val="1F4E79"/>
                </a:solidFill>
              </a:rPr>
              <a:t> </a:t>
            </a:r>
            <a:r>
              <a:rPr lang="ru-RU" sz="1600" b="1" dirty="0" err="1">
                <a:solidFill>
                  <a:srgbClr val="1F4E79"/>
                </a:solidFill>
              </a:rPr>
              <a:t>және</a:t>
            </a:r>
            <a:r>
              <a:rPr lang="ru-RU" sz="1600" b="1" dirty="0">
                <a:solidFill>
                  <a:srgbClr val="1F4E79"/>
                </a:solidFill>
              </a:rPr>
              <a:t> </a:t>
            </a:r>
            <a:r>
              <a:rPr lang="ru-RU" sz="1600" b="1" dirty="0" err="1">
                <a:solidFill>
                  <a:srgbClr val="1F4E79"/>
                </a:solidFill>
              </a:rPr>
              <a:t>шығармашылық</a:t>
            </a:r>
            <a:r>
              <a:rPr lang="ru-RU" sz="1600" b="1" dirty="0">
                <a:solidFill>
                  <a:srgbClr val="1F4E79"/>
                </a:solidFill>
              </a:rPr>
              <a:t> </a:t>
            </a:r>
            <a:r>
              <a:rPr lang="ru-RU" sz="1600" b="1" dirty="0" err="1">
                <a:solidFill>
                  <a:srgbClr val="1F4E79"/>
                </a:solidFill>
              </a:rPr>
              <a:t>тапсырысты</a:t>
            </a:r>
            <a:r>
              <a:rPr lang="ru-RU" sz="1600" b="1" dirty="0">
                <a:solidFill>
                  <a:srgbClr val="1F4E79"/>
                </a:solidFill>
              </a:rPr>
              <a:t> </a:t>
            </a:r>
            <a:r>
              <a:rPr lang="ru-RU" sz="1600" dirty="0" err="1"/>
              <a:t>іске</a:t>
            </a:r>
            <a:r>
              <a:rPr lang="ru-RU" sz="1600" dirty="0"/>
              <a:t> </a:t>
            </a:r>
            <a:r>
              <a:rPr lang="ru-RU" sz="1600" dirty="0" err="1"/>
              <a:t>асыру</a:t>
            </a:r>
            <a:r>
              <a:rPr lang="ru-RU" sz="1600" dirty="0"/>
              <a:t> </a:t>
            </a:r>
            <a:r>
              <a:rPr lang="ru-RU" sz="1600" i="1" dirty="0"/>
              <a:t>(2023 </a:t>
            </a:r>
            <a:r>
              <a:rPr lang="ru-RU" sz="1600" i="1" dirty="0" err="1"/>
              <a:t>жылға</a:t>
            </a:r>
            <a:r>
              <a:rPr lang="ru-RU" sz="1600" i="1" dirty="0"/>
              <a:t> 560 </a:t>
            </a:r>
            <a:r>
              <a:rPr lang="ru-RU" sz="1600" i="1" dirty="0" err="1"/>
              <a:t>мыңнан</a:t>
            </a:r>
            <a:r>
              <a:rPr lang="ru-RU" sz="1600" i="1" dirty="0"/>
              <a:t> </a:t>
            </a:r>
            <a:r>
              <a:rPr lang="ru-RU" sz="1600" i="1" dirty="0" err="1"/>
              <a:t>астам</a:t>
            </a:r>
            <a:r>
              <a:rPr lang="ru-RU" sz="1600" i="1" dirty="0"/>
              <a:t> </a:t>
            </a:r>
            <a:r>
              <a:rPr lang="ru-RU" sz="1600" i="1" dirty="0" err="1" smtClean="0"/>
              <a:t>балаларды</a:t>
            </a:r>
            <a:r>
              <a:rPr lang="ru-RU" sz="1600" i="1" dirty="0" smtClean="0"/>
              <a:t> </a:t>
            </a:r>
            <a:r>
              <a:rPr lang="ru-RU" sz="1600" i="1" dirty="0" err="1" smtClean="0"/>
              <a:t>қамту</a:t>
            </a:r>
            <a:r>
              <a:rPr lang="ru-RU" sz="1600" i="1" dirty="0" smtClean="0"/>
              <a:t> </a:t>
            </a:r>
            <a:r>
              <a:rPr lang="ru-RU" sz="1600" i="1" dirty="0" err="1"/>
              <a:t>үшін</a:t>
            </a:r>
            <a:r>
              <a:rPr lang="ru-RU" sz="1600" i="1" dirty="0"/>
              <a:t> ЖАО-дар </a:t>
            </a:r>
            <a:r>
              <a:rPr lang="ru-RU" sz="1600" i="1" dirty="0" smtClean="0"/>
              <a:t>86,7 млрд </a:t>
            </a:r>
            <a:r>
              <a:rPr lang="ru-RU" sz="1600" i="1" dirty="0" err="1" smtClean="0"/>
              <a:t>теңге</a:t>
            </a:r>
            <a:r>
              <a:rPr lang="ru-RU" sz="1600" i="1" dirty="0" smtClean="0"/>
              <a:t> </a:t>
            </a:r>
            <a:r>
              <a:rPr lang="ru-RU" sz="1600" i="1" dirty="0" err="1" smtClean="0"/>
              <a:t>бөлінген</a:t>
            </a:r>
            <a:r>
              <a:rPr lang="ru-RU" sz="1600" i="1" dirty="0" smtClean="0"/>
              <a:t>)</a:t>
            </a:r>
            <a:endParaRPr lang="ru-RU" sz="1600" i="1" dirty="0"/>
          </a:p>
          <a:p>
            <a:pPr>
              <a:spcAft>
                <a:spcPts val="0"/>
              </a:spcAft>
              <a:buClr>
                <a:srgbClr val="0F6684"/>
              </a:buClr>
            </a:pPr>
            <a:r>
              <a:rPr lang="ru-RU" sz="1600" dirty="0" err="1"/>
              <a:t>Скандинавиялық</a:t>
            </a:r>
            <a:r>
              <a:rPr lang="ru-RU" sz="1600" dirty="0"/>
              <a:t> </a:t>
            </a:r>
            <a:r>
              <a:rPr lang="ru-RU" sz="1600" dirty="0" err="1"/>
              <a:t>серуендеу</a:t>
            </a:r>
            <a:r>
              <a:rPr lang="ru-RU" sz="1600" dirty="0"/>
              <a:t>, </a:t>
            </a:r>
            <a:r>
              <a:rPr lang="ru-RU" sz="1600" dirty="0" err="1"/>
              <a:t>жүгіру</a:t>
            </a:r>
            <a:r>
              <a:rPr lang="ru-RU" sz="1600" dirty="0"/>
              <a:t>, гимнастика (йога, фитнес), </a:t>
            </a:r>
            <a:r>
              <a:rPr lang="ru-RU" sz="1600" dirty="0" err="1"/>
              <a:t>стритворкаут</a:t>
            </a:r>
            <a:r>
              <a:rPr lang="ru-RU" sz="1600" dirty="0"/>
              <a:t>, </a:t>
            </a:r>
            <a:r>
              <a:rPr lang="ru-RU" sz="1600" dirty="0" err="1"/>
              <a:t>үстел</a:t>
            </a:r>
            <a:r>
              <a:rPr lang="ru-RU" sz="1600" dirty="0"/>
              <a:t> </a:t>
            </a:r>
            <a:r>
              <a:rPr lang="ru-RU" sz="1600" dirty="0" err="1"/>
              <a:t>теннисі</a:t>
            </a:r>
            <a:r>
              <a:rPr lang="ru-RU" sz="1600" dirty="0"/>
              <a:t>, </a:t>
            </a:r>
            <a:r>
              <a:rPr lang="ru-RU" sz="1600" dirty="0" err="1"/>
              <a:t>шаңғы</a:t>
            </a:r>
            <a:r>
              <a:rPr lang="ru-RU" sz="1600" dirty="0"/>
              <a:t> </a:t>
            </a:r>
            <a:r>
              <a:rPr lang="ru-RU" sz="1600" dirty="0" err="1"/>
              <a:t>жарысы</a:t>
            </a:r>
            <a:r>
              <a:rPr lang="ru-RU" sz="1600" dirty="0"/>
              <a:t> </a:t>
            </a:r>
            <a:r>
              <a:rPr lang="ru-RU" sz="1600" dirty="0" err="1"/>
              <a:t>және</a:t>
            </a:r>
            <a:r>
              <a:rPr lang="ru-RU" sz="1600" dirty="0"/>
              <a:t> </a:t>
            </a:r>
            <a:r>
              <a:rPr lang="ru-RU" sz="1600" dirty="0" err="1"/>
              <a:t>жаппай</a:t>
            </a:r>
            <a:r>
              <a:rPr lang="ru-RU" sz="1600" dirty="0"/>
              <a:t> коньки </a:t>
            </a:r>
            <a:r>
              <a:rPr lang="ru-RU" sz="1600" dirty="0" err="1"/>
              <a:t>тебу</a:t>
            </a:r>
            <a:r>
              <a:rPr lang="ru-RU" sz="1600" dirty="0"/>
              <a:t> </a:t>
            </a:r>
            <a:r>
              <a:rPr lang="ru-RU" sz="1600" dirty="0" err="1"/>
              <a:t>сияқты</a:t>
            </a:r>
            <a:r>
              <a:rPr lang="ru-RU" sz="1600" dirty="0"/>
              <a:t> спорт </a:t>
            </a:r>
            <a:r>
              <a:rPr lang="ru-RU" sz="1600" dirty="0" err="1"/>
              <a:t>түрлері</a:t>
            </a:r>
            <a:r>
              <a:rPr lang="ru-RU" sz="1600" dirty="0"/>
              <a:t> </a:t>
            </a:r>
            <a:r>
              <a:rPr lang="ru-RU" sz="1600" dirty="0" err="1"/>
              <a:t>бойынша</a:t>
            </a:r>
            <a:r>
              <a:rPr lang="ru-RU" sz="1600" dirty="0"/>
              <a:t> </a:t>
            </a:r>
            <a:r>
              <a:rPr lang="ru-RU" sz="1600" b="1" dirty="0">
                <a:solidFill>
                  <a:srgbClr val="1F4E79"/>
                </a:solidFill>
              </a:rPr>
              <a:t>«</a:t>
            </a:r>
            <a:r>
              <a:rPr lang="ru-RU" sz="1600" b="1" dirty="0" err="1">
                <a:solidFill>
                  <a:srgbClr val="1F4E79"/>
                </a:solidFill>
              </a:rPr>
              <a:t>Қолжетімді</a:t>
            </a:r>
            <a:r>
              <a:rPr lang="ru-RU" sz="1600" b="1" dirty="0">
                <a:solidFill>
                  <a:srgbClr val="1F4E79"/>
                </a:solidFill>
              </a:rPr>
              <a:t> спорт»</a:t>
            </a:r>
            <a:r>
              <a:rPr lang="ru-RU" sz="1600" dirty="0"/>
              <a:t> </a:t>
            </a:r>
            <a:r>
              <a:rPr lang="ru-RU" sz="1600" dirty="0" err="1"/>
              <a:t>жобасын</a:t>
            </a:r>
            <a:r>
              <a:rPr lang="ru-RU" sz="1600" dirty="0"/>
              <a:t> </a:t>
            </a:r>
            <a:r>
              <a:rPr lang="ru-RU" sz="1600" dirty="0" err="1"/>
              <a:t>іске</a:t>
            </a:r>
            <a:r>
              <a:rPr lang="ru-RU" sz="1600" dirty="0"/>
              <a:t> </a:t>
            </a:r>
            <a:r>
              <a:rPr lang="ru-RU" sz="1600" dirty="0" err="1"/>
              <a:t>асыру</a:t>
            </a:r>
            <a:endParaRPr lang="ru-RU" sz="1600" dirty="0"/>
          </a:p>
          <a:p>
            <a:pPr>
              <a:spcAft>
                <a:spcPts val="0"/>
              </a:spcAft>
              <a:buClr>
                <a:srgbClr val="0F6684"/>
              </a:buClr>
            </a:pPr>
            <a:r>
              <a:rPr lang="ru-RU" sz="1600" dirty="0" err="1" smtClean="0"/>
              <a:t>Басымды</a:t>
            </a:r>
            <a:r>
              <a:rPr lang="ru-RU" sz="1600" dirty="0" smtClean="0"/>
              <a:t> </a:t>
            </a:r>
            <a:r>
              <a:rPr lang="ru-RU" sz="1600" dirty="0"/>
              <a:t>спорт </a:t>
            </a:r>
            <a:r>
              <a:rPr lang="ru-RU" sz="1600" dirty="0" err="1"/>
              <a:t>түрлері</a:t>
            </a:r>
            <a:r>
              <a:rPr lang="ru-RU" sz="1600" dirty="0"/>
              <a:t> </a:t>
            </a:r>
            <a:r>
              <a:rPr lang="ru-RU" sz="1600" dirty="0" err="1" smtClean="0"/>
              <a:t>бойынша</a:t>
            </a:r>
            <a:r>
              <a:rPr lang="ru-RU" sz="1600" dirty="0" smtClean="0"/>
              <a:t> </a:t>
            </a:r>
            <a:r>
              <a:rPr lang="ru-RU" sz="1600" b="1" dirty="0" err="1" smtClean="0">
                <a:solidFill>
                  <a:srgbClr val="1F4E79"/>
                </a:solidFill>
              </a:rPr>
              <a:t>мектеп</a:t>
            </a:r>
            <a:r>
              <a:rPr lang="ru-RU" sz="1600" b="1" dirty="0" smtClean="0">
                <a:solidFill>
                  <a:srgbClr val="1F4E79"/>
                </a:solidFill>
              </a:rPr>
              <a:t> </a:t>
            </a:r>
            <a:r>
              <a:rPr lang="ru-RU" sz="1600" b="1" dirty="0" err="1">
                <a:solidFill>
                  <a:srgbClr val="1F4E79"/>
                </a:solidFill>
              </a:rPr>
              <a:t>және</a:t>
            </a:r>
            <a:r>
              <a:rPr lang="ru-RU" sz="1600" b="1" dirty="0">
                <a:solidFill>
                  <a:srgbClr val="1F4E79"/>
                </a:solidFill>
              </a:rPr>
              <a:t> </a:t>
            </a:r>
            <a:r>
              <a:rPr lang="ru-RU" sz="1600" b="1" dirty="0" err="1">
                <a:solidFill>
                  <a:srgbClr val="1F4E79"/>
                </a:solidFill>
              </a:rPr>
              <a:t>студенттік</a:t>
            </a:r>
            <a:r>
              <a:rPr lang="ru-RU" sz="1600" b="1" dirty="0">
                <a:solidFill>
                  <a:srgbClr val="1F4E79"/>
                </a:solidFill>
              </a:rPr>
              <a:t> </a:t>
            </a:r>
            <a:r>
              <a:rPr lang="ru-RU" sz="1600" b="1" dirty="0" err="1" smtClean="0">
                <a:solidFill>
                  <a:srgbClr val="1F4E79"/>
                </a:solidFill>
              </a:rPr>
              <a:t>лигаларын</a:t>
            </a:r>
            <a:r>
              <a:rPr lang="ru-RU" sz="1600" b="1" dirty="0">
                <a:solidFill>
                  <a:srgbClr val="1F4E79"/>
                </a:solidFill>
              </a:rPr>
              <a:t>, </a:t>
            </a:r>
            <a:r>
              <a:rPr lang="ru-RU" sz="1600" b="1" dirty="0" err="1">
                <a:solidFill>
                  <a:srgbClr val="1F4E79"/>
                </a:solidFill>
              </a:rPr>
              <a:t>ардагерлер</a:t>
            </a:r>
            <a:r>
              <a:rPr lang="ru-RU" sz="1600" b="1" dirty="0">
                <a:solidFill>
                  <a:srgbClr val="1F4E79"/>
                </a:solidFill>
              </a:rPr>
              <a:t> </a:t>
            </a:r>
            <a:r>
              <a:rPr lang="ru-RU" sz="1600" b="1" dirty="0" err="1">
                <a:solidFill>
                  <a:srgbClr val="1F4E79"/>
                </a:solidFill>
              </a:rPr>
              <a:t>лигасын</a:t>
            </a:r>
            <a:r>
              <a:rPr lang="ru-RU" sz="1600" dirty="0"/>
              <a:t> </a:t>
            </a:r>
            <a:r>
              <a:rPr lang="ru-RU" sz="1600" dirty="0" err="1"/>
              <a:t>және</a:t>
            </a:r>
            <a:r>
              <a:rPr lang="ru-RU" sz="1600" dirty="0"/>
              <a:t> </a:t>
            </a:r>
            <a:r>
              <a:rPr lang="ru-RU" sz="1600" b="1" dirty="0" err="1">
                <a:solidFill>
                  <a:srgbClr val="1F4E79"/>
                </a:solidFill>
              </a:rPr>
              <a:t>жұмысшылар</a:t>
            </a:r>
            <a:r>
              <a:rPr lang="ru-RU" sz="1600" b="1" dirty="0">
                <a:solidFill>
                  <a:srgbClr val="1F4E79"/>
                </a:solidFill>
              </a:rPr>
              <a:t> </a:t>
            </a:r>
            <a:r>
              <a:rPr lang="ru-RU" sz="1600" b="1" dirty="0" err="1">
                <a:solidFill>
                  <a:srgbClr val="1F4E79"/>
                </a:solidFill>
              </a:rPr>
              <a:t>арасында</a:t>
            </a:r>
            <a:r>
              <a:rPr lang="ru-RU" sz="1600" b="1" dirty="0">
                <a:solidFill>
                  <a:srgbClr val="1F4E79"/>
                </a:solidFill>
              </a:rPr>
              <a:t> </a:t>
            </a:r>
            <a:r>
              <a:rPr lang="ru-RU" sz="1600" b="1" dirty="0" err="1">
                <a:solidFill>
                  <a:srgbClr val="1F4E79"/>
                </a:solidFill>
              </a:rPr>
              <a:t>спартакиадалар</a:t>
            </a:r>
            <a:r>
              <a:rPr lang="ru-RU" sz="1600" dirty="0"/>
              <a:t> </a:t>
            </a:r>
            <a:r>
              <a:rPr lang="ru-RU" sz="1600" dirty="0" err="1"/>
              <a:t>өткізу</a:t>
            </a:r>
            <a:r>
              <a:rPr lang="ru-RU" sz="1600" dirty="0"/>
              <a:t> </a:t>
            </a:r>
          </a:p>
          <a:p>
            <a:pPr>
              <a:spcAft>
                <a:spcPts val="0"/>
              </a:spcAft>
              <a:buClr>
                <a:srgbClr val="0F6684"/>
              </a:buClr>
            </a:pPr>
            <a:r>
              <a:rPr lang="ru-RU" sz="1600" dirty="0" err="1" smtClean="0"/>
              <a:t>Спортпен</a:t>
            </a:r>
            <a:r>
              <a:rPr lang="ru-RU" sz="1600" dirty="0" smtClean="0"/>
              <a:t> </a:t>
            </a:r>
            <a:r>
              <a:rPr lang="ru-RU" sz="1600" dirty="0" err="1" smtClean="0"/>
              <a:t>шұғылдануға</a:t>
            </a:r>
            <a:r>
              <a:rPr lang="ru-RU" sz="1600" dirty="0" smtClean="0"/>
              <a:t> </a:t>
            </a:r>
            <a:r>
              <a:rPr lang="ru-RU" sz="1600" dirty="0" err="1" smtClean="0"/>
              <a:t>қарсы</a:t>
            </a:r>
            <a:r>
              <a:rPr lang="ru-RU" sz="1600" dirty="0" smtClean="0"/>
              <a:t> </a:t>
            </a:r>
            <a:r>
              <a:rPr lang="ru-RU" sz="1600" dirty="0" err="1" smtClean="0"/>
              <a:t>көрсетілімдері</a:t>
            </a:r>
            <a:r>
              <a:rPr lang="ru-RU" sz="1600" dirty="0" smtClean="0"/>
              <a:t> </a:t>
            </a:r>
            <a:r>
              <a:rPr lang="ru-RU" sz="1600" dirty="0" err="1" smtClean="0"/>
              <a:t>жоқ</a:t>
            </a:r>
            <a:r>
              <a:rPr lang="ru-RU" sz="1600" dirty="0" smtClean="0"/>
              <a:t>, </a:t>
            </a:r>
            <a:r>
              <a:rPr lang="ru-RU" sz="1600" dirty="0" err="1" smtClean="0"/>
              <a:t>дене</a:t>
            </a:r>
            <a:r>
              <a:rPr lang="ru-RU" sz="1600" dirty="0" smtClean="0"/>
              <a:t> </a:t>
            </a:r>
            <a:r>
              <a:rPr lang="ru-RU" sz="1600" dirty="0" err="1" smtClean="0"/>
              <a:t>шынықтырумен</a:t>
            </a:r>
            <a:r>
              <a:rPr lang="ru-RU" sz="1600" dirty="0" smtClean="0"/>
              <a:t> </a:t>
            </a:r>
            <a:r>
              <a:rPr lang="ru-RU" sz="1600" dirty="0" err="1" smtClean="0"/>
              <a:t>және</a:t>
            </a:r>
            <a:r>
              <a:rPr lang="ru-RU" sz="1600" dirty="0" smtClean="0"/>
              <a:t> </a:t>
            </a:r>
            <a:r>
              <a:rPr lang="ru-RU" sz="1600" dirty="0" err="1" smtClean="0"/>
              <a:t>спортпен</a:t>
            </a:r>
            <a:r>
              <a:rPr lang="ru-RU" sz="1600" dirty="0" smtClean="0"/>
              <a:t> </a:t>
            </a:r>
            <a:r>
              <a:rPr lang="ru-RU" sz="1600" dirty="0" err="1" smtClean="0"/>
              <a:t>шұғылданушы</a:t>
            </a:r>
            <a:r>
              <a:rPr lang="ru-RU" sz="1600" dirty="0" smtClean="0"/>
              <a:t> </a:t>
            </a:r>
            <a:r>
              <a:rPr lang="ru-RU" sz="1600" dirty="0" err="1" smtClean="0"/>
              <a:t>мүгедектігі</a:t>
            </a:r>
            <a:r>
              <a:rPr lang="ru-RU" sz="1600" dirty="0" smtClean="0"/>
              <a:t> бар </a:t>
            </a:r>
            <a:r>
              <a:rPr lang="ru-RU" sz="1600" dirty="0" err="1" smtClean="0"/>
              <a:t>адамдардың</a:t>
            </a:r>
            <a:r>
              <a:rPr lang="ru-RU" sz="1600" dirty="0" smtClean="0"/>
              <a:t> </a:t>
            </a:r>
            <a:r>
              <a:rPr lang="ru-RU" sz="1600" dirty="0" err="1" smtClean="0"/>
              <a:t>үлесін</a:t>
            </a:r>
            <a:r>
              <a:rPr lang="ru-RU" sz="1600" dirty="0" smtClean="0"/>
              <a:t> 2029 </a:t>
            </a:r>
            <a:r>
              <a:rPr lang="ru-RU" sz="1600" dirty="0" err="1" smtClean="0"/>
              <a:t>жылға</a:t>
            </a:r>
            <a:r>
              <a:rPr lang="ru-RU" sz="1600" dirty="0" smtClean="0"/>
              <a:t> </a:t>
            </a:r>
            <a:r>
              <a:rPr lang="ru-RU" sz="1600" dirty="0" err="1" smtClean="0"/>
              <a:t>қарай</a:t>
            </a:r>
            <a:r>
              <a:rPr lang="ru-RU" sz="1600" dirty="0" smtClean="0"/>
              <a:t> </a:t>
            </a:r>
            <a:r>
              <a:rPr lang="ru-RU" sz="1600" b="1" dirty="0" smtClean="0">
                <a:solidFill>
                  <a:srgbClr val="1F4E79"/>
                </a:solidFill>
              </a:rPr>
              <a:t>23</a:t>
            </a:r>
            <a:r>
              <a:rPr lang="ru-RU" sz="1600" b="1" dirty="0">
                <a:solidFill>
                  <a:srgbClr val="1F4E79"/>
                </a:solidFill>
              </a:rPr>
              <a:t>%-</a:t>
            </a:r>
            <a:r>
              <a:rPr lang="ru-RU" sz="1600" b="1" dirty="0" err="1">
                <a:solidFill>
                  <a:srgbClr val="1F4E79"/>
                </a:solidFill>
              </a:rPr>
              <a:t>ға</a:t>
            </a:r>
            <a:r>
              <a:rPr lang="ru-RU" sz="1600" b="1" dirty="0">
                <a:solidFill>
                  <a:srgbClr val="1F4E79"/>
                </a:solidFill>
              </a:rPr>
              <a:t> </a:t>
            </a:r>
            <a:r>
              <a:rPr lang="ru-RU" sz="1600" b="1" dirty="0" err="1">
                <a:solidFill>
                  <a:srgbClr val="1F4E79"/>
                </a:solidFill>
              </a:rPr>
              <a:t>арттыру</a:t>
            </a:r>
            <a:r>
              <a:rPr lang="ru-RU" sz="1600" b="1" dirty="0">
                <a:solidFill>
                  <a:srgbClr val="1F4E79"/>
                </a:solidFill>
              </a:rPr>
              <a:t> </a:t>
            </a:r>
            <a:r>
              <a:rPr lang="ru-RU" sz="1600" dirty="0" smtClean="0"/>
              <a:t> </a:t>
            </a:r>
            <a:r>
              <a:rPr lang="ru-RU" sz="1600" i="1" dirty="0" smtClean="0"/>
              <a:t>(</a:t>
            </a:r>
            <a:r>
              <a:rPr lang="ru-RU" sz="1600" i="1" dirty="0"/>
              <a:t>2022 </a:t>
            </a:r>
            <a:r>
              <a:rPr lang="ru-RU" sz="1600" i="1" dirty="0" smtClean="0"/>
              <a:t>ж.- </a:t>
            </a:r>
            <a:r>
              <a:rPr lang="ru-RU" sz="1600" i="1" dirty="0"/>
              <a:t>16%)</a:t>
            </a:r>
          </a:p>
          <a:p>
            <a:pPr>
              <a:spcAft>
                <a:spcPts val="0"/>
              </a:spcAft>
              <a:buClr>
                <a:srgbClr val="0F6684"/>
              </a:buClr>
            </a:pPr>
            <a:r>
              <a:rPr lang="ru-RU" sz="1600" dirty="0"/>
              <a:t>2029 </a:t>
            </a:r>
            <a:r>
              <a:rPr lang="ru-RU" sz="1600" dirty="0" err="1"/>
              <a:t>жылға</a:t>
            </a:r>
            <a:r>
              <a:rPr lang="ru-RU" sz="1600" dirty="0"/>
              <a:t> </a:t>
            </a:r>
            <a:r>
              <a:rPr lang="ru-RU" sz="1600" dirty="0" err="1"/>
              <a:t>дейін</a:t>
            </a:r>
            <a:r>
              <a:rPr lang="ru-RU" sz="1600" dirty="0"/>
              <a:t> </a:t>
            </a:r>
            <a:r>
              <a:rPr lang="ru-RU" sz="1600" b="1" dirty="0" err="1">
                <a:solidFill>
                  <a:srgbClr val="1F4E79"/>
                </a:solidFill>
              </a:rPr>
              <a:t>балалар</a:t>
            </a:r>
            <a:r>
              <a:rPr lang="ru-RU" sz="1600" b="1" dirty="0">
                <a:solidFill>
                  <a:srgbClr val="1F4E79"/>
                </a:solidFill>
              </a:rPr>
              <a:t> мен </a:t>
            </a:r>
            <a:r>
              <a:rPr lang="ru-RU" sz="1600" b="1" dirty="0" err="1">
                <a:solidFill>
                  <a:srgbClr val="1F4E79"/>
                </a:solidFill>
              </a:rPr>
              <a:t>жасөспірімдер</a:t>
            </a:r>
            <a:r>
              <a:rPr lang="ru-RU" sz="1600" b="1" dirty="0">
                <a:solidFill>
                  <a:srgbClr val="1F4E79"/>
                </a:solidFill>
              </a:rPr>
              <a:t> аула </a:t>
            </a:r>
            <a:r>
              <a:rPr lang="ru-RU" sz="1600" b="1" dirty="0" err="1">
                <a:solidFill>
                  <a:srgbClr val="1F4E79"/>
                </a:solidFill>
              </a:rPr>
              <a:t>клубтарының</a:t>
            </a:r>
            <a:r>
              <a:rPr lang="ru-RU" sz="1600" b="1" dirty="0">
                <a:solidFill>
                  <a:srgbClr val="1F4E79"/>
                </a:solidFill>
              </a:rPr>
              <a:t> </a:t>
            </a:r>
            <a:r>
              <a:rPr lang="ru-RU" sz="1600" b="1" dirty="0" err="1">
                <a:solidFill>
                  <a:srgbClr val="1F4E79"/>
                </a:solidFill>
              </a:rPr>
              <a:t>санын</a:t>
            </a:r>
            <a:r>
              <a:rPr lang="ru-RU" sz="1600" b="1" dirty="0">
                <a:solidFill>
                  <a:srgbClr val="1F4E79"/>
                </a:solidFill>
              </a:rPr>
              <a:t> 2 </a:t>
            </a:r>
            <a:r>
              <a:rPr lang="ru-RU" sz="1600" b="1" dirty="0" err="1">
                <a:solidFill>
                  <a:srgbClr val="1F4E79"/>
                </a:solidFill>
              </a:rPr>
              <a:t>есеге</a:t>
            </a:r>
            <a:r>
              <a:rPr lang="ru-RU" sz="1600" b="1" dirty="0">
                <a:solidFill>
                  <a:srgbClr val="1F4E79"/>
                </a:solidFill>
              </a:rPr>
              <a:t> </a:t>
            </a:r>
            <a:r>
              <a:rPr lang="ru-RU" sz="1600" b="1" dirty="0" err="1">
                <a:solidFill>
                  <a:srgbClr val="1F4E79"/>
                </a:solidFill>
              </a:rPr>
              <a:t>ұлғайту</a:t>
            </a:r>
            <a:r>
              <a:rPr lang="ru-RU" sz="1600" b="1" dirty="0">
                <a:solidFill>
                  <a:srgbClr val="1F4E79"/>
                </a:solidFill>
              </a:rPr>
              <a:t>  </a:t>
            </a:r>
            <a:r>
              <a:rPr lang="ru-RU" sz="1600" dirty="0"/>
              <a:t/>
            </a:r>
            <a:br>
              <a:rPr lang="ru-RU" sz="1600" dirty="0"/>
            </a:br>
            <a:r>
              <a:rPr lang="ru-RU" sz="1600" i="1" dirty="0"/>
              <a:t>(2022 ж. - 661 </a:t>
            </a:r>
            <a:r>
              <a:rPr lang="ru-RU" sz="1600" i="1" dirty="0" err="1" smtClean="0"/>
              <a:t>бірлік</a:t>
            </a:r>
            <a:r>
              <a:rPr lang="ru-RU" sz="1600" i="1" dirty="0" smtClean="0"/>
              <a:t>)</a:t>
            </a:r>
            <a:endParaRPr lang="ru-RU" sz="1600" i="1" dirty="0"/>
          </a:p>
          <a:p>
            <a:pPr>
              <a:spcAft>
                <a:spcPts val="0"/>
              </a:spcAft>
              <a:buClr>
                <a:srgbClr val="0F6684"/>
              </a:buClr>
            </a:pPr>
            <a:r>
              <a:rPr lang="ru-RU" sz="1600" dirty="0" err="1"/>
              <a:t>Жылына</a:t>
            </a:r>
            <a:r>
              <a:rPr lang="ru-RU" sz="1600" dirty="0"/>
              <a:t> </a:t>
            </a:r>
            <a:r>
              <a:rPr lang="ru-RU" sz="1600" dirty="0" err="1"/>
              <a:t>кемінде</a:t>
            </a:r>
            <a:r>
              <a:rPr lang="ru-RU" sz="1600" dirty="0"/>
              <a:t> </a:t>
            </a:r>
            <a:r>
              <a:rPr lang="ru-RU" sz="1600" b="1" dirty="0">
                <a:solidFill>
                  <a:srgbClr val="1F4E79"/>
                </a:solidFill>
              </a:rPr>
              <a:t>800 спорт </a:t>
            </a:r>
            <a:r>
              <a:rPr lang="ru-RU" sz="1600" b="1" dirty="0" err="1">
                <a:solidFill>
                  <a:srgbClr val="1F4E79"/>
                </a:solidFill>
              </a:rPr>
              <a:t>секциясын</a:t>
            </a:r>
            <a:r>
              <a:rPr lang="ru-RU" sz="1600" b="1" dirty="0">
                <a:solidFill>
                  <a:srgbClr val="1F4E79"/>
                </a:solidFill>
              </a:rPr>
              <a:t> </a:t>
            </a:r>
            <a:r>
              <a:rPr lang="ru-RU" sz="1600" b="1" dirty="0" err="1">
                <a:solidFill>
                  <a:srgbClr val="1F4E79"/>
                </a:solidFill>
              </a:rPr>
              <a:t>ашу</a:t>
            </a:r>
            <a:r>
              <a:rPr lang="ru-RU" sz="1600" dirty="0"/>
              <a:t>, </a:t>
            </a:r>
            <a:r>
              <a:rPr lang="ru-RU" sz="1600" dirty="0" err="1"/>
              <a:t>оның</a:t>
            </a:r>
            <a:r>
              <a:rPr lang="ru-RU" sz="1600" dirty="0"/>
              <a:t> </a:t>
            </a:r>
            <a:r>
              <a:rPr lang="ru-RU" sz="1600" dirty="0" err="1"/>
              <a:t>ішінде</a:t>
            </a:r>
            <a:r>
              <a:rPr lang="ru-RU" sz="1600" dirty="0"/>
              <a:t> </a:t>
            </a:r>
            <a:r>
              <a:rPr lang="ru-RU" sz="1600" dirty="0" err="1"/>
              <a:t>балаларға</a:t>
            </a:r>
            <a:r>
              <a:rPr lang="ru-RU" sz="1600" dirty="0"/>
              <a:t> </a:t>
            </a:r>
            <a:r>
              <a:rPr lang="ru-RU" sz="1600" dirty="0" err="1"/>
              <a:t>арналған</a:t>
            </a:r>
            <a:r>
              <a:rPr lang="ru-RU" sz="1600" dirty="0"/>
              <a:t> </a:t>
            </a:r>
            <a:r>
              <a:rPr lang="ru-RU" sz="1600" dirty="0" err="1"/>
              <a:t>мемлекеттік</a:t>
            </a:r>
            <a:r>
              <a:rPr lang="ru-RU" sz="1600" dirty="0"/>
              <a:t> </a:t>
            </a:r>
            <a:r>
              <a:rPr lang="ru-RU" sz="1600" dirty="0" err="1"/>
              <a:t>спорттық</a:t>
            </a:r>
            <a:r>
              <a:rPr lang="ru-RU" sz="1600" dirty="0"/>
              <a:t> </a:t>
            </a:r>
            <a:r>
              <a:rPr lang="ru-RU" sz="1600" dirty="0" err="1"/>
              <a:t>тапсырысты</a:t>
            </a:r>
            <a:r>
              <a:rPr lang="ru-RU" sz="1600" dirty="0"/>
              <a:t> </a:t>
            </a:r>
            <a:r>
              <a:rPr lang="ru-RU" sz="1600" dirty="0" err="1" smtClean="0"/>
              <a:t>орналастыру</a:t>
            </a:r>
            <a:r>
              <a:rPr lang="ru-RU" sz="1600" dirty="0" smtClean="0"/>
              <a:t> </a:t>
            </a:r>
            <a:endParaRPr lang="ru-RU" sz="1600" dirty="0"/>
          </a:p>
          <a:p>
            <a:pPr>
              <a:spcAft>
                <a:spcPts val="0"/>
              </a:spcAft>
              <a:buClr>
                <a:srgbClr val="0F6684"/>
              </a:buClr>
            </a:pPr>
            <a:r>
              <a:rPr lang="ru-RU" sz="1600" dirty="0" err="1"/>
              <a:t>Республикалық</a:t>
            </a:r>
            <a:r>
              <a:rPr lang="ru-RU" sz="1600" dirty="0"/>
              <a:t> </a:t>
            </a:r>
            <a:r>
              <a:rPr lang="ru-RU" sz="1600" dirty="0" err="1"/>
              <a:t>күнтізбеге</a:t>
            </a:r>
            <a:r>
              <a:rPr lang="ru-RU" sz="1600" dirty="0"/>
              <a:t> </a:t>
            </a:r>
            <a:r>
              <a:rPr lang="ru-RU" sz="1600" dirty="0" err="1"/>
              <a:t>сәйкес</a:t>
            </a:r>
            <a:r>
              <a:rPr lang="ru-RU" sz="1600" dirty="0"/>
              <a:t> </a:t>
            </a:r>
            <a:r>
              <a:rPr lang="ru-RU" sz="1600" b="1" dirty="0" err="1">
                <a:solidFill>
                  <a:srgbClr val="1F4E79"/>
                </a:solidFill>
              </a:rPr>
              <a:t>спорттық-бұқаралық</a:t>
            </a:r>
            <a:r>
              <a:rPr lang="ru-RU" sz="1600" b="1" dirty="0">
                <a:solidFill>
                  <a:srgbClr val="1F4E79"/>
                </a:solidFill>
              </a:rPr>
              <a:t> </a:t>
            </a:r>
            <a:r>
              <a:rPr lang="ru-RU" sz="1600" b="1" dirty="0" err="1">
                <a:solidFill>
                  <a:srgbClr val="1F4E79"/>
                </a:solidFill>
              </a:rPr>
              <a:t>іс-шараларды</a:t>
            </a:r>
            <a:r>
              <a:rPr lang="ru-RU" sz="1600" b="1" dirty="0">
                <a:solidFill>
                  <a:srgbClr val="1F4E79"/>
                </a:solidFill>
              </a:rPr>
              <a:t> </a:t>
            </a:r>
            <a:r>
              <a:rPr lang="ru-RU" sz="1600" b="1" dirty="0" err="1">
                <a:solidFill>
                  <a:srgbClr val="1F4E79"/>
                </a:solidFill>
              </a:rPr>
              <a:t>өткізу</a:t>
            </a:r>
            <a:r>
              <a:rPr lang="ru-RU" sz="1600" b="1" dirty="0">
                <a:solidFill>
                  <a:srgbClr val="1F4E79"/>
                </a:solidFill>
              </a:rPr>
              <a:t> </a:t>
            </a:r>
            <a:br>
              <a:rPr lang="ru-RU" sz="1600" b="1" dirty="0">
                <a:solidFill>
                  <a:srgbClr val="1F4E79"/>
                </a:solidFill>
              </a:rPr>
            </a:br>
            <a:r>
              <a:rPr lang="ru-RU" sz="1600" i="1" dirty="0" smtClean="0"/>
              <a:t>(</a:t>
            </a:r>
            <a:r>
              <a:rPr lang="ru-RU" sz="1600" i="1" dirty="0" err="1"/>
              <a:t>П</a:t>
            </a:r>
            <a:r>
              <a:rPr lang="ru-RU" sz="1600" i="1" dirty="0" err="1" smtClean="0"/>
              <a:t>резиденттік</a:t>
            </a:r>
            <a:r>
              <a:rPr lang="ru-RU" sz="1600" i="1" dirty="0" smtClean="0"/>
              <a:t> </a:t>
            </a:r>
            <a:r>
              <a:rPr lang="ru-RU" sz="1600" i="1" dirty="0" err="1"/>
              <a:t>тесттер</a:t>
            </a:r>
            <a:r>
              <a:rPr lang="ru-RU" sz="1600" i="1" dirty="0"/>
              <a:t>, </a:t>
            </a:r>
            <a:r>
              <a:rPr lang="ru-RU" sz="1600" i="1" dirty="0" err="1"/>
              <a:t>марафондар</a:t>
            </a:r>
            <a:r>
              <a:rPr lang="ru-RU" sz="1600" i="1" dirty="0"/>
              <a:t>, </a:t>
            </a:r>
            <a:r>
              <a:rPr lang="ru-RU" sz="1600" i="1" dirty="0" err="1"/>
              <a:t>веложарыстар</a:t>
            </a:r>
            <a:r>
              <a:rPr lang="ru-RU" sz="1600" i="1" dirty="0"/>
              <a:t>, </a:t>
            </a:r>
            <a:r>
              <a:rPr lang="ru-RU" sz="1600" i="1" dirty="0" err="1"/>
              <a:t>дуатлон</a:t>
            </a:r>
            <a:r>
              <a:rPr lang="ru-RU" sz="1600" i="1" dirty="0"/>
              <a:t>, </a:t>
            </a:r>
            <a:r>
              <a:rPr lang="en-US" sz="1600" i="1" dirty="0"/>
              <a:t>IRONMAN </a:t>
            </a:r>
            <a:r>
              <a:rPr lang="ru-RU" sz="1600" i="1" dirty="0" err="1"/>
              <a:t>және</a:t>
            </a:r>
            <a:r>
              <a:rPr lang="ru-RU" sz="1600" i="1" dirty="0"/>
              <a:t> </a:t>
            </a:r>
            <a:r>
              <a:rPr lang="ru-RU" sz="1600" i="1" dirty="0" err="1" smtClean="0"/>
              <a:t>т.б</a:t>
            </a:r>
            <a:r>
              <a:rPr lang="ru-RU" sz="1600" i="1" dirty="0" smtClean="0"/>
              <a:t>.)</a:t>
            </a:r>
            <a:endParaRPr lang="ru-RU" sz="1600" i="1" dirty="0"/>
          </a:p>
        </p:txBody>
      </p:sp>
      <p:sp>
        <p:nvSpPr>
          <p:cNvPr id="22" name="Прямоугольник 21"/>
          <p:cNvSpPr/>
          <p:nvPr/>
        </p:nvSpPr>
        <p:spPr>
          <a:xfrm>
            <a:off x="5221136" y="49481"/>
            <a:ext cx="3556999" cy="353943"/>
          </a:xfrm>
          <a:prstGeom prst="rect">
            <a:avLst/>
          </a:prstGeom>
        </p:spPr>
        <p:txBody>
          <a:bodyPr wrap="none">
            <a:spAutoFit/>
          </a:bodyPr>
          <a:lstStyle/>
          <a:p>
            <a:r>
              <a:rPr lang="kk-KZ" sz="1700" b="1" i="1" dirty="0" smtClean="0">
                <a:solidFill>
                  <a:schemeClr val="bg1"/>
                </a:solidFill>
                <a:latin typeface="Segoe UI" panose="020B0502040204020203" pitchFamily="34" charset="0"/>
                <a:cs typeface="Segoe UI" panose="020B0502040204020203" pitchFamily="34" charset="0"/>
              </a:rPr>
              <a:t>Бұқаралық спортты дамыту </a:t>
            </a:r>
            <a:endParaRPr lang="ru-RU" sz="1700" b="1" i="1" dirty="0">
              <a:solidFill>
                <a:schemeClr val="bg1"/>
              </a:solidFill>
              <a:latin typeface="Segoe UI" panose="020B0502040204020203" pitchFamily="34" charset="0"/>
              <a:cs typeface="Segoe UI" panose="020B0502040204020203" pitchFamily="34" charset="0"/>
            </a:endParaRPr>
          </a:p>
        </p:txBody>
      </p:sp>
      <p:sp>
        <p:nvSpPr>
          <p:cNvPr id="23" name="Прямоугольник 22"/>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СПОРТ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40492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E91587E8-1505-3AFA-64CF-DCCA169B5F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536" y="677433"/>
            <a:ext cx="699502" cy="6995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Эмблем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46" y="1720384"/>
            <a:ext cx="632369" cy="7193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orldnomadgames.com/media/images/2018/01/03/wng-logo-01_1W0d8n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325" y="2804481"/>
            <a:ext cx="723217" cy="723217"/>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964" y="3844021"/>
            <a:ext cx="626151" cy="626151"/>
          </a:xfrm>
          <a:prstGeom prst="rect">
            <a:avLst/>
          </a:prstGeom>
        </p:spPr>
      </p:pic>
      <p:pic>
        <p:nvPicPr>
          <p:cNvPr id="29" name="Picture 6" descr="Здравоохранение и медицина – Бесплатные иконки: медицинский"/>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297" y="5801902"/>
            <a:ext cx="556360" cy="556360"/>
          </a:xfrm>
          <a:prstGeom prst="rect">
            <a:avLst/>
          </a:prstGeom>
          <a:noFill/>
          <a:extLst>
            <a:ext uri="{909E8E84-426E-40DD-AFC4-6F175D3DCCD1}">
              <a14:hiddenFill xmlns:a14="http://schemas.microsoft.com/office/drawing/2010/main">
                <a:solidFill>
                  <a:srgbClr val="FFFFFF"/>
                </a:solidFill>
              </a14:hiddenFill>
            </a:ext>
          </a:extLst>
        </p:spPr>
      </p:pic>
      <p:sp>
        <p:nvSpPr>
          <p:cNvPr id="31" name="Пятиугольник 30"/>
          <p:cNvSpPr/>
          <p:nvPr/>
        </p:nvSpPr>
        <p:spPr>
          <a:xfrm>
            <a:off x="11846763" y="6484836"/>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sp>
        <p:nvSpPr>
          <p:cNvPr id="16" name="Прямоугольник 15"/>
          <p:cNvSpPr/>
          <p:nvPr/>
        </p:nvSpPr>
        <p:spPr>
          <a:xfrm>
            <a:off x="5017223" y="1"/>
            <a:ext cx="7174777" cy="452904"/>
          </a:xfrm>
          <a:prstGeom prst="rect">
            <a:avLst/>
          </a:prstGeom>
          <a:solidFill>
            <a:srgbClr val="0F668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17" name="Прямоугольник 16"/>
          <p:cNvSpPr/>
          <p:nvPr/>
        </p:nvSpPr>
        <p:spPr>
          <a:xfrm>
            <a:off x="126159" y="0"/>
            <a:ext cx="133166" cy="468000"/>
          </a:xfrm>
          <a:prstGeom prst="rect">
            <a:avLst/>
          </a:prstGeom>
          <a:solidFill>
            <a:srgbClr val="0F6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 name="Прямоугольник 1"/>
          <p:cNvSpPr/>
          <p:nvPr/>
        </p:nvSpPr>
        <p:spPr>
          <a:xfrm>
            <a:off x="5221136" y="49481"/>
            <a:ext cx="4758162" cy="353943"/>
          </a:xfrm>
          <a:prstGeom prst="rect">
            <a:avLst/>
          </a:prstGeom>
        </p:spPr>
        <p:txBody>
          <a:bodyPr wrap="none">
            <a:spAutoFit/>
          </a:bodyPr>
          <a:lstStyle/>
          <a:p>
            <a:r>
              <a:rPr lang="kk-KZ" sz="1700" b="1" i="1" dirty="0" smtClean="0">
                <a:solidFill>
                  <a:schemeClr val="bg1"/>
                </a:solidFill>
                <a:latin typeface="Segoe UI" panose="020B0502040204020203" pitchFamily="34" charset="0"/>
                <a:cs typeface="Segoe UI" panose="020B0502040204020203" pitchFamily="34" charset="0"/>
              </a:rPr>
              <a:t>Жоғары жетістіктер спортын дамыту</a:t>
            </a:r>
            <a:endParaRPr lang="kk-KZ" sz="1700" b="1" i="1" dirty="0">
              <a:solidFill>
                <a:schemeClr val="bg1"/>
              </a:solidFill>
              <a:latin typeface="Segoe UI" panose="020B0502040204020203" pitchFamily="34" charset="0"/>
              <a:cs typeface="Segoe UI" panose="020B0502040204020203" pitchFamily="34" charset="0"/>
            </a:endParaRPr>
          </a:p>
        </p:txBody>
      </p:sp>
      <p:sp>
        <p:nvSpPr>
          <p:cNvPr id="3" name="Овал 2"/>
          <p:cNvSpPr/>
          <p:nvPr/>
        </p:nvSpPr>
        <p:spPr>
          <a:xfrm>
            <a:off x="177256" y="668573"/>
            <a:ext cx="895350" cy="809507"/>
          </a:xfrm>
          <a:prstGeom prst="ellipse">
            <a:avLst/>
          </a:prstGeom>
          <a:no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77256" y="1678653"/>
            <a:ext cx="895350" cy="809507"/>
          </a:xfrm>
          <a:prstGeom prst="ellipse">
            <a:avLst/>
          </a:prstGeom>
          <a:no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177256" y="2761337"/>
            <a:ext cx="895350" cy="809507"/>
          </a:xfrm>
          <a:prstGeom prst="ellipse">
            <a:avLst/>
          </a:prstGeom>
          <a:no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177256" y="3794163"/>
            <a:ext cx="895350" cy="809507"/>
          </a:xfrm>
          <a:prstGeom prst="ellipse">
            <a:avLst/>
          </a:prstGeom>
          <a:no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177256" y="5675329"/>
            <a:ext cx="895350" cy="809507"/>
          </a:xfrm>
          <a:prstGeom prst="ellipse">
            <a:avLst/>
          </a:prstGeom>
          <a:no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1327068" y="787057"/>
            <a:ext cx="10519695" cy="5808834"/>
          </a:xfrm>
          <a:prstGeom prst="rect">
            <a:avLst/>
          </a:prstGeom>
          <a:solidFill>
            <a:schemeClr val="bg1"/>
          </a:solidFill>
        </p:spPr>
        <p:txBody>
          <a:bodyPr wrap="square">
            <a:spAutoFit/>
          </a:bodyPr>
          <a:lstStyle/>
          <a:p>
            <a:pPr algn="just">
              <a:spcAft>
                <a:spcPts val="300"/>
              </a:spcAft>
            </a:pPr>
            <a:r>
              <a:rPr lang="kk-KZ" sz="1600" b="1" dirty="0" smtClean="0">
                <a:solidFill>
                  <a:srgbClr val="1F4E79"/>
                </a:solidFill>
                <a:latin typeface="Segoe UI" panose="020B0502040204020203" pitchFamily="34" charset="0"/>
                <a:cs typeface="Segoe UI" panose="020B0502040204020203" pitchFamily="34" charset="0"/>
              </a:rPr>
              <a:t>- </a:t>
            </a:r>
            <a:r>
              <a:rPr lang="en-US" sz="1600" b="1" dirty="0" smtClean="0">
                <a:solidFill>
                  <a:srgbClr val="1F4E79"/>
                </a:solidFill>
                <a:latin typeface="Segoe UI" panose="020B0502040204020203" pitchFamily="34" charset="0"/>
                <a:cs typeface="Segoe UI" panose="020B0502040204020203" pitchFamily="34" charset="0"/>
              </a:rPr>
              <a:t>XIX </a:t>
            </a:r>
            <a:r>
              <a:rPr lang="ru-RU" sz="1600" b="1" dirty="0" err="1">
                <a:solidFill>
                  <a:srgbClr val="1F4E79"/>
                </a:solidFill>
                <a:latin typeface="Segoe UI" panose="020B0502040204020203" pitchFamily="34" charset="0"/>
                <a:cs typeface="Segoe UI" panose="020B0502040204020203" pitchFamily="34" charset="0"/>
              </a:rPr>
              <a:t>жазғы</a:t>
            </a:r>
            <a:r>
              <a:rPr lang="ru-RU" sz="1600" b="1" dirty="0">
                <a:solidFill>
                  <a:srgbClr val="1F4E79"/>
                </a:solidFill>
                <a:latin typeface="Segoe UI" panose="020B0502040204020203" pitchFamily="34" charset="0"/>
                <a:cs typeface="Segoe UI" panose="020B0502040204020203" pitchFamily="34" charset="0"/>
              </a:rPr>
              <a:t> </a:t>
            </a:r>
            <a:r>
              <a:rPr lang="ru-RU" sz="1600" b="1" dirty="0" smtClean="0">
                <a:solidFill>
                  <a:srgbClr val="1F4E79"/>
                </a:solidFill>
                <a:latin typeface="Segoe UI" panose="020B0502040204020203" pitchFamily="34" charset="0"/>
                <a:cs typeface="Segoe UI" panose="020B0502040204020203" pitchFamily="34" charset="0"/>
              </a:rPr>
              <a:t>АЗИЯ ОЙЫНДАРЫНА </a:t>
            </a:r>
            <a:r>
              <a:rPr lang="ru-RU" sz="1600" b="1" dirty="0" err="1" smtClean="0">
                <a:solidFill>
                  <a:srgbClr val="1F4E79"/>
                </a:solidFill>
                <a:latin typeface="Segoe UI" panose="020B0502040204020203" pitchFamily="34" charset="0"/>
                <a:cs typeface="Segoe UI" panose="020B0502040204020203" pitchFamily="34" charset="0"/>
              </a:rPr>
              <a:t>дайындық</a:t>
            </a:r>
            <a:r>
              <a:rPr lang="ru-RU" sz="1600" b="1" dirty="0" smtClean="0">
                <a:solidFill>
                  <a:srgbClr val="1F4E79"/>
                </a:solidFill>
                <a:latin typeface="Segoe UI" panose="020B0502040204020203" pitchFamily="34" charset="0"/>
                <a:cs typeface="Segoe UI" panose="020B0502040204020203" pitchFamily="34" charset="0"/>
              </a:rPr>
              <a:t> </a:t>
            </a:r>
            <a:r>
              <a:rPr lang="ru-RU" sz="1600" b="1" dirty="0" err="1">
                <a:solidFill>
                  <a:srgbClr val="1F4E79"/>
                </a:solidFill>
                <a:latin typeface="Segoe UI" panose="020B0502040204020203" pitchFamily="34" charset="0"/>
                <a:cs typeface="Segoe UI" panose="020B0502040204020203" pitchFamily="34" charset="0"/>
              </a:rPr>
              <a:t>және</a:t>
            </a:r>
            <a:r>
              <a:rPr lang="ru-RU" sz="1600" b="1" dirty="0">
                <a:solidFill>
                  <a:srgbClr val="1F4E79"/>
                </a:solidFill>
                <a:latin typeface="Segoe UI" panose="020B0502040204020203" pitchFamily="34" charset="0"/>
                <a:cs typeface="Segoe UI" panose="020B0502040204020203" pitchFamily="34" charset="0"/>
              </a:rPr>
              <a:t> </a:t>
            </a:r>
            <a:r>
              <a:rPr lang="ru-RU" sz="1600" b="1" dirty="0" err="1" smtClean="0">
                <a:solidFill>
                  <a:srgbClr val="1F4E79"/>
                </a:solidFill>
                <a:latin typeface="Segoe UI" panose="020B0502040204020203" pitchFamily="34" charset="0"/>
                <a:cs typeface="Segoe UI" panose="020B0502040204020203" pitchFamily="34" charset="0"/>
              </a:rPr>
              <a:t>қатысу</a:t>
            </a:r>
            <a:r>
              <a:rPr lang="ru-RU" sz="1600" b="1" dirty="0" smtClean="0">
                <a:solidFill>
                  <a:srgbClr val="1F4E79"/>
                </a:solidFill>
                <a:latin typeface="Segoe UI" panose="020B0502040204020203" pitchFamily="34" charset="0"/>
                <a:cs typeface="Segoe UI" panose="020B0502040204020203" pitchFamily="34" charset="0"/>
              </a:rPr>
              <a:t> </a:t>
            </a:r>
          </a:p>
          <a:p>
            <a:pPr indent="365125" algn="just">
              <a:spcAft>
                <a:spcPts val="300"/>
              </a:spcAft>
            </a:pPr>
            <a:r>
              <a:rPr lang="ru-RU" sz="1200" i="1" dirty="0" smtClean="0">
                <a:solidFill>
                  <a:prstClr val="black"/>
                </a:solidFill>
                <a:latin typeface="Segoe UI" panose="020B0502040204020203" pitchFamily="34" charset="0"/>
                <a:cs typeface="Segoe UI" panose="020B0502040204020203" pitchFamily="34" charset="0"/>
              </a:rPr>
              <a:t>  Ханчжоу </a:t>
            </a:r>
            <a:r>
              <a:rPr lang="ru-RU" sz="1200" i="1" dirty="0">
                <a:solidFill>
                  <a:prstClr val="black"/>
                </a:solidFill>
                <a:latin typeface="Segoe UI" panose="020B0502040204020203" pitchFamily="34" charset="0"/>
                <a:cs typeface="Segoe UI" panose="020B0502040204020203" pitchFamily="34" charset="0"/>
              </a:rPr>
              <a:t>қ., ҚХР, 23 </a:t>
            </a:r>
            <a:r>
              <a:rPr lang="ru-RU" sz="1200" i="1" dirty="0" err="1">
                <a:solidFill>
                  <a:prstClr val="black"/>
                </a:solidFill>
                <a:latin typeface="Segoe UI" panose="020B0502040204020203" pitchFamily="34" charset="0"/>
                <a:cs typeface="Segoe UI" panose="020B0502040204020203" pitchFamily="34" charset="0"/>
              </a:rPr>
              <a:t>қыркүйек</a:t>
            </a:r>
            <a:r>
              <a:rPr lang="ru-RU" sz="1200" i="1" dirty="0">
                <a:solidFill>
                  <a:prstClr val="black"/>
                </a:solidFill>
                <a:latin typeface="Segoe UI" panose="020B0502040204020203" pitchFamily="34" charset="0"/>
                <a:cs typeface="Segoe UI" panose="020B0502040204020203" pitchFamily="34" charset="0"/>
              </a:rPr>
              <a:t> – 8 </a:t>
            </a:r>
            <a:r>
              <a:rPr lang="ru-RU" sz="1200" i="1" dirty="0" err="1">
                <a:solidFill>
                  <a:prstClr val="black"/>
                </a:solidFill>
                <a:latin typeface="Segoe UI" panose="020B0502040204020203" pitchFamily="34" charset="0"/>
                <a:cs typeface="Segoe UI" panose="020B0502040204020203" pitchFamily="34" charset="0"/>
              </a:rPr>
              <a:t>қазан</a:t>
            </a:r>
            <a:r>
              <a:rPr lang="ru-RU" sz="1200" i="1" dirty="0">
                <a:solidFill>
                  <a:prstClr val="black"/>
                </a:solidFill>
                <a:latin typeface="Segoe UI" panose="020B0502040204020203" pitchFamily="34" charset="0"/>
                <a:cs typeface="Segoe UI" panose="020B0502040204020203" pitchFamily="34" charset="0"/>
              </a:rPr>
              <a:t> 2023 ж</a:t>
            </a:r>
            <a:r>
              <a:rPr lang="ru-RU" sz="1200" i="1" dirty="0" smtClean="0">
                <a:solidFill>
                  <a:prstClr val="black"/>
                </a:solidFill>
                <a:latin typeface="Segoe UI" panose="020B0502040204020203" pitchFamily="34" charset="0"/>
                <a:cs typeface="Segoe UI" panose="020B0502040204020203" pitchFamily="34" charset="0"/>
              </a:rPr>
              <a:t>.</a:t>
            </a:r>
          </a:p>
          <a:p>
            <a:pPr indent="365125" algn="just">
              <a:spcAft>
                <a:spcPts val="300"/>
              </a:spcAft>
            </a:pPr>
            <a:r>
              <a:rPr lang="ru-RU" sz="1200" i="1" dirty="0" smtClean="0">
                <a:solidFill>
                  <a:prstClr val="black"/>
                </a:solidFill>
                <a:latin typeface="Segoe UI" panose="020B0502040204020203" pitchFamily="34" charset="0"/>
                <a:cs typeface="Segoe UI" panose="020B0502040204020203" pitchFamily="34" charset="0"/>
              </a:rPr>
              <a:t>  2023 </a:t>
            </a:r>
            <a:r>
              <a:rPr lang="ru-RU" sz="1200" i="1" dirty="0">
                <a:solidFill>
                  <a:prstClr val="black"/>
                </a:solidFill>
                <a:latin typeface="Segoe UI" panose="020B0502040204020203" pitchFamily="34" charset="0"/>
                <a:cs typeface="Segoe UI" panose="020B0502040204020203" pitchFamily="34" charset="0"/>
              </a:rPr>
              <a:t>жылға-</a:t>
            </a:r>
            <a:r>
              <a:rPr lang="ru-RU" sz="1200" b="1" i="1" dirty="0">
                <a:solidFill>
                  <a:prstClr val="black"/>
                </a:solidFill>
                <a:latin typeface="Segoe UI" panose="020B0502040204020203" pitchFamily="34" charset="0"/>
                <a:cs typeface="Segoe UI" panose="020B0502040204020203" pitchFamily="34" charset="0"/>
              </a:rPr>
              <a:t>5,8</a:t>
            </a:r>
            <a:r>
              <a:rPr lang="ru-RU" sz="1200" i="1" dirty="0">
                <a:solidFill>
                  <a:prstClr val="black"/>
                </a:solidFill>
                <a:latin typeface="Segoe UI" panose="020B0502040204020203" pitchFamily="34" charset="0"/>
                <a:cs typeface="Segoe UI" panose="020B0502040204020203" pitchFamily="34" charset="0"/>
              </a:rPr>
              <a:t> млрд </a:t>
            </a:r>
            <a:r>
              <a:rPr lang="ru-RU" sz="1200" i="1" dirty="0" err="1" smtClean="0">
                <a:solidFill>
                  <a:prstClr val="black"/>
                </a:solidFill>
                <a:latin typeface="Segoe UI" panose="020B0502040204020203" pitchFamily="34" charset="0"/>
                <a:cs typeface="Segoe UI" panose="020B0502040204020203" pitchFamily="34" charset="0"/>
              </a:rPr>
              <a:t>теңге</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дайындық</a:t>
            </a:r>
            <a:r>
              <a:rPr lang="ru-RU" sz="1200" i="1" dirty="0">
                <a:solidFill>
                  <a:prstClr val="black"/>
                </a:solidFill>
                <a:latin typeface="Segoe UI" panose="020B0502040204020203" pitchFamily="34" charset="0"/>
                <a:cs typeface="Segoe UI" panose="020B0502040204020203" pitchFamily="34" charset="0"/>
              </a:rPr>
              <a:t> пен </a:t>
            </a:r>
            <a:r>
              <a:rPr lang="ru-RU" sz="1200" i="1" dirty="0" err="1">
                <a:solidFill>
                  <a:prstClr val="black"/>
                </a:solidFill>
                <a:latin typeface="Segoe UI" panose="020B0502040204020203" pitchFamily="34" charset="0"/>
                <a:cs typeface="Segoe UI" panose="020B0502040204020203" pitchFamily="34" charset="0"/>
              </a:rPr>
              <a:t>қатысуға</a:t>
            </a:r>
            <a:r>
              <a:rPr lang="ru-RU" sz="1200" i="1" dirty="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бөлінген</a:t>
            </a:r>
            <a:endParaRPr lang="ru-RU" sz="1200" i="1" dirty="0" smtClean="0">
              <a:solidFill>
                <a:prstClr val="black"/>
              </a:solidFill>
              <a:latin typeface="Segoe UI" panose="020B0502040204020203" pitchFamily="34" charset="0"/>
              <a:cs typeface="Segoe UI" panose="020B0502040204020203" pitchFamily="34" charset="0"/>
            </a:endParaRPr>
          </a:p>
          <a:p>
            <a:pPr marL="171450" indent="-171450" algn="just">
              <a:spcAft>
                <a:spcPts val="300"/>
              </a:spcAft>
              <a:buFont typeface="Arial Narrow" panose="020B0606020202030204" pitchFamily="34" charset="0"/>
              <a:buChar char="-"/>
            </a:pPr>
            <a:endParaRPr lang="ru-RU" sz="1600" b="1" dirty="0" smtClean="0">
              <a:solidFill>
                <a:srgbClr val="1F4E79"/>
              </a:solidFill>
              <a:latin typeface="Segoe UI" panose="020B0502040204020203" pitchFamily="34" charset="0"/>
              <a:cs typeface="Segoe UI" panose="020B0502040204020203" pitchFamily="34" charset="0"/>
            </a:endParaRPr>
          </a:p>
          <a:p>
            <a:pPr algn="just">
              <a:spcAft>
                <a:spcPts val="300"/>
              </a:spcAft>
            </a:pPr>
            <a:r>
              <a:rPr lang="kk-KZ" sz="1600" b="1" dirty="0" smtClean="0">
                <a:solidFill>
                  <a:srgbClr val="1F4E79"/>
                </a:solidFill>
                <a:latin typeface="Segoe UI" panose="020B0502040204020203" pitchFamily="34" charset="0"/>
                <a:cs typeface="Segoe UI" panose="020B0502040204020203" pitchFamily="34" charset="0"/>
              </a:rPr>
              <a:t>- </a:t>
            </a:r>
            <a:r>
              <a:rPr lang="en-US" sz="1600" b="1" dirty="0" smtClean="0">
                <a:solidFill>
                  <a:srgbClr val="1F4E79"/>
                </a:solidFill>
                <a:latin typeface="Segoe UI" panose="020B0502040204020203" pitchFamily="34" charset="0"/>
                <a:cs typeface="Segoe UI" panose="020B0502040204020203" pitchFamily="34" charset="0"/>
              </a:rPr>
              <a:t>XXXIII </a:t>
            </a:r>
            <a:r>
              <a:rPr lang="kk-KZ" sz="1600" b="1" dirty="0">
                <a:solidFill>
                  <a:srgbClr val="1F4E79"/>
                </a:solidFill>
                <a:latin typeface="Segoe UI" panose="020B0502040204020203" pitchFamily="34" charset="0"/>
                <a:cs typeface="Segoe UI" panose="020B0502040204020203" pitchFamily="34" charset="0"/>
              </a:rPr>
              <a:t>жазғы Олимпиада ойындарына дайындық және </a:t>
            </a:r>
            <a:r>
              <a:rPr lang="kk-KZ" sz="1600" b="1" dirty="0" smtClean="0">
                <a:solidFill>
                  <a:srgbClr val="1F4E79"/>
                </a:solidFill>
                <a:latin typeface="Segoe UI" panose="020B0502040204020203" pitchFamily="34" charset="0"/>
                <a:cs typeface="Segoe UI" panose="020B0502040204020203" pitchFamily="34" charset="0"/>
              </a:rPr>
              <a:t>қатысу</a:t>
            </a:r>
          </a:p>
          <a:p>
            <a:pPr indent="266700" algn="just">
              <a:spcAft>
                <a:spcPts val="300"/>
              </a:spcAft>
            </a:pPr>
            <a:r>
              <a:rPr lang="kk-KZ" sz="1200" i="1" dirty="0">
                <a:solidFill>
                  <a:prstClr val="black"/>
                </a:solidFill>
                <a:latin typeface="Segoe UI" panose="020B0502040204020203" pitchFamily="34" charset="0"/>
                <a:cs typeface="Segoe UI" panose="020B0502040204020203" pitchFamily="34" charset="0"/>
              </a:rPr>
              <a:t>Париж, Франция, 2024 жылғы 26 шілде-11 тамыз, </a:t>
            </a:r>
            <a:r>
              <a:rPr lang="kk-KZ" sz="1200" b="1" i="1" dirty="0">
                <a:solidFill>
                  <a:prstClr val="black"/>
                </a:solidFill>
                <a:latin typeface="Segoe UI" panose="020B0502040204020203" pitchFamily="34" charset="0"/>
                <a:cs typeface="Segoe UI" panose="020B0502040204020203" pitchFamily="34" charset="0"/>
              </a:rPr>
              <a:t>100-ге</a:t>
            </a:r>
            <a:r>
              <a:rPr lang="kk-KZ" sz="1200" i="1" dirty="0">
                <a:solidFill>
                  <a:prstClr val="black"/>
                </a:solidFill>
                <a:latin typeface="Segoe UI" panose="020B0502040204020203" pitchFamily="34" charset="0"/>
                <a:cs typeface="Segoe UI" panose="020B0502040204020203" pitchFamily="34" charset="0"/>
              </a:rPr>
              <a:t> дейін лицензия алу </a:t>
            </a:r>
            <a:r>
              <a:rPr lang="kk-KZ" sz="1200" i="1" dirty="0" smtClean="0">
                <a:solidFill>
                  <a:prstClr val="black"/>
                </a:solidFill>
                <a:latin typeface="Segoe UI" panose="020B0502040204020203" pitchFamily="34" charset="0"/>
                <a:cs typeface="Segoe UI" panose="020B0502040204020203" pitchFamily="34" charset="0"/>
              </a:rPr>
              <a:t>жоспарлануда</a:t>
            </a:r>
          </a:p>
          <a:p>
            <a:pPr indent="266700" algn="just">
              <a:spcAft>
                <a:spcPts val="300"/>
              </a:spcAft>
            </a:pPr>
            <a:r>
              <a:rPr lang="kk-KZ" sz="1200" i="1" dirty="0" smtClean="0">
                <a:solidFill>
                  <a:prstClr val="black"/>
                </a:solidFill>
                <a:latin typeface="Segoe UI" panose="020B0502040204020203" pitchFamily="34" charset="0"/>
                <a:cs typeface="Segoe UI" panose="020B0502040204020203" pitchFamily="34" charset="0"/>
              </a:rPr>
              <a:t>2023 жылға - </a:t>
            </a:r>
            <a:r>
              <a:rPr lang="kk-KZ" sz="1200" b="1" i="1" dirty="0" smtClean="0">
                <a:solidFill>
                  <a:prstClr val="black"/>
                </a:solidFill>
                <a:latin typeface="Segoe UI" panose="020B0502040204020203" pitchFamily="34" charset="0"/>
                <a:cs typeface="Segoe UI" panose="020B0502040204020203" pitchFamily="34" charset="0"/>
              </a:rPr>
              <a:t>4,7</a:t>
            </a:r>
            <a:r>
              <a:rPr lang="kk-KZ" sz="1200" i="1" dirty="0" smtClean="0">
                <a:solidFill>
                  <a:prstClr val="black"/>
                </a:solidFill>
                <a:latin typeface="Segoe UI" panose="020B0502040204020203" pitchFamily="34" charset="0"/>
                <a:cs typeface="Segoe UI" panose="020B0502040204020203" pitchFamily="34" charset="0"/>
              </a:rPr>
              <a:t> </a:t>
            </a:r>
            <a:r>
              <a:rPr lang="kk-KZ" sz="1200" b="1" i="1" dirty="0" smtClean="0">
                <a:solidFill>
                  <a:prstClr val="black"/>
                </a:solidFill>
                <a:latin typeface="Segoe UI" panose="020B0502040204020203" pitchFamily="34" charset="0"/>
                <a:cs typeface="Segoe UI" panose="020B0502040204020203" pitchFamily="34" charset="0"/>
              </a:rPr>
              <a:t>млрд тг</a:t>
            </a:r>
            <a:r>
              <a:rPr lang="kk-KZ" sz="1200" i="1" dirty="0" smtClean="0">
                <a:solidFill>
                  <a:prstClr val="black"/>
                </a:solidFill>
                <a:latin typeface="Segoe UI" panose="020B0502040204020203" pitchFamily="34" charset="0"/>
                <a:cs typeface="Segoe UI" panose="020B0502040204020203" pitchFamily="34" charset="0"/>
              </a:rPr>
              <a:t>. дайындыққа </a:t>
            </a:r>
            <a:r>
              <a:rPr lang="kk-KZ" sz="1200" i="1" dirty="0">
                <a:solidFill>
                  <a:prstClr val="black"/>
                </a:solidFill>
                <a:latin typeface="Segoe UI" panose="020B0502040204020203" pitchFamily="34" charset="0"/>
                <a:cs typeface="Segoe UI" panose="020B0502040204020203" pitchFamily="34" charset="0"/>
              </a:rPr>
              <a:t>бөлінді (РБК-да </a:t>
            </a:r>
            <a:r>
              <a:rPr lang="kk-KZ" sz="1200" b="1" i="1" dirty="0">
                <a:solidFill>
                  <a:prstClr val="black"/>
                </a:solidFill>
                <a:latin typeface="Segoe UI" panose="020B0502040204020203" pitchFamily="34" charset="0"/>
                <a:cs typeface="Segoe UI" panose="020B0502040204020203" pitchFamily="34" charset="0"/>
              </a:rPr>
              <a:t>8,9</a:t>
            </a:r>
            <a:r>
              <a:rPr lang="kk-KZ" sz="1200" i="1" dirty="0">
                <a:solidFill>
                  <a:prstClr val="black"/>
                </a:solidFill>
                <a:latin typeface="Segoe UI" panose="020B0502040204020203" pitchFamily="34" charset="0"/>
                <a:cs typeface="Segoe UI" panose="020B0502040204020203" pitchFamily="34" charset="0"/>
              </a:rPr>
              <a:t> млрд </a:t>
            </a:r>
            <a:r>
              <a:rPr lang="kk-KZ" sz="1200" i="1" dirty="0" smtClean="0">
                <a:solidFill>
                  <a:prstClr val="black"/>
                </a:solidFill>
                <a:latin typeface="Segoe UI" panose="020B0502040204020203" pitchFamily="34" charset="0"/>
                <a:cs typeface="Segoe UI" panose="020B0502040204020203" pitchFamily="34" charset="0"/>
              </a:rPr>
              <a:t>тг. </a:t>
            </a:r>
            <a:r>
              <a:rPr lang="kk-KZ" sz="1200" i="1" dirty="0">
                <a:solidFill>
                  <a:prstClr val="black"/>
                </a:solidFill>
                <a:latin typeface="Segoe UI" panose="020B0502040204020203" pitchFamily="34" charset="0"/>
                <a:cs typeface="Segoe UI" panose="020B0502040204020203" pitchFamily="34" charset="0"/>
              </a:rPr>
              <a:t>с</a:t>
            </a:r>
            <a:r>
              <a:rPr lang="kk-KZ" sz="1200" i="1" dirty="0" smtClean="0">
                <a:solidFill>
                  <a:prstClr val="black"/>
                </a:solidFill>
                <a:latin typeface="Segoe UI" panose="020B0502040204020203" pitchFamily="34" charset="0"/>
                <a:cs typeface="Segoe UI" panose="020B0502040204020203" pitchFamily="34" charset="0"/>
              </a:rPr>
              <a:t>ыртқы спорттық іс-шаралар </a:t>
            </a:r>
            <a:r>
              <a:rPr lang="kk-KZ" sz="1200" i="1" dirty="0">
                <a:solidFill>
                  <a:prstClr val="black"/>
                </a:solidFill>
                <a:latin typeface="Segoe UI" panose="020B0502040204020203" pitchFamily="34" charset="0"/>
                <a:cs typeface="Segoe UI" panose="020B0502040204020203" pitchFamily="34" charset="0"/>
              </a:rPr>
              <a:t>мен </a:t>
            </a:r>
            <a:r>
              <a:rPr lang="kk-KZ" sz="1200" i="1" dirty="0" smtClean="0">
                <a:solidFill>
                  <a:prstClr val="black"/>
                </a:solidFill>
                <a:latin typeface="Segoe UI" panose="020B0502040204020203" pitchFamily="34" charset="0"/>
                <a:cs typeface="Segoe UI" panose="020B0502040204020203" pitchFamily="34" charset="0"/>
              </a:rPr>
              <a:t>жабдықтарға </a:t>
            </a:r>
            <a:r>
              <a:rPr lang="kk-KZ" sz="1200" i="1" dirty="0">
                <a:solidFill>
                  <a:prstClr val="black"/>
                </a:solidFill>
                <a:latin typeface="Segoe UI" panose="020B0502040204020203" pitchFamily="34" charset="0"/>
                <a:cs typeface="Segoe UI" panose="020B0502040204020203" pitchFamily="34" charset="0"/>
              </a:rPr>
              <a:t>қолдау таппады</a:t>
            </a:r>
            <a:r>
              <a:rPr lang="kk-KZ" sz="1200" i="1" dirty="0" smtClean="0">
                <a:solidFill>
                  <a:prstClr val="black"/>
                </a:solidFill>
                <a:latin typeface="Segoe UI" panose="020B0502040204020203" pitchFamily="34" charset="0"/>
                <a:cs typeface="Segoe UI" panose="020B0502040204020203" pitchFamily="34" charset="0"/>
              </a:rPr>
              <a:t>)</a:t>
            </a:r>
            <a:endParaRPr lang="kk-KZ" sz="1200" i="1" dirty="0">
              <a:solidFill>
                <a:prstClr val="black"/>
              </a:solidFill>
              <a:latin typeface="Segoe UI" panose="020B0502040204020203" pitchFamily="34" charset="0"/>
              <a:cs typeface="Segoe UI" panose="020B0502040204020203" pitchFamily="34" charset="0"/>
            </a:endParaRPr>
          </a:p>
          <a:p>
            <a:pPr marL="171450" indent="-171450" algn="just">
              <a:spcAft>
                <a:spcPts val="300"/>
              </a:spcAft>
              <a:buFont typeface="Arial Narrow" panose="020B0606020202030204" pitchFamily="34" charset="0"/>
              <a:buChar char="-"/>
            </a:pPr>
            <a:endParaRPr lang="ru-RU" sz="1200" i="1" dirty="0">
              <a:solidFill>
                <a:prstClr val="black"/>
              </a:solidFill>
              <a:latin typeface="Segoe UI" panose="020B0502040204020203" pitchFamily="34" charset="0"/>
              <a:cs typeface="Segoe UI" panose="020B0502040204020203" pitchFamily="34" charset="0"/>
            </a:endParaRPr>
          </a:p>
          <a:p>
            <a:pPr marL="171450" indent="-171450" algn="just">
              <a:spcAft>
                <a:spcPts val="300"/>
              </a:spcAft>
              <a:buFont typeface="Arial Narrow" panose="020B0606020202030204" pitchFamily="34" charset="0"/>
              <a:buChar char="-"/>
            </a:pPr>
            <a:r>
              <a:rPr lang="kk-KZ" sz="1600" b="1" dirty="0" smtClean="0">
                <a:solidFill>
                  <a:srgbClr val="1F4E79"/>
                </a:solidFill>
                <a:latin typeface="Segoe UI" panose="020B0502040204020203" pitchFamily="34" charset="0"/>
                <a:cs typeface="Segoe UI" panose="020B0502040204020203" pitchFamily="34" charset="0"/>
              </a:rPr>
              <a:t>Астана қаласында 2024 жылы - </a:t>
            </a:r>
            <a:r>
              <a:rPr lang="en-US" sz="1600" b="1" dirty="0" smtClean="0">
                <a:solidFill>
                  <a:srgbClr val="1F4E79"/>
                </a:solidFill>
                <a:latin typeface="Segoe UI" panose="020B0502040204020203" pitchFamily="34" charset="0"/>
                <a:cs typeface="Segoe UI" panose="020B0502040204020203" pitchFamily="34" charset="0"/>
              </a:rPr>
              <a:t>V </a:t>
            </a:r>
            <a:r>
              <a:rPr lang="kk-KZ" sz="1600" b="1" dirty="0" smtClean="0">
                <a:solidFill>
                  <a:srgbClr val="1F4E79"/>
                </a:solidFill>
                <a:latin typeface="Segoe UI" panose="020B0502040204020203" pitchFamily="34" charset="0"/>
                <a:cs typeface="Segoe UI" panose="020B0502040204020203" pitchFamily="34" charset="0"/>
              </a:rPr>
              <a:t>Дүниежүзілік көшпенділер ойындарын ұйымдастыру және өткізу </a:t>
            </a:r>
            <a:r>
              <a:rPr lang="ru-RU" sz="1600" b="1" dirty="0" smtClean="0">
                <a:solidFill>
                  <a:srgbClr val="1F4E79"/>
                </a:solidFill>
                <a:latin typeface="Segoe UI" panose="020B0502040204020203" pitchFamily="34" charset="0"/>
                <a:cs typeface="Segoe UI" panose="020B0502040204020203" pitchFamily="34" charset="0"/>
              </a:rPr>
              <a:t>  </a:t>
            </a:r>
            <a:endParaRPr lang="ru-RU" sz="1600" b="1" dirty="0">
              <a:solidFill>
                <a:srgbClr val="1F4E79"/>
              </a:solidFill>
              <a:latin typeface="Segoe UI" panose="020B0502040204020203" pitchFamily="34" charset="0"/>
              <a:cs typeface="Segoe UI" panose="020B0502040204020203" pitchFamily="34" charset="0"/>
            </a:endParaRPr>
          </a:p>
          <a:p>
            <a:pPr indent="361950" algn="just">
              <a:spcAft>
                <a:spcPts val="300"/>
              </a:spcAft>
            </a:pPr>
            <a:r>
              <a:rPr lang="ru-RU" sz="1200" i="1" dirty="0" err="1" smtClean="0">
                <a:solidFill>
                  <a:prstClr val="black"/>
                </a:solidFill>
                <a:latin typeface="Segoe UI" panose="020B0502040204020203" pitchFamily="34" charset="0"/>
                <a:cs typeface="Segoe UI" panose="020B0502040204020203" pitchFamily="34" charset="0"/>
              </a:rPr>
              <a:t>Әлемнің</a:t>
            </a:r>
            <a:r>
              <a:rPr lang="ru-RU" sz="1200" i="1" dirty="0" smtClean="0">
                <a:solidFill>
                  <a:prstClr val="black"/>
                </a:solidFill>
                <a:latin typeface="Segoe UI" panose="020B0502040204020203" pitchFamily="34" charset="0"/>
                <a:cs typeface="Segoe UI" panose="020B0502040204020203" pitchFamily="34" charset="0"/>
              </a:rPr>
              <a:t> </a:t>
            </a:r>
            <a:r>
              <a:rPr lang="ru-RU" sz="1200" b="1" i="1" dirty="0" smtClean="0">
                <a:solidFill>
                  <a:prstClr val="black"/>
                </a:solidFill>
                <a:latin typeface="Segoe UI" panose="020B0502040204020203" pitchFamily="34" charset="0"/>
                <a:cs typeface="Segoe UI" panose="020B0502040204020203" pitchFamily="34" charset="0"/>
              </a:rPr>
              <a:t>100</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елінен</a:t>
            </a:r>
            <a:r>
              <a:rPr lang="ru-RU" sz="1200" i="1" dirty="0" smtClean="0">
                <a:solidFill>
                  <a:prstClr val="black"/>
                </a:solidFill>
                <a:latin typeface="Segoe UI" panose="020B0502040204020203" pitchFamily="34" charset="0"/>
                <a:cs typeface="Segoe UI" panose="020B0502040204020203" pitchFamily="34" charset="0"/>
              </a:rPr>
              <a:t> </a:t>
            </a:r>
            <a:r>
              <a:rPr lang="ru-RU" sz="1200" b="1" i="1" dirty="0" smtClean="0">
                <a:solidFill>
                  <a:prstClr val="black"/>
                </a:solidFill>
                <a:latin typeface="Segoe UI" panose="020B0502040204020203" pitchFamily="34" charset="0"/>
                <a:cs typeface="Segoe UI" panose="020B0502040204020203" pitchFamily="34" charset="0"/>
              </a:rPr>
              <a:t>3 </a:t>
            </a:r>
            <a:r>
              <a:rPr lang="ru-RU" sz="1200" b="1" i="1" dirty="0" err="1" smtClean="0">
                <a:solidFill>
                  <a:prstClr val="black"/>
                </a:solidFill>
                <a:latin typeface="Segoe UI" panose="020B0502040204020203" pitchFamily="34" charset="0"/>
                <a:cs typeface="Segoe UI" panose="020B0502040204020203" pitchFamily="34" charset="0"/>
              </a:rPr>
              <a:t>мыңнан</a:t>
            </a:r>
            <a:r>
              <a:rPr lang="ru-RU" sz="1200" b="1"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астам</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спортшының</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қатысуы</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жоспарлануда</a:t>
            </a:r>
            <a:r>
              <a:rPr lang="ru-RU" sz="1200" i="1" dirty="0" smtClean="0">
                <a:solidFill>
                  <a:prstClr val="black"/>
                </a:solidFill>
                <a:latin typeface="Segoe UI" panose="020B0502040204020203" pitchFamily="34" charset="0"/>
                <a:cs typeface="Segoe UI" panose="020B0502040204020203" pitchFamily="34" charset="0"/>
              </a:rPr>
              <a:t>  </a:t>
            </a:r>
          </a:p>
          <a:p>
            <a:pPr indent="361950" algn="just">
              <a:spcAft>
                <a:spcPts val="300"/>
              </a:spcAft>
            </a:pPr>
            <a:r>
              <a:rPr lang="kk-KZ" sz="1200" i="1" dirty="0" smtClean="0">
                <a:solidFill>
                  <a:prstClr val="black"/>
                </a:solidFill>
                <a:latin typeface="Segoe UI" panose="020B0502040204020203" pitchFamily="34" charset="0"/>
                <a:cs typeface="Segoe UI" panose="020B0502040204020203" pitchFamily="34" charset="0"/>
              </a:rPr>
              <a:t>ұйымдастыру және өткізу үшін </a:t>
            </a:r>
            <a:r>
              <a:rPr lang="kk-KZ" sz="1200" b="1" i="1" dirty="0" smtClean="0">
                <a:solidFill>
                  <a:prstClr val="black"/>
                </a:solidFill>
                <a:latin typeface="Segoe UI" panose="020B0502040204020203" pitchFamily="34" charset="0"/>
                <a:cs typeface="Segoe UI" panose="020B0502040204020203" pitchFamily="34" charset="0"/>
              </a:rPr>
              <a:t>10,5 млрд тг. </a:t>
            </a:r>
            <a:r>
              <a:rPr lang="kk-KZ" sz="1200" i="1" dirty="0" smtClean="0">
                <a:solidFill>
                  <a:prstClr val="black"/>
                </a:solidFill>
                <a:latin typeface="Segoe UI" panose="020B0502040204020203" pitchFamily="34" charset="0"/>
                <a:cs typeface="Segoe UI" panose="020B0502040204020203" pitchFamily="34" charset="0"/>
              </a:rPr>
              <a:t>қажет</a:t>
            </a:r>
            <a:endParaRPr lang="ru-RU" sz="1200" i="1" dirty="0">
              <a:solidFill>
                <a:prstClr val="black"/>
              </a:solidFill>
              <a:latin typeface="Segoe UI" panose="020B0502040204020203" pitchFamily="34" charset="0"/>
              <a:cs typeface="Segoe UI" panose="020B0502040204020203" pitchFamily="34" charset="0"/>
            </a:endParaRPr>
          </a:p>
          <a:p>
            <a:pPr marL="171450" indent="-171450" algn="just">
              <a:spcAft>
                <a:spcPts val="300"/>
              </a:spcAft>
              <a:buFont typeface="Arial Narrow" panose="020B0606020202030204" pitchFamily="34" charset="0"/>
              <a:buChar char="-"/>
            </a:pPr>
            <a:endParaRPr lang="ru-RU" sz="900" i="1" dirty="0">
              <a:solidFill>
                <a:schemeClr val="tx1">
                  <a:lumMod val="95000"/>
                  <a:lumOff val="5000"/>
                </a:schemeClr>
              </a:solidFill>
              <a:latin typeface="Arial Narrow" panose="020B0606020202030204" pitchFamily="34" charset="0"/>
              <a:ea typeface="Times New Roman" panose="02020603050405020304" pitchFamily="18" charset="0"/>
            </a:endParaRPr>
          </a:p>
          <a:p>
            <a:pPr marL="171450" indent="-171450" algn="just">
              <a:spcAft>
                <a:spcPts val="300"/>
              </a:spcAft>
              <a:buFont typeface="Arial Narrow" panose="020B0606020202030204" pitchFamily="34" charset="0"/>
              <a:buChar char="-"/>
            </a:pPr>
            <a:r>
              <a:rPr lang="ru-RU" sz="1600" b="1" dirty="0" smtClean="0">
                <a:solidFill>
                  <a:srgbClr val="1F4E79"/>
                </a:solidFill>
                <a:latin typeface="Segoe UI" panose="020B0502040204020203" pitchFamily="34" charset="0"/>
                <a:cs typeface="Segoe UI" panose="020B0502040204020203" pitchFamily="34" charset="0"/>
              </a:rPr>
              <a:t>СПОРТТЫҢ БАСЫМ ТҮРЛЕРІН ДАМЫТУ</a:t>
            </a:r>
          </a:p>
          <a:p>
            <a:pPr algn="just">
              <a:spcAft>
                <a:spcPts val="300"/>
              </a:spcAft>
            </a:pPr>
            <a:r>
              <a:rPr lang="ru-RU" sz="1200" b="1" i="1" dirty="0" smtClean="0">
                <a:solidFill>
                  <a:prstClr val="black"/>
                </a:solidFill>
                <a:latin typeface="Segoe UI" panose="020B0502040204020203" pitchFamily="34" charset="0"/>
                <a:cs typeface="Segoe UI" panose="020B0502040204020203" pitchFamily="34" charset="0"/>
              </a:rPr>
              <a:t>1 </a:t>
            </a:r>
            <a:r>
              <a:rPr lang="ru-RU" sz="1200" b="1" i="1" dirty="0">
                <a:solidFill>
                  <a:prstClr val="black"/>
                </a:solidFill>
                <a:latin typeface="Segoe UI" panose="020B0502040204020203" pitchFamily="34" charset="0"/>
                <a:cs typeface="Segoe UI" panose="020B0502040204020203" pitchFamily="34" charset="0"/>
              </a:rPr>
              <a:t>"А" </a:t>
            </a:r>
            <a:r>
              <a:rPr lang="ru-RU" sz="1200" b="1" i="1" dirty="0" err="1">
                <a:solidFill>
                  <a:prstClr val="black"/>
                </a:solidFill>
                <a:latin typeface="Segoe UI" panose="020B0502040204020203" pitchFamily="34" charset="0"/>
                <a:cs typeface="Segoe UI" panose="020B0502040204020203" pitchFamily="34" charset="0"/>
              </a:rPr>
              <a:t>тобы</a:t>
            </a:r>
            <a:r>
              <a:rPr lang="ru-RU" sz="950" i="1" dirty="0">
                <a:solidFill>
                  <a:prstClr val="black"/>
                </a:solidFill>
                <a:latin typeface="Segoe UI" panose="020B0502040204020203" pitchFamily="34" charset="0"/>
                <a:cs typeface="Segoe UI" panose="020B0502040204020203" pitchFamily="34" charset="0"/>
              </a:rPr>
              <a:t> </a:t>
            </a:r>
            <a:r>
              <a:rPr lang="ru-RU" sz="1200" i="1" dirty="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басым</a:t>
            </a:r>
            <a:r>
              <a:rPr lang="ru-RU" sz="1200" i="1" dirty="0">
                <a:solidFill>
                  <a:prstClr val="black"/>
                </a:solidFill>
                <a:latin typeface="Segoe UI" panose="020B0502040204020203" pitchFamily="34" charset="0"/>
                <a:cs typeface="Segoe UI" panose="020B0502040204020203" pitchFamily="34" charset="0"/>
              </a:rPr>
              <a:t> </a:t>
            </a:r>
            <a:r>
              <a:rPr lang="ru-RU" sz="1200" b="1" i="1" dirty="0">
                <a:solidFill>
                  <a:prstClr val="black"/>
                </a:solidFill>
                <a:latin typeface="Segoe UI" panose="020B0502040204020203" pitchFamily="34" charset="0"/>
                <a:cs typeface="Segoe UI" panose="020B0502040204020203" pitchFamily="34" charset="0"/>
              </a:rPr>
              <a:t>15</a:t>
            </a:r>
            <a:r>
              <a:rPr lang="ru-RU" sz="1200" i="1" dirty="0">
                <a:solidFill>
                  <a:prstClr val="black"/>
                </a:solidFill>
                <a:latin typeface="Segoe UI" panose="020B0502040204020203" pitchFamily="34" charset="0"/>
                <a:cs typeface="Segoe UI" panose="020B0502040204020203" pitchFamily="34" charset="0"/>
              </a:rPr>
              <a:t> спорт </a:t>
            </a:r>
            <a:r>
              <a:rPr lang="ru-RU" sz="1200" i="1" dirty="0" err="1">
                <a:solidFill>
                  <a:prstClr val="black"/>
                </a:solidFill>
                <a:latin typeface="Segoe UI" panose="020B0502040204020203" pitchFamily="34" charset="0"/>
                <a:cs typeface="Segoe UI" panose="020B0502040204020203" pitchFamily="34" charset="0"/>
              </a:rPr>
              <a:t>түрі</a:t>
            </a:r>
            <a:endParaRPr lang="ru-RU" sz="1200" i="1" dirty="0">
              <a:solidFill>
                <a:prstClr val="black"/>
              </a:solidFill>
              <a:latin typeface="Segoe UI" panose="020B0502040204020203" pitchFamily="34" charset="0"/>
              <a:cs typeface="Segoe UI" panose="020B0502040204020203" pitchFamily="34" charset="0"/>
            </a:endParaRPr>
          </a:p>
          <a:p>
            <a:pPr algn="just">
              <a:spcAft>
                <a:spcPts val="300"/>
              </a:spcAft>
            </a:pPr>
            <a:r>
              <a:rPr lang="ru-RU" sz="950" i="1" dirty="0" smtClean="0">
                <a:solidFill>
                  <a:prstClr val="black"/>
                </a:solidFill>
                <a:latin typeface="Segoe UI" panose="020B0502040204020203" pitchFamily="34" charset="0"/>
                <a:cs typeface="Segoe UI" panose="020B0502040204020203" pitchFamily="34" charset="0"/>
              </a:rPr>
              <a:t>(</a:t>
            </a:r>
            <a:r>
              <a:rPr lang="ru-RU" sz="950" i="1" dirty="0">
                <a:solidFill>
                  <a:prstClr val="black"/>
                </a:solidFill>
                <a:latin typeface="Segoe UI" panose="020B0502040204020203" pitchFamily="34" charset="0"/>
                <a:cs typeface="Segoe UI" panose="020B0502040204020203" pitchFamily="34" charset="0"/>
              </a:rPr>
              <a:t>бокс, </a:t>
            </a:r>
            <a:r>
              <a:rPr lang="ru-RU" sz="950" i="1" dirty="0" err="1">
                <a:solidFill>
                  <a:prstClr val="black"/>
                </a:solidFill>
                <a:latin typeface="Segoe UI" panose="020B0502040204020203" pitchFamily="34" charset="0"/>
                <a:cs typeface="Segoe UI" panose="020B0502040204020203" pitchFamily="34" charset="0"/>
              </a:rPr>
              <a:t>еркін</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күрес</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әйелдер</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күресі</a:t>
            </a:r>
            <a:r>
              <a:rPr lang="ru-RU" sz="950" i="1" dirty="0">
                <a:solidFill>
                  <a:prstClr val="black"/>
                </a:solidFill>
                <a:latin typeface="Segoe UI" panose="020B0502040204020203" pitchFamily="34" charset="0"/>
                <a:cs typeface="Segoe UI" panose="020B0502040204020203" pitchFamily="34" charset="0"/>
              </a:rPr>
              <a:t>, грек-</a:t>
            </a:r>
            <a:r>
              <a:rPr lang="ru-RU" sz="950" i="1" dirty="0" err="1">
                <a:solidFill>
                  <a:prstClr val="black"/>
                </a:solidFill>
                <a:latin typeface="Segoe UI" panose="020B0502040204020203" pitchFamily="34" charset="0"/>
                <a:cs typeface="Segoe UI" panose="020B0502040204020203" pitchFamily="34" charset="0"/>
              </a:rPr>
              <a:t>рим</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күресі</a:t>
            </a:r>
            <a:r>
              <a:rPr lang="ru-RU" sz="950" i="1" dirty="0">
                <a:solidFill>
                  <a:prstClr val="black"/>
                </a:solidFill>
                <a:latin typeface="Segoe UI" panose="020B0502040204020203" pitchFamily="34" charset="0"/>
                <a:cs typeface="Segoe UI" panose="020B0502040204020203" pitchFamily="34" charset="0"/>
              </a:rPr>
              <a:t>, велотрек, </a:t>
            </a:r>
            <a:r>
              <a:rPr lang="ru-RU" sz="950" i="1" dirty="0" err="1">
                <a:solidFill>
                  <a:prstClr val="black"/>
                </a:solidFill>
                <a:latin typeface="Segoe UI" panose="020B0502040204020203" pitchFamily="34" charset="0"/>
                <a:cs typeface="Segoe UI" panose="020B0502040204020203" pitchFamily="34" charset="0"/>
              </a:rPr>
              <a:t>велошоссе</a:t>
            </a:r>
            <a:r>
              <a:rPr lang="ru-RU" sz="950" i="1" dirty="0">
                <a:solidFill>
                  <a:prstClr val="black"/>
                </a:solidFill>
                <a:latin typeface="Segoe UI" panose="020B0502040204020203" pitchFamily="34" charset="0"/>
                <a:cs typeface="Segoe UI" panose="020B0502040204020203" pitchFamily="34" charset="0"/>
              </a:rPr>
              <a:t>, </a:t>
            </a:r>
            <a:r>
              <a:rPr lang="ru-RU" sz="950" i="1" dirty="0" err="1" smtClean="0">
                <a:solidFill>
                  <a:prstClr val="black"/>
                </a:solidFill>
                <a:latin typeface="Segoe UI" panose="020B0502040204020203" pitchFamily="34" charset="0"/>
                <a:cs typeface="Segoe UI" panose="020B0502040204020203" pitchFamily="34" charset="0"/>
              </a:rPr>
              <a:t>ерлердің</a:t>
            </a:r>
            <a:r>
              <a:rPr lang="ru-RU" sz="950" i="1" dirty="0" smtClean="0">
                <a:solidFill>
                  <a:prstClr val="black"/>
                </a:solidFill>
                <a:latin typeface="Segoe UI" panose="020B0502040204020203" pitchFamily="34" charset="0"/>
                <a:cs typeface="Segoe UI" panose="020B0502040204020203" pitchFamily="34" charset="0"/>
              </a:rPr>
              <a:t> </a:t>
            </a:r>
            <a:r>
              <a:rPr lang="ru-RU" sz="950" i="1" dirty="0" err="1" smtClean="0">
                <a:solidFill>
                  <a:prstClr val="black"/>
                </a:solidFill>
                <a:latin typeface="Segoe UI" panose="020B0502040204020203" pitchFamily="34" charset="0"/>
                <a:cs typeface="Segoe UI" panose="020B0502040204020203" pitchFamily="34" charset="0"/>
              </a:rPr>
              <a:t>спорттық</a:t>
            </a:r>
            <a:r>
              <a:rPr lang="ru-RU" sz="950" i="1" dirty="0" smtClean="0">
                <a:solidFill>
                  <a:prstClr val="black"/>
                </a:solidFill>
                <a:latin typeface="Segoe UI" panose="020B0502040204020203" pitchFamily="34" charset="0"/>
                <a:cs typeface="Segoe UI" panose="020B0502040204020203" pitchFamily="34" charset="0"/>
              </a:rPr>
              <a:t> </a:t>
            </a:r>
            <a:r>
              <a:rPr lang="ru-RU" sz="950" i="1" dirty="0" err="1" smtClean="0">
                <a:solidFill>
                  <a:prstClr val="black"/>
                </a:solidFill>
                <a:latin typeface="Segoe UI" panose="020B0502040204020203" pitchFamily="34" charset="0"/>
                <a:cs typeface="Segoe UI" panose="020B0502040204020203" pitchFamily="34" charset="0"/>
              </a:rPr>
              <a:t>гимнастикасы</a:t>
            </a:r>
            <a:r>
              <a:rPr lang="ru-RU" sz="950" i="1" dirty="0" smtClean="0">
                <a:solidFill>
                  <a:prstClr val="black"/>
                </a:solidFill>
                <a:latin typeface="Segoe UI" panose="020B0502040204020203" pitchFamily="34" charset="0"/>
                <a:cs typeface="Segoe UI" panose="020B0502040204020203" pitchFamily="34" charset="0"/>
              </a:rPr>
              <a:t>, </a:t>
            </a:r>
            <a:r>
              <a:rPr lang="ru-RU" sz="950" i="1" dirty="0">
                <a:solidFill>
                  <a:prstClr val="black"/>
                </a:solidFill>
                <a:latin typeface="Segoe UI" panose="020B0502040204020203" pitchFamily="34" charset="0"/>
                <a:cs typeface="Segoe UI" panose="020B0502040204020203" pitchFamily="34" charset="0"/>
              </a:rPr>
              <a:t>байдарка мен </a:t>
            </a:r>
            <a:r>
              <a:rPr lang="ru-RU" sz="950" i="1" dirty="0" err="1">
                <a:solidFill>
                  <a:prstClr val="black"/>
                </a:solidFill>
                <a:latin typeface="Segoe UI" panose="020B0502040204020203" pitchFamily="34" charset="0"/>
                <a:cs typeface="Segoe UI" panose="020B0502040204020203" pitchFamily="34" charset="0"/>
              </a:rPr>
              <a:t>каноэде</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есу</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көркем</a:t>
            </a:r>
            <a:r>
              <a:rPr lang="ru-RU" sz="950" i="1" dirty="0">
                <a:solidFill>
                  <a:prstClr val="black"/>
                </a:solidFill>
                <a:latin typeface="Segoe UI" panose="020B0502040204020203" pitchFamily="34" charset="0"/>
                <a:cs typeface="Segoe UI" panose="020B0502040204020203" pitchFamily="34" charset="0"/>
              </a:rPr>
              <a:t> гимнастика, дзюдо, </a:t>
            </a:r>
            <a:r>
              <a:rPr lang="ru-RU" sz="950" i="1" dirty="0" err="1">
                <a:solidFill>
                  <a:prstClr val="black"/>
                </a:solidFill>
                <a:latin typeface="Segoe UI" panose="020B0502040204020203" pitchFamily="34" charset="0"/>
                <a:cs typeface="Segoe UI" panose="020B0502040204020203" pitchFamily="34" charset="0"/>
              </a:rPr>
              <a:t>жеңіл</a:t>
            </a:r>
            <a:r>
              <a:rPr lang="ru-RU" sz="950" i="1" dirty="0">
                <a:solidFill>
                  <a:prstClr val="black"/>
                </a:solidFill>
                <a:latin typeface="Segoe UI" panose="020B0502040204020203" pitchFamily="34" charset="0"/>
                <a:cs typeface="Segoe UI" panose="020B0502040204020203" pitchFamily="34" charset="0"/>
              </a:rPr>
              <a:t> атлетика, </a:t>
            </a:r>
            <a:r>
              <a:rPr lang="ru-RU" sz="950" i="1" dirty="0" err="1">
                <a:solidFill>
                  <a:prstClr val="black"/>
                </a:solidFill>
                <a:latin typeface="Segoe UI" panose="020B0502040204020203" pitchFamily="34" charset="0"/>
                <a:cs typeface="Segoe UI" panose="020B0502040204020203" pitchFamily="34" charset="0"/>
              </a:rPr>
              <a:t>садақ</a:t>
            </a:r>
            <a:r>
              <a:rPr lang="ru-RU" sz="950" i="1" dirty="0">
                <a:solidFill>
                  <a:prstClr val="black"/>
                </a:solidFill>
                <a:latin typeface="Segoe UI" panose="020B0502040204020203" pitchFamily="34" charset="0"/>
                <a:cs typeface="Segoe UI" panose="020B0502040204020203" pitchFamily="34" charset="0"/>
              </a:rPr>
              <a:t> ату, </a:t>
            </a:r>
            <a:r>
              <a:rPr lang="ru-RU" sz="950" i="1" dirty="0" err="1">
                <a:solidFill>
                  <a:prstClr val="black"/>
                </a:solidFill>
                <a:latin typeface="Segoe UI" panose="020B0502040204020203" pitchFamily="34" charset="0"/>
                <a:cs typeface="Segoe UI" panose="020B0502040204020203" pitchFamily="34" charset="0"/>
              </a:rPr>
              <a:t>таеквондо</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ауыр</a:t>
            </a:r>
            <a:r>
              <a:rPr lang="ru-RU" sz="950" i="1" dirty="0">
                <a:solidFill>
                  <a:prstClr val="black"/>
                </a:solidFill>
                <a:latin typeface="Segoe UI" panose="020B0502040204020203" pitchFamily="34" charset="0"/>
                <a:cs typeface="Segoe UI" panose="020B0502040204020203" pitchFamily="34" charset="0"/>
              </a:rPr>
              <a:t> атлетика, </a:t>
            </a:r>
            <a:r>
              <a:rPr lang="ru-RU" sz="950" i="1" dirty="0" err="1">
                <a:solidFill>
                  <a:prstClr val="black"/>
                </a:solidFill>
                <a:latin typeface="Segoe UI" panose="020B0502040204020203" pitchFamily="34" charset="0"/>
                <a:cs typeface="Segoe UI" panose="020B0502040204020203" pitchFamily="34" charset="0"/>
              </a:rPr>
              <a:t>семсерлесу</a:t>
            </a:r>
            <a:r>
              <a:rPr lang="ru-RU" sz="950" i="1" dirty="0" smtClean="0">
                <a:solidFill>
                  <a:prstClr val="black"/>
                </a:solidFill>
                <a:latin typeface="Segoe UI" panose="020B0502040204020203" pitchFamily="34" charset="0"/>
                <a:cs typeface="Segoe UI" panose="020B0502040204020203" pitchFamily="34" charset="0"/>
              </a:rPr>
              <a:t>).</a:t>
            </a:r>
            <a:endParaRPr lang="ru-RU" sz="300" i="1" dirty="0" smtClean="0">
              <a:solidFill>
                <a:prstClr val="black"/>
              </a:solidFill>
              <a:latin typeface="Segoe UI" panose="020B0502040204020203" pitchFamily="34" charset="0"/>
              <a:cs typeface="Segoe UI" panose="020B0502040204020203" pitchFamily="34" charset="0"/>
            </a:endParaRPr>
          </a:p>
          <a:p>
            <a:pPr algn="just">
              <a:spcAft>
                <a:spcPts val="300"/>
              </a:spcAft>
            </a:pPr>
            <a:r>
              <a:rPr lang="ru-RU" sz="1200" b="1" i="1" dirty="0">
                <a:solidFill>
                  <a:prstClr val="black"/>
                </a:solidFill>
                <a:latin typeface="Segoe UI" panose="020B0502040204020203" pitchFamily="34" charset="0"/>
                <a:cs typeface="Segoe UI" panose="020B0502040204020203" pitchFamily="34" charset="0"/>
              </a:rPr>
              <a:t>2 "Б" </a:t>
            </a:r>
            <a:r>
              <a:rPr lang="ru-RU" sz="1200" b="1" i="1" dirty="0" err="1">
                <a:solidFill>
                  <a:prstClr val="black"/>
                </a:solidFill>
                <a:latin typeface="Segoe UI" panose="020B0502040204020203" pitchFamily="34" charset="0"/>
                <a:cs typeface="Segoe UI" panose="020B0502040204020203" pitchFamily="34" charset="0"/>
              </a:rPr>
              <a:t>тобы</a:t>
            </a:r>
            <a:r>
              <a:rPr lang="ru-RU" sz="1200" b="1" i="1" dirty="0">
                <a:solidFill>
                  <a:prstClr val="black"/>
                </a:solidFill>
                <a:latin typeface="Segoe UI" panose="020B0502040204020203" pitchFamily="34" charset="0"/>
                <a:cs typeface="Segoe UI" panose="020B0502040204020203" pitchFamily="34" charset="0"/>
              </a:rPr>
              <a:t> – </a:t>
            </a:r>
            <a:r>
              <a:rPr lang="ru-RU" sz="1200" i="1" dirty="0" err="1">
                <a:solidFill>
                  <a:prstClr val="black"/>
                </a:solidFill>
                <a:latin typeface="Segoe UI" panose="020B0502040204020203" pitchFamily="34" charset="0"/>
                <a:cs typeface="Segoe UI" panose="020B0502040204020203" pitchFamily="34" charset="0"/>
              </a:rPr>
              <a:t>перспективалы</a:t>
            </a:r>
            <a:r>
              <a:rPr lang="ru-RU" sz="1200" b="1" i="1" dirty="0">
                <a:solidFill>
                  <a:prstClr val="black"/>
                </a:solidFill>
                <a:latin typeface="Segoe UI" panose="020B0502040204020203" pitchFamily="34" charset="0"/>
                <a:cs typeface="Segoe UI" panose="020B0502040204020203" pitchFamily="34" charset="0"/>
              </a:rPr>
              <a:t> 25 </a:t>
            </a:r>
            <a:r>
              <a:rPr lang="ru-RU" sz="1200" i="1" dirty="0">
                <a:solidFill>
                  <a:prstClr val="black"/>
                </a:solidFill>
                <a:latin typeface="Segoe UI" panose="020B0502040204020203" pitchFamily="34" charset="0"/>
                <a:cs typeface="Segoe UI" panose="020B0502040204020203" pitchFamily="34" charset="0"/>
              </a:rPr>
              <a:t>спорт </a:t>
            </a:r>
            <a:r>
              <a:rPr lang="ru-RU" sz="1200" i="1" dirty="0" err="1">
                <a:solidFill>
                  <a:prstClr val="black"/>
                </a:solidFill>
                <a:latin typeface="Segoe UI" panose="020B0502040204020203" pitchFamily="34" charset="0"/>
                <a:cs typeface="Segoe UI" panose="020B0502040204020203" pitchFamily="34" charset="0"/>
              </a:rPr>
              <a:t>түрі</a:t>
            </a:r>
            <a:endParaRPr lang="ru-RU" sz="1200" i="1" dirty="0">
              <a:solidFill>
                <a:prstClr val="black"/>
              </a:solidFill>
              <a:latin typeface="Segoe UI" panose="020B0502040204020203" pitchFamily="34" charset="0"/>
              <a:cs typeface="Segoe UI" panose="020B0502040204020203" pitchFamily="34" charset="0"/>
            </a:endParaRPr>
          </a:p>
          <a:p>
            <a:pPr algn="just">
              <a:spcAft>
                <a:spcPts val="300"/>
              </a:spcAft>
            </a:pPr>
            <a:r>
              <a:rPr lang="ru-RU" sz="950" i="1" dirty="0" smtClean="0">
                <a:solidFill>
                  <a:prstClr val="black"/>
                </a:solidFill>
                <a:latin typeface="Segoe UI" panose="020B0502040204020203" pitchFamily="34" charset="0"/>
                <a:cs typeface="Segoe UI" panose="020B0502040204020203" pitchFamily="34" charset="0"/>
              </a:rPr>
              <a:t>(</a:t>
            </a:r>
            <a:r>
              <a:rPr lang="ru-RU" sz="950" i="1" dirty="0">
                <a:solidFill>
                  <a:prstClr val="black"/>
                </a:solidFill>
                <a:latin typeface="Segoe UI" panose="020B0502040204020203" pitchFamily="34" charset="0"/>
                <a:cs typeface="Segoe UI" panose="020B0502040204020203" pitchFamily="34" charset="0"/>
              </a:rPr>
              <a:t>5х5 баскетбол, 3х3 баскетбол, </a:t>
            </a:r>
            <a:r>
              <a:rPr lang="ru-RU" sz="950" i="1" dirty="0" err="1">
                <a:solidFill>
                  <a:prstClr val="black"/>
                </a:solidFill>
                <a:latin typeface="Segoe UI" panose="020B0502040204020203" pitchFamily="34" charset="0"/>
                <a:cs typeface="Segoe UI" panose="020B0502040204020203" pitchFamily="34" charset="0"/>
              </a:rPr>
              <a:t>брейкинг</a:t>
            </a:r>
            <a:r>
              <a:rPr lang="ru-RU" sz="950" i="1" dirty="0">
                <a:solidFill>
                  <a:prstClr val="black"/>
                </a:solidFill>
                <a:latin typeface="Segoe UI" panose="020B0502040204020203" pitchFamily="34" charset="0"/>
                <a:cs typeface="Segoe UI" panose="020B0502040204020203" pitchFamily="34" charset="0"/>
              </a:rPr>
              <a:t>, тау </a:t>
            </a:r>
            <a:r>
              <a:rPr lang="ru-RU" sz="950" i="1" dirty="0" err="1">
                <a:solidFill>
                  <a:prstClr val="black"/>
                </a:solidFill>
                <a:latin typeface="Segoe UI" panose="020B0502040204020203" pitchFamily="34" charset="0"/>
                <a:cs typeface="Segoe UI" panose="020B0502040204020203" pitchFamily="34" charset="0"/>
              </a:rPr>
              <a:t>велосипеді</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циклокросс</a:t>
            </a:r>
            <a:r>
              <a:rPr lang="ru-RU" sz="950" i="1" dirty="0">
                <a:solidFill>
                  <a:prstClr val="black"/>
                </a:solidFill>
                <a:latin typeface="Segoe UI" panose="020B0502040204020203" pitchFamily="34" charset="0"/>
                <a:cs typeface="Segoe UI" panose="020B0502040204020203" pitchFamily="34" charset="0"/>
              </a:rPr>
              <a:t>, су полосы, волейбол, </a:t>
            </a:r>
            <a:r>
              <a:rPr lang="ru-RU" sz="950" i="1" dirty="0" err="1">
                <a:solidFill>
                  <a:prstClr val="black"/>
                </a:solidFill>
                <a:latin typeface="Segoe UI" panose="020B0502040204020203" pitchFamily="34" charset="0"/>
                <a:cs typeface="Segoe UI" panose="020B0502040204020203" pitchFamily="34" charset="0"/>
              </a:rPr>
              <a:t>жағажай</a:t>
            </a:r>
            <a:r>
              <a:rPr lang="ru-RU" sz="950" i="1" dirty="0">
                <a:solidFill>
                  <a:prstClr val="black"/>
                </a:solidFill>
                <a:latin typeface="Segoe UI" panose="020B0502040204020203" pitchFamily="34" charset="0"/>
                <a:cs typeface="Segoe UI" panose="020B0502040204020203" pitchFamily="34" charset="0"/>
              </a:rPr>
              <a:t> волейболы, </a:t>
            </a:r>
            <a:r>
              <a:rPr lang="ru-RU" sz="950" i="1" dirty="0" smtClean="0">
                <a:solidFill>
                  <a:prstClr val="black"/>
                </a:solidFill>
                <a:latin typeface="Segoe UI" panose="020B0502040204020203" pitchFamily="34" charset="0"/>
                <a:cs typeface="Segoe UI" panose="020B0502040204020203" pitchFamily="34" charset="0"/>
              </a:rPr>
              <a:t>гандбол</a:t>
            </a:r>
            <a:r>
              <a:rPr lang="ru-RU" sz="950" i="1" dirty="0">
                <a:solidFill>
                  <a:prstClr val="black"/>
                </a:solidFill>
                <a:latin typeface="Segoe UI" panose="020B0502040204020203" pitchFamily="34" charset="0"/>
                <a:cs typeface="Segoe UI" panose="020B0502040204020203" pitchFamily="34" charset="0"/>
              </a:rPr>
              <a:t>, </a:t>
            </a:r>
            <a:r>
              <a:rPr lang="ru-RU" sz="950" i="1" dirty="0" err="1" smtClean="0">
                <a:solidFill>
                  <a:prstClr val="black"/>
                </a:solidFill>
                <a:latin typeface="Segoe UI" panose="020B0502040204020203" pitchFamily="34" charset="0"/>
                <a:cs typeface="Segoe UI" panose="020B0502040204020203" pitchFamily="34" charset="0"/>
              </a:rPr>
              <a:t>әйелдердің</a:t>
            </a:r>
            <a:r>
              <a:rPr lang="ru-RU" sz="950" i="1" dirty="0">
                <a:solidFill>
                  <a:prstClr val="black"/>
                </a:solidFill>
                <a:latin typeface="Segoe UI" panose="020B0502040204020203" pitchFamily="34" charset="0"/>
                <a:cs typeface="Segoe UI" panose="020B0502040204020203" pitchFamily="34" charset="0"/>
              </a:rPr>
              <a:t> </a:t>
            </a:r>
            <a:r>
              <a:rPr lang="ru-RU" sz="950" i="1" dirty="0" err="1" smtClean="0">
                <a:solidFill>
                  <a:prstClr val="black"/>
                </a:solidFill>
                <a:latin typeface="Segoe UI" panose="020B0502040204020203" pitchFamily="34" charset="0"/>
                <a:cs typeface="Segoe UI" panose="020B0502040204020203" pitchFamily="34" charset="0"/>
              </a:rPr>
              <a:t>спорттық</a:t>
            </a:r>
            <a:r>
              <a:rPr lang="ru-RU" sz="950" i="1" dirty="0" smtClean="0">
                <a:solidFill>
                  <a:prstClr val="black"/>
                </a:solidFill>
                <a:latin typeface="Segoe UI" panose="020B0502040204020203" pitchFamily="34" charset="0"/>
                <a:cs typeface="Segoe UI" panose="020B0502040204020203" pitchFamily="34" charset="0"/>
              </a:rPr>
              <a:t> </a:t>
            </a:r>
            <a:r>
              <a:rPr lang="ru-RU" sz="950" i="1" dirty="0" err="1" smtClean="0">
                <a:solidFill>
                  <a:prstClr val="black"/>
                </a:solidFill>
                <a:latin typeface="Segoe UI" panose="020B0502040204020203" pitchFamily="34" charset="0"/>
                <a:cs typeface="Segoe UI" panose="020B0502040204020203" pitchFamily="34" charset="0"/>
              </a:rPr>
              <a:t>гимнастикасы</a:t>
            </a:r>
            <a:r>
              <a:rPr lang="ru-RU" sz="950" i="1" dirty="0" smtClean="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академиялық</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есу</a:t>
            </a:r>
            <a:r>
              <a:rPr lang="ru-RU" sz="950" i="1" dirty="0">
                <a:solidFill>
                  <a:prstClr val="black"/>
                </a:solidFill>
                <a:latin typeface="Segoe UI" panose="020B0502040204020203" pitchFamily="34" charset="0"/>
                <a:cs typeface="Segoe UI" panose="020B0502040204020203" pitchFamily="34" charset="0"/>
              </a:rPr>
              <a:t>, байдарка мен </a:t>
            </a:r>
            <a:r>
              <a:rPr lang="ru-RU" sz="950" i="1" dirty="0" err="1">
                <a:solidFill>
                  <a:prstClr val="black"/>
                </a:solidFill>
                <a:latin typeface="Segoe UI" panose="020B0502040204020203" pitchFamily="34" charset="0"/>
                <a:cs typeface="Segoe UI" panose="020B0502040204020203" pitchFamily="34" charset="0"/>
              </a:rPr>
              <a:t>каноэде</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есу</a:t>
            </a:r>
            <a:r>
              <a:rPr lang="ru-RU" sz="950" i="1" dirty="0">
                <a:solidFill>
                  <a:prstClr val="black"/>
                </a:solidFill>
                <a:latin typeface="Segoe UI" panose="020B0502040204020203" pitchFamily="34" charset="0"/>
                <a:cs typeface="Segoe UI" panose="020B0502040204020203" pitchFamily="34" charset="0"/>
              </a:rPr>
              <a:t> слаломы, </a:t>
            </a:r>
            <a:r>
              <a:rPr lang="ru-RU" sz="950" i="1" dirty="0" err="1">
                <a:solidFill>
                  <a:prstClr val="black"/>
                </a:solidFill>
                <a:latin typeface="Segoe UI" panose="020B0502040204020203" pitchFamily="34" charset="0"/>
                <a:cs typeface="Segoe UI" panose="020B0502040204020203" pitchFamily="34" charset="0"/>
              </a:rPr>
              <a:t>үстел</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теннисі</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жүзу</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а</a:t>
            </a:r>
            <a:r>
              <a:rPr lang="ru-RU" sz="950" i="1" dirty="0" err="1" smtClean="0">
                <a:solidFill>
                  <a:prstClr val="black"/>
                </a:solidFill>
                <a:latin typeface="Segoe UI" panose="020B0502040204020203" pitchFamily="34" charset="0"/>
                <a:cs typeface="Segoe UI" panose="020B0502040204020203" pitchFamily="34" charset="0"/>
              </a:rPr>
              <a:t>шық</a:t>
            </a:r>
            <a:r>
              <a:rPr lang="ru-RU" sz="950" i="1" dirty="0" smtClean="0">
                <a:solidFill>
                  <a:prstClr val="black"/>
                </a:solidFill>
                <a:latin typeface="Segoe UI" panose="020B0502040204020203" pitchFamily="34" charset="0"/>
                <a:cs typeface="Segoe UI" panose="020B0502040204020203" pitchFamily="34" charset="0"/>
              </a:rPr>
              <a:t> </a:t>
            </a:r>
            <a:r>
              <a:rPr lang="ru-RU" sz="950" i="1" dirty="0">
                <a:solidFill>
                  <a:prstClr val="black"/>
                </a:solidFill>
                <a:latin typeface="Segoe UI" panose="020B0502040204020203" pitchFamily="34" charset="0"/>
                <a:cs typeface="Segoe UI" panose="020B0502040204020203" pitchFamily="34" charset="0"/>
              </a:rPr>
              <a:t>суда </a:t>
            </a:r>
            <a:r>
              <a:rPr lang="ru-RU" sz="950" i="1" dirty="0" err="1">
                <a:solidFill>
                  <a:prstClr val="black"/>
                </a:solidFill>
                <a:latin typeface="Segoe UI" panose="020B0502040204020203" pitchFamily="34" charset="0"/>
                <a:cs typeface="Segoe UI" panose="020B0502040204020203" pitchFamily="34" charset="0"/>
              </a:rPr>
              <a:t>жүзу</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көркем</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синхронды</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жүзу</a:t>
            </a:r>
            <a:r>
              <a:rPr lang="ru-RU" sz="950" i="1" dirty="0">
                <a:solidFill>
                  <a:prstClr val="black"/>
                </a:solidFill>
                <a:latin typeface="Segoe UI" panose="020B0502040204020203" pitchFamily="34" charset="0"/>
                <a:cs typeface="Segoe UI" panose="020B0502040204020203" pitchFamily="34" charset="0"/>
              </a:rPr>
              <a:t>, регби, альпинизм, </a:t>
            </a:r>
            <a:r>
              <a:rPr lang="ru-RU" sz="950" i="1" dirty="0" err="1">
                <a:solidFill>
                  <a:prstClr val="black"/>
                </a:solidFill>
                <a:latin typeface="Segoe UI" panose="020B0502040204020203" pitchFamily="34" charset="0"/>
                <a:cs typeface="Segoe UI" panose="020B0502040204020203" pitchFamily="34" charset="0"/>
              </a:rPr>
              <a:t>қазіргі</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бессайыс</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оқ</a:t>
            </a:r>
            <a:r>
              <a:rPr lang="ru-RU" sz="950" i="1" dirty="0">
                <a:solidFill>
                  <a:prstClr val="black"/>
                </a:solidFill>
                <a:latin typeface="Segoe UI" panose="020B0502040204020203" pitchFamily="34" charset="0"/>
                <a:cs typeface="Segoe UI" panose="020B0502040204020203" pitchFamily="34" charset="0"/>
              </a:rPr>
              <a:t> ату, стенд ату, теннис, триатлон, футбол, хоккей</a:t>
            </a:r>
            <a:r>
              <a:rPr lang="ru-RU" sz="950" i="1" dirty="0" smtClean="0">
                <a:solidFill>
                  <a:prstClr val="black"/>
                </a:solidFill>
                <a:latin typeface="Segoe UI" panose="020B0502040204020203" pitchFamily="34" charset="0"/>
                <a:cs typeface="Segoe UI" panose="020B0502040204020203" pitchFamily="34" charset="0"/>
              </a:rPr>
              <a:t>).</a:t>
            </a:r>
            <a:endParaRPr lang="ru-RU" sz="400" i="1" dirty="0">
              <a:solidFill>
                <a:prstClr val="black"/>
              </a:solidFill>
              <a:latin typeface="Segoe UI" panose="020B0502040204020203" pitchFamily="34" charset="0"/>
              <a:cs typeface="Segoe UI" panose="020B0502040204020203" pitchFamily="34" charset="0"/>
            </a:endParaRPr>
          </a:p>
          <a:p>
            <a:pPr algn="just">
              <a:spcAft>
                <a:spcPts val="300"/>
              </a:spcAft>
            </a:pPr>
            <a:r>
              <a:rPr lang="ru-RU" sz="1200" b="1" i="1" dirty="0" smtClean="0">
                <a:solidFill>
                  <a:prstClr val="black"/>
                </a:solidFill>
                <a:latin typeface="Segoe UI" panose="020B0502040204020203" pitchFamily="34" charset="0"/>
                <a:cs typeface="Segoe UI" panose="020B0502040204020203" pitchFamily="34" charset="0"/>
              </a:rPr>
              <a:t>3 </a:t>
            </a:r>
            <a:r>
              <a:rPr lang="ru-RU" sz="1200" b="1" i="1" dirty="0">
                <a:solidFill>
                  <a:prstClr val="black"/>
                </a:solidFill>
                <a:latin typeface="Segoe UI" panose="020B0502040204020203" pitchFamily="34" charset="0"/>
                <a:cs typeface="Segoe UI" panose="020B0502040204020203" pitchFamily="34" charset="0"/>
              </a:rPr>
              <a:t>"С" </a:t>
            </a:r>
            <a:r>
              <a:rPr lang="ru-RU" sz="1200" b="1" i="1" dirty="0" err="1">
                <a:solidFill>
                  <a:prstClr val="black"/>
                </a:solidFill>
                <a:latin typeface="Segoe UI" panose="020B0502040204020203" pitchFamily="34" charset="0"/>
                <a:cs typeface="Segoe UI" panose="020B0502040204020203" pitchFamily="34" charset="0"/>
              </a:rPr>
              <a:t>тобы</a:t>
            </a:r>
            <a:r>
              <a:rPr lang="ru-RU" sz="1200" b="1" i="1" dirty="0">
                <a:solidFill>
                  <a:prstClr val="black"/>
                </a:solidFill>
                <a:latin typeface="Segoe UI" panose="020B0502040204020203" pitchFamily="34" charset="0"/>
                <a:cs typeface="Segoe UI" panose="020B0502040204020203" pitchFamily="34" charset="0"/>
              </a:rPr>
              <a:t>– </a:t>
            </a:r>
            <a:r>
              <a:rPr lang="ru-RU" sz="1200" i="1" dirty="0">
                <a:solidFill>
                  <a:prstClr val="black"/>
                </a:solidFill>
                <a:latin typeface="Segoe UI" panose="020B0502040204020203" pitchFamily="34" charset="0"/>
                <a:cs typeface="Segoe UI" panose="020B0502040204020203" pitchFamily="34" charset="0"/>
              </a:rPr>
              <a:t>ҚР </a:t>
            </a:r>
            <a:r>
              <a:rPr lang="ru-RU" sz="1200" i="1" dirty="0" err="1">
                <a:solidFill>
                  <a:prstClr val="black"/>
                </a:solidFill>
                <a:latin typeface="Segoe UI" panose="020B0502040204020203" pitchFamily="34" charset="0"/>
                <a:cs typeface="Segoe UI" panose="020B0502040204020203" pitchFamily="34" charset="0"/>
              </a:rPr>
              <a:t>аумағында</a:t>
            </a:r>
            <a:r>
              <a:rPr lang="ru-RU" sz="1200" i="1" dirty="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дамымаған</a:t>
            </a:r>
            <a:r>
              <a:rPr lang="ru-RU" sz="1200" i="1" dirty="0">
                <a:solidFill>
                  <a:prstClr val="black"/>
                </a:solidFill>
                <a:latin typeface="Segoe UI" panose="020B0502040204020203" pitchFamily="34" charset="0"/>
                <a:cs typeface="Segoe UI" panose="020B0502040204020203" pitchFamily="34" charset="0"/>
              </a:rPr>
              <a:t> спорт </a:t>
            </a:r>
            <a:r>
              <a:rPr lang="ru-RU" sz="1200" i="1" dirty="0" err="1">
                <a:solidFill>
                  <a:prstClr val="black"/>
                </a:solidFill>
                <a:latin typeface="Segoe UI" panose="020B0502040204020203" pitchFamily="34" charset="0"/>
                <a:cs typeface="Segoe UI" panose="020B0502040204020203" pitchFamily="34" charset="0"/>
              </a:rPr>
              <a:t>түрлері</a:t>
            </a:r>
            <a:r>
              <a:rPr lang="ru-RU" sz="1200" i="1" dirty="0">
                <a:solidFill>
                  <a:prstClr val="black"/>
                </a:solidFill>
                <a:latin typeface="Segoe UI" panose="020B0502040204020203" pitchFamily="34" charset="0"/>
                <a:cs typeface="Segoe UI" panose="020B0502040204020203" pitchFamily="34" charset="0"/>
              </a:rPr>
              <a:t> </a:t>
            </a:r>
            <a:r>
              <a:rPr lang="ru-RU" sz="1200" b="1" i="1" dirty="0">
                <a:solidFill>
                  <a:prstClr val="black"/>
                </a:solidFill>
                <a:latin typeface="Segoe UI" panose="020B0502040204020203" pitchFamily="34" charset="0"/>
                <a:cs typeface="Segoe UI" panose="020B0502040204020203" pitchFamily="34" charset="0"/>
              </a:rPr>
              <a:t>7 </a:t>
            </a:r>
            <a:r>
              <a:rPr lang="ru-RU" sz="1200" i="1" dirty="0">
                <a:solidFill>
                  <a:prstClr val="black"/>
                </a:solidFill>
                <a:latin typeface="Segoe UI" panose="020B0502040204020203" pitchFamily="34" charset="0"/>
                <a:cs typeface="Segoe UI" panose="020B0502040204020203" pitchFamily="34" charset="0"/>
              </a:rPr>
              <a:t>спорт </a:t>
            </a:r>
            <a:r>
              <a:rPr lang="ru-RU" sz="1200" i="1" dirty="0" err="1" smtClean="0">
                <a:solidFill>
                  <a:prstClr val="black"/>
                </a:solidFill>
                <a:latin typeface="Segoe UI" panose="020B0502040204020203" pitchFamily="34" charset="0"/>
                <a:cs typeface="Segoe UI" panose="020B0502040204020203" pitchFamily="34" charset="0"/>
              </a:rPr>
              <a:t>түрі</a:t>
            </a:r>
            <a:endParaRPr lang="ru-RU" sz="1200" i="1" dirty="0" smtClean="0">
              <a:solidFill>
                <a:prstClr val="black"/>
              </a:solidFill>
              <a:latin typeface="Segoe UI" panose="020B0502040204020203" pitchFamily="34" charset="0"/>
              <a:cs typeface="Segoe UI" panose="020B0502040204020203" pitchFamily="34" charset="0"/>
            </a:endParaRPr>
          </a:p>
          <a:p>
            <a:pPr algn="just">
              <a:spcAft>
                <a:spcPts val="300"/>
              </a:spcAft>
            </a:pPr>
            <a:r>
              <a:rPr lang="ru-RU" sz="950" i="1" dirty="0" smtClean="0">
                <a:solidFill>
                  <a:prstClr val="black"/>
                </a:solidFill>
                <a:latin typeface="Segoe UI" panose="020B0502040204020203" pitchFamily="34" charset="0"/>
                <a:cs typeface="Segoe UI" panose="020B0502040204020203" pitchFamily="34" charset="0"/>
              </a:rPr>
              <a:t>(</a:t>
            </a:r>
            <a:r>
              <a:rPr lang="ru-RU" sz="950" i="1" dirty="0">
                <a:solidFill>
                  <a:prstClr val="black"/>
                </a:solidFill>
                <a:latin typeface="Segoe UI" panose="020B0502040204020203" pitchFamily="34" charset="0"/>
                <a:cs typeface="Segoe UI" panose="020B0502040204020203" pitchFamily="34" charset="0"/>
              </a:rPr>
              <a:t>бадминтон, батут </a:t>
            </a:r>
            <a:r>
              <a:rPr lang="ru-RU" sz="950" i="1" dirty="0" err="1">
                <a:solidFill>
                  <a:prstClr val="black"/>
                </a:solidFill>
                <a:latin typeface="Segoe UI" panose="020B0502040204020203" pitchFamily="34" charset="0"/>
                <a:cs typeface="Segoe UI" panose="020B0502040204020203" pitchFamily="34" charset="0"/>
              </a:rPr>
              <a:t>гимнастикасы</a:t>
            </a:r>
            <a:r>
              <a:rPr lang="ru-RU" sz="950" i="1" dirty="0">
                <a:solidFill>
                  <a:prstClr val="black"/>
                </a:solidFill>
                <a:latin typeface="Segoe UI" panose="020B0502040204020203" pitchFamily="34" charset="0"/>
                <a:cs typeface="Segoe UI" panose="020B0502040204020203" pitchFamily="34" charset="0"/>
              </a:rPr>
              <a:t>, гольф, </a:t>
            </a:r>
            <a:r>
              <a:rPr lang="ru-RU" sz="950" i="1" dirty="0" err="1">
                <a:solidFill>
                  <a:prstClr val="black"/>
                </a:solidFill>
                <a:latin typeface="Segoe UI" panose="020B0502040204020203" pitchFamily="34" charset="0"/>
                <a:cs typeface="Segoe UI" panose="020B0502040204020203" pitchFamily="34" charset="0"/>
              </a:rPr>
              <a:t>ат</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спорты</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желкенді</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жүзу</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суға</a:t>
            </a:r>
            <a:r>
              <a:rPr lang="ru-RU" sz="950" i="1" dirty="0">
                <a:solidFill>
                  <a:prstClr val="black"/>
                </a:solidFill>
                <a:latin typeface="Segoe UI" panose="020B0502040204020203" pitchFamily="34" charset="0"/>
                <a:cs typeface="Segoe UI" panose="020B0502040204020203" pitchFamily="34" charset="0"/>
              </a:rPr>
              <a:t> </a:t>
            </a:r>
            <a:r>
              <a:rPr lang="ru-RU" sz="950" i="1" dirty="0" err="1">
                <a:solidFill>
                  <a:prstClr val="black"/>
                </a:solidFill>
                <a:latin typeface="Segoe UI" panose="020B0502040204020203" pitchFamily="34" charset="0"/>
                <a:cs typeface="Segoe UI" panose="020B0502040204020203" pitchFamily="34" charset="0"/>
              </a:rPr>
              <a:t>секіру</a:t>
            </a:r>
            <a:r>
              <a:rPr lang="ru-RU" sz="950" i="1" dirty="0">
                <a:solidFill>
                  <a:prstClr val="black"/>
                </a:solidFill>
                <a:latin typeface="Segoe UI" panose="020B0502040204020203" pitchFamily="34" charset="0"/>
                <a:cs typeface="Segoe UI" panose="020B0502040204020203" pitchFamily="34" charset="0"/>
              </a:rPr>
              <a:t>, скейтбординг).</a:t>
            </a:r>
          </a:p>
          <a:p>
            <a:pPr algn="just">
              <a:lnSpc>
                <a:spcPct val="107000"/>
              </a:lnSpc>
              <a:spcAft>
                <a:spcPts val="300"/>
              </a:spcAft>
            </a:pPr>
            <a:endParaRPr lang="ru-RU" sz="950" i="1" dirty="0">
              <a:solidFill>
                <a:prstClr val="black"/>
              </a:solidFill>
              <a:latin typeface="Segoe UI" panose="020B0502040204020203" pitchFamily="34" charset="0"/>
              <a:cs typeface="Segoe UI" panose="020B0502040204020203" pitchFamily="34" charset="0"/>
            </a:endParaRPr>
          </a:p>
          <a:p>
            <a:pPr algn="just">
              <a:lnSpc>
                <a:spcPct val="107000"/>
              </a:lnSpc>
              <a:spcAft>
                <a:spcPts val="300"/>
              </a:spcAft>
            </a:pPr>
            <a:r>
              <a:rPr lang="ru-RU" sz="1600" b="1" dirty="0">
                <a:solidFill>
                  <a:srgbClr val="1F4E79"/>
                </a:solidFill>
                <a:latin typeface="Segoe UI" panose="020B0502040204020203" pitchFamily="34" charset="0"/>
                <a:cs typeface="Segoe UI" panose="020B0502040204020203" pitchFamily="34" charset="0"/>
              </a:rPr>
              <a:t>- </a:t>
            </a:r>
            <a:r>
              <a:rPr lang="ru-RU" sz="1600" b="1" dirty="0" smtClean="0">
                <a:solidFill>
                  <a:srgbClr val="1F4E79"/>
                </a:solidFill>
                <a:latin typeface="Segoe UI" panose="020B0502040204020203" pitchFamily="34" charset="0"/>
                <a:cs typeface="Segoe UI" panose="020B0502040204020203" pitchFamily="34" charset="0"/>
              </a:rPr>
              <a:t>СПОРТТЫҚ МЕДИЦИНАНЫ ЖАҢҒЫРТУ</a:t>
            </a:r>
            <a:endParaRPr lang="ru-RU" sz="1600" b="1" dirty="0">
              <a:solidFill>
                <a:srgbClr val="1F4E79"/>
              </a:solidFill>
              <a:latin typeface="Segoe UI" panose="020B0502040204020203" pitchFamily="34" charset="0"/>
              <a:cs typeface="Segoe UI" panose="020B0502040204020203" pitchFamily="34" charset="0"/>
            </a:endParaRPr>
          </a:p>
          <a:p>
            <a:pPr algn="just">
              <a:lnSpc>
                <a:spcPct val="107000"/>
              </a:lnSpc>
              <a:spcAft>
                <a:spcPts val="300"/>
              </a:spcAft>
            </a:pPr>
            <a:r>
              <a:rPr lang="ru-RU" sz="1200" i="1" dirty="0" smtClean="0">
                <a:solidFill>
                  <a:prstClr val="black"/>
                </a:solidFill>
                <a:latin typeface="Segoe UI" panose="020B0502040204020203" pitchFamily="34" charset="0"/>
                <a:cs typeface="Segoe UI" panose="020B0502040204020203" pitchFamily="34" charset="0"/>
              </a:rPr>
              <a:t>РМҚК-</a:t>
            </a:r>
            <a:r>
              <a:rPr lang="ru-RU" sz="1200" i="1" dirty="0" err="1" smtClean="0">
                <a:solidFill>
                  <a:prstClr val="black"/>
                </a:solidFill>
                <a:latin typeface="Segoe UI" panose="020B0502040204020203" pitchFamily="34" charset="0"/>
                <a:cs typeface="Segoe UI" panose="020B0502040204020203" pitchFamily="34" charset="0"/>
              </a:rPr>
              <a:t>ды</a:t>
            </a:r>
            <a:r>
              <a:rPr lang="ru-RU" sz="1200" i="1" dirty="0" smtClean="0">
                <a:solidFill>
                  <a:prstClr val="black"/>
                </a:solidFill>
                <a:latin typeface="Segoe UI" panose="020B0502040204020203" pitchFamily="34" charset="0"/>
                <a:cs typeface="Segoe UI" panose="020B0502040204020203" pitchFamily="34" charset="0"/>
              </a:rPr>
              <a:t> ШЖҚ-на </a:t>
            </a:r>
            <a:r>
              <a:rPr lang="ru-RU" sz="1200" i="1" dirty="0" err="1" smtClean="0">
                <a:solidFill>
                  <a:prstClr val="black"/>
                </a:solidFill>
                <a:latin typeface="Segoe UI" panose="020B0502040204020203" pitchFamily="34" charset="0"/>
                <a:cs typeface="Segoe UI" panose="020B0502040204020203" pitchFamily="34" charset="0"/>
              </a:rPr>
              <a:t>ауыстырып</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және</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республикалық</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маңызы</a:t>
            </a:r>
            <a:r>
              <a:rPr lang="ru-RU" sz="1200" i="1" dirty="0">
                <a:solidFill>
                  <a:prstClr val="black"/>
                </a:solidFill>
                <a:latin typeface="Segoe UI" panose="020B0502040204020203" pitchFamily="34" charset="0"/>
                <a:cs typeface="Segoe UI" panose="020B0502040204020203" pitchFamily="34" charset="0"/>
              </a:rPr>
              <a:t> бар </a:t>
            </a:r>
            <a:r>
              <a:rPr lang="ru-RU" sz="1200" i="1" dirty="0" err="1">
                <a:solidFill>
                  <a:prstClr val="black"/>
                </a:solidFill>
                <a:latin typeface="Segoe UI" panose="020B0502040204020203" pitchFamily="34" charset="0"/>
                <a:cs typeface="Segoe UI" panose="020B0502040204020203" pitchFamily="34" charset="0"/>
              </a:rPr>
              <a:t>қалаларда</a:t>
            </a:r>
            <a:r>
              <a:rPr lang="ru-RU" sz="1200" i="1" dirty="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филиалдар</a:t>
            </a:r>
            <a:r>
              <a:rPr lang="ru-RU" sz="1200" i="1" dirty="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ашу</a:t>
            </a:r>
            <a:r>
              <a:rPr lang="ru-RU" sz="1200" i="1" dirty="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мамандарға</a:t>
            </a:r>
            <a:r>
              <a:rPr lang="ru-RU" sz="1200" i="1" dirty="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еңбек</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ақысын</a:t>
            </a:r>
            <a:r>
              <a:rPr lang="ru-RU" sz="1200" i="1" dirty="0" smtClean="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арттыру</a:t>
            </a:r>
            <a:r>
              <a:rPr lang="ru-RU" sz="1200" i="1" dirty="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заманауи</a:t>
            </a:r>
            <a:r>
              <a:rPr lang="ru-RU" sz="1200" i="1" dirty="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жабдықтар</a:t>
            </a:r>
            <a:r>
              <a:rPr lang="ru-RU" sz="1200" i="1" dirty="0">
                <a:solidFill>
                  <a:prstClr val="black"/>
                </a:solidFill>
                <a:latin typeface="Segoe UI" panose="020B0502040204020203" pitchFamily="34" charset="0"/>
                <a:cs typeface="Segoe UI" panose="020B0502040204020203" pitchFamily="34" charset="0"/>
              </a:rPr>
              <a:t> </a:t>
            </a:r>
            <a:r>
              <a:rPr lang="ru-RU" sz="1200" i="1" dirty="0" err="1">
                <a:solidFill>
                  <a:prstClr val="black"/>
                </a:solidFill>
                <a:latin typeface="Segoe UI" panose="020B0502040204020203" pitchFamily="34" charset="0"/>
                <a:cs typeface="Segoe UI" panose="020B0502040204020203" pitchFamily="34" charset="0"/>
              </a:rPr>
              <a:t>сатып</a:t>
            </a:r>
            <a:r>
              <a:rPr lang="ru-RU" sz="1200" i="1" dirty="0">
                <a:solidFill>
                  <a:prstClr val="black"/>
                </a:solidFill>
                <a:latin typeface="Segoe UI" panose="020B0502040204020203" pitchFamily="34" charset="0"/>
                <a:cs typeface="Segoe UI" panose="020B0502040204020203" pitchFamily="34" charset="0"/>
              </a:rPr>
              <a:t> </a:t>
            </a:r>
            <a:r>
              <a:rPr lang="ru-RU" sz="1200" i="1" dirty="0" err="1" smtClean="0">
                <a:solidFill>
                  <a:prstClr val="black"/>
                </a:solidFill>
                <a:latin typeface="Segoe UI" panose="020B0502040204020203" pitchFamily="34" charset="0"/>
                <a:cs typeface="Segoe UI" panose="020B0502040204020203" pitchFamily="34" charset="0"/>
              </a:rPr>
              <a:t>алу</a:t>
            </a:r>
            <a:endParaRPr lang="kk-KZ" sz="950" i="1" dirty="0">
              <a:solidFill>
                <a:prstClr val="black"/>
              </a:solidFill>
              <a:latin typeface="Segoe UI" panose="020B0502040204020203" pitchFamily="34" charset="0"/>
              <a:cs typeface="Segoe UI" panose="020B0502040204020203" pitchFamily="34" charset="0"/>
            </a:endParaRPr>
          </a:p>
        </p:txBody>
      </p:sp>
      <p:sp>
        <p:nvSpPr>
          <p:cNvPr id="25" name="Прямоугольник 24"/>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СПОРТ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14803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Прямая соединительная линия 170"/>
          <p:cNvCxnSpPr/>
          <p:nvPr/>
        </p:nvCxnSpPr>
        <p:spPr>
          <a:xfrm>
            <a:off x="7634448" y="987539"/>
            <a:ext cx="0" cy="4976541"/>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sp>
        <p:nvSpPr>
          <p:cNvPr id="112" name="Прямоугольник 111"/>
          <p:cNvSpPr/>
          <p:nvPr/>
        </p:nvSpPr>
        <p:spPr>
          <a:xfrm>
            <a:off x="6546161" y="2032519"/>
            <a:ext cx="2340000" cy="396000"/>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3" name="Прямоугольник 112"/>
          <p:cNvSpPr/>
          <p:nvPr/>
        </p:nvSpPr>
        <p:spPr>
          <a:xfrm>
            <a:off x="6546161" y="2503945"/>
            <a:ext cx="2340000" cy="396000"/>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4" name="Прямоугольник 113"/>
          <p:cNvSpPr/>
          <p:nvPr/>
        </p:nvSpPr>
        <p:spPr>
          <a:xfrm>
            <a:off x="6546161" y="2975371"/>
            <a:ext cx="2340000" cy="396000"/>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5" name="Прямоугольник 114"/>
          <p:cNvSpPr/>
          <p:nvPr/>
        </p:nvSpPr>
        <p:spPr>
          <a:xfrm>
            <a:off x="6546161" y="3446797"/>
            <a:ext cx="2340000" cy="396000"/>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6" name="Прямоугольник 115"/>
          <p:cNvSpPr/>
          <p:nvPr/>
        </p:nvSpPr>
        <p:spPr>
          <a:xfrm>
            <a:off x="6546161" y="3918223"/>
            <a:ext cx="2340000" cy="396000"/>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7" name="Прямоугольник 116"/>
          <p:cNvSpPr/>
          <p:nvPr/>
        </p:nvSpPr>
        <p:spPr>
          <a:xfrm>
            <a:off x="6546161" y="4389649"/>
            <a:ext cx="2340000" cy="396000"/>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8" name="Прямоугольник 117"/>
          <p:cNvSpPr/>
          <p:nvPr/>
        </p:nvSpPr>
        <p:spPr>
          <a:xfrm>
            <a:off x="6196472" y="5259567"/>
            <a:ext cx="2969614" cy="512815"/>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7" name="Прямоугольник 96"/>
          <p:cNvSpPr/>
          <p:nvPr/>
        </p:nvSpPr>
        <p:spPr>
          <a:xfrm>
            <a:off x="6217873" y="5847808"/>
            <a:ext cx="2969614" cy="301512"/>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9" name="Прямоугольник 98"/>
          <p:cNvSpPr/>
          <p:nvPr/>
        </p:nvSpPr>
        <p:spPr>
          <a:xfrm>
            <a:off x="6553099" y="4861075"/>
            <a:ext cx="2340000" cy="323066"/>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Пятиугольник 47"/>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sp>
        <p:nvSpPr>
          <p:cNvPr id="77" name="Прямоугольник 76"/>
          <p:cNvSpPr/>
          <p:nvPr/>
        </p:nvSpPr>
        <p:spPr>
          <a:xfrm>
            <a:off x="360371" y="10046"/>
            <a:ext cx="11816041" cy="492443"/>
          </a:xfrm>
          <a:prstGeom prst="rect">
            <a:avLst/>
          </a:prstGeom>
        </p:spPr>
        <p:txBody>
          <a:bodyPr wrap="square">
            <a:spAutoFit/>
          </a:bodyPr>
          <a:lstStyle/>
          <a:p>
            <a:r>
              <a:rPr lang="ru-RU" sz="2600" b="1" dirty="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МӘДЕНИЕТ ЖӘНЕ СПОРТ МИНИСТРЛІГІНІҢ ҚҰРЫЛЫМЫ</a:t>
            </a:r>
          </a:p>
        </p:txBody>
      </p:sp>
      <p:sp>
        <p:nvSpPr>
          <p:cNvPr id="78" name="Прямоугольник 77"/>
          <p:cNvSpPr/>
          <p:nvPr/>
        </p:nvSpPr>
        <p:spPr>
          <a:xfrm>
            <a:off x="126159" y="0"/>
            <a:ext cx="133166" cy="468000"/>
          </a:xfrm>
          <a:prstGeom prst="rect">
            <a:avLst/>
          </a:prstGeom>
          <a:solidFill>
            <a:srgbClr val="05BD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74" name="Прямая соединительная линия 73"/>
          <p:cNvCxnSpPr/>
          <p:nvPr/>
        </p:nvCxnSpPr>
        <p:spPr>
          <a:xfrm>
            <a:off x="1236782" y="1955565"/>
            <a:ext cx="0" cy="3870680"/>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sp>
        <p:nvSpPr>
          <p:cNvPr id="79" name="Прямоугольник 78"/>
          <p:cNvSpPr/>
          <p:nvPr/>
        </p:nvSpPr>
        <p:spPr>
          <a:xfrm>
            <a:off x="221440" y="5053405"/>
            <a:ext cx="2340000" cy="400037"/>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1" name="Прямая соединительная линия 80"/>
          <p:cNvCxnSpPr/>
          <p:nvPr/>
        </p:nvCxnSpPr>
        <p:spPr>
          <a:xfrm>
            <a:off x="10894201" y="1932058"/>
            <a:ext cx="0" cy="1293012"/>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sp>
        <p:nvSpPr>
          <p:cNvPr id="84" name="Прямоугольник 83"/>
          <p:cNvSpPr/>
          <p:nvPr/>
        </p:nvSpPr>
        <p:spPr>
          <a:xfrm>
            <a:off x="9734130" y="2145354"/>
            <a:ext cx="2340000" cy="465974"/>
          </a:xfrm>
          <a:prstGeom prst="rect">
            <a:avLst/>
          </a:prstGeom>
          <a:solidFill>
            <a:srgbClr val="DBE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Segoe UI" panose="020B0502040204020203" pitchFamily="34" charset="0"/>
              <a:cs typeface="Segoe UI" panose="020B0502040204020203" pitchFamily="34" charset="0"/>
            </a:endParaRPr>
          </a:p>
        </p:txBody>
      </p:sp>
      <p:sp>
        <p:nvSpPr>
          <p:cNvPr id="85" name="Прямоугольник 84"/>
          <p:cNvSpPr/>
          <p:nvPr/>
        </p:nvSpPr>
        <p:spPr>
          <a:xfrm>
            <a:off x="221440" y="3042193"/>
            <a:ext cx="2340000" cy="400037"/>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6" name="Прямоугольник 85"/>
          <p:cNvSpPr/>
          <p:nvPr/>
        </p:nvSpPr>
        <p:spPr>
          <a:xfrm>
            <a:off x="221440" y="3544996"/>
            <a:ext cx="2340000" cy="400037"/>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7" name="Прямоугольник 86"/>
          <p:cNvSpPr/>
          <p:nvPr/>
        </p:nvSpPr>
        <p:spPr>
          <a:xfrm>
            <a:off x="221440" y="4047799"/>
            <a:ext cx="2340000" cy="400037"/>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8" name="Прямоугольник 87"/>
          <p:cNvSpPr/>
          <p:nvPr/>
        </p:nvSpPr>
        <p:spPr>
          <a:xfrm>
            <a:off x="221440" y="4550602"/>
            <a:ext cx="2340000" cy="400037"/>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4" name="Прямоугольник 93"/>
          <p:cNvSpPr/>
          <p:nvPr/>
        </p:nvSpPr>
        <p:spPr>
          <a:xfrm>
            <a:off x="221440" y="5556208"/>
            <a:ext cx="2340000" cy="580548"/>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98" name="Прямая соединительная линия 97"/>
          <p:cNvCxnSpPr/>
          <p:nvPr/>
        </p:nvCxnSpPr>
        <p:spPr>
          <a:xfrm>
            <a:off x="4572888" y="1955565"/>
            <a:ext cx="0" cy="2952000"/>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sp>
        <p:nvSpPr>
          <p:cNvPr id="107" name="Прямоугольник 106"/>
          <p:cNvSpPr/>
          <p:nvPr/>
        </p:nvSpPr>
        <p:spPr>
          <a:xfrm>
            <a:off x="78932" y="1281839"/>
            <a:ext cx="2664000" cy="674026"/>
          </a:xfrm>
          <a:prstGeom prst="rect">
            <a:avLst/>
          </a:prstGeom>
          <a:solidFill>
            <a:srgbClr val="F8CBA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8" name="Прямоугольник 107"/>
          <p:cNvSpPr/>
          <p:nvPr/>
        </p:nvSpPr>
        <p:spPr>
          <a:xfrm>
            <a:off x="221440" y="2036587"/>
            <a:ext cx="2340000" cy="400037"/>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0" name="Прямоугольник 109"/>
          <p:cNvSpPr/>
          <p:nvPr/>
        </p:nvSpPr>
        <p:spPr>
          <a:xfrm>
            <a:off x="221440" y="2539390"/>
            <a:ext cx="2340000" cy="400037"/>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1" name="Прямоугольник 110"/>
          <p:cNvSpPr/>
          <p:nvPr/>
        </p:nvSpPr>
        <p:spPr>
          <a:xfrm>
            <a:off x="9734130" y="2800818"/>
            <a:ext cx="2340000" cy="556616"/>
          </a:xfrm>
          <a:prstGeom prst="rect">
            <a:avLst/>
          </a:prstGeom>
          <a:solidFill>
            <a:srgbClr val="DBE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Segoe UI" panose="020B0502040204020203" pitchFamily="34" charset="0"/>
              <a:cs typeface="Segoe UI" panose="020B0502040204020203" pitchFamily="34" charset="0"/>
            </a:endParaRPr>
          </a:p>
        </p:txBody>
      </p:sp>
      <p:sp>
        <p:nvSpPr>
          <p:cNvPr id="119" name="Прямоугольник 118"/>
          <p:cNvSpPr/>
          <p:nvPr/>
        </p:nvSpPr>
        <p:spPr>
          <a:xfrm>
            <a:off x="3346676" y="2793070"/>
            <a:ext cx="2340000" cy="432000"/>
          </a:xfrm>
          <a:prstGeom prst="rect">
            <a:avLst/>
          </a:prstGeom>
          <a:solidFill>
            <a:srgbClr val="E1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0" name="Прямоугольник 119"/>
          <p:cNvSpPr/>
          <p:nvPr/>
        </p:nvSpPr>
        <p:spPr>
          <a:xfrm>
            <a:off x="3346676" y="3440378"/>
            <a:ext cx="2340000" cy="432000"/>
          </a:xfrm>
          <a:prstGeom prst="rect">
            <a:avLst/>
          </a:prstGeom>
          <a:solidFill>
            <a:srgbClr val="E1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1" name="Прямоугольник 120"/>
          <p:cNvSpPr/>
          <p:nvPr/>
        </p:nvSpPr>
        <p:spPr>
          <a:xfrm>
            <a:off x="3346676" y="4087686"/>
            <a:ext cx="2340000" cy="432000"/>
          </a:xfrm>
          <a:prstGeom prst="rect">
            <a:avLst/>
          </a:prstGeom>
          <a:solidFill>
            <a:srgbClr val="E1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8" name="Прямоугольник 127"/>
          <p:cNvSpPr/>
          <p:nvPr/>
        </p:nvSpPr>
        <p:spPr>
          <a:xfrm>
            <a:off x="3346676" y="4734992"/>
            <a:ext cx="2340000" cy="432000"/>
          </a:xfrm>
          <a:prstGeom prst="rect">
            <a:avLst/>
          </a:prstGeom>
          <a:solidFill>
            <a:srgbClr val="E1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9" name="Пятиугольник 128"/>
          <p:cNvSpPr/>
          <p:nvPr/>
        </p:nvSpPr>
        <p:spPr>
          <a:xfrm>
            <a:off x="11846763" y="6447828"/>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sp>
        <p:nvSpPr>
          <p:cNvPr id="131" name="Прямоугольник 130"/>
          <p:cNvSpPr/>
          <p:nvPr/>
        </p:nvSpPr>
        <p:spPr>
          <a:xfrm>
            <a:off x="3227805" y="1281839"/>
            <a:ext cx="2664000" cy="674026"/>
          </a:xfrm>
          <a:prstGeom prst="rect">
            <a:avLst/>
          </a:prstGeom>
          <a:solidFill>
            <a:srgbClr val="E1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4" name="Прямоугольник 133"/>
          <p:cNvSpPr/>
          <p:nvPr/>
        </p:nvSpPr>
        <p:spPr>
          <a:xfrm>
            <a:off x="6376678" y="1281839"/>
            <a:ext cx="2664000" cy="674026"/>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5" name="Прямоугольник 134"/>
          <p:cNvSpPr/>
          <p:nvPr/>
        </p:nvSpPr>
        <p:spPr>
          <a:xfrm>
            <a:off x="9525551" y="1281839"/>
            <a:ext cx="2664000" cy="674026"/>
          </a:xfrm>
          <a:prstGeom prst="rect">
            <a:avLst/>
          </a:prstGeom>
          <a:solidFill>
            <a:srgbClr val="DBE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7" name="Прямоугольник 136"/>
          <p:cNvSpPr/>
          <p:nvPr/>
        </p:nvSpPr>
        <p:spPr>
          <a:xfrm>
            <a:off x="3184188" y="1299957"/>
            <a:ext cx="2697855" cy="461665"/>
          </a:xfrm>
          <a:prstGeom prst="rect">
            <a:avLst/>
          </a:prstGeom>
        </p:spPr>
        <p:txBody>
          <a:bodyPr wrap="square">
            <a:spAutoFit/>
          </a:bodyPr>
          <a:lstStyle/>
          <a:p>
            <a:pPr algn="ctr"/>
            <a:r>
              <a:rPr lang="ru-RU" sz="1200" b="1" dirty="0" smtClean="0">
                <a:solidFill>
                  <a:schemeClr val="tx1">
                    <a:lumMod val="85000"/>
                    <a:lumOff val="15000"/>
                  </a:schemeClr>
                </a:solidFill>
                <a:latin typeface="Segoe UI" panose="020B0502040204020203" pitchFamily="34" charset="0"/>
                <a:cs typeface="Segoe UI" panose="020B0502040204020203" pitchFamily="34" charset="0"/>
              </a:rPr>
              <a:t>АРХИВ, ҚҰЖАТТАМА ЖӘНЕ КІТАП ІСІ КОМИТЕТІ</a:t>
            </a:r>
            <a:endParaRPr lang="ru-RU" sz="1200" b="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38" name="Прямоугольник 137"/>
          <p:cNvSpPr/>
          <p:nvPr/>
        </p:nvSpPr>
        <p:spPr>
          <a:xfrm>
            <a:off x="514862" y="1404520"/>
            <a:ext cx="1892698" cy="276999"/>
          </a:xfrm>
          <a:prstGeom prst="rect">
            <a:avLst/>
          </a:prstGeom>
        </p:spPr>
        <p:txBody>
          <a:bodyPr wrap="none">
            <a:spAutoFit/>
          </a:bodyPr>
          <a:lstStyle/>
          <a:p>
            <a:r>
              <a:rPr lang="ru-RU" sz="1200" b="1" dirty="0">
                <a:solidFill>
                  <a:schemeClr val="tx1">
                    <a:lumMod val="85000"/>
                    <a:lumOff val="15000"/>
                  </a:schemeClr>
                </a:solidFill>
                <a:latin typeface="Segoe UI" panose="020B0502040204020203" pitchFamily="34" charset="0"/>
                <a:cs typeface="Segoe UI" panose="020B0502040204020203" pitchFamily="34" charset="0"/>
              </a:rPr>
              <a:t>МӘДЕНИЕТ </a:t>
            </a:r>
            <a:r>
              <a:rPr lang="ru-RU" sz="1200" b="1" dirty="0" smtClean="0">
                <a:solidFill>
                  <a:schemeClr val="tx1">
                    <a:lumMod val="85000"/>
                    <a:lumOff val="15000"/>
                  </a:schemeClr>
                </a:solidFill>
                <a:latin typeface="Segoe UI" panose="020B0502040204020203" pitchFamily="34" charset="0"/>
                <a:cs typeface="Segoe UI" panose="020B0502040204020203" pitchFamily="34" charset="0"/>
              </a:rPr>
              <a:t>КОМИТЕТІ</a:t>
            </a:r>
            <a:endParaRPr lang="ru-RU" sz="1200" b="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39" name="Прямоугольник 138"/>
          <p:cNvSpPr/>
          <p:nvPr/>
        </p:nvSpPr>
        <p:spPr>
          <a:xfrm>
            <a:off x="6447156" y="1275539"/>
            <a:ext cx="2618458" cy="461665"/>
          </a:xfrm>
          <a:prstGeom prst="rect">
            <a:avLst/>
          </a:prstGeom>
        </p:spPr>
        <p:txBody>
          <a:bodyPr wrap="square">
            <a:spAutoFit/>
          </a:bodyPr>
          <a:lstStyle/>
          <a:p>
            <a:pPr algn="ctr"/>
            <a:r>
              <a:rPr lang="ru-RU" sz="1200" b="1" dirty="0" smtClean="0">
                <a:solidFill>
                  <a:schemeClr val="tx1">
                    <a:lumMod val="85000"/>
                    <a:lumOff val="15000"/>
                  </a:schemeClr>
                </a:solidFill>
                <a:latin typeface="Segoe UI" panose="020B0502040204020203" pitchFamily="34" charset="0"/>
                <a:cs typeface="Segoe UI" panose="020B0502040204020203" pitchFamily="34" charset="0"/>
              </a:rPr>
              <a:t>СПОРТ ЖӘНЕ ДЕНЕ ШЫНЫҚТЫРУ ІСТЕРІ КОМИТЕТІ</a:t>
            </a:r>
            <a:endParaRPr lang="ru-RU" sz="1200" b="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40" name="Прямоугольник 139"/>
          <p:cNvSpPr/>
          <p:nvPr/>
        </p:nvSpPr>
        <p:spPr>
          <a:xfrm>
            <a:off x="9826072" y="1304937"/>
            <a:ext cx="2214856" cy="461665"/>
          </a:xfrm>
          <a:prstGeom prst="rect">
            <a:avLst/>
          </a:prstGeom>
        </p:spPr>
        <p:txBody>
          <a:bodyPr wrap="square">
            <a:spAutoFit/>
          </a:bodyPr>
          <a:lstStyle/>
          <a:p>
            <a:pPr algn="ctr"/>
            <a:r>
              <a:rPr lang="ru-RU" sz="1200" b="1" dirty="0" smtClean="0">
                <a:solidFill>
                  <a:schemeClr val="tx1">
                    <a:lumMod val="85000"/>
                    <a:lumOff val="15000"/>
                  </a:schemeClr>
                </a:solidFill>
                <a:latin typeface="Segoe UI" panose="020B0502040204020203" pitchFamily="34" charset="0"/>
                <a:cs typeface="Segoe UI" panose="020B0502040204020203" pitchFamily="34" charset="0"/>
              </a:rPr>
              <a:t>ТУРИЗМ ИНДУСТРИЯСЫ КОМИТЕТІ</a:t>
            </a:r>
            <a:endParaRPr lang="ru-RU" sz="1200" b="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41" name="Прямоугольник 140"/>
          <p:cNvSpPr/>
          <p:nvPr/>
        </p:nvSpPr>
        <p:spPr>
          <a:xfrm>
            <a:off x="9689507" y="2817969"/>
            <a:ext cx="2430855" cy="461665"/>
          </a:xfrm>
          <a:prstGeom prst="rect">
            <a:avLst/>
          </a:prstGeom>
        </p:spPr>
        <p:txBody>
          <a:bodyPr wrap="square">
            <a:spAutoFit/>
          </a:bodyPr>
          <a:lstStyle/>
          <a:p>
            <a:pPr algn="ctr"/>
            <a:r>
              <a:rPr lang="kk-KZ" sz="1200" dirty="0" smtClean="0">
                <a:latin typeface="Segoe UI" panose="020B0502040204020203" pitchFamily="34" charset="0"/>
                <a:cs typeface="Segoe UI" panose="020B0502040204020203" pitchFamily="34" charset="0"/>
              </a:rPr>
              <a:t>Халықаралық туризм және меймандостық университеті</a:t>
            </a:r>
            <a:endParaRPr lang="kk-KZ" sz="1200" dirty="0">
              <a:latin typeface="Segoe UI" panose="020B0502040204020203" pitchFamily="34" charset="0"/>
              <a:cs typeface="Segoe UI" panose="020B0502040204020203" pitchFamily="34" charset="0"/>
            </a:endParaRPr>
          </a:p>
        </p:txBody>
      </p:sp>
      <p:sp>
        <p:nvSpPr>
          <p:cNvPr id="142" name="Прямоугольник 141"/>
          <p:cNvSpPr/>
          <p:nvPr/>
        </p:nvSpPr>
        <p:spPr>
          <a:xfrm>
            <a:off x="9669446" y="2162506"/>
            <a:ext cx="2434725" cy="461665"/>
          </a:xfrm>
          <a:prstGeom prst="rect">
            <a:avLst/>
          </a:prstGeom>
        </p:spPr>
        <p:txBody>
          <a:bodyPr wrap="square">
            <a:spAutoFit/>
          </a:bodyPr>
          <a:lstStyle/>
          <a:p>
            <a:pPr algn="ctr"/>
            <a:r>
              <a:rPr lang="kk-KZ" sz="1200" dirty="0" smtClean="0">
                <a:latin typeface="Segoe UI" panose="020B0502040204020203" pitchFamily="34" charset="0"/>
                <a:cs typeface="Segoe UI" panose="020B0502040204020203" pitchFamily="34" charset="0"/>
              </a:rPr>
              <a:t>«Kazakh Tourism» </a:t>
            </a:r>
          </a:p>
          <a:p>
            <a:pPr algn="ctr"/>
            <a:r>
              <a:rPr lang="kk-KZ" sz="1200" dirty="0" smtClean="0">
                <a:latin typeface="Segoe UI" panose="020B0502040204020203" pitchFamily="34" charset="0"/>
                <a:cs typeface="Segoe UI" panose="020B0502040204020203" pitchFamily="34" charset="0"/>
              </a:rPr>
              <a:t>Ұлттық компаниясы</a:t>
            </a:r>
          </a:p>
        </p:txBody>
      </p:sp>
      <p:sp>
        <p:nvSpPr>
          <p:cNvPr id="143" name="Прямоугольник 142"/>
          <p:cNvSpPr/>
          <p:nvPr/>
        </p:nvSpPr>
        <p:spPr>
          <a:xfrm>
            <a:off x="3346676" y="2145762"/>
            <a:ext cx="2340000" cy="432000"/>
          </a:xfrm>
          <a:prstGeom prst="rect">
            <a:avLst/>
          </a:prstGeom>
          <a:solidFill>
            <a:srgbClr val="E1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5" name="Прямоугольник 144"/>
          <p:cNvSpPr/>
          <p:nvPr/>
        </p:nvSpPr>
        <p:spPr>
          <a:xfrm>
            <a:off x="3471941" y="2202778"/>
            <a:ext cx="2104673" cy="307777"/>
          </a:xfrm>
          <a:prstGeom prst="rect">
            <a:avLst/>
          </a:prstGeom>
        </p:spPr>
        <p:txBody>
          <a:bodyPr wrap="square">
            <a:spAutoFit/>
          </a:bodyPr>
          <a:lstStyle/>
          <a:p>
            <a:r>
              <a:rPr lang="kk-KZ" sz="1400" b="1" dirty="0" smtClean="0">
                <a:solidFill>
                  <a:srgbClr val="1F4E79"/>
                </a:solidFill>
                <a:latin typeface="Segoe UI" panose="020B0502040204020203" pitchFamily="34" charset="0"/>
                <a:cs typeface="Segoe UI" panose="020B0502040204020203" pitchFamily="34" charset="0"/>
              </a:rPr>
              <a:t>3</a:t>
            </a:r>
            <a:r>
              <a:rPr lang="kk-KZ" sz="1200" dirty="0" smtClean="0">
                <a:solidFill>
                  <a:srgbClr val="000000"/>
                </a:solidFill>
                <a:latin typeface="Segoe UI" panose="020B0502040204020203" pitchFamily="34" charset="0"/>
                <a:cs typeface="Segoe UI" panose="020B0502040204020203" pitchFamily="34" charset="0"/>
              </a:rPr>
              <a:t> мемлекеттік архив</a:t>
            </a:r>
            <a:endParaRPr lang="kk-KZ" sz="1200" dirty="0">
              <a:solidFill>
                <a:srgbClr val="000000"/>
              </a:solidFill>
              <a:latin typeface="Segoe UI" panose="020B0502040204020203" pitchFamily="34" charset="0"/>
              <a:cs typeface="Segoe UI" panose="020B0502040204020203" pitchFamily="34" charset="0"/>
            </a:endParaRPr>
          </a:p>
        </p:txBody>
      </p:sp>
      <p:sp>
        <p:nvSpPr>
          <p:cNvPr id="146" name="Прямоугольник 145"/>
          <p:cNvSpPr/>
          <p:nvPr/>
        </p:nvSpPr>
        <p:spPr>
          <a:xfrm>
            <a:off x="3448791" y="2855473"/>
            <a:ext cx="2123389" cy="307777"/>
          </a:xfrm>
          <a:prstGeom prst="rect">
            <a:avLst/>
          </a:prstGeom>
        </p:spPr>
        <p:txBody>
          <a:bodyPr wrap="square">
            <a:spAutoFit/>
          </a:bodyPr>
          <a:lstStyle/>
          <a:p>
            <a:r>
              <a:rPr lang="kk-KZ" sz="1400" b="1" dirty="0">
                <a:solidFill>
                  <a:srgbClr val="1F4E79"/>
                </a:solidFill>
                <a:latin typeface="Segoe UI" panose="020B0502040204020203" pitchFamily="34" charset="0"/>
                <a:cs typeface="Segoe UI" panose="020B0502040204020203" pitchFamily="34" charset="0"/>
              </a:rPr>
              <a:t>1</a:t>
            </a:r>
            <a:r>
              <a:rPr lang="kk-KZ" sz="1200" dirty="0">
                <a:solidFill>
                  <a:srgbClr val="000000"/>
                </a:solidFill>
                <a:latin typeface="Segoe UI" panose="020B0502040204020203" pitchFamily="34" charset="0"/>
                <a:cs typeface="Segoe UI" panose="020B0502040204020203" pitchFamily="34" charset="0"/>
              </a:rPr>
              <a:t> ұ</a:t>
            </a:r>
            <a:r>
              <a:rPr lang="kk-KZ" sz="1200" dirty="0" smtClean="0">
                <a:solidFill>
                  <a:srgbClr val="000000"/>
                </a:solidFill>
                <a:latin typeface="Segoe UI" panose="020B0502040204020203" pitchFamily="34" charset="0"/>
                <a:cs typeface="Segoe UI" panose="020B0502040204020203" pitchFamily="34" charset="0"/>
              </a:rPr>
              <a:t>лттық архив</a:t>
            </a:r>
            <a:endParaRPr lang="kk-KZ" sz="1200" dirty="0">
              <a:solidFill>
                <a:srgbClr val="000000"/>
              </a:solidFill>
              <a:latin typeface="Segoe UI" panose="020B0502040204020203" pitchFamily="34" charset="0"/>
              <a:cs typeface="Segoe UI" panose="020B0502040204020203" pitchFamily="34" charset="0"/>
            </a:endParaRPr>
          </a:p>
        </p:txBody>
      </p:sp>
      <p:sp>
        <p:nvSpPr>
          <p:cNvPr id="147" name="Прямоугольник 146"/>
          <p:cNvSpPr/>
          <p:nvPr/>
        </p:nvSpPr>
        <p:spPr>
          <a:xfrm>
            <a:off x="3421396" y="3427679"/>
            <a:ext cx="2308306" cy="461665"/>
          </a:xfrm>
          <a:prstGeom prst="rect">
            <a:avLst/>
          </a:prstGeom>
        </p:spPr>
        <p:txBody>
          <a:bodyPr wrap="square">
            <a:spAutoFit/>
          </a:bodyPr>
          <a:lstStyle/>
          <a:p>
            <a:r>
              <a:rPr lang="kk-KZ" sz="1200" dirty="0" smtClean="0">
                <a:latin typeface="Segoe UI" panose="020B0502040204020203" pitchFamily="34" charset="0"/>
                <a:cs typeface="Segoe UI" panose="020B0502040204020203" pitchFamily="34" charset="0"/>
              </a:rPr>
              <a:t>Қолжазбалар мен сирек кітаптар ұлттық орталығы</a:t>
            </a:r>
            <a:endParaRPr lang="kk-KZ" sz="1200" dirty="0">
              <a:latin typeface="Segoe UI" panose="020B0502040204020203" pitchFamily="34" charset="0"/>
              <a:cs typeface="Segoe UI" panose="020B0502040204020203" pitchFamily="34" charset="0"/>
            </a:endParaRPr>
          </a:p>
        </p:txBody>
      </p:sp>
      <p:sp>
        <p:nvSpPr>
          <p:cNvPr id="148" name="Прямоугольник 147"/>
          <p:cNvSpPr/>
          <p:nvPr/>
        </p:nvSpPr>
        <p:spPr>
          <a:xfrm>
            <a:off x="3476732" y="4069230"/>
            <a:ext cx="2384317" cy="461665"/>
          </a:xfrm>
          <a:prstGeom prst="rect">
            <a:avLst/>
          </a:prstGeom>
        </p:spPr>
        <p:txBody>
          <a:bodyPr wrap="square">
            <a:spAutoFit/>
          </a:bodyPr>
          <a:lstStyle/>
          <a:p>
            <a:r>
              <a:rPr lang="kk-KZ" sz="1200" dirty="0" smtClean="0">
                <a:latin typeface="Segoe UI" panose="020B0502040204020203" pitchFamily="34" charset="0"/>
                <a:cs typeface="Segoe UI" panose="020B0502040204020203" pitchFamily="34" charset="0"/>
              </a:rPr>
              <a:t>Ұлттық мемлекеттік кітап палатасы</a:t>
            </a:r>
            <a:endParaRPr lang="kk-KZ" sz="1200" dirty="0">
              <a:latin typeface="Segoe UI" panose="020B0502040204020203" pitchFamily="34" charset="0"/>
              <a:cs typeface="Segoe UI" panose="020B0502040204020203" pitchFamily="34" charset="0"/>
            </a:endParaRPr>
          </a:p>
        </p:txBody>
      </p:sp>
      <p:sp>
        <p:nvSpPr>
          <p:cNvPr id="149" name="Прямоугольник 148"/>
          <p:cNvSpPr/>
          <p:nvPr/>
        </p:nvSpPr>
        <p:spPr>
          <a:xfrm>
            <a:off x="3495055" y="4718359"/>
            <a:ext cx="1841575" cy="461665"/>
          </a:xfrm>
          <a:prstGeom prst="rect">
            <a:avLst/>
          </a:prstGeom>
        </p:spPr>
        <p:txBody>
          <a:bodyPr wrap="square">
            <a:spAutoFit/>
          </a:bodyPr>
          <a:lstStyle/>
          <a:p>
            <a:r>
              <a:rPr lang="kk-KZ" sz="1200" dirty="0" smtClean="0">
                <a:latin typeface="Segoe UI" panose="020B0502040204020203" pitchFamily="34" charset="0"/>
                <a:cs typeface="Segoe UI" panose="020B0502040204020203" pitchFamily="34" charset="0"/>
              </a:rPr>
              <a:t>Геральдикалық зерттеулер орталығы</a:t>
            </a:r>
            <a:endParaRPr lang="kk-KZ" sz="1200" dirty="0">
              <a:latin typeface="Segoe UI" panose="020B0502040204020203" pitchFamily="34" charset="0"/>
              <a:cs typeface="Segoe UI" panose="020B0502040204020203" pitchFamily="34" charset="0"/>
            </a:endParaRPr>
          </a:p>
        </p:txBody>
      </p:sp>
      <p:sp>
        <p:nvSpPr>
          <p:cNvPr id="150" name="Прямоугольник 149"/>
          <p:cNvSpPr/>
          <p:nvPr/>
        </p:nvSpPr>
        <p:spPr>
          <a:xfrm>
            <a:off x="6647276" y="2100233"/>
            <a:ext cx="2031325" cy="276999"/>
          </a:xfrm>
          <a:prstGeom prst="rect">
            <a:avLst/>
          </a:prstGeom>
        </p:spPr>
        <p:txBody>
          <a:bodyPr wrap="none">
            <a:spAutoFit/>
          </a:bodyPr>
          <a:lstStyle/>
          <a:p>
            <a:r>
              <a:rPr lang="kk-KZ" sz="1200" b="1" dirty="0" smtClean="0">
                <a:solidFill>
                  <a:srgbClr val="1F4E79"/>
                </a:solidFill>
                <a:latin typeface="Segoe UI" panose="020B0502040204020203" pitchFamily="34" charset="0"/>
                <a:cs typeface="Segoe UI" panose="020B0502040204020203" pitchFamily="34" charset="0"/>
              </a:rPr>
              <a:t>4</a:t>
            </a:r>
            <a:r>
              <a:rPr lang="kk-KZ" sz="1200" dirty="0" smtClean="0">
                <a:latin typeface="Segoe UI" panose="020B0502040204020203" pitchFamily="34" charset="0"/>
                <a:cs typeface="Segoe UI" panose="020B0502040204020203" pitchFamily="34" charset="0"/>
              </a:rPr>
              <a:t> </a:t>
            </a:r>
            <a:r>
              <a:rPr lang="kk-KZ" sz="1100" dirty="0" smtClean="0">
                <a:latin typeface="Segoe UI" panose="020B0502040204020203" pitchFamily="34" charset="0"/>
                <a:cs typeface="Segoe UI" panose="020B0502040204020203" pitchFamily="34" charset="0"/>
              </a:rPr>
              <a:t>мектеп-интернат-колледж</a:t>
            </a:r>
            <a:endParaRPr lang="kk-KZ" sz="1100" dirty="0">
              <a:latin typeface="Segoe UI" panose="020B0502040204020203" pitchFamily="34" charset="0"/>
              <a:cs typeface="Segoe UI" panose="020B0502040204020203" pitchFamily="34" charset="0"/>
            </a:endParaRPr>
          </a:p>
        </p:txBody>
      </p:sp>
      <p:sp>
        <p:nvSpPr>
          <p:cNvPr id="151" name="Прямоугольник 150"/>
          <p:cNvSpPr/>
          <p:nvPr/>
        </p:nvSpPr>
        <p:spPr>
          <a:xfrm>
            <a:off x="6579761" y="3951247"/>
            <a:ext cx="2375804" cy="276999"/>
          </a:xfrm>
          <a:prstGeom prst="rect">
            <a:avLst/>
          </a:prstGeom>
        </p:spPr>
        <p:txBody>
          <a:bodyPr wrap="square">
            <a:spAutoFit/>
          </a:bodyPr>
          <a:lstStyle/>
          <a:p>
            <a:r>
              <a:rPr lang="kk-KZ" sz="1200" b="1" dirty="0" smtClean="0">
                <a:solidFill>
                  <a:srgbClr val="1F4E79"/>
                </a:solidFill>
                <a:latin typeface="Segoe UI" panose="020B0502040204020203" pitchFamily="34" charset="0"/>
                <a:cs typeface="Segoe UI" panose="020B0502040204020203" pitchFamily="34" charset="0"/>
              </a:rPr>
              <a:t>1</a:t>
            </a:r>
            <a:r>
              <a:rPr lang="kk-KZ" sz="1200" dirty="0" smtClean="0">
                <a:latin typeface="Segoe UI" panose="020B0502040204020203" pitchFamily="34" charset="0"/>
                <a:cs typeface="Segoe UI" panose="020B0502040204020203" pitchFamily="34" charset="0"/>
              </a:rPr>
              <a:t> </a:t>
            </a:r>
            <a:r>
              <a:rPr lang="kk-KZ" sz="1100" dirty="0" smtClean="0">
                <a:latin typeface="Segoe UI" panose="020B0502040204020203" pitchFamily="34" charset="0"/>
                <a:cs typeface="Segoe UI" panose="020B0502040204020203" pitchFamily="34" charset="0"/>
              </a:rPr>
              <a:t>республикалық спорт колледжі</a:t>
            </a:r>
            <a:endParaRPr lang="kk-KZ" sz="1100" dirty="0">
              <a:latin typeface="Segoe UI" panose="020B0502040204020203" pitchFamily="34" charset="0"/>
              <a:cs typeface="Segoe UI" panose="020B0502040204020203" pitchFamily="34" charset="0"/>
            </a:endParaRPr>
          </a:p>
        </p:txBody>
      </p:sp>
      <p:sp>
        <p:nvSpPr>
          <p:cNvPr id="152" name="Прямоугольник 151"/>
          <p:cNvSpPr/>
          <p:nvPr/>
        </p:nvSpPr>
        <p:spPr>
          <a:xfrm>
            <a:off x="6645577" y="2477259"/>
            <a:ext cx="2516167" cy="446276"/>
          </a:xfrm>
          <a:prstGeom prst="rect">
            <a:avLst/>
          </a:prstGeom>
        </p:spPr>
        <p:txBody>
          <a:bodyPr wrap="square">
            <a:spAutoFit/>
          </a:bodyPr>
          <a:lstStyle/>
          <a:p>
            <a:r>
              <a:rPr lang="kk-KZ" sz="1200" b="1" dirty="0" smtClean="0">
                <a:solidFill>
                  <a:srgbClr val="1F4E79"/>
                </a:solidFill>
                <a:latin typeface="Segoe UI" panose="020B0502040204020203" pitchFamily="34" charset="0"/>
                <a:cs typeface="Segoe UI" panose="020B0502040204020203" pitchFamily="34" charset="0"/>
              </a:rPr>
              <a:t>4</a:t>
            </a:r>
            <a:r>
              <a:rPr lang="kk-KZ" sz="1200" dirty="0" smtClean="0">
                <a:latin typeface="Segoe UI" panose="020B0502040204020203" pitchFamily="34" charset="0"/>
                <a:cs typeface="Segoe UI" panose="020B0502040204020203" pitchFamily="34" charset="0"/>
              </a:rPr>
              <a:t> </a:t>
            </a:r>
            <a:r>
              <a:rPr lang="kk-KZ" sz="1100" dirty="0" smtClean="0">
                <a:latin typeface="Segoe UI" panose="020B0502040204020203" pitchFamily="34" charset="0"/>
                <a:cs typeface="Segoe UI" panose="020B0502040204020203" pitchFamily="34" charset="0"/>
              </a:rPr>
              <a:t>олимпиадалық дайындық орталығы</a:t>
            </a:r>
            <a:endParaRPr lang="kk-KZ" sz="1100" dirty="0">
              <a:latin typeface="Segoe UI" panose="020B0502040204020203" pitchFamily="34" charset="0"/>
              <a:cs typeface="Segoe UI" panose="020B0502040204020203" pitchFamily="34" charset="0"/>
            </a:endParaRPr>
          </a:p>
        </p:txBody>
      </p:sp>
      <p:sp>
        <p:nvSpPr>
          <p:cNvPr id="153" name="Прямоугольник 152"/>
          <p:cNvSpPr/>
          <p:nvPr/>
        </p:nvSpPr>
        <p:spPr>
          <a:xfrm>
            <a:off x="6540902" y="4448315"/>
            <a:ext cx="2510773" cy="276999"/>
          </a:xfrm>
          <a:prstGeom prst="rect">
            <a:avLst/>
          </a:prstGeom>
        </p:spPr>
        <p:txBody>
          <a:bodyPr wrap="square">
            <a:spAutoFit/>
          </a:bodyPr>
          <a:lstStyle/>
          <a:p>
            <a:r>
              <a:rPr lang="kk-KZ" sz="1200" b="1" dirty="0" smtClean="0">
                <a:solidFill>
                  <a:srgbClr val="1F4E79"/>
                </a:solidFill>
                <a:latin typeface="Segoe UI" panose="020B0502040204020203" pitchFamily="34" charset="0"/>
                <a:cs typeface="Segoe UI" panose="020B0502040204020203" pitchFamily="34" charset="0"/>
              </a:rPr>
              <a:t>1</a:t>
            </a:r>
            <a:r>
              <a:rPr lang="kk-KZ" sz="1200" dirty="0" smtClean="0">
                <a:latin typeface="Segoe UI" panose="020B0502040204020203" pitchFamily="34" charset="0"/>
                <a:cs typeface="Segoe UI" panose="020B0502040204020203" pitchFamily="34" charset="0"/>
              </a:rPr>
              <a:t> </a:t>
            </a:r>
            <a:r>
              <a:rPr lang="kk-KZ" sz="1100" dirty="0" smtClean="0">
                <a:latin typeface="Segoe UI" panose="020B0502040204020203" pitchFamily="34" charset="0"/>
                <a:cs typeface="Segoe UI" panose="020B0502040204020203" pitchFamily="34" charset="0"/>
              </a:rPr>
              <a:t>жоғары спорт шеберлігі мектебі</a:t>
            </a:r>
            <a:endParaRPr lang="kk-KZ" sz="1100" dirty="0">
              <a:latin typeface="Segoe UI" panose="020B0502040204020203" pitchFamily="34" charset="0"/>
              <a:cs typeface="Segoe UI" panose="020B0502040204020203" pitchFamily="34" charset="0"/>
            </a:endParaRPr>
          </a:p>
        </p:txBody>
      </p:sp>
      <p:sp>
        <p:nvSpPr>
          <p:cNvPr id="154" name="Прямоугольник 153"/>
          <p:cNvSpPr/>
          <p:nvPr/>
        </p:nvSpPr>
        <p:spPr>
          <a:xfrm>
            <a:off x="6635090" y="2943237"/>
            <a:ext cx="2395101" cy="446276"/>
          </a:xfrm>
          <a:prstGeom prst="rect">
            <a:avLst/>
          </a:prstGeom>
        </p:spPr>
        <p:txBody>
          <a:bodyPr wrap="square">
            <a:spAutoFit/>
          </a:bodyPr>
          <a:lstStyle/>
          <a:p>
            <a:r>
              <a:rPr lang="kk-KZ" sz="1200" b="1" dirty="0" smtClean="0">
                <a:solidFill>
                  <a:srgbClr val="1F4E79"/>
                </a:solidFill>
                <a:latin typeface="Segoe UI" panose="020B0502040204020203" pitchFamily="34" charset="0"/>
                <a:cs typeface="Segoe UI" panose="020B0502040204020203" pitchFamily="34" charset="0"/>
              </a:rPr>
              <a:t>3</a:t>
            </a:r>
            <a:r>
              <a:rPr lang="kk-KZ" sz="1200" dirty="0" smtClean="0">
                <a:latin typeface="Segoe UI" panose="020B0502040204020203" pitchFamily="34" charset="0"/>
                <a:cs typeface="Segoe UI" panose="020B0502040204020203" pitchFamily="34" charset="0"/>
              </a:rPr>
              <a:t> </a:t>
            </a:r>
            <a:r>
              <a:rPr lang="kk-KZ" sz="1100" dirty="0" smtClean="0">
                <a:latin typeface="Segoe UI" panose="020B0502040204020203" pitchFamily="34" charset="0"/>
                <a:cs typeface="Segoe UI" panose="020B0502040204020203" pitchFamily="34" charset="0"/>
              </a:rPr>
              <a:t>ұлттық құрама командаларды дайындау жөніндегі ұйымы</a:t>
            </a:r>
            <a:endParaRPr lang="kk-KZ" sz="1100" dirty="0">
              <a:latin typeface="Segoe UI" panose="020B0502040204020203" pitchFamily="34" charset="0"/>
              <a:cs typeface="Segoe UI" panose="020B0502040204020203" pitchFamily="34" charset="0"/>
            </a:endParaRPr>
          </a:p>
        </p:txBody>
      </p:sp>
      <p:sp>
        <p:nvSpPr>
          <p:cNvPr id="155" name="Прямоугольник 154"/>
          <p:cNvSpPr/>
          <p:nvPr/>
        </p:nvSpPr>
        <p:spPr>
          <a:xfrm>
            <a:off x="6648518" y="3401648"/>
            <a:ext cx="2149161" cy="461665"/>
          </a:xfrm>
          <a:prstGeom prst="rect">
            <a:avLst/>
          </a:prstGeom>
        </p:spPr>
        <p:txBody>
          <a:bodyPr wrap="square">
            <a:spAutoFit/>
          </a:bodyPr>
          <a:lstStyle/>
          <a:p>
            <a:r>
              <a:rPr lang="kk-KZ" sz="1200" b="1" dirty="0" smtClean="0">
                <a:solidFill>
                  <a:srgbClr val="1F4E79"/>
                </a:solidFill>
                <a:latin typeface="Segoe UI" panose="020B0502040204020203" pitchFamily="34" charset="0"/>
                <a:cs typeface="Segoe UI" panose="020B0502040204020203" pitchFamily="34" charset="0"/>
              </a:rPr>
              <a:t>3</a:t>
            </a:r>
            <a:r>
              <a:rPr lang="kk-KZ" sz="1200" dirty="0" smtClean="0">
                <a:latin typeface="Segoe UI" panose="020B0502040204020203" pitchFamily="34" charset="0"/>
                <a:cs typeface="Segoe UI" panose="020B0502040204020203" pitchFamily="34" charset="0"/>
              </a:rPr>
              <a:t> </a:t>
            </a:r>
            <a:r>
              <a:rPr lang="kk-KZ" sz="1100" dirty="0" smtClean="0">
                <a:latin typeface="Segoe UI" panose="020B0502040204020203" pitchFamily="34" charset="0"/>
                <a:cs typeface="Segoe UI" panose="020B0502040204020203" pitchFamily="34" charset="0"/>
              </a:rPr>
              <a:t>медициналық және допингке қарсы  ұйымдар</a:t>
            </a:r>
            <a:endParaRPr lang="kk-KZ" sz="1050" dirty="0">
              <a:latin typeface="Segoe UI" panose="020B0502040204020203" pitchFamily="34" charset="0"/>
              <a:cs typeface="Segoe UI" panose="020B0502040204020203" pitchFamily="34" charset="0"/>
            </a:endParaRPr>
          </a:p>
        </p:txBody>
      </p:sp>
      <p:cxnSp>
        <p:nvCxnSpPr>
          <p:cNvPr id="156" name="Прямая соединительная линия 155"/>
          <p:cNvCxnSpPr/>
          <p:nvPr/>
        </p:nvCxnSpPr>
        <p:spPr>
          <a:xfrm flipH="1">
            <a:off x="4598673" y="1137839"/>
            <a:ext cx="0" cy="144000"/>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p:cNvCxnSpPr/>
          <p:nvPr/>
        </p:nvCxnSpPr>
        <p:spPr>
          <a:xfrm flipH="1">
            <a:off x="10896556" y="993839"/>
            <a:ext cx="0" cy="288000"/>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sp>
        <p:nvSpPr>
          <p:cNvPr id="158" name="Прямоугольник 157"/>
          <p:cNvSpPr/>
          <p:nvPr/>
        </p:nvSpPr>
        <p:spPr>
          <a:xfrm>
            <a:off x="359983" y="2572955"/>
            <a:ext cx="2104673" cy="307777"/>
          </a:xfrm>
          <a:prstGeom prst="rect">
            <a:avLst/>
          </a:prstGeom>
        </p:spPr>
        <p:txBody>
          <a:bodyPr wrap="square">
            <a:spAutoFit/>
          </a:bodyPr>
          <a:lstStyle/>
          <a:p>
            <a:r>
              <a:rPr lang="ru-RU" sz="1400" b="1" dirty="0">
                <a:solidFill>
                  <a:srgbClr val="1F4E79"/>
                </a:solidFill>
                <a:latin typeface="Segoe UI" panose="020B0502040204020203" pitchFamily="34" charset="0"/>
                <a:cs typeface="Segoe UI" panose="020B0502040204020203" pitchFamily="34" charset="0"/>
              </a:rPr>
              <a:t>11</a:t>
            </a:r>
            <a:r>
              <a:rPr lang="ru-RU" sz="1200" dirty="0">
                <a:solidFill>
                  <a:srgbClr val="000000"/>
                </a:solidFill>
                <a:latin typeface="Segoe UI" panose="020B0502040204020203" pitchFamily="34" charset="0"/>
                <a:cs typeface="Segoe UI" panose="020B0502040204020203" pitchFamily="34" charset="0"/>
              </a:rPr>
              <a:t> </a:t>
            </a:r>
            <a:r>
              <a:rPr lang="ru-RU" sz="1200" dirty="0" smtClean="0">
                <a:solidFill>
                  <a:srgbClr val="000000"/>
                </a:solidFill>
                <a:latin typeface="Segoe UI" panose="020B0502040204020203" pitchFamily="34" charset="0"/>
                <a:cs typeface="Segoe UI" panose="020B0502040204020203" pitchFamily="34" charset="0"/>
              </a:rPr>
              <a:t>театр</a:t>
            </a:r>
            <a:endParaRPr lang="ru-RU" sz="1200" dirty="0">
              <a:solidFill>
                <a:srgbClr val="000000"/>
              </a:solidFill>
              <a:latin typeface="Segoe UI" panose="020B0502040204020203" pitchFamily="34" charset="0"/>
              <a:cs typeface="Segoe UI" panose="020B0502040204020203" pitchFamily="34" charset="0"/>
            </a:endParaRPr>
          </a:p>
        </p:txBody>
      </p:sp>
      <p:sp>
        <p:nvSpPr>
          <p:cNvPr id="159" name="Прямоугольник 158"/>
          <p:cNvSpPr/>
          <p:nvPr/>
        </p:nvSpPr>
        <p:spPr>
          <a:xfrm>
            <a:off x="359983" y="3081746"/>
            <a:ext cx="2104673" cy="307777"/>
          </a:xfrm>
          <a:prstGeom prst="rect">
            <a:avLst/>
          </a:prstGeom>
        </p:spPr>
        <p:txBody>
          <a:bodyPr wrap="square">
            <a:spAutoFit/>
          </a:bodyPr>
          <a:lstStyle/>
          <a:p>
            <a:r>
              <a:rPr lang="kk-KZ" sz="1400" b="1" dirty="0" smtClean="0">
                <a:solidFill>
                  <a:srgbClr val="1F4E79"/>
                </a:solidFill>
                <a:latin typeface="Segoe UI" panose="020B0502040204020203" pitchFamily="34" charset="0"/>
                <a:cs typeface="Segoe UI" panose="020B0502040204020203" pitchFamily="34" charset="0"/>
              </a:rPr>
              <a:t>10</a:t>
            </a:r>
            <a:r>
              <a:rPr lang="kk-KZ" sz="1200" dirty="0" smtClean="0">
                <a:solidFill>
                  <a:srgbClr val="000000"/>
                </a:solidFill>
                <a:latin typeface="Segoe UI" panose="020B0502040204020203" pitchFamily="34" charset="0"/>
                <a:cs typeface="Segoe UI" panose="020B0502040204020203" pitchFamily="34" charset="0"/>
              </a:rPr>
              <a:t> оқу орны</a:t>
            </a:r>
            <a:endParaRPr lang="kk-KZ" sz="1200" dirty="0">
              <a:solidFill>
                <a:srgbClr val="000000"/>
              </a:solidFill>
              <a:latin typeface="Segoe UI" panose="020B0502040204020203" pitchFamily="34" charset="0"/>
              <a:cs typeface="Segoe UI" panose="020B0502040204020203" pitchFamily="34" charset="0"/>
            </a:endParaRPr>
          </a:p>
        </p:txBody>
      </p:sp>
      <p:sp>
        <p:nvSpPr>
          <p:cNvPr id="160" name="Прямоугольник 159"/>
          <p:cNvSpPr/>
          <p:nvPr/>
        </p:nvSpPr>
        <p:spPr>
          <a:xfrm>
            <a:off x="359983" y="2067327"/>
            <a:ext cx="2104673" cy="307777"/>
          </a:xfrm>
          <a:prstGeom prst="rect">
            <a:avLst/>
          </a:prstGeom>
        </p:spPr>
        <p:txBody>
          <a:bodyPr wrap="square">
            <a:spAutoFit/>
          </a:bodyPr>
          <a:lstStyle/>
          <a:p>
            <a:r>
              <a:rPr lang="kk-KZ" sz="1400" b="1" dirty="0" smtClean="0">
                <a:solidFill>
                  <a:srgbClr val="1F4E79"/>
                </a:solidFill>
                <a:latin typeface="Segoe UI" panose="020B0502040204020203" pitchFamily="34" charset="0"/>
                <a:cs typeface="Segoe UI" panose="020B0502040204020203" pitchFamily="34" charset="0"/>
              </a:rPr>
              <a:t>12</a:t>
            </a:r>
            <a:r>
              <a:rPr lang="kk-KZ" sz="1200" dirty="0" smtClean="0">
                <a:solidFill>
                  <a:srgbClr val="000000"/>
                </a:solidFill>
                <a:latin typeface="Segoe UI" panose="020B0502040204020203" pitchFamily="34" charset="0"/>
                <a:cs typeface="Segoe UI" panose="020B0502040204020203" pitchFamily="34" charset="0"/>
              </a:rPr>
              <a:t> музей-қорық</a:t>
            </a:r>
            <a:endParaRPr lang="kk-KZ" sz="1200" dirty="0">
              <a:solidFill>
                <a:srgbClr val="000000"/>
              </a:solidFill>
              <a:latin typeface="Segoe UI" panose="020B0502040204020203" pitchFamily="34" charset="0"/>
              <a:cs typeface="Segoe UI" panose="020B0502040204020203" pitchFamily="34" charset="0"/>
            </a:endParaRPr>
          </a:p>
        </p:txBody>
      </p:sp>
      <p:sp>
        <p:nvSpPr>
          <p:cNvPr id="161" name="Прямоугольник 160"/>
          <p:cNvSpPr/>
          <p:nvPr/>
        </p:nvSpPr>
        <p:spPr>
          <a:xfrm>
            <a:off x="359983" y="3581512"/>
            <a:ext cx="2104673" cy="307777"/>
          </a:xfrm>
          <a:prstGeom prst="rect">
            <a:avLst/>
          </a:prstGeom>
        </p:spPr>
        <p:txBody>
          <a:bodyPr wrap="square">
            <a:spAutoFit/>
          </a:bodyPr>
          <a:lstStyle/>
          <a:p>
            <a:r>
              <a:rPr lang="ru-RU" sz="1400" b="1" dirty="0">
                <a:solidFill>
                  <a:srgbClr val="1F4E79"/>
                </a:solidFill>
                <a:latin typeface="Segoe UI" panose="020B0502040204020203" pitchFamily="34" charset="0"/>
                <a:cs typeface="Segoe UI" panose="020B0502040204020203" pitchFamily="34" charset="0"/>
              </a:rPr>
              <a:t>5</a:t>
            </a:r>
            <a:r>
              <a:rPr lang="ru-RU" sz="1200" dirty="0">
                <a:solidFill>
                  <a:srgbClr val="000000"/>
                </a:solidFill>
                <a:latin typeface="Segoe UI" panose="020B0502040204020203" pitchFamily="34" charset="0"/>
                <a:cs typeface="Segoe UI" panose="020B0502040204020203" pitchFamily="34" charset="0"/>
              </a:rPr>
              <a:t> </a:t>
            </a:r>
            <a:r>
              <a:rPr lang="ru-RU" sz="1200" dirty="0" smtClean="0">
                <a:solidFill>
                  <a:srgbClr val="000000"/>
                </a:solidFill>
                <a:latin typeface="Segoe UI" panose="020B0502040204020203" pitchFamily="34" charset="0"/>
                <a:cs typeface="Segoe UI" panose="020B0502040204020203" pitchFamily="34" charset="0"/>
              </a:rPr>
              <a:t>музей</a:t>
            </a:r>
            <a:endParaRPr lang="ru-RU" sz="1200" dirty="0">
              <a:solidFill>
                <a:srgbClr val="000000"/>
              </a:solidFill>
              <a:latin typeface="Segoe UI" panose="020B0502040204020203" pitchFamily="34" charset="0"/>
              <a:cs typeface="Segoe UI" panose="020B0502040204020203" pitchFamily="34" charset="0"/>
            </a:endParaRPr>
          </a:p>
        </p:txBody>
      </p:sp>
      <p:sp>
        <p:nvSpPr>
          <p:cNvPr id="162" name="Прямоугольник 161"/>
          <p:cNvSpPr/>
          <p:nvPr/>
        </p:nvSpPr>
        <p:spPr>
          <a:xfrm>
            <a:off x="359983" y="4554154"/>
            <a:ext cx="2741805" cy="307777"/>
          </a:xfrm>
          <a:prstGeom prst="rect">
            <a:avLst/>
          </a:prstGeom>
        </p:spPr>
        <p:txBody>
          <a:bodyPr wrap="square">
            <a:spAutoFit/>
          </a:bodyPr>
          <a:lstStyle/>
          <a:p>
            <a:r>
              <a:rPr lang="kk-KZ" sz="1400" b="1" dirty="0" smtClean="0">
                <a:solidFill>
                  <a:srgbClr val="1F4E79"/>
                </a:solidFill>
                <a:latin typeface="Segoe UI" panose="020B0502040204020203" pitchFamily="34" charset="0"/>
                <a:cs typeface="Segoe UI" panose="020B0502040204020203" pitchFamily="34" charset="0"/>
              </a:rPr>
              <a:t>2</a:t>
            </a:r>
            <a:r>
              <a:rPr lang="kk-KZ" sz="1200" dirty="0" smtClean="0">
                <a:solidFill>
                  <a:srgbClr val="000000"/>
                </a:solidFill>
                <a:latin typeface="Segoe UI" panose="020B0502040204020203" pitchFamily="34" charset="0"/>
                <a:cs typeface="Segoe UI" panose="020B0502040204020203" pitchFamily="34" charset="0"/>
              </a:rPr>
              <a:t> кинематографиялық ұйым</a:t>
            </a:r>
            <a:endParaRPr lang="kk-KZ" sz="1200" dirty="0">
              <a:solidFill>
                <a:srgbClr val="000000"/>
              </a:solidFill>
              <a:latin typeface="Segoe UI" panose="020B0502040204020203" pitchFamily="34" charset="0"/>
              <a:cs typeface="Segoe UI" panose="020B0502040204020203" pitchFamily="34" charset="0"/>
            </a:endParaRPr>
          </a:p>
        </p:txBody>
      </p:sp>
      <p:sp>
        <p:nvSpPr>
          <p:cNvPr id="163" name="Прямоугольник 162"/>
          <p:cNvSpPr/>
          <p:nvPr/>
        </p:nvSpPr>
        <p:spPr>
          <a:xfrm>
            <a:off x="359983" y="4079197"/>
            <a:ext cx="2104673" cy="307777"/>
          </a:xfrm>
          <a:prstGeom prst="rect">
            <a:avLst/>
          </a:prstGeom>
        </p:spPr>
        <p:txBody>
          <a:bodyPr wrap="square">
            <a:spAutoFit/>
          </a:bodyPr>
          <a:lstStyle/>
          <a:p>
            <a:r>
              <a:rPr lang="kk-KZ" sz="1400" b="1" dirty="0" smtClean="0">
                <a:solidFill>
                  <a:srgbClr val="1F4E79"/>
                </a:solidFill>
                <a:latin typeface="Segoe UI" panose="020B0502040204020203" pitchFamily="34" charset="0"/>
                <a:cs typeface="Segoe UI" panose="020B0502040204020203" pitchFamily="34" charset="0"/>
              </a:rPr>
              <a:t>3 </a:t>
            </a:r>
            <a:r>
              <a:rPr lang="kk-KZ" sz="1200" dirty="0" smtClean="0">
                <a:solidFill>
                  <a:srgbClr val="000000"/>
                </a:solidFill>
                <a:latin typeface="Segoe UI" panose="020B0502040204020203" pitchFamily="34" charset="0"/>
                <a:cs typeface="Segoe UI" panose="020B0502040204020203" pitchFamily="34" charset="0"/>
              </a:rPr>
              <a:t>кітапхана</a:t>
            </a:r>
            <a:endParaRPr lang="kk-KZ" sz="1200" dirty="0">
              <a:solidFill>
                <a:srgbClr val="000000"/>
              </a:solidFill>
              <a:latin typeface="Segoe UI" panose="020B0502040204020203" pitchFamily="34" charset="0"/>
              <a:cs typeface="Segoe UI" panose="020B0502040204020203" pitchFamily="34" charset="0"/>
            </a:endParaRPr>
          </a:p>
        </p:txBody>
      </p:sp>
      <p:sp>
        <p:nvSpPr>
          <p:cNvPr id="164" name="Прямоугольник 163"/>
          <p:cNvSpPr/>
          <p:nvPr/>
        </p:nvSpPr>
        <p:spPr>
          <a:xfrm>
            <a:off x="359983" y="5541807"/>
            <a:ext cx="2307267" cy="600164"/>
          </a:xfrm>
          <a:prstGeom prst="rect">
            <a:avLst/>
          </a:prstGeom>
        </p:spPr>
        <p:txBody>
          <a:bodyPr wrap="square">
            <a:spAutoFit/>
          </a:bodyPr>
          <a:lstStyle/>
          <a:p>
            <a:r>
              <a:rPr lang="kk-KZ" sz="1100" dirty="0" smtClean="0">
                <a:solidFill>
                  <a:srgbClr val="000000"/>
                </a:solidFill>
                <a:latin typeface="Segoe UI" panose="020B0502040204020203" pitchFamily="34" charset="0"/>
                <a:cs typeface="Segoe UI" panose="020B0502040204020203" pitchFamily="34" charset="0"/>
              </a:rPr>
              <a:t>«Қазреставрация» республикалық мемлекеттік кәсіпорны</a:t>
            </a:r>
            <a:endParaRPr lang="kk-KZ" sz="1100" dirty="0">
              <a:latin typeface="Segoe UI" panose="020B0502040204020203" pitchFamily="34" charset="0"/>
              <a:cs typeface="Segoe UI" panose="020B0502040204020203" pitchFamily="34" charset="0"/>
            </a:endParaRPr>
          </a:p>
        </p:txBody>
      </p:sp>
      <p:sp>
        <p:nvSpPr>
          <p:cNvPr id="165" name="Прямоугольник 164"/>
          <p:cNvSpPr/>
          <p:nvPr/>
        </p:nvSpPr>
        <p:spPr>
          <a:xfrm>
            <a:off x="1955046" y="575349"/>
            <a:ext cx="2160000" cy="4000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6" name="Прямоугольник 165"/>
          <p:cNvSpPr/>
          <p:nvPr/>
        </p:nvSpPr>
        <p:spPr>
          <a:xfrm>
            <a:off x="6558402" y="575349"/>
            <a:ext cx="2160000" cy="4000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7" name="Прямоугольник 166"/>
          <p:cNvSpPr/>
          <p:nvPr/>
        </p:nvSpPr>
        <p:spPr>
          <a:xfrm>
            <a:off x="9732181" y="575349"/>
            <a:ext cx="2160000" cy="4000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8" name="Прямоугольник 167"/>
          <p:cNvSpPr/>
          <p:nvPr/>
        </p:nvSpPr>
        <p:spPr>
          <a:xfrm>
            <a:off x="2572111" y="619919"/>
            <a:ext cx="1061509" cy="276999"/>
          </a:xfrm>
          <a:prstGeom prst="rect">
            <a:avLst/>
          </a:prstGeom>
        </p:spPr>
        <p:txBody>
          <a:bodyPr wrap="none">
            <a:spAutoFit/>
          </a:bodyPr>
          <a:lstStyle/>
          <a:p>
            <a:r>
              <a:rPr lang="ru-RU" sz="1200" b="1" dirty="0" smtClean="0">
                <a:solidFill>
                  <a:schemeClr val="tx1">
                    <a:lumMod val="85000"/>
                    <a:lumOff val="15000"/>
                  </a:schemeClr>
                </a:solidFill>
                <a:latin typeface="Segoe UI" panose="020B0502040204020203" pitchFamily="34" charset="0"/>
                <a:cs typeface="Segoe UI" panose="020B0502040204020203" pitchFamily="34" charset="0"/>
              </a:rPr>
              <a:t>МӘДЕНИЕТ</a:t>
            </a:r>
            <a:endParaRPr lang="ru-RU" sz="1200" b="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69" name="Прямоугольник 168"/>
          <p:cNvSpPr/>
          <p:nvPr/>
        </p:nvSpPr>
        <p:spPr>
          <a:xfrm>
            <a:off x="7177569" y="620219"/>
            <a:ext cx="699230" cy="276999"/>
          </a:xfrm>
          <a:prstGeom prst="rect">
            <a:avLst/>
          </a:prstGeom>
        </p:spPr>
        <p:txBody>
          <a:bodyPr wrap="none">
            <a:spAutoFit/>
          </a:bodyPr>
          <a:lstStyle/>
          <a:p>
            <a:r>
              <a:rPr lang="kk-KZ" sz="1200" b="1" dirty="0">
                <a:solidFill>
                  <a:schemeClr val="tx1">
                    <a:lumMod val="85000"/>
                    <a:lumOff val="15000"/>
                  </a:schemeClr>
                </a:solidFill>
                <a:latin typeface="Segoe UI" panose="020B0502040204020203" pitchFamily="34" charset="0"/>
                <a:cs typeface="Segoe UI" panose="020B0502040204020203" pitchFamily="34" charset="0"/>
              </a:rPr>
              <a:t>СПОРТ</a:t>
            </a:r>
            <a:endParaRPr lang="ru-RU" sz="1200" b="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70" name="Прямоугольник 169"/>
          <p:cNvSpPr/>
          <p:nvPr/>
        </p:nvSpPr>
        <p:spPr>
          <a:xfrm>
            <a:off x="10462566" y="638847"/>
            <a:ext cx="819455" cy="276999"/>
          </a:xfrm>
          <a:prstGeom prst="rect">
            <a:avLst/>
          </a:prstGeom>
        </p:spPr>
        <p:txBody>
          <a:bodyPr wrap="none">
            <a:spAutoFit/>
          </a:bodyPr>
          <a:lstStyle/>
          <a:p>
            <a:r>
              <a:rPr lang="kk-KZ" sz="1200" b="1" dirty="0">
                <a:solidFill>
                  <a:schemeClr val="tx1">
                    <a:lumMod val="85000"/>
                    <a:lumOff val="15000"/>
                  </a:schemeClr>
                </a:solidFill>
                <a:latin typeface="Segoe UI" panose="020B0502040204020203" pitchFamily="34" charset="0"/>
                <a:cs typeface="Segoe UI" panose="020B0502040204020203" pitchFamily="34" charset="0"/>
              </a:rPr>
              <a:t>ТУРИЗМ</a:t>
            </a:r>
            <a:endParaRPr lang="ru-RU" sz="1200" b="1"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72" name="Прямая соединительная линия 171"/>
          <p:cNvCxnSpPr/>
          <p:nvPr/>
        </p:nvCxnSpPr>
        <p:spPr>
          <a:xfrm flipH="1">
            <a:off x="1283973" y="1137839"/>
            <a:ext cx="0" cy="144000"/>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cxnSp>
        <p:nvCxnSpPr>
          <p:cNvPr id="173" name="Прямая соединительная линия 172"/>
          <p:cNvCxnSpPr/>
          <p:nvPr/>
        </p:nvCxnSpPr>
        <p:spPr>
          <a:xfrm flipH="1">
            <a:off x="1283973" y="1137839"/>
            <a:ext cx="3314700" cy="0"/>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cxnSp>
        <p:nvCxnSpPr>
          <p:cNvPr id="174" name="Прямая соединительная линия 173"/>
          <p:cNvCxnSpPr/>
          <p:nvPr/>
        </p:nvCxnSpPr>
        <p:spPr>
          <a:xfrm flipH="1">
            <a:off x="2979032" y="974751"/>
            <a:ext cx="0" cy="144000"/>
          </a:xfrm>
          <a:prstGeom prst="line">
            <a:avLst/>
          </a:prstGeom>
          <a:ln>
            <a:solidFill>
              <a:srgbClr val="0F6684"/>
            </a:solidFill>
          </a:ln>
        </p:spPr>
        <p:style>
          <a:lnRef idx="1">
            <a:schemeClr val="accent1"/>
          </a:lnRef>
          <a:fillRef idx="0">
            <a:schemeClr val="accent1"/>
          </a:fillRef>
          <a:effectRef idx="0">
            <a:schemeClr val="accent1"/>
          </a:effectRef>
          <a:fontRef idx="minor">
            <a:schemeClr val="tx1"/>
          </a:fontRef>
        </p:style>
      </p:cxnSp>
      <p:sp>
        <p:nvSpPr>
          <p:cNvPr id="176" name="Прямоугольник 175"/>
          <p:cNvSpPr/>
          <p:nvPr/>
        </p:nvSpPr>
        <p:spPr>
          <a:xfrm>
            <a:off x="359983" y="5077205"/>
            <a:ext cx="2104673" cy="307777"/>
          </a:xfrm>
          <a:prstGeom prst="rect">
            <a:avLst/>
          </a:prstGeom>
        </p:spPr>
        <p:txBody>
          <a:bodyPr wrap="square">
            <a:spAutoFit/>
          </a:bodyPr>
          <a:lstStyle/>
          <a:p>
            <a:r>
              <a:rPr lang="kk-KZ" sz="1400" b="1" dirty="0" smtClean="0">
                <a:solidFill>
                  <a:srgbClr val="1F4E79"/>
                </a:solidFill>
                <a:latin typeface="Segoe UI" panose="020B0502040204020203" pitchFamily="34" charset="0"/>
                <a:cs typeface="Segoe UI" panose="020B0502040204020203" pitchFamily="34" charset="0"/>
              </a:rPr>
              <a:t>7</a:t>
            </a:r>
            <a:r>
              <a:rPr lang="kk-KZ" sz="1200" dirty="0" smtClean="0">
                <a:solidFill>
                  <a:srgbClr val="000000"/>
                </a:solidFill>
                <a:latin typeface="Segoe UI" panose="020B0502040204020203" pitchFamily="34" charset="0"/>
                <a:cs typeface="Segoe UI" panose="020B0502040204020203" pitchFamily="34" charset="0"/>
              </a:rPr>
              <a:t> концерттік ұйым</a:t>
            </a:r>
            <a:endParaRPr lang="kk-KZ" sz="1200" dirty="0">
              <a:solidFill>
                <a:srgbClr val="000000"/>
              </a:solidFill>
              <a:latin typeface="Segoe UI" panose="020B0502040204020203" pitchFamily="34" charset="0"/>
              <a:cs typeface="Segoe UI" panose="020B0502040204020203" pitchFamily="34" charset="0"/>
            </a:endParaRPr>
          </a:p>
        </p:txBody>
      </p:sp>
      <p:sp>
        <p:nvSpPr>
          <p:cNvPr id="75" name="Прямоугольник 74"/>
          <p:cNvSpPr/>
          <p:nvPr/>
        </p:nvSpPr>
        <p:spPr>
          <a:xfrm>
            <a:off x="9455790" y="4386974"/>
            <a:ext cx="2634903" cy="1710698"/>
          </a:xfrm>
          <a:prstGeom prst="rect">
            <a:avLst/>
          </a:prstGeom>
          <a:solidFill>
            <a:srgbClr val="DAE3F3"/>
          </a:solidFill>
          <a:ln w="19050">
            <a:solidFill>
              <a:schemeClr val="accent5">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p:cNvSpPr txBox="1"/>
          <p:nvPr/>
        </p:nvSpPr>
        <p:spPr>
          <a:xfrm>
            <a:off x="9720090" y="4146134"/>
            <a:ext cx="2304405" cy="261610"/>
          </a:xfrm>
          <a:prstGeom prst="rect">
            <a:avLst/>
          </a:prstGeom>
          <a:noFill/>
        </p:spPr>
        <p:txBody>
          <a:bodyPr wrap="square" rtlCol="0">
            <a:spAutoFit/>
          </a:bodyPr>
          <a:lstStyle/>
          <a:p>
            <a:r>
              <a:rPr lang="kk-KZ" sz="1100" i="1" dirty="0" smtClean="0">
                <a:latin typeface="Segoe UI" panose="020B0502040204020203" pitchFamily="34" charset="0"/>
                <a:cs typeface="Segoe UI" panose="020B0502040204020203" pitchFamily="34" charset="0"/>
              </a:rPr>
              <a:t>17.04.2023 ж. жағдай бойынша</a:t>
            </a:r>
            <a:endParaRPr lang="ru-RU" sz="1100" i="1" dirty="0">
              <a:latin typeface="Segoe UI" panose="020B0502040204020203" pitchFamily="34" charset="0"/>
              <a:cs typeface="Segoe UI" panose="020B0502040204020203" pitchFamily="34" charset="0"/>
            </a:endParaRPr>
          </a:p>
        </p:txBody>
      </p:sp>
      <p:sp>
        <p:nvSpPr>
          <p:cNvPr id="80" name="TextBox 79"/>
          <p:cNvSpPr txBox="1"/>
          <p:nvPr/>
        </p:nvSpPr>
        <p:spPr>
          <a:xfrm>
            <a:off x="9461833" y="4550602"/>
            <a:ext cx="2714579" cy="1000274"/>
          </a:xfrm>
          <a:prstGeom prst="rect">
            <a:avLst/>
          </a:prstGeom>
          <a:noFill/>
        </p:spPr>
        <p:txBody>
          <a:bodyPr wrap="square" rtlCol="0">
            <a:spAutoFit/>
          </a:bodyPr>
          <a:lstStyle/>
          <a:p>
            <a:pPr marL="171450" indent="-171450">
              <a:spcBef>
                <a:spcPts val="1800"/>
              </a:spcBef>
              <a:buClr>
                <a:srgbClr val="1F4E79"/>
              </a:buClr>
              <a:buFont typeface="Wingdings" panose="05000000000000000000" pitchFamily="2" charset="2"/>
              <a:buChar char="q"/>
            </a:pPr>
            <a:r>
              <a:rPr lang="kk-KZ" sz="1200" dirty="0" smtClean="0">
                <a:latin typeface="Segoe UI" panose="020B0502040204020203" pitchFamily="34" charset="0"/>
                <a:cs typeface="Segoe UI" panose="020B0502040204020203" pitchFamily="34" charset="0"/>
              </a:rPr>
              <a:t>Штат саны – </a:t>
            </a:r>
            <a:r>
              <a:rPr lang="kk-KZ" sz="1600" b="1" dirty="0" smtClean="0">
                <a:solidFill>
                  <a:srgbClr val="2E75B6"/>
                </a:solidFill>
                <a:latin typeface="Segoe UI" panose="020B0502040204020203" pitchFamily="34" charset="0"/>
                <a:cs typeface="Segoe UI" panose="020B0502040204020203" pitchFamily="34" charset="0"/>
              </a:rPr>
              <a:t>232</a:t>
            </a:r>
            <a:r>
              <a:rPr lang="kk-KZ" sz="1200" dirty="0" smtClean="0">
                <a:latin typeface="Segoe UI" panose="020B0502040204020203" pitchFamily="34" charset="0"/>
                <a:cs typeface="Segoe UI" panose="020B0502040204020203" pitchFamily="34" charset="0"/>
              </a:rPr>
              <a:t> бірлік</a:t>
            </a:r>
            <a:endParaRPr lang="kk-KZ" sz="1200" dirty="0">
              <a:latin typeface="Segoe UI" panose="020B0502040204020203" pitchFamily="34" charset="0"/>
              <a:cs typeface="Segoe UI" panose="020B0502040204020203" pitchFamily="34" charset="0"/>
            </a:endParaRPr>
          </a:p>
          <a:p>
            <a:pPr marL="171450" indent="-171450">
              <a:spcBef>
                <a:spcPts val="1800"/>
              </a:spcBef>
              <a:buClr>
                <a:srgbClr val="1F4E79"/>
              </a:buClr>
              <a:buFont typeface="Wingdings" panose="05000000000000000000" pitchFamily="2" charset="2"/>
              <a:buChar char="q"/>
            </a:pPr>
            <a:r>
              <a:rPr lang="kk-KZ" sz="1200" dirty="0" smtClean="0">
                <a:latin typeface="Segoe UI" panose="020B0502040204020203" pitchFamily="34" charset="0"/>
                <a:cs typeface="Segoe UI" panose="020B0502040204020203" pitchFamily="34" charset="0"/>
              </a:rPr>
              <a:t>Ведомстволық бағынысты ұйымдардың саны – </a:t>
            </a:r>
            <a:r>
              <a:rPr lang="kk-KZ" sz="1600" b="1" dirty="0" smtClean="0">
                <a:solidFill>
                  <a:srgbClr val="2E75B6"/>
                </a:solidFill>
                <a:latin typeface="Segoe UI" panose="020B0502040204020203" pitchFamily="34" charset="0"/>
                <a:cs typeface="Segoe UI" panose="020B0502040204020203" pitchFamily="34" charset="0"/>
              </a:rPr>
              <a:t>79</a:t>
            </a:r>
            <a:r>
              <a:rPr lang="kk-KZ" sz="1200" dirty="0" smtClean="0">
                <a:solidFill>
                  <a:srgbClr val="2E75B6"/>
                </a:solidFill>
                <a:latin typeface="Segoe UI" panose="020B0502040204020203" pitchFamily="34" charset="0"/>
                <a:cs typeface="Segoe UI" panose="020B0502040204020203" pitchFamily="34" charset="0"/>
              </a:rPr>
              <a:t> </a:t>
            </a:r>
            <a:r>
              <a:rPr lang="kk-KZ" sz="1200" dirty="0" smtClean="0">
                <a:latin typeface="Segoe UI" panose="020B0502040204020203" pitchFamily="34" charset="0"/>
                <a:cs typeface="Segoe UI" panose="020B0502040204020203" pitchFamily="34" charset="0"/>
              </a:rPr>
              <a:t>бірлік</a:t>
            </a:r>
            <a:endParaRPr lang="kk-KZ" sz="1200" dirty="0">
              <a:latin typeface="Segoe UI" panose="020B0502040204020203" pitchFamily="34" charset="0"/>
              <a:cs typeface="Segoe UI" panose="020B0502040204020203" pitchFamily="34" charset="0"/>
            </a:endParaRPr>
          </a:p>
        </p:txBody>
      </p:sp>
      <p:sp>
        <p:nvSpPr>
          <p:cNvPr id="82" name="Прямоугольник 81"/>
          <p:cNvSpPr/>
          <p:nvPr/>
        </p:nvSpPr>
        <p:spPr>
          <a:xfrm>
            <a:off x="759952" y="1706810"/>
            <a:ext cx="1521570" cy="276999"/>
          </a:xfrm>
          <a:prstGeom prst="rect">
            <a:avLst/>
          </a:prstGeom>
        </p:spPr>
        <p:txBody>
          <a:bodyPr wrap="none">
            <a:spAutoFit/>
          </a:bodyPr>
          <a:lstStyle/>
          <a:p>
            <a:r>
              <a:rPr lang="kk-KZ" sz="1200" i="1" dirty="0">
                <a:solidFill>
                  <a:schemeClr val="tx1">
                    <a:lumMod val="85000"/>
                    <a:lumOff val="15000"/>
                  </a:schemeClr>
                </a:solidFill>
                <a:latin typeface="Segoe UI" panose="020B0502040204020203" pitchFamily="34" charset="0"/>
                <a:cs typeface="Segoe UI" panose="020B0502040204020203" pitchFamily="34" charset="0"/>
              </a:rPr>
              <a:t>(</a:t>
            </a:r>
            <a:r>
              <a:rPr lang="kk-KZ" sz="1200" i="1" dirty="0" smtClean="0">
                <a:solidFill>
                  <a:schemeClr val="tx1">
                    <a:lumMod val="85000"/>
                    <a:lumOff val="15000"/>
                  </a:schemeClr>
                </a:solidFill>
                <a:latin typeface="Segoe UI" panose="020B0502040204020203" pitchFamily="34" charset="0"/>
                <a:cs typeface="Segoe UI" panose="020B0502040204020203" pitchFamily="34" charset="0"/>
              </a:rPr>
              <a:t>штат - </a:t>
            </a:r>
            <a:r>
              <a:rPr lang="kk-KZ" sz="1200" b="1" i="1" dirty="0" smtClean="0">
                <a:solidFill>
                  <a:srgbClr val="1F4E79"/>
                </a:solidFill>
                <a:latin typeface="Segoe UI" panose="020B0502040204020203" pitchFamily="34" charset="0"/>
                <a:cs typeface="Segoe UI" panose="020B0502040204020203" pitchFamily="34" charset="0"/>
              </a:rPr>
              <a:t>35</a:t>
            </a:r>
            <a:r>
              <a:rPr lang="kk-KZ" sz="1200" i="1" dirty="0" smtClean="0">
                <a:solidFill>
                  <a:schemeClr val="tx1">
                    <a:lumMod val="85000"/>
                    <a:lumOff val="15000"/>
                  </a:schemeClr>
                </a:solidFill>
                <a:latin typeface="Segoe UI" panose="020B0502040204020203" pitchFamily="34" charset="0"/>
                <a:cs typeface="Segoe UI" panose="020B0502040204020203" pitchFamily="34" charset="0"/>
              </a:rPr>
              <a:t> бірлік)</a:t>
            </a:r>
            <a:endParaRPr lang="ru-RU" sz="1200" i="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89" name="Прямоугольник 88"/>
          <p:cNvSpPr/>
          <p:nvPr/>
        </p:nvSpPr>
        <p:spPr>
          <a:xfrm>
            <a:off x="3938099" y="1706810"/>
            <a:ext cx="1521570" cy="276999"/>
          </a:xfrm>
          <a:prstGeom prst="rect">
            <a:avLst/>
          </a:prstGeom>
        </p:spPr>
        <p:txBody>
          <a:bodyPr wrap="none">
            <a:spAutoFit/>
          </a:bodyPr>
          <a:lstStyle/>
          <a:p>
            <a:r>
              <a:rPr lang="kk-KZ" sz="1200" i="1" dirty="0">
                <a:solidFill>
                  <a:schemeClr val="tx1">
                    <a:lumMod val="85000"/>
                    <a:lumOff val="15000"/>
                  </a:schemeClr>
                </a:solidFill>
                <a:latin typeface="Segoe UI" panose="020B0502040204020203" pitchFamily="34" charset="0"/>
                <a:cs typeface="Segoe UI" panose="020B0502040204020203" pitchFamily="34" charset="0"/>
              </a:rPr>
              <a:t>(</a:t>
            </a:r>
            <a:r>
              <a:rPr lang="kk-KZ" sz="1200" i="1" dirty="0" smtClean="0">
                <a:solidFill>
                  <a:schemeClr val="tx1">
                    <a:lumMod val="85000"/>
                    <a:lumOff val="15000"/>
                  </a:schemeClr>
                </a:solidFill>
                <a:latin typeface="Segoe UI" panose="020B0502040204020203" pitchFamily="34" charset="0"/>
                <a:cs typeface="Segoe UI" panose="020B0502040204020203" pitchFamily="34" charset="0"/>
              </a:rPr>
              <a:t>штат - </a:t>
            </a:r>
            <a:r>
              <a:rPr lang="kk-KZ" sz="1200" b="1" i="1" dirty="0" smtClean="0">
                <a:solidFill>
                  <a:srgbClr val="1F4E79"/>
                </a:solidFill>
                <a:latin typeface="Segoe UI" panose="020B0502040204020203" pitchFamily="34" charset="0"/>
                <a:cs typeface="Segoe UI" panose="020B0502040204020203" pitchFamily="34" charset="0"/>
              </a:rPr>
              <a:t>20</a:t>
            </a:r>
            <a:r>
              <a:rPr lang="kk-KZ" sz="1200" i="1" dirty="0" smtClean="0">
                <a:solidFill>
                  <a:schemeClr val="tx1">
                    <a:lumMod val="85000"/>
                    <a:lumOff val="15000"/>
                  </a:schemeClr>
                </a:solidFill>
                <a:latin typeface="Segoe UI" panose="020B0502040204020203" pitchFamily="34" charset="0"/>
                <a:cs typeface="Segoe UI" panose="020B0502040204020203" pitchFamily="34" charset="0"/>
              </a:rPr>
              <a:t> бірлік)</a:t>
            </a:r>
            <a:endParaRPr lang="ru-RU" sz="1200" i="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90" name="Прямоугольник 89"/>
          <p:cNvSpPr/>
          <p:nvPr/>
        </p:nvSpPr>
        <p:spPr>
          <a:xfrm>
            <a:off x="7072470" y="1697574"/>
            <a:ext cx="1521570" cy="276999"/>
          </a:xfrm>
          <a:prstGeom prst="rect">
            <a:avLst/>
          </a:prstGeom>
        </p:spPr>
        <p:txBody>
          <a:bodyPr wrap="none">
            <a:spAutoFit/>
          </a:bodyPr>
          <a:lstStyle/>
          <a:p>
            <a:r>
              <a:rPr lang="kk-KZ" sz="1200" i="1" dirty="0">
                <a:solidFill>
                  <a:schemeClr val="tx1">
                    <a:lumMod val="85000"/>
                    <a:lumOff val="15000"/>
                  </a:schemeClr>
                </a:solidFill>
                <a:latin typeface="Segoe UI" panose="020B0502040204020203" pitchFamily="34" charset="0"/>
                <a:cs typeface="Segoe UI" panose="020B0502040204020203" pitchFamily="34" charset="0"/>
              </a:rPr>
              <a:t>(</a:t>
            </a:r>
            <a:r>
              <a:rPr lang="kk-KZ" sz="1200" i="1" dirty="0" smtClean="0">
                <a:solidFill>
                  <a:schemeClr val="tx1">
                    <a:lumMod val="85000"/>
                    <a:lumOff val="15000"/>
                  </a:schemeClr>
                </a:solidFill>
                <a:latin typeface="Segoe UI" panose="020B0502040204020203" pitchFamily="34" charset="0"/>
                <a:cs typeface="Segoe UI" panose="020B0502040204020203" pitchFamily="34" charset="0"/>
              </a:rPr>
              <a:t>штат - </a:t>
            </a:r>
            <a:r>
              <a:rPr lang="kk-KZ" sz="1200" b="1" i="1" dirty="0" smtClean="0">
                <a:solidFill>
                  <a:srgbClr val="1F4E79"/>
                </a:solidFill>
                <a:latin typeface="Segoe UI" panose="020B0502040204020203" pitchFamily="34" charset="0"/>
                <a:cs typeface="Segoe UI" panose="020B0502040204020203" pitchFamily="34" charset="0"/>
              </a:rPr>
              <a:t>38</a:t>
            </a:r>
            <a:r>
              <a:rPr lang="kk-KZ" sz="1200" i="1" dirty="0" smtClean="0">
                <a:solidFill>
                  <a:schemeClr val="tx1">
                    <a:lumMod val="85000"/>
                    <a:lumOff val="15000"/>
                  </a:schemeClr>
                </a:solidFill>
                <a:latin typeface="Segoe UI" panose="020B0502040204020203" pitchFamily="34" charset="0"/>
                <a:cs typeface="Segoe UI" panose="020B0502040204020203" pitchFamily="34" charset="0"/>
              </a:rPr>
              <a:t> бірлік)</a:t>
            </a:r>
            <a:endParaRPr lang="ru-RU" sz="1200" i="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91" name="Прямоугольник 90"/>
          <p:cNvSpPr/>
          <p:nvPr/>
        </p:nvSpPr>
        <p:spPr>
          <a:xfrm>
            <a:off x="10234385" y="1697573"/>
            <a:ext cx="1521570" cy="276999"/>
          </a:xfrm>
          <a:prstGeom prst="rect">
            <a:avLst/>
          </a:prstGeom>
        </p:spPr>
        <p:txBody>
          <a:bodyPr wrap="none">
            <a:spAutoFit/>
          </a:bodyPr>
          <a:lstStyle/>
          <a:p>
            <a:r>
              <a:rPr lang="kk-KZ" sz="1200" i="1" dirty="0">
                <a:solidFill>
                  <a:schemeClr val="tx1">
                    <a:lumMod val="85000"/>
                    <a:lumOff val="15000"/>
                  </a:schemeClr>
                </a:solidFill>
                <a:latin typeface="Segoe UI" panose="020B0502040204020203" pitchFamily="34" charset="0"/>
                <a:cs typeface="Segoe UI" panose="020B0502040204020203" pitchFamily="34" charset="0"/>
              </a:rPr>
              <a:t>(</a:t>
            </a:r>
            <a:r>
              <a:rPr lang="kk-KZ" sz="1200" i="1" dirty="0" smtClean="0">
                <a:solidFill>
                  <a:schemeClr val="tx1">
                    <a:lumMod val="85000"/>
                    <a:lumOff val="15000"/>
                  </a:schemeClr>
                </a:solidFill>
                <a:latin typeface="Segoe UI" panose="020B0502040204020203" pitchFamily="34" charset="0"/>
                <a:cs typeface="Segoe UI" panose="020B0502040204020203" pitchFamily="34" charset="0"/>
              </a:rPr>
              <a:t>штат - </a:t>
            </a:r>
            <a:r>
              <a:rPr lang="kk-KZ" sz="1200" b="1" i="1" dirty="0">
                <a:solidFill>
                  <a:srgbClr val="1F4E79"/>
                </a:solidFill>
                <a:latin typeface="Segoe UI" panose="020B0502040204020203" pitchFamily="34" charset="0"/>
                <a:cs typeface="Segoe UI" panose="020B0502040204020203" pitchFamily="34" charset="0"/>
              </a:rPr>
              <a:t>1</a:t>
            </a:r>
            <a:r>
              <a:rPr lang="kk-KZ" sz="1200" b="1" i="1" dirty="0" smtClean="0">
                <a:solidFill>
                  <a:srgbClr val="1F4E79"/>
                </a:solidFill>
                <a:latin typeface="Segoe UI" panose="020B0502040204020203" pitchFamily="34" charset="0"/>
                <a:cs typeface="Segoe UI" panose="020B0502040204020203" pitchFamily="34" charset="0"/>
              </a:rPr>
              <a:t>8</a:t>
            </a:r>
            <a:r>
              <a:rPr lang="kk-KZ" sz="1200" i="1" dirty="0" smtClean="0">
                <a:solidFill>
                  <a:schemeClr val="tx1">
                    <a:lumMod val="85000"/>
                    <a:lumOff val="15000"/>
                  </a:schemeClr>
                </a:solidFill>
                <a:latin typeface="Segoe UI" panose="020B0502040204020203" pitchFamily="34" charset="0"/>
                <a:cs typeface="Segoe UI" panose="020B0502040204020203" pitchFamily="34" charset="0"/>
              </a:rPr>
              <a:t> бірлік)</a:t>
            </a:r>
            <a:endParaRPr lang="ru-RU" sz="1200" i="1"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92" name="Прямоугольник 91"/>
          <p:cNvSpPr/>
          <p:nvPr/>
        </p:nvSpPr>
        <p:spPr>
          <a:xfrm>
            <a:off x="221440" y="6239520"/>
            <a:ext cx="2340000" cy="580548"/>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3" name="Прямоугольник 92"/>
          <p:cNvSpPr/>
          <p:nvPr/>
        </p:nvSpPr>
        <p:spPr>
          <a:xfrm>
            <a:off x="3330956" y="5311331"/>
            <a:ext cx="2340000" cy="588803"/>
          </a:xfrm>
          <a:prstGeom prst="rect">
            <a:avLst/>
          </a:prstGeom>
          <a:solidFill>
            <a:srgbClr val="E1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5" name="Прямоугольник 94"/>
          <p:cNvSpPr/>
          <p:nvPr/>
        </p:nvSpPr>
        <p:spPr>
          <a:xfrm>
            <a:off x="141501" y="6321174"/>
            <a:ext cx="2505781" cy="469359"/>
          </a:xfrm>
          <a:prstGeom prst="rect">
            <a:avLst/>
          </a:prstGeom>
        </p:spPr>
        <p:txBody>
          <a:bodyPr wrap="square">
            <a:spAutoFit/>
          </a:bodyPr>
          <a:lstStyle/>
          <a:p>
            <a:pPr algn="ctr"/>
            <a:r>
              <a:rPr lang="ru-RU" sz="1050" b="1" dirty="0" smtClean="0">
                <a:solidFill>
                  <a:schemeClr val="tx2">
                    <a:lumMod val="50000"/>
                  </a:schemeClr>
                </a:solidFill>
                <a:latin typeface="Segoe UI" panose="020B0502040204020203" pitchFamily="34" charset="0"/>
                <a:cs typeface="Segoe UI" panose="020B0502040204020203" pitchFamily="34" charset="0"/>
              </a:rPr>
              <a:t>ВЕДОМСТВОЛЫҚ БАҒЫНЫСТЫ ҰЙЫМДАРДЫҢ САНЫ </a:t>
            </a:r>
            <a:r>
              <a:rPr lang="ru-RU" sz="1050" b="1" dirty="0" smtClean="0">
                <a:latin typeface="Segoe UI" panose="020B0502040204020203" pitchFamily="34" charset="0"/>
                <a:cs typeface="Segoe UI" panose="020B0502040204020203" pitchFamily="34" charset="0"/>
              </a:rPr>
              <a:t>– </a:t>
            </a:r>
            <a:r>
              <a:rPr lang="ru-RU" sz="1400" b="1" dirty="0" smtClean="0">
                <a:solidFill>
                  <a:srgbClr val="2E75B6"/>
                </a:solidFill>
                <a:latin typeface="Segoe UI" panose="020B0502040204020203" pitchFamily="34" charset="0"/>
                <a:cs typeface="Segoe UI" panose="020B0502040204020203" pitchFamily="34" charset="0"/>
              </a:rPr>
              <a:t>51</a:t>
            </a:r>
            <a:r>
              <a:rPr lang="ru-RU" sz="1050" b="1" dirty="0" smtClean="0">
                <a:solidFill>
                  <a:srgbClr val="2E75B6"/>
                </a:solidFill>
                <a:latin typeface="Segoe UI" panose="020B0502040204020203" pitchFamily="34" charset="0"/>
                <a:cs typeface="Segoe UI" panose="020B0502040204020203" pitchFamily="34" charset="0"/>
              </a:rPr>
              <a:t> </a:t>
            </a:r>
            <a:r>
              <a:rPr lang="ru-RU" sz="1050" b="1" dirty="0" smtClean="0">
                <a:solidFill>
                  <a:schemeClr val="tx2">
                    <a:lumMod val="50000"/>
                  </a:schemeClr>
                </a:solidFill>
                <a:latin typeface="Segoe UI" panose="020B0502040204020203" pitchFamily="34" charset="0"/>
                <a:cs typeface="Segoe UI" panose="020B0502040204020203" pitchFamily="34" charset="0"/>
              </a:rPr>
              <a:t>БІРЛІК</a:t>
            </a:r>
            <a:endParaRPr lang="ru-RU" sz="1050" b="1" dirty="0">
              <a:solidFill>
                <a:schemeClr val="tx2">
                  <a:lumMod val="50000"/>
                </a:schemeClr>
              </a:solidFill>
              <a:latin typeface="Segoe UI" panose="020B0502040204020203" pitchFamily="34" charset="0"/>
              <a:cs typeface="Segoe UI" panose="020B0502040204020203" pitchFamily="34" charset="0"/>
            </a:endParaRPr>
          </a:p>
        </p:txBody>
      </p:sp>
      <p:sp>
        <p:nvSpPr>
          <p:cNvPr id="96" name="Прямоугольник 95"/>
          <p:cNvSpPr/>
          <p:nvPr/>
        </p:nvSpPr>
        <p:spPr>
          <a:xfrm>
            <a:off x="3246563" y="5393630"/>
            <a:ext cx="2505781" cy="469359"/>
          </a:xfrm>
          <a:prstGeom prst="rect">
            <a:avLst/>
          </a:prstGeom>
        </p:spPr>
        <p:txBody>
          <a:bodyPr wrap="square">
            <a:spAutoFit/>
          </a:bodyPr>
          <a:lstStyle/>
          <a:p>
            <a:pPr algn="ctr"/>
            <a:r>
              <a:rPr lang="ru-RU" sz="1050" b="1" dirty="0" smtClean="0">
                <a:solidFill>
                  <a:schemeClr val="tx2">
                    <a:lumMod val="50000"/>
                  </a:schemeClr>
                </a:solidFill>
                <a:latin typeface="Segoe UI" panose="020B0502040204020203" pitchFamily="34" charset="0"/>
                <a:cs typeface="Segoe UI" panose="020B0502040204020203" pitchFamily="34" charset="0"/>
              </a:rPr>
              <a:t>ВЕДОМСТВОЛЫҚ БАҒЫНЫСТЫ ҰЙЫМДАРДЫҢ САНЫ </a:t>
            </a:r>
            <a:r>
              <a:rPr lang="ru-RU" sz="1050" b="1" dirty="0" smtClean="0">
                <a:latin typeface="Segoe UI" panose="020B0502040204020203" pitchFamily="34" charset="0"/>
                <a:cs typeface="Segoe UI" panose="020B0502040204020203" pitchFamily="34" charset="0"/>
              </a:rPr>
              <a:t>– </a:t>
            </a:r>
            <a:r>
              <a:rPr lang="ru-RU" sz="1400" b="1" dirty="0">
                <a:solidFill>
                  <a:srgbClr val="2E75B6"/>
                </a:solidFill>
                <a:latin typeface="Segoe UI" panose="020B0502040204020203" pitchFamily="34" charset="0"/>
                <a:cs typeface="Segoe UI" panose="020B0502040204020203" pitchFamily="34" charset="0"/>
              </a:rPr>
              <a:t>7</a:t>
            </a:r>
            <a:r>
              <a:rPr lang="ru-RU" sz="1050" b="1" dirty="0" smtClean="0">
                <a:solidFill>
                  <a:srgbClr val="2E75B6"/>
                </a:solidFill>
                <a:latin typeface="Segoe UI" panose="020B0502040204020203" pitchFamily="34" charset="0"/>
                <a:cs typeface="Segoe UI" panose="020B0502040204020203" pitchFamily="34" charset="0"/>
              </a:rPr>
              <a:t> </a:t>
            </a:r>
            <a:r>
              <a:rPr lang="ru-RU" sz="1050" b="1" dirty="0" smtClean="0">
                <a:solidFill>
                  <a:schemeClr val="tx2">
                    <a:lumMod val="50000"/>
                  </a:schemeClr>
                </a:solidFill>
                <a:latin typeface="Segoe UI" panose="020B0502040204020203" pitchFamily="34" charset="0"/>
                <a:cs typeface="Segoe UI" panose="020B0502040204020203" pitchFamily="34" charset="0"/>
              </a:rPr>
              <a:t>БІРЛІК</a:t>
            </a:r>
            <a:endParaRPr lang="ru-RU" sz="1050" b="1" dirty="0">
              <a:solidFill>
                <a:schemeClr val="tx2">
                  <a:lumMod val="50000"/>
                </a:schemeClr>
              </a:solidFill>
              <a:latin typeface="Segoe UI" panose="020B0502040204020203" pitchFamily="34" charset="0"/>
              <a:cs typeface="Segoe UI" panose="020B0502040204020203" pitchFamily="34" charset="0"/>
            </a:endParaRPr>
          </a:p>
        </p:txBody>
      </p:sp>
      <p:sp>
        <p:nvSpPr>
          <p:cNvPr id="144" name="Прямоугольник 143"/>
          <p:cNvSpPr/>
          <p:nvPr/>
        </p:nvSpPr>
        <p:spPr>
          <a:xfrm>
            <a:off x="6217873" y="5236029"/>
            <a:ext cx="3066845" cy="600164"/>
          </a:xfrm>
          <a:prstGeom prst="rect">
            <a:avLst/>
          </a:prstGeom>
        </p:spPr>
        <p:txBody>
          <a:bodyPr wrap="square">
            <a:spAutoFit/>
          </a:bodyPr>
          <a:lstStyle/>
          <a:p>
            <a:r>
              <a:rPr lang="kk-KZ" sz="1100" dirty="0" smtClean="0">
                <a:latin typeface="Segoe UI" panose="020B0502040204020203" pitchFamily="34" charset="0"/>
                <a:cs typeface="Segoe UI" panose="020B0502040204020203" pitchFamily="34" charset="0"/>
              </a:rPr>
              <a:t>Дене шынықтыру және спорт бойынша республикалық оқу-әдістемелік және талдау орталығы</a:t>
            </a:r>
            <a:endParaRPr lang="kk-KZ" sz="1100" dirty="0">
              <a:latin typeface="Segoe UI" panose="020B0502040204020203" pitchFamily="34" charset="0"/>
              <a:cs typeface="Segoe UI" panose="020B0502040204020203" pitchFamily="34" charset="0"/>
            </a:endParaRPr>
          </a:p>
        </p:txBody>
      </p:sp>
      <p:sp>
        <p:nvSpPr>
          <p:cNvPr id="4" name="Прямоугольник 3"/>
          <p:cNvSpPr/>
          <p:nvPr/>
        </p:nvSpPr>
        <p:spPr>
          <a:xfrm>
            <a:off x="6307189" y="5836062"/>
            <a:ext cx="3114443" cy="261610"/>
          </a:xfrm>
          <a:prstGeom prst="rect">
            <a:avLst/>
          </a:prstGeom>
        </p:spPr>
        <p:txBody>
          <a:bodyPr wrap="square">
            <a:spAutoFit/>
          </a:bodyPr>
          <a:lstStyle/>
          <a:p>
            <a:r>
              <a:rPr lang="ru-RU" sz="1100" dirty="0" smtClean="0">
                <a:latin typeface="Segoe UI" panose="020B0502040204020203" pitchFamily="34" charset="0"/>
                <a:cs typeface="Segoe UI" panose="020B0502040204020203" pitchFamily="34" charset="0"/>
              </a:rPr>
              <a:t>«Олимп» </a:t>
            </a:r>
            <a:r>
              <a:rPr lang="ru-RU" sz="1100" dirty="0" err="1">
                <a:latin typeface="Segoe UI" panose="020B0502040204020203" pitchFamily="34" charset="0"/>
                <a:cs typeface="Segoe UI" panose="020B0502040204020203" pitchFamily="34" charset="0"/>
              </a:rPr>
              <a:t>спорттық-сауықтыру</a:t>
            </a:r>
            <a:r>
              <a:rPr lang="ru-RU" sz="1100" dirty="0">
                <a:latin typeface="Segoe UI" panose="020B0502040204020203" pitchFamily="34" charset="0"/>
                <a:cs typeface="Segoe UI" panose="020B0502040204020203" pitchFamily="34" charset="0"/>
              </a:rPr>
              <a:t> </a:t>
            </a:r>
            <a:r>
              <a:rPr lang="ru-RU" sz="1100" dirty="0" err="1" smtClean="0">
                <a:latin typeface="Segoe UI" panose="020B0502040204020203" pitchFamily="34" charset="0"/>
                <a:cs typeface="Segoe UI" panose="020B0502040204020203" pitchFamily="34" charset="0"/>
              </a:rPr>
              <a:t>орталығы</a:t>
            </a:r>
            <a:endParaRPr lang="ru-RU" sz="1100" dirty="0">
              <a:latin typeface="Segoe UI" panose="020B0502040204020203" pitchFamily="34" charset="0"/>
              <a:cs typeface="Segoe UI" panose="020B0502040204020203" pitchFamily="34" charset="0"/>
            </a:endParaRPr>
          </a:p>
        </p:txBody>
      </p:sp>
      <p:sp>
        <p:nvSpPr>
          <p:cNvPr id="5" name="Прямоугольник 4"/>
          <p:cNvSpPr/>
          <p:nvPr/>
        </p:nvSpPr>
        <p:spPr>
          <a:xfrm>
            <a:off x="6877930" y="4873564"/>
            <a:ext cx="1690335" cy="276999"/>
          </a:xfrm>
          <a:prstGeom prst="rect">
            <a:avLst/>
          </a:prstGeom>
        </p:spPr>
        <p:txBody>
          <a:bodyPr wrap="none">
            <a:spAutoFit/>
          </a:bodyPr>
          <a:lstStyle/>
          <a:p>
            <a:r>
              <a:rPr lang="ru-RU" sz="1200" dirty="0">
                <a:latin typeface="Segoe UI" panose="020B0502040204020203" pitchFamily="34" charset="0"/>
                <a:cs typeface="Segoe UI" panose="020B0502040204020203" pitchFamily="34" charset="0"/>
              </a:rPr>
              <a:t>«</a:t>
            </a:r>
            <a:r>
              <a:rPr lang="ru-RU" sz="1200" dirty="0" err="1">
                <a:latin typeface="Segoe UI" panose="020B0502040204020203" pitchFamily="34" charset="0"/>
                <a:cs typeface="Segoe UI" panose="020B0502040204020203" pitchFamily="34" charset="0"/>
              </a:rPr>
              <a:t>Қазспортинвест</a:t>
            </a:r>
            <a:r>
              <a:rPr lang="ru-RU" sz="1200" dirty="0">
                <a:latin typeface="Segoe UI" panose="020B0502040204020203" pitchFamily="34" charset="0"/>
                <a:cs typeface="Segoe UI" panose="020B0502040204020203" pitchFamily="34" charset="0"/>
              </a:rPr>
              <a:t>» АҚ</a:t>
            </a:r>
          </a:p>
        </p:txBody>
      </p:sp>
      <p:sp>
        <p:nvSpPr>
          <p:cNvPr id="100" name="Прямоугольник 99"/>
          <p:cNvSpPr/>
          <p:nvPr/>
        </p:nvSpPr>
        <p:spPr>
          <a:xfrm>
            <a:off x="6626289" y="6243613"/>
            <a:ext cx="2340000" cy="580548"/>
          </a:xfrm>
          <a:prstGeom prst="rect">
            <a:avLst/>
          </a:prstGeom>
          <a:solidFill>
            <a:srgbClr val="D2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1" name="Прямоугольник 100"/>
          <p:cNvSpPr/>
          <p:nvPr/>
        </p:nvSpPr>
        <p:spPr>
          <a:xfrm>
            <a:off x="6546350" y="6325267"/>
            <a:ext cx="2505781" cy="469359"/>
          </a:xfrm>
          <a:prstGeom prst="rect">
            <a:avLst/>
          </a:prstGeom>
        </p:spPr>
        <p:txBody>
          <a:bodyPr wrap="square">
            <a:spAutoFit/>
          </a:bodyPr>
          <a:lstStyle/>
          <a:p>
            <a:pPr algn="ctr"/>
            <a:r>
              <a:rPr lang="ru-RU" sz="1050" b="1" dirty="0" smtClean="0">
                <a:solidFill>
                  <a:schemeClr val="tx2">
                    <a:lumMod val="50000"/>
                  </a:schemeClr>
                </a:solidFill>
                <a:latin typeface="Segoe UI" panose="020B0502040204020203" pitchFamily="34" charset="0"/>
                <a:cs typeface="Segoe UI" panose="020B0502040204020203" pitchFamily="34" charset="0"/>
              </a:rPr>
              <a:t>ВЕДОМСТВОЛЫҚ БАҒЫНЫСТЫ ҰЙЫМДАРДЫҢ САНЫ </a:t>
            </a:r>
            <a:r>
              <a:rPr lang="ru-RU" sz="1050" b="1" dirty="0" smtClean="0">
                <a:latin typeface="Segoe UI" panose="020B0502040204020203" pitchFamily="34" charset="0"/>
                <a:cs typeface="Segoe UI" panose="020B0502040204020203" pitchFamily="34" charset="0"/>
              </a:rPr>
              <a:t>– </a:t>
            </a:r>
            <a:r>
              <a:rPr lang="ru-RU" sz="1400" b="1" dirty="0" smtClean="0">
                <a:solidFill>
                  <a:srgbClr val="2E75B6"/>
                </a:solidFill>
                <a:latin typeface="Segoe UI" panose="020B0502040204020203" pitchFamily="34" charset="0"/>
                <a:cs typeface="Segoe UI" panose="020B0502040204020203" pitchFamily="34" charset="0"/>
              </a:rPr>
              <a:t>19</a:t>
            </a:r>
            <a:r>
              <a:rPr lang="ru-RU" sz="1050" b="1" dirty="0" smtClean="0">
                <a:solidFill>
                  <a:srgbClr val="2E75B6"/>
                </a:solidFill>
                <a:latin typeface="Segoe UI" panose="020B0502040204020203" pitchFamily="34" charset="0"/>
                <a:cs typeface="Segoe UI" panose="020B0502040204020203" pitchFamily="34" charset="0"/>
              </a:rPr>
              <a:t> </a:t>
            </a:r>
            <a:r>
              <a:rPr lang="ru-RU" sz="1050" b="1" dirty="0" smtClean="0">
                <a:solidFill>
                  <a:schemeClr val="tx2">
                    <a:lumMod val="50000"/>
                  </a:schemeClr>
                </a:solidFill>
                <a:latin typeface="Segoe UI" panose="020B0502040204020203" pitchFamily="34" charset="0"/>
                <a:cs typeface="Segoe UI" panose="020B0502040204020203" pitchFamily="34" charset="0"/>
              </a:rPr>
              <a:t>БІРЛІК</a:t>
            </a:r>
            <a:endParaRPr lang="ru-RU" sz="1050" b="1" dirty="0">
              <a:solidFill>
                <a:schemeClr val="tx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30509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1240019" y="672236"/>
            <a:ext cx="10576755" cy="5801588"/>
          </a:xfrm>
          <a:prstGeom prst="rect">
            <a:avLst/>
          </a:prstGeom>
          <a:solidFill>
            <a:schemeClr val="bg1"/>
          </a:solidFill>
        </p:spPr>
        <p:txBody>
          <a:bodyPr wrap="square">
            <a:spAutoFit/>
          </a:bodyPr>
          <a:lstStyle/>
          <a:p>
            <a:pPr marL="171450" indent="-171450" algn="just">
              <a:spcAft>
                <a:spcPts val="300"/>
              </a:spcAft>
              <a:buFont typeface="Arial Narrow" panose="020B0606020202030204" pitchFamily="34" charset="0"/>
              <a:buChar char="-"/>
            </a:pPr>
            <a:r>
              <a:rPr lang="kk-KZ" sz="1600" b="1" dirty="0" smtClean="0">
                <a:solidFill>
                  <a:srgbClr val="0F6684"/>
                </a:solidFill>
                <a:latin typeface="Segoe UI" panose="020B0502040204020203" pitchFamily="34" charset="0"/>
                <a:cs typeface="Segoe UI" panose="020B0502040204020203" pitchFamily="34" charset="0"/>
              </a:rPr>
              <a:t>ЖАТТЫҚТЫРУ ОРТАЛЫҒЫН ашу</a:t>
            </a:r>
            <a:endParaRPr lang="kk-KZ" sz="1600" b="1" dirty="0">
              <a:solidFill>
                <a:srgbClr val="0F6684"/>
              </a:solidFill>
              <a:latin typeface="Segoe UI" panose="020B0502040204020203" pitchFamily="34" charset="0"/>
              <a:cs typeface="Segoe UI" panose="020B0502040204020203" pitchFamily="34" charset="0"/>
            </a:endParaRPr>
          </a:p>
          <a:p>
            <a:pPr algn="just">
              <a:spcAft>
                <a:spcPts val="300"/>
              </a:spcAft>
            </a:pP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спорттың</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5 </a:t>
            </a:r>
            <a:r>
              <a:rPr lang="ru-RU" sz="1400" i="1" dirty="0" err="1">
                <a:solidFill>
                  <a:prstClr val="black"/>
                </a:solidFill>
                <a:latin typeface="Segoe UI" panose="020B0502040204020203" pitchFamily="34" charset="0"/>
                <a:cs typeface="Segoe UI" panose="020B0502040204020203" pitchFamily="34" charset="0"/>
              </a:rPr>
              <a:t>басым</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түрі</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бойынша</a:t>
            </a:r>
            <a:r>
              <a:rPr lang="ru-RU" sz="1400" i="1" dirty="0">
                <a:solidFill>
                  <a:prstClr val="black"/>
                </a:solidFill>
                <a:latin typeface="Segoe UI" panose="020B0502040204020203" pitchFamily="34" charset="0"/>
                <a:cs typeface="Segoe UI" panose="020B0502040204020203" pitchFamily="34" charset="0"/>
              </a:rPr>
              <a:t> </a:t>
            </a:r>
            <a:r>
              <a:rPr lang="ru-RU" sz="1400" i="1" dirty="0" err="1" smtClean="0">
                <a:solidFill>
                  <a:prstClr val="black"/>
                </a:solidFill>
                <a:latin typeface="Segoe UI" panose="020B0502040204020203" pitchFamily="34" charset="0"/>
                <a:cs typeface="Segoe UI" panose="020B0502040204020203" pitchFamily="34" charset="0"/>
              </a:rPr>
              <a:t>Спортты</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дамыту</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дирекциясы</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жанындағы</a:t>
            </a:r>
            <a:r>
              <a:rPr lang="ru-RU" sz="1400" i="1" dirty="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пилоттық</a:t>
            </a:r>
            <a:r>
              <a:rPr lang="ru-RU" sz="1400" i="1" dirty="0">
                <a:solidFill>
                  <a:prstClr val="black"/>
                </a:solidFill>
                <a:latin typeface="Segoe UI" panose="020B0502040204020203" pitchFamily="34" charset="0"/>
                <a:cs typeface="Segoe UI" panose="020B0502040204020203" pitchFamily="34" charset="0"/>
              </a:rPr>
              <a:t> </a:t>
            </a:r>
            <a:r>
              <a:rPr lang="ru-RU" sz="1200" i="1" dirty="0">
                <a:solidFill>
                  <a:prstClr val="black"/>
                </a:solidFill>
                <a:latin typeface="Segoe UI" panose="020B0502040204020203" pitchFamily="34" charset="0"/>
                <a:cs typeface="Segoe UI" panose="020B0502040204020203" pitchFamily="34" charset="0"/>
              </a:rPr>
              <a:t>филиал </a:t>
            </a:r>
            <a:r>
              <a:rPr lang="ru-RU" sz="1400" i="1" dirty="0" err="1" smtClean="0">
                <a:solidFill>
                  <a:prstClr val="black"/>
                </a:solidFill>
                <a:latin typeface="Segoe UI" panose="020B0502040204020203" pitchFamily="34" charset="0"/>
                <a:cs typeface="Segoe UI" panose="020B0502040204020203" pitchFamily="34" charset="0"/>
              </a:rPr>
              <a:t>жұмыс</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істейді</a:t>
            </a:r>
            <a:endParaRPr lang="kk-KZ" sz="1400" i="1" dirty="0">
              <a:solidFill>
                <a:prstClr val="black"/>
              </a:solidFill>
              <a:latin typeface="Segoe UI" panose="020B0502040204020203" pitchFamily="34" charset="0"/>
              <a:cs typeface="Segoe UI" panose="020B0502040204020203" pitchFamily="34" charset="0"/>
            </a:endParaRPr>
          </a:p>
          <a:p>
            <a:pPr algn="just">
              <a:spcAft>
                <a:spcPts val="300"/>
              </a:spcAft>
            </a:pPr>
            <a:r>
              <a:rPr lang="kk-KZ" sz="1400" i="1" dirty="0">
                <a:solidFill>
                  <a:prstClr val="black"/>
                </a:solidFill>
                <a:latin typeface="Segoe UI" panose="020B0502040204020203" pitchFamily="34" charset="0"/>
                <a:cs typeface="Segoe UI" panose="020B0502040204020203" pitchFamily="34" charset="0"/>
              </a:rPr>
              <a:t>    (бокс, еркін күрес, грек-рим күресі, әйелдер күресі, таеквондо)</a:t>
            </a:r>
            <a:endParaRPr lang="ru-RU" sz="1050" i="1" dirty="0">
              <a:solidFill>
                <a:prstClr val="black"/>
              </a:solidFill>
              <a:latin typeface="Segoe UI" panose="020B0502040204020203" pitchFamily="34" charset="0"/>
              <a:cs typeface="Segoe UI" panose="020B0502040204020203" pitchFamily="34" charset="0"/>
            </a:endParaRPr>
          </a:p>
          <a:p>
            <a:pPr marL="171450" indent="-171450" algn="just">
              <a:spcAft>
                <a:spcPts val="300"/>
              </a:spcAft>
              <a:buFont typeface="Arial Narrow" panose="020B0606020202030204" pitchFamily="34" charset="0"/>
              <a:buChar char="-"/>
            </a:pPr>
            <a:endParaRPr lang="kk-KZ" sz="600" i="1" dirty="0" smtClean="0">
              <a:solidFill>
                <a:prstClr val="black"/>
              </a:solidFill>
              <a:latin typeface="Segoe UI" panose="020B0502040204020203" pitchFamily="34" charset="0"/>
              <a:cs typeface="Segoe UI" panose="020B0502040204020203" pitchFamily="34" charset="0"/>
            </a:endParaRPr>
          </a:p>
          <a:p>
            <a:pPr marL="171450" indent="-171450" algn="just">
              <a:spcAft>
                <a:spcPts val="300"/>
              </a:spcAft>
              <a:buFont typeface="Arial Narrow" panose="020B0606020202030204" pitchFamily="34" charset="0"/>
              <a:buChar char="-"/>
            </a:pPr>
            <a:endParaRPr lang="ru-RU" sz="600" i="1" dirty="0">
              <a:solidFill>
                <a:prstClr val="black"/>
              </a:solidFill>
              <a:latin typeface="Segoe UI" panose="020B0502040204020203" pitchFamily="34" charset="0"/>
              <a:cs typeface="Segoe UI" panose="020B0502040204020203" pitchFamily="34" charset="0"/>
            </a:endParaRPr>
          </a:p>
          <a:p>
            <a:pPr marL="171450" indent="-171450" algn="just">
              <a:spcAft>
                <a:spcPts val="300"/>
              </a:spcAft>
              <a:buFont typeface="Arial Narrow" panose="020B0606020202030204" pitchFamily="34" charset="0"/>
              <a:buChar char="-"/>
            </a:pPr>
            <a:r>
              <a:rPr lang="kk-KZ" sz="1600" dirty="0">
                <a:solidFill>
                  <a:schemeClr val="tx2">
                    <a:lumMod val="50000"/>
                  </a:schemeClr>
                </a:solidFill>
                <a:latin typeface="Segoe UI" panose="020B0502040204020203" pitchFamily="34" charset="0"/>
                <a:cs typeface="Segoe UI" panose="020B0502040204020203" pitchFamily="34" charset="0"/>
              </a:rPr>
              <a:t>еліміздің барлық </a:t>
            </a:r>
            <a:r>
              <a:rPr lang="kk-KZ" sz="1600" dirty="0" smtClean="0">
                <a:solidFill>
                  <a:schemeClr val="tx2">
                    <a:lumMod val="50000"/>
                  </a:schemeClr>
                </a:solidFill>
                <a:latin typeface="Segoe UI" panose="020B0502040204020203" pitchFamily="34" charset="0"/>
                <a:cs typeface="Segoe UI" panose="020B0502040204020203" pitchFamily="34" charset="0"/>
              </a:rPr>
              <a:t>өңірінде </a:t>
            </a:r>
            <a:r>
              <a:rPr lang="kk-KZ" sz="1600" b="1" dirty="0">
                <a:solidFill>
                  <a:srgbClr val="0F6684"/>
                </a:solidFill>
                <a:latin typeface="Segoe UI" panose="020B0502040204020203" pitchFamily="34" charset="0"/>
                <a:cs typeface="Segoe UI" panose="020B0502040204020203" pitchFamily="34" charset="0"/>
              </a:rPr>
              <a:t>СПОРТТЫ </a:t>
            </a:r>
            <a:r>
              <a:rPr lang="kk-KZ" sz="1600" b="1" dirty="0" smtClean="0">
                <a:solidFill>
                  <a:srgbClr val="0F6684"/>
                </a:solidFill>
                <a:latin typeface="Segoe UI" panose="020B0502040204020203" pitchFamily="34" charset="0"/>
                <a:cs typeface="Segoe UI" panose="020B0502040204020203" pitchFamily="34" charset="0"/>
              </a:rPr>
              <a:t>ДАМЫТУ ДИРЕКЦИЯСЫН ашу </a:t>
            </a:r>
            <a:endParaRPr lang="kk-KZ" sz="1600" dirty="0">
              <a:solidFill>
                <a:srgbClr val="0F6684"/>
              </a:solidFill>
              <a:latin typeface="Segoe UI" panose="020B0502040204020203" pitchFamily="34" charset="0"/>
              <a:cs typeface="Segoe UI" panose="020B0502040204020203" pitchFamily="34" charset="0"/>
            </a:endParaRPr>
          </a:p>
          <a:p>
            <a:pPr algn="just">
              <a:spcAft>
                <a:spcPts val="300"/>
              </a:spcAft>
            </a:pPr>
            <a:r>
              <a:rPr lang="kk-KZ" sz="1600" i="1" dirty="0">
                <a:solidFill>
                  <a:prstClr val="black"/>
                </a:solidFill>
                <a:latin typeface="Segoe UI" panose="020B0502040204020203" pitchFamily="34" charset="0"/>
                <a:cs typeface="Segoe UI" panose="020B0502040204020203" pitchFamily="34" charset="0"/>
              </a:rPr>
              <a:t>  </a:t>
            </a:r>
            <a:r>
              <a:rPr lang="kk-KZ" sz="1400" i="1" dirty="0">
                <a:solidFill>
                  <a:prstClr val="black"/>
                </a:solidFill>
                <a:latin typeface="Segoe UI" panose="020B0502040204020203" pitchFamily="34" charset="0"/>
                <a:cs typeface="Segoe UI" panose="020B0502040204020203" pitchFamily="34" charset="0"/>
              </a:rPr>
              <a:t> </a:t>
            </a:r>
            <a:r>
              <a:rPr lang="kk-KZ" sz="1400" i="1" dirty="0" smtClean="0">
                <a:solidFill>
                  <a:prstClr val="black"/>
                </a:solidFill>
                <a:latin typeface="Segoe UI" panose="020B0502040204020203" pitchFamily="34" charset="0"/>
                <a:cs typeface="Segoe UI" panose="020B0502040204020203" pitchFamily="34" charset="0"/>
              </a:rPr>
              <a:t>қазіргі таңда еліміздің </a:t>
            </a:r>
            <a:r>
              <a:rPr lang="kk-KZ" sz="1400" i="1" dirty="0">
                <a:solidFill>
                  <a:prstClr val="black"/>
                </a:solidFill>
                <a:latin typeface="Segoe UI" panose="020B0502040204020203" pitchFamily="34" charset="0"/>
                <a:cs typeface="Segoe UI" panose="020B0502040204020203" pitchFamily="34" charset="0"/>
              </a:rPr>
              <a:t>4 </a:t>
            </a:r>
            <a:r>
              <a:rPr lang="kk-KZ" sz="1400" i="1" dirty="0" smtClean="0">
                <a:solidFill>
                  <a:prstClr val="black"/>
                </a:solidFill>
                <a:latin typeface="Segoe UI" panose="020B0502040204020203" pitchFamily="34" charset="0"/>
                <a:cs typeface="Segoe UI" panose="020B0502040204020203" pitchFamily="34" charset="0"/>
              </a:rPr>
              <a:t>өңірінде </a:t>
            </a:r>
            <a:r>
              <a:rPr lang="kk-KZ" sz="1400" i="1" dirty="0">
                <a:solidFill>
                  <a:prstClr val="black"/>
                </a:solidFill>
                <a:latin typeface="Segoe UI" panose="020B0502040204020203" pitchFamily="34" charset="0"/>
                <a:cs typeface="Segoe UI" panose="020B0502040204020203" pitchFamily="34" charset="0"/>
              </a:rPr>
              <a:t>(</a:t>
            </a:r>
            <a:r>
              <a:rPr lang="kk-KZ" sz="1400" i="1" dirty="0" smtClean="0">
                <a:solidFill>
                  <a:prstClr val="black"/>
                </a:solidFill>
                <a:latin typeface="Segoe UI" panose="020B0502040204020203" pitchFamily="34" charset="0"/>
                <a:cs typeface="Segoe UI" panose="020B0502040204020203" pitchFamily="34" charset="0"/>
              </a:rPr>
              <a:t>Астана </a:t>
            </a:r>
            <a:r>
              <a:rPr lang="kk-KZ" sz="1400" i="1" dirty="0">
                <a:solidFill>
                  <a:prstClr val="black"/>
                </a:solidFill>
                <a:latin typeface="Segoe UI" panose="020B0502040204020203" pitchFamily="34" charset="0"/>
                <a:cs typeface="Segoe UI" panose="020B0502040204020203" pitchFamily="34" charset="0"/>
              </a:rPr>
              <a:t>қ., Жетісу обл., Алматы және Ақтөбе обл</a:t>
            </a:r>
            <a:r>
              <a:rPr lang="kk-KZ" sz="1400" i="1" dirty="0" smtClean="0">
                <a:solidFill>
                  <a:prstClr val="black"/>
                </a:solidFill>
                <a:latin typeface="Segoe UI" panose="020B0502040204020203" pitchFamily="34" charset="0"/>
                <a:cs typeface="Segoe UI" panose="020B0502040204020203" pitchFamily="34" charset="0"/>
              </a:rPr>
              <a:t>.) жұмыс істейді:</a:t>
            </a:r>
          </a:p>
          <a:p>
            <a:pPr algn="just">
              <a:spcAft>
                <a:spcPts val="300"/>
              </a:spcAft>
            </a:pPr>
            <a:endParaRPr lang="kk-KZ" sz="1400" i="1" dirty="0">
              <a:solidFill>
                <a:prstClr val="black"/>
              </a:solidFill>
              <a:latin typeface="Segoe UI" panose="020B0502040204020203" pitchFamily="34" charset="0"/>
              <a:cs typeface="Segoe UI" panose="020B0502040204020203" pitchFamily="34" charset="0"/>
            </a:endParaRPr>
          </a:p>
          <a:p>
            <a:pPr marL="171450" indent="-171450" algn="just">
              <a:spcAft>
                <a:spcPts val="300"/>
              </a:spcAft>
              <a:buFont typeface="Arial Narrow" panose="020B0606020202030204" pitchFamily="34" charset="0"/>
              <a:buChar char="-"/>
            </a:pPr>
            <a:r>
              <a:rPr lang="ru-RU" sz="1600" b="1" dirty="0">
                <a:solidFill>
                  <a:srgbClr val="0F6684"/>
                </a:solidFill>
                <a:latin typeface="Segoe UI" panose="020B0502040204020203" pitchFamily="34" charset="0"/>
                <a:cs typeface="Segoe UI" panose="020B0502040204020203" pitchFamily="34" charset="0"/>
              </a:rPr>
              <a:t>спорт саласындағы </a:t>
            </a:r>
            <a:r>
              <a:rPr lang="ru-RU" sz="1600" b="1" dirty="0" err="1">
                <a:solidFill>
                  <a:srgbClr val="0F6684"/>
                </a:solidFill>
                <a:latin typeface="Segoe UI" panose="020B0502040204020203" pitchFamily="34" charset="0"/>
                <a:cs typeface="Segoe UI" panose="020B0502040204020203" pitchFamily="34" charset="0"/>
              </a:rPr>
              <a:t>мамандықтар</a:t>
            </a:r>
            <a:r>
              <a:rPr lang="ru-RU" sz="1600" b="1" dirty="0">
                <a:solidFill>
                  <a:srgbClr val="0F6684"/>
                </a:solidFill>
                <a:latin typeface="Segoe UI" panose="020B0502040204020203" pitchFamily="34" charset="0"/>
                <a:cs typeface="Segoe UI" panose="020B0502040204020203" pitchFamily="34" charset="0"/>
              </a:rPr>
              <a:t> бойынша  </a:t>
            </a:r>
            <a:r>
              <a:rPr lang="ru-RU" sz="1600" b="1" dirty="0" smtClean="0">
                <a:solidFill>
                  <a:srgbClr val="0F6684"/>
                </a:solidFill>
                <a:latin typeface="Segoe UI" panose="020B0502040204020203" pitchFamily="34" charset="0"/>
                <a:cs typeface="Segoe UI" panose="020B0502040204020203" pitchFamily="34" charset="0"/>
              </a:rPr>
              <a:t> </a:t>
            </a:r>
          </a:p>
          <a:p>
            <a:pPr algn="just">
              <a:spcAft>
                <a:spcPts val="300"/>
              </a:spcAft>
            </a:pPr>
            <a:r>
              <a:rPr lang="ru-RU" sz="1600" b="1" dirty="0" smtClean="0">
                <a:solidFill>
                  <a:srgbClr val="0F6684"/>
                </a:solidFill>
                <a:latin typeface="Segoe UI" panose="020B0502040204020203" pitchFamily="34" charset="0"/>
                <a:cs typeface="Segoe UI" panose="020B0502040204020203" pitchFamily="34" charset="0"/>
              </a:rPr>
              <a:t>   МЕМЛЕКЕТТІК </a:t>
            </a:r>
            <a:r>
              <a:rPr lang="ru-RU" sz="1600" b="1" dirty="0" err="1" smtClean="0">
                <a:solidFill>
                  <a:srgbClr val="0F6684"/>
                </a:solidFill>
                <a:latin typeface="Segoe UI" panose="020B0502040204020203" pitchFamily="34" charset="0"/>
                <a:cs typeface="Segoe UI" panose="020B0502040204020203" pitchFamily="34" charset="0"/>
              </a:rPr>
              <a:t>гранттар</a:t>
            </a:r>
            <a:r>
              <a:rPr lang="ru-RU" sz="1600" b="1" dirty="0" smtClean="0">
                <a:solidFill>
                  <a:srgbClr val="0F6684"/>
                </a:solidFill>
                <a:latin typeface="Segoe UI" panose="020B0502040204020203" pitchFamily="34" charset="0"/>
                <a:cs typeface="Segoe UI" panose="020B0502040204020203" pitchFamily="34" charset="0"/>
              </a:rPr>
              <a:t> санын ұлғайту</a:t>
            </a:r>
            <a:endParaRPr lang="ru-RU" sz="500" b="1" dirty="0" smtClean="0">
              <a:solidFill>
                <a:srgbClr val="0F6684"/>
              </a:solidFill>
              <a:latin typeface="Segoe UI" panose="020B0502040204020203" pitchFamily="34" charset="0"/>
              <a:cs typeface="Segoe UI" panose="020B0502040204020203" pitchFamily="34" charset="0"/>
            </a:endParaRPr>
          </a:p>
          <a:p>
            <a:pPr algn="just">
              <a:spcAft>
                <a:spcPts val="300"/>
              </a:spcAft>
            </a:pPr>
            <a:r>
              <a:rPr lang="ru-RU" sz="1600" i="1" dirty="0" smtClean="0">
                <a:solidFill>
                  <a:prstClr val="black"/>
                </a:solidFill>
                <a:latin typeface="Segoe UI" panose="020B0502040204020203" pitchFamily="34" charset="0"/>
                <a:cs typeface="Segoe UI" panose="020B0502040204020203" pitchFamily="34" charset="0"/>
              </a:rPr>
              <a:t>   </a:t>
            </a:r>
            <a:r>
              <a:rPr lang="ru-RU" sz="1400" i="1" dirty="0">
                <a:solidFill>
                  <a:prstClr val="black"/>
                </a:solidFill>
                <a:latin typeface="Segoe UI" panose="020B0502040204020203" pitchFamily="34" charset="0"/>
                <a:cs typeface="Segoe UI" panose="020B0502040204020203" pitchFamily="34" charset="0"/>
              </a:rPr>
              <a:t>(</a:t>
            </a:r>
            <a:r>
              <a:rPr lang="ru-RU" sz="1400" i="1" dirty="0" err="1">
                <a:solidFill>
                  <a:prstClr val="black"/>
                </a:solidFill>
                <a:latin typeface="Segoe UI" panose="020B0502040204020203" pitchFamily="34" charset="0"/>
                <a:cs typeface="Segoe UI" panose="020B0502040204020203" pitchFamily="34" charset="0"/>
              </a:rPr>
              <a:t>жаттықтырушы</a:t>
            </a:r>
            <a:r>
              <a:rPr lang="ru-RU" sz="1400" i="1" dirty="0">
                <a:solidFill>
                  <a:prstClr val="black"/>
                </a:solidFill>
                <a:latin typeface="Segoe UI" panose="020B0502040204020203" pitchFamily="34" charset="0"/>
                <a:cs typeface="Segoe UI" panose="020B0502040204020203" pitchFamily="34" charset="0"/>
              </a:rPr>
              <a:t>, спорт: менеджер, </a:t>
            </a:r>
            <a:r>
              <a:rPr lang="ru-RU" sz="1400" i="1" dirty="0" err="1">
                <a:solidFill>
                  <a:prstClr val="black"/>
                </a:solidFill>
                <a:latin typeface="Segoe UI" panose="020B0502040204020203" pitchFamily="34" charset="0"/>
                <a:cs typeface="Segoe UI" panose="020B0502040204020203" pitchFamily="34" charset="0"/>
              </a:rPr>
              <a:t>дәрігер</a:t>
            </a:r>
            <a:r>
              <a:rPr lang="ru-RU" sz="1400" i="1" dirty="0">
                <a:solidFill>
                  <a:prstClr val="black"/>
                </a:solidFill>
                <a:latin typeface="Segoe UI" panose="020B0502040204020203" pitchFamily="34" charset="0"/>
                <a:cs typeface="Segoe UI" panose="020B0502040204020203" pitchFamily="34" charset="0"/>
              </a:rPr>
              <a:t>, психолог, </a:t>
            </a:r>
            <a:r>
              <a:rPr lang="ru-RU" sz="1400" i="1" dirty="0" err="1" smtClean="0">
                <a:solidFill>
                  <a:prstClr val="black"/>
                </a:solidFill>
                <a:latin typeface="Segoe UI" panose="020B0502040204020203" pitchFamily="34" charset="0"/>
                <a:cs typeface="Segoe UI" panose="020B0502040204020203" pitchFamily="34" charset="0"/>
              </a:rPr>
              <a:t>заңгер</a:t>
            </a:r>
            <a:r>
              <a:rPr lang="ru-RU" sz="1400" i="1" dirty="0" smtClean="0">
                <a:solidFill>
                  <a:prstClr val="black"/>
                </a:solidFill>
                <a:latin typeface="Segoe UI" panose="020B0502040204020203" pitchFamily="34" charset="0"/>
                <a:cs typeface="Segoe UI" panose="020B0502040204020203" pitchFamily="34" charset="0"/>
              </a:rPr>
              <a:t>, </a:t>
            </a:r>
            <a:r>
              <a:rPr lang="ru-RU" sz="1400" i="1" dirty="0" err="1">
                <a:solidFill>
                  <a:prstClr val="black"/>
                </a:solidFill>
                <a:latin typeface="Segoe UI" panose="020B0502040204020203" pitchFamily="34" charset="0"/>
                <a:cs typeface="Segoe UI" panose="020B0502040204020203" pitchFamily="34" charset="0"/>
              </a:rPr>
              <a:t>нутрициолог</a:t>
            </a:r>
            <a:r>
              <a:rPr lang="ru-RU" sz="1400" i="1" dirty="0">
                <a:solidFill>
                  <a:prstClr val="black"/>
                </a:solidFill>
                <a:latin typeface="Segoe UI" panose="020B0502040204020203" pitchFamily="34" charset="0"/>
                <a:cs typeface="Segoe UI" panose="020B0502040204020203" pitchFamily="34" charset="0"/>
              </a:rPr>
              <a:t>)</a:t>
            </a:r>
          </a:p>
          <a:p>
            <a:pPr algn="just">
              <a:spcAft>
                <a:spcPts val="300"/>
              </a:spcAft>
            </a:pPr>
            <a:endParaRPr lang="ru-RU" sz="1600" b="1" dirty="0">
              <a:solidFill>
                <a:srgbClr val="1F4E79"/>
              </a:solidFill>
              <a:latin typeface="Segoe UI" panose="020B0502040204020203" pitchFamily="34" charset="0"/>
              <a:cs typeface="Segoe UI" panose="020B0502040204020203" pitchFamily="34" charset="0"/>
            </a:endParaRPr>
          </a:p>
          <a:p>
            <a:pPr algn="just">
              <a:spcAft>
                <a:spcPts val="300"/>
              </a:spcAft>
            </a:pPr>
            <a:r>
              <a:rPr lang="ru-RU" sz="1400" i="1" dirty="0">
                <a:solidFill>
                  <a:prstClr val="black"/>
                </a:solidFill>
                <a:latin typeface="Segoe UI" panose="020B0502040204020203" pitchFamily="34" charset="0"/>
                <a:cs typeface="Segoe UI" panose="020B0502040204020203" pitchFamily="34" charset="0"/>
              </a:rPr>
              <a:t>- </a:t>
            </a:r>
            <a:r>
              <a:rPr lang="kk-KZ" sz="1600" b="1" dirty="0">
                <a:solidFill>
                  <a:srgbClr val="0F6684"/>
                </a:solidFill>
                <a:latin typeface="Segoe UI" panose="020B0502040204020203" pitchFamily="34" charset="0"/>
                <a:cs typeface="Segoe UI" panose="020B0502040204020203" pitchFamily="34" charset="0"/>
              </a:rPr>
              <a:t>дене шынықтыру және спорт саласындағы </a:t>
            </a:r>
            <a:r>
              <a:rPr lang="kk-KZ" sz="1600" b="1" dirty="0" smtClean="0">
                <a:solidFill>
                  <a:srgbClr val="0F6684"/>
                </a:solidFill>
                <a:latin typeface="Segoe UI" panose="020B0502040204020203" pitchFamily="34" charset="0"/>
                <a:cs typeface="Segoe UI" panose="020B0502040204020203" pitchFamily="34" charset="0"/>
              </a:rPr>
              <a:t>НОРМАТИВТІК-ҚҰҚЫҚТЫҚ БАЗАНЫ жетілдіру</a:t>
            </a:r>
            <a:endParaRPr lang="kk-KZ" sz="1600" b="1" dirty="0">
              <a:solidFill>
                <a:srgbClr val="0F6684"/>
              </a:solidFill>
              <a:latin typeface="Segoe UI" panose="020B0502040204020203" pitchFamily="34" charset="0"/>
              <a:cs typeface="Segoe UI" panose="020B0502040204020203" pitchFamily="34" charset="0"/>
            </a:endParaRPr>
          </a:p>
          <a:p>
            <a:pPr algn="just">
              <a:spcAft>
                <a:spcPts val="300"/>
              </a:spcAft>
            </a:pPr>
            <a:r>
              <a:rPr lang="kk-KZ" sz="1400" i="1" dirty="0">
                <a:solidFill>
                  <a:prstClr val="black"/>
                </a:solidFill>
                <a:latin typeface="Segoe UI" panose="020B0502040204020203" pitchFamily="34" charset="0"/>
                <a:cs typeface="Segoe UI" panose="020B0502040204020203" pitchFamily="34" charset="0"/>
              </a:rPr>
              <a:t>  спортшыларды даярлау жөніндегі ұлттық стандарттар мен бағдарламаларды әзірлеу бөлігінде </a:t>
            </a:r>
            <a:r>
              <a:rPr lang="kk-KZ" sz="1400" i="1" dirty="0" smtClean="0">
                <a:solidFill>
                  <a:prstClr val="black"/>
                </a:solidFill>
                <a:latin typeface="Segoe UI" panose="020B0502040204020203" pitchFamily="34" charset="0"/>
                <a:cs typeface="Segoe UI" panose="020B0502040204020203" pitchFamily="34" charset="0"/>
              </a:rPr>
              <a:t>«Дене </a:t>
            </a:r>
            <a:r>
              <a:rPr lang="kk-KZ" sz="1400" i="1" dirty="0">
                <a:solidFill>
                  <a:prstClr val="black"/>
                </a:solidFill>
                <a:latin typeface="Segoe UI" panose="020B0502040204020203" pitchFamily="34" charset="0"/>
                <a:cs typeface="Segoe UI" panose="020B0502040204020203" pitchFamily="34" charset="0"/>
              </a:rPr>
              <a:t>шынықтыру және спорт </a:t>
            </a:r>
            <a:r>
              <a:rPr lang="kk-KZ" sz="1400" i="1" dirty="0" smtClean="0">
                <a:solidFill>
                  <a:prstClr val="black"/>
                </a:solidFill>
                <a:latin typeface="Segoe UI" panose="020B0502040204020203" pitchFamily="34" charset="0"/>
                <a:cs typeface="Segoe UI" panose="020B0502040204020203" pitchFamily="34" charset="0"/>
              </a:rPr>
              <a:t>туралы» </a:t>
            </a:r>
            <a:r>
              <a:rPr lang="kk-KZ" sz="1400" i="1" dirty="0">
                <a:solidFill>
                  <a:prstClr val="black"/>
                </a:solidFill>
                <a:latin typeface="Segoe UI" panose="020B0502040204020203" pitchFamily="34" charset="0"/>
                <a:cs typeface="Segoe UI" panose="020B0502040204020203" pitchFamily="34" charset="0"/>
              </a:rPr>
              <a:t>ҚРЗ-ға өзгерістер енгізу, спортпен шұғылдану үшін ең төменгі жасты белгілеу, жаттықтырушылардың оқу жүктемесін аптасына 24 тен 18 сағатқа дейін төмендету, кәсіби спортты </a:t>
            </a:r>
            <a:r>
              <a:rPr lang="kk-KZ" sz="1400" i="1" dirty="0" smtClean="0">
                <a:solidFill>
                  <a:prstClr val="black"/>
                </a:solidFill>
                <a:latin typeface="Segoe UI" panose="020B0502040204020203" pitchFamily="34" charset="0"/>
                <a:cs typeface="Segoe UI" panose="020B0502040204020203" pitchFamily="34" charset="0"/>
              </a:rPr>
              <a:t>қаржыландыруды реттеу</a:t>
            </a:r>
            <a:r>
              <a:rPr lang="kk-KZ" sz="1400" i="1" dirty="0">
                <a:solidFill>
                  <a:prstClr val="black"/>
                </a:solidFill>
                <a:latin typeface="Segoe UI" panose="020B0502040204020203" pitchFamily="34" charset="0"/>
                <a:cs typeface="Segoe UI" panose="020B0502040204020203" pitchFamily="34" charset="0"/>
              </a:rPr>
              <a:t>, спорт федерацияларын аккредиттеуді реттеу, жаттықтырушы мәртебесін көтеру, ұғымдық аппараттың </a:t>
            </a:r>
            <a:r>
              <a:rPr lang="kk-KZ" sz="1400" i="1" dirty="0" smtClean="0">
                <a:solidFill>
                  <a:prstClr val="black"/>
                </a:solidFill>
                <a:latin typeface="Segoe UI" panose="020B0502040204020203" pitchFamily="34" charset="0"/>
                <a:cs typeface="Segoe UI" panose="020B0502040204020203" pitchFamily="34" charset="0"/>
              </a:rPr>
              <a:t>кеңейту</a:t>
            </a:r>
          </a:p>
          <a:p>
            <a:pPr algn="just">
              <a:spcAft>
                <a:spcPts val="300"/>
              </a:spcAft>
            </a:pPr>
            <a:endParaRPr lang="kk-KZ" sz="500" b="1" dirty="0">
              <a:solidFill>
                <a:prstClr val="black"/>
              </a:solidFill>
              <a:latin typeface="Segoe UI" panose="020B0502040204020203" pitchFamily="34" charset="0"/>
              <a:cs typeface="Segoe UI" panose="020B0502040204020203" pitchFamily="34" charset="0"/>
            </a:endParaRPr>
          </a:p>
          <a:p>
            <a:pPr marL="285750" indent="-285750" algn="just">
              <a:spcAft>
                <a:spcPts val="300"/>
              </a:spcAft>
              <a:buFontTx/>
              <a:buChar char="-"/>
            </a:pPr>
            <a:r>
              <a:rPr lang="ru-RU" sz="1600" b="1" dirty="0" err="1">
                <a:solidFill>
                  <a:srgbClr val="0F6684"/>
                </a:solidFill>
                <a:latin typeface="Segoe UI" panose="020B0502040204020203" pitchFamily="34" charset="0"/>
                <a:cs typeface="Segoe UI" panose="020B0502040204020203" pitchFamily="34" charset="0"/>
              </a:rPr>
              <a:t>спортшыларды</a:t>
            </a:r>
            <a:r>
              <a:rPr lang="ru-RU" sz="1600" b="1" dirty="0">
                <a:solidFill>
                  <a:srgbClr val="0F6684"/>
                </a:solidFill>
                <a:latin typeface="Segoe UI" panose="020B0502040204020203" pitchFamily="34" charset="0"/>
                <a:cs typeface="Segoe UI" panose="020B0502040204020203" pitchFamily="34" charset="0"/>
              </a:rPr>
              <a:t> </a:t>
            </a:r>
            <a:r>
              <a:rPr lang="ru-RU" sz="1600" b="1" dirty="0" err="1">
                <a:solidFill>
                  <a:srgbClr val="0F6684"/>
                </a:solidFill>
                <a:latin typeface="Segoe UI" panose="020B0502040204020203" pitchFamily="34" charset="0"/>
                <a:cs typeface="Segoe UI" panose="020B0502040204020203" pitchFamily="34" charset="0"/>
              </a:rPr>
              <a:t>даярлықтың</a:t>
            </a:r>
            <a:r>
              <a:rPr lang="ru-RU" sz="1600" b="1" dirty="0">
                <a:solidFill>
                  <a:srgbClr val="0F6684"/>
                </a:solidFill>
                <a:latin typeface="Segoe UI" panose="020B0502040204020203" pitchFamily="34" charset="0"/>
                <a:cs typeface="Segoe UI" panose="020B0502040204020203" pitchFamily="34" charset="0"/>
              </a:rPr>
              <a:t> </a:t>
            </a:r>
            <a:r>
              <a:rPr lang="ru-RU" sz="1600" b="1" dirty="0" err="1">
                <a:solidFill>
                  <a:srgbClr val="0F6684"/>
                </a:solidFill>
                <a:latin typeface="Segoe UI" panose="020B0502040204020203" pitchFamily="34" charset="0"/>
                <a:cs typeface="Segoe UI" panose="020B0502040204020203" pitchFamily="34" charset="0"/>
              </a:rPr>
              <a:t>келесі</a:t>
            </a:r>
            <a:r>
              <a:rPr lang="ru-RU" sz="1600" b="1" dirty="0">
                <a:solidFill>
                  <a:srgbClr val="0F6684"/>
                </a:solidFill>
                <a:latin typeface="Segoe UI" panose="020B0502040204020203" pitchFamily="34" charset="0"/>
                <a:cs typeface="Segoe UI" panose="020B0502040204020203" pitchFamily="34" charset="0"/>
              </a:rPr>
              <a:t> </a:t>
            </a:r>
            <a:r>
              <a:rPr lang="ru-RU" sz="1600" b="1" dirty="0" err="1">
                <a:solidFill>
                  <a:srgbClr val="0F6684"/>
                </a:solidFill>
                <a:latin typeface="Segoe UI" panose="020B0502040204020203" pitchFamily="34" charset="0"/>
                <a:cs typeface="Segoe UI" panose="020B0502040204020203" pitchFamily="34" charset="0"/>
              </a:rPr>
              <a:t>деңгейіне</a:t>
            </a:r>
            <a:r>
              <a:rPr lang="ru-RU" sz="1600" b="1" dirty="0">
                <a:solidFill>
                  <a:srgbClr val="0F6684"/>
                </a:solidFill>
                <a:latin typeface="Segoe UI" panose="020B0502040204020203" pitchFamily="34" charset="0"/>
                <a:cs typeface="Segoe UI" panose="020B0502040204020203" pitchFamily="34" charset="0"/>
              </a:rPr>
              <a:t> </a:t>
            </a:r>
            <a:r>
              <a:rPr lang="ru-RU" sz="1600" b="1" dirty="0" err="1">
                <a:solidFill>
                  <a:srgbClr val="0F6684"/>
                </a:solidFill>
                <a:latin typeface="Segoe UI" panose="020B0502040204020203" pitchFamily="34" charset="0"/>
                <a:cs typeface="Segoe UI" panose="020B0502040204020203" pitchFamily="34" charset="0"/>
              </a:rPr>
              <a:t>бергені</a:t>
            </a:r>
            <a:r>
              <a:rPr lang="ru-RU" sz="1600" b="1" dirty="0">
                <a:solidFill>
                  <a:srgbClr val="0F6684"/>
                </a:solidFill>
                <a:latin typeface="Segoe UI" panose="020B0502040204020203" pitchFamily="34" charset="0"/>
                <a:cs typeface="Segoe UI" panose="020B0502040204020203" pitchFamily="34" charset="0"/>
              </a:rPr>
              <a:t> үшін және </a:t>
            </a:r>
            <a:r>
              <a:rPr lang="ru-RU" sz="1600" b="1" dirty="0" err="1">
                <a:solidFill>
                  <a:srgbClr val="0F6684"/>
                </a:solidFill>
                <a:latin typeface="Segoe UI" panose="020B0502040204020203" pitchFamily="34" charset="0"/>
                <a:cs typeface="Segoe UI" panose="020B0502040204020203" pitchFamily="34" charset="0"/>
              </a:rPr>
              <a:t>топтардың</a:t>
            </a:r>
            <a:r>
              <a:rPr lang="ru-RU" sz="1600" b="1" dirty="0">
                <a:solidFill>
                  <a:srgbClr val="0F6684"/>
                </a:solidFill>
                <a:latin typeface="Segoe UI" panose="020B0502040204020203" pitchFamily="34" charset="0"/>
                <a:cs typeface="Segoe UI" panose="020B0502040204020203" pitchFamily="34" charset="0"/>
              </a:rPr>
              <a:t> </a:t>
            </a:r>
            <a:r>
              <a:rPr lang="ru-RU" sz="1600" b="1" dirty="0" err="1">
                <a:solidFill>
                  <a:srgbClr val="0F6684"/>
                </a:solidFill>
                <a:latin typeface="Segoe UI" panose="020B0502040204020203" pitchFamily="34" charset="0"/>
                <a:cs typeface="Segoe UI" panose="020B0502040204020203" pitchFamily="34" charset="0"/>
              </a:rPr>
              <a:t>басшылығы</a:t>
            </a:r>
            <a:r>
              <a:rPr lang="ru-RU" sz="1600" b="1" dirty="0">
                <a:solidFill>
                  <a:srgbClr val="0F6684"/>
                </a:solidFill>
                <a:latin typeface="Segoe UI" panose="020B0502040204020203" pitchFamily="34" charset="0"/>
                <a:cs typeface="Segoe UI" panose="020B0502040204020203" pitchFamily="34" charset="0"/>
              </a:rPr>
              <a:t> үшін </a:t>
            </a:r>
            <a:r>
              <a:rPr lang="ru-RU" sz="1600" b="1" dirty="0" err="1">
                <a:solidFill>
                  <a:srgbClr val="0F6684"/>
                </a:solidFill>
                <a:latin typeface="Segoe UI" panose="020B0502040204020203" pitchFamily="34" charset="0"/>
                <a:cs typeface="Segoe UI" panose="020B0502040204020203" pitchFamily="34" charset="0"/>
              </a:rPr>
              <a:t>жаттықтырушы-оқытушылар</a:t>
            </a:r>
            <a:r>
              <a:rPr lang="ru-RU" sz="1600" b="1" dirty="0">
                <a:solidFill>
                  <a:srgbClr val="0F6684"/>
                </a:solidFill>
                <a:latin typeface="Segoe UI" panose="020B0502040204020203" pitchFamily="34" charset="0"/>
                <a:cs typeface="Segoe UI" panose="020B0502040204020203" pitchFamily="34" charset="0"/>
              </a:rPr>
              <a:t> </a:t>
            </a:r>
            <a:r>
              <a:rPr lang="ru-RU" sz="1600" b="1" dirty="0" err="1">
                <a:solidFill>
                  <a:srgbClr val="0F6684"/>
                </a:solidFill>
                <a:latin typeface="Segoe UI" panose="020B0502040204020203" pitchFamily="34" charset="0"/>
                <a:cs typeface="Segoe UI" panose="020B0502040204020203" pitchFamily="34" charset="0"/>
              </a:rPr>
              <a:t>құрамын</a:t>
            </a:r>
            <a:r>
              <a:rPr lang="ru-RU" sz="1600" b="1" dirty="0">
                <a:solidFill>
                  <a:srgbClr val="0F6684"/>
                </a:solidFill>
                <a:latin typeface="Segoe UI" panose="020B0502040204020203" pitchFamily="34" charset="0"/>
                <a:cs typeface="Segoe UI" panose="020B0502040204020203" pitchFamily="34" charset="0"/>
              </a:rPr>
              <a:t> </a:t>
            </a:r>
            <a:r>
              <a:rPr lang="ru-RU" sz="1600" b="1" dirty="0" err="1">
                <a:solidFill>
                  <a:srgbClr val="0F6684"/>
                </a:solidFill>
                <a:latin typeface="Segoe UI" panose="020B0502040204020203" pitchFamily="34" charset="0"/>
                <a:cs typeface="Segoe UI" panose="020B0502040204020203" pitchFamily="34" charset="0"/>
              </a:rPr>
              <a:t>көтермелеу</a:t>
            </a:r>
            <a:r>
              <a:rPr lang="ru-RU" sz="1600" b="1" dirty="0">
                <a:solidFill>
                  <a:srgbClr val="0F6684"/>
                </a:solidFill>
                <a:latin typeface="Segoe UI" panose="020B0502040204020203" pitchFamily="34" charset="0"/>
                <a:cs typeface="Segoe UI" panose="020B0502040204020203" pitchFamily="34" charset="0"/>
              </a:rPr>
              <a:t> </a:t>
            </a:r>
            <a:r>
              <a:rPr lang="ru-RU" sz="1600" b="1" dirty="0" err="1">
                <a:solidFill>
                  <a:srgbClr val="0F6684"/>
                </a:solidFill>
                <a:latin typeface="Segoe UI" panose="020B0502040204020203" pitchFamily="34" charset="0"/>
                <a:cs typeface="Segoe UI" panose="020B0502040204020203" pitchFamily="34" charset="0"/>
              </a:rPr>
              <a:t>жүйесін</a:t>
            </a:r>
            <a:r>
              <a:rPr lang="ru-RU" sz="1600" b="1" dirty="0">
                <a:solidFill>
                  <a:srgbClr val="0F6684"/>
                </a:solidFill>
                <a:latin typeface="Segoe UI" panose="020B0502040204020203" pitchFamily="34" charset="0"/>
                <a:cs typeface="Segoe UI" panose="020B0502040204020203" pitchFamily="34" charset="0"/>
              </a:rPr>
              <a:t> </a:t>
            </a:r>
            <a:r>
              <a:rPr lang="ru-RU" sz="1600" b="1" dirty="0" err="1" smtClean="0">
                <a:solidFill>
                  <a:srgbClr val="0F6684"/>
                </a:solidFill>
                <a:latin typeface="Segoe UI" panose="020B0502040204020203" pitchFamily="34" charset="0"/>
                <a:cs typeface="Segoe UI" panose="020B0502040204020203" pitchFamily="34" charset="0"/>
              </a:rPr>
              <a:t>енгізу</a:t>
            </a:r>
            <a:endParaRPr lang="kk-KZ" sz="600" dirty="0">
              <a:solidFill>
                <a:srgbClr val="0F6684"/>
              </a:solidFill>
              <a:latin typeface="Segoe UI" panose="020B0502040204020203" pitchFamily="34" charset="0"/>
              <a:cs typeface="Segoe UI" panose="020B0502040204020203" pitchFamily="34" charset="0"/>
            </a:endParaRPr>
          </a:p>
          <a:p>
            <a:pPr algn="just"/>
            <a:r>
              <a:rPr lang="kk-KZ" sz="1400" i="1" dirty="0">
                <a:latin typeface="Segoe UI" panose="020B0502040204020203" pitchFamily="34" charset="0"/>
                <a:cs typeface="Segoe UI" panose="020B0502040204020203" pitchFamily="34" charset="0"/>
              </a:rPr>
              <a:t> Үкіметтің № 1193 қаулысына өзгерістер енгізу жөніндегі қаулының жобасы әзірленді, жобаға сәйкес мемлекеттік бюджеттен шығыстарды ұлғайту көзделген, қажетті сома 8,4 </a:t>
            </a:r>
            <a:r>
              <a:rPr lang="kk-KZ" sz="1400" i="1" dirty="0" smtClean="0">
                <a:latin typeface="Segoe UI" panose="020B0502040204020203" pitchFamily="34" charset="0"/>
                <a:cs typeface="Segoe UI" panose="020B0502040204020203" pitchFamily="34" charset="0"/>
              </a:rPr>
              <a:t>млрд </a:t>
            </a:r>
            <a:r>
              <a:rPr lang="kk-KZ" sz="1400" i="1" dirty="0">
                <a:latin typeface="Segoe UI" panose="020B0502040204020203" pitchFamily="34" charset="0"/>
                <a:cs typeface="Segoe UI" panose="020B0502040204020203" pitchFamily="34" charset="0"/>
              </a:rPr>
              <a:t>теңге</a:t>
            </a:r>
            <a:r>
              <a:rPr lang="kk-KZ" sz="1400" i="1" dirty="0" smtClean="0">
                <a:latin typeface="Segoe UI" panose="020B0502040204020203" pitchFamily="34" charset="0"/>
                <a:cs typeface="Segoe UI" panose="020B0502040204020203" pitchFamily="34" charset="0"/>
              </a:rPr>
              <a:t>.</a:t>
            </a:r>
          </a:p>
          <a:p>
            <a:pPr algn="just"/>
            <a:r>
              <a:rPr lang="ru-RU" sz="1400" i="1" dirty="0" err="1" smtClean="0">
                <a:latin typeface="Segoe UI" panose="020B0502040204020203" pitchFamily="34" charset="0"/>
                <a:cs typeface="Segoe UI" panose="020B0502040204020203" pitchFamily="34" charset="0"/>
              </a:rPr>
              <a:t>Жоба</a:t>
            </a:r>
            <a:r>
              <a:rPr lang="ru-RU" sz="1400" i="1" dirty="0" smtClean="0">
                <a:latin typeface="Segoe UI" panose="020B0502040204020203" pitchFamily="34" charset="0"/>
                <a:cs typeface="Segoe UI" panose="020B0502040204020203" pitchFamily="34" charset="0"/>
              </a:rPr>
              <a:t> </a:t>
            </a:r>
            <a:r>
              <a:rPr lang="ru-RU" sz="1400" i="1" dirty="0" err="1" smtClean="0">
                <a:latin typeface="Segoe UI" panose="020B0502040204020203" pitchFamily="34" charset="0"/>
                <a:cs typeface="Segoe UI" panose="020B0502040204020203" pitchFamily="34" charset="0"/>
              </a:rPr>
              <a:t>Қазақстан</a:t>
            </a:r>
            <a:r>
              <a:rPr lang="ru-RU" sz="1400" i="1" dirty="0" smtClean="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Республикасы</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Қаржы</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министрлігінің</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қарауында</a:t>
            </a:r>
            <a:r>
              <a:rPr lang="kk-KZ" sz="1400" i="1" dirty="0" smtClean="0">
                <a:latin typeface="Segoe UI" panose="020B0502040204020203" pitchFamily="34" charset="0"/>
                <a:cs typeface="Segoe UI" panose="020B0502040204020203" pitchFamily="34" charset="0"/>
              </a:rPr>
              <a:t>, </a:t>
            </a:r>
            <a:r>
              <a:rPr lang="ru-RU" sz="1400" i="1" dirty="0" err="1" smtClean="0">
                <a:latin typeface="Segoe UI" panose="020B0502040204020203" pitchFamily="34" charset="0"/>
                <a:cs typeface="Segoe UI" panose="020B0502040204020203" pitchFamily="34" charset="0"/>
              </a:rPr>
              <a:t>Республикалық</a:t>
            </a:r>
            <a:r>
              <a:rPr lang="ru-RU" sz="1400" i="1" dirty="0" smtClean="0">
                <a:latin typeface="Segoe UI" panose="020B0502040204020203" pitchFamily="34" charset="0"/>
                <a:cs typeface="Segoe UI" panose="020B0502040204020203" pitchFamily="34" charset="0"/>
              </a:rPr>
              <a:t> </a:t>
            </a:r>
            <a:r>
              <a:rPr lang="ru-RU" sz="1400" i="1" dirty="0">
                <a:latin typeface="Segoe UI" panose="020B0502040204020203" pitchFamily="34" charset="0"/>
                <a:cs typeface="Segoe UI" panose="020B0502040204020203" pitchFamily="34" charset="0"/>
              </a:rPr>
              <a:t>бюджет </a:t>
            </a:r>
            <a:r>
              <a:rPr lang="ru-RU" sz="1400" i="1" dirty="0" err="1">
                <a:latin typeface="Segoe UI" panose="020B0502040204020203" pitchFamily="34" charset="0"/>
                <a:cs typeface="Segoe UI" panose="020B0502040204020203" pitchFamily="34" charset="0"/>
              </a:rPr>
              <a:t>комиссиясының</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республикалық</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бюджеттен</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қаражат</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бөлу</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туралы</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келісімі</a:t>
            </a:r>
            <a:r>
              <a:rPr lang="ru-RU" sz="1400" i="1" dirty="0">
                <a:latin typeface="Segoe UI" panose="020B0502040204020203" pitchFamily="34" charset="0"/>
                <a:cs typeface="Segoe UI" panose="020B0502040204020203" pitchFamily="34" charset="0"/>
              </a:rPr>
              <a:t> </a:t>
            </a:r>
            <a:r>
              <a:rPr lang="ru-RU" sz="1400" i="1" dirty="0" err="1">
                <a:latin typeface="Segoe UI" panose="020B0502040204020203" pitchFamily="34" charset="0"/>
                <a:cs typeface="Segoe UI" panose="020B0502040204020203" pitchFamily="34" charset="0"/>
              </a:rPr>
              <a:t>қажет</a:t>
            </a:r>
            <a:endParaRPr lang="ru-RU" sz="1400" i="1" dirty="0">
              <a:latin typeface="Segoe UI" panose="020B0502040204020203" pitchFamily="34" charset="0"/>
              <a:cs typeface="Segoe UI" panose="020B0502040204020203" pitchFamily="34" charset="0"/>
            </a:endParaRPr>
          </a:p>
        </p:txBody>
      </p:sp>
      <p:sp>
        <p:nvSpPr>
          <p:cNvPr id="29" name="Овал 28"/>
          <p:cNvSpPr/>
          <p:nvPr/>
        </p:nvSpPr>
        <p:spPr>
          <a:xfrm>
            <a:off x="448199" y="1561598"/>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448199" y="74593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448198" y="253564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448198" y="3768351"/>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448198" y="4940324"/>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ятиугольник 30"/>
          <p:cNvSpPr/>
          <p:nvPr/>
        </p:nvSpPr>
        <p:spPr>
          <a:xfrm>
            <a:off x="11846763" y="6484836"/>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pic>
        <p:nvPicPr>
          <p:cNvPr id="17" name="Picture 8" descr="измерительные шкалы, компьютерные иконки, закон"/>
          <p:cNvPicPr>
            <a:picLocks noChangeAspect="1" noChangeArrowheads="1"/>
          </p:cNvPicPr>
          <p:nvPr/>
        </p:nvPicPr>
        <p:blipFill>
          <a:blip r:embed="rId3"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backgroundRemoval t="10000" b="100000" l="0" r="99667"/>
                    </a14:imgEffect>
                  </a14:imgLayer>
                </a14:imgProps>
              </a:ext>
              <a:ext uri="{28A0092B-C50C-407E-A947-70E740481C1C}">
                <a14:useLocalDpi xmlns:a14="http://schemas.microsoft.com/office/drawing/2010/main" val="0"/>
              </a:ext>
            </a:extLst>
          </a:blip>
          <a:srcRect/>
          <a:stretch>
            <a:fillRect/>
          </a:stretch>
        </p:blipFill>
        <p:spPr bwMode="auto">
          <a:xfrm>
            <a:off x="475770" y="3820125"/>
            <a:ext cx="534482" cy="534482"/>
          </a:xfrm>
          <a:prstGeom prst="rect">
            <a:avLst/>
          </a:prstGeom>
          <a:extLst>
            <a:ext uri="{909E8E84-426E-40DD-AFC4-6F175D3DCCD1}">
              <a14:hiddenFill xmlns:a14="http://schemas.microsoft.com/office/drawing/2010/main">
                <a:solidFill>
                  <a:srgbClr val="FFFFFF"/>
                </a:solidFill>
              </a14:hiddenFill>
            </a:ext>
          </a:extLst>
        </p:spPr>
      </p:pic>
      <p:pic>
        <p:nvPicPr>
          <p:cNvPr id="21" name="Рисунок 20">
            <a:extLst>
              <a:ext uri="{FF2B5EF4-FFF2-40B4-BE49-F238E27FC236}">
                <a16:creationId xmlns:a16="http://schemas.microsoft.com/office/drawing/2014/main" id="{E80282E5-06B6-46CE-9025-ED8FCDD1C19B}"/>
              </a:ext>
            </a:extLst>
          </p:cNvPr>
          <p:cNvPicPr>
            <a:picLocks noChangeAspect="1"/>
          </p:cNvPicPr>
          <p:nvPr/>
        </p:nvPicPr>
        <p:blipFill>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0418" y="2658874"/>
            <a:ext cx="428012" cy="428012"/>
          </a:xfrm>
          <a:prstGeom prst="rect">
            <a:avLst/>
          </a:prstGeom>
        </p:spPr>
      </p:pic>
      <p:pic>
        <p:nvPicPr>
          <p:cNvPr id="35" name="Рисунок 34">
            <a:extLst>
              <a:ext uri="{FF2B5EF4-FFF2-40B4-BE49-F238E27FC236}">
                <a16:creationId xmlns:a16="http://schemas.microsoft.com/office/drawing/2014/main" id="{BB4D1BF3-4D92-43D8-8C90-7AB8434ED186}"/>
              </a:ext>
            </a:extLst>
          </p:cNvPr>
          <p:cNvPicPr>
            <a:picLocks noChangeAspect="1"/>
          </p:cNvPicPr>
          <p:nvPr/>
        </p:nvPicPr>
        <p:blipFill rotWithShape="1">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47536" r="1940"/>
          <a:stretch/>
        </p:blipFill>
        <p:spPr>
          <a:xfrm>
            <a:off x="498143" y="1730605"/>
            <a:ext cx="512109" cy="273985"/>
          </a:xfrm>
          <a:prstGeom prst="rect">
            <a:avLst/>
          </a:prstGeom>
        </p:spPr>
      </p:pic>
      <p:graphicFrame>
        <p:nvGraphicFramePr>
          <p:cNvPr id="37" name="Диаграмма 36"/>
          <p:cNvGraphicFramePr/>
          <p:nvPr>
            <p:extLst>
              <p:ext uri="{D42A27DB-BD31-4B8C-83A1-F6EECF244321}">
                <p14:modId xmlns:p14="http://schemas.microsoft.com/office/powerpoint/2010/main" val="1431730123"/>
              </p:ext>
            </p:extLst>
          </p:nvPr>
        </p:nvGraphicFramePr>
        <p:xfrm>
          <a:off x="8084497" y="2315980"/>
          <a:ext cx="3834497" cy="1217332"/>
        </p:xfrm>
        <a:graphic>
          <a:graphicData uri="http://schemas.openxmlformats.org/drawingml/2006/chart">
            <c:chart xmlns:c="http://schemas.openxmlformats.org/drawingml/2006/chart" xmlns:r="http://schemas.openxmlformats.org/officeDocument/2006/relationships" r:id="rId10"/>
          </a:graphicData>
        </a:graphic>
      </p:graphicFrame>
      <p:sp>
        <p:nvSpPr>
          <p:cNvPr id="38" name="Freeform: Shape 89">
            <a:extLst>
              <a:ext uri="{FF2B5EF4-FFF2-40B4-BE49-F238E27FC236}">
                <a16:creationId xmlns:a16="http://schemas.microsoft.com/office/drawing/2014/main" id="{76E6B6CF-5D8B-4437-B0DC-880BC2E9BB49}"/>
              </a:ext>
            </a:extLst>
          </p:cNvPr>
          <p:cNvSpPr>
            <a:spLocks noChangeAspect="1"/>
          </p:cNvSpPr>
          <p:nvPr/>
        </p:nvSpPr>
        <p:spPr bwMode="auto">
          <a:xfrm rot="20976280">
            <a:off x="9246775" y="2802191"/>
            <a:ext cx="1520009" cy="244089"/>
          </a:xfrm>
          <a:custGeom>
            <a:avLst/>
            <a:gdLst>
              <a:gd name="connsiteX0" fmla="*/ 3164160 w 3216274"/>
              <a:gd name="connsiteY0" fmla="*/ 0 h 1752600"/>
              <a:gd name="connsiteX1" fmla="*/ 3216274 w 3216274"/>
              <a:gd name="connsiteY1" fmla="*/ 32830 h 1752600"/>
              <a:gd name="connsiteX2" fmla="*/ 2921418 w 3216274"/>
              <a:gd name="connsiteY2" fmla="*/ 474663 h 1752600"/>
              <a:gd name="connsiteX3" fmla="*/ 2920999 w 3216274"/>
              <a:gd name="connsiteY3" fmla="*/ 474663 h 1752600"/>
              <a:gd name="connsiteX4" fmla="*/ 2749268 w 3216274"/>
              <a:gd name="connsiteY4" fmla="*/ 678620 h 1752600"/>
              <a:gd name="connsiteX5" fmla="*/ 237580 w 3216274"/>
              <a:gd name="connsiteY5" fmla="*/ 1752600 h 1752600"/>
              <a:gd name="connsiteX6" fmla="*/ 0 w 3216274"/>
              <a:gd name="connsiteY6" fmla="*/ 1743012 h 1752600"/>
              <a:gd name="connsiteX7" fmla="*/ 65918 w 3216274"/>
              <a:gd name="connsiteY7" fmla="*/ 1104728 h 1752600"/>
              <a:gd name="connsiteX8" fmla="*/ 806124 w 3216274"/>
              <a:gd name="connsiteY8" fmla="*/ 1201977 h 1752600"/>
              <a:gd name="connsiteX9" fmla="*/ 2721872 w 3216274"/>
              <a:gd name="connsiteY9" fmla="*/ 474662 h 1752600"/>
              <a:gd name="connsiteX10" fmla="*/ 2722563 w 3216274"/>
              <a:gd name="connsiteY10" fmla="*/ 474662 h 1752600"/>
              <a:gd name="connsiteX11" fmla="*/ 2835147 w 3216274"/>
              <a:gd name="connsiteY11" fmla="*/ 369719 h 1752600"/>
              <a:gd name="connsiteX12" fmla="*/ 3164160 w 3216274"/>
              <a:gd name="connsiteY1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6274" h="1752600">
                <a:moveTo>
                  <a:pt x="3164160" y="0"/>
                </a:moveTo>
                <a:cubicBezTo>
                  <a:pt x="3164160" y="0"/>
                  <a:pt x="3164160" y="0"/>
                  <a:pt x="3216274" y="32830"/>
                </a:cubicBezTo>
                <a:cubicBezTo>
                  <a:pt x="3124389" y="194243"/>
                  <a:pt x="3025647" y="340608"/>
                  <a:pt x="2921418" y="474663"/>
                </a:cubicBezTo>
                <a:lnTo>
                  <a:pt x="2920999" y="474663"/>
                </a:lnTo>
                <a:lnTo>
                  <a:pt x="2749268" y="678620"/>
                </a:lnTo>
                <a:cubicBezTo>
                  <a:pt x="1871453" y="1640642"/>
                  <a:pt x="726817" y="1752600"/>
                  <a:pt x="237580" y="1752600"/>
                </a:cubicBezTo>
                <a:cubicBezTo>
                  <a:pt x="87891" y="1752600"/>
                  <a:pt x="0" y="1743012"/>
                  <a:pt x="0" y="1743012"/>
                </a:cubicBezTo>
                <a:cubicBezTo>
                  <a:pt x="0" y="1743012"/>
                  <a:pt x="0" y="1743012"/>
                  <a:pt x="65918" y="1104728"/>
                </a:cubicBezTo>
                <a:cubicBezTo>
                  <a:pt x="65918" y="1104728"/>
                  <a:pt x="363923" y="1201977"/>
                  <a:pt x="806124" y="1201977"/>
                </a:cubicBezTo>
                <a:cubicBezTo>
                  <a:pt x="1329350" y="1201977"/>
                  <a:pt x="2051704" y="1066376"/>
                  <a:pt x="2721872" y="474662"/>
                </a:cubicBezTo>
                <a:lnTo>
                  <a:pt x="2722563" y="474662"/>
                </a:lnTo>
                <a:lnTo>
                  <a:pt x="2835147" y="369719"/>
                </a:lnTo>
                <a:cubicBezTo>
                  <a:pt x="2947133" y="260329"/>
                  <a:pt x="3057189" y="137475"/>
                  <a:pt x="3164160" y="0"/>
                </a:cubicBezTo>
                <a:close/>
              </a:path>
            </a:pathLst>
          </a:custGeom>
          <a:gradFill flip="none" rotWithShape="1">
            <a:gsLst>
              <a:gs pos="15000">
                <a:srgbClr val="D7ECEF"/>
              </a:gs>
              <a:gs pos="100000">
                <a:srgbClr val="7FC3CA">
                  <a:alpha val="5000"/>
                </a:srgbClr>
              </a:gs>
            </a:gsLst>
            <a:lin ang="10800000" scaled="1"/>
            <a:tileRect/>
          </a:gradFill>
          <a:ln>
            <a:noFill/>
          </a:ln>
        </p:spPr>
        <p:txBody>
          <a:bodyPr vert="horz" wrap="square" lIns="97186" tIns="48593" rIns="97186" bIns="48593" numCol="1" anchor="t" anchorCtr="0" compatLnSpc="1">
            <a:prstTxWarp prst="textNoShape">
              <a:avLst/>
            </a:prstTxWarp>
            <a:noAutofit/>
          </a:bodyPr>
          <a:lstStyle/>
          <a:p>
            <a:endParaRPr lang="en-IN" sz="1435" b="1" dirty="0"/>
          </a:p>
        </p:txBody>
      </p:sp>
      <p:sp>
        <p:nvSpPr>
          <p:cNvPr id="39" name="Freeform 9">
            <a:extLst>
              <a:ext uri="{FF2B5EF4-FFF2-40B4-BE49-F238E27FC236}">
                <a16:creationId xmlns:a16="http://schemas.microsoft.com/office/drawing/2014/main" id="{552A331C-90BD-4F46-94C3-1A36D55F5616}"/>
              </a:ext>
            </a:extLst>
          </p:cNvPr>
          <p:cNvSpPr>
            <a:spLocks noChangeAspect="1"/>
          </p:cNvSpPr>
          <p:nvPr/>
        </p:nvSpPr>
        <p:spPr bwMode="auto">
          <a:xfrm rot="21419672">
            <a:off x="10671357" y="2580983"/>
            <a:ext cx="127753" cy="119954"/>
          </a:xfrm>
          <a:custGeom>
            <a:avLst/>
            <a:gdLst>
              <a:gd name="T0" fmla="*/ 150 w 150"/>
              <a:gd name="T1" fmla="*/ 0 h 165"/>
              <a:gd name="T2" fmla="*/ 0 w 150"/>
              <a:gd name="T3" fmla="*/ 76 h 165"/>
              <a:gd name="T4" fmla="*/ 57 w 150"/>
              <a:gd name="T5" fmla="*/ 112 h 165"/>
              <a:gd name="T6" fmla="*/ 90 w 150"/>
              <a:gd name="T7" fmla="*/ 132 h 165"/>
              <a:gd name="T8" fmla="*/ 144 w 150"/>
              <a:gd name="T9" fmla="*/ 165 h 165"/>
              <a:gd name="T10" fmla="*/ 150 w 150"/>
              <a:gd name="T11" fmla="*/ 0 h 165"/>
            </a:gdLst>
            <a:ahLst/>
            <a:cxnLst>
              <a:cxn ang="0">
                <a:pos x="T0" y="T1"/>
              </a:cxn>
              <a:cxn ang="0">
                <a:pos x="T2" y="T3"/>
              </a:cxn>
              <a:cxn ang="0">
                <a:pos x="T4" y="T5"/>
              </a:cxn>
              <a:cxn ang="0">
                <a:pos x="T6" y="T7"/>
              </a:cxn>
              <a:cxn ang="0">
                <a:pos x="T8" y="T9"/>
              </a:cxn>
              <a:cxn ang="0">
                <a:pos x="T10" y="T11"/>
              </a:cxn>
            </a:cxnLst>
            <a:rect l="0" t="0" r="r" b="b"/>
            <a:pathLst>
              <a:path w="150" h="165">
                <a:moveTo>
                  <a:pt x="150" y="0"/>
                </a:moveTo>
                <a:lnTo>
                  <a:pt x="0" y="76"/>
                </a:lnTo>
                <a:lnTo>
                  <a:pt x="57" y="112"/>
                </a:lnTo>
                <a:lnTo>
                  <a:pt x="90" y="132"/>
                </a:lnTo>
                <a:lnTo>
                  <a:pt x="144" y="165"/>
                </a:lnTo>
                <a:lnTo>
                  <a:pt x="150" y="0"/>
                </a:lnTo>
                <a:close/>
              </a:path>
            </a:pathLst>
          </a:custGeom>
          <a:solidFill>
            <a:srgbClr val="D6EBEE"/>
          </a:solidFill>
          <a:ln>
            <a:noFill/>
          </a:ln>
        </p:spPr>
        <p:txBody>
          <a:bodyPr vert="horz" wrap="square" lIns="97186" tIns="48593" rIns="97186" bIns="48593" numCol="1" anchor="t" anchorCtr="0" compatLnSpc="1">
            <a:prstTxWarp prst="textNoShape">
              <a:avLst/>
            </a:prstTxWarp>
          </a:bodyPr>
          <a:lstStyle/>
          <a:p>
            <a:endParaRPr lang="en-IN" sz="1435" b="1" dirty="0"/>
          </a:p>
        </p:txBody>
      </p:sp>
      <p:pic>
        <p:nvPicPr>
          <p:cNvPr id="41" name="Picture 8" descr="https://olympic.kz/images/sports/6/federation-6-1498469780.jpg"/>
          <p:cNvPicPr>
            <a:picLocks noChangeAspect="1" noChangeArrowheads="1"/>
          </p:cNvPicPr>
          <p:nvPr/>
        </p:nvPicPr>
        <p:blipFill>
          <a:blip r:embed="rId11"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2">
                    <a14:imgEffect>
                      <a14:artisticPhotocopy/>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1048" y="779191"/>
            <a:ext cx="746751" cy="563850"/>
          </a:xfrm>
          <a:prstGeom prst="rect">
            <a:avLst/>
          </a:prstGeom>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13" cstate="print">
            <a:lum bright="70000" contrast="-70000"/>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val="0"/>
              </a:ext>
            </a:extLst>
          </a:blip>
          <a:stretch>
            <a:fillRect/>
          </a:stretch>
        </p:blipFill>
        <p:spPr>
          <a:xfrm>
            <a:off x="582240" y="5032318"/>
            <a:ext cx="428012" cy="428012"/>
          </a:xfrm>
          <a:prstGeom prst="rect">
            <a:avLst/>
          </a:prstGeom>
        </p:spPr>
      </p:pic>
      <p:sp>
        <p:nvSpPr>
          <p:cNvPr id="24" name="Прямоугольник 23"/>
          <p:cNvSpPr/>
          <p:nvPr/>
        </p:nvSpPr>
        <p:spPr>
          <a:xfrm>
            <a:off x="5017223" y="1"/>
            <a:ext cx="7174777" cy="452904"/>
          </a:xfrm>
          <a:prstGeom prst="rect">
            <a:avLst/>
          </a:prstGeom>
          <a:solidFill>
            <a:srgbClr val="0F668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25" name="Прямоугольник 24"/>
          <p:cNvSpPr/>
          <p:nvPr/>
        </p:nvSpPr>
        <p:spPr>
          <a:xfrm>
            <a:off x="126159" y="0"/>
            <a:ext cx="133166" cy="468000"/>
          </a:xfrm>
          <a:prstGeom prst="rect">
            <a:avLst/>
          </a:prstGeom>
          <a:solidFill>
            <a:srgbClr val="0F6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8" name="Прямоугольник 27"/>
          <p:cNvSpPr/>
          <p:nvPr/>
        </p:nvSpPr>
        <p:spPr>
          <a:xfrm>
            <a:off x="5221136" y="49481"/>
            <a:ext cx="4758162" cy="353943"/>
          </a:xfrm>
          <a:prstGeom prst="rect">
            <a:avLst/>
          </a:prstGeom>
        </p:spPr>
        <p:txBody>
          <a:bodyPr wrap="none">
            <a:spAutoFit/>
          </a:bodyPr>
          <a:lstStyle/>
          <a:p>
            <a:r>
              <a:rPr lang="kk-KZ" sz="1700" b="1" i="1" dirty="0" smtClean="0">
                <a:solidFill>
                  <a:schemeClr val="bg1"/>
                </a:solidFill>
                <a:latin typeface="Segoe UI" panose="020B0502040204020203" pitchFamily="34" charset="0"/>
                <a:cs typeface="Segoe UI" panose="020B0502040204020203" pitchFamily="34" charset="0"/>
              </a:rPr>
              <a:t>Жоғары жетістіктер спортын дамыту</a:t>
            </a:r>
            <a:endParaRPr lang="kk-KZ" sz="1700" b="1" i="1" dirty="0">
              <a:solidFill>
                <a:schemeClr val="bg1"/>
              </a:solidFill>
              <a:latin typeface="Segoe UI" panose="020B0502040204020203" pitchFamily="34" charset="0"/>
              <a:cs typeface="Segoe UI" panose="020B0502040204020203" pitchFamily="34" charset="0"/>
            </a:endParaRPr>
          </a:p>
        </p:txBody>
      </p:sp>
      <p:sp>
        <p:nvSpPr>
          <p:cNvPr id="22" name="Прямоугольник 21"/>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СПОРТ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403199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Прямоугольник 135"/>
          <p:cNvSpPr/>
          <p:nvPr/>
        </p:nvSpPr>
        <p:spPr>
          <a:xfrm>
            <a:off x="126159" y="0"/>
            <a:ext cx="133166" cy="468000"/>
          </a:xfrm>
          <a:prstGeom prst="rect">
            <a:avLst/>
          </a:prstGeom>
          <a:solidFill>
            <a:srgbClr val="70B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8" name="Прямоугольник 137"/>
          <p:cNvSpPr/>
          <p:nvPr/>
        </p:nvSpPr>
        <p:spPr>
          <a:xfrm>
            <a:off x="4858327" y="1"/>
            <a:ext cx="7333673" cy="452904"/>
          </a:xfrm>
          <a:prstGeom prst="rect">
            <a:avLst/>
          </a:prstGeom>
          <a:solidFill>
            <a:srgbClr val="70B9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164" name="Пятиугольник 163"/>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sp>
        <p:nvSpPr>
          <p:cNvPr id="12" name="Овал 11"/>
          <p:cNvSpPr/>
          <p:nvPr/>
        </p:nvSpPr>
        <p:spPr>
          <a:xfrm>
            <a:off x="530198" y="123752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4479052" y="123752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8516372" y="123752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543942" y="313742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4492796" y="313742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8530116" y="313742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543942" y="498490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4492796" y="498490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8530116" y="498490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452673" y="1072117"/>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p:nvSpPr>
        <p:spPr>
          <a:xfrm>
            <a:off x="4350713" y="1072117"/>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8364942" y="1072117"/>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452673" y="2947665"/>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p:nvSpPr>
        <p:spPr>
          <a:xfrm>
            <a:off x="4350713" y="2947665"/>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27"/>
          <p:cNvSpPr/>
          <p:nvPr/>
        </p:nvSpPr>
        <p:spPr>
          <a:xfrm>
            <a:off x="8364942" y="2947665"/>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кругленный прямоугольник 28"/>
          <p:cNvSpPr/>
          <p:nvPr/>
        </p:nvSpPr>
        <p:spPr>
          <a:xfrm>
            <a:off x="452673" y="4804212"/>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кругленный прямоугольник 30"/>
          <p:cNvSpPr/>
          <p:nvPr/>
        </p:nvSpPr>
        <p:spPr>
          <a:xfrm>
            <a:off x="4350713" y="4804212"/>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10838817" y="3838652"/>
            <a:ext cx="2848329" cy="477054"/>
          </a:xfrm>
          <a:prstGeom prst="rect">
            <a:avLst/>
          </a:prstGeom>
        </p:spPr>
        <p:txBody>
          <a:bodyPr wrap="square">
            <a:spAutoFit/>
          </a:bodyPr>
          <a:lstStyle/>
          <a:p>
            <a:r>
              <a:rPr lang="ru-RU" sz="1100" i="1" dirty="0" smtClean="0">
                <a:solidFill>
                  <a:schemeClr val="tx2">
                    <a:lumMod val="50000"/>
                  </a:schemeClr>
                </a:solidFill>
                <a:latin typeface="Segoe UI" panose="020B0502040204020203" pitchFamily="34" charset="0"/>
                <a:cs typeface="Segoe UI" panose="020B0502040204020203" pitchFamily="34" charset="0"/>
              </a:rPr>
              <a:t>( </a:t>
            </a:r>
            <a:r>
              <a:rPr lang="ru-RU" sz="1100" i="1" dirty="0">
                <a:solidFill>
                  <a:schemeClr val="tx2">
                    <a:lumMod val="50000"/>
                  </a:schemeClr>
                </a:solidFill>
                <a:latin typeface="Segoe UI" panose="020B0502040204020203" pitchFamily="34" charset="0"/>
                <a:cs typeface="Segoe UI" panose="020B0502040204020203" pitchFamily="34" charset="0"/>
              </a:rPr>
              <a:t>20</a:t>
            </a:r>
            <a:r>
              <a:rPr lang="ru-RU" sz="1100" i="1" dirty="0" smtClean="0">
                <a:solidFill>
                  <a:schemeClr val="tx2">
                    <a:lumMod val="50000"/>
                  </a:schemeClr>
                </a:solidFill>
                <a:latin typeface="Segoe UI" panose="020B0502040204020203" pitchFamily="34" charset="0"/>
                <a:cs typeface="Segoe UI" panose="020B0502040204020203" pitchFamily="34" charset="0"/>
              </a:rPr>
              <a:t>% дейін)</a:t>
            </a:r>
            <a:endParaRPr lang="ru-RU" sz="1100" i="1" dirty="0">
              <a:solidFill>
                <a:schemeClr val="tx2">
                  <a:lumMod val="50000"/>
                </a:schemeClr>
              </a:solidFill>
              <a:latin typeface="Segoe UI" panose="020B0502040204020203" pitchFamily="34" charset="0"/>
              <a:cs typeface="Segoe UI" panose="020B0502040204020203" pitchFamily="34" charset="0"/>
            </a:endParaRPr>
          </a:p>
          <a:p>
            <a:endParaRPr lang="ru-RU" sz="1400" b="1" i="1" dirty="0">
              <a:solidFill>
                <a:schemeClr val="tx2">
                  <a:lumMod val="50000"/>
                </a:schemeClr>
              </a:solidFill>
              <a:latin typeface="Segoe UI" panose="020B0502040204020203" pitchFamily="34" charset="0"/>
              <a:cs typeface="Segoe UI" panose="020B0502040204020203" pitchFamily="34" charset="0"/>
            </a:endParaRPr>
          </a:p>
        </p:txBody>
      </p:sp>
      <p:sp>
        <p:nvSpPr>
          <p:cNvPr id="33" name="Скругленный прямоугольник 32"/>
          <p:cNvSpPr/>
          <p:nvPr/>
        </p:nvSpPr>
        <p:spPr>
          <a:xfrm>
            <a:off x="8364942" y="4804212"/>
            <a:ext cx="3420000" cy="1440000"/>
          </a:xfrm>
          <a:prstGeom prst="roundRect">
            <a:avLst>
              <a:gd name="adj" fmla="val 7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Group 853"/>
          <p:cNvGrpSpPr>
            <a:grpSpLocks noChangeAspect="1"/>
          </p:cNvGrpSpPr>
          <p:nvPr/>
        </p:nvGrpSpPr>
        <p:grpSpPr bwMode="auto">
          <a:xfrm>
            <a:off x="600857" y="1361954"/>
            <a:ext cx="452059" cy="383985"/>
            <a:chOff x="518" y="2848"/>
            <a:chExt cx="1109" cy="942"/>
          </a:xfrm>
          <a:solidFill>
            <a:schemeClr val="bg1"/>
          </a:solidFill>
        </p:grpSpPr>
        <p:sp>
          <p:nvSpPr>
            <p:cNvPr id="39" name="Freeform 855"/>
            <p:cNvSpPr>
              <a:spLocks/>
            </p:cNvSpPr>
            <p:nvPr/>
          </p:nvSpPr>
          <p:spPr bwMode="auto">
            <a:xfrm>
              <a:off x="593" y="3454"/>
              <a:ext cx="179" cy="336"/>
            </a:xfrm>
            <a:custGeom>
              <a:avLst/>
              <a:gdLst>
                <a:gd name="T0" fmla="*/ 538 w 538"/>
                <a:gd name="T1" fmla="*/ 0 h 1009"/>
                <a:gd name="T2" fmla="*/ 538 w 538"/>
                <a:gd name="T3" fmla="*/ 949 h 1009"/>
                <a:gd name="T4" fmla="*/ 536 w 538"/>
                <a:gd name="T5" fmla="*/ 965 h 1009"/>
                <a:gd name="T6" fmla="*/ 529 w 538"/>
                <a:gd name="T7" fmla="*/ 980 h 1009"/>
                <a:gd name="T8" fmla="*/ 520 w 538"/>
                <a:gd name="T9" fmla="*/ 992 h 1009"/>
                <a:gd name="T10" fmla="*/ 508 w 538"/>
                <a:gd name="T11" fmla="*/ 1001 h 1009"/>
                <a:gd name="T12" fmla="*/ 494 w 538"/>
                <a:gd name="T13" fmla="*/ 1007 h 1009"/>
                <a:gd name="T14" fmla="*/ 478 w 538"/>
                <a:gd name="T15" fmla="*/ 1009 h 1009"/>
                <a:gd name="T16" fmla="*/ 61 w 538"/>
                <a:gd name="T17" fmla="*/ 1009 h 1009"/>
                <a:gd name="T18" fmla="*/ 45 w 538"/>
                <a:gd name="T19" fmla="*/ 1007 h 1009"/>
                <a:gd name="T20" fmla="*/ 31 w 538"/>
                <a:gd name="T21" fmla="*/ 1001 h 1009"/>
                <a:gd name="T22" fmla="*/ 18 w 538"/>
                <a:gd name="T23" fmla="*/ 992 h 1009"/>
                <a:gd name="T24" fmla="*/ 8 w 538"/>
                <a:gd name="T25" fmla="*/ 979 h 1009"/>
                <a:gd name="T26" fmla="*/ 2 w 538"/>
                <a:gd name="T27" fmla="*/ 964 h 1009"/>
                <a:gd name="T28" fmla="*/ 0 w 538"/>
                <a:gd name="T29" fmla="*/ 949 h 1009"/>
                <a:gd name="T30" fmla="*/ 0 w 538"/>
                <a:gd name="T31" fmla="*/ 409 h 1009"/>
                <a:gd name="T32" fmla="*/ 44 w 538"/>
                <a:gd name="T33" fmla="*/ 404 h 1009"/>
                <a:gd name="T34" fmla="*/ 86 w 538"/>
                <a:gd name="T35" fmla="*/ 393 h 1009"/>
                <a:gd name="T36" fmla="*/ 126 w 538"/>
                <a:gd name="T37" fmla="*/ 377 h 1009"/>
                <a:gd name="T38" fmla="*/ 165 w 538"/>
                <a:gd name="T39" fmla="*/ 357 h 1009"/>
                <a:gd name="T40" fmla="*/ 201 w 538"/>
                <a:gd name="T41" fmla="*/ 332 h 1009"/>
                <a:gd name="T42" fmla="*/ 236 w 538"/>
                <a:gd name="T43" fmla="*/ 303 h 1009"/>
                <a:gd name="T44" fmla="*/ 538 w 538"/>
                <a:gd name="T45" fmla="*/ 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8" h="1009">
                  <a:moveTo>
                    <a:pt x="538" y="0"/>
                  </a:moveTo>
                  <a:lnTo>
                    <a:pt x="538" y="949"/>
                  </a:lnTo>
                  <a:lnTo>
                    <a:pt x="536" y="965"/>
                  </a:lnTo>
                  <a:lnTo>
                    <a:pt x="529" y="980"/>
                  </a:lnTo>
                  <a:lnTo>
                    <a:pt x="520" y="992"/>
                  </a:lnTo>
                  <a:lnTo>
                    <a:pt x="508" y="1001"/>
                  </a:lnTo>
                  <a:lnTo>
                    <a:pt x="494" y="1007"/>
                  </a:lnTo>
                  <a:lnTo>
                    <a:pt x="478" y="1009"/>
                  </a:lnTo>
                  <a:lnTo>
                    <a:pt x="61" y="1009"/>
                  </a:lnTo>
                  <a:lnTo>
                    <a:pt x="45" y="1007"/>
                  </a:lnTo>
                  <a:lnTo>
                    <a:pt x="31" y="1001"/>
                  </a:lnTo>
                  <a:lnTo>
                    <a:pt x="18" y="992"/>
                  </a:lnTo>
                  <a:lnTo>
                    <a:pt x="8" y="979"/>
                  </a:lnTo>
                  <a:lnTo>
                    <a:pt x="2" y="964"/>
                  </a:lnTo>
                  <a:lnTo>
                    <a:pt x="0" y="949"/>
                  </a:lnTo>
                  <a:lnTo>
                    <a:pt x="0" y="409"/>
                  </a:lnTo>
                  <a:lnTo>
                    <a:pt x="44" y="404"/>
                  </a:lnTo>
                  <a:lnTo>
                    <a:pt x="86" y="393"/>
                  </a:lnTo>
                  <a:lnTo>
                    <a:pt x="126" y="377"/>
                  </a:lnTo>
                  <a:lnTo>
                    <a:pt x="165" y="357"/>
                  </a:lnTo>
                  <a:lnTo>
                    <a:pt x="201" y="332"/>
                  </a:lnTo>
                  <a:lnTo>
                    <a:pt x="236" y="303"/>
                  </a:lnTo>
                  <a:lnTo>
                    <a:pt x="5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0" name="Freeform 856"/>
            <p:cNvSpPr>
              <a:spLocks/>
            </p:cNvSpPr>
            <p:nvPr/>
          </p:nvSpPr>
          <p:spPr bwMode="auto">
            <a:xfrm>
              <a:off x="842" y="3451"/>
              <a:ext cx="179" cy="339"/>
            </a:xfrm>
            <a:custGeom>
              <a:avLst/>
              <a:gdLst>
                <a:gd name="T0" fmla="*/ 0 w 537"/>
                <a:gd name="T1" fmla="*/ 0 h 1016"/>
                <a:gd name="T2" fmla="*/ 286 w 537"/>
                <a:gd name="T3" fmla="*/ 286 h 1016"/>
                <a:gd name="T4" fmla="*/ 317 w 537"/>
                <a:gd name="T5" fmla="*/ 314 h 1016"/>
                <a:gd name="T6" fmla="*/ 349 w 537"/>
                <a:gd name="T7" fmla="*/ 336 h 1016"/>
                <a:gd name="T8" fmla="*/ 383 w 537"/>
                <a:gd name="T9" fmla="*/ 356 h 1016"/>
                <a:gd name="T10" fmla="*/ 420 w 537"/>
                <a:gd name="T11" fmla="*/ 371 h 1016"/>
                <a:gd name="T12" fmla="*/ 457 w 537"/>
                <a:gd name="T13" fmla="*/ 382 h 1016"/>
                <a:gd name="T14" fmla="*/ 497 w 537"/>
                <a:gd name="T15" fmla="*/ 390 h 1016"/>
                <a:gd name="T16" fmla="*/ 537 w 537"/>
                <a:gd name="T17" fmla="*/ 393 h 1016"/>
                <a:gd name="T18" fmla="*/ 537 w 537"/>
                <a:gd name="T19" fmla="*/ 956 h 1016"/>
                <a:gd name="T20" fmla="*/ 535 w 537"/>
                <a:gd name="T21" fmla="*/ 972 h 1016"/>
                <a:gd name="T22" fmla="*/ 529 w 537"/>
                <a:gd name="T23" fmla="*/ 987 h 1016"/>
                <a:gd name="T24" fmla="*/ 520 w 537"/>
                <a:gd name="T25" fmla="*/ 999 h 1016"/>
                <a:gd name="T26" fmla="*/ 508 w 537"/>
                <a:gd name="T27" fmla="*/ 1008 h 1016"/>
                <a:gd name="T28" fmla="*/ 492 w 537"/>
                <a:gd name="T29" fmla="*/ 1014 h 1016"/>
                <a:gd name="T30" fmla="*/ 477 w 537"/>
                <a:gd name="T31" fmla="*/ 1016 h 1016"/>
                <a:gd name="T32" fmla="*/ 60 w 537"/>
                <a:gd name="T33" fmla="*/ 1016 h 1016"/>
                <a:gd name="T34" fmla="*/ 44 w 537"/>
                <a:gd name="T35" fmla="*/ 1014 h 1016"/>
                <a:gd name="T36" fmla="*/ 30 w 537"/>
                <a:gd name="T37" fmla="*/ 1008 h 1016"/>
                <a:gd name="T38" fmla="*/ 18 w 537"/>
                <a:gd name="T39" fmla="*/ 999 h 1016"/>
                <a:gd name="T40" fmla="*/ 8 w 537"/>
                <a:gd name="T41" fmla="*/ 986 h 1016"/>
                <a:gd name="T42" fmla="*/ 2 w 537"/>
                <a:gd name="T43" fmla="*/ 971 h 1016"/>
                <a:gd name="T44" fmla="*/ 0 w 537"/>
                <a:gd name="T45" fmla="*/ 956 h 1016"/>
                <a:gd name="T46" fmla="*/ 0 w 537"/>
                <a:gd name="T4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7" h="1016">
                  <a:moveTo>
                    <a:pt x="0" y="0"/>
                  </a:moveTo>
                  <a:lnTo>
                    <a:pt x="286" y="286"/>
                  </a:lnTo>
                  <a:lnTo>
                    <a:pt x="317" y="314"/>
                  </a:lnTo>
                  <a:lnTo>
                    <a:pt x="349" y="336"/>
                  </a:lnTo>
                  <a:lnTo>
                    <a:pt x="383" y="356"/>
                  </a:lnTo>
                  <a:lnTo>
                    <a:pt x="420" y="371"/>
                  </a:lnTo>
                  <a:lnTo>
                    <a:pt x="457" y="382"/>
                  </a:lnTo>
                  <a:lnTo>
                    <a:pt x="497" y="390"/>
                  </a:lnTo>
                  <a:lnTo>
                    <a:pt x="537" y="393"/>
                  </a:lnTo>
                  <a:lnTo>
                    <a:pt x="537" y="956"/>
                  </a:lnTo>
                  <a:lnTo>
                    <a:pt x="535" y="972"/>
                  </a:lnTo>
                  <a:lnTo>
                    <a:pt x="529" y="987"/>
                  </a:lnTo>
                  <a:lnTo>
                    <a:pt x="520" y="999"/>
                  </a:lnTo>
                  <a:lnTo>
                    <a:pt x="508" y="1008"/>
                  </a:lnTo>
                  <a:lnTo>
                    <a:pt x="492" y="1014"/>
                  </a:lnTo>
                  <a:lnTo>
                    <a:pt x="477" y="1016"/>
                  </a:lnTo>
                  <a:lnTo>
                    <a:pt x="60" y="1016"/>
                  </a:lnTo>
                  <a:lnTo>
                    <a:pt x="44" y="1014"/>
                  </a:lnTo>
                  <a:lnTo>
                    <a:pt x="30" y="1008"/>
                  </a:lnTo>
                  <a:lnTo>
                    <a:pt x="18" y="999"/>
                  </a:lnTo>
                  <a:lnTo>
                    <a:pt x="8" y="986"/>
                  </a:lnTo>
                  <a:lnTo>
                    <a:pt x="2" y="971"/>
                  </a:lnTo>
                  <a:lnTo>
                    <a:pt x="0" y="95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1" name="Freeform 857"/>
            <p:cNvSpPr>
              <a:spLocks/>
            </p:cNvSpPr>
            <p:nvPr/>
          </p:nvSpPr>
          <p:spPr bwMode="auto">
            <a:xfrm>
              <a:off x="1090" y="3387"/>
              <a:ext cx="179" cy="403"/>
            </a:xfrm>
            <a:custGeom>
              <a:avLst/>
              <a:gdLst>
                <a:gd name="T0" fmla="*/ 537 w 537"/>
                <a:gd name="T1" fmla="*/ 0 h 1208"/>
                <a:gd name="T2" fmla="*/ 537 w 537"/>
                <a:gd name="T3" fmla="*/ 1148 h 1208"/>
                <a:gd name="T4" fmla="*/ 535 w 537"/>
                <a:gd name="T5" fmla="*/ 1164 h 1208"/>
                <a:gd name="T6" fmla="*/ 529 w 537"/>
                <a:gd name="T7" fmla="*/ 1179 h 1208"/>
                <a:gd name="T8" fmla="*/ 520 w 537"/>
                <a:gd name="T9" fmla="*/ 1191 h 1208"/>
                <a:gd name="T10" fmla="*/ 507 w 537"/>
                <a:gd name="T11" fmla="*/ 1200 h 1208"/>
                <a:gd name="T12" fmla="*/ 493 w 537"/>
                <a:gd name="T13" fmla="*/ 1206 h 1208"/>
                <a:gd name="T14" fmla="*/ 478 w 537"/>
                <a:gd name="T15" fmla="*/ 1208 h 1208"/>
                <a:gd name="T16" fmla="*/ 61 w 537"/>
                <a:gd name="T17" fmla="*/ 1208 h 1208"/>
                <a:gd name="T18" fmla="*/ 44 w 537"/>
                <a:gd name="T19" fmla="*/ 1206 h 1208"/>
                <a:gd name="T20" fmla="*/ 29 w 537"/>
                <a:gd name="T21" fmla="*/ 1200 h 1208"/>
                <a:gd name="T22" fmla="*/ 17 w 537"/>
                <a:gd name="T23" fmla="*/ 1191 h 1208"/>
                <a:gd name="T24" fmla="*/ 8 w 537"/>
                <a:gd name="T25" fmla="*/ 1178 h 1208"/>
                <a:gd name="T26" fmla="*/ 2 w 537"/>
                <a:gd name="T27" fmla="*/ 1163 h 1208"/>
                <a:gd name="T28" fmla="*/ 0 w 537"/>
                <a:gd name="T29" fmla="*/ 1148 h 1208"/>
                <a:gd name="T30" fmla="*/ 0 w 537"/>
                <a:gd name="T31" fmla="*/ 526 h 1208"/>
                <a:gd name="T32" fmla="*/ 31 w 537"/>
                <a:gd name="T33" fmla="*/ 504 h 1208"/>
                <a:gd name="T34" fmla="*/ 60 w 537"/>
                <a:gd name="T35" fmla="*/ 477 h 1208"/>
                <a:gd name="T36" fmla="*/ 537 w 537"/>
                <a:gd name="T37"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1208">
                  <a:moveTo>
                    <a:pt x="537" y="0"/>
                  </a:moveTo>
                  <a:lnTo>
                    <a:pt x="537" y="1148"/>
                  </a:lnTo>
                  <a:lnTo>
                    <a:pt x="535" y="1164"/>
                  </a:lnTo>
                  <a:lnTo>
                    <a:pt x="529" y="1179"/>
                  </a:lnTo>
                  <a:lnTo>
                    <a:pt x="520" y="1191"/>
                  </a:lnTo>
                  <a:lnTo>
                    <a:pt x="507" y="1200"/>
                  </a:lnTo>
                  <a:lnTo>
                    <a:pt x="493" y="1206"/>
                  </a:lnTo>
                  <a:lnTo>
                    <a:pt x="478" y="1208"/>
                  </a:lnTo>
                  <a:lnTo>
                    <a:pt x="61" y="1208"/>
                  </a:lnTo>
                  <a:lnTo>
                    <a:pt x="44" y="1206"/>
                  </a:lnTo>
                  <a:lnTo>
                    <a:pt x="29" y="1200"/>
                  </a:lnTo>
                  <a:lnTo>
                    <a:pt x="17" y="1191"/>
                  </a:lnTo>
                  <a:lnTo>
                    <a:pt x="8" y="1178"/>
                  </a:lnTo>
                  <a:lnTo>
                    <a:pt x="2" y="1163"/>
                  </a:lnTo>
                  <a:lnTo>
                    <a:pt x="0" y="1148"/>
                  </a:lnTo>
                  <a:lnTo>
                    <a:pt x="0" y="526"/>
                  </a:lnTo>
                  <a:lnTo>
                    <a:pt x="31" y="504"/>
                  </a:lnTo>
                  <a:lnTo>
                    <a:pt x="60" y="477"/>
                  </a:lnTo>
                  <a:lnTo>
                    <a:pt x="5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2" name="Freeform 858"/>
            <p:cNvSpPr>
              <a:spLocks/>
            </p:cNvSpPr>
            <p:nvPr/>
          </p:nvSpPr>
          <p:spPr bwMode="auto">
            <a:xfrm>
              <a:off x="1338" y="3152"/>
              <a:ext cx="180" cy="638"/>
            </a:xfrm>
            <a:custGeom>
              <a:avLst/>
              <a:gdLst>
                <a:gd name="T0" fmla="*/ 497 w 538"/>
                <a:gd name="T1" fmla="*/ 0 h 1915"/>
                <a:gd name="T2" fmla="*/ 506 w 538"/>
                <a:gd name="T3" fmla="*/ 9 h 1915"/>
                <a:gd name="T4" fmla="*/ 514 w 538"/>
                <a:gd name="T5" fmla="*/ 18 h 1915"/>
                <a:gd name="T6" fmla="*/ 526 w 538"/>
                <a:gd name="T7" fmla="*/ 28 h 1915"/>
                <a:gd name="T8" fmla="*/ 538 w 538"/>
                <a:gd name="T9" fmla="*/ 39 h 1915"/>
                <a:gd name="T10" fmla="*/ 538 w 538"/>
                <a:gd name="T11" fmla="*/ 1855 h 1915"/>
                <a:gd name="T12" fmla="*/ 536 w 538"/>
                <a:gd name="T13" fmla="*/ 1871 h 1915"/>
                <a:gd name="T14" fmla="*/ 530 w 538"/>
                <a:gd name="T15" fmla="*/ 1886 h 1915"/>
                <a:gd name="T16" fmla="*/ 520 w 538"/>
                <a:gd name="T17" fmla="*/ 1898 h 1915"/>
                <a:gd name="T18" fmla="*/ 507 w 538"/>
                <a:gd name="T19" fmla="*/ 1907 h 1915"/>
                <a:gd name="T20" fmla="*/ 493 w 538"/>
                <a:gd name="T21" fmla="*/ 1913 h 1915"/>
                <a:gd name="T22" fmla="*/ 477 w 538"/>
                <a:gd name="T23" fmla="*/ 1915 h 1915"/>
                <a:gd name="T24" fmla="*/ 60 w 538"/>
                <a:gd name="T25" fmla="*/ 1915 h 1915"/>
                <a:gd name="T26" fmla="*/ 45 w 538"/>
                <a:gd name="T27" fmla="*/ 1913 h 1915"/>
                <a:gd name="T28" fmla="*/ 30 w 538"/>
                <a:gd name="T29" fmla="*/ 1907 h 1915"/>
                <a:gd name="T30" fmla="*/ 18 w 538"/>
                <a:gd name="T31" fmla="*/ 1898 h 1915"/>
                <a:gd name="T32" fmla="*/ 8 w 538"/>
                <a:gd name="T33" fmla="*/ 1885 h 1915"/>
                <a:gd name="T34" fmla="*/ 2 w 538"/>
                <a:gd name="T35" fmla="*/ 1870 h 1915"/>
                <a:gd name="T36" fmla="*/ 0 w 538"/>
                <a:gd name="T37" fmla="*/ 1855 h 1915"/>
                <a:gd name="T38" fmla="*/ 0 w 538"/>
                <a:gd name="T39" fmla="*/ 498 h 1915"/>
                <a:gd name="T40" fmla="*/ 497 w 538"/>
                <a:gd name="T41"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1915">
                  <a:moveTo>
                    <a:pt x="497" y="0"/>
                  </a:moveTo>
                  <a:lnTo>
                    <a:pt x="506" y="9"/>
                  </a:lnTo>
                  <a:lnTo>
                    <a:pt x="514" y="18"/>
                  </a:lnTo>
                  <a:lnTo>
                    <a:pt x="526" y="28"/>
                  </a:lnTo>
                  <a:lnTo>
                    <a:pt x="538" y="39"/>
                  </a:lnTo>
                  <a:lnTo>
                    <a:pt x="538" y="1855"/>
                  </a:lnTo>
                  <a:lnTo>
                    <a:pt x="536" y="1871"/>
                  </a:lnTo>
                  <a:lnTo>
                    <a:pt x="530" y="1886"/>
                  </a:lnTo>
                  <a:lnTo>
                    <a:pt x="520" y="1898"/>
                  </a:lnTo>
                  <a:lnTo>
                    <a:pt x="507" y="1907"/>
                  </a:lnTo>
                  <a:lnTo>
                    <a:pt x="493" y="1913"/>
                  </a:lnTo>
                  <a:lnTo>
                    <a:pt x="477" y="1915"/>
                  </a:lnTo>
                  <a:lnTo>
                    <a:pt x="60" y="1915"/>
                  </a:lnTo>
                  <a:lnTo>
                    <a:pt x="45" y="1913"/>
                  </a:lnTo>
                  <a:lnTo>
                    <a:pt x="30" y="1907"/>
                  </a:lnTo>
                  <a:lnTo>
                    <a:pt x="18" y="1898"/>
                  </a:lnTo>
                  <a:lnTo>
                    <a:pt x="8" y="1885"/>
                  </a:lnTo>
                  <a:lnTo>
                    <a:pt x="2" y="1870"/>
                  </a:lnTo>
                  <a:lnTo>
                    <a:pt x="0" y="1855"/>
                  </a:lnTo>
                  <a:lnTo>
                    <a:pt x="0" y="498"/>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3" name="Freeform 859"/>
            <p:cNvSpPr>
              <a:spLocks/>
            </p:cNvSpPr>
            <p:nvPr/>
          </p:nvSpPr>
          <p:spPr bwMode="auto">
            <a:xfrm>
              <a:off x="518" y="2848"/>
              <a:ext cx="1109" cy="676"/>
            </a:xfrm>
            <a:custGeom>
              <a:avLst/>
              <a:gdLst>
                <a:gd name="T0" fmla="*/ 3211 w 3327"/>
                <a:gd name="T1" fmla="*/ 0 h 2029"/>
                <a:gd name="T2" fmla="*/ 3261 w 3327"/>
                <a:gd name="T3" fmla="*/ 8 h 2029"/>
                <a:gd name="T4" fmla="*/ 3299 w 3327"/>
                <a:gd name="T5" fmla="*/ 32 h 2029"/>
                <a:gd name="T6" fmla="*/ 3321 w 3327"/>
                <a:gd name="T7" fmla="*/ 72 h 2029"/>
                <a:gd name="T8" fmla="*/ 3327 w 3327"/>
                <a:gd name="T9" fmla="*/ 124 h 2029"/>
                <a:gd name="T10" fmla="*/ 3300 w 3327"/>
                <a:gd name="T11" fmla="*/ 692 h 2029"/>
                <a:gd name="T12" fmla="*/ 3295 w 3327"/>
                <a:gd name="T13" fmla="*/ 730 h 2029"/>
                <a:gd name="T14" fmla="*/ 3278 w 3327"/>
                <a:gd name="T15" fmla="*/ 770 h 2029"/>
                <a:gd name="T16" fmla="*/ 3250 w 3327"/>
                <a:gd name="T17" fmla="*/ 799 h 2029"/>
                <a:gd name="T18" fmla="*/ 3219 w 3327"/>
                <a:gd name="T19" fmla="*/ 816 h 2029"/>
                <a:gd name="T20" fmla="*/ 3187 w 3327"/>
                <a:gd name="T21" fmla="*/ 822 h 2029"/>
                <a:gd name="T22" fmla="*/ 3153 w 3327"/>
                <a:gd name="T23" fmla="*/ 815 h 2029"/>
                <a:gd name="T24" fmla="*/ 3127 w 3327"/>
                <a:gd name="T25" fmla="*/ 799 h 2029"/>
                <a:gd name="T26" fmla="*/ 3107 w 3327"/>
                <a:gd name="T27" fmla="*/ 780 h 2029"/>
                <a:gd name="T28" fmla="*/ 1634 w 3327"/>
                <a:gd name="T29" fmla="*/ 1955 h 2029"/>
                <a:gd name="T30" fmla="*/ 1591 w 3327"/>
                <a:gd name="T31" fmla="*/ 1986 h 2029"/>
                <a:gd name="T32" fmla="*/ 1541 w 3327"/>
                <a:gd name="T33" fmla="*/ 2002 h 2029"/>
                <a:gd name="T34" fmla="*/ 1488 w 3327"/>
                <a:gd name="T35" fmla="*/ 2002 h 2029"/>
                <a:gd name="T36" fmla="*/ 1438 w 3327"/>
                <a:gd name="T37" fmla="*/ 1986 h 2029"/>
                <a:gd name="T38" fmla="*/ 1396 w 3327"/>
                <a:gd name="T39" fmla="*/ 1955 h 2029"/>
                <a:gd name="T40" fmla="*/ 317 w 3327"/>
                <a:gd name="T41" fmla="*/ 1979 h 2029"/>
                <a:gd name="T42" fmla="*/ 275 w 3327"/>
                <a:gd name="T43" fmla="*/ 2011 h 2029"/>
                <a:gd name="T44" fmla="*/ 225 w 3327"/>
                <a:gd name="T45" fmla="*/ 2027 h 2029"/>
                <a:gd name="T46" fmla="*/ 172 w 3327"/>
                <a:gd name="T47" fmla="*/ 2027 h 2029"/>
                <a:gd name="T48" fmla="*/ 122 w 3327"/>
                <a:gd name="T49" fmla="*/ 2011 h 2029"/>
                <a:gd name="T50" fmla="*/ 80 w 3327"/>
                <a:gd name="T51" fmla="*/ 1979 h 2029"/>
                <a:gd name="T52" fmla="*/ 28 w 3327"/>
                <a:gd name="T53" fmla="*/ 1925 h 2029"/>
                <a:gd name="T54" fmla="*/ 4 w 3327"/>
                <a:gd name="T55" fmla="*/ 1872 h 2029"/>
                <a:gd name="T56" fmla="*/ 0 w 3327"/>
                <a:gd name="T57" fmla="*/ 1816 h 2029"/>
                <a:gd name="T58" fmla="*/ 14 w 3327"/>
                <a:gd name="T59" fmla="*/ 1760 h 2029"/>
                <a:gd name="T60" fmla="*/ 48 w 3327"/>
                <a:gd name="T61" fmla="*/ 1710 h 2029"/>
                <a:gd name="T62" fmla="*/ 771 w 3327"/>
                <a:gd name="T63" fmla="*/ 992 h 2029"/>
                <a:gd name="T64" fmla="*/ 817 w 3327"/>
                <a:gd name="T65" fmla="*/ 968 h 2029"/>
                <a:gd name="T66" fmla="*/ 869 w 3327"/>
                <a:gd name="T67" fmla="*/ 960 h 2029"/>
                <a:gd name="T68" fmla="*/ 921 w 3327"/>
                <a:gd name="T69" fmla="*/ 968 h 2029"/>
                <a:gd name="T70" fmla="*/ 968 w 3327"/>
                <a:gd name="T71" fmla="*/ 992 h 2029"/>
                <a:gd name="T72" fmla="*/ 1515 w 3327"/>
                <a:gd name="T73" fmla="*/ 1537 h 2029"/>
                <a:gd name="T74" fmla="*/ 2586 w 3327"/>
                <a:gd name="T75" fmla="*/ 261 h 2029"/>
                <a:gd name="T76" fmla="*/ 2530 w 3327"/>
                <a:gd name="T77" fmla="*/ 204 h 2029"/>
                <a:gd name="T78" fmla="*/ 2515 w 3327"/>
                <a:gd name="T79" fmla="*/ 185 h 2029"/>
                <a:gd name="T80" fmla="*/ 2502 w 3327"/>
                <a:gd name="T81" fmla="*/ 160 h 2029"/>
                <a:gd name="T82" fmla="*/ 2497 w 3327"/>
                <a:gd name="T83" fmla="*/ 127 h 2029"/>
                <a:gd name="T84" fmla="*/ 2507 w 3327"/>
                <a:gd name="T85" fmla="*/ 89 h 2029"/>
                <a:gd name="T86" fmla="*/ 2528 w 3327"/>
                <a:gd name="T87" fmla="*/ 58 h 2029"/>
                <a:gd name="T88" fmla="*/ 2558 w 3327"/>
                <a:gd name="T89" fmla="*/ 37 h 2029"/>
                <a:gd name="T90" fmla="*/ 2589 w 3327"/>
                <a:gd name="T91" fmla="*/ 29 h 2029"/>
                <a:gd name="T92" fmla="*/ 2618 w 3327"/>
                <a:gd name="T93" fmla="*/ 27 h 2029"/>
                <a:gd name="T94" fmla="*/ 3200 w 3327"/>
                <a:gd name="T95"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27" h="2029">
                  <a:moveTo>
                    <a:pt x="3200" y="0"/>
                  </a:moveTo>
                  <a:lnTo>
                    <a:pt x="3211" y="0"/>
                  </a:lnTo>
                  <a:lnTo>
                    <a:pt x="3237" y="2"/>
                  </a:lnTo>
                  <a:lnTo>
                    <a:pt x="3261" y="8"/>
                  </a:lnTo>
                  <a:lnTo>
                    <a:pt x="3282" y="18"/>
                  </a:lnTo>
                  <a:lnTo>
                    <a:pt x="3299" y="32"/>
                  </a:lnTo>
                  <a:lnTo>
                    <a:pt x="3312" y="50"/>
                  </a:lnTo>
                  <a:lnTo>
                    <a:pt x="3321" y="72"/>
                  </a:lnTo>
                  <a:lnTo>
                    <a:pt x="3326" y="96"/>
                  </a:lnTo>
                  <a:lnTo>
                    <a:pt x="3327" y="124"/>
                  </a:lnTo>
                  <a:lnTo>
                    <a:pt x="3318" y="313"/>
                  </a:lnTo>
                  <a:lnTo>
                    <a:pt x="3300" y="692"/>
                  </a:lnTo>
                  <a:lnTo>
                    <a:pt x="3299" y="710"/>
                  </a:lnTo>
                  <a:lnTo>
                    <a:pt x="3295" y="730"/>
                  </a:lnTo>
                  <a:lnTo>
                    <a:pt x="3289" y="750"/>
                  </a:lnTo>
                  <a:lnTo>
                    <a:pt x="3278" y="770"/>
                  </a:lnTo>
                  <a:lnTo>
                    <a:pt x="3263" y="788"/>
                  </a:lnTo>
                  <a:lnTo>
                    <a:pt x="3250" y="799"/>
                  </a:lnTo>
                  <a:lnTo>
                    <a:pt x="3235" y="809"/>
                  </a:lnTo>
                  <a:lnTo>
                    <a:pt x="3219" y="816"/>
                  </a:lnTo>
                  <a:lnTo>
                    <a:pt x="3203" y="821"/>
                  </a:lnTo>
                  <a:lnTo>
                    <a:pt x="3187" y="822"/>
                  </a:lnTo>
                  <a:lnTo>
                    <a:pt x="3169" y="820"/>
                  </a:lnTo>
                  <a:lnTo>
                    <a:pt x="3153" y="815"/>
                  </a:lnTo>
                  <a:lnTo>
                    <a:pt x="3140" y="808"/>
                  </a:lnTo>
                  <a:lnTo>
                    <a:pt x="3127" y="799"/>
                  </a:lnTo>
                  <a:lnTo>
                    <a:pt x="3117" y="789"/>
                  </a:lnTo>
                  <a:lnTo>
                    <a:pt x="3107" y="780"/>
                  </a:lnTo>
                  <a:lnTo>
                    <a:pt x="2957" y="631"/>
                  </a:lnTo>
                  <a:lnTo>
                    <a:pt x="1634" y="1955"/>
                  </a:lnTo>
                  <a:lnTo>
                    <a:pt x="1613" y="1972"/>
                  </a:lnTo>
                  <a:lnTo>
                    <a:pt x="1591" y="1986"/>
                  </a:lnTo>
                  <a:lnTo>
                    <a:pt x="1567" y="1996"/>
                  </a:lnTo>
                  <a:lnTo>
                    <a:pt x="1541" y="2002"/>
                  </a:lnTo>
                  <a:lnTo>
                    <a:pt x="1515" y="2005"/>
                  </a:lnTo>
                  <a:lnTo>
                    <a:pt x="1488" y="2002"/>
                  </a:lnTo>
                  <a:lnTo>
                    <a:pt x="1462" y="1996"/>
                  </a:lnTo>
                  <a:lnTo>
                    <a:pt x="1438" y="1986"/>
                  </a:lnTo>
                  <a:lnTo>
                    <a:pt x="1416" y="1972"/>
                  </a:lnTo>
                  <a:lnTo>
                    <a:pt x="1396" y="1955"/>
                  </a:lnTo>
                  <a:lnTo>
                    <a:pt x="869" y="1428"/>
                  </a:lnTo>
                  <a:lnTo>
                    <a:pt x="317" y="1979"/>
                  </a:lnTo>
                  <a:lnTo>
                    <a:pt x="297" y="1996"/>
                  </a:lnTo>
                  <a:lnTo>
                    <a:pt x="275" y="2011"/>
                  </a:lnTo>
                  <a:lnTo>
                    <a:pt x="250" y="2021"/>
                  </a:lnTo>
                  <a:lnTo>
                    <a:pt x="225" y="2027"/>
                  </a:lnTo>
                  <a:lnTo>
                    <a:pt x="199" y="2029"/>
                  </a:lnTo>
                  <a:lnTo>
                    <a:pt x="172" y="2027"/>
                  </a:lnTo>
                  <a:lnTo>
                    <a:pt x="146" y="2021"/>
                  </a:lnTo>
                  <a:lnTo>
                    <a:pt x="122" y="2011"/>
                  </a:lnTo>
                  <a:lnTo>
                    <a:pt x="100" y="1996"/>
                  </a:lnTo>
                  <a:lnTo>
                    <a:pt x="80" y="1979"/>
                  </a:lnTo>
                  <a:lnTo>
                    <a:pt x="48" y="1948"/>
                  </a:lnTo>
                  <a:lnTo>
                    <a:pt x="28" y="1925"/>
                  </a:lnTo>
                  <a:lnTo>
                    <a:pt x="14" y="1899"/>
                  </a:lnTo>
                  <a:lnTo>
                    <a:pt x="4" y="1872"/>
                  </a:lnTo>
                  <a:lnTo>
                    <a:pt x="0" y="1844"/>
                  </a:lnTo>
                  <a:lnTo>
                    <a:pt x="0" y="1816"/>
                  </a:lnTo>
                  <a:lnTo>
                    <a:pt x="4" y="1787"/>
                  </a:lnTo>
                  <a:lnTo>
                    <a:pt x="14" y="1760"/>
                  </a:lnTo>
                  <a:lnTo>
                    <a:pt x="28" y="1734"/>
                  </a:lnTo>
                  <a:lnTo>
                    <a:pt x="48" y="1710"/>
                  </a:lnTo>
                  <a:lnTo>
                    <a:pt x="750" y="1009"/>
                  </a:lnTo>
                  <a:lnTo>
                    <a:pt x="771" y="992"/>
                  </a:lnTo>
                  <a:lnTo>
                    <a:pt x="793" y="978"/>
                  </a:lnTo>
                  <a:lnTo>
                    <a:pt x="817" y="968"/>
                  </a:lnTo>
                  <a:lnTo>
                    <a:pt x="842" y="962"/>
                  </a:lnTo>
                  <a:lnTo>
                    <a:pt x="869" y="960"/>
                  </a:lnTo>
                  <a:lnTo>
                    <a:pt x="895" y="962"/>
                  </a:lnTo>
                  <a:lnTo>
                    <a:pt x="921" y="968"/>
                  </a:lnTo>
                  <a:lnTo>
                    <a:pt x="945" y="978"/>
                  </a:lnTo>
                  <a:lnTo>
                    <a:pt x="968" y="992"/>
                  </a:lnTo>
                  <a:lnTo>
                    <a:pt x="988" y="1009"/>
                  </a:lnTo>
                  <a:lnTo>
                    <a:pt x="1515" y="1537"/>
                  </a:lnTo>
                  <a:lnTo>
                    <a:pt x="2688" y="363"/>
                  </a:lnTo>
                  <a:lnTo>
                    <a:pt x="2586" y="261"/>
                  </a:lnTo>
                  <a:lnTo>
                    <a:pt x="2537" y="211"/>
                  </a:lnTo>
                  <a:lnTo>
                    <a:pt x="2530" y="204"/>
                  </a:lnTo>
                  <a:lnTo>
                    <a:pt x="2523" y="195"/>
                  </a:lnTo>
                  <a:lnTo>
                    <a:pt x="2515" y="185"/>
                  </a:lnTo>
                  <a:lnTo>
                    <a:pt x="2508" y="173"/>
                  </a:lnTo>
                  <a:lnTo>
                    <a:pt x="2502" y="160"/>
                  </a:lnTo>
                  <a:lnTo>
                    <a:pt x="2498" y="144"/>
                  </a:lnTo>
                  <a:lnTo>
                    <a:pt x="2497" y="127"/>
                  </a:lnTo>
                  <a:lnTo>
                    <a:pt x="2500" y="109"/>
                  </a:lnTo>
                  <a:lnTo>
                    <a:pt x="2507" y="89"/>
                  </a:lnTo>
                  <a:lnTo>
                    <a:pt x="2516" y="73"/>
                  </a:lnTo>
                  <a:lnTo>
                    <a:pt x="2528" y="58"/>
                  </a:lnTo>
                  <a:lnTo>
                    <a:pt x="2542" y="45"/>
                  </a:lnTo>
                  <a:lnTo>
                    <a:pt x="2558" y="37"/>
                  </a:lnTo>
                  <a:lnTo>
                    <a:pt x="2573" y="32"/>
                  </a:lnTo>
                  <a:lnTo>
                    <a:pt x="2589" y="29"/>
                  </a:lnTo>
                  <a:lnTo>
                    <a:pt x="2604" y="28"/>
                  </a:lnTo>
                  <a:lnTo>
                    <a:pt x="2618" y="27"/>
                  </a:lnTo>
                  <a:lnTo>
                    <a:pt x="2909" y="13"/>
                  </a:lnTo>
                  <a:lnTo>
                    <a:pt x="3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44" name="Group 1003"/>
          <p:cNvGrpSpPr>
            <a:grpSpLocks noChangeAspect="1"/>
          </p:cNvGrpSpPr>
          <p:nvPr/>
        </p:nvGrpSpPr>
        <p:grpSpPr bwMode="auto">
          <a:xfrm>
            <a:off x="682990" y="5078428"/>
            <a:ext cx="351667" cy="473113"/>
            <a:chOff x="4995" y="2423"/>
            <a:chExt cx="999" cy="1344"/>
          </a:xfrm>
          <a:solidFill>
            <a:schemeClr val="bg1"/>
          </a:solidFill>
        </p:grpSpPr>
        <p:sp>
          <p:nvSpPr>
            <p:cNvPr id="45" name="Freeform 1005"/>
            <p:cNvSpPr>
              <a:spLocks noEditPoints="1"/>
            </p:cNvSpPr>
            <p:nvPr/>
          </p:nvSpPr>
          <p:spPr bwMode="auto">
            <a:xfrm>
              <a:off x="4995" y="2423"/>
              <a:ext cx="999" cy="1020"/>
            </a:xfrm>
            <a:custGeom>
              <a:avLst/>
              <a:gdLst>
                <a:gd name="T0" fmla="*/ 1258 w 2997"/>
                <a:gd name="T1" fmla="*/ 658 h 3060"/>
                <a:gd name="T2" fmla="*/ 977 w 2997"/>
                <a:gd name="T3" fmla="*/ 792 h 3060"/>
                <a:gd name="T4" fmla="*/ 760 w 2997"/>
                <a:gd name="T5" fmla="*/ 1009 h 3060"/>
                <a:gd name="T6" fmla="*/ 626 w 2997"/>
                <a:gd name="T7" fmla="*/ 1290 h 3060"/>
                <a:gd name="T8" fmla="*/ 597 w 2997"/>
                <a:gd name="T9" fmla="*/ 1613 h 3060"/>
                <a:gd name="T10" fmla="*/ 681 w 2997"/>
                <a:gd name="T11" fmla="*/ 1919 h 3060"/>
                <a:gd name="T12" fmla="*/ 859 w 2997"/>
                <a:gd name="T13" fmla="*/ 2170 h 3060"/>
                <a:gd name="T14" fmla="*/ 1111 w 2997"/>
                <a:gd name="T15" fmla="*/ 2348 h 3060"/>
                <a:gd name="T16" fmla="*/ 1417 w 2997"/>
                <a:gd name="T17" fmla="*/ 2433 h 3060"/>
                <a:gd name="T18" fmla="*/ 1740 w 2997"/>
                <a:gd name="T19" fmla="*/ 2403 h 3060"/>
                <a:gd name="T20" fmla="*/ 2021 w 2997"/>
                <a:gd name="T21" fmla="*/ 2271 h 3060"/>
                <a:gd name="T22" fmla="*/ 2238 w 2997"/>
                <a:gd name="T23" fmla="*/ 2052 h 3060"/>
                <a:gd name="T24" fmla="*/ 2372 w 2997"/>
                <a:gd name="T25" fmla="*/ 1771 h 3060"/>
                <a:gd name="T26" fmla="*/ 2402 w 2997"/>
                <a:gd name="T27" fmla="*/ 1449 h 3060"/>
                <a:gd name="T28" fmla="*/ 2317 w 2997"/>
                <a:gd name="T29" fmla="*/ 1143 h 3060"/>
                <a:gd name="T30" fmla="*/ 2139 w 2997"/>
                <a:gd name="T31" fmla="*/ 891 h 3060"/>
                <a:gd name="T32" fmla="*/ 1887 w 2997"/>
                <a:gd name="T33" fmla="*/ 713 h 3060"/>
                <a:gd name="T34" fmla="*/ 1581 w 2997"/>
                <a:gd name="T35" fmla="*/ 629 h 3060"/>
                <a:gd name="T36" fmla="*/ 1525 w 2997"/>
                <a:gd name="T37" fmla="*/ 16 h 3060"/>
                <a:gd name="T38" fmla="*/ 1790 w 2997"/>
                <a:gd name="T39" fmla="*/ 280 h 3060"/>
                <a:gd name="T40" fmla="*/ 2146 w 2997"/>
                <a:gd name="T41" fmla="*/ 143 h 3060"/>
                <a:gd name="T42" fmla="*/ 2273 w 2997"/>
                <a:gd name="T43" fmla="*/ 499 h 3060"/>
                <a:gd name="T44" fmla="*/ 2319 w 2997"/>
                <a:gd name="T45" fmla="*/ 535 h 3060"/>
                <a:gd name="T46" fmla="*/ 2694 w 2997"/>
                <a:gd name="T47" fmla="*/ 575 h 3060"/>
                <a:gd name="T48" fmla="*/ 2645 w 2997"/>
                <a:gd name="T49" fmla="*/ 953 h 3060"/>
                <a:gd name="T50" fmla="*/ 2965 w 2997"/>
                <a:gd name="T51" fmla="*/ 1147 h 3060"/>
                <a:gd name="T52" fmla="*/ 2990 w 2997"/>
                <a:gd name="T53" fmla="*/ 1204 h 3060"/>
                <a:gd name="T54" fmla="*/ 2780 w 2997"/>
                <a:gd name="T55" fmla="*/ 1521 h 3060"/>
                <a:gd name="T56" fmla="*/ 2995 w 2997"/>
                <a:gd name="T57" fmla="*/ 1836 h 3060"/>
                <a:gd name="T58" fmla="*/ 2972 w 2997"/>
                <a:gd name="T59" fmla="*/ 1893 h 3060"/>
                <a:gd name="T60" fmla="*/ 2655 w 2997"/>
                <a:gd name="T61" fmla="*/ 2092 h 3060"/>
                <a:gd name="T62" fmla="*/ 2710 w 2997"/>
                <a:gd name="T63" fmla="*/ 2468 h 3060"/>
                <a:gd name="T64" fmla="*/ 2335 w 2997"/>
                <a:gd name="T65" fmla="*/ 2514 h 3060"/>
                <a:gd name="T66" fmla="*/ 2290 w 2997"/>
                <a:gd name="T67" fmla="*/ 2551 h 3060"/>
                <a:gd name="T68" fmla="*/ 2167 w 2997"/>
                <a:gd name="T69" fmla="*/ 2907 h 3060"/>
                <a:gd name="T70" fmla="*/ 1810 w 2997"/>
                <a:gd name="T71" fmla="*/ 2774 h 3060"/>
                <a:gd name="T72" fmla="*/ 1548 w 2997"/>
                <a:gd name="T73" fmla="*/ 3043 h 3060"/>
                <a:gd name="T74" fmla="*/ 1487 w 2997"/>
                <a:gd name="T75" fmla="*/ 3054 h 3060"/>
                <a:gd name="T76" fmla="*/ 1223 w 2997"/>
                <a:gd name="T77" fmla="*/ 2780 h 3060"/>
                <a:gd name="T78" fmla="*/ 868 w 2997"/>
                <a:gd name="T79" fmla="*/ 2919 h 3060"/>
                <a:gd name="T80" fmla="*/ 818 w 2997"/>
                <a:gd name="T81" fmla="*/ 2883 h 3060"/>
                <a:gd name="T82" fmla="*/ 694 w 2997"/>
                <a:gd name="T83" fmla="*/ 2529 h 3060"/>
                <a:gd name="T84" fmla="*/ 313 w 2997"/>
                <a:gd name="T85" fmla="*/ 2499 h 3060"/>
                <a:gd name="T86" fmla="*/ 352 w 2997"/>
                <a:gd name="T87" fmla="*/ 2125 h 3060"/>
                <a:gd name="T88" fmla="*/ 326 w 2997"/>
                <a:gd name="T89" fmla="*/ 2072 h 3060"/>
                <a:gd name="T90" fmla="*/ 6 w 2997"/>
                <a:gd name="T91" fmla="*/ 1873 h 3060"/>
                <a:gd name="T92" fmla="*/ 215 w 2997"/>
                <a:gd name="T93" fmla="*/ 1555 h 3060"/>
                <a:gd name="T94" fmla="*/ 10 w 2997"/>
                <a:gd name="T95" fmla="*/ 1241 h 3060"/>
                <a:gd name="T96" fmla="*/ 12 w 2997"/>
                <a:gd name="T97" fmla="*/ 1179 h 3060"/>
                <a:gd name="T98" fmla="*/ 339 w 2997"/>
                <a:gd name="T99" fmla="*/ 983 h 3060"/>
                <a:gd name="T100" fmla="*/ 282 w 2997"/>
                <a:gd name="T101" fmla="*/ 608 h 3060"/>
                <a:gd name="T102" fmla="*/ 330 w 2997"/>
                <a:gd name="T103" fmla="*/ 565 h 3060"/>
                <a:gd name="T104" fmla="*/ 702 w 2997"/>
                <a:gd name="T105" fmla="*/ 523 h 3060"/>
                <a:gd name="T106" fmla="*/ 815 w 2997"/>
                <a:gd name="T107" fmla="*/ 160 h 3060"/>
                <a:gd name="T108" fmla="*/ 1173 w 2997"/>
                <a:gd name="T109" fmla="*/ 281 h 3060"/>
                <a:gd name="T110" fmla="*/ 1229 w 2997"/>
                <a:gd name="T111" fmla="*/ 269 h 3060"/>
                <a:gd name="T112" fmla="*/ 1495 w 2997"/>
                <a:gd name="T113" fmla="*/ 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97" h="3060">
                  <a:moveTo>
                    <a:pt x="1499" y="625"/>
                  </a:moveTo>
                  <a:lnTo>
                    <a:pt x="1417" y="629"/>
                  </a:lnTo>
                  <a:lnTo>
                    <a:pt x="1337" y="640"/>
                  </a:lnTo>
                  <a:lnTo>
                    <a:pt x="1258" y="658"/>
                  </a:lnTo>
                  <a:lnTo>
                    <a:pt x="1184" y="683"/>
                  </a:lnTo>
                  <a:lnTo>
                    <a:pt x="1111" y="713"/>
                  </a:lnTo>
                  <a:lnTo>
                    <a:pt x="1042" y="749"/>
                  </a:lnTo>
                  <a:lnTo>
                    <a:pt x="977" y="792"/>
                  </a:lnTo>
                  <a:lnTo>
                    <a:pt x="916" y="839"/>
                  </a:lnTo>
                  <a:lnTo>
                    <a:pt x="859" y="891"/>
                  </a:lnTo>
                  <a:lnTo>
                    <a:pt x="807" y="948"/>
                  </a:lnTo>
                  <a:lnTo>
                    <a:pt x="760" y="1009"/>
                  </a:lnTo>
                  <a:lnTo>
                    <a:pt x="717" y="1074"/>
                  </a:lnTo>
                  <a:lnTo>
                    <a:pt x="681" y="1143"/>
                  </a:lnTo>
                  <a:lnTo>
                    <a:pt x="651" y="1215"/>
                  </a:lnTo>
                  <a:lnTo>
                    <a:pt x="626" y="1290"/>
                  </a:lnTo>
                  <a:lnTo>
                    <a:pt x="608" y="1369"/>
                  </a:lnTo>
                  <a:lnTo>
                    <a:pt x="597" y="1449"/>
                  </a:lnTo>
                  <a:lnTo>
                    <a:pt x="593" y="1531"/>
                  </a:lnTo>
                  <a:lnTo>
                    <a:pt x="597" y="1613"/>
                  </a:lnTo>
                  <a:lnTo>
                    <a:pt x="608" y="1693"/>
                  </a:lnTo>
                  <a:lnTo>
                    <a:pt x="626" y="1771"/>
                  </a:lnTo>
                  <a:lnTo>
                    <a:pt x="651" y="1846"/>
                  </a:lnTo>
                  <a:lnTo>
                    <a:pt x="681" y="1919"/>
                  </a:lnTo>
                  <a:lnTo>
                    <a:pt x="717" y="1987"/>
                  </a:lnTo>
                  <a:lnTo>
                    <a:pt x="760" y="2052"/>
                  </a:lnTo>
                  <a:lnTo>
                    <a:pt x="807" y="2114"/>
                  </a:lnTo>
                  <a:lnTo>
                    <a:pt x="859" y="2170"/>
                  </a:lnTo>
                  <a:lnTo>
                    <a:pt x="916" y="2223"/>
                  </a:lnTo>
                  <a:lnTo>
                    <a:pt x="977" y="2270"/>
                  </a:lnTo>
                  <a:lnTo>
                    <a:pt x="1042" y="2313"/>
                  </a:lnTo>
                  <a:lnTo>
                    <a:pt x="1111" y="2348"/>
                  </a:lnTo>
                  <a:lnTo>
                    <a:pt x="1184" y="2379"/>
                  </a:lnTo>
                  <a:lnTo>
                    <a:pt x="1258" y="2403"/>
                  </a:lnTo>
                  <a:lnTo>
                    <a:pt x="1337" y="2422"/>
                  </a:lnTo>
                  <a:lnTo>
                    <a:pt x="1417" y="2433"/>
                  </a:lnTo>
                  <a:lnTo>
                    <a:pt x="1499" y="2437"/>
                  </a:lnTo>
                  <a:lnTo>
                    <a:pt x="1581" y="2433"/>
                  </a:lnTo>
                  <a:lnTo>
                    <a:pt x="1661" y="2422"/>
                  </a:lnTo>
                  <a:lnTo>
                    <a:pt x="1740" y="2403"/>
                  </a:lnTo>
                  <a:lnTo>
                    <a:pt x="1815" y="2379"/>
                  </a:lnTo>
                  <a:lnTo>
                    <a:pt x="1887" y="2349"/>
                  </a:lnTo>
                  <a:lnTo>
                    <a:pt x="1956" y="2313"/>
                  </a:lnTo>
                  <a:lnTo>
                    <a:pt x="2021" y="2271"/>
                  </a:lnTo>
                  <a:lnTo>
                    <a:pt x="2082" y="2223"/>
                  </a:lnTo>
                  <a:lnTo>
                    <a:pt x="2139" y="2170"/>
                  </a:lnTo>
                  <a:lnTo>
                    <a:pt x="2192" y="2114"/>
                  </a:lnTo>
                  <a:lnTo>
                    <a:pt x="2238" y="2052"/>
                  </a:lnTo>
                  <a:lnTo>
                    <a:pt x="2281" y="1987"/>
                  </a:lnTo>
                  <a:lnTo>
                    <a:pt x="2317" y="1919"/>
                  </a:lnTo>
                  <a:lnTo>
                    <a:pt x="2348" y="1846"/>
                  </a:lnTo>
                  <a:lnTo>
                    <a:pt x="2372" y="1771"/>
                  </a:lnTo>
                  <a:lnTo>
                    <a:pt x="2391" y="1694"/>
                  </a:lnTo>
                  <a:lnTo>
                    <a:pt x="2402" y="1613"/>
                  </a:lnTo>
                  <a:lnTo>
                    <a:pt x="2405" y="1531"/>
                  </a:lnTo>
                  <a:lnTo>
                    <a:pt x="2402" y="1449"/>
                  </a:lnTo>
                  <a:lnTo>
                    <a:pt x="2391" y="1369"/>
                  </a:lnTo>
                  <a:lnTo>
                    <a:pt x="2372" y="1290"/>
                  </a:lnTo>
                  <a:lnTo>
                    <a:pt x="2348" y="1215"/>
                  </a:lnTo>
                  <a:lnTo>
                    <a:pt x="2317" y="1143"/>
                  </a:lnTo>
                  <a:lnTo>
                    <a:pt x="2281" y="1074"/>
                  </a:lnTo>
                  <a:lnTo>
                    <a:pt x="2238" y="1009"/>
                  </a:lnTo>
                  <a:lnTo>
                    <a:pt x="2192" y="948"/>
                  </a:lnTo>
                  <a:lnTo>
                    <a:pt x="2139" y="891"/>
                  </a:lnTo>
                  <a:lnTo>
                    <a:pt x="2082" y="839"/>
                  </a:lnTo>
                  <a:lnTo>
                    <a:pt x="2021" y="792"/>
                  </a:lnTo>
                  <a:lnTo>
                    <a:pt x="1956" y="749"/>
                  </a:lnTo>
                  <a:lnTo>
                    <a:pt x="1887" y="713"/>
                  </a:lnTo>
                  <a:lnTo>
                    <a:pt x="1815" y="683"/>
                  </a:lnTo>
                  <a:lnTo>
                    <a:pt x="1740" y="658"/>
                  </a:lnTo>
                  <a:lnTo>
                    <a:pt x="1661" y="640"/>
                  </a:lnTo>
                  <a:lnTo>
                    <a:pt x="1581" y="629"/>
                  </a:lnTo>
                  <a:lnTo>
                    <a:pt x="1499" y="625"/>
                  </a:lnTo>
                  <a:close/>
                  <a:moveTo>
                    <a:pt x="1495" y="0"/>
                  </a:moveTo>
                  <a:lnTo>
                    <a:pt x="1511" y="5"/>
                  </a:lnTo>
                  <a:lnTo>
                    <a:pt x="1525" y="16"/>
                  </a:lnTo>
                  <a:lnTo>
                    <a:pt x="1747" y="264"/>
                  </a:lnTo>
                  <a:lnTo>
                    <a:pt x="1759" y="274"/>
                  </a:lnTo>
                  <a:lnTo>
                    <a:pt x="1774" y="280"/>
                  </a:lnTo>
                  <a:lnTo>
                    <a:pt x="1790" y="280"/>
                  </a:lnTo>
                  <a:lnTo>
                    <a:pt x="1805" y="277"/>
                  </a:lnTo>
                  <a:lnTo>
                    <a:pt x="2112" y="145"/>
                  </a:lnTo>
                  <a:lnTo>
                    <a:pt x="2129" y="140"/>
                  </a:lnTo>
                  <a:lnTo>
                    <a:pt x="2146" y="143"/>
                  </a:lnTo>
                  <a:lnTo>
                    <a:pt x="2161" y="150"/>
                  </a:lnTo>
                  <a:lnTo>
                    <a:pt x="2173" y="161"/>
                  </a:lnTo>
                  <a:lnTo>
                    <a:pt x="2181" y="177"/>
                  </a:lnTo>
                  <a:lnTo>
                    <a:pt x="2273" y="499"/>
                  </a:lnTo>
                  <a:lnTo>
                    <a:pt x="2280" y="513"/>
                  </a:lnTo>
                  <a:lnTo>
                    <a:pt x="2290" y="524"/>
                  </a:lnTo>
                  <a:lnTo>
                    <a:pt x="2303" y="532"/>
                  </a:lnTo>
                  <a:lnTo>
                    <a:pt x="2319" y="535"/>
                  </a:lnTo>
                  <a:lnTo>
                    <a:pt x="2652" y="549"/>
                  </a:lnTo>
                  <a:lnTo>
                    <a:pt x="2669" y="553"/>
                  </a:lnTo>
                  <a:lnTo>
                    <a:pt x="2684" y="561"/>
                  </a:lnTo>
                  <a:lnTo>
                    <a:pt x="2694" y="575"/>
                  </a:lnTo>
                  <a:lnTo>
                    <a:pt x="2700" y="589"/>
                  </a:lnTo>
                  <a:lnTo>
                    <a:pt x="2700" y="608"/>
                  </a:lnTo>
                  <a:lnTo>
                    <a:pt x="2645" y="937"/>
                  </a:lnTo>
                  <a:lnTo>
                    <a:pt x="2645" y="953"/>
                  </a:lnTo>
                  <a:lnTo>
                    <a:pt x="2649" y="967"/>
                  </a:lnTo>
                  <a:lnTo>
                    <a:pt x="2658" y="980"/>
                  </a:lnTo>
                  <a:lnTo>
                    <a:pt x="2671" y="990"/>
                  </a:lnTo>
                  <a:lnTo>
                    <a:pt x="2965" y="1147"/>
                  </a:lnTo>
                  <a:lnTo>
                    <a:pt x="2979" y="1158"/>
                  </a:lnTo>
                  <a:lnTo>
                    <a:pt x="2987" y="1171"/>
                  </a:lnTo>
                  <a:lnTo>
                    <a:pt x="2991" y="1187"/>
                  </a:lnTo>
                  <a:lnTo>
                    <a:pt x="2990" y="1204"/>
                  </a:lnTo>
                  <a:lnTo>
                    <a:pt x="2983" y="1220"/>
                  </a:lnTo>
                  <a:lnTo>
                    <a:pt x="2790" y="1492"/>
                  </a:lnTo>
                  <a:lnTo>
                    <a:pt x="2782" y="1506"/>
                  </a:lnTo>
                  <a:lnTo>
                    <a:pt x="2780" y="1521"/>
                  </a:lnTo>
                  <a:lnTo>
                    <a:pt x="2784" y="1537"/>
                  </a:lnTo>
                  <a:lnTo>
                    <a:pt x="2790" y="1550"/>
                  </a:lnTo>
                  <a:lnTo>
                    <a:pt x="2987" y="1820"/>
                  </a:lnTo>
                  <a:lnTo>
                    <a:pt x="2995" y="1836"/>
                  </a:lnTo>
                  <a:lnTo>
                    <a:pt x="2997" y="1852"/>
                  </a:lnTo>
                  <a:lnTo>
                    <a:pt x="2994" y="1868"/>
                  </a:lnTo>
                  <a:lnTo>
                    <a:pt x="2985" y="1883"/>
                  </a:lnTo>
                  <a:lnTo>
                    <a:pt x="2972" y="1893"/>
                  </a:lnTo>
                  <a:lnTo>
                    <a:pt x="2679" y="2055"/>
                  </a:lnTo>
                  <a:lnTo>
                    <a:pt x="2667" y="2063"/>
                  </a:lnTo>
                  <a:lnTo>
                    <a:pt x="2658" y="2077"/>
                  </a:lnTo>
                  <a:lnTo>
                    <a:pt x="2655" y="2092"/>
                  </a:lnTo>
                  <a:lnTo>
                    <a:pt x="2655" y="2108"/>
                  </a:lnTo>
                  <a:lnTo>
                    <a:pt x="2715" y="2435"/>
                  </a:lnTo>
                  <a:lnTo>
                    <a:pt x="2715" y="2452"/>
                  </a:lnTo>
                  <a:lnTo>
                    <a:pt x="2710" y="2468"/>
                  </a:lnTo>
                  <a:lnTo>
                    <a:pt x="2699" y="2482"/>
                  </a:lnTo>
                  <a:lnTo>
                    <a:pt x="2685" y="2491"/>
                  </a:lnTo>
                  <a:lnTo>
                    <a:pt x="2668" y="2494"/>
                  </a:lnTo>
                  <a:lnTo>
                    <a:pt x="2335" y="2514"/>
                  </a:lnTo>
                  <a:lnTo>
                    <a:pt x="2319" y="2518"/>
                  </a:lnTo>
                  <a:lnTo>
                    <a:pt x="2306" y="2525"/>
                  </a:lnTo>
                  <a:lnTo>
                    <a:pt x="2296" y="2536"/>
                  </a:lnTo>
                  <a:lnTo>
                    <a:pt x="2290" y="2551"/>
                  </a:lnTo>
                  <a:lnTo>
                    <a:pt x="2202" y="2872"/>
                  </a:lnTo>
                  <a:lnTo>
                    <a:pt x="2194" y="2888"/>
                  </a:lnTo>
                  <a:lnTo>
                    <a:pt x="2182" y="2899"/>
                  </a:lnTo>
                  <a:lnTo>
                    <a:pt x="2167" y="2907"/>
                  </a:lnTo>
                  <a:lnTo>
                    <a:pt x="2150" y="2909"/>
                  </a:lnTo>
                  <a:lnTo>
                    <a:pt x="2134" y="2905"/>
                  </a:lnTo>
                  <a:lnTo>
                    <a:pt x="1825" y="2778"/>
                  </a:lnTo>
                  <a:lnTo>
                    <a:pt x="1810" y="2774"/>
                  </a:lnTo>
                  <a:lnTo>
                    <a:pt x="1794" y="2775"/>
                  </a:lnTo>
                  <a:lnTo>
                    <a:pt x="1780" y="2781"/>
                  </a:lnTo>
                  <a:lnTo>
                    <a:pt x="1768" y="2791"/>
                  </a:lnTo>
                  <a:lnTo>
                    <a:pt x="1548" y="3043"/>
                  </a:lnTo>
                  <a:lnTo>
                    <a:pt x="1535" y="3054"/>
                  </a:lnTo>
                  <a:lnTo>
                    <a:pt x="1519" y="3060"/>
                  </a:lnTo>
                  <a:lnTo>
                    <a:pt x="1503" y="3060"/>
                  </a:lnTo>
                  <a:lnTo>
                    <a:pt x="1487" y="3054"/>
                  </a:lnTo>
                  <a:lnTo>
                    <a:pt x="1473" y="3044"/>
                  </a:lnTo>
                  <a:lnTo>
                    <a:pt x="1250" y="2795"/>
                  </a:lnTo>
                  <a:lnTo>
                    <a:pt x="1238" y="2786"/>
                  </a:lnTo>
                  <a:lnTo>
                    <a:pt x="1223" y="2780"/>
                  </a:lnTo>
                  <a:lnTo>
                    <a:pt x="1208" y="2779"/>
                  </a:lnTo>
                  <a:lnTo>
                    <a:pt x="1192" y="2783"/>
                  </a:lnTo>
                  <a:lnTo>
                    <a:pt x="885" y="2915"/>
                  </a:lnTo>
                  <a:lnTo>
                    <a:pt x="868" y="2919"/>
                  </a:lnTo>
                  <a:lnTo>
                    <a:pt x="852" y="2918"/>
                  </a:lnTo>
                  <a:lnTo>
                    <a:pt x="836" y="2910"/>
                  </a:lnTo>
                  <a:lnTo>
                    <a:pt x="825" y="2898"/>
                  </a:lnTo>
                  <a:lnTo>
                    <a:pt x="818" y="2883"/>
                  </a:lnTo>
                  <a:lnTo>
                    <a:pt x="724" y="2562"/>
                  </a:lnTo>
                  <a:lnTo>
                    <a:pt x="717" y="2548"/>
                  </a:lnTo>
                  <a:lnTo>
                    <a:pt x="707" y="2537"/>
                  </a:lnTo>
                  <a:lnTo>
                    <a:pt x="694" y="2529"/>
                  </a:lnTo>
                  <a:lnTo>
                    <a:pt x="678" y="2526"/>
                  </a:lnTo>
                  <a:lnTo>
                    <a:pt x="345" y="2511"/>
                  </a:lnTo>
                  <a:lnTo>
                    <a:pt x="328" y="2509"/>
                  </a:lnTo>
                  <a:lnTo>
                    <a:pt x="313" y="2499"/>
                  </a:lnTo>
                  <a:lnTo>
                    <a:pt x="302" y="2487"/>
                  </a:lnTo>
                  <a:lnTo>
                    <a:pt x="297" y="2471"/>
                  </a:lnTo>
                  <a:lnTo>
                    <a:pt x="297" y="2454"/>
                  </a:lnTo>
                  <a:lnTo>
                    <a:pt x="352" y="2125"/>
                  </a:lnTo>
                  <a:lnTo>
                    <a:pt x="352" y="2109"/>
                  </a:lnTo>
                  <a:lnTo>
                    <a:pt x="347" y="2094"/>
                  </a:lnTo>
                  <a:lnTo>
                    <a:pt x="339" y="2081"/>
                  </a:lnTo>
                  <a:lnTo>
                    <a:pt x="326" y="2072"/>
                  </a:lnTo>
                  <a:lnTo>
                    <a:pt x="32" y="1914"/>
                  </a:lnTo>
                  <a:lnTo>
                    <a:pt x="18" y="1904"/>
                  </a:lnTo>
                  <a:lnTo>
                    <a:pt x="10" y="1889"/>
                  </a:lnTo>
                  <a:lnTo>
                    <a:pt x="6" y="1873"/>
                  </a:lnTo>
                  <a:lnTo>
                    <a:pt x="7" y="1856"/>
                  </a:lnTo>
                  <a:lnTo>
                    <a:pt x="15" y="1841"/>
                  </a:lnTo>
                  <a:lnTo>
                    <a:pt x="207" y="1569"/>
                  </a:lnTo>
                  <a:lnTo>
                    <a:pt x="215" y="1555"/>
                  </a:lnTo>
                  <a:lnTo>
                    <a:pt x="216" y="1539"/>
                  </a:lnTo>
                  <a:lnTo>
                    <a:pt x="213" y="1525"/>
                  </a:lnTo>
                  <a:lnTo>
                    <a:pt x="206" y="1510"/>
                  </a:lnTo>
                  <a:lnTo>
                    <a:pt x="10" y="1241"/>
                  </a:lnTo>
                  <a:lnTo>
                    <a:pt x="2" y="1225"/>
                  </a:lnTo>
                  <a:lnTo>
                    <a:pt x="0" y="1209"/>
                  </a:lnTo>
                  <a:lnTo>
                    <a:pt x="3" y="1192"/>
                  </a:lnTo>
                  <a:lnTo>
                    <a:pt x="12" y="1179"/>
                  </a:lnTo>
                  <a:lnTo>
                    <a:pt x="26" y="1168"/>
                  </a:lnTo>
                  <a:lnTo>
                    <a:pt x="318" y="1006"/>
                  </a:lnTo>
                  <a:lnTo>
                    <a:pt x="330" y="996"/>
                  </a:lnTo>
                  <a:lnTo>
                    <a:pt x="339" y="983"/>
                  </a:lnTo>
                  <a:lnTo>
                    <a:pt x="344" y="969"/>
                  </a:lnTo>
                  <a:lnTo>
                    <a:pt x="342" y="953"/>
                  </a:lnTo>
                  <a:lnTo>
                    <a:pt x="282" y="625"/>
                  </a:lnTo>
                  <a:lnTo>
                    <a:pt x="282" y="608"/>
                  </a:lnTo>
                  <a:lnTo>
                    <a:pt x="288" y="592"/>
                  </a:lnTo>
                  <a:lnTo>
                    <a:pt x="298" y="578"/>
                  </a:lnTo>
                  <a:lnTo>
                    <a:pt x="313" y="570"/>
                  </a:lnTo>
                  <a:lnTo>
                    <a:pt x="330" y="565"/>
                  </a:lnTo>
                  <a:lnTo>
                    <a:pt x="663" y="547"/>
                  </a:lnTo>
                  <a:lnTo>
                    <a:pt x="678" y="543"/>
                  </a:lnTo>
                  <a:lnTo>
                    <a:pt x="691" y="535"/>
                  </a:lnTo>
                  <a:lnTo>
                    <a:pt x="702" y="523"/>
                  </a:lnTo>
                  <a:lnTo>
                    <a:pt x="708" y="510"/>
                  </a:lnTo>
                  <a:lnTo>
                    <a:pt x="797" y="188"/>
                  </a:lnTo>
                  <a:lnTo>
                    <a:pt x="804" y="172"/>
                  </a:lnTo>
                  <a:lnTo>
                    <a:pt x="815" y="160"/>
                  </a:lnTo>
                  <a:lnTo>
                    <a:pt x="830" y="153"/>
                  </a:lnTo>
                  <a:lnTo>
                    <a:pt x="847" y="151"/>
                  </a:lnTo>
                  <a:lnTo>
                    <a:pt x="864" y="155"/>
                  </a:lnTo>
                  <a:lnTo>
                    <a:pt x="1173" y="281"/>
                  </a:lnTo>
                  <a:lnTo>
                    <a:pt x="1187" y="285"/>
                  </a:lnTo>
                  <a:lnTo>
                    <a:pt x="1203" y="285"/>
                  </a:lnTo>
                  <a:lnTo>
                    <a:pt x="1218" y="279"/>
                  </a:lnTo>
                  <a:lnTo>
                    <a:pt x="1229" y="269"/>
                  </a:lnTo>
                  <a:lnTo>
                    <a:pt x="1449" y="18"/>
                  </a:lnTo>
                  <a:lnTo>
                    <a:pt x="1462" y="7"/>
                  </a:lnTo>
                  <a:lnTo>
                    <a:pt x="1478" y="0"/>
                  </a:lnTo>
                  <a:lnTo>
                    <a:pt x="14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6" name="Freeform 1006"/>
            <p:cNvSpPr>
              <a:spLocks/>
            </p:cNvSpPr>
            <p:nvPr/>
          </p:nvSpPr>
          <p:spPr bwMode="auto">
            <a:xfrm>
              <a:off x="5548" y="3431"/>
              <a:ext cx="303" cy="336"/>
            </a:xfrm>
            <a:custGeom>
              <a:avLst/>
              <a:gdLst>
                <a:gd name="T0" fmla="*/ 655 w 908"/>
                <a:gd name="T1" fmla="*/ 0 h 1009"/>
                <a:gd name="T2" fmla="*/ 906 w 908"/>
                <a:gd name="T3" fmla="*/ 776 h 1009"/>
                <a:gd name="T4" fmla="*/ 908 w 908"/>
                <a:gd name="T5" fmla="*/ 793 h 1009"/>
                <a:gd name="T6" fmla="*/ 903 w 908"/>
                <a:gd name="T7" fmla="*/ 807 h 1009"/>
                <a:gd name="T8" fmla="*/ 892 w 908"/>
                <a:gd name="T9" fmla="*/ 819 h 1009"/>
                <a:gd name="T10" fmla="*/ 877 w 908"/>
                <a:gd name="T11" fmla="*/ 823 h 1009"/>
                <a:gd name="T12" fmla="*/ 861 w 908"/>
                <a:gd name="T13" fmla="*/ 823 h 1009"/>
                <a:gd name="T14" fmla="*/ 561 w 908"/>
                <a:gd name="T15" fmla="*/ 735 h 1009"/>
                <a:gd name="T16" fmla="*/ 550 w 908"/>
                <a:gd name="T17" fmla="*/ 734 h 1009"/>
                <a:gd name="T18" fmla="*/ 539 w 908"/>
                <a:gd name="T19" fmla="*/ 736 h 1009"/>
                <a:gd name="T20" fmla="*/ 529 w 908"/>
                <a:gd name="T21" fmla="*/ 741 h 1009"/>
                <a:gd name="T22" fmla="*/ 522 w 908"/>
                <a:gd name="T23" fmla="*/ 749 h 1009"/>
                <a:gd name="T24" fmla="*/ 329 w 908"/>
                <a:gd name="T25" fmla="*/ 995 h 1009"/>
                <a:gd name="T26" fmla="*/ 318 w 908"/>
                <a:gd name="T27" fmla="*/ 1005 h 1009"/>
                <a:gd name="T28" fmla="*/ 306 w 908"/>
                <a:gd name="T29" fmla="*/ 1009 h 1009"/>
                <a:gd name="T30" fmla="*/ 294 w 908"/>
                <a:gd name="T31" fmla="*/ 1009 h 1009"/>
                <a:gd name="T32" fmla="*/ 281 w 908"/>
                <a:gd name="T33" fmla="*/ 1005 h 1009"/>
                <a:gd name="T34" fmla="*/ 270 w 908"/>
                <a:gd name="T35" fmla="*/ 996 h 1009"/>
                <a:gd name="T36" fmla="*/ 264 w 908"/>
                <a:gd name="T37" fmla="*/ 984 h 1009"/>
                <a:gd name="T38" fmla="*/ 0 w 908"/>
                <a:gd name="T39" fmla="*/ 166 h 1009"/>
                <a:gd name="T40" fmla="*/ 9 w 908"/>
                <a:gd name="T41" fmla="*/ 159 h 1009"/>
                <a:gd name="T42" fmla="*/ 16 w 908"/>
                <a:gd name="T43" fmla="*/ 152 h 1009"/>
                <a:gd name="T44" fmla="*/ 181 w 908"/>
                <a:gd name="T45" fmla="*/ 2 h 1009"/>
                <a:gd name="T46" fmla="*/ 393 w 908"/>
                <a:gd name="T47" fmla="*/ 66 h 1009"/>
                <a:gd name="T48" fmla="*/ 431 w 908"/>
                <a:gd name="T49" fmla="*/ 74 h 1009"/>
                <a:gd name="T50" fmla="*/ 469 w 908"/>
                <a:gd name="T51" fmla="*/ 77 h 1009"/>
                <a:gd name="T52" fmla="*/ 511 w 908"/>
                <a:gd name="T53" fmla="*/ 74 h 1009"/>
                <a:gd name="T54" fmla="*/ 551 w 908"/>
                <a:gd name="T55" fmla="*/ 64 h 1009"/>
                <a:gd name="T56" fmla="*/ 589 w 908"/>
                <a:gd name="T57" fmla="*/ 48 h 1009"/>
                <a:gd name="T58" fmla="*/ 624 w 908"/>
                <a:gd name="T59" fmla="*/ 26 h 1009"/>
                <a:gd name="T60" fmla="*/ 655 w 908"/>
                <a:gd name="T61" fmla="*/ 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8" h="1009">
                  <a:moveTo>
                    <a:pt x="655" y="0"/>
                  </a:moveTo>
                  <a:lnTo>
                    <a:pt x="906" y="776"/>
                  </a:lnTo>
                  <a:lnTo>
                    <a:pt x="908" y="793"/>
                  </a:lnTo>
                  <a:lnTo>
                    <a:pt x="903" y="807"/>
                  </a:lnTo>
                  <a:lnTo>
                    <a:pt x="892" y="819"/>
                  </a:lnTo>
                  <a:lnTo>
                    <a:pt x="877" y="823"/>
                  </a:lnTo>
                  <a:lnTo>
                    <a:pt x="861" y="823"/>
                  </a:lnTo>
                  <a:lnTo>
                    <a:pt x="561" y="735"/>
                  </a:lnTo>
                  <a:lnTo>
                    <a:pt x="550" y="734"/>
                  </a:lnTo>
                  <a:lnTo>
                    <a:pt x="539" y="736"/>
                  </a:lnTo>
                  <a:lnTo>
                    <a:pt x="529" y="741"/>
                  </a:lnTo>
                  <a:lnTo>
                    <a:pt x="522" y="749"/>
                  </a:lnTo>
                  <a:lnTo>
                    <a:pt x="329" y="995"/>
                  </a:lnTo>
                  <a:lnTo>
                    <a:pt x="318" y="1005"/>
                  </a:lnTo>
                  <a:lnTo>
                    <a:pt x="306" y="1009"/>
                  </a:lnTo>
                  <a:lnTo>
                    <a:pt x="294" y="1009"/>
                  </a:lnTo>
                  <a:lnTo>
                    <a:pt x="281" y="1005"/>
                  </a:lnTo>
                  <a:lnTo>
                    <a:pt x="270" y="996"/>
                  </a:lnTo>
                  <a:lnTo>
                    <a:pt x="264" y="984"/>
                  </a:lnTo>
                  <a:lnTo>
                    <a:pt x="0" y="166"/>
                  </a:lnTo>
                  <a:lnTo>
                    <a:pt x="9" y="159"/>
                  </a:lnTo>
                  <a:lnTo>
                    <a:pt x="16" y="152"/>
                  </a:lnTo>
                  <a:lnTo>
                    <a:pt x="181" y="2"/>
                  </a:lnTo>
                  <a:lnTo>
                    <a:pt x="393" y="66"/>
                  </a:lnTo>
                  <a:lnTo>
                    <a:pt x="431" y="74"/>
                  </a:lnTo>
                  <a:lnTo>
                    <a:pt x="469" y="77"/>
                  </a:lnTo>
                  <a:lnTo>
                    <a:pt x="511" y="74"/>
                  </a:lnTo>
                  <a:lnTo>
                    <a:pt x="551" y="64"/>
                  </a:lnTo>
                  <a:lnTo>
                    <a:pt x="589" y="48"/>
                  </a:lnTo>
                  <a:lnTo>
                    <a:pt x="624" y="26"/>
                  </a:lnTo>
                  <a:lnTo>
                    <a:pt x="6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8" name="Freeform 1007"/>
            <p:cNvSpPr>
              <a:spLocks/>
            </p:cNvSpPr>
            <p:nvPr/>
          </p:nvSpPr>
          <p:spPr bwMode="auto">
            <a:xfrm>
              <a:off x="5138" y="3431"/>
              <a:ext cx="303" cy="336"/>
            </a:xfrm>
            <a:custGeom>
              <a:avLst/>
              <a:gdLst>
                <a:gd name="T0" fmla="*/ 253 w 909"/>
                <a:gd name="T1" fmla="*/ 0 h 1010"/>
                <a:gd name="T2" fmla="*/ 285 w 909"/>
                <a:gd name="T3" fmla="*/ 26 h 1010"/>
                <a:gd name="T4" fmla="*/ 319 w 909"/>
                <a:gd name="T5" fmla="*/ 48 h 1010"/>
                <a:gd name="T6" fmla="*/ 357 w 909"/>
                <a:gd name="T7" fmla="*/ 64 h 1010"/>
                <a:gd name="T8" fmla="*/ 398 w 909"/>
                <a:gd name="T9" fmla="*/ 74 h 1010"/>
                <a:gd name="T10" fmla="*/ 439 w 909"/>
                <a:gd name="T11" fmla="*/ 77 h 1010"/>
                <a:gd name="T12" fmla="*/ 477 w 909"/>
                <a:gd name="T13" fmla="*/ 75 h 1010"/>
                <a:gd name="T14" fmla="*/ 514 w 909"/>
                <a:gd name="T15" fmla="*/ 66 h 1010"/>
                <a:gd name="T16" fmla="*/ 728 w 909"/>
                <a:gd name="T17" fmla="*/ 2 h 1010"/>
                <a:gd name="T18" fmla="*/ 891 w 909"/>
                <a:gd name="T19" fmla="*/ 152 h 1010"/>
                <a:gd name="T20" fmla="*/ 900 w 909"/>
                <a:gd name="T21" fmla="*/ 159 h 1010"/>
                <a:gd name="T22" fmla="*/ 909 w 909"/>
                <a:gd name="T23" fmla="*/ 167 h 1010"/>
                <a:gd name="T24" fmla="*/ 644 w 909"/>
                <a:gd name="T25" fmla="*/ 984 h 1010"/>
                <a:gd name="T26" fmla="*/ 637 w 909"/>
                <a:gd name="T27" fmla="*/ 998 h 1010"/>
                <a:gd name="T28" fmla="*/ 627 w 909"/>
                <a:gd name="T29" fmla="*/ 1006 h 1010"/>
                <a:gd name="T30" fmla="*/ 615 w 909"/>
                <a:gd name="T31" fmla="*/ 1010 h 1010"/>
                <a:gd name="T32" fmla="*/ 602 w 909"/>
                <a:gd name="T33" fmla="*/ 1010 h 1010"/>
                <a:gd name="T34" fmla="*/ 589 w 909"/>
                <a:gd name="T35" fmla="*/ 1005 h 1010"/>
                <a:gd name="T36" fmla="*/ 579 w 909"/>
                <a:gd name="T37" fmla="*/ 996 h 1010"/>
                <a:gd name="T38" fmla="*/ 387 w 909"/>
                <a:gd name="T39" fmla="*/ 750 h 1010"/>
                <a:gd name="T40" fmla="*/ 376 w 909"/>
                <a:gd name="T41" fmla="*/ 740 h 1010"/>
                <a:gd name="T42" fmla="*/ 362 w 909"/>
                <a:gd name="T43" fmla="*/ 735 h 1010"/>
                <a:gd name="T44" fmla="*/ 347 w 909"/>
                <a:gd name="T45" fmla="*/ 736 h 1010"/>
                <a:gd name="T46" fmla="*/ 48 w 909"/>
                <a:gd name="T47" fmla="*/ 823 h 1010"/>
                <a:gd name="T48" fmla="*/ 30 w 909"/>
                <a:gd name="T49" fmla="*/ 825 h 1010"/>
                <a:gd name="T50" fmla="*/ 17 w 909"/>
                <a:gd name="T51" fmla="*/ 820 h 1010"/>
                <a:gd name="T52" fmla="*/ 6 w 909"/>
                <a:gd name="T53" fmla="*/ 809 h 1010"/>
                <a:gd name="T54" fmla="*/ 0 w 909"/>
                <a:gd name="T55" fmla="*/ 794 h 1010"/>
                <a:gd name="T56" fmla="*/ 1 w 909"/>
                <a:gd name="T57" fmla="*/ 777 h 1010"/>
                <a:gd name="T58" fmla="*/ 253 w 909"/>
                <a:gd name="T59"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9" h="1010">
                  <a:moveTo>
                    <a:pt x="253" y="0"/>
                  </a:moveTo>
                  <a:lnTo>
                    <a:pt x="285" y="26"/>
                  </a:lnTo>
                  <a:lnTo>
                    <a:pt x="319" y="48"/>
                  </a:lnTo>
                  <a:lnTo>
                    <a:pt x="357" y="64"/>
                  </a:lnTo>
                  <a:lnTo>
                    <a:pt x="398" y="74"/>
                  </a:lnTo>
                  <a:lnTo>
                    <a:pt x="439" y="77"/>
                  </a:lnTo>
                  <a:lnTo>
                    <a:pt x="477" y="75"/>
                  </a:lnTo>
                  <a:lnTo>
                    <a:pt x="514" y="66"/>
                  </a:lnTo>
                  <a:lnTo>
                    <a:pt x="728" y="2"/>
                  </a:lnTo>
                  <a:lnTo>
                    <a:pt x="891" y="152"/>
                  </a:lnTo>
                  <a:lnTo>
                    <a:pt x="900" y="159"/>
                  </a:lnTo>
                  <a:lnTo>
                    <a:pt x="909" y="167"/>
                  </a:lnTo>
                  <a:lnTo>
                    <a:pt x="644" y="984"/>
                  </a:lnTo>
                  <a:lnTo>
                    <a:pt x="637" y="998"/>
                  </a:lnTo>
                  <a:lnTo>
                    <a:pt x="627" y="1006"/>
                  </a:lnTo>
                  <a:lnTo>
                    <a:pt x="615" y="1010"/>
                  </a:lnTo>
                  <a:lnTo>
                    <a:pt x="602" y="1010"/>
                  </a:lnTo>
                  <a:lnTo>
                    <a:pt x="589" y="1005"/>
                  </a:lnTo>
                  <a:lnTo>
                    <a:pt x="579" y="996"/>
                  </a:lnTo>
                  <a:lnTo>
                    <a:pt x="387" y="750"/>
                  </a:lnTo>
                  <a:lnTo>
                    <a:pt x="376" y="740"/>
                  </a:lnTo>
                  <a:lnTo>
                    <a:pt x="362" y="735"/>
                  </a:lnTo>
                  <a:lnTo>
                    <a:pt x="347" y="736"/>
                  </a:lnTo>
                  <a:lnTo>
                    <a:pt x="48" y="823"/>
                  </a:lnTo>
                  <a:lnTo>
                    <a:pt x="30" y="825"/>
                  </a:lnTo>
                  <a:lnTo>
                    <a:pt x="17" y="820"/>
                  </a:lnTo>
                  <a:lnTo>
                    <a:pt x="6" y="809"/>
                  </a:lnTo>
                  <a:lnTo>
                    <a:pt x="0" y="794"/>
                  </a:lnTo>
                  <a:lnTo>
                    <a:pt x="1" y="777"/>
                  </a:lnTo>
                  <a:lnTo>
                    <a:pt x="2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9" name="Freeform 1008"/>
            <p:cNvSpPr>
              <a:spLocks/>
            </p:cNvSpPr>
            <p:nvPr/>
          </p:nvSpPr>
          <p:spPr bwMode="auto">
            <a:xfrm>
              <a:off x="5293" y="2730"/>
              <a:ext cx="402" cy="385"/>
            </a:xfrm>
            <a:custGeom>
              <a:avLst/>
              <a:gdLst>
                <a:gd name="T0" fmla="*/ 595 w 1206"/>
                <a:gd name="T1" fmla="*/ 0 h 1153"/>
                <a:gd name="T2" fmla="*/ 613 w 1206"/>
                <a:gd name="T3" fmla="*/ 0 h 1153"/>
                <a:gd name="T4" fmla="*/ 630 w 1206"/>
                <a:gd name="T5" fmla="*/ 4 h 1153"/>
                <a:gd name="T6" fmla="*/ 646 w 1206"/>
                <a:gd name="T7" fmla="*/ 12 h 1153"/>
                <a:gd name="T8" fmla="*/ 660 w 1206"/>
                <a:gd name="T9" fmla="*/ 26 h 1153"/>
                <a:gd name="T10" fmla="*/ 669 w 1206"/>
                <a:gd name="T11" fmla="*/ 44 h 1153"/>
                <a:gd name="T12" fmla="*/ 798 w 1206"/>
                <a:gd name="T13" fmla="*/ 361 h 1153"/>
                <a:gd name="T14" fmla="*/ 1140 w 1206"/>
                <a:gd name="T15" fmla="*/ 385 h 1153"/>
                <a:gd name="T16" fmla="*/ 1161 w 1206"/>
                <a:gd name="T17" fmla="*/ 389 h 1153"/>
                <a:gd name="T18" fmla="*/ 1177 w 1206"/>
                <a:gd name="T19" fmla="*/ 397 h 1153"/>
                <a:gd name="T20" fmla="*/ 1190 w 1206"/>
                <a:gd name="T21" fmla="*/ 411 h 1153"/>
                <a:gd name="T22" fmla="*/ 1200 w 1206"/>
                <a:gd name="T23" fmla="*/ 426 h 1153"/>
                <a:gd name="T24" fmla="*/ 1205 w 1206"/>
                <a:gd name="T25" fmla="*/ 443 h 1153"/>
                <a:gd name="T26" fmla="*/ 1206 w 1206"/>
                <a:gd name="T27" fmla="*/ 461 h 1153"/>
                <a:gd name="T28" fmla="*/ 1202 w 1206"/>
                <a:gd name="T29" fmla="*/ 478 h 1153"/>
                <a:gd name="T30" fmla="*/ 1194 w 1206"/>
                <a:gd name="T31" fmla="*/ 496 h 1153"/>
                <a:gd name="T32" fmla="*/ 1180 w 1206"/>
                <a:gd name="T33" fmla="*/ 510 h 1153"/>
                <a:gd name="T34" fmla="*/ 919 w 1206"/>
                <a:gd name="T35" fmla="*/ 731 h 1153"/>
                <a:gd name="T36" fmla="*/ 1001 w 1206"/>
                <a:gd name="T37" fmla="*/ 1064 h 1153"/>
                <a:gd name="T38" fmla="*/ 1003 w 1206"/>
                <a:gd name="T39" fmla="*/ 1087 h 1153"/>
                <a:gd name="T40" fmla="*/ 999 w 1206"/>
                <a:gd name="T41" fmla="*/ 1108 h 1153"/>
                <a:gd name="T42" fmla="*/ 989 w 1206"/>
                <a:gd name="T43" fmla="*/ 1125 h 1153"/>
                <a:gd name="T44" fmla="*/ 974 w 1206"/>
                <a:gd name="T45" fmla="*/ 1140 h 1153"/>
                <a:gd name="T46" fmla="*/ 956 w 1206"/>
                <a:gd name="T47" fmla="*/ 1149 h 1153"/>
                <a:gd name="T48" fmla="*/ 936 w 1206"/>
                <a:gd name="T49" fmla="*/ 1153 h 1153"/>
                <a:gd name="T50" fmla="*/ 915 w 1206"/>
                <a:gd name="T51" fmla="*/ 1151 h 1153"/>
                <a:gd name="T52" fmla="*/ 894 w 1206"/>
                <a:gd name="T53" fmla="*/ 1142 h 1153"/>
                <a:gd name="T54" fmla="*/ 603 w 1206"/>
                <a:gd name="T55" fmla="*/ 962 h 1153"/>
                <a:gd name="T56" fmla="*/ 313 w 1206"/>
                <a:gd name="T57" fmla="*/ 1142 h 1153"/>
                <a:gd name="T58" fmla="*/ 292 w 1206"/>
                <a:gd name="T59" fmla="*/ 1151 h 1153"/>
                <a:gd name="T60" fmla="*/ 270 w 1206"/>
                <a:gd name="T61" fmla="*/ 1153 h 1153"/>
                <a:gd name="T62" fmla="*/ 251 w 1206"/>
                <a:gd name="T63" fmla="*/ 1149 h 1153"/>
                <a:gd name="T64" fmla="*/ 234 w 1206"/>
                <a:gd name="T65" fmla="*/ 1140 h 1153"/>
                <a:gd name="T66" fmla="*/ 219 w 1206"/>
                <a:gd name="T67" fmla="*/ 1125 h 1153"/>
                <a:gd name="T68" fmla="*/ 208 w 1206"/>
                <a:gd name="T69" fmla="*/ 1108 h 1153"/>
                <a:gd name="T70" fmla="*/ 204 w 1206"/>
                <a:gd name="T71" fmla="*/ 1087 h 1153"/>
                <a:gd name="T72" fmla="*/ 205 w 1206"/>
                <a:gd name="T73" fmla="*/ 1064 h 1153"/>
                <a:gd name="T74" fmla="*/ 288 w 1206"/>
                <a:gd name="T75" fmla="*/ 731 h 1153"/>
                <a:gd name="T76" fmla="*/ 26 w 1206"/>
                <a:gd name="T77" fmla="*/ 510 h 1153"/>
                <a:gd name="T78" fmla="*/ 12 w 1206"/>
                <a:gd name="T79" fmla="*/ 496 h 1153"/>
                <a:gd name="T80" fmla="*/ 4 w 1206"/>
                <a:gd name="T81" fmla="*/ 478 h 1153"/>
                <a:gd name="T82" fmla="*/ 0 w 1206"/>
                <a:gd name="T83" fmla="*/ 461 h 1153"/>
                <a:gd name="T84" fmla="*/ 1 w 1206"/>
                <a:gd name="T85" fmla="*/ 443 h 1153"/>
                <a:gd name="T86" fmla="*/ 8 w 1206"/>
                <a:gd name="T87" fmla="*/ 426 h 1153"/>
                <a:gd name="T88" fmla="*/ 17 w 1206"/>
                <a:gd name="T89" fmla="*/ 411 h 1153"/>
                <a:gd name="T90" fmla="*/ 30 w 1206"/>
                <a:gd name="T91" fmla="*/ 397 h 1153"/>
                <a:gd name="T92" fmla="*/ 47 w 1206"/>
                <a:gd name="T93" fmla="*/ 389 h 1153"/>
                <a:gd name="T94" fmla="*/ 67 w 1206"/>
                <a:gd name="T95" fmla="*/ 385 h 1153"/>
                <a:gd name="T96" fmla="*/ 409 w 1206"/>
                <a:gd name="T97" fmla="*/ 361 h 1153"/>
                <a:gd name="T98" fmla="*/ 537 w 1206"/>
                <a:gd name="T99" fmla="*/ 44 h 1153"/>
                <a:gd name="T100" fmla="*/ 548 w 1206"/>
                <a:gd name="T101" fmla="*/ 26 h 1153"/>
                <a:gd name="T102" fmla="*/ 561 w 1206"/>
                <a:gd name="T103" fmla="*/ 12 h 1153"/>
                <a:gd name="T104" fmla="*/ 577 w 1206"/>
                <a:gd name="T105" fmla="*/ 4 h 1153"/>
                <a:gd name="T106" fmla="*/ 595 w 1206"/>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6" h="1153">
                  <a:moveTo>
                    <a:pt x="595" y="0"/>
                  </a:moveTo>
                  <a:lnTo>
                    <a:pt x="613" y="0"/>
                  </a:lnTo>
                  <a:lnTo>
                    <a:pt x="630" y="4"/>
                  </a:lnTo>
                  <a:lnTo>
                    <a:pt x="646" y="12"/>
                  </a:lnTo>
                  <a:lnTo>
                    <a:pt x="660" y="26"/>
                  </a:lnTo>
                  <a:lnTo>
                    <a:pt x="669" y="44"/>
                  </a:lnTo>
                  <a:lnTo>
                    <a:pt x="798" y="361"/>
                  </a:lnTo>
                  <a:lnTo>
                    <a:pt x="1140" y="385"/>
                  </a:lnTo>
                  <a:lnTo>
                    <a:pt x="1161" y="389"/>
                  </a:lnTo>
                  <a:lnTo>
                    <a:pt x="1177" y="397"/>
                  </a:lnTo>
                  <a:lnTo>
                    <a:pt x="1190" y="411"/>
                  </a:lnTo>
                  <a:lnTo>
                    <a:pt x="1200" y="426"/>
                  </a:lnTo>
                  <a:lnTo>
                    <a:pt x="1205" y="443"/>
                  </a:lnTo>
                  <a:lnTo>
                    <a:pt x="1206" y="461"/>
                  </a:lnTo>
                  <a:lnTo>
                    <a:pt x="1202" y="478"/>
                  </a:lnTo>
                  <a:lnTo>
                    <a:pt x="1194" y="496"/>
                  </a:lnTo>
                  <a:lnTo>
                    <a:pt x="1180" y="510"/>
                  </a:lnTo>
                  <a:lnTo>
                    <a:pt x="919" y="731"/>
                  </a:lnTo>
                  <a:lnTo>
                    <a:pt x="1001" y="1064"/>
                  </a:lnTo>
                  <a:lnTo>
                    <a:pt x="1003" y="1087"/>
                  </a:lnTo>
                  <a:lnTo>
                    <a:pt x="999" y="1108"/>
                  </a:lnTo>
                  <a:lnTo>
                    <a:pt x="989" y="1125"/>
                  </a:lnTo>
                  <a:lnTo>
                    <a:pt x="974" y="1140"/>
                  </a:lnTo>
                  <a:lnTo>
                    <a:pt x="956" y="1149"/>
                  </a:lnTo>
                  <a:lnTo>
                    <a:pt x="936" y="1153"/>
                  </a:lnTo>
                  <a:lnTo>
                    <a:pt x="915" y="1151"/>
                  </a:lnTo>
                  <a:lnTo>
                    <a:pt x="894" y="1142"/>
                  </a:lnTo>
                  <a:lnTo>
                    <a:pt x="603" y="962"/>
                  </a:lnTo>
                  <a:lnTo>
                    <a:pt x="313" y="1142"/>
                  </a:lnTo>
                  <a:lnTo>
                    <a:pt x="292" y="1151"/>
                  </a:lnTo>
                  <a:lnTo>
                    <a:pt x="270" y="1153"/>
                  </a:lnTo>
                  <a:lnTo>
                    <a:pt x="251" y="1149"/>
                  </a:lnTo>
                  <a:lnTo>
                    <a:pt x="234" y="1140"/>
                  </a:lnTo>
                  <a:lnTo>
                    <a:pt x="219" y="1125"/>
                  </a:lnTo>
                  <a:lnTo>
                    <a:pt x="208" y="1108"/>
                  </a:lnTo>
                  <a:lnTo>
                    <a:pt x="204" y="1087"/>
                  </a:lnTo>
                  <a:lnTo>
                    <a:pt x="205" y="1064"/>
                  </a:lnTo>
                  <a:lnTo>
                    <a:pt x="288" y="731"/>
                  </a:lnTo>
                  <a:lnTo>
                    <a:pt x="26" y="510"/>
                  </a:lnTo>
                  <a:lnTo>
                    <a:pt x="12" y="496"/>
                  </a:lnTo>
                  <a:lnTo>
                    <a:pt x="4" y="478"/>
                  </a:lnTo>
                  <a:lnTo>
                    <a:pt x="0" y="461"/>
                  </a:lnTo>
                  <a:lnTo>
                    <a:pt x="1" y="443"/>
                  </a:lnTo>
                  <a:lnTo>
                    <a:pt x="8" y="426"/>
                  </a:lnTo>
                  <a:lnTo>
                    <a:pt x="17" y="411"/>
                  </a:lnTo>
                  <a:lnTo>
                    <a:pt x="30" y="397"/>
                  </a:lnTo>
                  <a:lnTo>
                    <a:pt x="47" y="389"/>
                  </a:lnTo>
                  <a:lnTo>
                    <a:pt x="67" y="385"/>
                  </a:lnTo>
                  <a:lnTo>
                    <a:pt x="409" y="361"/>
                  </a:lnTo>
                  <a:lnTo>
                    <a:pt x="537" y="44"/>
                  </a:lnTo>
                  <a:lnTo>
                    <a:pt x="548" y="26"/>
                  </a:lnTo>
                  <a:lnTo>
                    <a:pt x="561" y="12"/>
                  </a:lnTo>
                  <a:lnTo>
                    <a:pt x="577" y="4"/>
                  </a:lnTo>
                  <a:lnTo>
                    <a:pt x="5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50" name="Group 836"/>
          <p:cNvGrpSpPr>
            <a:grpSpLocks noChangeAspect="1"/>
          </p:cNvGrpSpPr>
          <p:nvPr/>
        </p:nvGrpSpPr>
        <p:grpSpPr bwMode="auto">
          <a:xfrm>
            <a:off x="4621265" y="1334248"/>
            <a:ext cx="305473" cy="421523"/>
            <a:chOff x="536" y="300"/>
            <a:chExt cx="687" cy="948"/>
          </a:xfrm>
          <a:solidFill>
            <a:schemeClr val="bg1"/>
          </a:solidFill>
        </p:grpSpPr>
        <p:sp>
          <p:nvSpPr>
            <p:cNvPr id="51" name="Freeform 838"/>
            <p:cNvSpPr>
              <a:spLocks noEditPoints="1"/>
            </p:cNvSpPr>
            <p:nvPr/>
          </p:nvSpPr>
          <p:spPr bwMode="auto">
            <a:xfrm>
              <a:off x="536" y="300"/>
              <a:ext cx="687" cy="948"/>
            </a:xfrm>
            <a:custGeom>
              <a:avLst/>
              <a:gdLst>
                <a:gd name="T0" fmla="*/ 2126 w 2748"/>
                <a:gd name="T1" fmla="*/ 3169 h 3792"/>
                <a:gd name="T2" fmla="*/ 2126 w 2748"/>
                <a:gd name="T3" fmla="*/ 3535 h 3792"/>
                <a:gd name="T4" fmla="*/ 2490 w 2748"/>
                <a:gd name="T5" fmla="*/ 3169 h 3792"/>
                <a:gd name="T6" fmla="*/ 2126 w 2748"/>
                <a:gd name="T7" fmla="*/ 3169 h 3792"/>
                <a:gd name="T8" fmla="*/ 152 w 2748"/>
                <a:gd name="T9" fmla="*/ 151 h 3792"/>
                <a:gd name="T10" fmla="*/ 152 w 2748"/>
                <a:gd name="T11" fmla="*/ 3641 h 3792"/>
                <a:gd name="T12" fmla="*/ 1974 w 2748"/>
                <a:gd name="T13" fmla="*/ 3641 h 3792"/>
                <a:gd name="T14" fmla="*/ 1974 w 2748"/>
                <a:gd name="T15" fmla="*/ 3093 h 3792"/>
                <a:gd name="T16" fmla="*/ 1977 w 2748"/>
                <a:gd name="T17" fmla="*/ 3074 h 3792"/>
                <a:gd name="T18" fmla="*/ 1985 w 2748"/>
                <a:gd name="T19" fmla="*/ 3057 h 3792"/>
                <a:gd name="T20" fmla="*/ 1996 w 2748"/>
                <a:gd name="T21" fmla="*/ 3040 h 3792"/>
                <a:gd name="T22" fmla="*/ 2012 w 2748"/>
                <a:gd name="T23" fmla="*/ 3028 h 3792"/>
                <a:gd name="T24" fmla="*/ 2031 w 2748"/>
                <a:gd name="T25" fmla="*/ 3021 h 3792"/>
                <a:gd name="T26" fmla="*/ 2050 w 2748"/>
                <a:gd name="T27" fmla="*/ 3019 h 3792"/>
                <a:gd name="T28" fmla="*/ 2050 w 2748"/>
                <a:gd name="T29" fmla="*/ 3019 h 3792"/>
                <a:gd name="T30" fmla="*/ 2597 w 2748"/>
                <a:gd name="T31" fmla="*/ 3019 h 3792"/>
                <a:gd name="T32" fmla="*/ 2597 w 2748"/>
                <a:gd name="T33" fmla="*/ 151 h 3792"/>
                <a:gd name="T34" fmla="*/ 152 w 2748"/>
                <a:gd name="T35" fmla="*/ 151 h 3792"/>
                <a:gd name="T36" fmla="*/ 76 w 2748"/>
                <a:gd name="T37" fmla="*/ 0 h 3792"/>
                <a:gd name="T38" fmla="*/ 2673 w 2748"/>
                <a:gd name="T39" fmla="*/ 0 h 3792"/>
                <a:gd name="T40" fmla="*/ 2693 w 2748"/>
                <a:gd name="T41" fmla="*/ 2 h 3792"/>
                <a:gd name="T42" fmla="*/ 2711 w 2748"/>
                <a:gd name="T43" fmla="*/ 10 h 3792"/>
                <a:gd name="T44" fmla="*/ 2726 w 2748"/>
                <a:gd name="T45" fmla="*/ 22 h 3792"/>
                <a:gd name="T46" fmla="*/ 2738 w 2748"/>
                <a:gd name="T47" fmla="*/ 38 h 3792"/>
                <a:gd name="T48" fmla="*/ 2746 w 2748"/>
                <a:gd name="T49" fmla="*/ 55 h 3792"/>
                <a:gd name="T50" fmla="*/ 2748 w 2748"/>
                <a:gd name="T51" fmla="*/ 76 h 3792"/>
                <a:gd name="T52" fmla="*/ 2748 w 2748"/>
                <a:gd name="T53" fmla="*/ 3095 h 3792"/>
                <a:gd name="T54" fmla="*/ 2746 w 2748"/>
                <a:gd name="T55" fmla="*/ 3114 h 3792"/>
                <a:gd name="T56" fmla="*/ 2739 w 2748"/>
                <a:gd name="T57" fmla="*/ 3132 h 3792"/>
                <a:gd name="T58" fmla="*/ 2726 w 2748"/>
                <a:gd name="T59" fmla="*/ 3147 h 3792"/>
                <a:gd name="T60" fmla="*/ 2104 w 2748"/>
                <a:gd name="T61" fmla="*/ 3770 h 3792"/>
                <a:gd name="T62" fmla="*/ 2088 w 2748"/>
                <a:gd name="T63" fmla="*/ 3782 h 3792"/>
                <a:gd name="T64" fmla="*/ 2070 w 2748"/>
                <a:gd name="T65" fmla="*/ 3790 h 3792"/>
                <a:gd name="T66" fmla="*/ 2050 w 2748"/>
                <a:gd name="T67" fmla="*/ 3792 h 3792"/>
                <a:gd name="T68" fmla="*/ 76 w 2748"/>
                <a:gd name="T69" fmla="*/ 3792 h 3792"/>
                <a:gd name="T70" fmla="*/ 56 w 2748"/>
                <a:gd name="T71" fmla="*/ 3790 h 3792"/>
                <a:gd name="T72" fmla="*/ 38 w 2748"/>
                <a:gd name="T73" fmla="*/ 3782 h 3792"/>
                <a:gd name="T74" fmla="*/ 23 w 2748"/>
                <a:gd name="T75" fmla="*/ 3770 h 3792"/>
                <a:gd name="T76" fmla="*/ 10 w 2748"/>
                <a:gd name="T77" fmla="*/ 3754 h 3792"/>
                <a:gd name="T78" fmla="*/ 3 w 2748"/>
                <a:gd name="T79" fmla="*/ 3737 h 3792"/>
                <a:gd name="T80" fmla="*/ 0 w 2748"/>
                <a:gd name="T81" fmla="*/ 3716 h 3792"/>
                <a:gd name="T82" fmla="*/ 0 w 2748"/>
                <a:gd name="T83" fmla="*/ 76 h 3792"/>
                <a:gd name="T84" fmla="*/ 3 w 2748"/>
                <a:gd name="T85" fmla="*/ 55 h 3792"/>
                <a:gd name="T86" fmla="*/ 10 w 2748"/>
                <a:gd name="T87" fmla="*/ 38 h 3792"/>
                <a:gd name="T88" fmla="*/ 23 w 2748"/>
                <a:gd name="T89" fmla="*/ 22 h 3792"/>
                <a:gd name="T90" fmla="*/ 38 w 2748"/>
                <a:gd name="T91" fmla="*/ 10 h 3792"/>
                <a:gd name="T92" fmla="*/ 56 w 2748"/>
                <a:gd name="T93" fmla="*/ 2 h 3792"/>
                <a:gd name="T94" fmla="*/ 76 w 2748"/>
                <a:gd name="T95" fmla="*/ 0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8" h="3792">
                  <a:moveTo>
                    <a:pt x="2126" y="3169"/>
                  </a:moveTo>
                  <a:lnTo>
                    <a:pt x="2126" y="3535"/>
                  </a:lnTo>
                  <a:lnTo>
                    <a:pt x="2490" y="3169"/>
                  </a:lnTo>
                  <a:lnTo>
                    <a:pt x="2126" y="3169"/>
                  </a:lnTo>
                  <a:close/>
                  <a:moveTo>
                    <a:pt x="152" y="151"/>
                  </a:moveTo>
                  <a:lnTo>
                    <a:pt x="152" y="3641"/>
                  </a:lnTo>
                  <a:lnTo>
                    <a:pt x="1974" y="3641"/>
                  </a:lnTo>
                  <a:lnTo>
                    <a:pt x="1974" y="3093"/>
                  </a:lnTo>
                  <a:lnTo>
                    <a:pt x="1977" y="3074"/>
                  </a:lnTo>
                  <a:lnTo>
                    <a:pt x="1985" y="3057"/>
                  </a:lnTo>
                  <a:lnTo>
                    <a:pt x="1996" y="3040"/>
                  </a:lnTo>
                  <a:lnTo>
                    <a:pt x="2012" y="3028"/>
                  </a:lnTo>
                  <a:lnTo>
                    <a:pt x="2031" y="3021"/>
                  </a:lnTo>
                  <a:lnTo>
                    <a:pt x="2050" y="3019"/>
                  </a:lnTo>
                  <a:lnTo>
                    <a:pt x="2050" y="3019"/>
                  </a:lnTo>
                  <a:lnTo>
                    <a:pt x="2597" y="3019"/>
                  </a:lnTo>
                  <a:lnTo>
                    <a:pt x="2597" y="151"/>
                  </a:lnTo>
                  <a:lnTo>
                    <a:pt x="152" y="151"/>
                  </a:lnTo>
                  <a:close/>
                  <a:moveTo>
                    <a:pt x="76" y="0"/>
                  </a:moveTo>
                  <a:lnTo>
                    <a:pt x="2673" y="0"/>
                  </a:lnTo>
                  <a:lnTo>
                    <a:pt x="2693" y="2"/>
                  </a:lnTo>
                  <a:lnTo>
                    <a:pt x="2711" y="10"/>
                  </a:lnTo>
                  <a:lnTo>
                    <a:pt x="2726" y="22"/>
                  </a:lnTo>
                  <a:lnTo>
                    <a:pt x="2738" y="38"/>
                  </a:lnTo>
                  <a:lnTo>
                    <a:pt x="2746" y="55"/>
                  </a:lnTo>
                  <a:lnTo>
                    <a:pt x="2748" y="76"/>
                  </a:lnTo>
                  <a:lnTo>
                    <a:pt x="2748" y="3095"/>
                  </a:lnTo>
                  <a:lnTo>
                    <a:pt x="2746" y="3114"/>
                  </a:lnTo>
                  <a:lnTo>
                    <a:pt x="2739" y="3132"/>
                  </a:lnTo>
                  <a:lnTo>
                    <a:pt x="2726" y="3147"/>
                  </a:lnTo>
                  <a:lnTo>
                    <a:pt x="2104" y="3770"/>
                  </a:lnTo>
                  <a:lnTo>
                    <a:pt x="2088" y="3782"/>
                  </a:lnTo>
                  <a:lnTo>
                    <a:pt x="2070" y="3790"/>
                  </a:lnTo>
                  <a:lnTo>
                    <a:pt x="2050" y="3792"/>
                  </a:lnTo>
                  <a:lnTo>
                    <a:pt x="76" y="3792"/>
                  </a:lnTo>
                  <a:lnTo>
                    <a:pt x="56" y="3790"/>
                  </a:lnTo>
                  <a:lnTo>
                    <a:pt x="38" y="3782"/>
                  </a:lnTo>
                  <a:lnTo>
                    <a:pt x="23" y="3770"/>
                  </a:lnTo>
                  <a:lnTo>
                    <a:pt x="10" y="3754"/>
                  </a:lnTo>
                  <a:lnTo>
                    <a:pt x="3" y="3737"/>
                  </a:lnTo>
                  <a:lnTo>
                    <a:pt x="0" y="3716"/>
                  </a:lnTo>
                  <a:lnTo>
                    <a:pt x="0" y="76"/>
                  </a:lnTo>
                  <a:lnTo>
                    <a:pt x="3" y="55"/>
                  </a:lnTo>
                  <a:lnTo>
                    <a:pt x="10" y="38"/>
                  </a:lnTo>
                  <a:lnTo>
                    <a:pt x="23" y="22"/>
                  </a:lnTo>
                  <a:lnTo>
                    <a:pt x="38" y="10"/>
                  </a:lnTo>
                  <a:lnTo>
                    <a:pt x="56"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2" name="Freeform 839"/>
            <p:cNvSpPr>
              <a:spLocks/>
            </p:cNvSpPr>
            <p:nvPr/>
          </p:nvSpPr>
          <p:spPr bwMode="auto">
            <a:xfrm>
              <a:off x="637" y="453"/>
              <a:ext cx="133" cy="107"/>
            </a:xfrm>
            <a:custGeom>
              <a:avLst/>
              <a:gdLst>
                <a:gd name="T0" fmla="*/ 460 w 536"/>
                <a:gd name="T1" fmla="*/ 0 h 426"/>
                <a:gd name="T2" fmla="*/ 480 w 536"/>
                <a:gd name="T3" fmla="*/ 2 h 426"/>
                <a:gd name="T4" fmla="*/ 498 w 536"/>
                <a:gd name="T5" fmla="*/ 9 h 426"/>
                <a:gd name="T6" fmla="*/ 514 w 536"/>
                <a:gd name="T7" fmla="*/ 21 h 426"/>
                <a:gd name="T8" fmla="*/ 525 w 536"/>
                <a:gd name="T9" fmla="*/ 38 h 426"/>
                <a:gd name="T10" fmla="*/ 534 w 536"/>
                <a:gd name="T11" fmla="*/ 56 h 426"/>
                <a:gd name="T12" fmla="*/ 536 w 536"/>
                <a:gd name="T13" fmla="*/ 74 h 426"/>
                <a:gd name="T14" fmla="*/ 534 w 536"/>
                <a:gd name="T15" fmla="*/ 94 h 426"/>
                <a:gd name="T16" fmla="*/ 525 w 536"/>
                <a:gd name="T17" fmla="*/ 112 h 426"/>
                <a:gd name="T18" fmla="*/ 514 w 536"/>
                <a:gd name="T19" fmla="*/ 128 h 426"/>
                <a:gd name="T20" fmla="*/ 238 w 536"/>
                <a:gd name="T21" fmla="*/ 404 h 426"/>
                <a:gd name="T22" fmla="*/ 222 w 536"/>
                <a:gd name="T23" fmla="*/ 416 h 426"/>
                <a:gd name="T24" fmla="*/ 204 w 536"/>
                <a:gd name="T25" fmla="*/ 424 h 426"/>
                <a:gd name="T26" fmla="*/ 184 w 536"/>
                <a:gd name="T27" fmla="*/ 426 h 426"/>
                <a:gd name="T28" fmla="*/ 165 w 536"/>
                <a:gd name="T29" fmla="*/ 424 h 426"/>
                <a:gd name="T30" fmla="*/ 147 w 536"/>
                <a:gd name="T31" fmla="*/ 416 h 426"/>
                <a:gd name="T32" fmla="*/ 131 w 536"/>
                <a:gd name="T33" fmla="*/ 404 h 426"/>
                <a:gd name="T34" fmla="*/ 22 w 536"/>
                <a:gd name="T35" fmla="*/ 295 h 426"/>
                <a:gd name="T36" fmla="*/ 11 w 536"/>
                <a:gd name="T37" fmla="*/ 279 h 426"/>
                <a:gd name="T38" fmla="*/ 3 w 536"/>
                <a:gd name="T39" fmla="*/ 262 h 426"/>
                <a:gd name="T40" fmla="*/ 0 w 536"/>
                <a:gd name="T41" fmla="*/ 242 h 426"/>
                <a:gd name="T42" fmla="*/ 3 w 536"/>
                <a:gd name="T43" fmla="*/ 223 h 426"/>
                <a:gd name="T44" fmla="*/ 11 w 536"/>
                <a:gd name="T45" fmla="*/ 204 h 426"/>
                <a:gd name="T46" fmla="*/ 22 w 536"/>
                <a:gd name="T47" fmla="*/ 188 h 426"/>
                <a:gd name="T48" fmla="*/ 38 w 536"/>
                <a:gd name="T49" fmla="*/ 177 h 426"/>
                <a:gd name="T50" fmla="*/ 57 w 536"/>
                <a:gd name="T51" fmla="*/ 169 h 426"/>
                <a:gd name="T52" fmla="*/ 76 w 536"/>
                <a:gd name="T53" fmla="*/ 166 h 426"/>
                <a:gd name="T54" fmla="*/ 96 w 536"/>
                <a:gd name="T55" fmla="*/ 169 h 426"/>
                <a:gd name="T56" fmla="*/ 113 w 536"/>
                <a:gd name="T57" fmla="*/ 177 h 426"/>
                <a:gd name="T58" fmla="*/ 129 w 536"/>
                <a:gd name="T59" fmla="*/ 188 h 426"/>
                <a:gd name="T60" fmla="*/ 184 w 536"/>
                <a:gd name="T61" fmla="*/ 243 h 426"/>
                <a:gd name="T62" fmla="*/ 407 w 536"/>
                <a:gd name="T63" fmla="*/ 21 h 426"/>
                <a:gd name="T64" fmla="*/ 423 w 536"/>
                <a:gd name="T65" fmla="*/ 9 h 426"/>
                <a:gd name="T66" fmla="*/ 442 w 536"/>
                <a:gd name="T67" fmla="*/ 2 h 426"/>
                <a:gd name="T68" fmla="*/ 460 w 536"/>
                <a:gd name="T6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 h="426">
                  <a:moveTo>
                    <a:pt x="460" y="0"/>
                  </a:moveTo>
                  <a:lnTo>
                    <a:pt x="480" y="2"/>
                  </a:lnTo>
                  <a:lnTo>
                    <a:pt x="498" y="9"/>
                  </a:lnTo>
                  <a:lnTo>
                    <a:pt x="514" y="21"/>
                  </a:lnTo>
                  <a:lnTo>
                    <a:pt x="525" y="38"/>
                  </a:lnTo>
                  <a:lnTo>
                    <a:pt x="534" y="56"/>
                  </a:lnTo>
                  <a:lnTo>
                    <a:pt x="536" y="74"/>
                  </a:lnTo>
                  <a:lnTo>
                    <a:pt x="534" y="94"/>
                  </a:lnTo>
                  <a:lnTo>
                    <a:pt x="525" y="112"/>
                  </a:lnTo>
                  <a:lnTo>
                    <a:pt x="514" y="128"/>
                  </a:lnTo>
                  <a:lnTo>
                    <a:pt x="238" y="404"/>
                  </a:lnTo>
                  <a:lnTo>
                    <a:pt x="222" y="416"/>
                  </a:lnTo>
                  <a:lnTo>
                    <a:pt x="204" y="424"/>
                  </a:lnTo>
                  <a:lnTo>
                    <a:pt x="184" y="426"/>
                  </a:lnTo>
                  <a:lnTo>
                    <a:pt x="165" y="424"/>
                  </a:lnTo>
                  <a:lnTo>
                    <a:pt x="147" y="416"/>
                  </a:lnTo>
                  <a:lnTo>
                    <a:pt x="131" y="404"/>
                  </a:lnTo>
                  <a:lnTo>
                    <a:pt x="22" y="295"/>
                  </a:lnTo>
                  <a:lnTo>
                    <a:pt x="11" y="279"/>
                  </a:lnTo>
                  <a:lnTo>
                    <a:pt x="3" y="262"/>
                  </a:lnTo>
                  <a:lnTo>
                    <a:pt x="0" y="242"/>
                  </a:lnTo>
                  <a:lnTo>
                    <a:pt x="3" y="223"/>
                  </a:lnTo>
                  <a:lnTo>
                    <a:pt x="11" y="204"/>
                  </a:lnTo>
                  <a:lnTo>
                    <a:pt x="22" y="188"/>
                  </a:lnTo>
                  <a:lnTo>
                    <a:pt x="38" y="177"/>
                  </a:lnTo>
                  <a:lnTo>
                    <a:pt x="57" y="169"/>
                  </a:lnTo>
                  <a:lnTo>
                    <a:pt x="76" y="166"/>
                  </a:lnTo>
                  <a:lnTo>
                    <a:pt x="96" y="169"/>
                  </a:lnTo>
                  <a:lnTo>
                    <a:pt x="113" y="177"/>
                  </a:lnTo>
                  <a:lnTo>
                    <a:pt x="129" y="188"/>
                  </a:lnTo>
                  <a:lnTo>
                    <a:pt x="184" y="243"/>
                  </a:lnTo>
                  <a:lnTo>
                    <a:pt x="407" y="21"/>
                  </a:lnTo>
                  <a:lnTo>
                    <a:pt x="423" y="9"/>
                  </a:lnTo>
                  <a:lnTo>
                    <a:pt x="442" y="2"/>
                  </a:lnTo>
                  <a:lnTo>
                    <a:pt x="4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3" name="Freeform 840"/>
            <p:cNvSpPr>
              <a:spLocks/>
            </p:cNvSpPr>
            <p:nvPr/>
          </p:nvSpPr>
          <p:spPr bwMode="auto">
            <a:xfrm>
              <a:off x="1078" y="496"/>
              <a:ext cx="44" cy="38"/>
            </a:xfrm>
            <a:custGeom>
              <a:avLst/>
              <a:gdLst>
                <a:gd name="T0" fmla="*/ 76 w 179"/>
                <a:gd name="T1" fmla="*/ 0 h 151"/>
                <a:gd name="T2" fmla="*/ 103 w 179"/>
                <a:gd name="T3" fmla="*/ 0 h 151"/>
                <a:gd name="T4" fmla="*/ 122 w 179"/>
                <a:gd name="T5" fmla="*/ 2 h 151"/>
                <a:gd name="T6" fmla="*/ 141 w 179"/>
                <a:gd name="T7" fmla="*/ 10 h 151"/>
                <a:gd name="T8" fmla="*/ 156 w 179"/>
                <a:gd name="T9" fmla="*/ 22 h 151"/>
                <a:gd name="T10" fmla="*/ 168 w 179"/>
                <a:gd name="T11" fmla="*/ 38 h 151"/>
                <a:gd name="T12" fmla="*/ 175 w 179"/>
                <a:gd name="T13" fmla="*/ 55 h 151"/>
                <a:gd name="T14" fmla="*/ 179 w 179"/>
                <a:gd name="T15" fmla="*/ 76 h 151"/>
                <a:gd name="T16" fmla="*/ 175 w 179"/>
                <a:gd name="T17" fmla="*/ 95 h 151"/>
                <a:gd name="T18" fmla="*/ 168 w 179"/>
                <a:gd name="T19" fmla="*/ 114 h 151"/>
                <a:gd name="T20" fmla="*/ 156 w 179"/>
                <a:gd name="T21" fmla="*/ 129 h 151"/>
                <a:gd name="T22" fmla="*/ 141 w 179"/>
                <a:gd name="T23" fmla="*/ 140 h 151"/>
                <a:gd name="T24" fmla="*/ 122 w 179"/>
                <a:gd name="T25" fmla="*/ 148 h 151"/>
                <a:gd name="T26" fmla="*/ 103 w 179"/>
                <a:gd name="T27" fmla="*/ 151 h 151"/>
                <a:gd name="T28" fmla="*/ 76 w 179"/>
                <a:gd name="T29" fmla="*/ 151 h 151"/>
                <a:gd name="T30" fmla="*/ 56 w 179"/>
                <a:gd name="T31" fmla="*/ 148 h 151"/>
                <a:gd name="T32" fmla="*/ 38 w 179"/>
                <a:gd name="T33" fmla="*/ 140 h 151"/>
                <a:gd name="T34" fmla="*/ 22 w 179"/>
                <a:gd name="T35" fmla="*/ 129 h 151"/>
                <a:gd name="T36" fmla="*/ 11 w 179"/>
                <a:gd name="T37" fmla="*/ 114 h 151"/>
                <a:gd name="T38" fmla="*/ 3 w 179"/>
                <a:gd name="T39" fmla="*/ 95 h 151"/>
                <a:gd name="T40" fmla="*/ 0 w 179"/>
                <a:gd name="T41" fmla="*/ 76 h 151"/>
                <a:gd name="T42" fmla="*/ 3 w 179"/>
                <a:gd name="T43" fmla="*/ 55 h 151"/>
                <a:gd name="T44" fmla="*/ 11 w 179"/>
                <a:gd name="T45" fmla="*/ 38 h 151"/>
                <a:gd name="T46" fmla="*/ 22 w 179"/>
                <a:gd name="T47" fmla="*/ 22 h 151"/>
                <a:gd name="T48" fmla="*/ 38 w 179"/>
                <a:gd name="T49" fmla="*/ 10 h 151"/>
                <a:gd name="T50" fmla="*/ 56 w 179"/>
                <a:gd name="T51" fmla="*/ 2 h 151"/>
                <a:gd name="T52" fmla="*/ 76 w 179"/>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151">
                  <a:moveTo>
                    <a:pt x="76" y="0"/>
                  </a:moveTo>
                  <a:lnTo>
                    <a:pt x="103" y="0"/>
                  </a:lnTo>
                  <a:lnTo>
                    <a:pt x="122" y="2"/>
                  </a:lnTo>
                  <a:lnTo>
                    <a:pt x="141" y="10"/>
                  </a:lnTo>
                  <a:lnTo>
                    <a:pt x="156" y="22"/>
                  </a:lnTo>
                  <a:lnTo>
                    <a:pt x="168" y="38"/>
                  </a:lnTo>
                  <a:lnTo>
                    <a:pt x="175" y="55"/>
                  </a:lnTo>
                  <a:lnTo>
                    <a:pt x="179" y="76"/>
                  </a:lnTo>
                  <a:lnTo>
                    <a:pt x="175" y="95"/>
                  </a:lnTo>
                  <a:lnTo>
                    <a:pt x="168" y="114"/>
                  </a:lnTo>
                  <a:lnTo>
                    <a:pt x="156" y="129"/>
                  </a:lnTo>
                  <a:lnTo>
                    <a:pt x="141" y="140"/>
                  </a:lnTo>
                  <a:lnTo>
                    <a:pt x="122" y="148"/>
                  </a:lnTo>
                  <a:lnTo>
                    <a:pt x="103" y="151"/>
                  </a:lnTo>
                  <a:lnTo>
                    <a:pt x="76" y="151"/>
                  </a:lnTo>
                  <a:lnTo>
                    <a:pt x="56" y="148"/>
                  </a:lnTo>
                  <a:lnTo>
                    <a:pt x="38" y="140"/>
                  </a:lnTo>
                  <a:lnTo>
                    <a:pt x="22" y="129"/>
                  </a:lnTo>
                  <a:lnTo>
                    <a:pt x="11" y="114"/>
                  </a:lnTo>
                  <a:lnTo>
                    <a:pt x="3" y="95"/>
                  </a:lnTo>
                  <a:lnTo>
                    <a:pt x="0" y="76"/>
                  </a:lnTo>
                  <a:lnTo>
                    <a:pt x="3" y="55"/>
                  </a:lnTo>
                  <a:lnTo>
                    <a:pt x="11" y="38"/>
                  </a:lnTo>
                  <a:lnTo>
                    <a:pt x="22" y="22"/>
                  </a:lnTo>
                  <a:lnTo>
                    <a:pt x="38" y="10"/>
                  </a:lnTo>
                  <a:lnTo>
                    <a:pt x="56"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4" name="Freeform 841"/>
            <p:cNvSpPr>
              <a:spLocks/>
            </p:cNvSpPr>
            <p:nvPr/>
          </p:nvSpPr>
          <p:spPr bwMode="auto">
            <a:xfrm>
              <a:off x="806" y="496"/>
              <a:ext cx="249" cy="38"/>
            </a:xfrm>
            <a:custGeom>
              <a:avLst/>
              <a:gdLst>
                <a:gd name="T0" fmla="*/ 75 w 997"/>
                <a:gd name="T1" fmla="*/ 0 h 151"/>
                <a:gd name="T2" fmla="*/ 921 w 997"/>
                <a:gd name="T3" fmla="*/ 0 h 151"/>
                <a:gd name="T4" fmla="*/ 941 w 997"/>
                <a:gd name="T5" fmla="*/ 2 h 151"/>
                <a:gd name="T6" fmla="*/ 960 w 997"/>
                <a:gd name="T7" fmla="*/ 10 h 151"/>
                <a:gd name="T8" fmla="*/ 975 w 997"/>
                <a:gd name="T9" fmla="*/ 22 h 151"/>
                <a:gd name="T10" fmla="*/ 986 w 997"/>
                <a:gd name="T11" fmla="*/ 38 h 151"/>
                <a:gd name="T12" fmla="*/ 994 w 997"/>
                <a:gd name="T13" fmla="*/ 55 h 151"/>
                <a:gd name="T14" fmla="*/ 997 w 997"/>
                <a:gd name="T15" fmla="*/ 76 h 151"/>
                <a:gd name="T16" fmla="*/ 994 w 997"/>
                <a:gd name="T17" fmla="*/ 95 h 151"/>
                <a:gd name="T18" fmla="*/ 986 w 997"/>
                <a:gd name="T19" fmla="*/ 114 h 151"/>
                <a:gd name="T20" fmla="*/ 975 w 997"/>
                <a:gd name="T21" fmla="*/ 129 h 151"/>
                <a:gd name="T22" fmla="*/ 960 w 997"/>
                <a:gd name="T23" fmla="*/ 140 h 151"/>
                <a:gd name="T24" fmla="*/ 941 w 997"/>
                <a:gd name="T25" fmla="*/ 148 h 151"/>
                <a:gd name="T26" fmla="*/ 921 w 997"/>
                <a:gd name="T27" fmla="*/ 151 h 151"/>
                <a:gd name="T28" fmla="*/ 75 w 997"/>
                <a:gd name="T29" fmla="*/ 151 h 151"/>
                <a:gd name="T30" fmla="*/ 55 w 997"/>
                <a:gd name="T31" fmla="*/ 148 h 151"/>
                <a:gd name="T32" fmla="*/ 37 w 997"/>
                <a:gd name="T33" fmla="*/ 140 h 151"/>
                <a:gd name="T34" fmla="*/ 22 w 997"/>
                <a:gd name="T35" fmla="*/ 129 h 151"/>
                <a:gd name="T36" fmla="*/ 11 w 997"/>
                <a:gd name="T37" fmla="*/ 114 h 151"/>
                <a:gd name="T38" fmla="*/ 3 w 997"/>
                <a:gd name="T39" fmla="*/ 95 h 151"/>
                <a:gd name="T40" fmla="*/ 0 w 997"/>
                <a:gd name="T41" fmla="*/ 76 h 151"/>
                <a:gd name="T42" fmla="*/ 3 w 997"/>
                <a:gd name="T43" fmla="*/ 55 h 151"/>
                <a:gd name="T44" fmla="*/ 11 w 997"/>
                <a:gd name="T45" fmla="*/ 38 h 151"/>
                <a:gd name="T46" fmla="*/ 22 w 997"/>
                <a:gd name="T47" fmla="*/ 22 h 151"/>
                <a:gd name="T48" fmla="*/ 37 w 997"/>
                <a:gd name="T49" fmla="*/ 10 h 151"/>
                <a:gd name="T50" fmla="*/ 55 w 997"/>
                <a:gd name="T51" fmla="*/ 2 h 151"/>
                <a:gd name="T52" fmla="*/ 75 w 997"/>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7" h="151">
                  <a:moveTo>
                    <a:pt x="75" y="0"/>
                  </a:moveTo>
                  <a:lnTo>
                    <a:pt x="921" y="0"/>
                  </a:lnTo>
                  <a:lnTo>
                    <a:pt x="941" y="2"/>
                  </a:lnTo>
                  <a:lnTo>
                    <a:pt x="960" y="10"/>
                  </a:lnTo>
                  <a:lnTo>
                    <a:pt x="975" y="22"/>
                  </a:lnTo>
                  <a:lnTo>
                    <a:pt x="986" y="38"/>
                  </a:lnTo>
                  <a:lnTo>
                    <a:pt x="994" y="55"/>
                  </a:lnTo>
                  <a:lnTo>
                    <a:pt x="997" y="76"/>
                  </a:lnTo>
                  <a:lnTo>
                    <a:pt x="994" y="95"/>
                  </a:lnTo>
                  <a:lnTo>
                    <a:pt x="986" y="114"/>
                  </a:lnTo>
                  <a:lnTo>
                    <a:pt x="975" y="129"/>
                  </a:lnTo>
                  <a:lnTo>
                    <a:pt x="960" y="140"/>
                  </a:lnTo>
                  <a:lnTo>
                    <a:pt x="941" y="148"/>
                  </a:lnTo>
                  <a:lnTo>
                    <a:pt x="921" y="151"/>
                  </a:lnTo>
                  <a:lnTo>
                    <a:pt x="75" y="151"/>
                  </a:lnTo>
                  <a:lnTo>
                    <a:pt x="55" y="148"/>
                  </a:lnTo>
                  <a:lnTo>
                    <a:pt x="37" y="140"/>
                  </a:lnTo>
                  <a:lnTo>
                    <a:pt x="22" y="129"/>
                  </a:lnTo>
                  <a:lnTo>
                    <a:pt x="11" y="114"/>
                  </a:lnTo>
                  <a:lnTo>
                    <a:pt x="3" y="95"/>
                  </a:lnTo>
                  <a:lnTo>
                    <a:pt x="0" y="76"/>
                  </a:lnTo>
                  <a:lnTo>
                    <a:pt x="3" y="55"/>
                  </a:lnTo>
                  <a:lnTo>
                    <a:pt x="11" y="38"/>
                  </a:lnTo>
                  <a:lnTo>
                    <a:pt x="22" y="22"/>
                  </a:lnTo>
                  <a:lnTo>
                    <a:pt x="37" y="10"/>
                  </a:lnTo>
                  <a:lnTo>
                    <a:pt x="55" y="2"/>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5" name="Freeform 842"/>
            <p:cNvSpPr>
              <a:spLocks/>
            </p:cNvSpPr>
            <p:nvPr/>
          </p:nvSpPr>
          <p:spPr bwMode="auto">
            <a:xfrm>
              <a:off x="637" y="636"/>
              <a:ext cx="133" cy="107"/>
            </a:xfrm>
            <a:custGeom>
              <a:avLst/>
              <a:gdLst>
                <a:gd name="T0" fmla="*/ 460 w 536"/>
                <a:gd name="T1" fmla="*/ 0 h 428"/>
                <a:gd name="T2" fmla="*/ 480 w 536"/>
                <a:gd name="T3" fmla="*/ 3 h 428"/>
                <a:gd name="T4" fmla="*/ 498 w 536"/>
                <a:gd name="T5" fmla="*/ 11 h 428"/>
                <a:gd name="T6" fmla="*/ 514 w 536"/>
                <a:gd name="T7" fmla="*/ 22 h 428"/>
                <a:gd name="T8" fmla="*/ 525 w 536"/>
                <a:gd name="T9" fmla="*/ 38 h 428"/>
                <a:gd name="T10" fmla="*/ 534 w 536"/>
                <a:gd name="T11" fmla="*/ 57 h 428"/>
                <a:gd name="T12" fmla="*/ 536 w 536"/>
                <a:gd name="T13" fmla="*/ 76 h 428"/>
                <a:gd name="T14" fmla="*/ 534 w 536"/>
                <a:gd name="T15" fmla="*/ 96 h 428"/>
                <a:gd name="T16" fmla="*/ 525 w 536"/>
                <a:gd name="T17" fmla="*/ 113 h 428"/>
                <a:gd name="T18" fmla="*/ 514 w 536"/>
                <a:gd name="T19" fmla="*/ 129 h 428"/>
                <a:gd name="T20" fmla="*/ 238 w 536"/>
                <a:gd name="T21" fmla="*/ 405 h 428"/>
                <a:gd name="T22" fmla="*/ 222 w 536"/>
                <a:gd name="T23" fmla="*/ 418 h 428"/>
                <a:gd name="T24" fmla="*/ 204 w 536"/>
                <a:gd name="T25" fmla="*/ 424 h 428"/>
                <a:gd name="T26" fmla="*/ 184 w 536"/>
                <a:gd name="T27" fmla="*/ 428 h 428"/>
                <a:gd name="T28" fmla="*/ 165 w 536"/>
                <a:gd name="T29" fmla="*/ 424 h 428"/>
                <a:gd name="T30" fmla="*/ 147 w 536"/>
                <a:gd name="T31" fmla="*/ 418 h 428"/>
                <a:gd name="T32" fmla="*/ 131 w 536"/>
                <a:gd name="T33" fmla="*/ 405 h 428"/>
                <a:gd name="T34" fmla="*/ 22 w 536"/>
                <a:gd name="T35" fmla="*/ 297 h 428"/>
                <a:gd name="T36" fmla="*/ 11 w 536"/>
                <a:gd name="T37" fmla="*/ 281 h 428"/>
                <a:gd name="T38" fmla="*/ 3 w 536"/>
                <a:gd name="T39" fmla="*/ 262 h 428"/>
                <a:gd name="T40" fmla="*/ 0 w 536"/>
                <a:gd name="T41" fmla="*/ 243 h 428"/>
                <a:gd name="T42" fmla="*/ 3 w 536"/>
                <a:gd name="T43" fmla="*/ 225 h 428"/>
                <a:gd name="T44" fmla="*/ 11 w 536"/>
                <a:gd name="T45" fmla="*/ 206 h 428"/>
                <a:gd name="T46" fmla="*/ 22 w 536"/>
                <a:gd name="T47" fmla="*/ 190 h 428"/>
                <a:gd name="T48" fmla="*/ 38 w 536"/>
                <a:gd name="T49" fmla="*/ 177 h 428"/>
                <a:gd name="T50" fmla="*/ 57 w 536"/>
                <a:gd name="T51" fmla="*/ 171 h 428"/>
                <a:gd name="T52" fmla="*/ 76 w 536"/>
                <a:gd name="T53" fmla="*/ 168 h 428"/>
                <a:gd name="T54" fmla="*/ 96 w 536"/>
                <a:gd name="T55" fmla="*/ 171 h 428"/>
                <a:gd name="T56" fmla="*/ 113 w 536"/>
                <a:gd name="T57" fmla="*/ 177 h 428"/>
                <a:gd name="T58" fmla="*/ 129 w 536"/>
                <a:gd name="T59" fmla="*/ 190 h 428"/>
                <a:gd name="T60" fmla="*/ 184 w 536"/>
                <a:gd name="T61" fmla="*/ 245 h 428"/>
                <a:gd name="T62" fmla="*/ 407 w 536"/>
                <a:gd name="T63" fmla="*/ 22 h 428"/>
                <a:gd name="T64" fmla="*/ 423 w 536"/>
                <a:gd name="T65" fmla="*/ 11 h 428"/>
                <a:gd name="T66" fmla="*/ 442 w 536"/>
                <a:gd name="T67" fmla="*/ 3 h 428"/>
                <a:gd name="T68" fmla="*/ 460 w 536"/>
                <a:gd name="T6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 h="428">
                  <a:moveTo>
                    <a:pt x="460" y="0"/>
                  </a:moveTo>
                  <a:lnTo>
                    <a:pt x="480" y="3"/>
                  </a:lnTo>
                  <a:lnTo>
                    <a:pt x="498" y="11"/>
                  </a:lnTo>
                  <a:lnTo>
                    <a:pt x="514" y="22"/>
                  </a:lnTo>
                  <a:lnTo>
                    <a:pt x="525" y="38"/>
                  </a:lnTo>
                  <a:lnTo>
                    <a:pt x="534" y="57"/>
                  </a:lnTo>
                  <a:lnTo>
                    <a:pt x="536" y="76"/>
                  </a:lnTo>
                  <a:lnTo>
                    <a:pt x="534" y="96"/>
                  </a:lnTo>
                  <a:lnTo>
                    <a:pt x="525" y="113"/>
                  </a:lnTo>
                  <a:lnTo>
                    <a:pt x="514" y="129"/>
                  </a:lnTo>
                  <a:lnTo>
                    <a:pt x="238" y="405"/>
                  </a:lnTo>
                  <a:lnTo>
                    <a:pt x="222" y="418"/>
                  </a:lnTo>
                  <a:lnTo>
                    <a:pt x="204" y="424"/>
                  </a:lnTo>
                  <a:lnTo>
                    <a:pt x="184" y="428"/>
                  </a:lnTo>
                  <a:lnTo>
                    <a:pt x="165" y="424"/>
                  </a:lnTo>
                  <a:lnTo>
                    <a:pt x="147" y="418"/>
                  </a:lnTo>
                  <a:lnTo>
                    <a:pt x="131" y="405"/>
                  </a:lnTo>
                  <a:lnTo>
                    <a:pt x="22" y="297"/>
                  </a:lnTo>
                  <a:lnTo>
                    <a:pt x="11" y="281"/>
                  </a:lnTo>
                  <a:lnTo>
                    <a:pt x="3" y="262"/>
                  </a:lnTo>
                  <a:lnTo>
                    <a:pt x="0" y="243"/>
                  </a:lnTo>
                  <a:lnTo>
                    <a:pt x="3" y="225"/>
                  </a:lnTo>
                  <a:lnTo>
                    <a:pt x="11" y="206"/>
                  </a:lnTo>
                  <a:lnTo>
                    <a:pt x="22" y="190"/>
                  </a:lnTo>
                  <a:lnTo>
                    <a:pt x="38" y="177"/>
                  </a:lnTo>
                  <a:lnTo>
                    <a:pt x="57" y="171"/>
                  </a:lnTo>
                  <a:lnTo>
                    <a:pt x="76" y="168"/>
                  </a:lnTo>
                  <a:lnTo>
                    <a:pt x="96" y="171"/>
                  </a:lnTo>
                  <a:lnTo>
                    <a:pt x="113" y="177"/>
                  </a:lnTo>
                  <a:lnTo>
                    <a:pt x="129" y="190"/>
                  </a:lnTo>
                  <a:lnTo>
                    <a:pt x="184" y="245"/>
                  </a:lnTo>
                  <a:lnTo>
                    <a:pt x="407" y="22"/>
                  </a:lnTo>
                  <a:lnTo>
                    <a:pt x="423" y="11"/>
                  </a:lnTo>
                  <a:lnTo>
                    <a:pt x="442" y="3"/>
                  </a:lnTo>
                  <a:lnTo>
                    <a:pt x="4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6" name="Freeform 843"/>
            <p:cNvSpPr>
              <a:spLocks/>
            </p:cNvSpPr>
            <p:nvPr/>
          </p:nvSpPr>
          <p:spPr bwMode="auto">
            <a:xfrm>
              <a:off x="806" y="679"/>
              <a:ext cx="316" cy="38"/>
            </a:xfrm>
            <a:custGeom>
              <a:avLst/>
              <a:gdLst>
                <a:gd name="T0" fmla="*/ 75 w 1266"/>
                <a:gd name="T1" fmla="*/ 0 h 151"/>
                <a:gd name="T2" fmla="*/ 1190 w 1266"/>
                <a:gd name="T3" fmla="*/ 0 h 151"/>
                <a:gd name="T4" fmla="*/ 1209 w 1266"/>
                <a:gd name="T5" fmla="*/ 3 h 151"/>
                <a:gd name="T6" fmla="*/ 1228 w 1266"/>
                <a:gd name="T7" fmla="*/ 10 h 151"/>
                <a:gd name="T8" fmla="*/ 1243 w 1266"/>
                <a:gd name="T9" fmla="*/ 23 h 151"/>
                <a:gd name="T10" fmla="*/ 1255 w 1266"/>
                <a:gd name="T11" fmla="*/ 38 h 151"/>
                <a:gd name="T12" fmla="*/ 1262 w 1266"/>
                <a:gd name="T13" fmla="*/ 56 h 151"/>
                <a:gd name="T14" fmla="*/ 1266 w 1266"/>
                <a:gd name="T15" fmla="*/ 76 h 151"/>
                <a:gd name="T16" fmla="*/ 1262 w 1266"/>
                <a:gd name="T17" fmla="*/ 96 h 151"/>
                <a:gd name="T18" fmla="*/ 1255 w 1266"/>
                <a:gd name="T19" fmla="*/ 114 h 151"/>
                <a:gd name="T20" fmla="*/ 1243 w 1266"/>
                <a:gd name="T21" fmla="*/ 130 h 151"/>
                <a:gd name="T22" fmla="*/ 1228 w 1266"/>
                <a:gd name="T23" fmla="*/ 141 h 151"/>
                <a:gd name="T24" fmla="*/ 1209 w 1266"/>
                <a:gd name="T25" fmla="*/ 149 h 151"/>
                <a:gd name="T26" fmla="*/ 1190 w 1266"/>
                <a:gd name="T27" fmla="*/ 151 h 151"/>
                <a:gd name="T28" fmla="*/ 75 w 1266"/>
                <a:gd name="T29" fmla="*/ 151 h 151"/>
                <a:gd name="T30" fmla="*/ 55 w 1266"/>
                <a:gd name="T31" fmla="*/ 149 h 151"/>
                <a:gd name="T32" fmla="*/ 37 w 1266"/>
                <a:gd name="T33" fmla="*/ 141 h 151"/>
                <a:gd name="T34" fmla="*/ 22 w 1266"/>
                <a:gd name="T35" fmla="*/ 130 h 151"/>
                <a:gd name="T36" fmla="*/ 11 w 1266"/>
                <a:gd name="T37" fmla="*/ 114 h 151"/>
                <a:gd name="T38" fmla="*/ 3 w 1266"/>
                <a:gd name="T39" fmla="*/ 96 h 151"/>
                <a:gd name="T40" fmla="*/ 0 w 1266"/>
                <a:gd name="T41" fmla="*/ 76 h 151"/>
                <a:gd name="T42" fmla="*/ 3 w 1266"/>
                <a:gd name="T43" fmla="*/ 56 h 151"/>
                <a:gd name="T44" fmla="*/ 11 w 1266"/>
                <a:gd name="T45" fmla="*/ 38 h 151"/>
                <a:gd name="T46" fmla="*/ 22 w 1266"/>
                <a:gd name="T47" fmla="*/ 23 h 151"/>
                <a:gd name="T48" fmla="*/ 37 w 1266"/>
                <a:gd name="T49" fmla="*/ 10 h 151"/>
                <a:gd name="T50" fmla="*/ 55 w 1266"/>
                <a:gd name="T51" fmla="*/ 3 h 151"/>
                <a:gd name="T52" fmla="*/ 75 w 1266"/>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6" h="151">
                  <a:moveTo>
                    <a:pt x="75" y="0"/>
                  </a:moveTo>
                  <a:lnTo>
                    <a:pt x="1190" y="0"/>
                  </a:lnTo>
                  <a:lnTo>
                    <a:pt x="1209" y="3"/>
                  </a:lnTo>
                  <a:lnTo>
                    <a:pt x="1228" y="10"/>
                  </a:lnTo>
                  <a:lnTo>
                    <a:pt x="1243" y="23"/>
                  </a:lnTo>
                  <a:lnTo>
                    <a:pt x="1255" y="38"/>
                  </a:lnTo>
                  <a:lnTo>
                    <a:pt x="1262" y="56"/>
                  </a:lnTo>
                  <a:lnTo>
                    <a:pt x="1266" y="76"/>
                  </a:lnTo>
                  <a:lnTo>
                    <a:pt x="1262" y="96"/>
                  </a:lnTo>
                  <a:lnTo>
                    <a:pt x="1255" y="114"/>
                  </a:lnTo>
                  <a:lnTo>
                    <a:pt x="1243" y="130"/>
                  </a:lnTo>
                  <a:lnTo>
                    <a:pt x="1228" y="141"/>
                  </a:lnTo>
                  <a:lnTo>
                    <a:pt x="1209" y="149"/>
                  </a:lnTo>
                  <a:lnTo>
                    <a:pt x="1190" y="151"/>
                  </a:lnTo>
                  <a:lnTo>
                    <a:pt x="75" y="151"/>
                  </a:lnTo>
                  <a:lnTo>
                    <a:pt x="55" y="149"/>
                  </a:lnTo>
                  <a:lnTo>
                    <a:pt x="37" y="141"/>
                  </a:lnTo>
                  <a:lnTo>
                    <a:pt x="22" y="130"/>
                  </a:lnTo>
                  <a:lnTo>
                    <a:pt x="11" y="114"/>
                  </a:lnTo>
                  <a:lnTo>
                    <a:pt x="3" y="96"/>
                  </a:lnTo>
                  <a:lnTo>
                    <a:pt x="0" y="76"/>
                  </a:lnTo>
                  <a:lnTo>
                    <a:pt x="3" y="56"/>
                  </a:lnTo>
                  <a:lnTo>
                    <a:pt x="11" y="38"/>
                  </a:lnTo>
                  <a:lnTo>
                    <a:pt x="22" y="23"/>
                  </a:lnTo>
                  <a:lnTo>
                    <a:pt x="37" y="10"/>
                  </a:lnTo>
                  <a:lnTo>
                    <a:pt x="55" y="3"/>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7" name="Freeform 844"/>
            <p:cNvSpPr>
              <a:spLocks/>
            </p:cNvSpPr>
            <p:nvPr/>
          </p:nvSpPr>
          <p:spPr bwMode="auto">
            <a:xfrm>
              <a:off x="637" y="818"/>
              <a:ext cx="133" cy="107"/>
            </a:xfrm>
            <a:custGeom>
              <a:avLst/>
              <a:gdLst>
                <a:gd name="T0" fmla="*/ 460 w 536"/>
                <a:gd name="T1" fmla="*/ 0 h 427"/>
                <a:gd name="T2" fmla="*/ 480 w 536"/>
                <a:gd name="T3" fmla="*/ 3 h 427"/>
                <a:gd name="T4" fmla="*/ 498 w 536"/>
                <a:gd name="T5" fmla="*/ 10 h 427"/>
                <a:gd name="T6" fmla="*/ 514 w 536"/>
                <a:gd name="T7" fmla="*/ 23 h 427"/>
                <a:gd name="T8" fmla="*/ 525 w 536"/>
                <a:gd name="T9" fmla="*/ 39 h 427"/>
                <a:gd name="T10" fmla="*/ 534 w 536"/>
                <a:gd name="T11" fmla="*/ 57 h 427"/>
                <a:gd name="T12" fmla="*/ 536 w 536"/>
                <a:gd name="T13" fmla="*/ 76 h 427"/>
                <a:gd name="T14" fmla="*/ 534 w 536"/>
                <a:gd name="T15" fmla="*/ 95 h 427"/>
                <a:gd name="T16" fmla="*/ 525 w 536"/>
                <a:gd name="T17" fmla="*/ 114 h 427"/>
                <a:gd name="T18" fmla="*/ 514 w 536"/>
                <a:gd name="T19" fmla="*/ 130 h 427"/>
                <a:gd name="T20" fmla="*/ 238 w 536"/>
                <a:gd name="T21" fmla="*/ 406 h 427"/>
                <a:gd name="T22" fmla="*/ 222 w 536"/>
                <a:gd name="T23" fmla="*/ 417 h 427"/>
                <a:gd name="T24" fmla="*/ 204 w 536"/>
                <a:gd name="T25" fmla="*/ 425 h 427"/>
                <a:gd name="T26" fmla="*/ 184 w 536"/>
                <a:gd name="T27" fmla="*/ 427 h 427"/>
                <a:gd name="T28" fmla="*/ 165 w 536"/>
                <a:gd name="T29" fmla="*/ 425 h 427"/>
                <a:gd name="T30" fmla="*/ 147 w 536"/>
                <a:gd name="T31" fmla="*/ 417 h 427"/>
                <a:gd name="T32" fmla="*/ 131 w 536"/>
                <a:gd name="T33" fmla="*/ 406 h 427"/>
                <a:gd name="T34" fmla="*/ 22 w 536"/>
                <a:gd name="T35" fmla="*/ 296 h 427"/>
                <a:gd name="T36" fmla="*/ 11 w 536"/>
                <a:gd name="T37" fmla="*/ 280 h 427"/>
                <a:gd name="T38" fmla="*/ 3 w 536"/>
                <a:gd name="T39" fmla="*/ 262 h 427"/>
                <a:gd name="T40" fmla="*/ 0 w 536"/>
                <a:gd name="T41" fmla="*/ 244 h 427"/>
                <a:gd name="T42" fmla="*/ 3 w 536"/>
                <a:gd name="T43" fmla="*/ 224 h 427"/>
                <a:gd name="T44" fmla="*/ 11 w 536"/>
                <a:gd name="T45" fmla="*/ 206 h 427"/>
                <a:gd name="T46" fmla="*/ 22 w 536"/>
                <a:gd name="T47" fmla="*/ 190 h 427"/>
                <a:gd name="T48" fmla="*/ 38 w 536"/>
                <a:gd name="T49" fmla="*/ 177 h 427"/>
                <a:gd name="T50" fmla="*/ 57 w 536"/>
                <a:gd name="T51" fmla="*/ 170 h 427"/>
                <a:gd name="T52" fmla="*/ 76 w 536"/>
                <a:gd name="T53" fmla="*/ 168 h 427"/>
                <a:gd name="T54" fmla="*/ 96 w 536"/>
                <a:gd name="T55" fmla="*/ 170 h 427"/>
                <a:gd name="T56" fmla="*/ 113 w 536"/>
                <a:gd name="T57" fmla="*/ 177 h 427"/>
                <a:gd name="T58" fmla="*/ 129 w 536"/>
                <a:gd name="T59" fmla="*/ 190 h 427"/>
                <a:gd name="T60" fmla="*/ 184 w 536"/>
                <a:gd name="T61" fmla="*/ 245 h 427"/>
                <a:gd name="T62" fmla="*/ 407 w 536"/>
                <a:gd name="T63" fmla="*/ 23 h 427"/>
                <a:gd name="T64" fmla="*/ 423 w 536"/>
                <a:gd name="T65" fmla="*/ 10 h 427"/>
                <a:gd name="T66" fmla="*/ 442 w 536"/>
                <a:gd name="T67" fmla="*/ 3 h 427"/>
                <a:gd name="T68" fmla="*/ 460 w 536"/>
                <a:gd name="T6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 h="427">
                  <a:moveTo>
                    <a:pt x="460" y="0"/>
                  </a:moveTo>
                  <a:lnTo>
                    <a:pt x="480" y="3"/>
                  </a:lnTo>
                  <a:lnTo>
                    <a:pt x="498" y="10"/>
                  </a:lnTo>
                  <a:lnTo>
                    <a:pt x="514" y="23"/>
                  </a:lnTo>
                  <a:lnTo>
                    <a:pt x="525" y="39"/>
                  </a:lnTo>
                  <a:lnTo>
                    <a:pt x="534" y="57"/>
                  </a:lnTo>
                  <a:lnTo>
                    <a:pt x="536" y="76"/>
                  </a:lnTo>
                  <a:lnTo>
                    <a:pt x="534" y="95"/>
                  </a:lnTo>
                  <a:lnTo>
                    <a:pt x="525" y="114"/>
                  </a:lnTo>
                  <a:lnTo>
                    <a:pt x="514" y="130"/>
                  </a:lnTo>
                  <a:lnTo>
                    <a:pt x="238" y="406"/>
                  </a:lnTo>
                  <a:lnTo>
                    <a:pt x="222" y="417"/>
                  </a:lnTo>
                  <a:lnTo>
                    <a:pt x="204" y="425"/>
                  </a:lnTo>
                  <a:lnTo>
                    <a:pt x="184" y="427"/>
                  </a:lnTo>
                  <a:lnTo>
                    <a:pt x="165" y="425"/>
                  </a:lnTo>
                  <a:lnTo>
                    <a:pt x="147" y="417"/>
                  </a:lnTo>
                  <a:lnTo>
                    <a:pt x="131" y="406"/>
                  </a:lnTo>
                  <a:lnTo>
                    <a:pt x="22" y="296"/>
                  </a:lnTo>
                  <a:lnTo>
                    <a:pt x="11" y="280"/>
                  </a:lnTo>
                  <a:lnTo>
                    <a:pt x="3" y="262"/>
                  </a:lnTo>
                  <a:lnTo>
                    <a:pt x="0" y="244"/>
                  </a:lnTo>
                  <a:lnTo>
                    <a:pt x="3" y="224"/>
                  </a:lnTo>
                  <a:lnTo>
                    <a:pt x="11" y="206"/>
                  </a:lnTo>
                  <a:lnTo>
                    <a:pt x="22" y="190"/>
                  </a:lnTo>
                  <a:lnTo>
                    <a:pt x="38" y="177"/>
                  </a:lnTo>
                  <a:lnTo>
                    <a:pt x="57" y="170"/>
                  </a:lnTo>
                  <a:lnTo>
                    <a:pt x="76" y="168"/>
                  </a:lnTo>
                  <a:lnTo>
                    <a:pt x="96" y="170"/>
                  </a:lnTo>
                  <a:lnTo>
                    <a:pt x="113" y="177"/>
                  </a:lnTo>
                  <a:lnTo>
                    <a:pt x="129" y="190"/>
                  </a:lnTo>
                  <a:lnTo>
                    <a:pt x="184" y="245"/>
                  </a:lnTo>
                  <a:lnTo>
                    <a:pt x="407" y="23"/>
                  </a:lnTo>
                  <a:lnTo>
                    <a:pt x="423" y="10"/>
                  </a:lnTo>
                  <a:lnTo>
                    <a:pt x="442" y="3"/>
                  </a:lnTo>
                  <a:lnTo>
                    <a:pt x="4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8" name="Freeform 845"/>
            <p:cNvSpPr>
              <a:spLocks/>
            </p:cNvSpPr>
            <p:nvPr/>
          </p:nvSpPr>
          <p:spPr bwMode="auto">
            <a:xfrm>
              <a:off x="806" y="862"/>
              <a:ext cx="316" cy="37"/>
            </a:xfrm>
            <a:custGeom>
              <a:avLst/>
              <a:gdLst>
                <a:gd name="T0" fmla="*/ 75 w 1266"/>
                <a:gd name="T1" fmla="*/ 0 h 151"/>
                <a:gd name="T2" fmla="*/ 1190 w 1266"/>
                <a:gd name="T3" fmla="*/ 0 h 151"/>
                <a:gd name="T4" fmla="*/ 1209 w 1266"/>
                <a:gd name="T5" fmla="*/ 3 h 151"/>
                <a:gd name="T6" fmla="*/ 1228 w 1266"/>
                <a:gd name="T7" fmla="*/ 11 h 151"/>
                <a:gd name="T8" fmla="*/ 1243 w 1266"/>
                <a:gd name="T9" fmla="*/ 22 h 151"/>
                <a:gd name="T10" fmla="*/ 1255 w 1266"/>
                <a:gd name="T11" fmla="*/ 37 h 151"/>
                <a:gd name="T12" fmla="*/ 1262 w 1266"/>
                <a:gd name="T13" fmla="*/ 56 h 151"/>
                <a:gd name="T14" fmla="*/ 1266 w 1266"/>
                <a:gd name="T15" fmla="*/ 75 h 151"/>
                <a:gd name="T16" fmla="*/ 1262 w 1266"/>
                <a:gd name="T17" fmla="*/ 96 h 151"/>
                <a:gd name="T18" fmla="*/ 1255 w 1266"/>
                <a:gd name="T19" fmla="*/ 114 h 151"/>
                <a:gd name="T20" fmla="*/ 1243 w 1266"/>
                <a:gd name="T21" fmla="*/ 129 h 151"/>
                <a:gd name="T22" fmla="*/ 1228 w 1266"/>
                <a:gd name="T23" fmla="*/ 141 h 151"/>
                <a:gd name="T24" fmla="*/ 1209 w 1266"/>
                <a:gd name="T25" fmla="*/ 149 h 151"/>
                <a:gd name="T26" fmla="*/ 1190 w 1266"/>
                <a:gd name="T27" fmla="*/ 151 h 151"/>
                <a:gd name="T28" fmla="*/ 75 w 1266"/>
                <a:gd name="T29" fmla="*/ 151 h 151"/>
                <a:gd name="T30" fmla="*/ 55 w 1266"/>
                <a:gd name="T31" fmla="*/ 149 h 151"/>
                <a:gd name="T32" fmla="*/ 37 w 1266"/>
                <a:gd name="T33" fmla="*/ 141 h 151"/>
                <a:gd name="T34" fmla="*/ 22 w 1266"/>
                <a:gd name="T35" fmla="*/ 129 h 151"/>
                <a:gd name="T36" fmla="*/ 11 w 1266"/>
                <a:gd name="T37" fmla="*/ 114 h 151"/>
                <a:gd name="T38" fmla="*/ 3 w 1266"/>
                <a:gd name="T39" fmla="*/ 96 h 151"/>
                <a:gd name="T40" fmla="*/ 0 w 1266"/>
                <a:gd name="T41" fmla="*/ 75 h 151"/>
                <a:gd name="T42" fmla="*/ 3 w 1266"/>
                <a:gd name="T43" fmla="*/ 56 h 151"/>
                <a:gd name="T44" fmla="*/ 11 w 1266"/>
                <a:gd name="T45" fmla="*/ 37 h 151"/>
                <a:gd name="T46" fmla="*/ 22 w 1266"/>
                <a:gd name="T47" fmla="*/ 22 h 151"/>
                <a:gd name="T48" fmla="*/ 37 w 1266"/>
                <a:gd name="T49" fmla="*/ 11 h 151"/>
                <a:gd name="T50" fmla="*/ 55 w 1266"/>
                <a:gd name="T51" fmla="*/ 3 h 151"/>
                <a:gd name="T52" fmla="*/ 75 w 1266"/>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6" h="151">
                  <a:moveTo>
                    <a:pt x="75" y="0"/>
                  </a:moveTo>
                  <a:lnTo>
                    <a:pt x="1190" y="0"/>
                  </a:lnTo>
                  <a:lnTo>
                    <a:pt x="1209" y="3"/>
                  </a:lnTo>
                  <a:lnTo>
                    <a:pt x="1228" y="11"/>
                  </a:lnTo>
                  <a:lnTo>
                    <a:pt x="1243" y="22"/>
                  </a:lnTo>
                  <a:lnTo>
                    <a:pt x="1255" y="37"/>
                  </a:lnTo>
                  <a:lnTo>
                    <a:pt x="1262" y="56"/>
                  </a:lnTo>
                  <a:lnTo>
                    <a:pt x="1266" y="75"/>
                  </a:lnTo>
                  <a:lnTo>
                    <a:pt x="1262" y="96"/>
                  </a:lnTo>
                  <a:lnTo>
                    <a:pt x="1255" y="114"/>
                  </a:lnTo>
                  <a:lnTo>
                    <a:pt x="1243" y="129"/>
                  </a:lnTo>
                  <a:lnTo>
                    <a:pt x="1228" y="141"/>
                  </a:lnTo>
                  <a:lnTo>
                    <a:pt x="1209" y="149"/>
                  </a:lnTo>
                  <a:lnTo>
                    <a:pt x="1190" y="151"/>
                  </a:lnTo>
                  <a:lnTo>
                    <a:pt x="75" y="151"/>
                  </a:lnTo>
                  <a:lnTo>
                    <a:pt x="55" y="149"/>
                  </a:lnTo>
                  <a:lnTo>
                    <a:pt x="37" y="141"/>
                  </a:lnTo>
                  <a:lnTo>
                    <a:pt x="22" y="129"/>
                  </a:lnTo>
                  <a:lnTo>
                    <a:pt x="11" y="114"/>
                  </a:lnTo>
                  <a:lnTo>
                    <a:pt x="3" y="96"/>
                  </a:lnTo>
                  <a:lnTo>
                    <a:pt x="0" y="75"/>
                  </a:lnTo>
                  <a:lnTo>
                    <a:pt x="3" y="56"/>
                  </a:lnTo>
                  <a:lnTo>
                    <a:pt x="11" y="37"/>
                  </a:lnTo>
                  <a:lnTo>
                    <a:pt x="22" y="22"/>
                  </a:lnTo>
                  <a:lnTo>
                    <a:pt x="37" y="11"/>
                  </a:lnTo>
                  <a:lnTo>
                    <a:pt x="55" y="3"/>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59" name="Group 437"/>
          <p:cNvGrpSpPr>
            <a:grpSpLocks noChangeAspect="1"/>
          </p:cNvGrpSpPr>
          <p:nvPr/>
        </p:nvGrpSpPr>
        <p:grpSpPr bwMode="auto">
          <a:xfrm>
            <a:off x="8635986" y="3233756"/>
            <a:ext cx="391265" cy="404947"/>
            <a:chOff x="1767" y="2008"/>
            <a:chExt cx="1487" cy="1539"/>
          </a:xfrm>
          <a:solidFill>
            <a:schemeClr val="bg1"/>
          </a:solidFill>
        </p:grpSpPr>
        <p:sp>
          <p:nvSpPr>
            <p:cNvPr id="60" name="Freeform 439"/>
            <p:cNvSpPr>
              <a:spLocks/>
            </p:cNvSpPr>
            <p:nvPr/>
          </p:nvSpPr>
          <p:spPr bwMode="auto">
            <a:xfrm>
              <a:off x="1767" y="2727"/>
              <a:ext cx="1378" cy="820"/>
            </a:xfrm>
            <a:custGeom>
              <a:avLst/>
              <a:gdLst>
                <a:gd name="T0" fmla="*/ 262 w 4135"/>
                <a:gd name="T1" fmla="*/ 3 h 2460"/>
                <a:gd name="T2" fmla="*/ 335 w 4135"/>
                <a:gd name="T3" fmla="*/ 30 h 2460"/>
                <a:gd name="T4" fmla="*/ 393 w 4135"/>
                <a:gd name="T5" fmla="*/ 79 h 2460"/>
                <a:gd name="T6" fmla="*/ 431 w 4135"/>
                <a:gd name="T7" fmla="*/ 143 h 2460"/>
                <a:gd name="T8" fmla="*/ 445 w 4135"/>
                <a:gd name="T9" fmla="*/ 222 h 2460"/>
                <a:gd name="T10" fmla="*/ 463 w 4135"/>
                <a:gd name="T11" fmla="*/ 475 h 2460"/>
                <a:gd name="T12" fmla="*/ 515 w 4135"/>
                <a:gd name="T13" fmla="*/ 718 h 2460"/>
                <a:gd name="T14" fmla="*/ 598 w 4135"/>
                <a:gd name="T15" fmla="*/ 947 h 2460"/>
                <a:gd name="T16" fmla="*/ 711 w 4135"/>
                <a:gd name="T17" fmla="*/ 1161 h 2460"/>
                <a:gd name="T18" fmla="*/ 850 w 4135"/>
                <a:gd name="T19" fmla="*/ 1356 h 2460"/>
                <a:gd name="T20" fmla="*/ 1015 w 4135"/>
                <a:gd name="T21" fmla="*/ 1531 h 2460"/>
                <a:gd name="T22" fmla="*/ 1201 w 4135"/>
                <a:gd name="T23" fmla="*/ 1682 h 2460"/>
                <a:gd name="T24" fmla="*/ 1406 w 4135"/>
                <a:gd name="T25" fmla="*/ 1809 h 2460"/>
                <a:gd name="T26" fmla="*/ 1627 w 4135"/>
                <a:gd name="T27" fmla="*/ 1907 h 2460"/>
                <a:gd name="T28" fmla="*/ 1865 w 4135"/>
                <a:gd name="T29" fmla="*/ 1976 h 2460"/>
                <a:gd name="T30" fmla="*/ 2113 w 4135"/>
                <a:gd name="T31" fmla="*/ 2011 h 2460"/>
                <a:gd name="T32" fmla="*/ 2360 w 4135"/>
                <a:gd name="T33" fmla="*/ 2011 h 2460"/>
                <a:gd name="T34" fmla="*/ 2597 w 4135"/>
                <a:gd name="T35" fmla="*/ 1979 h 2460"/>
                <a:gd name="T36" fmla="*/ 2825 w 4135"/>
                <a:gd name="T37" fmla="*/ 1917 h 2460"/>
                <a:gd name="T38" fmla="*/ 3043 w 4135"/>
                <a:gd name="T39" fmla="*/ 1826 h 2460"/>
                <a:gd name="T40" fmla="*/ 3247 w 4135"/>
                <a:gd name="T41" fmla="*/ 1708 h 2460"/>
                <a:gd name="T42" fmla="*/ 3434 w 4135"/>
                <a:gd name="T43" fmla="*/ 1561 h 2460"/>
                <a:gd name="T44" fmla="*/ 3289 w 4135"/>
                <a:gd name="T45" fmla="*/ 1455 h 2460"/>
                <a:gd name="T46" fmla="*/ 3275 w 4135"/>
                <a:gd name="T47" fmla="*/ 1424 h 2460"/>
                <a:gd name="T48" fmla="*/ 3278 w 4135"/>
                <a:gd name="T49" fmla="*/ 1389 h 2460"/>
                <a:gd name="T50" fmla="*/ 3298 w 4135"/>
                <a:gd name="T51" fmla="*/ 1362 h 2460"/>
                <a:gd name="T52" fmla="*/ 4041 w 4135"/>
                <a:gd name="T53" fmla="*/ 1023 h 2460"/>
                <a:gd name="T54" fmla="*/ 4069 w 4135"/>
                <a:gd name="T55" fmla="*/ 1018 h 2460"/>
                <a:gd name="T56" fmla="*/ 4107 w 4135"/>
                <a:gd name="T57" fmla="*/ 1030 h 2460"/>
                <a:gd name="T58" fmla="*/ 4130 w 4135"/>
                <a:gd name="T59" fmla="*/ 1057 h 2460"/>
                <a:gd name="T60" fmla="*/ 4135 w 4135"/>
                <a:gd name="T61" fmla="*/ 1091 h 2460"/>
                <a:gd name="T62" fmla="*/ 4052 w 4135"/>
                <a:gd name="T63" fmla="*/ 1902 h 2460"/>
                <a:gd name="T64" fmla="*/ 4032 w 4135"/>
                <a:gd name="T65" fmla="*/ 1930 h 2460"/>
                <a:gd name="T66" fmla="*/ 4000 w 4135"/>
                <a:gd name="T67" fmla="*/ 1944 h 2460"/>
                <a:gd name="T68" fmla="*/ 3966 w 4135"/>
                <a:gd name="T69" fmla="*/ 1941 h 2460"/>
                <a:gd name="T70" fmla="*/ 3803 w 4135"/>
                <a:gd name="T71" fmla="*/ 1826 h 2460"/>
                <a:gd name="T72" fmla="*/ 3616 w 4135"/>
                <a:gd name="T73" fmla="*/ 1989 h 2460"/>
                <a:gd name="T74" fmla="*/ 3413 w 4135"/>
                <a:gd name="T75" fmla="*/ 2128 h 2460"/>
                <a:gd name="T76" fmla="*/ 3196 w 4135"/>
                <a:gd name="T77" fmla="*/ 2245 h 2460"/>
                <a:gd name="T78" fmla="*/ 2970 w 4135"/>
                <a:gd name="T79" fmla="*/ 2337 h 2460"/>
                <a:gd name="T80" fmla="*/ 2733 w 4135"/>
                <a:gd name="T81" fmla="*/ 2405 h 2460"/>
                <a:gd name="T82" fmla="*/ 2490 w 4135"/>
                <a:gd name="T83" fmla="*/ 2445 h 2460"/>
                <a:gd name="T84" fmla="*/ 2241 w 4135"/>
                <a:gd name="T85" fmla="*/ 2460 h 2460"/>
                <a:gd name="T86" fmla="*/ 1961 w 4135"/>
                <a:gd name="T87" fmla="*/ 2441 h 2460"/>
                <a:gd name="T88" fmla="*/ 1690 w 4135"/>
                <a:gd name="T89" fmla="*/ 2391 h 2460"/>
                <a:gd name="T90" fmla="*/ 1431 w 4135"/>
                <a:gd name="T91" fmla="*/ 2309 h 2460"/>
                <a:gd name="T92" fmla="*/ 1188 w 4135"/>
                <a:gd name="T93" fmla="*/ 2197 h 2460"/>
                <a:gd name="T94" fmla="*/ 961 w 4135"/>
                <a:gd name="T95" fmla="*/ 2058 h 2460"/>
                <a:gd name="T96" fmla="*/ 753 w 4135"/>
                <a:gd name="T97" fmla="*/ 1895 h 2460"/>
                <a:gd name="T98" fmla="*/ 566 w 4135"/>
                <a:gd name="T99" fmla="*/ 1708 h 2460"/>
                <a:gd name="T100" fmla="*/ 403 w 4135"/>
                <a:gd name="T101" fmla="*/ 1500 h 2460"/>
                <a:gd name="T102" fmla="*/ 263 w 4135"/>
                <a:gd name="T103" fmla="*/ 1273 h 2460"/>
                <a:gd name="T104" fmla="*/ 151 w 4135"/>
                <a:gd name="T105" fmla="*/ 1030 h 2460"/>
                <a:gd name="T106" fmla="*/ 69 w 4135"/>
                <a:gd name="T107" fmla="*/ 772 h 2460"/>
                <a:gd name="T108" fmla="*/ 17 w 4135"/>
                <a:gd name="T109" fmla="*/ 502 h 2460"/>
                <a:gd name="T110" fmla="*/ 0 w 4135"/>
                <a:gd name="T111" fmla="*/ 222 h 2460"/>
                <a:gd name="T112" fmla="*/ 14 w 4135"/>
                <a:gd name="T113" fmla="*/ 143 h 2460"/>
                <a:gd name="T114" fmla="*/ 52 w 4135"/>
                <a:gd name="T115" fmla="*/ 79 h 2460"/>
                <a:gd name="T116" fmla="*/ 110 w 4135"/>
                <a:gd name="T117" fmla="*/ 30 h 2460"/>
                <a:gd name="T118" fmla="*/ 183 w 4135"/>
                <a:gd name="T119" fmla="*/ 3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35" h="2460">
                  <a:moveTo>
                    <a:pt x="222" y="0"/>
                  </a:moveTo>
                  <a:lnTo>
                    <a:pt x="262" y="3"/>
                  </a:lnTo>
                  <a:lnTo>
                    <a:pt x="300" y="13"/>
                  </a:lnTo>
                  <a:lnTo>
                    <a:pt x="335" y="30"/>
                  </a:lnTo>
                  <a:lnTo>
                    <a:pt x="366" y="52"/>
                  </a:lnTo>
                  <a:lnTo>
                    <a:pt x="393" y="79"/>
                  </a:lnTo>
                  <a:lnTo>
                    <a:pt x="414" y="110"/>
                  </a:lnTo>
                  <a:lnTo>
                    <a:pt x="431" y="143"/>
                  </a:lnTo>
                  <a:lnTo>
                    <a:pt x="441" y="181"/>
                  </a:lnTo>
                  <a:lnTo>
                    <a:pt x="445" y="222"/>
                  </a:lnTo>
                  <a:lnTo>
                    <a:pt x="449" y="350"/>
                  </a:lnTo>
                  <a:lnTo>
                    <a:pt x="463" y="475"/>
                  </a:lnTo>
                  <a:lnTo>
                    <a:pt x="484" y="597"/>
                  </a:lnTo>
                  <a:lnTo>
                    <a:pt x="515" y="718"/>
                  </a:lnTo>
                  <a:lnTo>
                    <a:pt x="553" y="833"/>
                  </a:lnTo>
                  <a:lnTo>
                    <a:pt x="598" y="947"/>
                  </a:lnTo>
                  <a:lnTo>
                    <a:pt x="652" y="1055"/>
                  </a:lnTo>
                  <a:lnTo>
                    <a:pt x="711" y="1161"/>
                  </a:lnTo>
                  <a:lnTo>
                    <a:pt x="778" y="1261"/>
                  </a:lnTo>
                  <a:lnTo>
                    <a:pt x="850" y="1356"/>
                  </a:lnTo>
                  <a:lnTo>
                    <a:pt x="930" y="1446"/>
                  </a:lnTo>
                  <a:lnTo>
                    <a:pt x="1015" y="1531"/>
                  </a:lnTo>
                  <a:lnTo>
                    <a:pt x="1105" y="1609"/>
                  </a:lnTo>
                  <a:lnTo>
                    <a:pt x="1201" y="1682"/>
                  </a:lnTo>
                  <a:lnTo>
                    <a:pt x="1301" y="1750"/>
                  </a:lnTo>
                  <a:lnTo>
                    <a:pt x="1406" y="1809"/>
                  </a:lnTo>
                  <a:lnTo>
                    <a:pt x="1514" y="1862"/>
                  </a:lnTo>
                  <a:lnTo>
                    <a:pt x="1627" y="1907"/>
                  </a:lnTo>
                  <a:lnTo>
                    <a:pt x="1744" y="1945"/>
                  </a:lnTo>
                  <a:lnTo>
                    <a:pt x="1865" y="1976"/>
                  </a:lnTo>
                  <a:lnTo>
                    <a:pt x="1987" y="1997"/>
                  </a:lnTo>
                  <a:lnTo>
                    <a:pt x="2113" y="2011"/>
                  </a:lnTo>
                  <a:lnTo>
                    <a:pt x="2241" y="2015"/>
                  </a:lnTo>
                  <a:lnTo>
                    <a:pt x="2360" y="2011"/>
                  </a:lnTo>
                  <a:lnTo>
                    <a:pt x="2479" y="1999"/>
                  </a:lnTo>
                  <a:lnTo>
                    <a:pt x="2597" y="1979"/>
                  </a:lnTo>
                  <a:lnTo>
                    <a:pt x="2712" y="1952"/>
                  </a:lnTo>
                  <a:lnTo>
                    <a:pt x="2825" y="1917"/>
                  </a:lnTo>
                  <a:lnTo>
                    <a:pt x="2935" y="1875"/>
                  </a:lnTo>
                  <a:lnTo>
                    <a:pt x="3043" y="1826"/>
                  </a:lnTo>
                  <a:lnTo>
                    <a:pt x="3146" y="1769"/>
                  </a:lnTo>
                  <a:lnTo>
                    <a:pt x="3247" y="1708"/>
                  </a:lnTo>
                  <a:lnTo>
                    <a:pt x="3343" y="1637"/>
                  </a:lnTo>
                  <a:lnTo>
                    <a:pt x="3434" y="1561"/>
                  </a:lnTo>
                  <a:lnTo>
                    <a:pt x="3302" y="1467"/>
                  </a:lnTo>
                  <a:lnTo>
                    <a:pt x="3289" y="1455"/>
                  </a:lnTo>
                  <a:lnTo>
                    <a:pt x="3279" y="1441"/>
                  </a:lnTo>
                  <a:lnTo>
                    <a:pt x="3275" y="1424"/>
                  </a:lnTo>
                  <a:lnTo>
                    <a:pt x="3274" y="1407"/>
                  </a:lnTo>
                  <a:lnTo>
                    <a:pt x="3278" y="1389"/>
                  </a:lnTo>
                  <a:lnTo>
                    <a:pt x="3286" y="1375"/>
                  </a:lnTo>
                  <a:lnTo>
                    <a:pt x="3298" y="1362"/>
                  </a:lnTo>
                  <a:lnTo>
                    <a:pt x="3313" y="1352"/>
                  </a:lnTo>
                  <a:lnTo>
                    <a:pt x="4041" y="1023"/>
                  </a:lnTo>
                  <a:lnTo>
                    <a:pt x="4055" y="1019"/>
                  </a:lnTo>
                  <a:lnTo>
                    <a:pt x="4069" y="1018"/>
                  </a:lnTo>
                  <a:lnTo>
                    <a:pt x="4089" y="1020"/>
                  </a:lnTo>
                  <a:lnTo>
                    <a:pt x="4107" y="1030"/>
                  </a:lnTo>
                  <a:lnTo>
                    <a:pt x="4120" y="1043"/>
                  </a:lnTo>
                  <a:lnTo>
                    <a:pt x="4130" y="1057"/>
                  </a:lnTo>
                  <a:lnTo>
                    <a:pt x="4134" y="1074"/>
                  </a:lnTo>
                  <a:lnTo>
                    <a:pt x="4135" y="1091"/>
                  </a:lnTo>
                  <a:lnTo>
                    <a:pt x="4056" y="1885"/>
                  </a:lnTo>
                  <a:lnTo>
                    <a:pt x="4052" y="1902"/>
                  </a:lnTo>
                  <a:lnTo>
                    <a:pt x="4044" y="1917"/>
                  </a:lnTo>
                  <a:lnTo>
                    <a:pt x="4032" y="1930"/>
                  </a:lnTo>
                  <a:lnTo>
                    <a:pt x="4017" y="1938"/>
                  </a:lnTo>
                  <a:lnTo>
                    <a:pt x="4000" y="1944"/>
                  </a:lnTo>
                  <a:lnTo>
                    <a:pt x="3983" y="1944"/>
                  </a:lnTo>
                  <a:lnTo>
                    <a:pt x="3966" y="1941"/>
                  </a:lnTo>
                  <a:lnTo>
                    <a:pt x="3951" y="1932"/>
                  </a:lnTo>
                  <a:lnTo>
                    <a:pt x="3803" y="1826"/>
                  </a:lnTo>
                  <a:lnTo>
                    <a:pt x="3712" y="1910"/>
                  </a:lnTo>
                  <a:lnTo>
                    <a:pt x="3616" y="1989"/>
                  </a:lnTo>
                  <a:lnTo>
                    <a:pt x="3516" y="2062"/>
                  </a:lnTo>
                  <a:lnTo>
                    <a:pt x="3413" y="2128"/>
                  </a:lnTo>
                  <a:lnTo>
                    <a:pt x="3306" y="2190"/>
                  </a:lnTo>
                  <a:lnTo>
                    <a:pt x="3196" y="2245"/>
                  </a:lnTo>
                  <a:lnTo>
                    <a:pt x="3084" y="2294"/>
                  </a:lnTo>
                  <a:lnTo>
                    <a:pt x="2970" y="2337"/>
                  </a:lnTo>
                  <a:lnTo>
                    <a:pt x="2852" y="2374"/>
                  </a:lnTo>
                  <a:lnTo>
                    <a:pt x="2733" y="2405"/>
                  </a:lnTo>
                  <a:lnTo>
                    <a:pt x="2612" y="2429"/>
                  </a:lnTo>
                  <a:lnTo>
                    <a:pt x="2490" y="2445"/>
                  </a:lnTo>
                  <a:lnTo>
                    <a:pt x="2366" y="2455"/>
                  </a:lnTo>
                  <a:lnTo>
                    <a:pt x="2241" y="2460"/>
                  </a:lnTo>
                  <a:lnTo>
                    <a:pt x="2100" y="2455"/>
                  </a:lnTo>
                  <a:lnTo>
                    <a:pt x="1961" y="2441"/>
                  </a:lnTo>
                  <a:lnTo>
                    <a:pt x="1824" y="2420"/>
                  </a:lnTo>
                  <a:lnTo>
                    <a:pt x="1690" y="2391"/>
                  </a:lnTo>
                  <a:lnTo>
                    <a:pt x="1559" y="2354"/>
                  </a:lnTo>
                  <a:lnTo>
                    <a:pt x="1431" y="2309"/>
                  </a:lnTo>
                  <a:lnTo>
                    <a:pt x="1308" y="2256"/>
                  </a:lnTo>
                  <a:lnTo>
                    <a:pt x="1188" y="2197"/>
                  </a:lnTo>
                  <a:lnTo>
                    <a:pt x="1073" y="2131"/>
                  </a:lnTo>
                  <a:lnTo>
                    <a:pt x="961" y="2058"/>
                  </a:lnTo>
                  <a:lnTo>
                    <a:pt x="854" y="1979"/>
                  </a:lnTo>
                  <a:lnTo>
                    <a:pt x="753" y="1895"/>
                  </a:lnTo>
                  <a:lnTo>
                    <a:pt x="657" y="1803"/>
                  </a:lnTo>
                  <a:lnTo>
                    <a:pt x="566" y="1708"/>
                  </a:lnTo>
                  <a:lnTo>
                    <a:pt x="481" y="1605"/>
                  </a:lnTo>
                  <a:lnTo>
                    <a:pt x="403" y="1500"/>
                  </a:lnTo>
                  <a:lnTo>
                    <a:pt x="329" y="1389"/>
                  </a:lnTo>
                  <a:lnTo>
                    <a:pt x="263" y="1273"/>
                  </a:lnTo>
                  <a:lnTo>
                    <a:pt x="203" y="1152"/>
                  </a:lnTo>
                  <a:lnTo>
                    <a:pt x="151" y="1030"/>
                  </a:lnTo>
                  <a:lnTo>
                    <a:pt x="106" y="902"/>
                  </a:lnTo>
                  <a:lnTo>
                    <a:pt x="69" y="772"/>
                  </a:lnTo>
                  <a:lnTo>
                    <a:pt x="39" y="638"/>
                  </a:lnTo>
                  <a:lnTo>
                    <a:pt x="17" y="502"/>
                  </a:lnTo>
                  <a:lnTo>
                    <a:pt x="4" y="363"/>
                  </a:lnTo>
                  <a:lnTo>
                    <a:pt x="0" y="222"/>
                  </a:lnTo>
                  <a:lnTo>
                    <a:pt x="3" y="181"/>
                  </a:lnTo>
                  <a:lnTo>
                    <a:pt x="14" y="143"/>
                  </a:lnTo>
                  <a:lnTo>
                    <a:pt x="30" y="110"/>
                  </a:lnTo>
                  <a:lnTo>
                    <a:pt x="52" y="79"/>
                  </a:lnTo>
                  <a:lnTo>
                    <a:pt x="79" y="52"/>
                  </a:lnTo>
                  <a:lnTo>
                    <a:pt x="110" y="30"/>
                  </a:lnTo>
                  <a:lnTo>
                    <a:pt x="145" y="13"/>
                  </a:lnTo>
                  <a:lnTo>
                    <a:pt x="183" y="3"/>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61" name="Freeform 440"/>
            <p:cNvSpPr>
              <a:spLocks/>
            </p:cNvSpPr>
            <p:nvPr/>
          </p:nvSpPr>
          <p:spPr bwMode="auto">
            <a:xfrm>
              <a:off x="1825" y="2103"/>
              <a:ext cx="1045" cy="481"/>
            </a:xfrm>
            <a:custGeom>
              <a:avLst/>
              <a:gdLst>
                <a:gd name="T0" fmla="*/ 2031 w 3133"/>
                <a:gd name="T1" fmla="*/ 3 h 1441"/>
                <a:gd name="T2" fmla="*/ 2297 w 3133"/>
                <a:gd name="T3" fmla="*/ 35 h 1441"/>
                <a:gd name="T4" fmla="*/ 2551 w 3133"/>
                <a:gd name="T5" fmla="*/ 99 h 1441"/>
                <a:gd name="T6" fmla="*/ 2795 w 3133"/>
                <a:gd name="T7" fmla="*/ 189 h 1441"/>
                <a:gd name="T8" fmla="*/ 3024 w 3133"/>
                <a:gd name="T9" fmla="*/ 307 h 1441"/>
                <a:gd name="T10" fmla="*/ 2844 w 3133"/>
                <a:gd name="T11" fmla="*/ 717 h 1441"/>
                <a:gd name="T12" fmla="*/ 2654 w 3133"/>
                <a:gd name="T13" fmla="*/ 613 h 1441"/>
                <a:gd name="T14" fmla="*/ 2450 w 3133"/>
                <a:gd name="T15" fmla="*/ 532 h 1441"/>
                <a:gd name="T16" fmla="*/ 2235 w 3133"/>
                <a:gd name="T17" fmla="*/ 477 h 1441"/>
                <a:gd name="T18" fmla="*/ 2009 w 3133"/>
                <a:gd name="T19" fmla="*/ 447 h 1441"/>
                <a:gd name="T20" fmla="*/ 1774 w 3133"/>
                <a:gd name="T21" fmla="*/ 447 h 1441"/>
                <a:gd name="T22" fmla="*/ 1538 w 3133"/>
                <a:gd name="T23" fmla="*/ 480 h 1441"/>
                <a:gd name="T24" fmla="*/ 1310 w 3133"/>
                <a:gd name="T25" fmla="*/ 541 h 1441"/>
                <a:gd name="T26" fmla="*/ 1092 w 3133"/>
                <a:gd name="T27" fmla="*/ 633 h 1441"/>
                <a:gd name="T28" fmla="*/ 888 w 3133"/>
                <a:gd name="T29" fmla="*/ 752 h 1441"/>
                <a:gd name="T30" fmla="*/ 700 w 3133"/>
                <a:gd name="T31" fmla="*/ 897 h 1441"/>
                <a:gd name="T32" fmla="*/ 845 w 3133"/>
                <a:gd name="T33" fmla="*/ 1004 h 1441"/>
                <a:gd name="T34" fmla="*/ 860 w 3133"/>
                <a:gd name="T35" fmla="*/ 1035 h 1441"/>
                <a:gd name="T36" fmla="*/ 857 w 3133"/>
                <a:gd name="T37" fmla="*/ 1070 h 1441"/>
                <a:gd name="T38" fmla="*/ 836 w 3133"/>
                <a:gd name="T39" fmla="*/ 1098 h 1441"/>
                <a:gd name="T40" fmla="*/ 94 w 3133"/>
                <a:gd name="T41" fmla="*/ 1435 h 1441"/>
                <a:gd name="T42" fmla="*/ 66 w 3133"/>
                <a:gd name="T43" fmla="*/ 1441 h 1441"/>
                <a:gd name="T44" fmla="*/ 28 w 3133"/>
                <a:gd name="T45" fmla="*/ 1428 h 1441"/>
                <a:gd name="T46" fmla="*/ 5 w 3133"/>
                <a:gd name="T47" fmla="*/ 1402 h 1441"/>
                <a:gd name="T48" fmla="*/ 0 w 3133"/>
                <a:gd name="T49" fmla="*/ 1368 h 1441"/>
                <a:gd name="T50" fmla="*/ 83 w 3133"/>
                <a:gd name="T51" fmla="*/ 557 h 1441"/>
                <a:gd name="T52" fmla="*/ 102 w 3133"/>
                <a:gd name="T53" fmla="*/ 530 h 1441"/>
                <a:gd name="T54" fmla="*/ 135 w 3133"/>
                <a:gd name="T55" fmla="*/ 515 h 1441"/>
                <a:gd name="T56" fmla="*/ 168 w 3133"/>
                <a:gd name="T57" fmla="*/ 519 h 1441"/>
                <a:gd name="T58" fmla="*/ 332 w 3133"/>
                <a:gd name="T59" fmla="*/ 633 h 1441"/>
                <a:gd name="T60" fmla="*/ 519 w 3133"/>
                <a:gd name="T61" fmla="*/ 471 h 1441"/>
                <a:gd name="T62" fmla="*/ 722 w 3133"/>
                <a:gd name="T63" fmla="*/ 331 h 1441"/>
                <a:gd name="T64" fmla="*/ 938 w 3133"/>
                <a:gd name="T65" fmla="*/ 214 h 1441"/>
                <a:gd name="T66" fmla="*/ 1165 w 3133"/>
                <a:gd name="T67" fmla="*/ 121 h 1441"/>
                <a:gd name="T68" fmla="*/ 1401 w 3133"/>
                <a:gd name="T69" fmla="*/ 55 h 1441"/>
                <a:gd name="T70" fmla="*/ 1645 w 3133"/>
                <a:gd name="T71" fmla="*/ 13 h 1441"/>
                <a:gd name="T72" fmla="*/ 1894 w 3133"/>
                <a:gd name="T73"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33" h="1441">
                  <a:moveTo>
                    <a:pt x="1894" y="0"/>
                  </a:moveTo>
                  <a:lnTo>
                    <a:pt x="2031" y="3"/>
                  </a:lnTo>
                  <a:lnTo>
                    <a:pt x="2164" y="16"/>
                  </a:lnTo>
                  <a:lnTo>
                    <a:pt x="2297" y="35"/>
                  </a:lnTo>
                  <a:lnTo>
                    <a:pt x="2426" y="64"/>
                  </a:lnTo>
                  <a:lnTo>
                    <a:pt x="2551" y="99"/>
                  </a:lnTo>
                  <a:lnTo>
                    <a:pt x="2675" y="141"/>
                  </a:lnTo>
                  <a:lnTo>
                    <a:pt x="2795" y="189"/>
                  </a:lnTo>
                  <a:lnTo>
                    <a:pt x="2912" y="245"/>
                  </a:lnTo>
                  <a:lnTo>
                    <a:pt x="3024" y="307"/>
                  </a:lnTo>
                  <a:lnTo>
                    <a:pt x="3133" y="374"/>
                  </a:lnTo>
                  <a:lnTo>
                    <a:pt x="2844" y="717"/>
                  </a:lnTo>
                  <a:lnTo>
                    <a:pt x="2751" y="662"/>
                  </a:lnTo>
                  <a:lnTo>
                    <a:pt x="2654" y="613"/>
                  </a:lnTo>
                  <a:lnTo>
                    <a:pt x="2553" y="570"/>
                  </a:lnTo>
                  <a:lnTo>
                    <a:pt x="2450" y="532"/>
                  </a:lnTo>
                  <a:lnTo>
                    <a:pt x="2343" y="501"/>
                  </a:lnTo>
                  <a:lnTo>
                    <a:pt x="2235" y="477"/>
                  </a:lnTo>
                  <a:lnTo>
                    <a:pt x="2122" y="459"/>
                  </a:lnTo>
                  <a:lnTo>
                    <a:pt x="2009" y="447"/>
                  </a:lnTo>
                  <a:lnTo>
                    <a:pt x="1894" y="444"/>
                  </a:lnTo>
                  <a:lnTo>
                    <a:pt x="1774" y="447"/>
                  </a:lnTo>
                  <a:lnTo>
                    <a:pt x="1655" y="460"/>
                  </a:lnTo>
                  <a:lnTo>
                    <a:pt x="1538" y="480"/>
                  </a:lnTo>
                  <a:lnTo>
                    <a:pt x="1423" y="506"/>
                  </a:lnTo>
                  <a:lnTo>
                    <a:pt x="1310" y="541"/>
                  </a:lnTo>
                  <a:lnTo>
                    <a:pt x="1200" y="584"/>
                  </a:lnTo>
                  <a:lnTo>
                    <a:pt x="1092" y="633"/>
                  </a:lnTo>
                  <a:lnTo>
                    <a:pt x="988" y="689"/>
                  </a:lnTo>
                  <a:lnTo>
                    <a:pt x="888" y="752"/>
                  </a:lnTo>
                  <a:lnTo>
                    <a:pt x="792" y="821"/>
                  </a:lnTo>
                  <a:lnTo>
                    <a:pt x="700" y="897"/>
                  </a:lnTo>
                  <a:lnTo>
                    <a:pt x="833" y="993"/>
                  </a:lnTo>
                  <a:lnTo>
                    <a:pt x="845" y="1004"/>
                  </a:lnTo>
                  <a:lnTo>
                    <a:pt x="854" y="1019"/>
                  </a:lnTo>
                  <a:lnTo>
                    <a:pt x="860" y="1035"/>
                  </a:lnTo>
                  <a:lnTo>
                    <a:pt x="860" y="1053"/>
                  </a:lnTo>
                  <a:lnTo>
                    <a:pt x="857" y="1070"/>
                  </a:lnTo>
                  <a:lnTo>
                    <a:pt x="848" y="1085"/>
                  </a:lnTo>
                  <a:lnTo>
                    <a:pt x="836" y="1098"/>
                  </a:lnTo>
                  <a:lnTo>
                    <a:pt x="822" y="1106"/>
                  </a:lnTo>
                  <a:lnTo>
                    <a:pt x="94" y="1435"/>
                  </a:lnTo>
                  <a:lnTo>
                    <a:pt x="80" y="1440"/>
                  </a:lnTo>
                  <a:lnTo>
                    <a:pt x="66" y="1441"/>
                  </a:lnTo>
                  <a:lnTo>
                    <a:pt x="46" y="1438"/>
                  </a:lnTo>
                  <a:lnTo>
                    <a:pt x="28" y="1428"/>
                  </a:lnTo>
                  <a:lnTo>
                    <a:pt x="15" y="1417"/>
                  </a:lnTo>
                  <a:lnTo>
                    <a:pt x="5" y="1402"/>
                  </a:lnTo>
                  <a:lnTo>
                    <a:pt x="1" y="1386"/>
                  </a:lnTo>
                  <a:lnTo>
                    <a:pt x="0" y="1368"/>
                  </a:lnTo>
                  <a:lnTo>
                    <a:pt x="78" y="575"/>
                  </a:lnTo>
                  <a:lnTo>
                    <a:pt x="83" y="557"/>
                  </a:lnTo>
                  <a:lnTo>
                    <a:pt x="91" y="543"/>
                  </a:lnTo>
                  <a:lnTo>
                    <a:pt x="102" y="530"/>
                  </a:lnTo>
                  <a:lnTo>
                    <a:pt x="118" y="520"/>
                  </a:lnTo>
                  <a:lnTo>
                    <a:pt x="135" y="515"/>
                  </a:lnTo>
                  <a:lnTo>
                    <a:pt x="152" y="515"/>
                  </a:lnTo>
                  <a:lnTo>
                    <a:pt x="168" y="519"/>
                  </a:lnTo>
                  <a:lnTo>
                    <a:pt x="184" y="527"/>
                  </a:lnTo>
                  <a:lnTo>
                    <a:pt x="332" y="633"/>
                  </a:lnTo>
                  <a:lnTo>
                    <a:pt x="423" y="548"/>
                  </a:lnTo>
                  <a:lnTo>
                    <a:pt x="519" y="471"/>
                  </a:lnTo>
                  <a:lnTo>
                    <a:pt x="619" y="398"/>
                  </a:lnTo>
                  <a:lnTo>
                    <a:pt x="722" y="331"/>
                  </a:lnTo>
                  <a:lnTo>
                    <a:pt x="829" y="270"/>
                  </a:lnTo>
                  <a:lnTo>
                    <a:pt x="938" y="214"/>
                  </a:lnTo>
                  <a:lnTo>
                    <a:pt x="1050" y="165"/>
                  </a:lnTo>
                  <a:lnTo>
                    <a:pt x="1165" y="121"/>
                  </a:lnTo>
                  <a:lnTo>
                    <a:pt x="1283" y="85"/>
                  </a:lnTo>
                  <a:lnTo>
                    <a:pt x="1401" y="55"/>
                  </a:lnTo>
                  <a:lnTo>
                    <a:pt x="1522" y="31"/>
                  </a:lnTo>
                  <a:lnTo>
                    <a:pt x="1645" y="13"/>
                  </a:lnTo>
                  <a:lnTo>
                    <a:pt x="1769" y="3"/>
                  </a:lnTo>
                  <a:lnTo>
                    <a:pt x="18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62" name="Freeform 441"/>
            <p:cNvSpPr>
              <a:spLocks/>
            </p:cNvSpPr>
            <p:nvPr/>
          </p:nvSpPr>
          <p:spPr bwMode="auto">
            <a:xfrm>
              <a:off x="2977" y="2434"/>
              <a:ext cx="227" cy="489"/>
            </a:xfrm>
            <a:custGeom>
              <a:avLst/>
              <a:gdLst>
                <a:gd name="T0" fmla="*/ 299 w 681"/>
                <a:gd name="T1" fmla="*/ 0 h 1469"/>
                <a:gd name="T2" fmla="*/ 370 w 681"/>
                <a:gd name="T3" fmla="*/ 110 h 1469"/>
                <a:gd name="T4" fmla="*/ 432 w 681"/>
                <a:gd name="T5" fmla="*/ 222 h 1469"/>
                <a:gd name="T6" fmla="*/ 488 w 681"/>
                <a:gd name="T7" fmla="*/ 339 h 1469"/>
                <a:gd name="T8" fmla="*/ 537 w 681"/>
                <a:gd name="T9" fmla="*/ 460 h 1469"/>
                <a:gd name="T10" fmla="*/ 581 w 681"/>
                <a:gd name="T11" fmla="*/ 583 h 1469"/>
                <a:gd name="T12" fmla="*/ 616 w 681"/>
                <a:gd name="T13" fmla="*/ 711 h 1469"/>
                <a:gd name="T14" fmla="*/ 644 w 681"/>
                <a:gd name="T15" fmla="*/ 842 h 1469"/>
                <a:gd name="T16" fmla="*/ 664 w 681"/>
                <a:gd name="T17" fmla="*/ 974 h 1469"/>
                <a:gd name="T18" fmla="*/ 677 w 681"/>
                <a:gd name="T19" fmla="*/ 1109 h 1469"/>
                <a:gd name="T20" fmla="*/ 681 w 681"/>
                <a:gd name="T21" fmla="*/ 1247 h 1469"/>
                <a:gd name="T22" fmla="*/ 677 w 681"/>
                <a:gd name="T23" fmla="*/ 1286 h 1469"/>
                <a:gd name="T24" fmla="*/ 667 w 681"/>
                <a:gd name="T25" fmla="*/ 1324 h 1469"/>
                <a:gd name="T26" fmla="*/ 650 w 681"/>
                <a:gd name="T27" fmla="*/ 1359 h 1469"/>
                <a:gd name="T28" fmla="*/ 629 w 681"/>
                <a:gd name="T29" fmla="*/ 1390 h 1469"/>
                <a:gd name="T30" fmla="*/ 602 w 681"/>
                <a:gd name="T31" fmla="*/ 1417 h 1469"/>
                <a:gd name="T32" fmla="*/ 571 w 681"/>
                <a:gd name="T33" fmla="*/ 1438 h 1469"/>
                <a:gd name="T34" fmla="*/ 536 w 681"/>
                <a:gd name="T35" fmla="*/ 1455 h 1469"/>
                <a:gd name="T36" fmla="*/ 498 w 681"/>
                <a:gd name="T37" fmla="*/ 1465 h 1469"/>
                <a:gd name="T38" fmla="*/ 458 w 681"/>
                <a:gd name="T39" fmla="*/ 1469 h 1469"/>
                <a:gd name="T40" fmla="*/ 419 w 681"/>
                <a:gd name="T41" fmla="*/ 1465 h 1469"/>
                <a:gd name="T42" fmla="*/ 381 w 681"/>
                <a:gd name="T43" fmla="*/ 1455 h 1469"/>
                <a:gd name="T44" fmla="*/ 346 w 681"/>
                <a:gd name="T45" fmla="*/ 1438 h 1469"/>
                <a:gd name="T46" fmla="*/ 315 w 681"/>
                <a:gd name="T47" fmla="*/ 1417 h 1469"/>
                <a:gd name="T48" fmla="*/ 288 w 681"/>
                <a:gd name="T49" fmla="*/ 1390 h 1469"/>
                <a:gd name="T50" fmla="*/ 266 w 681"/>
                <a:gd name="T51" fmla="*/ 1359 h 1469"/>
                <a:gd name="T52" fmla="*/ 250 w 681"/>
                <a:gd name="T53" fmla="*/ 1324 h 1469"/>
                <a:gd name="T54" fmla="*/ 239 w 681"/>
                <a:gd name="T55" fmla="*/ 1286 h 1469"/>
                <a:gd name="T56" fmla="*/ 236 w 681"/>
                <a:gd name="T57" fmla="*/ 1247 h 1469"/>
                <a:gd name="T58" fmla="*/ 232 w 681"/>
                <a:gd name="T59" fmla="*/ 1126 h 1469"/>
                <a:gd name="T60" fmla="*/ 220 w 681"/>
                <a:gd name="T61" fmla="*/ 1008 h 1469"/>
                <a:gd name="T62" fmla="*/ 201 w 681"/>
                <a:gd name="T63" fmla="*/ 893 h 1469"/>
                <a:gd name="T64" fmla="*/ 174 w 681"/>
                <a:gd name="T65" fmla="*/ 779 h 1469"/>
                <a:gd name="T66" fmla="*/ 140 w 681"/>
                <a:gd name="T67" fmla="*/ 669 h 1469"/>
                <a:gd name="T68" fmla="*/ 99 w 681"/>
                <a:gd name="T69" fmla="*/ 561 h 1469"/>
                <a:gd name="T70" fmla="*/ 53 w 681"/>
                <a:gd name="T71" fmla="*/ 458 h 1469"/>
                <a:gd name="T72" fmla="*/ 0 w 681"/>
                <a:gd name="T73" fmla="*/ 357 h 1469"/>
                <a:gd name="T74" fmla="*/ 299 w 681"/>
                <a:gd name="T75"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1" h="1469">
                  <a:moveTo>
                    <a:pt x="299" y="0"/>
                  </a:moveTo>
                  <a:lnTo>
                    <a:pt x="370" y="110"/>
                  </a:lnTo>
                  <a:lnTo>
                    <a:pt x="432" y="222"/>
                  </a:lnTo>
                  <a:lnTo>
                    <a:pt x="488" y="339"/>
                  </a:lnTo>
                  <a:lnTo>
                    <a:pt x="537" y="460"/>
                  </a:lnTo>
                  <a:lnTo>
                    <a:pt x="581" y="583"/>
                  </a:lnTo>
                  <a:lnTo>
                    <a:pt x="616" y="711"/>
                  </a:lnTo>
                  <a:lnTo>
                    <a:pt x="644" y="842"/>
                  </a:lnTo>
                  <a:lnTo>
                    <a:pt x="664" y="974"/>
                  </a:lnTo>
                  <a:lnTo>
                    <a:pt x="677" y="1109"/>
                  </a:lnTo>
                  <a:lnTo>
                    <a:pt x="681" y="1247"/>
                  </a:lnTo>
                  <a:lnTo>
                    <a:pt x="677" y="1286"/>
                  </a:lnTo>
                  <a:lnTo>
                    <a:pt x="667" y="1324"/>
                  </a:lnTo>
                  <a:lnTo>
                    <a:pt x="650" y="1359"/>
                  </a:lnTo>
                  <a:lnTo>
                    <a:pt x="629" y="1390"/>
                  </a:lnTo>
                  <a:lnTo>
                    <a:pt x="602" y="1417"/>
                  </a:lnTo>
                  <a:lnTo>
                    <a:pt x="571" y="1438"/>
                  </a:lnTo>
                  <a:lnTo>
                    <a:pt x="536" y="1455"/>
                  </a:lnTo>
                  <a:lnTo>
                    <a:pt x="498" y="1465"/>
                  </a:lnTo>
                  <a:lnTo>
                    <a:pt x="458" y="1469"/>
                  </a:lnTo>
                  <a:lnTo>
                    <a:pt x="419" y="1465"/>
                  </a:lnTo>
                  <a:lnTo>
                    <a:pt x="381" y="1455"/>
                  </a:lnTo>
                  <a:lnTo>
                    <a:pt x="346" y="1438"/>
                  </a:lnTo>
                  <a:lnTo>
                    <a:pt x="315" y="1417"/>
                  </a:lnTo>
                  <a:lnTo>
                    <a:pt x="288" y="1390"/>
                  </a:lnTo>
                  <a:lnTo>
                    <a:pt x="266" y="1359"/>
                  </a:lnTo>
                  <a:lnTo>
                    <a:pt x="250" y="1324"/>
                  </a:lnTo>
                  <a:lnTo>
                    <a:pt x="239" y="1286"/>
                  </a:lnTo>
                  <a:lnTo>
                    <a:pt x="236" y="1247"/>
                  </a:lnTo>
                  <a:lnTo>
                    <a:pt x="232" y="1126"/>
                  </a:lnTo>
                  <a:lnTo>
                    <a:pt x="220" y="1008"/>
                  </a:lnTo>
                  <a:lnTo>
                    <a:pt x="201" y="893"/>
                  </a:lnTo>
                  <a:lnTo>
                    <a:pt x="174" y="779"/>
                  </a:lnTo>
                  <a:lnTo>
                    <a:pt x="140" y="669"/>
                  </a:lnTo>
                  <a:lnTo>
                    <a:pt x="99" y="561"/>
                  </a:lnTo>
                  <a:lnTo>
                    <a:pt x="53" y="458"/>
                  </a:lnTo>
                  <a:lnTo>
                    <a:pt x="0" y="357"/>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63" name="Freeform 442"/>
            <p:cNvSpPr>
              <a:spLocks/>
            </p:cNvSpPr>
            <p:nvPr/>
          </p:nvSpPr>
          <p:spPr bwMode="auto">
            <a:xfrm>
              <a:off x="2018" y="2008"/>
              <a:ext cx="1236" cy="982"/>
            </a:xfrm>
            <a:custGeom>
              <a:avLst/>
              <a:gdLst>
                <a:gd name="T0" fmla="*/ 3477 w 3709"/>
                <a:gd name="T1" fmla="*/ 0 h 2944"/>
                <a:gd name="T2" fmla="*/ 3515 w 3709"/>
                <a:gd name="T3" fmla="*/ 6 h 2944"/>
                <a:gd name="T4" fmla="*/ 3551 w 3709"/>
                <a:gd name="T5" fmla="*/ 17 h 2944"/>
                <a:gd name="T6" fmla="*/ 3588 w 3709"/>
                <a:gd name="T7" fmla="*/ 35 h 2944"/>
                <a:gd name="T8" fmla="*/ 3620 w 3709"/>
                <a:gd name="T9" fmla="*/ 58 h 2944"/>
                <a:gd name="T10" fmla="*/ 3650 w 3709"/>
                <a:gd name="T11" fmla="*/ 87 h 2944"/>
                <a:gd name="T12" fmla="*/ 3672 w 3709"/>
                <a:gd name="T13" fmla="*/ 118 h 2944"/>
                <a:gd name="T14" fmla="*/ 3690 w 3709"/>
                <a:gd name="T15" fmla="*/ 153 h 2944"/>
                <a:gd name="T16" fmla="*/ 3702 w 3709"/>
                <a:gd name="T17" fmla="*/ 190 h 2944"/>
                <a:gd name="T18" fmla="*/ 3709 w 3709"/>
                <a:gd name="T19" fmla="*/ 228 h 2944"/>
                <a:gd name="T20" fmla="*/ 3709 w 3709"/>
                <a:gd name="T21" fmla="*/ 266 h 2944"/>
                <a:gd name="T22" fmla="*/ 3703 w 3709"/>
                <a:gd name="T23" fmla="*/ 304 h 2944"/>
                <a:gd name="T24" fmla="*/ 3692 w 3709"/>
                <a:gd name="T25" fmla="*/ 340 h 2944"/>
                <a:gd name="T26" fmla="*/ 3674 w 3709"/>
                <a:gd name="T27" fmla="*/ 377 h 2944"/>
                <a:gd name="T28" fmla="*/ 3651 w 3709"/>
                <a:gd name="T29" fmla="*/ 409 h 2944"/>
                <a:gd name="T30" fmla="*/ 1592 w 3709"/>
                <a:gd name="T31" fmla="*/ 2856 h 2944"/>
                <a:gd name="T32" fmla="*/ 1565 w 3709"/>
                <a:gd name="T33" fmla="*/ 2883 h 2944"/>
                <a:gd name="T34" fmla="*/ 1536 w 3709"/>
                <a:gd name="T35" fmla="*/ 2905 h 2944"/>
                <a:gd name="T36" fmla="*/ 1505 w 3709"/>
                <a:gd name="T37" fmla="*/ 2922 h 2944"/>
                <a:gd name="T38" fmla="*/ 1471 w 3709"/>
                <a:gd name="T39" fmla="*/ 2935 h 2944"/>
                <a:gd name="T40" fmla="*/ 1436 w 3709"/>
                <a:gd name="T41" fmla="*/ 2942 h 2944"/>
                <a:gd name="T42" fmla="*/ 1400 w 3709"/>
                <a:gd name="T43" fmla="*/ 2944 h 2944"/>
                <a:gd name="T44" fmla="*/ 1357 w 3709"/>
                <a:gd name="T45" fmla="*/ 2940 h 2944"/>
                <a:gd name="T46" fmla="*/ 1315 w 3709"/>
                <a:gd name="T47" fmla="*/ 2929 h 2944"/>
                <a:gd name="T48" fmla="*/ 1275 w 3709"/>
                <a:gd name="T49" fmla="*/ 2911 h 2944"/>
                <a:gd name="T50" fmla="*/ 122 w 3709"/>
                <a:gd name="T51" fmla="*/ 2238 h 2944"/>
                <a:gd name="T52" fmla="*/ 90 w 3709"/>
                <a:gd name="T53" fmla="*/ 2214 h 2944"/>
                <a:gd name="T54" fmla="*/ 62 w 3709"/>
                <a:gd name="T55" fmla="*/ 2187 h 2944"/>
                <a:gd name="T56" fmla="*/ 38 w 3709"/>
                <a:gd name="T57" fmla="*/ 2156 h 2944"/>
                <a:gd name="T58" fmla="*/ 20 w 3709"/>
                <a:gd name="T59" fmla="*/ 2122 h 2944"/>
                <a:gd name="T60" fmla="*/ 7 w 3709"/>
                <a:gd name="T61" fmla="*/ 2086 h 2944"/>
                <a:gd name="T62" fmla="*/ 1 w 3709"/>
                <a:gd name="T63" fmla="*/ 2048 h 2944"/>
                <a:gd name="T64" fmla="*/ 0 w 3709"/>
                <a:gd name="T65" fmla="*/ 2010 h 2944"/>
                <a:gd name="T66" fmla="*/ 4 w 3709"/>
                <a:gd name="T67" fmla="*/ 1970 h 2944"/>
                <a:gd name="T68" fmla="*/ 15 w 3709"/>
                <a:gd name="T69" fmla="*/ 1934 h 2944"/>
                <a:gd name="T70" fmla="*/ 34 w 3709"/>
                <a:gd name="T71" fmla="*/ 1897 h 2944"/>
                <a:gd name="T72" fmla="*/ 56 w 3709"/>
                <a:gd name="T73" fmla="*/ 1864 h 2944"/>
                <a:gd name="T74" fmla="*/ 84 w 3709"/>
                <a:gd name="T75" fmla="*/ 1836 h 2944"/>
                <a:gd name="T76" fmla="*/ 115 w 3709"/>
                <a:gd name="T77" fmla="*/ 1812 h 2944"/>
                <a:gd name="T78" fmla="*/ 149 w 3709"/>
                <a:gd name="T79" fmla="*/ 1795 h 2944"/>
                <a:gd name="T80" fmla="*/ 186 w 3709"/>
                <a:gd name="T81" fmla="*/ 1782 h 2944"/>
                <a:gd name="T82" fmla="*/ 224 w 3709"/>
                <a:gd name="T83" fmla="*/ 1775 h 2944"/>
                <a:gd name="T84" fmla="*/ 262 w 3709"/>
                <a:gd name="T85" fmla="*/ 1774 h 2944"/>
                <a:gd name="T86" fmla="*/ 300 w 3709"/>
                <a:gd name="T87" fmla="*/ 1779 h 2944"/>
                <a:gd name="T88" fmla="*/ 338 w 3709"/>
                <a:gd name="T89" fmla="*/ 1791 h 2944"/>
                <a:gd name="T90" fmla="*/ 374 w 3709"/>
                <a:gd name="T91" fmla="*/ 1807 h 2944"/>
                <a:gd name="T92" fmla="*/ 1402 w 3709"/>
                <a:gd name="T93" fmla="*/ 2382 h 2944"/>
                <a:gd name="T94" fmla="*/ 3268 w 3709"/>
                <a:gd name="T95" fmla="*/ 89 h 2944"/>
                <a:gd name="T96" fmla="*/ 3298 w 3709"/>
                <a:gd name="T97" fmla="*/ 60 h 2944"/>
                <a:gd name="T98" fmla="*/ 3329 w 3709"/>
                <a:gd name="T99" fmla="*/ 37 h 2944"/>
                <a:gd name="T100" fmla="*/ 3364 w 3709"/>
                <a:gd name="T101" fmla="*/ 20 h 2944"/>
                <a:gd name="T102" fmla="*/ 3401 w 3709"/>
                <a:gd name="T103" fmla="*/ 7 h 2944"/>
                <a:gd name="T104" fmla="*/ 3439 w 3709"/>
                <a:gd name="T105" fmla="*/ 1 h 2944"/>
                <a:gd name="T106" fmla="*/ 3477 w 3709"/>
                <a:gd name="T107" fmla="*/ 0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9" h="2944">
                  <a:moveTo>
                    <a:pt x="3477" y="0"/>
                  </a:moveTo>
                  <a:lnTo>
                    <a:pt x="3515" y="6"/>
                  </a:lnTo>
                  <a:lnTo>
                    <a:pt x="3551" y="17"/>
                  </a:lnTo>
                  <a:lnTo>
                    <a:pt x="3588" y="35"/>
                  </a:lnTo>
                  <a:lnTo>
                    <a:pt x="3620" y="58"/>
                  </a:lnTo>
                  <a:lnTo>
                    <a:pt x="3650" y="87"/>
                  </a:lnTo>
                  <a:lnTo>
                    <a:pt x="3672" y="118"/>
                  </a:lnTo>
                  <a:lnTo>
                    <a:pt x="3690" y="153"/>
                  </a:lnTo>
                  <a:lnTo>
                    <a:pt x="3702" y="190"/>
                  </a:lnTo>
                  <a:lnTo>
                    <a:pt x="3709" y="228"/>
                  </a:lnTo>
                  <a:lnTo>
                    <a:pt x="3709" y="266"/>
                  </a:lnTo>
                  <a:lnTo>
                    <a:pt x="3703" y="304"/>
                  </a:lnTo>
                  <a:lnTo>
                    <a:pt x="3692" y="340"/>
                  </a:lnTo>
                  <a:lnTo>
                    <a:pt x="3674" y="377"/>
                  </a:lnTo>
                  <a:lnTo>
                    <a:pt x="3651" y="409"/>
                  </a:lnTo>
                  <a:lnTo>
                    <a:pt x="1592" y="2856"/>
                  </a:lnTo>
                  <a:lnTo>
                    <a:pt x="1565" y="2883"/>
                  </a:lnTo>
                  <a:lnTo>
                    <a:pt x="1536" y="2905"/>
                  </a:lnTo>
                  <a:lnTo>
                    <a:pt x="1505" y="2922"/>
                  </a:lnTo>
                  <a:lnTo>
                    <a:pt x="1471" y="2935"/>
                  </a:lnTo>
                  <a:lnTo>
                    <a:pt x="1436" y="2942"/>
                  </a:lnTo>
                  <a:lnTo>
                    <a:pt x="1400" y="2944"/>
                  </a:lnTo>
                  <a:lnTo>
                    <a:pt x="1357" y="2940"/>
                  </a:lnTo>
                  <a:lnTo>
                    <a:pt x="1315" y="2929"/>
                  </a:lnTo>
                  <a:lnTo>
                    <a:pt x="1275" y="2911"/>
                  </a:lnTo>
                  <a:lnTo>
                    <a:pt x="122" y="2238"/>
                  </a:lnTo>
                  <a:lnTo>
                    <a:pt x="90" y="2214"/>
                  </a:lnTo>
                  <a:lnTo>
                    <a:pt x="62" y="2187"/>
                  </a:lnTo>
                  <a:lnTo>
                    <a:pt x="38" y="2156"/>
                  </a:lnTo>
                  <a:lnTo>
                    <a:pt x="20" y="2122"/>
                  </a:lnTo>
                  <a:lnTo>
                    <a:pt x="7" y="2086"/>
                  </a:lnTo>
                  <a:lnTo>
                    <a:pt x="1" y="2048"/>
                  </a:lnTo>
                  <a:lnTo>
                    <a:pt x="0" y="2010"/>
                  </a:lnTo>
                  <a:lnTo>
                    <a:pt x="4" y="1970"/>
                  </a:lnTo>
                  <a:lnTo>
                    <a:pt x="15" y="1934"/>
                  </a:lnTo>
                  <a:lnTo>
                    <a:pt x="34" y="1897"/>
                  </a:lnTo>
                  <a:lnTo>
                    <a:pt x="56" y="1864"/>
                  </a:lnTo>
                  <a:lnTo>
                    <a:pt x="84" y="1836"/>
                  </a:lnTo>
                  <a:lnTo>
                    <a:pt x="115" y="1812"/>
                  </a:lnTo>
                  <a:lnTo>
                    <a:pt x="149" y="1795"/>
                  </a:lnTo>
                  <a:lnTo>
                    <a:pt x="186" y="1782"/>
                  </a:lnTo>
                  <a:lnTo>
                    <a:pt x="224" y="1775"/>
                  </a:lnTo>
                  <a:lnTo>
                    <a:pt x="262" y="1774"/>
                  </a:lnTo>
                  <a:lnTo>
                    <a:pt x="300" y="1779"/>
                  </a:lnTo>
                  <a:lnTo>
                    <a:pt x="338" y="1791"/>
                  </a:lnTo>
                  <a:lnTo>
                    <a:pt x="374" y="1807"/>
                  </a:lnTo>
                  <a:lnTo>
                    <a:pt x="1402" y="2382"/>
                  </a:lnTo>
                  <a:lnTo>
                    <a:pt x="3268" y="89"/>
                  </a:lnTo>
                  <a:lnTo>
                    <a:pt x="3298" y="60"/>
                  </a:lnTo>
                  <a:lnTo>
                    <a:pt x="3329" y="37"/>
                  </a:lnTo>
                  <a:lnTo>
                    <a:pt x="3364" y="20"/>
                  </a:lnTo>
                  <a:lnTo>
                    <a:pt x="3401" y="7"/>
                  </a:lnTo>
                  <a:lnTo>
                    <a:pt x="3439" y="1"/>
                  </a:lnTo>
                  <a:lnTo>
                    <a:pt x="34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64" name="Group 624"/>
          <p:cNvGrpSpPr/>
          <p:nvPr/>
        </p:nvGrpSpPr>
        <p:grpSpPr>
          <a:xfrm flipH="1">
            <a:off x="4584409" y="3233756"/>
            <a:ext cx="432494" cy="404947"/>
            <a:chOff x="5867400" y="3730625"/>
            <a:chExt cx="525463" cy="528638"/>
          </a:xfrm>
          <a:solidFill>
            <a:schemeClr val="bg1"/>
          </a:solidFill>
        </p:grpSpPr>
        <p:sp>
          <p:nvSpPr>
            <p:cNvPr id="65" name="Freeform 417"/>
            <p:cNvSpPr>
              <a:spLocks noEditPoints="1"/>
            </p:cNvSpPr>
            <p:nvPr/>
          </p:nvSpPr>
          <p:spPr bwMode="auto">
            <a:xfrm>
              <a:off x="6169025" y="3946525"/>
              <a:ext cx="158750" cy="158750"/>
            </a:xfrm>
            <a:custGeom>
              <a:avLst/>
              <a:gdLst>
                <a:gd name="T0" fmla="*/ 422 w 999"/>
                <a:gd name="T1" fmla="*/ 725 h 1003"/>
                <a:gd name="T2" fmla="*/ 398 w 999"/>
                <a:gd name="T3" fmla="*/ 877 h 1003"/>
                <a:gd name="T4" fmla="*/ 527 w 999"/>
                <a:gd name="T5" fmla="*/ 890 h 1003"/>
                <a:gd name="T6" fmla="*/ 653 w 999"/>
                <a:gd name="T7" fmla="*/ 859 h 1003"/>
                <a:gd name="T8" fmla="*/ 751 w 999"/>
                <a:gd name="T9" fmla="*/ 797 h 1003"/>
                <a:gd name="T10" fmla="*/ 743 w 999"/>
                <a:gd name="T11" fmla="*/ 715 h 1003"/>
                <a:gd name="T12" fmla="*/ 548 w 999"/>
                <a:gd name="T13" fmla="*/ 635 h 1003"/>
                <a:gd name="T14" fmla="*/ 121 w 999"/>
                <a:gd name="T15" fmla="*/ 582 h 1003"/>
                <a:gd name="T16" fmla="*/ 163 w 999"/>
                <a:gd name="T17" fmla="*/ 695 h 1003"/>
                <a:gd name="T18" fmla="*/ 238 w 999"/>
                <a:gd name="T19" fmla="*/ 789 h 1003"/>
                <a:gd name="T20" fmla="*/ 316 w 999"/>
                <a:gd name="T21" fmla="*/ 688 h 1003"/>
                <a:gd name="T22" fmla="*/ 272 w 999"/>
                <a:gd name="T23" fmla="*/ 565 h 1003"/>
                <a:gd name="T24" fmla="*/ 415 w 999"/>
                <a:gd name="T25" fmla="*/ 122 h 1003"/>
                <a:gd name="T26" fmla="*/ 307 w 999"/>
                <a:gd name="T27" fmla="*/ 163 h 1003"/>
                <a:gd name="T28" fmla="*/ 207 w 999"/>
                <a:gd name="T29" fmla="*/ 245 h 1003"/>
                <a:gd name="T30" fmla="*/ 142 w 999"/>
                <a:gd name="T31" fmla="*/ 352 h 1003"/>
                <a:gd name="T32" fmla="*/ 205 w 999"/>
                <a:gd name="T33" fmla="*/ 442 h 1003"/>
                <a:gd name="T34" fmla="*/ 389 w 999"/>
                <a:gd name="T35" fmla="*/ 386 h 1003"/>
                <a:gd name="T36" fmla="*/ 415 w 999"/>
                <a:gd name="T37" fmla="*/ 122 h 1003"/>
                <a:gd name="T38" fmla="*/ 513 w 999"/>
                <a:gd name="T39" fmla="*/ 308 h 1003"/>
                <a:gd name="T40" fmla="*/ 534 w 999"/>
                <a:gd name="T41" fmla="*/ 512 h 1003"/>
                <a:gd name="T42" fmla="*/ 728 w 999"/>
                <a:gd name="T43" fmla="*/ 583 h 1003"/>
                <a:gd name="T44" fmla="*/ 867 w 999"/>
                <a:gd name="T45" fmla="*/ 627 h 1003"/>
                <a:gd name="T46" fmla="*/ 887 w 999"/>
                <a:gd name="T47" fmla="*/ 516 h 1003"/>
                <a:gd name="T48" fmla="*/ 871 w 999"/>
                <a:gd name="T49" fmla="*/ 389 h 1003"/>
                <a:gd name="T50" fmla="*/ 813 w 999"/>
                <a:gd name="T51" fmla="*/ 270 h 1003"/>
                <a:gd name="T52" fmla="*/ 721 w 999"/>
                <a:gd name="T53" fmla="*/ 181 h 1003"/>
                <a:gd name="T54" fmla="*/ 609 w 999"/>
                <a:gd name="T55" fmla="*/ 128 h 1003"/>
                <a:gd name="T56" fmla="*/ 488 w 999"/>
                <a:gd name="T57" fmla="*/ 0 h 1003"/>
                <a:gd name="T58" fmla="*/ 631 w 999"/>
                <a:gd name="T59" fmla="*/ 17 h 1003"/>
                <a:gd name="T60" fmla="*/ 762 w 999"/>
                <a:gd name="T61" fmla="*/ 75 h 1003"/>
                <a:gd name="T62" fmla="*/ 874 w 999"/>
                <a:gd name="T63" fmla="*/ 169 h 1003"/>
                <a:gd name="T64" fmla="*/ 956 w 999"/>
                <a:gd name="T65" fmla="*/ 297 h 1003"/>
                <a:gd name="T66" fmla="*/ 995 w 999"/>
                <a:gd name="T67" fmla="*/ 437 h 1003"/>
                <a:gd name="T68" fmla="*/ 992 w 999"/>
                <a:gd name="T69" fmla="*/ 584 h 1003"/>
                <a:gd name="T70" fmla="*/ 947 w 999"/>
                <a:gd name="T71" fmla="*/ 726 h 1003"/>
                <a:gd name="T72" fmla="*/ 863 w 999"/>
                <a:gd name="T73" fmla="*/ 845 h 1003"/>
                <a:gd name="T74" fmla="*/ 748 w 999"/>
                <a:gd name="T75" fmla="*/ 936 h 1003"/>
                <a:gd name="T76" fmla="*/ 603 w 999"/>
                <a:gd name="T77" fmla="*/ 992 h 1003"/>
                <a:gd name="T78" fmla="*/ 457 w 999"/>
                <a:gd name="T79" fmla="*/ 1001 h 1003"/>
                <a:gd name="T80" fmla="*/ 321 w 999"/>
                <a:gd name="T81" fmla="*/ 970 h 1003"/>
                <a:gd name="T82" fmla="*/ 193 w 999"/>
                <a:gd name="T83" fmla="*/ 898 h 1003"/>
                <a:gd name="T84" fmla="*/ 92 w 999"/>
                <a:gd name="T85" fmla="*/ 793 h 1003"/>
                <a:gd name="T86" fmla="*/ 25 w 999"/>
                <a:gd name="T87" fmla="*/ 657 h 1003"/>
                <a:gd name="T88" fmla="*/ 0 w 999"/>
                <a:gd name="T89" fmla="*/ 512 h 1003"/>
                <a:gd name="T90" fmla="*/ 18 w 999"/>
                <a:gd name="T91" fmla="*/ 370 h 1003"/>
                <a:gd name="T92" fmla="*/ 74 w 999"/>
                <a:gd name="T93" fmla="*/ 237 h 1003"/>
                <a:gd name="T94" fmla="*/ 169 w 999"/>
                <a:gd name="T95" fmla="*/ 125 h 1003"/>
                <a:gd name="T96" fmla="*/ 297 w 999"/>
                <a:gd name="T97" fmla="*/ 43 h 1003"/>
                <a:gd name="T98" fmla="*/ 439 w 999"/>
                <a:gd name="T99" fmla="*/ 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9" h="1003">
                  <a:moveTo>
                    <a:pt x="458" y="606"/>
                  </a:moveTo>
                  <a:lnTo>
                    <a:pt x="440" y="666"/>
                  </a:lnTo>
                  <a:lnTo>
                    <a:pt x="422" y="725"/>
                  </a:lnTo>
                  <a:lnTo>
                    <a:pt x="396" y="798"/>
                  </a:lnTo>
                  <a:lnTo>
                    <a:pt x="368" y="868"/>
                  </a:lnTo>
                  <a:lnTo>
                    <a:pt x="398" y="877"/>
                  </a:lnTo>
                  <a:lnTo>
                    <a:pt x="440" y="886"/>
                  </a:lnTo>
                  <a:lnTo>
                    <a:pt x="484" y="890"/>
                  </a:lnTo>
                  <a:lnTo>
                    <a:pt x="527" y="890"/>
                  </a:lnTo>
                  <a:lnTo>
                    <a:pt x="570" y="884"/>
                  </a:lnTo>
                  <a:lnTo>
                    <a:pt x="612" y="874"/>
                  </a:lnTo>
                  <a:lnTo>
                    <a:pt x="653" y="859"/>
                  </a:lnTo>
                  <a:lnTo>
                    <a:pt x="693" y="839"/>
                  </a:lnTo>
                  <a:lnTo>
                    <a:pt x="723" y="819"/>
                  </a:lnTo>
                  <a:lnTo>
                    <a:pt x="751" y="797"/>
                  </a:lnTo>
                  <a:lnTo>
                    <a:pt x="777" y="772"/>
                  </a:lnTo>
                  <a:lnTo>
                    <a:pt x="802" y="746"/>
                  </a:lnTo>
                  <a:lnTo>
                    <a:pt x="743" y="715"/>
                  </a:lnTo>
                  <a:lnTo>
                    <a:pt x="681" y="685"/>
                  </a:lnTo>
                  <a:lnTo>
                    <a:pt x="616" y="659"/>
                  </a:lnTo>
                  <a:lnTo>
                    <a:pt x="548" y="635"/>
                  </a:lnTo>
                  <a:lnTo>
                    <a:pt x="458" y="606"/>
                  </a:lnTo>
                  <a:close/>
                  <a:moveTo>
                    <a:pt x="114" y="544"/>
                  </a:moveTo>
                  <a:lnTo>
                    <a:pt x="121" y="582"/>
                  </a:lnTo>
                  <a:lnTo>
                    <a:pt x="131" y="621"/>
                  </a:lnTo>
                  <a:lnTo>
                    <a:pt x="145" y="658"/>
                  </a:lnTo>
                  <a:lnTo>
                    <a:pt x="163" y="695"/>
                  </a:lnTo>
                  <a:lnTo>
                    <a:pt x="185" y="729"/>
                  </a:lnTo>
                  <a:lnTo>
                    <a:pt x="210" y="760"/>
                  </a:lnTo>
                  <a:lnTo>
                    <a:pt x="238" y="789"/>
                  </a:lnTo>
                  <a:lnTo>
                    <a:pt x="269" y="814"/>
                  </a:lnTo>
                  <a:lnTo>
                    <a:pt x="294" y="753"/>
                  </a:lnTo>
                  <a:lnTo>
                    <a:pt x="316" y="688"/>
                  </a:lnTo>
                  <a:lnTo>
                    <a:pt x="334" y="635"/>
                  </a:lnTo>
                  <a:lnTo>
                    <a:pt x="349" y="580"/>
                  </a:lnTo>
                  <a:lnTo>
                    <a:pt x="272" y="565"/>
                  </a:lnTo>
                  <a:lnTo>
                    <a:pt x="194" y="553"/>
                  </a:lnTo>
                  <a:lnTo>
                    <a:pt x="114" y="544"/>
                  </a:lnTo>
                  <a:close/>
                  <a:moveTo>
                    <a:pt x="415" y="122"/>
                  </a:moveTo>
                  <a:lnTo>
                    <a:pt x="378" y="132"/>
                  </a:lnTo>
                  <a:lnTo>
                    <a:pt x="342" y="146"/>
                  </a:lnTo>
                  <a:lnTo>
                    <a:pt x="307" y="163"/>
                  </a:lnTo>
                  <a:lnTo>
                    <a:pt x="270" y="187"/>
                  </a:lnTo>
                  <a:lnTo>
                    <a:pt x="237" y="215"/>
                  </a:lnTo>
                  <a:lnTo>
                    <a:pt x="207" y="245"/>
                  </a:lnTo>
                  <a:lnTo>
                    <a:pt x="181" y="279"/>
                  </a:lnTo>
                  <a:lnTo>
                    <a:pt x="159" y="314"/>
                  </a:lnTo>
                  <a:lnTo>
                    <a:pt x="142" y="352"/>
                  </a:lnTo>
                  <a:lnTo>
                    <a:pt x="128" y="391"/>
                  </a:lnTo>
                  <a:lnTo>
                    <a:pt x="118" y="431"/>
                  </a:lnTo>
                  <a:lnTo>
                    <a:pt x="205" y="442"/>
                  </a:lnTo>
                  <a:lnTo>
                    <a:pt x="290" y="455"/>
                  </a:lnTo>
                  <a:lnTo>
                    <a:pt x="374" y="471"/>
                  </a:lnTo>
                  <a:lnTo>
                    <a:pt x="389" y="386"/>
                  </a:lnTo>
                  <a:lnTo>
                    <a:pt x="401" y="299"/>
                  </a:lnTo>
                  <a:lnTo>
                    <a:pt x="410" y="211"/>
                  </a:lnTo>
                  <a:lnTo>
                    <a:pt x="415" y="122"/>
                  </a:lnTo>
                  <a:close/>
                  <a:moveTo>
                    <a:pt x="527" y="114"/>
                  </a:moveTo>
                  <a:lnTo>
                    <a:pt x="522" y="212"/>
                  </a:lnTo>
                  <a:lnTo>
                    <a:pt x="513" y="308"/>
                  </a:lnTo>
                  <a:lnTo>
                    <a:pt x="500" y="404"/>
                  </a:lnTo>
                  <a:lnTo>
                    <a:pt x="483" y="497"/>
                  </a:lnTo>
                  <a:lnTo>
                    <a:pt x="534" y="512"/>
                  </a:lnTo>
                  <a:lnTo>
                    <a:pt x="584" y="528"/>
                  </a:lnTo>
                  <a:lnTo>
                    <a:pt x="657" y="555"/>
                  </a:lnTo>
                  <a:lnTo>
                    <a:pt x="728" y="583"/>
                  </a:lnTo>
                  <a:lnTo>
                    <a:pt x="795" y="615"/>
                  </a:lnTo>
                  <a:lnTo>
                    <a:pt x="858" y="649"/>
                  </a:lnTo>
                  <a:lnTo>
                    <a:pt x="867" y="627"/>
                  </a:lnTo>
                  <a:lnTo>
                    <a:pt x="874" y="603"/>
                  </a:lnTo>
                  <a:lnTo>
                    <a:pt x="883" y="560"/>
                  </a:lnTo>
                  <a:lnTo>
                    <a:pt x="887" y="516"/>
                  </a:lnTo>
                  <a:lnTo>
                    <a:pt x="886" y="473"/>
                  </a:lnTo>
                  <a:lnTo>
                    <a:pt x="881" y="430"/>
                  </a:lnTo>
                  <a:lnTo>
                    <a:pt x="871" y="389"/>
                  </a:lnTo>
                  <a:lnTo>
                    <a:pt x="856" y="347"/>
                  </a:lnTo>
                  <a:lnTo>
                    <a:pt x="836" y="308"/>
                  </a:lnTo>
                  <a:lnTo>
                    <a:pt x="813" y="270"/>
                  </a:lnTo>
                  <a:lnTo>
                    <a:pt x="784" y="237"/>
                  </a:lnTo>
                  <a:lnTo>
                    <a:pt x="754" y="208"/>
                  </a:lnTo>
                  <a:lnTo>
                    <a:pt x="721" y="181"/>
                  </a:lnTo>
                  <a:lnTo>
                    <a:pt x="686" y="160"/>
                  </a:lnTo>
                  <a:lnTo>
                    <a:pt x="648" y="142"/>
                  </a:lnTo>
                  <a:lnTo>
                    <a:pt x="609" y="128"/>
                  </a:lnTo>
                  <a:lnTo>
                    <a:pt x="569" y="119"/>
                  </a:lnTo>
                  <a:lnTo>
                    <a:pt x="527" y="114"/>
                  </a:lnTo>
                  <a:close/>
                  <a:moveTo>
                    <a:pt x="488" y="0"/>
                  </a:moveTo>
                  <a:lnTo>
                    <a:pt x="536" y="1"/>
                  </a:lnTo>
                  <a:lnTo>
                    <a:pt x="584" y="7"/>
                  </a:lnTo>
                  <a:lnTo>
                    <a:pt x="631" y="17"/>
                  </a:lnTo>
                  <a:lnTo>
                    <a:pt x="677" y="33"/>
                  </a:lnTo>
                  <a:lnTo>
                    <a:pt x="721" y="52"/>
                  </a:lnTo>
                  <a:lnTo>
                    <a:pt x="762" y="75"/>
                  </a:lnTo>
                  <a:lnTo>
                    <a:pt x="803" y="102"/>
                  </a:lnTo>
                  <a:lnTo>
                    <a:pt x="840" y="134"/>
                  </a:lnTo>
                  <a:lnTo>
                    <a:pt x="874" y="169"/>
                  </a:lnTo>
                  <a:lnTo>
                    <a:pt x="906" y="209"/>
                  </a:lnTo>
                  <a:lnTo>
                    <a:pt x="934" y="252"/>
                  </a:lnTo>
                  <a:lnTo>
                    <a:pt x="956" y="297"/>
                  </a:lnTo>
                  <a:lnTo>
                    <a:pt x="974" y="342"/>
                  </a:lnTo>
                  <a:lnTo>
                    <a:pt x="987" y="390"/>
                  </a:lnTo>
                  <a:lnTo>
                    <a:pt x="995" y="437"/>
                  </a:lnTo>
                  <a:lnTo>
                    <a:pt x="999" y="486"/>
                  </a:lnTo>
                  <a:lnTo>
                    <a:pt x="998" y="536"/>
                  </a:lnTo>
                  <a:lnTo>
                    <a:pt x="992" y="584"/>
                  </a:lnTo>
                  <a:lnTo>
                    <a:pt x="982" y="633"/>
                  </a:lnTo>
                  <a:lnTo>
                    <a:pt x="966" y="680"/>
                  </a:lnTo>
                  <a:lnTo>
                    <a:pt x="947" y="726"/>
                  </a:lnTo>
                  <a:lnTo>
                    <a:pt x="923" y="768"/>
                  </a:lnTo>
                  <a:lnTo>
                    <a:pt x="895" y="808"/>
                  </a:lnTo>
                  <a:lnTo>
                    <a:pt x="863" y="845"/>
                  </a:lnTo>
                  <a:lnTo>
                    <a:pt x="828" y="879"/>
                  </a:lnTo>
                  <a:lnTo>
                    <a:pt x="790" y="909"/>
                  </a:lnTo>
                  <a:lnTo>
                    <a:pt x="748" y="936"/>
                  </a:lnTo>
                  <a:lnTo>
                    <a:pt x="701" y="961"/>
                  </a:lnTo>
                  <a:lnTo>
                    <a:pt x="652" y="979"/>
                  </a:lnTo>
                  <a:lnTo>
                    <a:pt x="603" y="992"/>
                  </a:lnTo>
                  <a:lnTo>
                    <a:pt x="551" y="1000"/>
                  </a:lnTo>
                  <a:lnTo>
                    <a:pt x="500" y="1003"/>
                  </a:lnTo>
                  <a:lnTo>
                    <a:pt x="457" y="1001"/>
                  </a:lnTo>
                  <a:lnTo>
                    <a:pt x="412" y="995"/>
                  </a:lnTo>
                  <a:lnTo>
                    <a:pt x="368" y="985"/>
                  </a:lnTo>
                  <a:lnTo>
                    <a:pt x="321" y="970"/>
                  </a:lnTo>
                  <a:lnTo>
                    <a:pt x="276" y="950"/>
                  </a:lnTo>
                  <a:lnTo>
                    <a:pt x="234" y="926"/>
                  </a:lnTo>
                  <a:lnTo>
                    <a:pt x="193" y="898"/>
                  </a:lnTo>
                  <a:lnTo>
                    <a:pt x="157" y="867"/>
                  </a:lnTo>
                  <a:lnTo>
                    <a:pt x="123" y="831"/>
                  </a:lnTo>
                  <a:lnTo>
                    <a:pt x="92" y="793"/>
                  </a:lnTo>
                  <a:lnTo>
                    <a:pt x="66" y="750"/>
                  </a:lnTo>
                  <a:lnTo>
                    <a:pt x="43" y="705"/>
                  </a:lnTo>
                  <a:lnTo>
                    <a:pt x="25" y="657"/>
                  </a:lnTo>
                  <a:lnTo>
                    <a:pt x="12" y="610"/>
                  </a:lnTo>
                  <a:lnTo>
                    <a:pt x="4" y="561"/>
                  </a:lnTo>
                  <a:lnTo>
                    <a:pt x="0" y="512"/>
                  </a:lnTo>
                  <a:lnTo>
                    <a:pt x="2" y="465"/>
                  </a:lnTo>
                  <a:lnTo>
                    <a:pt x="7" y="416"/>
                  </a:lnTo>
                  <a:lnTo>
                    <a:pt x="18" y="370"/>
                  </a:lnTo>
                  <a:lnTo>
                    <a:pt x="32" y="324"/>
                  </a:lnTo>
                  <a:lnTo>
                    <a:pt x="51" y="280"/>
                  </a:lnTo>
                  <a:lnTo>
                    <a:pt x="74" y="237"/>
                  </a:lnTo>
                  <a:lnTo>
                    <a:pt x="103" y="197"/>
                  </a:lnTo>
                  <a:lnTo>
                    <a:pt x="134" y="159"/>
                  </a:lnTo>
                  <a:lnTo>
                    <a:pt x="169" y="125"/>
                  </a:lnTo>
                  <a:lnTo>
                    <a:pt x="208" y="93"/>
                  </a:lnTo>
                  <a:lnTo>
                    <a:pt x="252" y="66"/>
                  </a:lnTo>
                  <a:lnTo>
                    <a:pt x="297" y="43"/>
                  </a:lnTo>
                  <a:lnTo>
                    <a:pt x="344" y="25"/>
                  </a:lnTo>
                  <a:lnTo>
                    <a:pt x="391" y="11"/>
                  </a:lnTo>
                  <a:lnTo>
                    <a:pt x="439" y="3"/>
                  </a:lnTo>
                  <a:lnTo>
                    <a:pt x="4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66" name="Freeform 418"/>
            <p:cNvSpPr>
              <a:spLocks noEditPoints="1"/>
            </p:cNvSpPr>
            <p:nvPr/>
          </p:nvSpPr>
          <p:spPr bwMode="auto">
            <a:xfrm>
              <a:off x="5867400" y="3730625"/>
              <a:ext cx="525463" cy="528638"/>
            </a:xfrm>
            <a:custGeom>
              <a:avLst/>
              <a:gdLst>
                <a:gd name="T0" fmla="*/ 3158 w 3307"/>
                <a:gd name="T1" fmla="*/ 3217 h 3331"/>
                <a:gd name="T2" fmla="*/ 1975 w 3307"/>
                <a:gd name="T3" fmla="*/ 2380 h 3331"/>
                <a:gd name="T4" fmla="*/ 2056 w 3307"/>
                <a:gd name="T5" fmla="*/ 2437 h 3331"/>
                <a:gd name="T6" fmla="*/ 538 w 3307"/>
                <a:gd name="T7" fmla="*/ 2349 h 3331"/>
                <a:gd name="T8" fmla="*/ 910 w 3307"/>
                <a:gd name="T9" fmla="*/ 2531 h 3331"/>
                <a:gd name="T10" fmla="*/ 1147 w 3307"/>
                <a:gd name="T11" fmla="*/ 2028 h 3331"/>
                <a:gd name="T12" fmla="*/ 966 w 3307"/>
                <a:gd name="T13" fmla="*/ 2423 h 3331"/>
                <a:gd name="T14" fmla="*/ 1334 w 3307"/>
                <a:gd name="T15" fmla="*/ 2016 h 3331"/>
                <a:gd name="T16" fmla="*/ 1774 w 3307"/>
                <a:gd name="T17" fmla="*/ 2471 h 3331"/>
                <a:gd name="T18" fmla="*/ 1752 w 3307"/>
                <a:gd name="T19" fmla="*/ 2045 h 3331"/>
                <a:gd name="T20" fmla="*/ 1726 w 3307"/>
                <a:gd name="T21" fmla="*/ 1871 h 3331"/>
                <a:gd name="T22" fmla="*/ 1446 w 3307"/>
                <a:gd name="T23" fmla="*/ 1450 h 3331"/>
                <a:gd name="T24" fmla="*/ 942 w 3307"/>
                <a:gd name="T25" fmla="*/ 1946 h 3331"/>
                <a:gd name="T26" fmla="*/ 132 w 3307"/>
                <a:gd name="T27" fmla="*/ 1622 h 3331"/>
                <a:gd name="T28" fmla="*/ 503 w 3307"/>
                <a:gd name="T29" fmla="*/ 2091 h 3331"/>
                <a:gd name="T30" fmla="*/ 113 w 3307"/>
                <a:gd name="T31" fmla="*/ 1450 h 3331"/>
                <a:gd name="T32" fmla="*/ 2033 w 3307"/>
                <a:gd name="T33" fmla="*/ 1432 h 3331"/>
                <a:gd name="T34" fmla="*/ 1839 w 3307"/>
                <a:gd name="T35" fmla="*/ 1835 h 3331"/>
                <a:gd name="T36" fmla="*/ 2005 w 3307"/>
                <a:gd name="T37" fmla="*/ 2256 h 3331"/>
                <a:gd name="T38" fmla="*/ 2399 w 3307"/>
                <a:gd name="T39" fmla="*/ 2418 h 3331"/>
                <a:gd name="T40" fmla="*/ 2805 w 3307"/>
                <a:gd name="T41" fmla="*/ 2242 h 3331"/>
                <a:gd name="T42" fmla="*/ 2953 w 3307"/>
                <a:gd name="T43" fmla="*/ 1786 h 3331"/>
                <a:gd name="T44" fmla="*/ 2716 w 3307"/>
                <a:gd name="T45" fmla="*/ 1396 h 3331"/>
                <a:gd name="T46" fmla="*/ 1930 w 3307"/>
                <a:gd name="T47" fmla="*/ 821 h 3331"/>
                <a:gd name="T48" fmla="*/ 2064 w 3307"/>
                <a:gd name="T49" fmla="*/ 1272 h 3331"/>
                <a:gd name="T50" fmla="*/ 716 w 3307"/>
                <a:gd name="T51" fmla="*/ 969 h 3331"/>
                <a:gd name="T52" fmla="*/ 1038 w 3307"/>
                <a:gd name="T53" fmla="*/ 858 h 3331"/>
                <a:gd name="T54" fmla="*/ 174 w 3307"/>
                <a:gd name="T55" fmla="*/ 1000 h 3331"/>
                <a:gd name="T56" fmla="*/ 607 w 3307"/>
                <a:gd name="T57" fmla="*/ 944 h 3331"/>
                <a:gd name="T58" fmla="*/ 2276 w 3307"/>
                <a:gd name="T59" fmla="*/ 696 h 3331"/>
                <a:gd name="T60" fmla="*/ 2322 w 3307"/>
                <a:gd name="T61" fmla="*/ 1188 h 3331"/>
                <a:gd name="T62" fmla="*/ 2602 w 3307"/>
                <a:gd name="T63" fmla="*/ 987 h 3331"/>
                <a:gd name="T64" fmla="*/ 1913 w 3307"/>
                <a:gd name="T65" fmla="*/ 312 h 3331"/>
                <a:gd name="T66" fmla="*/ 2337 w 3307"/>
                <a:gd name="T67" fmla="*/ 534 h 3331"/>
                <a:gd name="T68" fmla="*/ 983 w 3307"/>
                <a:gd name="T69" fmla="*/ 179 h 3331"/>
                <a:gd name="T70" fmla="*/ 442 w 3307"/>
                <a:gd name="T71" fmla="*/ 534 h 3331"/>
                <a:gd name="T72" fmla="*/ 867 w 3307"/>
                <a:gd name="T73" fmla="*/ 312 h 3331"/>
                <a:gd name="T74" fmla="*/ 1813 w 3307"/>
                <a:gd name="T75" fmla="*/ 732 h 3331"/>
                <a:gd name="T76" fmla="*/ 1729 w 3307"/>
                <a:gd name="T77" fmla="*/ 269 h 3331"/>
                <a:gd name="T78" fmla="*/ 1235 w 3307"/>
                <a:gd name="T79" fmla="*/ 144 h 3331"/>
                <a:gd name="T80" fmla="*/ 856 w 3307"/>
                <a:gd name="T81" fmla="*/ 547 h 3331"/>
                <a:gd name="T82" fmla="*/ 1334 w 3307"/>
                <a:gd name="T83" fmla="*/ 116 h 3331"/>
                <a:gd name="T84" fmla="*/ 2018 w 3307"/>
                <a:gd name="T85" fmla="*/ 151 h 3331"/>
                <a:gd name="T86" fmla="*/ 2591 w 3307"/>
                <a:gd name="T87" fmla="*/ 693 h 3331"/>
                <a:gd name="T88" fmla="*/ 2854 w 3307"/>
                <a:gd name="T89" fmla="*/ 1362 h 3331"/>
                <a:gd name="T90" fmla="*/ 3067 w 3307"/>
                <a:gd name="T91" fmla="*/ 1801 h 3331"/>
                <a:gd name="T92" fmla="*/ 2903 w 3307"/>
                <a:gd name="T93" fmla="*/ 2301 h 3331"/>
                <a:gd name="T94" fmla="*/ 3281 w 3307"/>
                <a:gd name="T95" fmla="*/ 3257 h 3331"/>
                <a:gd name="T96" fmla="*/ 3078 w 3307"/>
                <a:gd name="T97" fmla="*/ 3316 h 3331"/>
                <a:gd name="T98" fmla="*/ 2340 w 3307"/>
                <a:gd name="T99" fmla="*/ 2528 h 3331"/>
                <a:gd name="T100" fmla="*/ 1666 w 3307"/>
                <a:gd name="T101" fmla="*/ 2761 h 3331"/>
                <a:gd name="T102" fmla="*/ 1046 w 3307"/>
                <a:gd name="T103" fmla="*/ 2745 h 3331"/>
                <a:gd name="T104" fmla="*/ 404 w 3307"/>
                <a:gd name="T105" fmla="*/ 2376 h 3331"/>
                <a:gd name="T106" fmla="*/ 40 w 3307"/>
                <a:gd name="T107" fmla="*/ 1728 h 3331"/>
                <a:gd name="T108" fmla="*/ 63 w 3307"/>
                <a:gd name="T109" fmla="*/ 980 h 3331"/>
                <a:gd name="T110" fmla="*/ 465 w 3307"/>
                <a:gd name="T111" fmla="*/ 353 h 3331"/>
                <a:gd name="T112" fmla="*/ 1128 w 3307"/>
                <a:gd name="T113" fmla="*/ 24 h 3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7" h="3331">
                  <a:moveTo>
                    <a:pt x="2774" y="2415"/>
                  </a:moveTo>
                  <a:lnTo>
                    <a:pt x="2731" y="2442"/>
                  </a:lnTo>
                  <a:lnTo>
                    <a:pt x="2687" y="2466"/>
                  </a:lnTo>
                  <a:lnTo>
                    <a:pt x="3101" y="3193"/>
                  </a:lnTo>
                  <a:lnTo>
                    <a:pt x="3109" y="3203"/>
                  </a:lnTo>
                  <a:lnTo>
                    <a:pt x="3119" y="3211"/>
                  </a:lnTo>
                  <a:lnTo>
                    <a:pt x="3131" y="3217"/>
                  </a:lnTo>
                  <a:lnTo>
                    <a:pt x="3145" y="3219"/>
                  </a:lnTo>
                  <a:lnTo>
                    <a:pt x="3158" y="3217"/>
                  </a:lnTo>
                  <a:lnTo>
                    <a:pt x="3170" y="3211"/>
                  </a:lnTo>
                  <a:lnTo>
                    <a:pt x="3181" y="3203"/>
                  </a:lnTo>
                  <a:lnTo>
                    <a:pt x="3189" y="3193"/>
                  </a:lnTo>
                  <a:lnTo>
                    <a:pt x="3194" y="3181"/>
                  </a:lnTo>
                  <a:lnTo>
                    <a:pt x="3196" y="3168"/>
                  </a:lnTo>
                  <a:lnTo>
                    <a:pt x="3194" y="3155"/>
                  </a:lnTo>
                  <a:lnTo>
                    <a:pt x="3189" y="3143"/>
                  </a:lnTo>
                  <a:lnTo>
                    <a:pt x="2774" y="2415"/>
                  </a:lnTo>
                  <a:close/>
                  <a:moveTo>
                    <a:pt x="1975" y="2380"/>
                  </a:moveTo>
                  <a:lnTo>
                    <a:pt x="1934" y="2446"/>
                  </a:lnTo>
                  <a:lnTo>
                    <a:pt x="1891" y="2506"/>
                  </a:lnTo>
                  <a:lnTo>
                    <a:pt x="1845" y="2561"/>
                  </a:lnTo>
                  <a:lnTo>
                    <a:pt x="1797" y="2609"/>
                  </a:lnTo>
                  <a:lnTo>
                    <a:pt x="1875" y="2580"/>
                  </a:lnTo>
                  <a:lnTo>
                    <a:pt x="1952" y="2545"/>
                  </a:lnTo>
                  <a:lnTo>
                    <a:pt x="2027" y="2505"/>
                  </a:lnTo>
                  <a:lnTo>
                    <a:pt x="2099" y="2460"/>
                  </a:lnTo>
                  <a:lnTo>
                    <a:pt x="2056" y="2437"/>
                  </a:lnTo>
                  <a:lnTo>
                    <a:pt x="2015" y="2411"/>
                  </a:lnTo>
                  <a:lnTo>
                    <a:pt x="1975" y="2380"/>
                  </a:lnTo>
                  <a:close/>
                  <a:moveTo>
                    <a:pt x="688" y="2135"/>
                  </a:moveTo>
                  <a:lnTo>
                    <a:pt x="621" y="2161"/>
                  </a:lnTo>
                  <a:lnTo>
                    <a:pt x="559" y="2189"/>
                  </a:lnTo>
                  <a:lnTo>
                    <a:pt x="498" y="2221"/>
                  </a:lnTo>
                  <a:lnTo>
                    <a:pt x="442" y="2254"/>
                  </a:lnTo>
                  <a:lnTo>
                    <a:pt x="483" y="2298"/>
                  </a:lnTo>
                  <a:lnTo>
                    <a:pt x="538" y="2349"/>
                  </a:lnTo>
                  <a:lnTo>
                    <a:pt x="595" y="2398"/>
                  </a:lnTo>
                  <a:lnTo>
                    <a:pt x="655" y="2442"/>
                  </a:lnTo>
                  <a:lnTo>
                    <a:pt x="716" y="2484"/>
                  </a:lnTo>
                  <a:lnTo>
                    <a:pt x="780" y="2521"/>
                  </a:lnTo>
                  <a:lnTo>
                    <a:pt x="845" y="2555"/>
                  </a:lnTo>
                  <a:lnTo>
                    <a:pt x="913" y="2584"/>
                  </a:lnTo>
                  <a:lnTo>
                    <a:pt x="983" y="2609"/>
                  </a:lnTo>
                  <a:lnTo>
                    <a:pt x="954" y="2582"/>
                  </a:lnTo>
                  <a:lnTo>
                    <a:pt x="910" y="2531"/>
                  </a:lnTo>
                  <a:lnTo>
                    <a:pt x="867" y="2476"/>
                  </a:lnTo>
                  <a:lnTo>
                    <a:pt x="825" y="2416"/>
                  </a:lnTo>
                  <a:lnTo>
                    <a:pt x="787" y="2351"/>
                  </a:lnTo>
                  <a:lnTo>
                    <a:pt x="752" y="2283"/>
                  </a:lnTo>
                  <a:lnTo>
                    <a:pt x="718" y="2210"/>
                  </a:lnTo>
                  <a:lnTo>
                    <a:pt x="688" y="2135"/>
                  </a:lnTo>
                  <a:close/>
                  <a:moveTo>
                    <a:pt x="1334" y="2016"/>
                  </a:moveTo>
                  <a:lnTo>
                    <a:pt x="1240" y="2020"/>
                  </a:lnTo>
                  <a:lnTo>
                    <a:pt x="1147" y="2028"/>
                  </a:lnTo>
                  <a:lnTo>
                    <a:pt x="1056" y="2040"/>
                  </a:lnTo>
                  <a:lnTo>
                    <a:pt x="966" y="2057"/>
                  </a:lnTo>
                  <a:lnTo>
                    <a:pt x="879" y="2076"/>
                  </a:lnTo>
                  <a:lnTo>
                    <a:pt x="795" y="2099"/>
                  </a:lnTo>
                  <a:lnTo>
                    <a:pt x="824" y="2172"/>
                  </a:lnTo>
                  <a:lnTo>
                    <a:pt x="856" y="2242"/>
                  </a:lnTo>
                  <a:lnTo>
                    <a:pt x="891" y="2307"/>
                  </a:lnTo>
                  <a:lnTo>
                    <a:pt x="928" y="2367"/>
                  </a:lnTo>
                  <a:lnTo>
                    <a:pt x="966" y="2423"/>
                  </a:lnTo>
                  <a:lnTo>
                    <a:pt x="1008" y="2474"/>
                  </a:lnTo>
                  <a:lnTo>
                    <a:pt x="1050" y="2518"/>
                  </a:lnTo>
                  <a:lnTo>
                    <a:pt x="1095" y="2559"/>
                  </a:lnTo>
                  <a:lnTo>
                    <a:pt x="1140" y="2593"/>
                  </a:lnTo>
                  <a:lnTo>
                    <a:pt x="1187" y="2621"/>
                  </a:lnTo>
                  <a:lnTo>
                    <a:pt x="1235" y="2645"/>
                  </a:lnTo>
                  <a:lnTo>
                    <a:pt x="1284" y="2661"/>
                  </a:lnTo>
                  <a:lnTo>
                    <a:pt x="1334" y="2672"/>
                  </a:lnTo>
                  <a:lnTo>
                    <a:pt x="1334" y="2016"/>
                  </a:lnTo>
                  <a:close/>
                  <a:moveTo>
                    <a:pt x="1446" y="2016"/>
                  </a:moveTo>
                  <a:lnTo>
                    <a:pt x="1446" y="2672"/>
                  </a:lnTo>
                  <a:lnTo>
                    <a:pt x="1495" y="2661"/>
                  </a:lnTo>
                  <a:lnTo>
                    <a:pt x="1545" y="2645"/>
                  </a:lnTo>
                  <a:lnTo>
                    <a:pt x="1593" y="2621"/>
                  </a:lnTo>
                  <a:lnTo>
                    <a:pt x="1640" y="2592"/>
                  </a:lnTo>
                  <a:lnTo>
                    <a:pt x="1686" y="2558"/>
                  </a:lnTo>
                  <a:lnTo>
                    <a:pt x="1731" y="2517"/>
                  </a:lnTo>
                  <a:lnTo>
                    <a:pt x="1774" y="2471"/>
                  </a:lnTo>
                  <a:lnTo>
                    <a:pt x="1815" y="2419"/>
                  </a:lnTo>
                  <a:lnTo>
                    <a:pt x="1855" y="2362"/>
                  </a:lnTo>
                  <a:lnTo>
                    <a:pt x="1893" y="2301"/>
                  </a:lnTo>
                  <a:lnTo>
                    <a:pt x="1864" y="2266"/>
                  </a:lnTo>
                  <a:lnTo>
                    <a:pt x="1838" y="2230"/>
                  </a:lnTo>
                  <a:lnTo>
                    <a:pt x="1815" y="2192"/>
                  </a:lnTo>
                  <a:lnTo>
                    <a:pt x="1790" y="2144"/>
                  </a:lnTo>
                  <a:lnTo>
                    <a:pt x="1769" y="2095"/>
                  </a:lnTo>
                  <a:lnTo>
                    <a:pt x="1752" y="2045"/>
                  </a:lnTo>
                  <a:lnTo>
                    <a:pt x="1652" y="2030"/>
                  </a:lnTo>
                  <a:lnTo>
                    <a:pt x="1550" y="2021"/>
                  </a:lnTo>
                  <a:lnTo>
                    <a:pt x="1446" y="2016"/>
                  </a:lnTo>
                  <a:close/>
                  <a:moveTo>
                    <a:pt x="1446" y="1450"/>
                  </a:moveTo>
                  <a:lnTo>
                    <a:pt x="1446" y="1904"/>
                  </a:lnTo>
                  <a:lnTo>
                    <a:pt x="1541" y="1908"/>
                  </a:lnTo>
                  <a:lnTo>
                    <a:pt x="1636" y="1916"/>
                  </a:lnTo>
                  <a:lnTo>
                    <a:pt x="1730" y="1928"/>
                  </a:lnTo>
                  <a:lnTo>
                    <a:pt x="1726" y="1871"/>
                  </a:lnTo>
                  <a:lnTo>
                    <a:pt x="1728" y="1815"/>
                  </a:lnTo>
                  <a:lnTo>
                    <a:pt x="1734" y="1759"/>
                  </a:lnTo>
                  <a:lnTo>
                    <a:pt x="1744" y="1703"/>
                  </a:lnTo>
                  <a:lnTo>
                    <a:pt x="1759" y="1650"/>
                  </a:lnTo>
                  <a:lnTo>
                    <a:pt x="1779" y="1597"/>
                  </a:lnTo>
                  <a:lnTo>
                    <a:pt x="1803" y="1545"/>
                  </a:lnTo>
                  <a:lnTo>
                    <a:pt x="1830" y="1497"/>
                  </a:lnTo>
                  <a:lnTo>
                    <a:pt x="1862" y="1450"/>
                  </a:lnTo>
                  <a:lnTo>
                    <a:pt x="1446" y="1450"/>
                  </a:lnTo>
                  <a:close/>
                  <a:moveTo>
                    <a:pt x="676" y="1450"/>
                  </a:moveTo>
                  <a:lnTo>
                    <a:pt x="680" y="1544"/>
                  </a:lnTo>
                  <a:lnTo>
                    <a:pt x="689" y="1638"/>
                  </a:lnTo>
                  <a:lnTo>
                    <a:pt x="700" y="1730"/>
                  </a:lnTo>
                  <a:lnTo>
                    <a:pt x="716" y="1820"/>
                  </a:lnTo>
                  <a:lnTo>
                    <a:pt x="735" y="1907"/>
                  </a:lnTo>
                  <a:lnTo>
                    <a:pt x="759" y="1992"/>
                  </a:lnTo>
                  <a:lnTo>
                    <a:pt x="849" y="1968"/>
                  </a:lnTo>
                  <a:lnTo>
                    <a:pt x="942" y="1946"/>
                  </a:lnTo>
                  <a:lnTo>
                    <a:pt x="1038" y="1930"/>
                  </a:lnTo>
                  <a:lnTo>
                    <a:pt x="1135" y="1917"/>
                  </a:lnTo>
                  <a:lnTo>
                    <a:pt x="1234" y="1908"/>
                  </a:lnTo>
                  <a:lnTo>
                    <a:pt x="1334" y="1904"/>
                  </a:lnTo>
                  <a:lnTo>
                    <a:pt x="1334" y="1450"/>
                  </a:lnTo>
                  <a:lnTo>
                    <a:pt x="676" y="1450"/>
                  </a:lnTo>
                  <a:close/>
                  <a:moveTo>
                    <a:pt x="113" y="1450"/>
                  </a:moveTo>
                  <a:lnTo>
                    <a:pt x="120" y="1536"/>
                  </a:lnTo>
                  <a:lnTo>
                    <a:pt x="132" y="1622"/>
                  </a:lnTo>
                  <a:lnTo>
                    <a:pt x="150" y="1706"/>
                  </a:lnTo>
                  <a:lnTo>
                    <a:pt x="174" y="1788"/>
                  </a:lnTo>
                  <a:lnTo>
                    <a:pt x="203" y="1869"/>
                  </a:lnTo>
                  <a:lnTo>
                    <a:pt x="237" y="1947"/>
                  </a:lnTo>
                  <a:lnTo>
                    <a:pt x="276" y="2023"/>
                  </a:lnTo>
                  <a:lnTo>
                    <a:pt x="321" y="2096"/>
                  </a:lnTo>
                  <a:lnTo>
                    <a:pt x="370" y="2167"/>
                  </a:lnTo>
                  <a:lnTo>
                    <a:pt x="435" y="2127"/>
                  </a:lnTo>
                  <a:lnTo>
                    <a:pt x="503" y="2091"/>
                  </a:lnTo>
                  <a:lnTo>
                    <a:pt x="576" y="2059"/>
                  </a:lnTo>
                  <a:lnTo>
                    <a:pt x="653" y="2027"/>
                  </a:lnTo>
                  <a:lnTo>
                    <a:pt x="627" y="1937"/>
                  </a:lnTo>
                  <a:lnTo>
                    <a:pt x="607" y="1843"/>
                  </a:lnTo>
                  <a:lnTo>
                    <a:pt x="590" y="1748"/>
                  </a:lnTo>
                  <a:lnTo>
                    <a:pt x="577" y="1650"/>
                  </a:lnTo>
                  <a:lnTo>
                    <a:pt x="569" y="1551"/>
                  </a:lnTo>
                  <a:lnTo>
                    <a:pt x="564" y="1450"/>
                  </a:lnTo>
                  <a:lnTo>
                    <a:pt x="113" y="1450"/>
                  </a:lnTo>
                  <a:close/>
                  <a:moveTo>
                    <a:pt x="2397" y="1296"/>
                  </a:moveTo>
                  <a:lnTo>
                    <a:pt x="2350" y="1298"/>
                  </a:lnTo>
                  <a:lnTo>
                    <a:pt x="2302" y="1304"/>
                  </a:lnTo>
                  <a:lnTo>
                    <a:pt x="2256" y="1314"/>
                  </a:lnTo>
                  <a:lnTo>
                    <a:pt x="2209" y="1329"/>
                  </a:lnTo>
                  <a:lnTo>
                    <a:pt x="2164" y="1347"/>
                  </a:lnTo>
                  <a:lnTo>
                    <a:pt x="2120" y="1370"/>
                  </a:lnTo>
                  <a:lnTo>
                    <a:pt x="2074" y="1399"/>
                  </a:lnTo>
                  <a:lnTo>
                    <a:pt x="2033" y="1432"/>
                  </a:lnTo>
                  <a:lnTo>
                    <a:pt x="1994" y="1468"/>
                  </a:lnTo>
                  <a:lnTo>
                    <a:pt x="1960" y="1507"/>
                  </a:lnTo>
                  <a:lnTo>
                    <a:pt x="1931" y="1549"/>
                  </a:lnTo>
                  <a:lnTo>
                    <a:pt x="1905" y="1592"/>
                  </a:lnTo>
                  <a:lnTo>
                    <a:pt x="1882" y="1638"/>
                  </a:lnTo>
                  <a:lnTo>
                    <a:pt x="1865" y="1685"/>
                  </a:lnTo>
                  <a:lnTo>
                    <a:pt x="1852" y="1735"/>
                  </a:lnTo>
                  <a:lnTo>
                    <a:pt x="1843" y="1784"/>
                  </a:lnTo>
                  <a:lnTo>
                    <a:pt x="1839" y="1835"/>
                  </a:lnTo>
                  <a:lnTo>
                    <a:pt x="1839" y="1887"/>
                  </a:lnTo>
                  <a:lnTo>
                    <a:pt x="1844" y="1937"/>
                  </a:lnTo>
                  <a:lnTo>
                    <a:pt x="1853" y="1988"/>
                  </a:lnTo>
                  <a:lnTo>
                    <a:pt x="1868" y="2038"/>
                  </a:lnTo>
                  <a:lnTo>
                    <a:pt x="1888" y="2088"/>
                  </a:lnTo>
                  <a:lnTo>
                    <a:pt x="1912" y="2136"/>
                  </a:lnTo>
                  <a:lnTo>
                    <a:pt x="1940" y="2179"/>
                  </a:lnTo>
                  <a:lnTo>
                    <a:pt x="1970" y="2220"/>
                  </a:lnTo>
                  <a:lnTo>
                    <a:pt x="2005" y="2256"/>
                  </a:lnTo>
                  <a:lnTo>
                    <a:pt x="2041" y="2289"/>
                  </a:lnTo>
                  <a:lnTo>
                    <a:pt x="2080" y="2319"/>
                  </a:lnTo>
                  <a:lnTo>
                    <a:pt x="2122" y="2345"/>
                  </a:lnTo>
                  <a:lnTo>
                    <a:pt x="2164" y="2367"/>
                  </a:lnTo>
                  <a:lnTo>
                    <a:pt x="2209" y="2386"/>
                  </a:lnTo>
                  <a:lnTo>
                    <a:pt x="2255" y="2400"/>
                  </a:lnTo>
                  <a:lnTo>
                    <a:pt x="2302" y="2410"/>
                  </a:lnTo>
                  <a:lnTo>
                    <a:pt x="2351" y="2416"/>
                  </a:lnTo>
                  <a:lnTo>
                    <a:pt x="2399" y="2418"/>
                  </a:lnTo>
                  <a:lnTo>
                    <a:pt x="2445" y="2416"/>
                  </a:lnTo>
                  <a:lnTo>
                    <a:pt x="2493" y="2411"/>
                  </a:lnTo>
                  <a:lnTo>
                    <a:pt x="2539" y="2400"/>
                  </a:lnTo>
                  <a:lnTo>
                    <a:pt x="2586" y="2386"/>
                  </a:lnTo>
                  <a:lnTo>
                    <a:pt x="2631" y="2367"/>
                  </a:lnTo>
                  <a:lnTo>
                    <a:pt x="2675" y="2344"/>
                  </a:lnTo>
                  <a:lnTo>
                    <a:pt x="2722" y="2315"/>
                  </a:lnTo>
                  <a:lnTo>
                    <a:pt x="2765" y="2280"/>
                  </a:lnTo>
                  <a:lnTo>
                    <a:pt x="2805" y="2242"/>
                  </a:lnTo>
                  <a:lnTo>
                    <a:pt x="2840" y="2200"/>
                  </a:lnTo>
                  <a:lnTo>
                    <a:pt x="2871" y="2156"/>
                  </a:lnTo>
                  <a:lnTo>
                    <a:pt x="2898" y="2108"/>
                  </a:lnTo>
                  <a:lnTo>
                    <a:pt x="2921" y="2058"/>
                  </a:lnTo>
                  <a:lnTo>
                    <a:pt x="2938" y="2005"/>
                  </a:lnTo>
                  <a:lnTo>
                    <a:pt x="2950" y="1950"/>
                  </a:lnTo>
                  <a:lnTo>
                    <a:pt x="2956" y="1896"/>
                  </a:lnTo>
                  <a:lnTo>
                    <a:pt x="2957" y="1840"/>
                  </a:lnTo>
                  <a:lnTo>
                    <a:pt x="2953" y="1786"/>
                  </a:lnTo>
                  <a:lnTo>
                    <a:pt x="2944" y="1733"/>
                  </a:lnTo>
                  <a:lnTo>
                    <a:pt x="2929" y="1679"/>
                  </a:lnTo>
                  <a:lnTo>
                    <a:pt x="2908" y="1628"/>
                  </a:lnTo>
                  <a:lnTo>
                    <a:pt x="2883" y="1579"/>
                  </a:lnTo>
                  <a:lnTo>
                    <a:pt x="2856" y="1535"/>
                  </a:lnTo>
                  <a:lnTo>
                    <a:pt x="2825" y="1495"/>
                  </a:lnTo>
                  <a:lnTo>
                    <a:pt x="2791" y="1458"/>
                  </a:lnTo>
                  <a:lnTo>
                    <a:pt x="2754" y="1425"/>
                  </a:lnTo>
                  <a:lnTo>
                    <a:pt x="2716" y="1396"/>
                  </a:lnTo>
                  <a:lnTo>
                    <a:pt x="2674" y="1369"/>
                  </a:lnTo>
                  <a:lnTo>
                    <a:pt x="2631" y="1347"/>
                  </a:lnTo>
                  <a:lnTo>
                    <a:pt x="2587" y="1329"/>
                  </a:lnTo>
                  <a:lnTo>
                    <a:pt x="2540" y="1315"/>
                  </a:lnTo>
                  <a:lnTo>
                    <a:pt x="2493" y="1305"/>
                  </a:lnTo>
                  <a:lnTo>
                    <a:pt x="2445" y="1299"/>
                  </a:lnTo>
                  <a:lnTo>
                    <a:pt x="2397" y="1296"/>
                  </a:lnTo>
                  <a:close/>
                  <a:moveTo>
                    <a:pt x="2021" y="796"/>
                  </a:moveTo>
                  <a:lnTo>
                    <a:pt x="1930" y="821"/>
                  </a:lnTo>
                  <a:lnTo>
                    <a:pt x="1837" y="841"/>
                  </a:lnTo>
                  <a:lnTo>
                    <a:pt x="1741" y="858"/>
                  </a:lnTo>
                  <a:lnTo>
                    <a:pt x="1644" y="871"/>
                  </a:lnTo>
                  <a:lnTo>
                    <a:pt x="1546" y="880"/>
                  </a:lnTo>
                  <a:lnTo>
                    <a:pt x="1446" y="885"/>
                  </a:lnTo>
                  <a:lnTo>
                    <a:pt x="1446" y="1338"/>
                  </a:lnTo>
                  <a:lnTo>
                    <a:pt x="1970" y="1338"/>
                  </a:lnTo>
                  <a:lnTo>
                    <a:pt x="2016" y="1304"/>
                  </a:lnTo>
                  <a:lnTo>
                    <a:pt x="2064" y="1272"/>
                  </a:lnTo>
                  <a:lnTo>
                    <a:pt x="2099" y="1254"/>
                  </a:lnTo>
                  <a:lnTo>
                    <a:pt x="2091" y="1158"/>
                  </a:lnTo>
                  <a:lnTo>
                    <a:pt x="2080" y="1064"/>
                  </a:lnTo>
                  <a:lnTo>
                    <a:pt x="2064" y="973"/>
                  </a:lnTo>
                  <a:lnTo>
                    <a:pt x="2044" y="883"/>
                  </a:lnTo>
                  <a:lnTo>
                    <a:pt x="2021" y="796"/>
                  </a:lnTo>
                  <a:close/>
                  <a:moveTo>
                    <a:pt x="759" y="796"/>
                  </a:moveTo>
                  <a:lnTo>
                    <a:pt x="735" y="881"/>
                  </a:lnTo>
                  <a:lnTo>
                    <a:pt x="716" y="969"/>
                  </a:lnTo>
                  <a:lnTo>
                    <a:pt x="700" y="1059"/>
                  </a:lnTo>
                  <a:lnTo>
                    <a:pt x="689" y="1151"/>
                  </a:lnTo>
                  <a:lnTo>
                    <a:pt x="680" y="1244"/>
                  </a:lnTo>
                  <a:lnTo>
                    <a:pt x="676" y="1338"/>
                  </a:lnTo>
                  <a:lnTo>
                    <a:pt x="1334" y="1338"/>
                  </a:lnTo>
                  <a:lnTo>
                    <a:pt x="1334" y="885"/>
                  </a:lnTo>
                  <a:lnTo>
                    <a:pt x="1234" y="880"/>
                  </a:lnTo>
                  <a:lnTo>
                    <a:pt x="1135" y="871"/>
                  </a:lnTo>
                  <a:lnTo>
                    <a:pt x="1038" y="858"/>
                  </a:lnTo>
                  <a:lnTo>
                    <a:pt x="942" y="841"/>
                  </a:lnTo>
                  <a:lnTo>
                    <a:pt x="849" y="821"/>
                  </a:lnTo>
                  <a:lnTo>
                    <a:pt x="759" y="796"/>
                  </a:lnTo>
                  <a:close/>
                  <a:moveTo>
                    <a:pt x="370" y="621"/>
                  </a:moveTo>
                  <a:lnTo>
                    <a:pt x="321" y="692"/>
                  </a:lnTo>
                  <a:lnTo>
                    <a:pt x="276" y="765"/>
                  </a:lnTo>
                  <a:lnTo>
                    <a:pt x="237" y="841"/>
                  </a:lnTo>
                  <a:lnTo>
                    <a:pt x="203" y="919"/>
                  </a:lnTo>
                  <a:lnTo>
                    <a:pt x="174" y="1000"/>
                  </a:lnTo>
                  <a:lnTo>
                    <a:pt x="150" y="1082"/>
                  </a:lnTo>
                  <a:lnTo>
                    <a:pt x="132" y="1166"/>
                  </a:lnTo>
                  <a:lnTo>
                    <a:pt x="120" y="1251"/>
                  </a:lnTo>
                  <a:lnTo>
                    <a:pt x="113" y="1338"/>
                  </a:lnTo>
                  <a:lnTo>
                    <a:pt x="564" y="1338"/>
                  </a:lnTo>
                  <a:lnTo>
                    <a:pt x="569" y="1238"/>
                  </a:lnTo>
                  <a:lnTo>
                    <a:pt x="577" y="1139"/>
                  </a:lnTo>
                  <a:lnTo>
                    <a:pt x="590" y="1040"/>
                  </a:lnTo>
                  <a:lnTo>
                    <a:pt x="607" y="944"/>
                  </a:lnTo>
                  <a:lnTo>
                    <a:pt x="627" y="851"/>
                  </a:lnTo>
                  <a:lnTo>
                    <a:pt x="653" y="760"/>
                  </a:lnTo>
                  <a:lnTo>
                    <a:pt x="576" y="730"/>
                  </a:lnTo>
                  <a:lnTo>
                    <a:pt x="503" y="696"/>
                  </a:lnTo>
                  <a:lnTo>
                    <a:pt x="435" y="661"/>
                  </a:lnTo>
                  <a:lnTo>
                    <a:pt x="370" y="621"/>
                  </a:lnTo>
                  <a:close/>
                  <a:moveTo>
                    <a:pt x="2409" y="621"/>
                  </a:moveTo>
                  <a:lnTo>
                    <a:pt x="2345" y="660"/>
                  </a:lnTo>
                  <a:lnTo>
                    <a:pt x="2276" y="696"/>
                  </a:lnTo>
                  <a:lnTo>
                    <a:pt x="2203" y="730"/>
                  </a:lnTo>
                  <a:lnTo>
                    <a:pt x="2127" y="760"/>
                  </a:lnTo>
                  <a:lnTo>
                    <a:pt x="2150" y="846"/>
                  </a:lnTo>
                  <a:lnTo>
                    <a:pt x="2170" y="934"/>
                  </a:lnTo>
                  <a:lnTo>
                    <a:pt x="2187" y="1025"/>
                  </a:lnTo>
                  <a:lnTo>
                    <a:pt x="2199" y="1117"/>
                  </a:lnTo>
                  <a:lnTo>
                    <a:pt x="2208" y="1210"/>
                  </a:lnTo>
                  <a:lnTo>
                    <a:pt x="2266" y="1196"/>
                  </a:lnTo>
                  <a:lnTo>
                    <a:pt x="2322" y="1188"/>
                  </a:lnTo>
                  <a:lnTo>
                    <a:pt x="2380" y="1184"/>
                  </a:lnTo>
                  <a:lnTo>
                    <a:pt x="2437" y="1185"/>
                  </a:lnTo>
                  <a:lnTo>
                    <a:pt x="2494" y="1191"/>
                  </a:lnTo>
                  <a:lnTo>
                    <a:pt x="2549" y="1201"/>
                  </a:lnTo>
                  <a:lnTo>
                    <a:pt x="2604" y="1217"/>
                  </a:lnTo>
                  <a:lnTo>
                    <a:pt x="2657" y="1237"/>
                  </a:lnTo>
                  <a:lnTo>
                    <a:pt x="2644" y="1152"/>
                  </a:lnTo>
                  <a:lnTo>
                    <a:pt x="2626" y="1068"/>
                  </a:lnTo>
                  <a:lnTo>
                    <a:pt x="2602" y="987"/>
                  </a:lnTo>
                  <a:lnTo>
                    <a:pt x="2573" y="909"/>
                  </a:lnTo>
                  <a:lnTo>
                    <a:pt x="2538" y="832"/>
                  </a:lnTo>
                  <a:lnTo>
                    <a:pt x="2500" y="759"/>
                  </a:lnTo>
                  <a:lnTo>
                    <a:pt x="2457" y="688"/>
                  </a:lnTo>
                  <a:lnTo>
                    <a:pt x="2409" y="621"/>
                  </a:lnTo>
                  <a:close/>
                  <a:moveTo>
                    <a:pt x="1797" y="179"/>
                  </a:moveTo>
                  <a:lnTo>
                    <a:pt x="1825" y="206"/>
                  </a:lnTo>
                  <a:lnTo>
                    <a:pt x="1869" y="257"/>
                  </a:lnTo>
                  <a:lnTo>
                    <a:pt x="1913" y="312"/>
                  </a:lnTo>
                  <a:lnTo>
                    <a:pt x="1953" y="372"/>
                  </a:lnTo>
                  <a:lnTo>
                    <a:pt x="1991" y="436"/>
                  </a:lnTo>
                  <a:lnTo>
                    <a:pt x="2028" y="505"/>
                  </a:lnTo>
                  <a:lnTo>
                    <a:pt x="2061" y="578"/>
                  </a:lnTo>
                  <a:lnTo>
                    <a:pt x="2091" y="654"/>
                  </a:lnTo>
                  <a:lnTo>
                    <a:pt x="2158" y="628"/>
                  </a:lnTo>
                  <a:lnTo>
                    <a:pt x="2220" y="598"/>
                  </a:lnTo>
                  <a:lnTo>
                    <a:pt x="2281" y="568"/>
                  </a:lnTo>
                  <a:lnTo>
                    <a:pt x="2337" y="534"/>
                  </a:lnTo>
                  <a:lnTo>
                    <a:pt x="2281" y="476"/>
                  </a:lnTo>
                  <a:lnTo>
                    <a:pt x="2221" y="421"/>
                  </a:lnTo>
                  <a:lnTo>
                    <a:pt x="2158" y="369"/>
                  </a:lnTo>
                  <a:lnTo>
                    <a:pt x="2091" y="323"/>
                  </a:lnTo>
                  <a:lnTo>
                    <a:pt x="2022" y="280"/>
                  </a:lnTo>
                  <a:lnTo>
                    <a:pt x="1950" y="242"/>
                  </a:lnTo>
                  <a:lnTo>
                    <a:pt x="1874" y="207"/>
                  </a:lnTo>
                  <a:lnTo>
                    <a:pt x="1797" y="179"/>
                  </a:lnTo>
                  <a:close/>
                  <a:moveTo>
                    <a:pt x="983" y="179"/>
                  </a:moveTo>
                  <a:lnTo>
                    <a:pt x="913" y="204"/>
                  </a:lnTo>
                  <a:lnTo>
                    <a:pt x="845" y="234"/>
                  </a:lnTo>
                  <a:lnTo>
                    <a:pt x="780" y="267"/>
                  </a:lnTo>
                  <a:lnTo>
                    <a:pt x="716" y="305"/>
                  </a:lnTo>
                  <a:lnTo>
                    <a:pt x="655" y="345"/>
                  </a:lnTo>
                  <a:lnTo>
                    <a:pt x="595" y="391"/>
                  </a:lnTo>
                  <a:lnTo>
                    <a:pt x="538" y="439"/>
                  </a:lnTo>
                  <a:lnTo>
                    <a:pt x="483" y="491"/>
                  </a:lnTo>
                  <a:lnTo>
                    <a:pt x="442" y="534"/>
                  </a:lnTo>
                  <a:lnTo>
                    <a:pt x="498" y="568"/>
                  </a:lnTo>
                  <a:lnTo>
                    <a:pt x="559" y="598"/>
                  </a:lnTo>
                  <a:lnTo>
                    <a:pt x="621" y="628"/>
                  </a:lnTo>
                  <a:lnTo>
                    <a:pt x="688" y="654"/>
                  </a:lnTo>
                  <a:lnTo>
                    <a:pt x="718" y="578"/>
                  </a:lnTo>
                  <a:lnTo>
                    <a:pt x="752" y="505"/>
                  </a:lnTo>
                  <a:lnTo>
                    <a:pt x="787" y="436"/>
                  </a:lnTo>
                  <a:lnTo>
                    <a:pt x="825" y="372"/>
                  </a:lnTo>
                  <a:lnTo>
                    <a:pt x="867" y="312"/>
                  </a:lnTo>
                  <a:lnTo>
                    <a:pt x="909" y="257"/>
                  </a:lnTo>
                  <a:lnTo>
                    <a:pt x="954" y="206"/>
                  </a:lnTo>
                  <a:lnTo>
                    <a:pt x="983" y="179"/>
                  </a:lnTo>
                  <a:close/>
                  <a:moveTo>
                    <a:pt x="1446" y="116"/>
                  </a:moveTo>
                  <a:lnTo>
                    <a:pt x="1446" y="772"/>
                  </a:lnTo>
                  <a:lnTo>
                    <a:pt x="1539" y="768"/>
                  </a:lnTo>
                  <a:lnTo>
                    <a:pt x="1632" y="760"/>
                  </a:lnTo>
                  <a:lnTo>
                    <a:pt x="1723" y="748"/>
                  </a:lnTo>
                  <a:lnTo>
                    <a:pt x="1813" y="732"/>
                  </a:lnTo>
                  <a:lnTo>
                    <a:pt x="1900" y="713"/>
                  </a:lnTo>
                  <a:lnTo>
                    <a:pt x="1984" y="689"/>
                  </a:lnTo>
                  <a:lnTo>
                    <a:pt x="1955" y="615"/>
                  </a:lnTo>
                  <a:lnTo>
                    <a:pt x="1923" y="547"/>
                  </a:lnTo>
                  <a:lnTo>
                    <a:pt x="1889" y="482"/>
                  </a:lnTo>
                  <a:lnTo>
                    <a:pt x="1851" y="421"/>
                  </a:lnTo>
                  <a:lnTo>
                    <a:pt x="1813" y="365"/>
                  </a:lnTo>
                  <a:lnTo>
                    <a:pt x="1772" y="315"/>
                  </a:lnTo>
                  <a:lnTo>
                    <a:pt x="1729" y="269"/>
                  </a:lnTo>
                  <a:lnTo>
                    <a:pt x="1685" y="230"/>
                  </a:lnTo>
                  <a:lnTo>
                    <a:pt x="1639" y="195"/>
                  </a:lnTo>
                  <a:lnTo>
                    <a:pt x="1592" y="166"/>
                  </a:lnTo>
                  <a:lnTo>
                    <a:pt x="1545" y="144"/>
                  </a:lnTo>
                  <a:lnTo>
                    <a:pt x="1495" y="127"/>
                  </a:lnTo>
                  <a:lnTo>
                    <a:pt x="1446" y="116"/>
                  </a:lnTo>
                  <a:close/>
                  <a:moveTo>
                    <a:pt x="1334" y="116"/>
                  </a:moveTo>
                  <a:lnTo>
                    <a:pt x="1284" y="127"/>
                  </a:lnTo>
                  <a:lnTo>
                    <a:pt x="1235" y="144"/>
                  </a:lnTo>
                  <a:lnTo>
                    <a:pt x="1187" y="166"/>
                  </a:lnTo>
                  <a:lnTo>
                    <a:pt x="1140" y="195"/>
                  </a:lnTo>
                  <a:lnTo>
                    <a:pt x="1095" y="230"/>
                  </a:lnTo>
                  <a:lnTo>
                    <a:pt x="1050" y="269"/>
                  </a:lnTo>
                  <a:lnTo>
                    <a:pt x="1008" y="315"/>
                  </a:lnTo>
                  <a:lnTo>
                    <a:pt x="966" y="365"/>
                  </a:lnTo>
                  <a:lnTo>
                    <a:pt x="927" y="421"/>
                  </a:lnTo>
                  <a:lnTo>
                    <a:pt x="891" y="482"/>
                  </a:lnTo>
                  <a:lnTo>
                    <a:pt x="856" y="547"/>
                  </a:lnTo>
                  <a:lnTo>
                    <a:pt x="824" y="615"/>
                  </a:lnTo>
                  <a:lnTo>
                    <a:pt x="795" y="689"/>
                  </a:lnTo>
                  <a:lnTo>
                    <a:pt x="879" y="713"/>
                  </a:lnTo>
                  <a:lnTo>
                    <a:pt x="966" y="732"/>
                  </a:lnTo>
                  <a:lnTo>
                    <a:pt x="1056" y="748"/>
                  </a:lnTo>
                  <a:lnTo>
                    <a:pt x="1147" y="760"/>
                  </a:lnTo>
                  <a:lnTo>
                    <a:pt x="1240" y="768"/>
                  </a:lnTo>
                  <a:lnTo>
                    <a:pt x="1334" y="772"/>
                  </a:lnTo>
                  <a:lnTo>
                    <a:pt x="1334" y="116"/>
                  </a:lnTo>
                  <a:close/>
                  <a:moveTo>
                    <a:pt x="1379" y="0"/>
                  </a:moveTo>
                  <a:lnTo>
                    <a:pt x="1400" y="0"/>
                  </a:lnTo>
                  <a:lnTo>
                    <a:pt x="1495" y="4"/>
                  </a:lnTo>
                  <a:lnTo>
                    <a:pt x="1587" y="14"/>
                  </a:lnTo>
                  <a:lnTo>
                    <a:pt x="1678" y="30"/>
                  </a:lnTo>
                  <a:lnTo>
                    <a:pt x="1766" y="52"/>
                  </a:lnTo>
                  <a:lnTo>
                    <a:pt x="1853" y="80"/>
                  </a:lnTo>
                  <a:lnTo>
                    <a:pt x="1937" y="112"/>
                  </a:lnTo>
                  <a:lnTo>
                    <a:pt x="2018" y="151"/>
                  </a:lnTo>
                  <a:lnTo>
                    <a:pt x="2096" y="193"/>
                  </a:lnTo>
                  <a:lnTo>
                    <a:pt x="2171" y="241"/>
                  </a:lnTo>
                  <a:lnTo>
                    <a:pt x="2243" y="294"/>
                  </a:lnTo>
                  <a:lnTo>
                    <a:pt x="2311" y="350"/>
                  </a:lnTo>
                  <a:lnTo>
                    <a:pt x="2376" y="411"/>
                  </a:lnTo>
                  <a:lnTo>
                    <a:pt x="2435" y="476"/>
                  </a:lnTo>
                  <a:lnTo>
                    <a:pt x="2492" y="545"/>
                  </a:lnTo>
                  <a:lnTo>
                    <a:pt x="2544" y="617"/>
                  </a:lnTo>
                  <a:lnTo>
                    <a:pt x="2591" y="693"/>
                  </a:lnTo>
                  <a:lnTo>
                    <a:pt x="2633" y="772"/>
                  </a:lnTo>
                  <a:lnTo>
                    <a:pt x="2671" y="853"/>
                  </a:lnTo>
                  <a:lnTo>
                    <a:pt x="2704" y="938"/>
                  </a:lnTo>
                  <a:lnTo>
                    <a:pt x="2730" y="1025"/>
                  </a:lnTo>
                  <a:lnTo>
                    <a:pt x="2751" y="1115"/>
                  </a:lnTo>
                  <a:lnTo>
                    <a:pt x="2766" y="1207"/>
                  </a:lnTo>
                  <a:lnTo>
                    <a:pt x="2776" y="1301"/>
                  </a:lnTo>
                  <a:lnTo>
                    <a:pt x="2816" y="1330"/>
                  </a:lnTo>
                  <a:lnTo>
                    <a:pt x="2854" y="1362"/>
                  </a:lnTo>
                  <a:lnTo>
                    <a:pt x="2889" y="1399"/>
                  </a:lnTo>
                  <a:lnTo>
                    <a:pt x="2923" y="1437"/>
                  </a:lnTo>
                  <a:lnTo>
                    <a:pt x="2953" y="1479"/>
                  </a:lnTo>
                  <a:lnTo>
                    <a:pt x="2980" y="1522"/>
                  </a:lnTo>
                  <a:lnTo>
                    <a:pt x="3007" y="1576"/>
                  </a:lnTo>
                  <a:lnTo>
                    <a:pt x="3030" y="1631"/>
                  </a:lnTo>
                  <a:lnTo>
                    <a:pt x="3048" y="1686"/>
                  </a:lnTo>
                  <a:lnTo>
                    <a:pt x="3060" y="1743"/>
                  </a:lnTo>
                  <a:lnTo>
                    <a:pt x="3067" y="1801"/>
                  </a:lnTo>
                  <a:lnTo>
                    <a:pt x="3069" y="1859"/>
                  </a:lnTo>
                  <a:lnTo>
                    <a:pt x="3067" y="1918"/>
                  </a:lnTo>
                  <a:lnTo>
                    <a:pt x="3059" y="1976"/>
                  </a:lnTo>
                  <a:lnTo>
                    <a:pt x="3046" y="2034"/>
                  </a:lnTo>
                  <a:lnTo>
                    <a:pt x="3027" y="2093"/>
                  </a:lnTo>
                  <a:lnTo>
                    <a:pt x="3003" y="2149"/>
                  </a:lnTo>
                  <a:lnTo>
                    <a:pt x="2974" y="2202"/>
                  </a:lnTo>
                  <a:lnTo>
                    <a:pt x="2942" y="2253"/>
                  </a:lnTo>
                  <a:lnTo>
                    <a:pt x="2903" y="2301"/>
                  </a:lnTo>
                  <a:lnTo>
                    <a:pt x="2862" y="2344"/>
                  </a:lnTo>
                  <a:lnTo>
                    <a:pt x="3286" y="3087"/>
                  </a:lnTo>
                  <a:lnTo>
                    <a:pt x="3297" y="3110"/>
                  </a:lnTo>
                  <a:lnTo>
                    <a:pt x="3304" y="3135"/>
                  </a:lnTo>
                  <a:lnTo>
                    <a:pt x="3307" y="3160"/>
                  </a:lnTo>
                  <a:lnTo>
                    <a:pt x="3307" y="3185"/>
                  </a:lnTo>
                  <a:lnTo>
                    <a:pt x="3302" y="3210"/>
                  </a:lnTo>
                  <a:lnTo>
                    <a:pt x="3293" y="3235"/>
                  </a:lnTo>
                  <a:lnTo>
                    <a:pt x="3281" y="3257"/>
                  </a:lnTo>
                  <a:lnTo>
                    <a:pt x="3266" y="3277"/>
                  </a:lnTo>
                  <a:lnTo>
                    <a:pt x="3246" y="3294"/>
                  </a:lnTo>
                  <a:lnTo>
                    <a:pt x="3225" y="3309"/>
                  </a:lnTo>
                  <a:lnTo>
                    <a:pt x="3200" y="3321"/>
                  </a:lnTo>
                  <a:lnTo>
                    <a:pt x="3173" y="3328"/>
                  </a:lnTo>
                  <a:lnTo>
                    <a:pt x="3146" y="3331"/>
                  </a:lnTo>
                  <a:lnTo>
                    <a:pt x="3123" y="3329"/>
                  </a:lnTo>
                  <a:lnTo>
                    <a:pt x="3102" y="3325"/>
                  </a:lnTo>
                  <a:lnTo>
                    <a:pt x="3078" y="3316"/>
                  </a:lnTo>
                  <a:lnTo>
                    <a:pt x="3056" y="3304"/>
                  </a:lnTo>
                  <a:lnTo>
                    <a:pt x="3036" y="3288"/>
                  </a:lnTo>
                  <a:lnTo>
                    <a:pt x="3018" y="3270"/>
                  </a:lnTo>
                  <a:lnTo>
                    <a:pt x="3004" y="3249"/>
                  </a:lnTo>
                  <a:lnTo>
                    <a:pt x="2580" y="2505"/>
                  </a:lnTo>
                  <a:lnTo>
                    <a:pt x="2520" y="2519"/>
                  </a:lnTo>
                  <a:lnTo>
                    <a:pt x="2460" y="2528"/>
                  </a:lnTo>
                  <a:lnTo>
                    <a:pt x="2399" y="2530"/>
                  </a:lnTo>
                  <a:lnTo>
                    <a:pt x="2340" y="2528"/>
                  </a:lnTo>
                  <a:lnTo>
                    <a:pt x="2282" y="2520"/>
                  </a:lnTo>
                  <a:lnTo>
                    <a:pt x="2225" y="2508"/>
                  </a:lnTo>
                  <a:lnTo>
                    <a:pt x="2152" y="2560"/>
                  </a:lnTo>
                  <a:lnTo>
                    <a:pt x="2076" y="2606"/>
                  </a:lnTo>
                  <a:lnTo>
                    <a:pt x="1999" y="2648"/>
                  </a:lnTo>
                  <a:lnTo>
                    <a:pt x="1918" y="2684"/>
                  </a:lnTo>
                  <a:lnTo>
                    <a:pt x="1836" y="2714"/>
                  </a:lnTo>
                  <a:lnTo>
                    <a:pt x="1752" y="2741"/>
                  </a:lnTo>
                  <a:lnTo>
                    <a:pt x="1666" y="2761"/>
                  </a:lnTo>
                  <a:lnTo>
                    <a:pt x="1579" y="2775"/>
                  </a:lnTo>
                  <a:lnTo>
                    <a:pt x="1490" y="2784"/>
                  </a:lnTo>
                  <a:lnTo>
                    <a:pt x="1400" y="2787"/>
                  </a:lnTo>
                  <a:lnTo>
                    <a:pt x="1389" y="2788"/>
                  </a:lnTo>
                  <a:lnTo>
                    <a:pt x="1379" y="2787"/>
                  </a:lnTo>
                  <a:lnTo>
                    <a:pt x="1294" y="2784"/>
                  </a:lnTo>
                  <a:lnTo>
                    <a:pt x="1211" y="2776"/>
                  </a:lnTo>
                  <a:lnTo>
                    <a:pt x="1128" y="2763"/>
                  </a:lnTo>
                  <a:lnTo>
                    <a:pt x="1046" y="2745"/>
                  </a:lnTo>
                  <a:lnTo>
                    <a:pt x="966" y="2723"/>
                  </a:lnTo>
                  <a:lnTo>
                    <a:pt x="889" y="2695"/>
                  </a:lnTo>
                  <a:lnTo>
                    <a:pt x="813" y="2663"/>
                  </a:lnTo>
                  <a:lnTo>
                    <a:pt x="738" y="2626"/>
                  </a:lnTo>
                  <a:lnTo>
                    <a:pt x="667" y="2585"/>
                  </a:lnTo>
                  <a:lnTo>
                    <a:pt x="597" y="2539"/>
                  </a:lnTo>
                  <a:lnTo>
                    <a:pt x="530" y="2489"/>
                  </a:lnTo>
                  <a:lnTo>
                    <a:pt x="465" y="2435"/>
                  </a:lnTo>
                  <a:lnTo>
                    <a:pt x="404" y="2376"/>
                  </a:lnTo>
                  <a:lnTo>
                    <a:pt x="346" y="2314"/>
                  </a:lnTo>
                  <a:lnTo>
                    <a:pt x="293" y="2249"/>
                  </a:lnTo>
                  <a:lnTo>
                    <a:pt x="243" y="2181"/>
                  </a:lnTo>
                  <a:lnTo>
                    <a:pt x="198" y="2111"/>
                  </a:lnTo>
                  <a:lnTo>
                    <a:pt x="157" y="2038"/>
                  </a:lnTo>
                  <a:lnTo>
                    <a:pt x="121" y="1964"/>
                  </a:lnTo>
                  <a:lnTo>
                    <a:pt x="89" y="1887"/>
                  </a:lnTo>
                  <a:lnTo>
                    <a:pt x="63" y="1809"/>
                  </a:lnTo>
                  <a:lnTo>
                    <a:pt x="40" y="1728"/>
                  </a:lnTo>
                  <a:lnTo>
                    <a:pt x="23" y="1647"/>
                  </a:lnTo>
                  <a:lnTo>
                    <a:pt x="10" y="1564"/>
                  </a:lnTo>
                  <a:lnTo>
                    <a:pt x="3" y="1479"/>
                  </a:lnTo>
                  <a:lnTo>
                    <a:pt x="0" y="1394"/>
                  </a:lnTo>
                  <a:lnTo>
                    <a:pt x="3" y="1309"/>
                  </a:lnTo>
                  <a:lnTo>
                    <a:pt x="10" y="1225"/>
                  </a:lnTo>
                  <a:lnTo>
                    <a:pt x="23" y="1142"/>
                  </a:lnTo>
                  <a:lnTo>
                    <a:pt x="40" y="1060"/>
                  </a:lnTo>
                  <a:lnTo>
                    <a:pt x="63" y="980"/>
                  </a:lnTo>
                  <a:lnTo>
                    <a:pt x="89" y="901"/>
                  </a:lnTo>
                  <a:lnTo>
                    <a:pt x="121" y="825"/>
                  </a:lnTo>
                  <a:lnTo>
                    <a:pt x="157" y="750"/>
                  </a:lnTo>
                  <a:lnTo>
                    <a:pt x="198" y="677"/>
                  </a:lnTo>
                  <a:lnTo>
                    <a:pt x="243" y="606"/>
                  </a:lnTo>
                  <a:lnTo>
                    <a:pt x="293" y="539"/>
                  </a:lnTo>
                  <a:lnTo>
                    <a:pt x="346" y="474"/>
                  </a:lnTo>
                  <a:lnTo>
                    <a:pt x="404" y="412"/>
                  </a:lnTo>
                  <a:lnTo>
                    <a:pt x="465" y="353"/>
                  </a:lnTo>
                  <a:lnTo>
                    <a:pt x="530" y="299"/>
                  </a:lnTo>
                  <a:lnTo>
                    <a:pt x="597" y="249"/>
                  </a:lnTo>
                  <a:lnTo>
                    <a:pt x="667" y="203"/>
                  </a:lnTo>
                  <a:lnTo>
                    <a:pt x="738" y="162"/>
                  </a:lnTo>
                  <a:lnTo>
                    <a:pt x="813" y="125"/>
                  </a:lnTo>
                  <a:lnTo>
                    <a:pt x="889" y="93"/>
                  </a:lnTo>
                  <a:lnTo>
                    <a:pt x="966" y="66"/>
                  </a:lnTo>
                  <a:lnTo>
                    <a:pt x="1046" y="42"/>
                  </a:lnTo>
                  <a:lnTo>
                    <a:pt x="1128" y="24"/>
                  </a:lnTo>
                  <a:lnTo>
                    <a:pt x="1211" y="11"/>
                  </a:lnTo>
                  <a:lnTo>
                    <a:pt x="1294" y="3"/>
                  </a:lnTo>
                  <a:lnTo>
                    <a:pt x="13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67" name="Группа 481"/>
          <p:cNvGrpSpPr>
            <a:grpSpLocks/>
          </p:cNvGrpSpPr>
          <p:nvPr/>
        </p:nvGrpSpPr>
        <p:grpSpPr bwMode="auto">
          <a:xfrm>
            <a:off x="4637981" y="5106136"/>
            <a:ext cx="401788" cy="436516"/>
            <a:chOff x="3395663" y="8124826"/>
            <a:chExt cx="533400" cy="739775"/>
          </a:xfrm>
          <a:solidFill>
            <a:schemeClr val="bg1"/>
          </a:solidFill>
        </p:grpSpPr>
        <p:sp>
          <p:nvSpPr>
            <p:cNvPr id="68" name="Freeform 366"/>
            <p:cNvSpPr>
              <a:spLocks noEditPoints="1"/>
            </p:cNvSpPr>
            <p:nvPr/>
          </p:nvSpPr>
          <p:spPr bwMode="auto">
            <a:xfrm>
              <a:off x="3395663" y="8124826"/>
              <a:ext cx="439738" cy="446088"/>
            </a:xfrm>
            <a:custGeom>
              <a:avLst/>
              <a:gdLst>
                <a:gd name="T0" fmla="*/ 219869 w 104"/>
                <a:gd name="T1" fmla="*/ 446088 h 104"/>
                <a:gd name="T2" fmla="*/ 0 w 104"/>
                <a:gd name="T3" fmla="*/ 223044 h 104"/>
                <a:gd name="T4" fmla="*/ 219869 w 104"/>
                <a:gd name="T5" fmla="*/ 0 h 104"/>
                <a:gd name="T6" fmla="*/ 439738 w 104"/>
                <a:gd name="T7" fmla="*/ 223044 h 104"/>
                <a:gd name="T8" fmla="*/ 219869 w 104"/>
                <a:gd name="T9" fmla="*/ 446088 h 104"/>
                <a:gd name="T10" fmla="*/ 219869 w 104"/>
                <a:gd name="T11" fmla="*/ 34314 h 104"/>
                <a:gd name="T12" fmla="*/ 33826 w 104"/>
                <a:gd name="T13" fmla="*/ 223044 h 104"/>
                <a:gd name="T14" fmla="*/ 219869 w 104"/>
                <a:gd name="T15" fmla="*/ 411774 h 104"/>
                <a:gd name="T16" fmla="*/ 405912 w 104"/>
                <a:gd name="T17" fmla="*/ 223044 h 104"/>
                <a:gd name="T18" fmla="*/ 219869 w 104"/>
                <a:gd name="T19" fmla="*/ 3431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moveTo>
                    <a:pt x="52" y="8"/>
                  </a:moveTo>
                  <a:cubicBezTo>
                    <a:pt x="28" y="8"/>
                    <a:pt x="8" y="28"/>
                    <a:pt x="8" y="52"/>
                  </a:cubicBezTo>
                  <a:cubicBezTo>
                    <a:pt x="8" y="76"/>
                    <a:pt x="28" y="96"/>
                    <a:pt x="52" y="96"/>
                  </a:cubicBezTo>
                  <a:cubicBezTo>
                    <a:pt x="76" y="96"/>
                    <a:pt x="96" y="76"/>
                    <a:pt x="96" y="52"/>
                  </a:cubicBezTo>
                  <a:cubicBezTo>
                    <a:pt x="96" y="28"/>
                    <a:pt x="76" y="8"/>
                    <a:pt x="5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200"/>
            </a:p>
          </p:txBody>
        </p:sp>
        <p:sp>
          <p:nvSpPr>
            <p:cNvPr id="69" name="Freeform 367"/>
            <p:cNvSpPr>
              <a:spLocks/>
            </p:cNvSpPr>
            <p:nvPr/>
          </p:nvSpPr>
          <p:spPr bwMode="auto">
            <a:xfrm>
              <a:off x="3509963" y="8132763"/>
              <a:ext cx="119063" cy="434975"/>
            </a:xfrm>
            <a:custGeom>
              <a:avLst/>
              <a:gdLst>
                <a:gd name="T0" fmla="*/ 97802 w 28"/>
                <a:gd name="T1" fmla="*/ 434975 h 101"/>
                <a:gd name="T2" fmla="*/ 0 w 28"/>
                <a:gd name="T3" fmla="*/ 215334 h 101"/>
                <a:gd name="T4" fmla="*/ 93550 w 28"/>
                <a:gd name="T5" fmla="*/ 0 h 101"/>
                <a:gd name="T6" fmla="*/ 119063 w 28"/>
                <a:gd name="T7" fmla="*/ 25840 h 101"/>
                <a:gd name="T8" fmla="*/ 34018 w 28"/>
                <a:gd name="T9" fmla="*/ 215334 h 101"/>
                <a:gd name="T10" fmla="*/ 119063 w 28"/>
                <a:gd name="T11" fmla="*/ 409135 h 101"/>
                <a:gd name="T12" fmla="*/ 97802 w 28"/>
                <a:gd name="T13" fmla="*/ 434975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01">
                  <a:moveTo>
                    <a:pt x="23" y="101"/>
                  </a:moveTo>
                  <a:cubicBezTo>
                    <a:pt x="9" y="88"/>
                    <a:pt x="0" y="69"/>
                    <a:pt x="0" y="50"/>
                  </a:cubicBezTo>
                  <a:cubicBezTo>
                    <a:pt x="0" y="31"/>
                    <a:pt x="8" y="13"/>
                    <a:pt x="22" y="0"/>
                  </a:cubicBezTo>
                  <a:cubicBezTo>
                    <a:pt x="28" y="6"/>
                    <a:pt x="28" y="6"/>
                    <a:pt x="28" y="6"/>
                  </a:cubicBezTo>
                  <a:cubicBezTo>
                    <a:pt x="15" y="17"/>
                    <a:pt x="8" y="33"/>
                    <a:pt x="8" y="50"/>
                  </a:cubicBezTo>
                  <a:cubicBezTo>
                    <a:pt x="8" y="67"/>
                    <a:pt x="16" y="84"/>
                    <a:pt x="28" y="95"/>
                  </a:cubicBezTo>
                  <a:lnTo>
                    <a:pt x="2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200"/>
            </a:p>
          </p:txBody>
        </p:sp>
        <p:sp>
          <p:nvSpPr>
            <p:cNvPr id="70" name="Freeform 368"/>
            <p:cNvSpPr>
              <a:spLocks/>
            </p:cNvSpPr>
            <p:nvPr/>
          </p:nvSpPr>
          <p:spPr bwMode="auto">
            <a:xfrm>
              <a:off x="3603626" y="8132763"/>
              <a:ext cx="117475" cy="434975"/>
            </a:xfrm>
            <a:custGeom>
              <a:avLst/>
              <a:gdLst>
                <a:gd name="T0" fmla="*/ 20978 w 28"/>
                <a:gd name="T1" fmla="*/ 434975 h 101"/>
                <a:gd name="T2" fmla="*/ 0 w 28"/>
                <a:gd name="T3" fmla="*/ 409135 h 101"/>
                <a:gd name="T4" fmla="*/ 83911 w 28"/>
                <a:gd name="T5" fmla="*/ 215334 h 101"/>
                <a:gd name="T6" fmla="*/ 0 w 28"/>
                <a:gd name="T7" fmla="*/ 25840 h 101"/>
                <a:gd name="T8" fmla="*/ 25173 w 28"/>
                <a:gd name="T9" fmla="*/ 0 h 101"/>
                <a:gd name="T10" fmla="*/ 117475 w 28"/>
                <a:gd name="T11" fmla="*/ 215334 h 101"/>
                <a:gd name="T12" fmla="*/ 20978 w 28"/>
                <a:gd name="T13" fmla="*/ 434975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01">
                  <a:moveTo>
                    <a:pt x="5" y="101"/>
                  </a:moveTo>
                  <a:cubicBezTo>
                    <a:pt x="0" y="95"/>
                    <a:pt x="0" y="95"/>
                    <a:pt x="0" y="95"/>
                  </a:cubicBezTo>
                  <a:cubicBezTo>
                    <a:pt x="12" y="84"/>
                    <a:pt x="20" y="67"/>
                    <a:pt x="20" y="50"/>
                  </a:cubicBezTo>
                  <a:cubicBezTo>
                    <a:pt x="20" y="33"/>
                    <a:pt x="13" y="17"/>
                    <a:pt x="0" y="6"/>
                  </a:cubicBezTo>
                  <a:cubicBezTo>
                    <a:pt x="6" y="0"/>
                    <a:pt x="6" y="0"/>
                    <a:pt x="6" y="0"/>
                  </a:cubicBezTo>
                  <a:cubicBezTo>
                    <a:pt x="20" y="13"/>
                    <a:pt x="28" y="31"/>
                    <a:pt x="28" y="50"/>
                  </a:cubicBezTo>
                  <a:cubicBezTo>
                    <a:pt x="28" y="69"/>
                    <a:pt x="19" y="88"/>
                    <a:pt x="5"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200"/>
            </a:p>
          </p:txBody>
        </p:sp>
        <p:sp>
          <p:nvSpPr>
            <p:cNvPr id="71" name="Rectangle 369"/>
            <p:cNvSpPr>
              <a:spLocks noChangeArrowheads="1"/>
            </p:cNvSpPr>
            <p:nvPr/>
          </p:nvSpPr>
          <p:spPr bwMode="auto">
            <a:xfrm>
              <a:off x="3441701" y="8243888"/>
              <a:ext cx="37306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Roboto Light" pitchFamily="2" charset="0"/>
                </a:defRPr>
              </a:lvl1pPr>
              <a:lvl2pPr marL="742950" indent="-285750">
                <a:defRPr sz="2700">
                  <a:solidFill>
                    <a:schemeClr val="tx1"/>
                  </a:solidFill>
                  <a:latin typeface="Roboto Light" pitchFamily="2" charset="0"/>
                </a:defRPr>
              </a:lvl2pPr>
              <a:lvl3pPr marL="1143000" indent="-228600">
                <a:defRPr sz="2700">
                  <a:solidFill>
                    <a:schemeClr val="tx1"/>
                  </a:solidFill>
                  <a:latin typeface="Roboto Light" pitchFamily="2" charset="0"/>
                </a:defRPr>
              </a:lvl3pPr>
              <a:lvl4pPr marL="1600200" indent="-228600">
                <a:defRPr sz="2700">
                  <a:solidFill>
                    <a:schemeClr val="tx1"/>
                  </a:solidFill>
                  <a:latin typeface="Roboto Light" pitchFamily="2" charset="0"/>
                </a:defRPr>
              </a:lvl4pPr>
              <a:lvl5pPr marL="2057400" indent="-228600">
                <a:defRPr sz="2700">
                  <a:solidFill>
                    <a:schemeClr val="tx1"/>
                  </a:solidFill>
                  <a:latin typeface="Roboto Light" pitchFamily="2" charset="0"/>
                </a:defRPr>
              </a:lvl5pPr>
              <a:lvl6pPr marL="2514600" indent="-228600" defTabSz="1371600" fontAlgn="base">
                <a:spcBef>
                  <a:spcPct val="0"/>
                </a:spcBef>
                <a:spcAft>
                  <a:spcPct val="0"/>
                </a:spcAft>
                <a:defRPr sz="2700">
                  <a:solidFill>
                    <a:schemeClr val="tx1"/>
                  </a:solidFill>
                  <a:latin typeface="Roboto Light" pitchFamily="2" charset="0"/>
                </a:defRPr>
              </a:lvl6pPr>
              <a:lvl7pPr marL="2971800" indent="-228600" defTabSz="1371600" fontAlgn="base">
                <a:spcBef>
                  <a:spcPct val="0"/>
                </a:spcBef>
                <a:spcAft>
                  <a:spcPct val="0"/>
                </a:spcAft>
                <a:defRPr sz="2700">
                  <a:solidFill>
                    <a:schemeClr val="tx1"/>
                  </a:solidFill>
                  <a:latin typeface="Roboto Light" pitchFamily="2" charset="0"/>
                </a:defRPr>
              </a:lvl7pPr>
              <a:lvl8pPr marL="3429000" indent="-228600" defTabSz="1371600" fontAlgn="base">
                <a:spcBef>
                  <a:spcPct val="0"/>
                </a:spcBef>
                <a:spcAft>
                  <a:spcPct val="0"/>
                </a:spcAft>
                <a:defRPr sz="2700">
                  <a:solidFill>
                    <a:schemeClr val="tx1"/>
                  </a:solidFill>
                  <a:latin typeface="Roboto Light" pitchFamily="2" charset="0"/>
                </a:defRPr>
              </a:lvl8pPr>
              <a:lvl9pPr marL="3886200" indent="-228600" defTabSz="1371600" fontAlgn="base">
                <a:spcBef>
                  <a:spcPct val="0"/>
                </a:spcBef>
                <a:spcAft>
                  <a:spcPct val="0"/>
                </a:spcAft>
                <a:defRPr sz="2700">
                  <a:solidFill>
                    <a:schemeClr val="tx1"/>
                  </a:solidFill>
                  <a:latin typeface="Roboto Light" pitchFamily="2" charset="0"/>
                </a:defRPr>
              </a:lvl9pPr>
            </a:lstStyle>
            <a:p>
              <a:pPr eaLnBrk="1" hangingPunct="1"/>
              <a:endParaRPr lang="ru-RU" altLang="ru-RU" sz="1800"/>
            </a:p>
          </p:txBody>
        </p:sp>
        <p:sp>
          <p:nvSpPr>
            <p:cNvPr id="72" name="Rectangle 370"/>
            <p:cNvSpPr>
              <a:spLocks noChangeArrowheads="1"/>
            </p:cNvSpPr>
            <p:nvPr/>
          </p:nvSpPr>
          <p:spPr bwMode="auto">
            <a:xfrm>
              <a:off x="3441701" y="8416926"/>
              <a:ext cx="37306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Roboto Light" pitchFamily="2" charset="0"/>
                </a:defRPr>
              </a:lvl1pPr>
              <a:lvl2pPr marL="742950" indent="-285750">
                <a:defRPr sz="2700">
                  <a:solidFill>
                    <a:schemeClr val="tx1"/>
                  </a:solidFill>
                  <a:latin typeface="Roboto Light" pitchFamily="2" charset="0"/>
                </a:defRPr>
              </a:lvl2pPr>
              <a:lvl3pPr marL="1143000" indent="-228600">
                <a:defRPr sz="2700">
                  <a:solidFill>
                    <a:schemeClr val="tx1"/>
                  </a:solidFill>
                  <a:latin typeface="Roboto Light" pitchFamily="2" charset="0"/>
                </a:defRPr>
              </a:lvl3pPr>
              <a:lvl4pPr marL="1600200" indent="-228600">
                <a:defRPr sz="2700">
                  <a:solidFill>
                    <a:schemeClr val="tx1"/>
                  </a:solidFill>
                  <a:latin typeface="Roboto Light" pitchFamily="2" charset="0"/>
                </a:defRPr>
              </a:lvl4pPr>
              <a:lvl5pPr marL="2057400" indent="-228600">
                <a:defRPr sz="2700">
                  <a:solidFill>
                    <a:schemeClr val="tx1"/>
                  </a:solidFill>
                  <a:latin typeface="Roboto Light" pitchFamily="2" charset="0"/>
                </a:defRPr>
              </a:lvl5pPr>
              <a:lvl6pPr marL="2514600" indent="-228600" defTabSz="1371600" fontAlgn="base">
                <a:spcBef>
                  <a:spcPct val="0"/>
                </a:spcBef>
                <a:spcAft>
                  <a:spcPct val="0"/>
                </a:spcAft>
                <a:defRPr sz="2700">
                  <a:solidFill>
                    <a:schemeClr val="tx1"/>
                  </a:solidFill>
                  <a:latin typeface="Roboto Light" pitchFamily="2" charset="0"/>
                </a:defRPr>
              </a:lvl6pPr>
              <a:lvl7pPr marL="2971800" indent="-228600" defTabSz="1371600" fontAlgn="base">
                <a:spcBef>
                  <a:spcPct val="0"/>
                </a:spcBef>
                <a:spcAft>
                  <a:spcPct val="0"/>
                </a:spcAft>
                <a:defRPr sz="2700">
                  <a:solidFill>
                    <a:schemeClr val="tx1"/>
                  </a:solidFill>
                  <a:latin typeface="Roboto Light" pitchFamily="2" charset="0"/>
                </a:defRPr>
              </a:lvl7pPr>
              <a:lvl8pPr marL="3429000" indent="-228600" defTabSz="1371600" fontAlgn="base">
                <a:spcBef>
                  <a:spcPct val="0"/>
                </a:spcBef>
                <a:spcAft>
                  <a:spcPct val="0"/>
                </a:spcAft>
                <a:defRPr sz="2700">
                  <a:solidFill>
                    <a:schemeClr val="tx1"/>
                  </a:solidFill>
                  <a:latin typeface="Roboto Light" pitchFamily="2" charset="0"/>
                </a:defRPr>
              </a:lvl8pPr>
              <a:lvl9pPr marL="3886200" indent="-228600" defTabSz="1371600" fontAlgn="base">
                <a:spcBef>
                  <a:spcPct val="0"/>
                </a:spcBef>
                <a:spcAft>
                  <a:spcPct val="0"/>
                </a:spcAft>
                <a:defRPr sz="2700">
                  <a:solidFill>
                    <a:schemeClr val="tx1"/>
                  </a:solidFill>
                  <a:latin typeface="Roboto Light" pitchFamily="2" charset="0"/>
                </a:defRPr>
              </a:lvl9pPr>
            </a:lstStyle>
            <a:p>
              <a:pPr eaLnBrk="1" hangingPunct="1"/>
              <a:endParaRPr lang="ru-RU" altLang="ru-RU" sz="1800"/>
            </a:p>
          </p:txBody>
        </p:sp>
        <p:sp>
          <p:nvSpPr>
            <p:cNvPr id="73" name="Freeform 371"/>
            <p:cNvSpPr>
              <a:spLocks/>
            </p:cNvSpPr>
            <p:nvPr/>
          </p:nvSpPr>
          <p:spPr bwMode="auto">
            <a:xfrm>
              <a:off x="3611563" y="8364538"/>
              <a:ext cx="317500" cy="414338"/>
            </a:xfrm>
            <a:custGeom>
              <a:avLst/>
              <a:gdLst>
                <a:gd name="T0" fmla="*/ 33867 w 75"/>
                <a:gd name="T1" fmla="*/ 414338 h 96"/>
                <a:gd name="T2" fmla="*/ 0 w 75"/>
                <a:gd name="T3" fmla="*/ 414338 h 96"/>
                <a:gd name="T4" fmla="*/ 0 w 75"/>
                <a:gd name="T5" fmla="*/ 276225 h 96"/>
                <a:gd name="T6" fmla="*/ 12700 w 75"/>
                <a:gd name="T7" fmla="*/ 276225 h 96"/>
                <a:gd name="T8" fmla="*/ 283633 w 75"/>
                <a:gd name="T9" fmla="*/ 0 h 96"/>
                <a:gd name="T10" fmla="*/ 317500 w 75"/>
                <a:gd name="T11" fmla="*/ 0 h 96"/>
                <a:gd name="T12" fmla="*/ 33867 w 75"/>
                <a:gd name="T13" fmla="*/ 310754 h 96"/>
                <a:gd name="T14" fmla="*/ 33867 w 75"/>
                <a:gd name="T15" fmla="*/ 414338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96">
                  <a:moveTo>
                    <a:pt x="8" y="96"/>
                  </a:moveTo>
                  <a:cubicBezTo>
                    <a:pt x="0" y="96"/>
                    <a:pt x="0" y="96"/>
                    <a:pt x="0" y="96"/>
                  </a:cubicBezTo>
                  <a:cubicBezTo>
                    <a:pt x="0" y="64"/>
                    <a:pt x="0" y="64"/>
                    <a:pt x="0" y="64"/>
                  </a:cubicBezTo>
                  <a:cubicBezTo>
                    <a:pt x="3" y="64"/>
                    <a:pt x="3" y="64"/>
                    <a:pt x="3" y="64"/>
                  </a:cubicBezTo>
                  <a:cubicBezTo>
                    <a:pt x="38" y="64"/>
                    <a:pt x="67" y="36"/>
                    <a:pt x="67" y="0"/>
                  </a:cubicBezTo>
                  <a:cubicBezTo>
                    <a:pt x="75" y="0"/>
                    <a:pt x="75" y="0"/>
                    <a:pt x="75" y="0"/>
                  </a:cubicBezTo>
                  <a:cubicBezTo>
                    <a:pt x="75" y="36"/>
                    <a:pt x="44" y="70"/>
                    <a:pt x="8" y="72"/>
                  </a:cubicBezTo>
                  <a:lnTo>
                    <a:pt x="8"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200"/>
            </a:p>
          </p:txBody>
        </p:sp>
        <p:sp>
          <p:nvSpPr>
            <p:cNvPr id="74" name="Freeform 372"/>
            <p:cNvSpPr>
              <a:spLocks/>
            </p:cNvSpPr>
            <p:nvPr/>
          </p:nvSpPr>
          <p:spPr bwMode="auto">
            <a:xfrm>
              <a:off x="3530601" y="8743951"/>
              <a:ext cx="169863" cy="85725"/>
            </a:xfrm>
            <a:custGeom>
              <a:avLst/>
              <a:gdLst>
                <a:gd name="T0" fmla="*/ 169863 w 40"/>
                <a:gd name="T1" fmla="*/ 85725 h 20"/>
                <a:gd name="T2" fmla="*/ 135890 w 40"/>
                <a:gd name="T3" fmla="*/ 85725 h 20"/>
                <a:gd name="T4" fmla="*/ 84932 w 40"/>
                <a:gd name="T5" fmla="*/ 34290 h 20"/>
                <a:gd name="T6" fmla="*/ 33973 w 40"/>
                <a:gd name="T7" fmla="*/ 85725 h 20"/>
                <a:gd name="T8" fmla="*/ 0 w 40"/>
                <a:gd name="T9" fmla="*/ 85725 h 20"/>
                <a:gd name="T10" fmla="*/ 84932 w 40"/>
                <a:gd name="T11" fmla="*/ 0 h 20"/>
                <a:gd name="T12" fmla="*/ 169863 w 40"/>
                <a:gd name="T13" fmla="*/ 857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0">
                  <a:moveTo>
                    <a:pt x="40" y="20"/>
                  </a:moveTo>
                  <a:cubicBezTo>
                    <a:pt x="32" y="20"/>
                    <a:pt x="32" y="20"/>
                    <a:pt x="32" y="20"/>
                  </a:cubicBezTo>
                  <a:cubicBezTo>
                    <a:pt x="32" y="12"/>
                    <a:pt x="27" y="8"/>
                    <a:pt x="20" y="8"/>
                  </a:cubicBezTo>
                  <a:cubicBezTo>
                    <a:pt x="13" y="8"/>
                    <a:pt x="8" y="12"/>
                    <a:pt x="8" y="20"/>
                  </a:cubicBezTo>
                  <a:cubicBezTo>
                    <a:pt x="0" y="20"/>
                    <a:pt x="0" y="20"/>
                    <a:pt x="0" y="20"/>
                  </a:cubicBezTo>
                  <a:cubicBezTo>
                    <a:pt x="0" y="8"/>
                    <a:pt x="9" y="0"/>
                    <a:pt x="20" y="0"/>
                  </a:cubicBezTo>
                  <a:cubicBezTo>
                    <a:pt x="31" y="0"/>
                    <a:pt x="40" y="8"/>
                    <a:pt x="40"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200"/>
            </a:p>
          </p:txBody>
        </p:sp>
        <p:sp>
          <p:nvSpPr>
            <p:cNvPr id="75" name="Rectangle 373"/>
            <p:cNvSpPr>
              <a:spLocks noChangeArrowheads="1"/>
            </p:cNvSpPr>
            <p:nvPr/>
          </p:nvSpPr>
          <p:spPr bwMode="auto">
            <a:xfrm>
              <a:off x="3441701" y="8829676"/>
              <a:ext cx="37306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Roboto Light" pitchFamily="2" charset="0"/>
                </a:defRPr>
              </a:lvl1pPr>
              <a:lvl2pPr marL="742950" indent="-285750">
                <a:defRPr sz="2700">
                  <a:solidFill>
                    <a:schemeClr val="tx1"/>
                  </a:solidFill>
                  <a:latin typeface="Roboto Light" pitchFamily="2" charset="0"/>
                </a:defRPr>
              </a:lvl2pPr>
              <a:lvl3pPr marL="1143000" indent="-228600">
                <a:defRPr sz="2700">
                  <a:solidFill>
                    <a:schemeClr val="tx1"/>
                  </a:solidFill>
                  <a:latin typeface="Roboto Light" pitchFamily="2" charset="0"/>
                </a:defRPr>
              </a:lvl3pPr>
              <a:lvl4pPr marL="1600200" indent="-228600">
                <a:defRPr sz="2700">
                  <a:solidFill>
                    <a:schemeClr val="tx1"/>
                  </a:solidFill>
                  <a:latin typeface="Roboto Light" pitchFamily="2" charset="0"/>
                </a:defRPr>
              </a:lvl4pPr>
              <a:lvl5pPr marL="2057400" indent="-228600">
                <a:defRPr sz="2700">
                  <a:solidFill>
                    <a:schemeClr val="tx1"/>
                  </a:solidFill>
                  <a:latin typeface="Roboto Light" pitchFamily="2" charset="0"/>
                </a:defRPr>
              </a:lvl5pPr>
              <a:lvl6pPr marL="2514600" indent="-228600" defTabSz="1371600" fontAlgn="base">
                <a:spcBef>
                  <a:spcPct val="0"/>
                </a:spcBef>
                <a:spcAft>
                  <a:spcPct val="0"/>
                </a:spcAft>
                <a:defRPr sz="2700">
                  <a:solidFill>
                    <a:schemeClr val="tx1"/>
                  </a:solidFill>
                  <a:latin typeface="Roboto Light" pitchFamily="2" charset="0"/>
                </a:defRPr>
              </a:lvl6pPr>
              <a:lvl7pPr marL="2971800" indent="-228600" defTabSz="1371600" fontAlgn="base">
                <a:spcBef>
                  <a:spcPct val="0"/>
                </a:spcBef>
                <a:spcAft>
                  <a:spcPct val="0"/>
                </a:spcAft>
                <a:defRPr sz="2700">
                  <a:solidFill>
                    <a:schemeClr val="tx1"/>
                  </a:solidFill>
                  <a:latin typeface="Roboto Light" pitchFamily="2" charset="0"/>
                </a:defRPr>
              </a:lvl7pPr>
              <a:lvl8pPr marL="3429000" indent="-228600" defTabSz="1371600" fontAlgn="base">
                <a:spcBef>
                  <a:spcPct val="0"/>
                </a:spcBef>
                <a:spcAft>
                  <a:spcPct val="0"/>
                </a:spcAft>
                <a:defRPr sz="2700">
                  <a:solidFill>
                    <a:schemeClr val="tx1"/>
                  </a:solidFill>
                  <a:latin typeface="Roboto Light" pitchFamily="2" charset="0"/>
                </a:defRPr>
              </a:lvl8pPr>
              <a:lvl9pPr marL="3886200" indent="-228600" defTabSz="1371600" fontAlgn="base">
                <a:spcBef>
                  <a:spcPct val="0"/>
                </a:spcBef>
                <a:spcAft>
                  <a:spcPct val="0"/>
                </a:spcAft>
                <a:defRPr sz="2700">
                  <a:solidFill>
                    <a:schemeClr val="tx1"/>
                  </a:solidFill>
                  <a:latin typeface="Roboto Light" pitchFamily="2" charset="0"/>
                </a:defRPr>
              </a:lvl9pPr>
            </a:lstStyle>
            <a:p>
              <a:pPr eaLnBrk="1" hangingPunct="1"/>
              <a:endParaRPr lang="ru-RU" altLang="ru-RU" sz="1800"/>
            </a:p>
          </p:txBody>
        </p:sp>
        <p:sp>
          <p:nvSpPr>
            <p:cNvPr id="76" name="Rectangle 374"/>
            <p:cNvSpPr>
              <a:spLocks noChangeArrowheads="1"/>
            </p:cNvSpPr>
            <p:nvPr/>
          </p:nvSpPr>
          <p:spPr bwMode="auto">
            <a:xfrm>
              <a:off x="3611563" y="8588376"/>
              <a:ext cx="33338"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Roboto Light" pitchFamily="2" charset="0"/>
                </a:defRPr>
              </a:lvl1pPr>
              <a:lvl2pPr marL="742950" indent="-285750">
                <a:defRPr sz="2700">
                  <a:solidFill>
                    <a:schemeClr val="tx1"/>
                  </a:solidFill>
                  <a:latin typeface="Roboto Light" pitchFamily="2" charset="0"/>
                </a:defRPr>
              </a:lvl2pPr>
              <a:lvl3pPr marL="1143000" indent="-228600">
                <a:defRPr sz="2700">
                  <a:solidFill>
                    <a:schemeClr val="tx1"/>
                  </a:solidFill>
                  <a:latin typeface="Roboto Light" pitchFamily="2" charset="0"/>
                </a:defRPr>
              </a:lvl3pPr>
              <a:lvl4pPr marL="1600200" indent="-228600">
                <a:defRPr sz="2700">
                  <a:solidFill>
                    <a:schemeClr val="tx1"/>
                  </a:solidFill>
                  <a:latin typeface="Roboto Light" pitchFamily="2" charset="0"/>
                </a:defRPr>
              </a:lvl4pPr>
              <a:lvl5pPr marL="2057400" indent="-228600">
                <a:defRPr sz="2700">
                  <a:solidFill>
                    <a:schemeClr val="tx1"/>
                  </a:solidFill>
                  <a:latin typeface="Roboto Light" pitchFamily="2" charset="0"/>
                </a:defRPr>
              </a:lvl5pPr>
              <a:lvl6pPr marL="2514600" indent="-228600" defTabSz="1371600" fontAlgn="base">
                <a:spcBef>
                  <a:spcPct val="0"/>
                </a:spcBef>
                <a:spcAft>
                  <a:spcPct val="0"/>
                </a:spcAft>
                <a:defRPr sz="2700">
                  <a:solidFill>
                    <a:schemeClr val="tx1"/>
                  </a:solidFill>
                  <a:latin typeface="Roboto Light" pitchFamily="2" charset="0"/>
                </a:defRPr>
              </a:lvl6pPr>
              <a:lvl7pPr marL="2971800" indent="-228600" defTabSz="1371600" fontAlgn="base">
                <a:spcBef>
                  <a:spcPct val="0"/>
                </a:spcBef>
                <a:spcAft>
                  <a:spcPct val="0"/>
                </a:spcAft>
                <a:defRPr sz="2700">
                  <a:solidFill>
                    <a:schemeClr val="tx1"/>
                  </a:solidFill>
                  <a:latin typeface="Roboto Light" pitchFamily="2" charset="0"/>
                </a:defRPr>
              </a:lvl7pPr>
              <a:lvl8pPr marL="3429000" indent="-228600" defTabSz="1371600" fontAlgn="base">
                <a:spcBef>
                  <a:spcPct val="0"/>
                </a:spcBef>
                <a:spcAft>
                  <a:spcPct val="0"/>
                </a:spcAft>
                <a:defRPr sz="2700">
                  <a:solidFill>
                    <a:schemeClr val="tx1"/>
                  </a:solidFill>
                  <a:latin typeface="Roboto Light" pitchFamily="2" charset="0"/>
                </a:defRPr>
              </a:lvl8pPr>
              <a:lvl9pPr marL="3886200" indent="-228600" defTabSz="1371600" fontAlgn="base">
                <a:spcBef>
                  <a:spcPct val="0"/>
                </a:spcBef>
                <a:spcAft>
                  <a:spcPct val="0"/>
                </a:spcAft>
                <a:defRPr sz="2700">
                  <a:solidFill>
                    <a:schemeClr val="tx1"/>
                  </a:solidFill>
                  <a:latin typeface="Roboto Light" pitchFamily="2" charset="0"/>
                </a:defRPr>
              </a:lvl9pPr>
            </a:lstStyle>
            <a:p>
              <a:pPr eaLnBrk="1" hangingPunct="1"/>
              <a:endParaRPr lang="ru-RU" altLang="ru-RU" sz="1800"/>
            </a:p>
          </p:txBody>
        </p:sp>
      </p:grpSp>
      <p:sp>
        <p:nvSpPr>
          <p:cNvPr id="77" name="Freeform 64"/>
          <p:cNvSpPr>
            <a:spLocks noChangeArrowheads="1"/>
          </p:cNvSpPr>
          <p:nvPr/>
        </p:nvSpPr>
        <p:spPr bwMode="auto">
          <a:xfrm>
            <a:off x="634956" y="3254782"/>
            <a:ext cx="417960" cy="408009"/>
          </a:xfrm>
          <a:custGeom>
            <a:avLst/>
            <a:gdLst>
              <a:gd name="T0" fmla="*/ 266700 w 444"/>
              <a:gd name="T1" fmla="*/ 0 h 435"/>
              <a:gd name="T2" fmla="*/ 341184 w 444"/>
              <a:gd name="T3" fmla="*/ 191522 h 435"/>
              <a:gd name="T4" fmla="*/ 532199 w 444"/>
              <a:gd name="T5" fmla="*/ 191522 h 435"/>
              <a:gd name="T6" fmla="*/ 372419 w 444"/>
              <a:gd name="T7" fmla="*/ 307632 h 435"/>
              <a:gd name="T8" fmla="*/ 425278 w 444"/>
              <a:gd name="T9" fmla="*/ 519503 h 435"/>
              <a:gd name="T10" fmla="*/ 266700 w 444"/>
              <a:gd name="T11" fmla="*/ 391423 h 435"/>
              <a:gd name="T12" fmla="*/ 105719 w 444"/>
              <a:gd name="T13" fmla="*/ 519503 h 435"/>
              <a:gd name="T14" fmla="*/ 159780 w 444"/>
              <a:gd name="T15" fmla="*/ 307632 h 435"/>
              <a:gd name="T16" fmla="*/ 0 w 444"/>
              <a:gd name="T17" fmla="*/ 191522 h 435"/>
              <a:gd name="T18" fmla="*/ 192216 w 444"/>
              <a:gd name="T19" fmla="*/ 191522 h 435"/>
              <a:gd name="T20" fmla="*/ 266700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solidFill>
          <a:ln>
            <a:noFill/>
          </a:ln>
        </p:spPr>
        <p:txBody>
          <a:bodyPr wrap="none" lIns="121899" tIns="60949" rIns="121899" bIns="60949" anchor="ctr"/>
          <a:lstStyle/>
          <a:p>
            <a:endParaRPr lang="id-ID" sz="2400"/>
          </a:p>
        </p:txBody>
      </p:sp>
      <p:grpSp>
        <p:nvGrpSpPr>
          <p:cNvPr id="78" name="Group 362"/>
          <p:cNvGrpSpPr>
            <a:grpSpLocks noChangeAspect="1"/>
          </p:cNvGrpSpPr>
          <p:nvPr/>
        </p:nvGrpSpPr>
        <p:grpSpPr bwMode="auto">
          <a:xfrm>
            <a:off x="8663694" y="5057033"/>
            <a:ext cx="362585" cy="503568"/>
            <a:chOff x="1874" y="952"/>
            <a:chExt cx="1900" cy="3129"/>
          </a:xfrm>
          <a:solidFill>
            <a:schemeClr val="bg1"/>
          </a:solidFill>
        </p:grpSpPr>
        <p:sp>
          <p:nvSpPr>
            <p:cNvPr id="79" name="Freeform 364"/>
            <p:cNvSpPr>
              <a:spLocks/>
            </p:cNvSpPr>
            <p:nvPr/>
          </p:nvSpPr>
          <p:spPr bwMode="auto">
            <a:xfrm>
              <a:off x="2729" y="952"/>
              <a:ext cx="185" cy="228"/>
            </a:xfrm>
            <a:custGeom>
              <a:avLst/>
              <a:gdLst>
                <a:gd name="T0" fmla="*/ 186 w 371"/>
                <a:gd name="T1" fmla="*/ 0 h 456"/>
                <a:gd name="T2" fmla="*/ 228 w 371"/>
                <a:gd name="T3" fmla="*/ 6 h 456"/>
                <a:gd name="T4" fmla="*/ 268 w 371"/>
                <a:gd name="T5" fmla="*/ 19 h 456"/>
                <a:gd name="T6" fmla="*/ 302 w 371"/>
                <a:gd name="T7" fmla="*/ 40 h 456"/>
                <a:gd name="T8" fmla="*/ 331 w 371"/>
                <a:gd name="T9" fmla="*/ 70 h 456"/>
                <a:gd name="T10" fmla="*/ 352 w 371"/>
                <a:gd name="T11" fmla="*/ 105 h 456"/>
                <a:gd name="T12" fmla="*/ 367 w 371"/>
                <a:gd name="T13" fmla="*/ 143 h 456"/>
                <a:gd name="T14" fmla="*/ 371 w 371"/>
                <a:gd name="T15" fmla="*/ 186 h 456"/>
                <a:gd name="T16" fmla="*/ 371 w 371"/>
                <a:gd name="T17" fmla="*/ 456 h 456"/>
                <a:gd name="T18" fmla="*/ 0 w 371"/>
                <a:gd name="T19" fmla="*/ 456 h 456"/>
                <a:gd name="T20" fmla="*/ 0 w 371"/>
                <a:gd name="T21" fmla="*/ 186 h 456"/>
                <a:gd name="T22" fmla="*/ 6 w 371"/>
                <a:gd name="T23" fmla="*/ 143 h 456"/>
                <a:gd name="T24" fmla="*/ 19 w 371"/>
                <a:gd name="T25" fmla="*/ 105 h 456"/>
                <a:gd name="T26" fmla="*/ 40 w 371"/>
                <a:gd name="T27" fmla="*/ 70 h 456"/>
                <a:gd name="T28" fmla="*/ 71 w 371"/>
                <a:gd name="T29" fmla="*/ 40 h 456"/>
                <a:gd name="T30" fmla="*/ 105 w 371"/>
                <a:gd name="T31" fmla="*/ 19 h 456"/>
                <a:gd name="T32" fmla="*/ 143 w 371"/>
                <a:gd name="T33" fmla="*/ 6 h 456"/>
                <a:gd name="T34" fmla="*/ 186 w 371"/>
                <a:gd name="T3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56">
                  <a:moveTo>
                    <a:pt x="186" y="0"/>
                  </a:moveTo>
                  <a:lnTo>
                    <a:pt x="228" y="6"/>
                  </a:lnTo>
                  <a:lnTo>
                    <a:pt x="268" y="19"/>
                  </a:lnTo>
                  <a:lnTo>
                    <a:pt x="302" y="40"/>
                  </a:lnTo>
                  <a:lnTo>
                    <a:pt x="331" y="70"/>
                  </a:lnTo>
                  <a:lnTo>
                    <a:pt x="352" y="105"/>
                  </a:lnTo>
                  <a:lnTo>
                    <a:pt x="367" y="143"/>
                  </a:lnTo>
                  <a:lnTo>
                    <a:pt x="371" y="186"/>
                  </a:lnTo>
                  <a:lnTo>
                    <a:pt x="371" y="456"/>
                  </a:lnTo>
                  <a:lnTo>
                    <a:pt x="0" y="456"/>
                  </a:lnTo>
                  <a:lnTo>
                    <a:pt x="0" y="186"/>
                  </a:lnTo>
                  <a:lnTo>
                    <a:pt x="6" y="143"/>
                  </a:lnTo>
                  <a:lnTo>
                    <a:pt x="19" y="105"/>
                  </a:lnTo>
                  <a:lnTo>
                    <a:pt x="40" y="70"/>
                  </a:lnTo>
                  <a:lnTo>
                    <a:pt x="71" y="40"/>
                  </a:lnTo>
                  <a:lnTo>
                    <a:pt x="105" y="19"/>
                  </a:lnTo>
                  <a:lnTo>
                    <a:pt x="143" y="6"/>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80" name="Freeform 365"/>
            <p:cNvSpPr>
              <a:spLocks/>
            </p:cNvSpPr>
            <p:nvPr/>
          </p:nvSpPr>
          <p:spPr bwMode="auto">
            <a:xfrm>
              <a:off x="1875" y="1276"/>
              <a:ext cx="1899" cy="624"/>
            </a:xfrm>
            <a:custGeom>
              <a:avLst/>
              <a:gdLst>
                <a:gd name="T0" fmla="*/ 42 w 3798"/>
                <a:gd name="T1" fmla="*/ 0 h 1247"/>
                <a:gd name="T2" fmla="*/ 3339 w 3798"/>
                <a:gd name="T3" fmla="*/ 0 h 1247"/>
                <a:gd name="T4" fmla="*/ 3377 w 3798"/>
                <a:gd name="T5" fmla="*/ 3 h 1247"/>
                <a:gd name="T6" fmla="*/ 3411 w 3798"/>
                <a:gd name="T7" fmla="*/ 17 h 1247"/>
                <a:gd name="T8" fmla="*/ 3441 w 3798"/>
                <a:gd name="T9" fmla="*/ 39 h 1247"/>
                <a:gd name="T10" fmla="*/ 3466 w 3798"/>
                <a:gd name="T11" fmla="*/ 68 h 1247"/>
                <a:gd name="T12" fmla="*/ 3779 w 3798"/>
                <a:gd name="T13" fmla="*/ 559 h 1247"/>
                <a:gd name="T14" fmla="*/ 3795 w 3798"/>
                <a:gd name="T15" fmla="*/ 591 h 1247"/>
                <a:gd name="T16" fmla="*/ 3798 w 3798"/>
                <a:gd name="T17" fmla="*/ 623 h 1247"/>
                <a:gd name="T18" fmla="*/ 3795 w 3798"/>
                <a:gd name="T19" fmla="*/ 658 h 1247"/>
                <a:gd name="T20" fmla="*/ 3779 w 3798"/>
                <a:gd name="T21" fmla="*/ 688 h 1247"/>
                <a:gd name="T22" fmla="*/ 3466 w 3798"/>
                <a:gd name="T23" fmla="*/ 1179 h 1247"/>
                <a:gd name="T24" fmla="*/ 3441 w 3798"/>
                <a:gd name="T25" fmla="*/ 1207 h 1247"/>
                <a:gd name="T26" fmla="*/ 3411 w 3798"/>
                <a:gd name="T27" fmla="*/ 1230 h 1247"/>
                <a:gd name="T28" fmla="*/ 3377 w 3798"/>
                <a:gd name="T29" fmla="*/ 1243 h 1247"/>
                <a:gd name="T30" fmla="*/ 3339 w 3798"/>
                <a:gd name="T31" fmla="*/ 1247 h 1247"/>
                <a:gd name="T32" fmla="*/ 42 w 3798"/>
                <a:gd name="T33" fmla="*/ 1247 h 1247"/>
                <a:gd name="T34" fmla="*/ 25 w 3798"/>
                <a:gd name="T35" fmla="*/ 1243 h 1247"/>
                <a:gd name="T36" fmla="*/ 9 w 3798"/>
                <a:gd name="T37" fmla="*/ 1232 h 1247"/>
                <a:gd name="T38" fmla="*/ 2 w 3798"/>
                <a:gd name="T39" fmla="*/ 1217 h 1247"/>
                <a:gd name="T40" fmla="*/ 0 w 3798"/>
                <a:gd name="T41" fmla="*/ 1200 h 1247"/>
                <a:gd name="T42" fmla="*/ 6 w 3798"/>
                <a:gd name="T43" fmla="*/ 1181 h 1247"/>
                <a:gd name="T44" fmla="*/ 348 w 3798"/>
                <a:gd name="T45" fmla="*/ 648 h 1247"/>
                <a:gd name="T46" fmla="*/ 353 w 3798"/>
                <a:gd name="T47" fmla="*/ 633 h 1247"/>
                <a:gd name="T48" fmla="*/ 353 w 3798"/>
                <a:gd name="T49" fmla="*/ 616 h 1247"/>
                <a:gd name="T50" fmla="*/ 348 w 3798"/>
                <a:gd name="T51" fmla="*/ 600 h 1247"/>
                <a:gd name="T52" fmla="*/ 6 w 3798"/>
                <a:gd name="T53" fmla="*/ 66 h 1247"/>
                <a:gd name="T54" fmla="*/ 0 w 3798"/>
                <a:gd name="T55" fmla="*/ 47 h 1247"/>
                <a:gd name="T56" fmla="*/ 0 w 3798"/>
                <a:gd name="T57" fmla="*/ 30 h 1247"/>
                <a:gd name="T58" fmla="*/ 9 w 3798"/>
                <a:gd name="T59" fmla="*/ 15 h 1247"/>
                <a:gd name="T60" fmla="*/ 23 w 3798"/>
                <a:gd name="T61" fmla="*/ 3 h 1247"/>
                <a:gd name="T62" fmla="*/ 42 w 3798"/>
                <a:gd name="T63"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98" h="1247">
                  <a:moveTo>
                    <a:pt x="42" y="0"/>
                  </a:moveTo>
                  <a:lnTo>
                    <a:pt x="3339" y="0"/>
                  </a:lnTo>
                  <a:lnTo>
                    <a:pt x="3377" y="3"/>
                  </a:lnTo>
                  <a:lnTo>
                    <a:pt x="3411" y="17"/>
                  </a:lnTo>
                  <a:lnTo>
                    <a:pt x="3441" y="39"/>
                  </a:lnTo>
                  <a:lnTo>
                    <a:pt x="3466" y="68"/>
                  </a:lnTo>
                  <a:lnTo>
                    <a:pt x="3779" y="559"/>
                  </a:lnTo>
                  <a:lnTo>
                    <a:pt x="3795" y="591"/>
                  </a:lnTo>
                  <a:lnTo>
                    <a:pt x="3798" y="623"/>
                  </a:lnTo>
                  <a:lnTo>
                    <a:pt x="3795" y="658"/>
                  </a:lnTo>
                  <a:lnTo>
                    <a:pt x="3779" y="688"/>
                  </a:lnTo>
                  <a:lnTo>
                    <a:pt x="3466" y="1179"/>
                  </a:lnTo>
                  <a:lnTo>
                    <a:pt x="3441" y="1207"/>
                  </a:lnTo>
                  <a:lnTo>
                    <a:pt x="3411" y="1230"/>
                  </a:lnTo>
                  <a:lnTo>
                    <a:pt x="3377" y="1243"/>
                  </a:lnTo>
                  <a:lnTo>
                    <a:pt x="3339" y="1247"/>
                  </a:lnTo>
                  <a:lnTo>
                    <a:pt x="42" y="1247"/>
                  </a:lnTo>
                  <a:lnTo>
                    <a:pt x="25" y="1243"/>
                  </a:lnTo>
                  <a:lnTo>
                    <a:pt x="9" y="1232"/>
                  </a:lnTo>
                  <a:lnTo>
                    <a:pt x="2" y="1217"/>
                  </a:lnTo>
                  <a:lnTo>
                    <a:pt x="0" y="1200"/>
                  </a:lnTo>
                  <a:lnTo>
                    <a:pt x="6" y="1181"/>
                  </a:lnTo>
                  <a:lnTo>
                    <a:pt x="348" y="648"/>
                  </a:lnTo>
                  <a:lnTo>
                    <a:pt x="353" y="633"/>
                  </a:lnTo>
                  <a:lnTo>
                    <a:pt x="353" y="616"/>
                  </a:lnTo>
                  <a:lnTo>
                    <a:pt x="348" y="600"/>
                  </a:lnTo>
                  <a:lnTo>
                    <a:pt x="6" y="66"/>
                  </a:lnTo>
                  <a:lnTo>
                    <a:pt x="0" y="47"/>
                  </a:lnTo>
                  <a:lnTo>
                    <a:pt x="0" y="30"/>
                  </a:lnTo>
                  <a:lnTo>
                    <a:pt x="9" y="15"/>
                  </a:lnTo>
                  <a:lnTo>
                    <a:pt x="23"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81" name="Freeform 366"/>
            <p:cNvSpPr>
              <a:spLocks/>
            </p:cNvSpPr>
            <p:nvPr/>
          </p:nvSpPr>
          <p:spPr bwMode="auto">
            <a:xfrm>
              <a:off x="3010" y="2215"/>
              <a:ext cx="764" cy="625"/>
            </a:xfrm>
            <a:custGeom>
              <a:avLst/>
              <a:gdLst>
                <a:gd name="T0" fmla="*/ 0 w 1529"/>
                <a:gd name="T1" fmla="*/ 0 h 1249"/>
                <a:gd name="T2" fmla="*/ 1488 w 1529"/>
                <a:gd name="T3" fmla="*/ 0 h 1249"/>
                <a:gd name="T4" fmla="*/ 1505 w 1529"/>
                <a:gd name="T5" fmla="*/ 3 h 1249"/>
                <a:gd name="T6" fmla="*/ 1520 w 1529"/>
                <a:gd name="T7" fmla="*/ 15 h 1249"/>
                <a:gd name="T8" fmla="*/ 1527 w 1529"/>
                <a:gd name="T9" fmla="*/ 30 h 1249"/>
                <a:gd name="T10" fmla="*/ 1529 w 1529"/>
                <a:gd name="T11" fmla="*/ 49 h 1249"/>
                <a:gd name="T12" fmla="*/ 1524 w 1529"/>
                <a:gd name="T13" fmla="*/ 66 h 1249"/>
                <a:gd name="T14" fmla="*/ 1180 w 1529"/>
                <a:gd name="T15" fmla="*/ 601 h 1249"/>
                <a:gd name="T16" fmla="*/ 1174 w 1529"/>
                <a:gd name="T17" fmla="*/ 616 h 1249"/>
                <a:gd name="T18" fmla="*/ 1174 w 1529"/>
                <a:gd name="T19" fmla="*/ 631 h 1249"/>
                <a:gd name="T20" fmla="*/ 1180 w 1529"/>
                <a:gd name="T21" fmla="*/ 646 h 1249"/>
                <a:gd name="T22" fmla="*/ 1522 w 1529"/>
                <a:gd name="T23" fmla="*/ 1183 h 1249"/>
                <a:gd name="T24" fmla="*/ 1529 w 1529"/>
                <a:gd name="T25" fmla="*/ 1200 h 1249"/>
                <a:gd name="T26" fmla="*/ 1527 w 1529"/>
                <a:gd name="T27" fmla="*/ 1219 h 1249"/>
                <a:gd name="T28" fmla="*/ 1520 w 1529"/>
                <a:gd name="T29" fmla="*/ 1234 h 1249"/>
                <a:gd name="T30" fmla="*/ 1505 w 1529"/>
                <a:gd name="T31" fmla="*/ 1245 h 1249"/>
                <a:gd name="T32" fmla="*/ 1486 w 1529"/>
                <a:gd name="T33" fmla="*/ 1249 h 1249"/>
                <a:gd name="T34" fmla="*/ 0 w 1529"/>
                <a:gd name="T35" fmla="*/ 1249 h 1249"/>
                <a:gd name="T36" fmla="*/ 0 w 1529"/>
                <a:gd name="T3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9" h="1249">
                  <a:moveTo>
                    <a:pt x="0" y="0"/>
                  </a:moveTo>
                  <a:lnTo>
                    <a:pt x="1488" y="0"/>
                  </a:lnTo>
                  <a:lnTo>
                    <a:pt x="1505" y="3"/>
                  </a:lnTo>
                  <a:lnTo>
                    <a:pt x="1520" y="15"/>
                  </a:lnTo>
                  <a:lnTo>
                    <a:pt x="1527" y="30"/>
                  </a:lnTo>
                  <a:lnTo>
                    <a:pt x="1529" y="49"/>
                  </a:lnTo>
                  <a:lnTo>
                    <a:pt x="1524" y="66"/>
                  </a:lnTo>
                  <a:lnTo>
                    <a:pt x="1180" y="601"/>
                  </a:lnTo>
                  <a:lnTo>
                    <a:pt x="1174" y="616"/>
                  </a:lnTo>
                  <a:lnTo>
                    <a:pt x="1174" y="631"/>
                  </a:lnTo>
                  <a:lnTo>
                    <a:pt x="1180" y="646"/>
                  </a:lnTo>
                  <a:lnTo>
                    <a:pt x="1522" y="1183"/>
                  </a:lnTo>
                  <a:lnTo>
                    <a:pt x="1529" y="1200"/>
                  </a:lnTo>
                  <a:lnTo>
                    <a:pt x="1527" y="1219"/>
                  </a:lnTo>
                  <a:lnTo>
                    <a:pt x="1520" y="1234"/>
                  </a:lnTo>
                  <a:lnTo>
                    <a:pt x="1505" y="1245"/>
                  </a:lnTo>
                  <a:lnTo>
                    <a:pt x="1486" y="1249"/>
                  </a:lnTo>
                  <a:lnTo>
                    <a:pt x="0" y="12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82" name="Freeform 367"/>
            <p:cNvSpPr>
              <a:spLocks/>
            </p:cNvSpPr>
            <p:nvPr/>
          </p:nvSpPr>
          <p:spPr bwMode="auto">
            <a:xfrm>
              <a:off x="1874" y="2215"/>
              <a:ext cx="759" cy="625"/>
            </a:xfrm>
            <a:custGeom>
              <a:avLst/>
              <a:gdLst>
                <a:gd name="T0" fmla="*/ 460 w 1518"/>
                <a:gd name="T1" fmla="*/ 0 h 1249"/>
                <a:gd name="T2" fmla="*/ 1518 w 1518"/>
                <a:gd name="T3" fmla="*/ 0 h 1249"/>
                <a:gd name="T4" fmla="*/ 1518 w 1518"/>
                <a:gd name="T5" fmla="*/ 1249 h 1249"/>
                <a:gd name="T6" fmla="*/ 460 w 1518"/>
                <a:gd name="T7" fmla="*/ 1249 h 1249"/>
                <a:gd name="T8" fmla="*/ 422 w 1518"/>
                <a:gd name="T9" fmla="*/ 1243 h 1249"/>
                <a:gd name="T10" fmla="*/ 388 w 1518"/>
                <a:gd name="T11" fmla="*/ 1230 h 1249"/>
                <a:gd name="T12" fmla="*/ 357 w 1518"/>
                <a:gd name="T13" fmla="*/ 1209 h 1249"/>
                <a:gd name="T14" fmla="*/ 332 w 1518"/>
                <a:gd name="T15" fmla="*/ 1179 h 1249"/>
                <a:gd name="T16" fmla="*/ 19 w 1518"/>
                <a:gd name="T17" fmla="*/ 688 h 1249"/>
                <a:gd name="T18" fmla="*/ 6 w 1518"/>
                <a:gd name="T19" fmla="*/ 658 h 1249"/>
                <a:gd name="T20" fmla="*/ 0 w 1518"/>
                <a:gd name="T21" fmla="*/ 623 h 1249"/>
                <a:gd name="T22" fmla="*/ 6 w 1518"/>
                <a:gd name="T23" fmla="*/ 591 h 1249"/>
                <a:gd name="T24" fmla="*/ 19 w 1518"/>
                <a:gd name="T25" fmla="*/ 559 h 1249"/>
                <a:gd name="T26" fmla="*/ 332 w 1518"/>
                <a:gd name="T27" fmla="*/ 68 h 1249"/>
                <a:gd name="T28" fmla="*/ 357 w 1518"/>
                <a:gd name="T29" fmla="*/ 40 h 1249"/>
                <a:gd name="T30" fmla="*/ 388 w 1518"/>
                <a:gd name="T31" fmla="*/ 19 h 1249"/>
                <a:gd name="T32" fmla="*/ 422 w 1518"/>
                <a:gd name="T33" fmla="*/ 5 h 1249"/>
                <a:gd name="T34" fmla="*/ 460 w 1518"/>
                <a:gd name="T35"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8" h="1249">
                  <a:moveTo>
                    <a:pt x="460" y="0"/>
                  </a:moveTo>
                  <a:lnTo>
                    <a:pt x="1518" y="0"/>
                  </a:lnTo>
                  <a:lnTo>
                    <a:pt x="1518" y="1249"/>
                  </a:lnTo>
                  <a:lnTo>
                    <a:pt x="460" y="1249"/>
                  </a:lnTo>
                  <a:lnTo>
                    <a:pt x="422" y="1243"/>
                  </a:lnTo>
                  <a:lnTo>
                    <a:pt x="388" y="1230"/>
                  </a:lnTo>
                  <a:lnTo>
                    <a:pt x="357" y="1209"/>
                  </a:lnTo>
                  <a:lnTo>
                    <a:pt x="332" y="1179"/>
                  </a:lnTo>
                  <a:lnTo>
                    <a:pt x="19" y="688"/>
                  </a:lnTo>
                  <a:lnTo>
                    <a:pt x="6" y="658"/>
                  </a:lnTo>
                  <a:lnTo>
                    <a:pt x="0" y="623"/>
                  </a:lnTo>
                  <a:lnTo>
                    <a:pt x="6" y="591"/>
                  </a:lnTo>
                  <a:lnTo>
                    <a:pt x="19" y="559"/>
                  </a:lnTo>
                  <a:lnTo>
                    <a:pt x="332" y="68"/>
                  </a:lnTo>
                  <a:lnTo>
                    <a:pt x="357" y="40"/>
                  </a:lnTo>
                  <a:lnTo>
                    <a:pt x="388" y="19"/>
                  </a:lnTo>
                  <a:lnTo>
                    <a:pt x="422" y="5"/>
                  </a:lnTo>
                  <a:lnTo>
                    <a:pt x="4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83" name="Freeform 368"/>
            <p:cNvSpPr>
              <a:spLocks/>
            </p:cNvSpPr>
            <p:nvPr/>
          </p:nvSpPr>
          <p:spPr bwMode="auto">
            <a:xfrm>
              <a:off x="2402" y="1996"/>
              <a:ext cx="838" cy="2085"/>
            </a:xfrm>
            <a:custGeom>
              <a:avLst/>
              <a:gdLst>
                <a:gd name="T0" fmla="*/ 653 w 1677"/>
                <a:gd name="T1" fmla="*/ 0 h 4171"/>
                <a:gd name="T2" fmla="*/ 1024 w 1677"/>
                <a:gd name="T3" fmla="*/ 0 h 4171"/>
                <a:gd name="T4" fmla="*/ 1024 w 1677"/>
                <a:gd name="T5" fmla="*/ 3522 h 4171"/>
                <a:gd name="T6" fmla="*/ 1424 w 1677"/>
                <a:gd name="T7" fmla="*/ 3522 h 4171"/>
                <a:gd name="T8" fmla="*/ 1476 w 1677"/>
                <a:gd name="T9" fmla="*/ 3526 h 4171"/>
                <a:gd name="T10" fmla="*/ 1523 w 1677"/>
                <a:gd name="T11" fmla="*/ 3541 h 4171"/>
                <a:gd name="T12" fmla="*/ 1565 w 1677"/>
                <a:gd name="T13" fmla="*/ 3564 h 4171"/>
                <a:gd name="T14" fmla="*/ 1603 w 1677"/>
                <a:gd name="T15" fmla="*/ 3597 h 4171"/>
                <a:gd name="T16" fmla="*/ 1633 w 1677"/>
                <a:gd name="T17" fmla="*/ 3633 h 4171"/>
                <a:gd name="T18" fmla="*/ 1656 w 1677"/>
                <a:gd name="T19" fmla="*/ 3676 h 4171"/>
                <a:gd name="T20" fmla="*/ 1671 w 1677"/>
                <a:gd name="T21" fmla="*/ 3724 h 4171"/>
                <a:gd name="T22" fmla="*/ 1677 w 1677"/>
                <a:gd name="T23" fmla="*/ 3773 h 4171"/>
                <a:gd name="T24" fmla="*/ 1677 w 1677"/>
                <a:gd name="T25" fmla="*/ 4171 h 4171"/>
                <a:gd name="T26" fmla="*/ 0 w 1677"/>
                <a:gd name="T27" fmla="*/ 4171 h 4171"/>
                <a:gd name="T28" fmla="*/ 0 w 1677"/>
                <a:gd name="T29" fmla="*/ 3773 h 4171"/>
                <a:gd name="T30" fmla="*/ 6 w 1677"/>
                <a:gd name="T31" fmla="*/ 3724 h 4171"/>
                <a:gd name="T32" fmla="*/ 21 w 1677"/>
                <a:gd name="T33" fmla="*/ 3676 h 4171"/>
                <a:gd name="T34" fmla="*/ 44 w 1677"/>
                <a:gd name="T35" fmla="*/ 3633 h 4171"/>
                <a:gd name="T36" fmla="*/ 74 w 1677"/>
                <a:gd name="T37" fmla="*/ 3597 h 4171"/>
                <a:gd name="T38" fmla="*/ 112 w 1677"/>
                <a:gd name="T39" fmla="*/ 3564 h 4171"/>
                <a:gd name="T40" fmla="*/ 154 w 1677"/>
                <a:gd name="T41" fmla="*/ 3541 h 4171"/>
                <a:gd name="T42" fmla="*/ 201 w 1677"/>
                <a:gd name="T43" fmla="*/ 3526 h 4171"/>
                <a:gd name="T44" fmla="*/ 253 w 1677"/>
                <a:gd name="T45" fmla="*/ 3522 h 4171"/>
                <a:gd name="T46" fmla="*/ 653 w 1677"/>
                <a:gd name="T47" fmla="*/ 3522 h 4171"/>
                <a:gd name="T48" fmla="*/ 653 w 1677"/>
                <a:gd name="T49" fmla="*/ 0 h 4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7" h="4171">
                  <a:moveTo>
                    <a:pt x="653" y="0"/>
                  </a:moveTo>
                  <a:lnTo>
                    <a:pt x="1024" y="0"/>
                  </a:lnTo>
                  <a:lnTo>
                    <a:pt x="1024" y="3522"/>
                  </a:lnTo>
                  <a:lnTo>
                    <a:pt x="1424" y="3522"/>
                  </a:lnTo>
                  <a:lnTo>
                    <a:pt x="1476" y="3526"/>
                  </a:lnTo>
                  <a:lnTo>
                    <a:pt x="1523" y="3541"/>
                  </a:lnTo>
                  <a:lnTo>
                    <a:pt x="1565" y="3564"/>
                  </a:lnTo>
                  <a:lnTo>
                    <a:pt x="1603" y="3597"/>
                  </a:lnTo>
                  <a:lnTo>
                    <a:pt x="1633" y="3633"/>
                  </a:lnTo>
                  <a:lnTo>
                    <a:pt x="1656" y="3676"/>
                  </a:lnTo>
                  <a:lnTo>
                    <a:pt x="1671" y="3724"/>
                  </a:lnTo>
                  <a:lnTo>
                    <a:pt x="1677" y="3773"/>
                  </a:lnTo>
                  <a:lnTo>
                    <a:pt x="1677" y="4171"/>
                  </a:lnTo>
                  <a:lnTo>
                    <a:pt x="0" y="4171"/>
                  </a:lnTo>
                  <a:lnTo>
                    <a:pt x="0" y="3773"/>
                  </a:lnTo>
                  <a:lnTo>
                    <a:pt x="6" y="3724"/>
                  </a:lnTo>
                  <a:lnTo>
                    <a:pt x="21" y="3676"/>
                  </a:lnTo>
                  <a:lnTo>
                    <a:pt x="44" y="3633"/>
                  </a:lnTo>
                  <a:lnTo>
                    <a:pt x="74" y="3597"/>
                  </a:lnTo>
                  <a:lnTo>
                    <a:pt x="112" y="3564"/>
                  </a:lnTo>
                  <a:lnTo>
                    <a:pt x="154" y="3541"/>
                  </a:lnTo>
                  <a:lnTo>
                    <a:pt x="201" y="3526"/>
                  </a:lnTo>
                  <a:lnTo>
                    <a:pt x="253" y="3522"/>
                  </a:lnTo>
                  <a:lnTo>
                    <a:pt x="653" y="3522"/>
                  </a:lnTo>
                  <a:lnTo>
                    <a:pt x="6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pic>
        <p:nvPicPr>
          <p:cNvPr id="85" name="Рисунок 84"/>
          <p:cNvPicPr>
            <a:picLocks noChangeAspect="1"/>
          </p:cNvPicPr>
          <p:nvPr/>
        </p:nvPicPr>
        <p:blipFill>
          <a:blip r:embed="rId2">
            <a:clrChange>
              <a:clrFrom>
                <a:srgbClr val="BAFFFF"/>
              </a:clrFrom>
              <a:clrTo>
                <a:srgbClr val="BAFFF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backgroundRemoval t="0" b="99556" l="0" r="100000"/>
                    </a14:imgEffect>
                    <a14:imgEffect>
                      <a14:brightnessContrast bright="20000" contrast="-40000"/>
                    </a14:imgEffect>
                  </a14:imgLayer>
                </a14:imgProps>
              </a:ext>
            </a:extLst>
          </a:blip>
          <a:stretch>
            <a:fillRect/>
          </a:stretch>
        </p:blipFill>
        <p:spPr>
          <a:xfrm>
            <a:off x="8598680" y="1301226"/>
            <a:ext cx="464544" cy="464544"/>
          </a:xfrm>
          <a:prstGeom prst="rect">
            <a:avLst/>
          </a:prstGeom>
        </p:spPr>
      </p:pic>
      <p:sp>
        <p:nvSpPr>
          <p:cNvPr id="155" name="Прямоугольник 154"/>
          <p:cNvSpPr/>
          <p:nvPr/>
        </p:nvSpPr>
        <p:spPr>
          <a:xfrm>
            <a:off x="1197614" y="1148464"/>
            <a:ext cx="2641055" cy="1384995"/>
          </a:xfrm>
          <a:prstGeom prst="rect">
            <a:avLst/>
          </a:prstGeom>
        </p:spPr>
        <p:txBody>
          <a:bodyPr wrap="square">
            <a:spAutoFit/>
          </a:bodyPr>
          <a:lstStyle/>
          <a:p>
            <a:r>
              <a:rPr lang="kk-KZ" sz="1400" dirty="0" smtClean="0">
                <a:latin typeface="Segoe UI" panose="020B0502040204020203" pitchFamily="34" charset="0"/>
                <a:cs typeface="Segoe UI" panose="020B0502040204020203" pitchFamily="34" charset="0"/>
              </a:rPr>
              <a:t>2022 жылғы қорытынды статистикалық деректер </a:t>
            </a:r>
          </a:p>
          <a:p>
            <a:r>
              <a:rPr lang="kk-KZ" sz="1400" dirty="0">
                <a:latin typeface="Segoe UI" panose="020B0502040204020203" pitchFamily="34" charset="0"/>
                <a:cs typeface="Segoe UI" panose="020B0502040204020203" pitchFamily="34" charset="0"/>
              </a:rPr>
              <a:t>п</a:t>
            </a:r>
            <a:r>
              <a:rPr lang="kk-KZ" sz="1400" dirty="0" smtClean="0">
                <a:latin typeface="Segoe UI" panose="020B0502040204020203" pitchFamily="34" charset="0"/>
                <a:cs typeface="Segoe UI" panose="020B0502040204020203" pitchFamily="34" charset="0"/>
              </a:rPr>
              <a:t>андемемияға дейінгі кезеңдегі </a:t>
            </a:r>
            <a:r>
              <a:rPr lang="kk-KZ" sz="1400" b="1" dirty="0">
                <a:latin typeface="Segoe UI" panose="020B0502040204020203" pitchFamily="34" charset="0"/>
                <a:cs typeface="Segoe UI" panose="020B0502040204020203" pitchFamily="34" charset="0"/>
              </a:rPr>
              <a:t>көрсеткіштерден асып түсті</a:t>
            </a:r>
            <a:r>
              <a:rPr lang="kk-KZ" sz="1400" dirty="0" smtClean="0">
                <a:latin typeface="Segoe UI" panose="020B0502040204020203" pitchFamily="34" charset="0"/>
                <a:cs typeface="Segoe UI" panose="020B0502040204020203" pitchFamily="34" charset="0"/>
              </a:rPr>
              <a:t/>
            </a:r>
            <a:br>
              <a:rPr lang="kk-KZ" sz="1400" dirty="0" smtClean="0">
                <a:latin typeface="Segoe UI" panose="020B0502040204020203" pitchFamily="34" charset="0"/>
                <a:cs typeface="Segoe UI" panose="020B0502040204020203" pitchFamily="34" charset="0"/>
              </a:rPr>
            </a:br>
            <a:endParaRPr lang="kk-KZ" sz="1400" i="1" dirty="0">
              <a:latin typeface="Segoe UI" panose="020B0502040204020203" pitchFamily="34" charset="0"/>
              <a:cs typeface="Segoe UI" panose="020B0502040204020203" pitchFamily="34" charset="0"/>
            </a:endParaRPr>
          </a:p>
        </p:txBody>
      </p:sp>
      <p:sp>
        <p:nvSpPr>
          <p:cNvPr id="157" name="Прямоугольник 156"/>
          <p:cNvSpPr/>
          <p:nvPr/>
        </p:nvSpPr>
        <p:spPr>
          <a:xfrm>
            <a:off x="1197614" y="3071069"/>
            <a:ext cx="2641055" cy="954107"/>
          </a:xfrm>
          <a:prstGeom prst="rect">
            <a:avLst/>
          </a:prstGeom>
        </p:spPr>
        <p:txBody>
          <a:bodyPr wrap="square">
            <a:spAutoFit/>
          </a:bodyPr>
          <a:lstStyle/>
          <a:p>
            <a:r>
              <a:rPr lang="kk-KZ" sz="1400" dirty="0" smtClean="0">
                <a:latin typeface="Segoe UI" panose="020B0502040204020203" pitchFamily="34" charset="0"/>
                <a:cs typeface="Segoe UI" panose="020B0502040204020203" pitchFamily="34" charset="0"/>
              </a:rPr>
              <a:t>Ел VETA сыйлығының нұсқасы бойынша Үндістандағы туризмнің </a:t>
            </a:r>
            <a:r>
              <a:rPr lang="kk-KZ" sz="1400" b="1" dirty="0" smtClean="0">
                <a:latin typeface="Segoe UI" panose="020B0502040204020203" pitchFamily="34" charset="0"/>
                <a:cs typeface="Segoe UI" panose="020B0502040204020203" pitchFamily="34" charset="0"/>
              </a:rPr>
              <a:t>трендті бағыты </a:t>
            </a:r>
            <a:r>
              <a:rPr lang="kk-KZ" sz="1400" dirty="0" smtClean="0">
                <a:latin typeface="Segoe UI" panose="020B0502040204020203" pitchFamily="34" charset="0"/>
                <a:cs typeface="Segoe UI" panose="020B0502040204020203" pitchFamily="34" charset="0"/>
              </a:rPr>
              <a:t>ретінде танылды </a:t>
            </a:r>
            <a:endParaRPr lang="kk-KZ" sz="1400" dirty="0">
              <a:latin typeface="Segoe UI" panose="020B0502040204020203" pitchFamily="34" charset="0"/>
              <a:cs typeface="Segoe UI" panose="020B0502040204020203" pitchFamily="34" charset="0"/>
            </a:endParaRPr>
          </a:p>
        </p:txBody>
      </p:sp>
      <p:sp>
        <p:nvSpPr>
          <p:cNvPr id="158" name="Прямоугольник 157"/>
          <p:cNvSpPr/>
          <p:nvPr/>
        </p:nvSpPr>
        <p:spPr>
          <a:xfrm>
            <a:off x="5130720" y="1213995"/>
            <a:ext cx="2605989" cy="954107"/>
          </a:xfrm>
          <a:prstGeom prst="rect">
            <a:avLst/>
          </a:prstGeom>
        </p:spPr>
        <p:txBody>
          <a:bodyPr wrap="square">
            <a:spAutoFit/>
          </a:bodyPr>
          <a:lstStyle/>
          <a:p>
            <a:r>
              <a:rPr lang="ru-RU" sz="1400" dirty="0" err="1" smtClean="0">
                <a:latin typeface="Segoe UI" panose="020B0502040204020203" pitchFamily="34" charset="0"/>
                <a:cs typeface="Segoe UI" panose="020B0502040204020203" pitchFamily="34" charset="0"/>
              </a:rPr>
              <a:t>Туризмнің</a:t>
            </a:r>
            <a:r>
              <a:rPr lang="ru-RU" sz="1400" dirty="0" smtClean="0">
                <a:latin typeface="Segoe UI" panose="020B0502040204020203" pitchFamily="34" charset="0"/>
                <a:cs typeface="Segoe UI" panose="020B0502040204020203" pitchFamily="34" charset="0"/>
              </a:rPr>
              <a:t> 2023-2029 </a:t>
            </a:r>
            <a:r>
              <a:rPr lang="ru-RU" sz="1400" dirty="0" err="1" smtClean="0">
                <a:latin typeface="Segoe UI" panose="020B0502040204020203" pitchFamily="34" charset="0"/>
                <a:cs typeface="Segoe UI" panose="020B0502040204020203" pitchFamily="34" charset="0"/>
              </a:rPr>
              <a:t>жылдарға</a:t>
            </a:r>
            <a:r>
              <a:rPr lang="ru-RU" sz="1400" dirty="0" smtClean="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арналған</a:t>
            </a:r>
            <a:r>
              <a:rPr lang="ru-RU" sz="1400" dirty="0" smtClean="0">
                <a:latin typeface="Segoe UI" panose="020B0502040204020203" pitchFamily="34" charset="0"/>
                <a:cs typeface="Segoe UI" panose="020B0502040204020203" pitchFamily="34" charset="0"/>
              </a:rPr>
              <a:t> </a:t>
            </a:r>
            <a:r>
              <a:rPr lang="ru-RU" sz="1400" b="1" dirty="0" err="1" smtClean="0">
                <a:latin typeface="Segoe UI" panose="020B0502040204020203" pitchFamily="34" charset="0"/>
                <a:cs typeface="Segoe UI" panose="020B0502040204020203" pitchFamily="34" charset="0"/>
              </a:rPr>
              <a:t>жаңа</a:t>
            </a:r>
            <a:r>
              <a:rPr lang="ru-RU" sz="1400" b="1" dirty="0" smtClean="0">
                <a:latin typeface="Segoe UI" panose="020B0502040204020203" pitchFamily="34" charset="0"/>
                <a:cs typeface="Segoe UI" panose="020B0502040204020203" pitchFamily="34" charset="0"/>
              </a:rPr>
              <a:t> </a:t>
            </a:r>
            <a:r>
              <a:rPr lang="ru-RU" sz="1400" b="1" dirty="0" err="1" smtClean="0">
                <a:latin typeface="Segoe UI" panose="020B0502040204020203" pitchFamily="34" charset="0"/>
                <a:cs typeface="Segoe UI" panose="020B0502040204020203" pitchFamily="34" charset="0"/>
              </a:rPr>
              <a:t>Тұжырымдамасы</a:t>
            </a:r>
            <a:r>
              <a:rPr lang="ru-RU" sz="1400" b="1" dirty="0" smtClean="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қабылданды</a:t>
            </a:r>
            <a:r>
              <a:rPr lang="ru-RU" sz="1400" dirty="0" smtClean="0">
                <a:latin typeface="Segoe UI" panose="020B0502040204020203" pitchFamily="34" charset="0"/>
                <a:cs typeface="Segoe UI" panose="020B0502040204020203" pitchFamily="34" charset="0"/>
              </a:rPr>
              <a:t> </a:t>
            </a:r>
            <a:endParaRPr lang="ru-RU" sz="1400" dirty="0">
              <a:latin typeface="Segoe UI" panose="020B0502040204020203" pitchFamily="34" charset="0"/>
              <a:cs typeface="Segoe UI" panose="020B0502040204020203" pitchFamily="34" charset="0"/>
            </a:endParaRPr>
          </a:p>
        </p:txBody>
      </p:sp>
      <p:sp>
        <p:nvSpPr>
          <p:cNvPr id="159" name="Прямоугольник 158"/>
          <p:cNvSpPr/>
          <p:nvPr/>
        </p:nvSpPr>
        <p:spPr>
          <a:xfrm>
            <a:off x="9279801" y="2947216"/>
            <a:ext cx="2471137" cy="1384995"/>
          </a:xfrm>
          <a:prstGeom prst="rect">
            <a:avLst/>
          </a:prstGeom>
        </p:spPr>
        <p:txBody>
          <a:bodyPr wrap="square">
            <a:spAutoFit/>
          </a:bodyPr>
          <a:lstStyle/>
          <a:p>
            <a:r>
              <a:rPr lang="ru-RU" sz="1400" dirty="0" smtClean="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Мемлекеттік</a:t>
            </a:r>
            <a:r>
              <a:rPr lang="ru-RU" sz="1400" dirty="0" smtClean="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қолдау</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шаралары</a:t>
            </a:r>
            <a:r>
              <a:rPr lang="ru-RU" sz="1400" dirty="0">
                <a:latin typeface="Segoe UI" panose="020B0502040204020203" pitchFamily="34" charset="0"/>
                <a:cs typeface="Segoe UI" panose="020B0502040204020203" pitchFamily="34" charset="0"/>
              </a:rPr>
              <a:t> мен </a:t>
            </a:r>
            <a:r>
              <a:rPr lang="en-US" sz="1400" dirty="0">
                <a:latin typeface="Segoe UI" panose="020B0502040204020203" pitchFamily="34" charset="0"/>
                <a:cs typeface="Segoe UI" panose="020B0502040204020203" pitchFamily="34" charset="0"/>
              </a:rPr>
              <a:t>Bed Tax </a:t>
            </a:r>
            <a:r>
              <a:rPr lang="ru-RU" sz="1400" dirty="0" err="1">
                <a:latin typeface="Segoe UI" panose="020B0502040204020203" pitchFamily="34" charset="0"/>
                <a:cs typeface="Segoe UI" panose="020B0502040204020203" pitchFamily="34" charset="0"/>
              </a:rPr>
              <a:t>тетігін</a:t>
            </a:r>
            <a:r>
              <a:rPr lang="ru-RU" sz="1400" dirty="0">
                <a:latin typeface="Segoe UI" panose="020B0502040204020203" pitchFamily="34" charset="0"/>
                <a:cs typeface="Segoe UI" panose="020B0502040204020203" pitchFamily="34" charset="0"/>
              </a:rPr>
              <a:t> </a:t>
            </a:r>
            <a:r>
              <a:rPr lang="ru-RU" sz="1400" b="1" dirty="0" err="1">
                <a:latin typeface="Segoe UI" panose="020B0502040204020203" pitchFamily="34" charset="0"/>
                <a:cs typeface="Segoe UI" panose="020B0502040204020203" pitchFamily="34" charset="0"/>
              </a:rPr>
              <a:t>жетілдіру</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бойынша</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жұмыстар</a:t>
            </a:r>
            <a:r>
              <a:rPr lang="ru-RU" sz="1400" dirty="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жүргізілуде</a:t>
            </a:r>
            <a:r>
              <a:rPr lang="ru-RU" sz="1400" dirty="0" smtClean="0">
                <a:latin typeface="Segoe UI" panose="020B0502040204020203" pitchFamily="34" charset="0"/>
                <a:cs typeface="Segoe UI" panose="020B0502040204020203" pitchFamily="34" charset="0"/>
              </a:rPr>
              <a:t> </a:t>
            </a:r>
          </a:p>
          <a:p>
            <a:r>
              <a:rPr lang="ru-RU" sz="1400" dirty="0" smtClean="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Т</a:t>
            </a:r>
            <a:r>
              <a:rPr lang="ru-RU" sz="1400" dirty="0" err="1" smtClean="0">
                <a:latin typeface="Segoe UI" panose="020B0502040204020203" pitchFamily="34" charset="0"/>
                <a:cs typeface="Segoe UI" panose="020B0502040204020203" pitchFamily="34" charset="0"/>
              </a:rPr>
              <a:t>уристік</a:t>
            </a:r>
            <a:r>
              <a:rPr lang="ru-RU" sz="1400" dirty="0" smtClean="0">
                <a:latin typeface="Segoe UI" panose="020B0502040204020203" pitchFamily="34" charset="0"/>
                <a:cs typeface="Segoe UI" panose="020B0502040204020203" pitchFamily="34" charset="0"/>
              </a:rPr>
              <a:t> </a:t>
            </a:r>
            <a:r>
              <a:rPr lang="ru-RU" sz="1400" b="1" dirty="0">
                <a:latin typeface="Segoe UI" panose="020B0502040204020203" pitchFamily="34" charset="0"/>
                <a:cs typeface="Segoe UI" panose="020B0502040204020203" pitchFamily="34" charset="0"/>
              </a:rPr>
              <a:t>Кэш </a:t>
            </a:r>
            <a:r>
              <a:rPr lang="ru-RU" sz="1400" b="1" dirty="0" err="1" smtClean="0">
                <a:latin typeface="Segoe UI" panose="020B0502040204020203" pitchFamily="34" charset="0"/>
                <a:cs typeface="Segoe UI" panose="020B0502040204020203" pitchFamily="34" charset="0"/>
              </a:rPr>
              <a:t>Бэк</a:t>
            </a:r>
            <a:r>
              <a:rPr lang="ru-RU" sz="1400" b="1" dirty="0" smtClean="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механизмі</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әзірленді</a:t>
            </a:r>
            <a:endParaRPr lang="ru-RU" sz="1400" b="1" i="1" dirty="0">
              <a:latin typeface="Segoe UI" panose="020B0502040204020203" pitchFamily="34" charset="0"/>
              <a:cs typeface="Segoe UI" panose="020B0502040204020203" pitchFamily="34" charset="0"/>
            </a:endParaRPr>
          </a:p>
        </p:txBody>
      </p:sp>
      <p:sp>
        <p:nvSpPr>
          <p:cNvPr id="160" name="Прямоугольник 159"/>
          <p:cNvSpPr/>
          <p:nvPr/>
        </p:nvSpPr>
        <p:spPr>
          <a:xfrm>
            <a:off x="5130720" y="3071069"/>
            <a:ext cx="2605989" cy="1169551"/>
          </a:xfrm>
          <a:prstGeom prst="rect">
            <a:avLst/>
          </a:prstGeom>
        </p:spPr>
        <p:txBody>
          <a:bodyPr wrap="square">
            <a:spAutoFit/>
          </a:bodyPr>
          <a:lstStyle/>
          <a:p>
            <a:r>
              <a:rPr lang="ru-RU" sz="1400" dirty="0" smtClean="0">
                <a:latin typeface="Segoe UI" panose="020B0502040204020203" pitchFamily="34" charset="0"/>
                <a:cs typeface="Segoe UI" panose="020B0502040204020203" pitchFamily="34" charset="0"/>
              </a:rPr>
              <a:t>Ел </a:t>
            </a:r>
            <a:r>
              <a:rPr lang="en-US" sz="1400" dirty="0">
                <a:latin typeface="Segoe UI" panose="020B0502040204020203" pitchFamily="34" charset="0"/>
                <a:cs typeface="Segoe UI" panose="020B0502040204020203" pitchFamily="34" charset="0"/>
              </a:rPr>
              <a:t>Curly Tales </a:t>
            </a:r>
            <a:r>
              <a:rPr lang="ru-RU" sz="1400" dirty="0" err="1" smtClean="0">
                <a:latin typeface="Segoe UI" panose="020B0502040204020203" pitchFamily="34" charset="0"/>
                <a:cs typeface="Segoe UI" panose="020B0502040204020203" pitchFamily="34" charset="0"/>
              </a:rPr>
              <a:t>журналына</a:t>
            </a:r>
            <a:r>
              <a:rPr lang="ru-RU" sz="1400" dirty="0" smtClean="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сәйкес</a:t>
            </a:r>
            <a:r>
              <a:rPr lang="ru-RU" sz="1400" dirty="0" smtClean="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қолжетімді</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демалыс</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бойынша</a:t>
            </a:r>
            <a:r>
              <a:rPr lang="ru-RU" sz="1400" dirty="0">
                <a:latin typeface="Segoe UI" panose="020B0502040204020203" pitchFamily="34" charset="0"/>
                <a:cs typeface="Segoe UI" panose="020B0502040204020203" pitchFamily="34" charset="0"/>
              </a:rPr>
              <a:t> </a:t>
            </a:r>
            <a:r>
              <a:rPr lang="ru-RU" sz="1400" b="1" dirty="0">
                <a:latin typeface="Segoe UI" panose="020B0502040204020203" pitchFamily="34" charset="0"/>
                <a:cs typeface="Segoe UI" panose="020B0502040204020203" pitchFamily="34" charset="0"/>
              </a:rPr>
              <a:t>ТОП-10</a:t>
            </a:r>
            <a:r>
              <a:rPr lang="ru-RU" sz="1400" dirty="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елдер</a:t>
            </a:r>
            <a:r>
              <a:rPr lang="ru-RU" sz="1400" dirty="0" smtClean="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қатарына</a:t>
            </a:r>
            <a:r>
              <a:rPr lang="ru-RU" sz="1400" dirty="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енді</a:t>
            </a:r>
            <a:r>
              <a:rPr lang="ru-RU" sz="1400" dirty="0">
                <a:latin typeface="Segoe UI" panose="020B0502040204020203" pitchFamily="34" charset="0"/>
                <a:cs typeface="Segoe UI" panose="020B0502040204020203" pitchFamily="34" charset="0"/>
              </a:rPr>
              <a:t/>
            </a:r>
            <a:br>
              <a:rPr lang="ru-RU" sz="1400" dirty="0">
                <a:latin typeface="Segoe UI" panose="020B0502040204020203" pitchFamily="34" charset="0"/>
                <a:cs typeface="Segoe UI" panose="020B0502040204020203" pitchFamily="34" charset="0"/>
              </a:rPr>
            </a:br>
            <a:endParaRPr lang="ru-RU" sz="1400" i="1" dirty="0">
              <a:latin typeface="Segoe UI" panose="020B0502040204020203" pitchFamily="34" charset="0"/>
              <a:cs typeface="Segoe UI" panose="020B0502040204020203" pitchFamily="34" charset="0"/>
            </a:endParaRPr>
          </a:p>
        </p:txBody>
      </p:sp>
      <p:sp>
        <p:nvSpPr>
          <p:cNvPr id="161" name="Прямоугольник 160"/>
          <p:cNvSpPr/>
          <p:nvPr/>
        </p:nvSpPr>
        <p:spPr>
          <a:xfrm>
            <a:off x="1197614" y="4954045"/>
            <a:ext cx="2641055" cy="1169551"/>
          </a:xfrm>
          <a:prstGeom prst="rect">
            <a:avLst/>
          </a:prstGeom>
        </p:spPr>
        <p:txBody>
          <a:bodyPr wrap="square">
            <a:spAutoFit/>
          </a:bodyPr>
          <a:lstStyle/>
          <a:p>
            <a:r>
              <a:rPr lang="kk-KZ" sz="1400" dirty="0" smtClean="0">
                <a:latin typeface="Segoe UI" panose="020B0502040204020203" pitchFamily="34" charset="0"/>
                <a:cs typeface="Segoe UI" panose="020B0502040204020203" pitchFamily="34" charset="0"/>
              </a:rPr>
              <a:t>Шымбұлақ «Әлемдегі ең биік түнгі шаңғы трассасы бар тау курорты» Гиннестің </a:t>
            </a:r>
            <a:r>
              <a:rPr lang="kk-KZ" sz="1400" b="1" dirty="0" smtClean="0">
                <a:latin typeface="Segoe UI" panose="020B0502040204020203" pitchFamily="34" charset="0"/>
                <a:cs typeface="Segoe UI" panose="020B0502040204020203" pitchFamily="34" charset="0"/>
              </a:rPr>
              <a:t>әлемдік рекордын </a:t>
            </a:r>
            <a:r>
              <a:rPr lang="kk-KZ" sz="1400" dirty="0" smtClean="0">
                <a:latin typeface="Segoe UI" panose="020B0502040204020203" pitchFamily="34" charset="0"/>
                <a:cs typeface="Segoe UI" panose="020B0502040204020203" pitchFamily="34" charset="0"/>
              </a:rPr>
              <a:t>орнатты</a:t>
            </a:r>
            <a:br>
              <a:rPr lang="kk-KZ" sz="1400" dirty="0" smtClean="0">
                <a:latin typeface="Segoe UI" panose="020B0502040204020203" pitchFamily="34" charset="0"/>
                <a:cs typeface="Segoe UI" panose="020B0502040204020203" pitchFamily="34" charset="0"/>
              </a:rPr>
            </a:br>
            <a:endParaRPr lang="kk-KZ" sz="1400" dirty="0">
              <a:latin typeface="Segoe UI" panose="020B0502040204020203" pitchFamily="34" charset="0"/>
              <a:cs typeface="Segoe UI" panose="020B0502040204020203" pitchFamily="34" charset="0"/>
            </a:endParaRPr>
          </a:p>
        </p:txBody>
      </p:sp>
      <p:sp>
        <p:nvSpPr>
          <p:cNvPr id="162" name="Прямоугольник 161"/>
          <p:cNvSpPr/>
          <p:nvPr/>
        </p:nvSpPr>
        <p:spPr>
          <a:xfrm>
            <a:off x="5130720" y="4949310"/>
            <a:ext cx="2605989" cy="1169551"/>
          </a:xfrm>
          <a:prstGeom prst="rect">
            <a:avLst/>
          </a:prstGeom>
        </p:spPr>
        <p:txBody>
          <a:bodyPr wrap="square">
            <a:spAutoFit/>
          </a:bodyPr>
          <a:lstStyle/>
          <a:p>
            <a:r>
              <a:rPr lang="kk-KZ" sz="1400" dirty="0" smtClean="0">
                <a:latin typeface="Segoe UI" panose="020B0502040204020203" pitchFamily="34" charset="0"/>
                <a:cs typeface="Segoe UI" panose="020B0502040204020203" pitchFamily="34" charset="0"/>
              </a:rPr>
              <a:t>Қазақстан Қытай азаматтарының </a:t>
            </a:r>
            <a:r>
              <a:rPr lang="kk-KZ" sz="1400" b="1" dirty="0" smtClean="0">
                <a:latin typeface="Segoe UI" panose="020B0502040204020203" pitchFamily="34" charset="0"/>
                <a:cs typeface="Segoe UI" panose="020B0502040204020203" pitchFamily="34" charset="0"/>
              </a:rPr>
              <a:t>топтық сапарлары үшін ашық </a:t>
            </a:r>
            <a:r>
              <a:rPr lang="kk-KZ" sz="1400" dirty="0" smtClean="0">
                <a:latin typeface="Segoe UI" panose="020B0502040204020203" pitchFamily="34" charset="0"/>
                <a:cs typeface="Segoe UI" panose="020B0502040204020203" pitchFamily="34" charset="0"/>
              </a:rPr>
              <a:t>елдер тізіміне енді</a:t>
            </a:r>
            <a:br>
              <a:rPr lang="kk-KZ" sz="1400" dirty="0" smtClean="0">
                <a:latin typeface="Segoe UI" panose="020B0502040204020203" pitchFamily="34" charset="0"/>
                <a:cs typeface="Segoe UI" panose="020B0502040204020203" pitchFamily="34" charset="0"/>
              </a:rPr>
            </a:br>
            <a:endParaRPr lang="kk-KZ" sz="1400" dirty="0">
              <a:latin typeface="Segoe UI" panose="020B0502040204020203" pitchFamily="34" charset="0"/>
              <a:cs typeface="Segoe UI" panose="020B0502040204020203" pitchFamily="34" charset="0"/>
            </a:endParaRPr>
          </a:p>
        </p:txBody>
      </p:sp>
      <p:sp>
        <p:nvSpPr>
          <p:cNvPr id="165" name="Прямоугольник 164"/>
          <p:cNvSpPr/>
          <p:nvPr/>
        </p:nvSpPr>
        <p:spPr>
          <a:xfrm>
            <a:off x="9279801" y="5097054"/>
            <a:ext cx="2471137" cy="523220"/>
          </a:xfrm>
          <a:prstGeom prst="rect">
            <a:avLst/>
          </a:prstGeom>
        </p:spPr>
        <p:txBody>
          <a:bodyPr wrap="square">
            <a:spAutoFit/>
          </a:bodyPr>
          <a:lstStyle/>
          <a:p>
            <a:r>
              <a:rPr lang="kk-KZ" sz="1400" dirty="0" smtClean="0">
                <a:latin typeface="Segoe UI" panose="020B0502040204020203" pitchFamily="34" charset="0"/>
                <a:cs typeface="Segoe UI" panose="020B0502040204020203" pitchFamily="34" charset="0"/>
              </a:rPr>
              <a:t>«Шарын» ұлттық паркінде визит-орталық ашылды</a:t>
            </a:r>
            <a:endParaRPr lang="ru-RU" sz="1400" dirty="0" smtClean="0">
              <a:latin typeface="Segoe UI" panose="020B0502040204020203" pitchFamily="34" charset="0"/>
              <a:cs typeface="Segoe UI" panose="020B0502040204020203" pitchFamily="34" charset="0"/>
            </a:endParaRPr>
          </a:p>
        </p:txBody>
      </p:sp>
      <p:sp>
        <p:nvSpPr>
          <p:cNvPr id="166" name="Прямоугольник 165"/>
          <p:cNvSpPr/>
          <p:nvPr/>
        </p:nvSpPr>
        <p:spPr>
          <a:xfrm>
            <a:off x="9279801" y="1081385"/>
            <a:ext cx="2491673" cy="1384995"/>
          </a:xfrm>
          <a:prstGeom prst="rect">
            <a:avLst/>
          </a:prstGeom>
        </p:spPr>
        <p:txBody>
          <a:bodyPr wrap="square">
            <a:spAutoFit/>
          </a:bodyPr>
          <a:lstStyle/>
          <a:p>
            <a:r>
              <a:rPr lang="ru-RU" sz="1400" dirty="0" smtClean="0">
                <a:latin typeface="Segoe UI" panose="020B0502040204020203" pitchFamily="34" charset="0"/>
                <a:cs typeface="Segoe UI" panose="020B0502040204020203" pitchFamily="34" charset="0"/>
              </a:rPr>
              <a:t>Алматы қ. ШЫҰ-</a:t>
            </a:r>
            <a:r>
              <a:rPr lang="ru-RU" sz="1400" dirty="0" err="1" smtClean="0">
                <a:latin typeface="Segoe UI" panose="020B0502040204020203" pitchFamily="34" charset="0"/>
                <a:cs typeface="Segoe UI" panose="020B0502040204020203" pitchFamily="34" charset="0"/>
              </a:rPr>
              <a:t>ның</a:t>
            </a:r>
            <a:r>
              <a:rPr lang="ru-RU" sz="1400" dirty="0" smtClean="0">
                <a:latin typeface="Segoe UI" panose="020B0502040204020203" pitchFamily="34" charset="0"/>
                <a:cs typeface="Segoe UI" panose="020B0502040204020203" pitchFamily="34" charset="0"/>
              </a:rPr>
              <a:t> </a:t>
            </a:r>
          </a:p>
          <a:p>
            <a:r>
              <a:rPr lang="ru-RU" sz="1400" dirty="0" smtClean="0">
                <a:latin typeface="Segoe UI" panose="020B0502040204020203" pitchFamily="34" charset="0"/>
                <a:cs typeface="Segoe UI" panose="020B0502040204020203" pitchFamily="34" charset="0"/>
              </a:rPr>
              <a:t>2023-2024 </a:t>
            </a:r>
            <a:r>
              <a:rPr lang="ru-RU" sz="1400" dirty="0" err="1" smtClean="0">
                <a:latin typeface="Segoe UI" panose="020B0502040204020203" pitchFamily="34" charset="0"/>
                <a:cs typeface="Segoe UI" panose="020B0502040204020203" pitchFamily="34" charset="0"/>
              </a:rPr>
              <a:t>жж</a:t>
            </a:r>
            <a:r>
              <a:rPr lang="ru-RU" sz="1400" dirty="0" smtClean="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арналған</a:t>
            </a:r>
            <a:r>
              <a:rPr lang="ru-RU" sz="1400" dirty="0" smtClean="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мәдени</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және</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туристік</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астанасы</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болып</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бекітілді</a:t>
            </a:r>
            <a:endParaRPr lang="ru-RU" sz="1400" dirty="0">
              <a:latin typeface="Segoe UI" panose="020B0502040204020203" pitchFamily="34" charset="0"/>
              <a:cs typeface="Segoe UI" panose="020B0502040204020203" pitchFamily="34" charset="0"/>
            </a:endParaRPr>
          </a:p>
          <a:p>
            <a:r>
              <a:rPr lang="ru-RU" sz="1400" dirty="0">
                <a:latin typeface="Segoe UI" panose="020B0502040204020203" pitchFamily="34" charset="0"/>
                <a:cs typeface="Segoe UI" panose="020B0502040204020203" pitchFamily="34" charset="0"/>
              </a:rPr>
              <a:t/>
            </a:r>
            <a:br>
              <a:rPr lang="ru-RU" sz="1400" dirty="0">
                <a:latin typeface="Segoe UI" panose="020B0502040204020203" pitchFamily="34" charset="0"/>
                <a:cs typeface="Segoe UI" panose="020B0502040204020203" pitchFamily="34" charset="0"/>
              </a:rPr>
            </a:br>
            <a:endParaRPr lang="ru-RU" sz="1400" i="1" dirty="0">
              <a:latin typeface="Segoe UI" panose="020B0502040204020203" pitchFamily="34" charset="0"/>
              <a:cs typeface="Segoe UI" panose="020B0502040204020203" pitchFamily="34" charset="0"/>
            </a:endParaRPr>
          </a:p>
        </p:txBody>
      </p:sp>
      <p:sp>
        <p:nvSpPr>
          <p:cNvPr id="167" name="TextBox 166">
            <a:extLst>
              <a:ext uri="{FF2B5EF4-FFF2-40B4-BE49-F238E27FC236}">
                <a16:creationId xmlns:a16="http://schemas.microsoft.com/office/drawing/2014/main" id="{80822AF5-9BD7-40BE-AC6D-B597C6B1E480}"/>
              </a:ext>
            </a:extLst>
          </p:cNvPr>
          <p:cNvSpPr txBox="1"/>
          <p:nvPr/>
        </p:nvSpPr>
        <p:spPr>
          <a:xfrm>
            <a:off x="5115403" y="36781"/>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err="1" smtClean="0">
                <a:solidFill>
                  <a:schemeClr val="bg1"/>
                </a:solidFill>
                <a:latin typeface="Segoe UI" panose="020B0502040204020203" pitchFamily="34" charset="0"/>
                <a:cs typeface="Segoe UI" panose="020B0502040204020203" pitchFamily="34" charset="0"/>
              </a:rPr>
              <a:t>Саланы</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дамыту</a:t>
            </a:r>
            <a:r>
              <a:rPr lang="ru-RU" sz="1800" i="1" dirty="0" smtClean="0">
                <a:solidFill>
                  <a:schemeClr val="bg1"/>
                </a:solidFill>
                <a:latin typeface="Segoe UI" panose="020B0502040204020203" pitchFamily="34" charset="0"/>
                <a:cs typeface="Segoe UI" panose="020B0502040204020203" pitchFamily="34" charset="0"/>
              </a:rPr>
              <a:t> бойынша </a:t>
            </a:r>
            <a:r>
              <a:rPr lang="ru-RU" sz="1800" i="1" dirty="0" err="1" smtClean="0">
                <a:solidFill>
                  <a:schemeClr val="bg1"/>
                </a:solidFill>
                <a:latin typeface="Segoe UI" panose="020B0502040204020203" pitchFamily="34" charset="0"/>
                <a:cs typeface="Segoe UI" panose="020B0502040204020203" pitchFamily="34" charset="0"/>
              </a:rPr>
              <a:t>қабылдаған</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шаралар</a:t>
            </a:r>
            <a:endParaRPr lang="ru-RU" sz="1800" i="1" dirty="0">
              <a:solidFill>
                <a:schemeClr val="bg1"/>
              </a:solidFill>
              <a:latin typeface="Segoe UI" panose="020B0502040204020203" pitchFamily="34" charset="0"/>
              <a:cs typeface="Segoe UI" panose="020B0502040204020203" pitchFamily="34" charset="0"/>
            </a:endParaRPr>
          </a:p>
        </p:txBody>
      </p:sp>
      <p:sp>
        <p:nvSpPr>
          <p:cNvPr id="168" name="Прямоугольник 167"/>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ТУРИЗМ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51905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43970"/>
            <a:ext cx="6086223" cy="2929789"/>
          </a:xfrm>
          <a:prstGeom prst="rect">
            <a:avLst/>
          </a:prstGeom>
          <a:solidFill>
            <a:srgbClr val="70B9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Прямоугольник 135"/>
          <p:cNvSpPr/>
          <p:nvPr/>
        </p:nvSpPr>
        <p:spPr>
          <a:xfrm>
            <a:off x="126159" y="0"/>
            <a:ext cx="133166" cy="468000"/>
          </a:xfrm>
          <a:prstGeom prst="rect">
            <a:avLst/>
          </a:prstGeom>
          <a:solidFill>
            <a:srgbClr val="70B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7" name="Прямоугольник 136"/>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ТУРИЗМ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38" name="Прямоугольник 137"/>
          <p:cNvSpPr/>
          <p:nvPr/>
        </p:nvSpPr>
        <p:spPr>
          <a:xfrm>
            <a:off x="4858327" y="1"/>
            <a:ext cx="7333673" cy="452904"/>
          </a:xfrm>
          <a:prstGeom prst="rect">
            <a:avLst/>
          </a:prstGeom>
          <a:solidFill>
            <a:srgbClr val="70B9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cxnSp>
        <p:nvCxnSpPr>
          <p:cNvPr id="140" name="Google Shape;371;p7">
            <a:extLst>
              <a:ext uri="{FF2B5EF4-FFF2-40B4-BE49-F238E27FC236}">
                <a16:creationId xmlns:a16="http://schemas.microsoft.com/office/drawing/2014/main" id="{C7B6481B-2143-4297-A5E9-02DB9EC08508}"/>
              </a:ext>
            </a:extLst>
          </p:cNvPr>
          <p:cNvCxnSpPr>
            <a:cxnSpLocks/>
          </p:cNvCxnSpPr>
          <p:nvPr/>
        </p:nvCxnSpPr>
        <p:spPr>
          <a:xfrm flipH="1">
            <a:off x="6086223" y="772005"/>
            <a:ext cx="0" cy="6012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282" name="Прямоугольник 281"/>
          <p:cNvSpPr/>
          <p:nvPr/>
        </p:nvSpPr>
        <p:spPr>
          <a:xfrm>
            <a:off x="1054266" y="772005"/>
            <a:ext cx="4533735" cy="338554"/>
          </a:xfrm>
          <a:prstGeom prst="rect">
            <a:avLst/>
          </a:prstGeom>
        </p:spPr>
        <p:txBody>
          <a:bodyPr wrap="square">
            <a:spAutoFit/>
          </a:bodyPr>
          <a:lstStyle/>
          <a:p>
            <a:pPr algn="ctr"/>
            <a:r>
              <a:rPr lang="kk-KZ" sz="1600" b="1" dirty="0" smtClean="0">
                <a:latin typeface="Arial" panose="020B0604020202020204" pitchFamily="34" charset="0"/>
                <a:cs typeface="Arial" panose="020B0604020202020204" pitchFamily="34" charset="0"/>
              </a:rPr>
              <a:t>Ішкі туристер саны </a:t>
            </a:r>
            <a:r>
              <a:rPr lang="kk-KZ" sz="1333" i="1" dirty="0" smtClean="0">
                <a:latin typeface="Arial" panose="020B0604020202020204" pitchFamily="34" charset="0"/>
                <a:cs typeface="Arial" panose="020B0604020202020204" pitchFamily="34" charset="0"/>
              </a:rPr>
              <a:t>(адам)</a:t>
            </a:r>
            <a:endParaRPr lang="kk-KZ" sz="1333" i="1" dirty="0">
              <a:latin typeface="Arial" panose="020B0604020202020204" pitchFamily="34" charset="0"/>
              <a:cs typeface="Arial" panose="020B0604020202020204" pitchFamily="34" charset="0"/>
            </a:endParaRPr>
          </a:p>
        </p:txBody>
      </p:sp>
      <p:sp>
        <p:nvSpPr>
          <p:cNvPr id="283" name="Прямоугольник 282"/>
          <p:cNvSpPr/>
          <p:nvPr/>
        </p:nvSpPr>
        <p:spPr>
          <a:xfrm>
            <a:off x="2625956" y="1721337"/>
            <a:ext cx="1036051"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6,9 </a:t>
            </a:r>
            <a:r>
              <a:rPr lang="ru-RU" sz="1600" dirty="0" smtClean="0">
                <a:latin typeface="Arial" panose="020B0604020202020204" pitchFamily="34" charset="0"/>
                <a:cs typeface="Arial" panose="020B0604020202020204" pitchFamily="34" charset="0"/>
              </a:rPr>
              <a:t>млн</a:t>
            </a:r>
            <a:endParaRPr lang="ru-RU" sz="1600" dirty="0">
              <a:latin typeface="Arial" panose="020B0604020202020204" pitchFamily="34" charset="0"/>
              <a:cs typeface="Arial" panose="020B0604020202020204" pitchFamily="34" charset="0"/>
            </a:endParaRPr>
          </a:p>
        </p:txBody>
      </p:sp>
      <p:sp>
        <p:nvSpPr>
          <p:cNvPr id="284" name="Прямоугольник 283"/>
          <p:cNvSpPr/>
          <p:nvPr/>
        </p:nvSpPr>
        <p:spPr>
          <a:xfrm>
            <a:off x="951727" y="1819521"/>
            <a:ext cx="1013963"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6,</a:t>
            </a:r>
            <a:r>
              <a:rPr lang="en-US" sz="1600" dirty="0">
                <a:latin typeface="Arial" panose="020B0604020202020204" pitchFamily="34" charset="0"/>
                <a:cs typeface="Arial" panose="020B0604020202020204" pitchFamily="34" charset="0"/>
              </a:rPr>
              <a:t>7</a:t>
            </a: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млн</a:t>
            </a:r>
            <a:endParaRPr lang="ru-RU" sz="1600" dirty="0">
              <a:latin typeface="Arial" panose="020B0604020202020204" pitchFamily="34" charset="0"/>
              <a:cs typeface="Arial" panose="020B0604020202020204" pitchFamily="34" charset="0"/>
            </a:endParaRPr>
          </a:p>
        </p:txBody>
      </p:sp>
      <p:sp>
        <p:nvSpPr>
          <p:cNvPr id="285" name="Прямоугольник 284"/>
          <p:cNvSpPr/>
          <p:nvPr/>
        </p:nvSpPr>
        <p:spPr>
          <a:xfrm>
            <a:off x="1754947" y="2167146"/>
            <a:ext cx="1076280"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4,5 </a:t>
            </a:r>
            <a:r>
              <a:rPr lang="ru-RU" sz="1600" dirty="0" smtClean="0">
                <a:latin typeface="Arial" panose="020B0604020202020204" pitchFamily="34" charset="0"/>
                <a:cs typeface="Arial" panose="020B0604020202020204" pitchFamily="34" charset="0"/>
              </a:rPr>
              <a:t>млн</a:t>
            </a:r>
            <a:endParaRPr lang="ru-RU" sz="1600" dirty="0">
              <a:latin typeface="Arial" panose="020B0604020202020204" pitchFamily="34" charset="0"/>
              <a:cs typeface="Arial" panose="020B0604020202020204" pitchFamily="34" charset="0"/>
            </a:endParaRPr>
          </a:p>
        </p:txBody>
      </p:sp>
      <p:sp>
        <p:nvSpPr>
          <p:cNvPr id="286" name="Прямоугольник 285"/>
          <p:cNvSpPr/>
          <p:nvPr/>
        </p:nvSpPr>
        <p:spPr>
          <a:xfrm>
            <a:off x="989744" y="2995015"/>
            <a:ext cx="68595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2019</a:t>
            </a:r>
          </a:p>
        </p:txBody>
      </p:sp>
      <p:sp>
        <p:nvSpPr>
          <p:cNvPr id="287" name="Прямоугольник 286"/>
          <p:cNvSpPr/>
          <p:nvPr/>
        </p:nvSpPr>
        <p:spPr>
          <a:xfrm>
            <a:off x="1885139" y="2995015"/>
            <a:ext cx="68595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2020</a:t>
            </a:r>
          </a:p>
        </p:txBody>
      </p:sp>
      <p:sp>
        <p:nvSpPr>
          <p:cNvPr id="288" name="Прямоугольник 287"/>
          <p:cNvSpPr/>
          <p:nvPr/>
        </p:nvSpPr>
        <p:spPr>
          <a:xfrm>
            <a:off x="2750334" y="2995015"/>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2021</a:t>
            </a:r>
          </a:p>
        </p:txBody>
      </p:sp>
      <p:sp>
        <p:nvSpPr>
          <p:cNvPr id="289" name="Прямоугольник 288"/>
          <p:cNvSpPr/>
          <p:nvPr/>
        </p:nvSpPr>
        <p:spPr>
          <a:xfrm>
            <a:off x="3368215" y="1568112"/>
            <a:ext cx="1125015"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8</a:t>
            </a:r>
            <a:r>
              <a:rPr lang="kk-KZ" sz="1600" dirty="0">
                <a:latin typeface="Arial" panose="020B0604020202020204" pitchFamily="34" charset="0"/>
                <a:cs typeface="Arial" panose="020B0604020202020204" pitchFamily="34" charset="0"/>
              </a:rPr>
              <a:t>,6</a:t>
            </a: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млн</a:t>
            </a:r>
            <a:endParaRPr lang="ru-RU" sz="1333" i="1" dirty="0">
              <a:latin typeface="Arial" panose="020B0604020202020204" pitchFamily="34" charset="0"/>
              <a:cs typeface="Arial" panose="020B0604020202020204" pitchFamily="34" charset="0"/>
            </a:endParaRPr>
          </a:p>
        </p:txBody>
      </p:sp>
      <p:sp>
        <p:nvSpPr>
          <p:cNvPr id="290" name="Прямоугольник 289"/>
          <p:cNvSpPr/>
          <p:nvPr/>
        </p:nvSpPr>
        <p:spPr>
          <a:xfrm>
            <a:off x="4456789" y="2995015"/>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a:t>
            </a:r>
            <a:r>
              <a:rPr lang="kk-KZ" sz="1333" b="1" dirty="0">
                <a:latin typeface="Arial" panose="020B0604020202020204" pitchFamily="34" charset="0"/>
                <a:cs typeface="Arial" panose="020B0604020202020204" pitchFamily="34" charset="0"/>
              </a:rPr>
              <a:t>3</a:t>
            </a:r>
            <a:endParaRPr lang="ru-RU" sz="1333" b="1" dirty="0">
              <a:latin typeface="Arial" panose="020B0604020202020204" pitchFamily="34" charset="0"/>
              <a:cs typeface="Arial" panose="020B0604020202020204" pitchFamily="34" charset="0"/>
            </a:endParaRPr>
          </a:p>
        </p:txBody>
      </p:sp>
      <p:sp>
        <p:nvSpPr>
          <p:cNvPr id="291" name="Прямоугольник 290"/>
          <p:cNvSpPr/>
          <p:nvPr/>
        </p:nvSpPr>
        <p:spPr>
          <a:xfrm>
            <a:off x="3598481" y="2995015"/>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2022</a:t>
            </a:r>
          </a:p>
        </p:txBody>
      </p:sp>
      <p:sp>
        <p:nvSpPr>
          <p:cNvPr id="292" name="Прямоугольник 291"/>
          <p:cNvSpPr/>
          <p:nvPr/>
        </p:nvSpPr>
        <p:spPr>
          <a:xfrm>
            <a:off x="4260366" y="1179724"/>
            <a:ext cx="1174949" cy="543675"/>
          </a:xfrm>
          <a:prstGeom prst="rect">
            <a:avLst/>
          </a:prstGeom>
        </p:spPr>
        <p:txBody>
          <a:bodyPr wrap="square">
            <a:spAutoFit/>
          </a:bodyPr>
          <a:lstStyle/>
          <a:p>
            <a:pPr algn="ctr"/>
            <a:r>
              <a:rPr lang="kk-KZ" sz="1600" dirty="0">
                <a:latin typeface="Arial" panose="020B0604020202020204" pitchFamily="34" charset="0"/>
                <a:cs typeface="Arial" panose="020B0604020202020204" pitchFamily="34" charset="0"/>
              </a:rPr>
              <a:t>9 </a:t>
            </a:r>
            <a:r>
              <a:rPr lang="ru-RU" sz="1600" dirty="0" smtClean="0">
                <a:latin typeface="Arial" panose="020B0604020202020204" pitchFamily="34" charset="0"/>
                <a:cs typeface="Arial" panose="020B0604020202020204" pitchFamily="34" charset="0"/>
              </a:rPr>
              <a:t>млн</a:t>
            </a:r>
            <a:endParaRPr lang="ru-RU" sz="1600" dirty="0">
              <a:latin typeface="Arial" panose="020B0604020202020204" pitchFamily="34" charset="0"/>
              <a:cs typeface="Arial" panose="020B0604020202020204" pitchFamily="34" charset="0"/>
            </a:endParaRPr>
          </a:p>
          <a:p>
            <a:pPr algn="ctr"/>
            <a:r>
              <a:rPr lang="ru-RU" sz="1333" i="1" dirty="0" smtClean="0">
                <a:latin typeface="Arial" panose="020B0604020202020204" pitchFamily="34" charset="0"/>
                <a:cs typeface="Arial" panose="020B0604020202020204" pitchFamily="34" charset="0"/>
              </a:rPr>
              <a:t>(</a:t>
            </a:r>
            <a:r>
              <a:rPr lang="kk-KZ" sz="1333" i="1" dirty="0" smtClean="0">
                <a:latin typeface="Arial" panose="020B0604020202020204" pitchFamily="34" charset="0"/>
                <a:cs typeface="Arial" panose="020B0604020202020204" pitchFamily="34" charset="0"/>
              </a:rPr>
              <a:t>болжам</a:t>
            </a:r>
            <a:r>
              <a:rPr lang="ru-RU" sz="1333" i="1" dirty="0" smtClean="0">
                <a:latin typeface="Arial" panose="020B0604020202020204" pitchFamily="34" charset="0"/>
                <a:cs typeface="Arial" panose="020B0604020202020204" pitchFamily="34" charset="0"/>
              </a:rPr>
              <a:t>)</a:t>
            </a:r>
            <a:endParaRPr lang="ru-RU" sz="933" i="1" dirty="0">
              <a:latin typeface="Arial" panose="020B0604020202020204" pitchFamily="34" charset="0"/>
              <a:cs typeface="Arial" panose="020B0604020202020204" pitchFamily="34" charset="0"/>
            </a:endParaRPr>
          </a:p>
        </p:txBody>
      </p:sp>
      <p:grpSp>
        <p:nvGrpSpPr>
          <p:cNvPr id="293" name="Группа 292"/>
          <p:cNvGrpSpPr/>
          <p:nvPr/>
        </p:nvGrpSpPr>
        <p:grpSpPr>
          <a:xfrm>
            <a:off x="1121009" y="2211440"/>
            <a:ext cx="515904" cy="791833"/>
            <a:chOff x="1573783" y="1180952"/>
            <a:chExt cx="746347" cy="1115268"/>
          </a:xfrm>
          <a:solidFill>
            <a:srgbClr val="8ABED6"/>
          </a:solidFill>
        </p:grpSpPr>
        <p:sp>
          <p:nvSpPr>
            <p:cNvPr id="294"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295" name="Прямоугольник 294"/>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296"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297" name="Группа 296"/>
          <p:cNvGrpSpPr/>
          <p:nvPr/>
        </p:nvGrpSpPr>
        <p:grpSpPr>
          <a:xfrm>
            <a:off x="1978893" y="2493064"/>
            <a:ext cx="515904" cy="510208"/>
            <a:chOff x="1573783" y="1180952"/>
            <a:chExt cx="746347" cy="1115268"/>
          </a:xfrm>
          <a:solidFill>
            <a:srgbClr val="8ABED6"/>
          </a:solidFill>
        </p:grpSpPr>
        <p:sp>
          <p:nvSpPr>
            <p:cNvPr id="299"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00" name="Прямоугольник 299"/>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01"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05" name="Группа 304"/>
          <p:cNvGrpSpPr/>
          <p:nvPr/>
        </p:nvGrpSpPr>
        <p:grpSpPr>
          <a:xfrm>
            <a:off x="2836777" y="2079816"/>
            <a:ext cx="515904" cy="923457"/>
            <a:chOff x="1573783" y="1180952"/>
            <a:chExt cx="746347" cy="1115268"/>
          </a:xfrm>
          <a:solidFill>
            <a:srgbClr val="8ABED6"/>
          </a:solidFill>
        </p:grpSpPr>
        <p:sp>
          <p:nvSpPr>
            <p:cNvPr id="308"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29" name="Прямоугольник 328"/>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30"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31" name="Группа 330"/>
          <p:cNvGrpSpPr/>
          <p:nvPr/>
        </p:nvGrpSpPr>
        <p:grpSpPr>
          <a:xfrm>
            <a:off x="3694661" y="1938171"/>
            <a:ext cx="515904" cy="1065101"/>
            <a:chOff x="1573783" y="1180952"/>
            <a:chExt cx="746347" cy="1115268"/>
          </a:xfrm>
          <a:solidFill>
            <a:srgbClr val="8ABED6"/>
          </a:solidFill>
        </p:grpSpPr>
        <p:sp>
          <p:nvSpPr>
            <p:cNvPr id="332"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33" name="Прямоугольник 332"/>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34"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35" name="Группа 334"/>
          <p:cNvGrpSpPr/>
          <p:nvPr/>
        </p:nvGrpSpPr>
        <p:grpSpPr>
          <a:xfrm>
            <a:off x="4552545" y="1800011"/>
            <a:ext cx="515904" cy="1203261"/>
            <a:chOff x="1573783" y="1180952"/>
            <a:chExt cx="746347" cy="1115268"/>
          </a:xfrm>
          <a:solidFill>
            <a:srgbClr val="0DB3DE"/>
          </a:solidFill>
        </p:grpSpPr>
        <p:sp>
          <p:nvSpPr>
            <p:cNvPr id="336"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37" name="Прямоугольник 336"/>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38"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sp>
        <p:nvSpPr>
          <p:cNvPr id="339" name="Прямоугольник 338"/>
          <p:cNvSpPr/>
          <p:nvPr/>
        </p:nvSpPr>
        <p:spPr>
          <a:xfrm>
            <a:off x="6628826" y="778683"/>
            <a:ext cx="3927324" cy="543675"/>
          </a:xfrm>
          <a:prstGeom prst="rect">
            <a:avLst/>
          </a:prstGeom>
        </p:spPr>
        <p:txBody>
          <a:bodyPr wrap="square">
            <a:spAutoFit/>
          </a:bodyPr>
          <a:lstStyle/>
          <a:p>
            <a:pPr algn="ctr"/>
            <a:r>
              <a:rPr lang="kk-KZ" sz="1600" b="1" dirty="0" smtClean="0">
                <a:latin typeface="Arial" panose="020B0604020202020204" pitchFamily="34" charset="0"/>
                <a:cs typeface="Arial" panose="020B0604020202020204" pitchFamily="34" charset="0"/>
              </a:rPr>
              <a:t>Шетелдік туристер саны</a:t>
            </a:r>
          </a:p>
          <a:p>
            <a:pPr algn="ctr"/>
            <a:r>
              <a:rPr lang="kk-KZ" sz="1333" i="1" dirty="0" smtClean="0">
                <a:latin typeface="Arial" panose="020B0604020202020204" pitchFamily="34" charset="0"/>
                <a:cs typeface="Arial" panose="020B0604020202020204" pitchFamily="34" charset="0"/>
              </a:rPr>
              <a:t>(қонақ үйлермен қызмет көрсетілген, адам)</a:t>
            </a:r>
            <a:endParaRPr lang="kk-KZ" sz="1333" i="1" dirty="0">
              <a:latin typeface="Arial" panose="020B0604020202020204" pitchFamily="34" charset="0"/>
              <a:cs typeface="Arial" panose="020B0604020202020204" pitchFamily="34" charset="0"/>
            </a:endParaRPr>
          </a:p>
        </p:txBody>
      </p:sp>
      <p:sp>
        <p:nvSpPr>
          <p:cNvPr id="340" name="Прямоугольник 339"/>
          <p:cNvSpPr/>
          <p:nvPr/>
        </p:nvSpPr>
        <p:spPr>
          <a:xfrm>
            <a:off x="6674477" y="3001693"/>
            <a:ext cx="68595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2019</a:t>
            </a:r>
          </a:p>
        </p:txBody>
      </p:sp>
      <p:sp>
        <p:nvSpPr>
          <p:cNvPr id="343" name="Прямоугольник 342"/>
          <p:cNvSpPr/>
          <p:nvPr/>
        </p:nvSpPr>
        <p:spPr>
          <a:xfrm>
            <a:off x="7601096" y="3001693"/>
            <a:ext cx="68595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2020</a:t>
            </a:r>
          </a:p>
        </p:txBody>
      </p:sp>
      <p:sp>
        <p:nvSpPr>
          <p:cNvPr id="344" name="Прямоугольник 343"/>
          <p:cNvSpPr/>
          <p:nvPr/>
        </p:nvSpPr>
        <p:spPr>
          <a:xfrm>
            <a:off x="8521820" y="3001693"/>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2021</a:t>
            </a:r>
          </a:p>
        </p:txBody>
      </p:sp>
      <p:sp>
        <p:nvSpPr>
          <p:cNvPr id="346" name="Прямоугольник 345"/>
          <p:cNvSpPr/>
          <p:nvPr/>
        </p:nvSpPr>
        <p:spPr>
          <a:xfrm>
            <a:off x="10350594" y="3001693"/>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a:t>
            </a:r>
            <a:r>
              <a:rPr lang="kk-KZ" sz="1333" b="1" dirty="0">
                <a:latin typeface="Arial" panose="020B0604020202020204" pitchFamily="34" charset="0"/>
                <a:cs typeface="Arial" panose="020B0604020202020204" pitchFamily="34" charset="0"/>
              </a:rPr>
              <a:t>3</a:t>
            </a:r>
            <a:endParaRPr lang="ru-RU" sz="1333" b="1" dirty="0">
              <a:latin typeface="Arial" panose="020B0604020202020204" pitchFamily="34" charset="0"/>
              <a:cs typeface="Arial" panose="020B0604020202020204" pitchFamily="34" charset="0"/>
            </a:endParaRPr>
          </a:p>
        </p:txBody>
      </p:sp>
      <p:sp>
        <p:nvSpPr>
          <p:cNvPr id="348" name="Прямоугольник 347"/>
          <p:cNvSpPr/>
          <p:nvPr/>
        </p:nvSpPr>
        <p:spPr>
          <a:xfrm>
            <a:off x="9426704" y="3001693"/>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2022</a:t>
            </a:r>
          </a:p>
        </p:txBody>
      </p:sp>
      <p:grpSp>
        <p:nvGrpSpPr>
          <p:cNvPr id="349" name="Группа 348"/>
          <p:cNvGrpSpPr/>
          <p:nvPr/>
        </p:nvGrpSpPr>
        <p:grpSpPr>
          <a:xfrm>
            <a:off x="6805125" y="1977844"/>
            <a:ext cx="515904" cy="1031081"/>
            <a:chOff x="1573783" y="1180952"/>
            <a:chExt cx="746347" cy="1115268"/>
          </a:xfrm>
          <a:solidFill>
            <a:srgbClr val="B0D7B3"/>
          </a:solidFill>
        </p:grpSpPr>
        <p:sp>
          <p:nvSpPr>
            <p:cNvPr id="350"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51" name="Прямоугольник 350"/>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52"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53" name="Группа 352"/>
          <p:cNvGrpSpPr/>
          <p:nvPr/>
        </p:nvGrpSpPr>
        <p:grpSpPr>
          <a:xfrm>
            <a:off x="7719512" y="2659476"/>
            <a:ext cx="515904" cy="350475"/>
            <a:chOff x="1573783" y="1180952"/>
            <a:chExt cx="746347" cy="1115268"/>
          </a:xfrm>
          <a:solidFill>
            <a:srgbClr val="B0D7B3"/>
          </a:solidFill>
        </p:grpSpPr>
        <p:sp>
          <p:nvSpPr>
            <p:cNvPr id="354"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55" name="Прямоугольник 354"/>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56"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57" name="Группа 356"/>
          <p:cNvGrpSpPr/>
          <p:nvPr/>
        </p:nvGrpSpPr>
        <p:grpSpPr>
          <a:xfrm>
            <a:off x="8633899" y="2536247"/>
            <a:ext cx="515904" cy="473473"/>
            <a:chOff x="1573783" y="1180952"/>
            <a:chExt cx="746347" cy="1115268"/>
          </a:xfrm>
          <a:solidFill>
            <a:srgbClr val="B0D7B3"/>
          </a:solidFill>
        </p:grpSpPr>
        <p:sp>
          <p:nvSpPr>
            <p:cNvPr id="358"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59" name="Прямоугольник 358"/>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60"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61" name="Группа 360"/>
          <p:cNvGrpSpPr/>
          <p:nvPr/>
        </p:nvGrpSpPr>
        <p:grpSpPr>
          <a:xfrm>
            <a:off x="9548285" y="2110013"/>
            <a:ext cx="515904" cy="910468"/>
            <a:chOff x="1573783" y="1180952"/>
            <a:chExt cx="746347" cy="1115268"/>
          </a:xfrm>
          <a:solidFill>
            <a:srgbClr val="B0D7B3"/>
          </a:solidFill>
        </p:grpSpPr>
        <p:sp>
          <p:nvSpPr>
            <p:cNvPr id="362"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64" name="Прямоугольник 363"/>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65"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66" name="Группа 365"/>
          <p:cNvGrpSpPr/>
          <p:nvPr/>
        </p:nvGrpSpPr>
        <p:grpSpPr>
          <a:xfrm>
            <a:off x="10462673" y="1805804"/>
            <a:ext cx="515904" cy="1190431"/>
            <a:chOff x="1573783" y="1180952"/>
            <a:chExt cx="746347" cy="1115268"/>
          </a:xfrm>
          <a:solidFill>
            <a:srgbClr val="70B960"/>
          </a:solidFill>
        </p:grpSpPr>
        <p:sp>
          <p:nvSpPr>
            <p:cNvPr id="367"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68" name="Прямоугольник 367"/>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69"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sp>
        <p:nvSpPr>
          <p:cNvPr id="370" name="Прямоугольник 369"/>
          <p:cNvSpPr/>
          <p:nvPr/>
        </p:nvSpPr>
        <p:spPr>
          <a:xfrm>
            <a:off x="8309291" y="2176153"/>
            <a:ext cx="1230437" cy="338554"/>
          </a:xfrm>
          <a:prstGeom prst="rect">
            <a:avLst/>
          </a:prstGeom>
        </p:spPr>
        <p:txBody>
          <a:bodyPr wrap="square">
            <a:spAutoFit/>
          </a:bodyPr>
          <a:lstStyle/>
          <a:p>
            <a:pPr algn="ctr" defTabSz="1219170"/>
            <a:r>
              <a:rPr lang="ru-RU" sz="1600" dirty="0">
                <a:solidFill>
                  <a:prstClr val="black"/>
                </a:solidFill>
                <a:latin typeface="Arial" panose="020B0604020202020204" pitchFamily="34" charset="0"/>
                <a:cs typeface="Arial" panose="020B0604020202020204" pitchFamily="34" charset="0"/>
              </a:rPr>
              <a:t>330 </a:t>
            </a:r>
            <a:r>
              <a:rPr lang="ru-RU" sz="1600" dirty="0" err="1" smtClean="0">
                <a:solidFill>
                  <a:prstClr val="black"/>
                </a:solidFill>
                <a:latin typeface="Arial" panose="020B0604020202020204" pitchFamily="34" charset="0"/>
                <a:cs typeface="Arial" panose="020B0604020202020204" pitchFamily="34" charset="0"/>
              </a:rPr>
              <a:t>мың</a:t>
            </a:r>
            <a:endParaRPr lang="ru-RU" sz="1600" dirty="0">
              <a:solidFill>
                <a:prstClr val="black"/>
              </a:solidFill>
              <a:latin typeface="Arial" panose="020B0604020202020204" pitchFamily="34" charset="0"/>
              <a:cs typeface="Arial" panose="020B0604020202020204" pitchFamily="34" charset="0"/>
            </a:endParaRPr>
          </a:p>
        </p:txBody>
      </p:sp>
      <p:sp>
        <p:nvSpPr>
          <p:cNvPr id="371" name="Прямоугольник 370"/>
          <p:cNvSpPr/>
          <p:nvPr/>
        </p:nvSpPr>
        <p:spPr>
          <a:xfrm>
            <a:off x="7503278" y="2305400"/>
            <a:ext cx="1077541" cy="338554"/>
          </a:xfrm>
          <a:prstGeom prst="rect">
            <a:avLst/>
          </a:prstGeom>
        </p:spPr>
        <p:txBody>
          <a:bodyPr wrap="square">
            <a:spAutoFit/>
          </a:bodyPr>
          <a:lstStyle/>
          <a:p>
            <a:pPr algn="ctr" defTabSz="1219170"/>
            <a:r>
              <a:rPr lang="ru-RU" sz="1600" dirty="0">
                <a:solidFill>
                  <a:prstClr val="black"/>
                </a:solidFill>
                <a:latin typeface="Arial" panose="020B0604020202020204" pitchFamily="34" charset="0"/>
                <a:cs typeface="Arial" panose="020B0604020202020204" pitchFamily="34" charset="0"/>
              </a:rPr>
              <a:t>253 </a:t>
            </a:r>
            <a:r>
              <a:rPr lang="ru-RU" sz="1600" dirty="0" err="1" smtClean="0">
                <a:solidFill>
                  <a:prstClr val="black"/>
                </a:solidFill>
                <a:latin typeface="Arial" panose="020B0604020202020204" pitchFamily="34" charset="0"/>
                <a:cs typeface="Arial" panose="020B0604020202020204" pitchFamily="34" charset="0"/>
              </a:rPr>
              <a:t>мың</a:t>
            </a:r>
            <a:endParaRPr lang="ru-RU" sz="1600" dirty="0">
              <a:solidFill>
                <a:prstClr val="black"/>
              </a:solidFill>
              <a:latin typeface="Arial" panose="020B0604020202020204" pitchFamily="34" charset="0"/>
              <a:cs typeface="Arial" panose="020B0604020202020204" pitchFamily="34" charset="0"/>
            </a:endParaRPr>
          </a:p>
        </p:txBody>
      </p:sp>
      <p:sp>
        <p:nvSpPr>
          <p:cNvPr id="372" name="Прямоугольник 371"/>
          <p:cNvSpPr/>
          <p:nvPr/>
        </p:nvSpPr>
        <p:spPr>
          <a:xfrm>
            <a:off x="9123888" y="1748760"/>
            <a:ext cx="1269771" cy="338554"/>
          </a:xfrm>
          <a:prstGeom prst="rect">
            <a:avLst/>
          </a:prstGeom>
        </p:spPr>
        <p:txBody>
          <a:bodyPr wrap="square">
            <a:spAutoFit/>
          </a:bodyPr>
          <a:lstStyle/>
          <a:p>
            <a:pPr algn="ctr" defTabSz="1219170"/>
            <a:r>
              <a:rPr lang="ru-RU" sz="1600" dirty="0">
                <a:solidFill>
                  <a:prstClr val="black"/>
                </a:solidFill>
                <a:latin typeface="Arial" panose="020B0604020202020204" pitchFamily="34" charset="0"/>
                <a:cs typeface="Arial" panose="020B0604020202020204" pitchFamily="34" charset="0"/>
              </a:rPr>
              <a:t>928 </a:t>
            </a:r>
            <a:r>
              <a:rPr lang="ru-RU" sz="1600" dirty="0" err="1" smtClean="0">
                <a:solidFill>
                  <a:prstClr val="black"/>
                </a:solidFill>
                <a:latin typeface="Arial" panose="020B0604020202020204" pitchFamily="34" charset="0"/>
                <a:cs typeface="Arial" panose="020B0604020202020204" pitchFamily="34" charset="0"/>
              </a:rPr>
              <a:t>мың</a:t>
            </a:r>
            <a:endParaRPr lang="ru-RU" sz="1600" dirty="0">
              <a:solidFill>
                <a:prstClr val="black"/>
              </a:solidFill>
              <a:latin typeface="Arial" panose="020B0604020202020204" pitchFamily="34" charset="0"/>
              <a:cs typeface="Arial" panose="020B0604020202020204" pitchFamily="34" charset="0"/>
            </a:endParaRPr>
          </a:p>
        </p:txBody>
      </p:sp>
      <p:sp>
        <p:nvSpPr>
          <p:cNvPr id="373" name="Прямоугольник 372"/>
          <p:cNvSpPr/>
          <p:nvPr/>
        </p:nvSpPr>
        <p:spPr>
          <a:xfrm>
            <a:off x="6512002" y="1639829"/>
            <a:ext cx="1118460" cy="338554"/>
          </a:xfrm>
          <a:prstGeom prst="rect">
            <a:avLst/>
          </a:prstGeom>
        </p:spPr>
        <p:txBody>
          <a:bodyPr wrap="square">
            <a:spAutoFit/>
          </a:bodyPr>
          <a:lstStyle/>
          <a:p>
            <a:pPr algn="ctr" defTabSz="1219170"/>
            <a:r>
              <a:rPr lang="kk-KZ" sz="1600" dirty="0" smtClean="0">
                <a:solidFill>
                  <a:prstClr val="black"/>
                </a:solidFill>
                <a:latin typeface="Arial" panose="020B0604020202020204" pitchFamily="34" charset="0"/>
                <a:cs typeface="Arial" panose="020B0604020202020204" pitchFamily="34" charset="0"/>
              </a:rPr>
              <a:t>980 мың</a:t>
            </a:r>
            <a:endParaRPr lang="kk-KZ" sz="1600" dirty="0">
              <a:solidFill>
                <a:prstClr val="black"/>
              </a:solidFill>
              <a:latin typeface="Arial" panose="020B0604020202020204" pitchFamily="34" charset="0"/>
              <a:cs typeface="Arial" panose="020B0604020202020204" pitchFamily="34" charset="0"/>
            </a:endParaRPr>
          </a:p>
        </p:txBody>
      </p:sp>
      <p:sp>
        <p:nvSpPr>
          <p:cNvPr id="374" name="Прямоугольник 373"/>
          <p:cNvSpPr/>
          <p:nvPr/>
        </p:nvSpPr>
        <p:spPr>
          <a:xfrm>
            <a:off x="10098256" y="1260642"/>
            <a:ext cx="1269771" cy="543675"/>
          </a:xfrm>
          <a:prstGeom prst="rect">
            <a:avLst/>
          </a:prstGeom>
        </p:spPr>
        <p:txBody>
          <a:bodyPr wrap="square">
            <a:spAutoFit/>
          </a:bodyPr>
          <a:lstStyle/>
          <a:p>
            <a:pPr algn="ctr" defTabSz="1219170"/>
            <a:r>
              <a:rPr lang="ru-RU" sz="1600" dirty="0">
                <a:solidFill>
                  <a:prstClr val="black"/>
                </a:solidFill>
                <a:latin typeface="Arial" panose="020B0604020202020204" pitchFamily="34" charset="0"/>
                <a:cs typeface="Arial" panose="020B0604020202020204" pitchFamily="34" charset="0"/>
              </a:rPr>
              <a:t>1 400 </a:t>
            </a:r>
            <a:r>
              <a:rPr lang="ru-RU" sz="1600" dirty="0" err="1" smtClean="0">
                <a:solidFill>
                  <a:prstClr val="black"/>
                </a:solidFill>
                <a:latin typeface="Arial" panose="020B0604020202020204" pitchFamily="34" charset="0"/>
                <a:cs typeface="Arial" panose="020B0604020202020204" pitchFamily="34" charset="0"/>
              </a:rPr>
              <a:t>мың</a:t>
            </a:r>
            <a:endParaRPr lang="ru-RU" sz="1600" dirty="0">
              <a:solidFill>
                <a:prstClr val="black"/>
              </a:solidFill>
              <a:latin typeface="Arial" panose="020B0604020202020204" pitchFamily="34" charset="0"/>
              <a:cs typeface="Arial" panose="020B0604020202020204" pitchFamily="34" charset="0"/>
            </a:endParaRPr>
          </a:p>
          <a:p>
            <a:pPr algn="ctr"/>
            <a:r>
              <a:rPr lang="ru-RU" sz="1333" i="1" dirty="0" smtClean="0">
                <a:latin typeface="Arial" panose="020B0604020202020204" pitchFamily="34" charset="0"/>
                <a:cs typeface="Arial" panose="020B0604020202020204" pitchFamily="34" charset="0"/>
              </a:rPr>
              <a:t>(</a:t>
            </a:r>
            <a:r>
              <a:rPr lang="ru-RU" sz="1333" i="1" dirty="0" err="1" smtClean="0">
                <a:latin typeface="Arial" panose="020B0604020202020204" pitchFamily="34" charset="0"/>
                <a:cs typeface="Arial" panose="020B0604020202020204" pitchFamily="34" charset="0"/>
              </a:rPr>
              <a:t>болжам</a:t>
            </a:r>
            <a:r>
              <a:rPr lang="ru-RU" sz="1333" i="1" dirty="0" smtClean="0">
                <a:latin typeface="Arial" panose="020B0604020202020204" pitchFamily="34" charset="0"/>
                <a:cs typeface="Arial" panose="020B0604020202020204" pitchFamily="34" charset="0"/>
              </a:rPr>
              <a:t>)</a:t>
            </a:r>
            <a:endParaRPr lang="ru-RU" sz="667" i="1" dirty="0">
              <a:latin typeface="Arial" panose="020B0604020202020204" pitchFamily="34" charset="0"/>
              <a:cs typeface="Arial" panose="020B0604020202020204" pitchFamily="34" charset="0"/>
            </a:endParaRPr>
          </a:p>
        </p:txBody>
      </p:sp>
      <p:sp>
        <p:nvSpPr>
          <p:cNvPr id="375" name="Прямоугольник 374"/>
          <p:cNvSpPr/>
          <p:nvPr/>
        </p:nvSpPr>
        <p:spPr>
          <a:xfrm>
            <a:off x="298764" y="3875786"/>
            <a:ext cx="5289237" cy="584775"/>
          </a:xfrm>
          <a:prstGeom prst="rect">
            <a:avLst/>
          </a:prstGeom>
        </p:spPr>
        <p:txBody>
          <a:bodyPr wrap="square">
            <a:spAutoFit/>
          </a:bodyPr>
          <a:lstStyle/>
          <a:p>
            <a:pPr algn="ctr"/>
            <a:r>
              <a:rPr lang="kk-KZ" sz="1600" b="1" dirty="0" smtClean="0">
                <a:latin typeface="Arial" panose="020B0604020202020204" pitchFamily="34" charset="0"/>
                <a:cs typeface="Arial" panose="020B0604020202020204" pitchFamily="34" charset="0"/>
              </a:rPr>
              <a:t>Орналастыру орындары ұсынған                       қызметтер көлемі </a:t>
            </a:r>
            <a:r>
              <a:rPr lang="kk-KZ" sz="1333" i="1" dirty="0" smtClean="0">
                <a:latin typeface="Arial" panose="020B0604020202020204" pitchFamily="34" charset="0"/>
                <a:cs typeface="Arial" panose="020B0604020202020204" pitchFamily="34" charset="0"/>
              </a:rPr>
              <a:t>(теңге)</a:t>
            </a:r>
            <a:endParaRPr lang="kk-KZ" sz="1333" i="1" dirty="0">
              <a:latin typeface="Arial" panose="020B0604020202020204" pitchFamily="34" charset="0"/>
              <a:cs typeface="Arial" panose="020B0604020202020204" pitchFamily="34" charset="0"/>
            </a:endParaRPr>
          </a:p>
        </p:txBody>
      </p:sp>
      <p:sp>
        <p:nvSpPr>
          <p:cNvPr id="376" name="Прямоугольник 375"/>
          <p:cNvSpPr/>
          <p:nvPr/>
        </p:nvSpPr>
        <p:spPr>
          <a:xfrm>
            <a:off x="989744" y="6344448"/>
            <a:ext cx="68595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2019</a:t>
            </a:r>
          </a:p>
        </p:txBody>
      </p:sp>
      <p:sp>
        <p:nvSpPr>
          <p:cNvPr id="377" name="Прямоугольник 376"/>
          <p:cNvSpPr/>
          <p:nvPr/>
        </p:nvSpPr>
        <p:spPr>
          <a:xfrm>
            <a:off x="1885139" y="6344448"/>
            <a:ext cx="68595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2020</a:t>
            </a:r>
          </a:p>
        </p:txBody>
      </p:sp>
      <p:sp>
        <p:nvSpPr>
          <p:cNvPr id="378" name="Прямоугольник 377"/>
          <p:cNvSpPr/>
          <p:nvPr/>
        </p:nvSpPr>
        <p:spPr>
          <a:xfrm>
            <a:off x="2750334" y="6344448"/>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2021</a:t>
            </a:r>
          </a:p>
        </p:txBody>
      </p:sp>
      <p:sp>
        <p:nvSpPr>
          <p:cNvPr id="379" name="Прямоугольник 378"/>
          <p:cNvSpPr/>
          <p:nvPr/>
        </p:nvSpPr>
        <p:spPr>
          <a:xfrm>
            <a:off x="4453953" y="6344448"/>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a:t>
            </a:r>
            <a:r>
              <a:rPr lang="kk-KZ" sz="1333" b="1" dirty="0">
                <a:latin typeface="Arial" panose="020B0604020202020204" pitchFamily="34" charset="0"/>
                <a:cs typeface="Arial" panose="020B0604020202020204" pitchFamily="34" charset="0"/>
              </a:rPr>
              <a:t>3</a:t>
            </a:r>
            <a:endParaRPr lang="ru-RU" sz="1333" b="1" dirty="0">
              <a:latin typeface="Arial" panose="020B0604020202020204" pitchFamily="34" charset="0"/>
              <a:cs typeface="Arial" panose="020B0604020202020204" pitchFamily="34" charset="0"/>
            </a:endParaRPr>
          </a:p>
        </p:txBody>
      </p:sp>
      <p:sp>
        <p:nvSpPr>
          <p:cNvPr id="380" name="Прямоугольник 379"/>
          <p:cNvSpPr/>
          <p:nvPr/>
        </p:nvSpPr>
        <p:spPr>
          <a:xfrm>
            <a:off x="3586349" y="6344448"/>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2022</a:t>
            </a:r>
          </a:p>
        </p:txBody>
      </p:sp>
      <p:grpSp>
        <p:nvGrpSpPr>
          <p:cNvPr id="381" name="Группа 380"/>
          <p:cNvGrpSpPr/>
          <p:nvPr/>
        </p:nvGrpSpPr>
        <p:grpSpPr>
          <a:xfrm>
            <a:off x="1121009" y="5412198"/>
            <a:ext cx="515904" cy="940509"/>
            <a:chOff x="1573783" y="1180952"/>
            <a:chExt cx="746347" cy="1115268"/>
          </a:xfrm>
          <a:solidFill>
            <a:srgbClr val="FFE09B"/>
          </a:solidFill>
        </p:grpSpPr>
        <p:sp>
          <p:nvSpPr>
            <p:cNvPr id="382"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83" name="Прямоугольник 382"/>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84"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85" name="Группа 384"/>
          <p:cNvGrpSpPr/>
          <p:nvPr/>
        </p:nvGrpSpPr>
        <p:grpSpPr>
          <a:xfrm>
            <a:off x="1978893" y="5866938"/>
            <a:ext cx="515904" cy="485767"/>
            <a:chOff x="1573783" y="1180952"/>
            <a:chExt cx="746347" cy="1115268"/>
          </a:xfrm>
          <a:solidFill>
            <a:srgbClr val="FFE09B"/>
          </a:solidFill>
        </p:grpSpPr>
        <p:sp>
          <p:nvSpPr>
            <p:cNvPr id="386"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87" name="Прямоугольник 386"/>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88"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89" name="Группа 388"/>
          <p:cNvGrpSpPr/>
          <p:nvPr/>
        </p:nvGrpSpPr>
        <p:grpSpPr>
          <a:xfrm>
            <a:off x="2836777" y="5591722"/>
            <a:ext cx="515904" cy="760983"/>
            <a:chOff x="1573783" y="1180952"/>
            <a:chExt cx="746347" cy="1115268"/>
          </a:xfrm>
          <a:solidFill>
            <a:srgbClr val="FFE09B"/>
          </a:solidFill>
        </p:grpSpPr>
        <p:sp>
          <p:nvSpPr>
            <p:cNvPr id="390"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91" name="Прямоугольник 390"/>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92"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93" name="Группа 392"/>
          <p:cNvGrpSpPr/>
          <p:nvPr/>
        </p:nvGrpSpPr>
        <p:grpSpPr>
          <a:xfrm>
            <a:off x="3694661" y="5137883"/>
            <a:ext cx="515904" cy="1214821"/>
            <a:chOff x="1573783" y="1180952"/>
            <a:chExt cx="746347" cy="1115268"/>
          </a:xfrm>
          <a:solidFill>
            <a:srgbClr val="FFE09B"/>
          </a:solidFill>
        </p:grpSpPr>
        <p:sp>
          <p:nvSpPr>
            <p:cNvPr id="394"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95" name="Прямоугольник 394"/>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96"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397" name="Группа 396"/>
          <p:cNvGrpSpPr/>
          <p:nvPr/>
        </p:nvGrpSpPr>
        <p:grpSpPr>
          <a:xfrm>
            <a:off x="4552545" y="5004216"/>
            <a:ext cx="515904" cy="1348489"/>
            <a:chOff x="1573783" y="1180952"/>
            <a:chExt cx="746347" cy="1115268"/>
          </a:xfrm>
          <a:solidFill>
            <a:srgbClr val="F8AC30"/>
          </a:solidFill>
        </p:grpSpPr>
        <p:sp>
          <p:nvSpPr>
            <p:cNvPr id="398"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99" name="Прямоугольник 398"/>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01"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sp>
        <p:nvSpPr>
          <p:cNvPr id="402" name="Прямоугольник 401"/>
          <p:cNvSpPr/>
          <p:nvPr/>
        </p:nvSpPr>
        <p:spPr>
          <a:xfrm>
            <a:off x="2528763" y="5221113"/>
            <a:ext cx="1230437"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109 </a:t>
            </a:r>
            <a:r>
              <a:rPr lang="ru-RU" sz="1600" dirty="0" smtClean="0">
                <a:latin typeface="Arial" panose="020B0604020202020204" pitchFamily="34" charset="0"/>
                <a:cs typeface="Arial" panose="020B0604020202020204" pitchFamily="34" charset="0"/>
              </a:rPr>
              <a:t>млрд </a:t>
            </a:r>
            <a:endParaRPr lang="ru-RU" sz="1600" dirty="0">
              <a:latin typeface="Arial" panose="020B0604020202020204" pitchFamily="34" charset="0"/>
              <a:cs typeface="Arial" panose="020B0604020202020204" pitchFamily="34" charset="0"/>
            </a:endParaRPr>
          </a:p>
        </p:txBody>
      </p:sp>
      <p:sp>
        <p:nvSpPr>
          <p:cNvPr id="403" name="Прямоугольник 402"/>
          <p:cNvSpPr/>
          <p:nvPr/>
        </p:nvSpPr>
        <p:spPr>
          <a:xfrm>
            <a:off x="813035" y="5053375"/>
            <a:ext cx="1201540"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120 </a:t>
            </a:r>
            <a:r>
              <a:rPr lang="ru-RU" sz="1600" dirty="0" smtClean="0">
                <a:latin typeface="Arial" panose="020B0604020202020204" pitchFamily="34" charset="0"/>
                <a:cs typeface="Arial" panose="020B0604020202020204" pitchFamily="34" charset="0"/>
              </a:rPr>
              <a:t>млрд</a:t>
            </a:r>
            <a:endParaRPr lang="ru-RU" sz="1600" dirty="0">
              <a:latin typeface="Arial" panose="020B0604020202020204" pitchFamily="34" charset="0"/>
              <a:cs typeface="Arial" panose="020B0604020202020204" pitchFamily="34" charset="0"/>
            </a:endParaRPr>
          </a:p>
        </p:txBody>
      </p:sp>
      <p:sp>
        <p:nvSpPr>
          <p:cNvPr id="407" name="Прямоугольник 406"/>
          <p:cNvSpPr/>
          <p:nvPr/>
        </p:nvSpPr>
        <p:spPr>
          <a:xfrm>
            <a:off x="1767259" y="5507215"/>
            <a:ext cx="1077541"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67 </a:t>
            </a:r>
            <a:r>
              <a:rPr lang="ru-RU" sz="1600" dirty="0" smtClean="0">
                <a:latin typeface="Arial" panose="020B0604020202020204" pitchFamily="34" charset="0"/>
                <a:cs typeface="Arial" panose="020B0604020202020204" pitchFamily="34" charset="0"/>
              </a:rPr>
              <a:t>млрд </a:t>
            </a:r>
            <a:endParaRPr lang="ru-RU" sz="1600" dirty="0">
              <a:latin typeface="Arial" panose="020B0604020202020204" pitchFamily="34" charset="0"/>
              <a:cs typeface="Arial" panose="020B0604020202020204" pitchFamily="34" charset="0"/>
            </a:endParaRPr>
          </a:p>
        </p:txBody>
      </p:sp>
      <p:sp>
        <p:nvSpPr>
          <p:cNvPr id="410" name="Прямоугольник 409"/>
          <p:cNvSpPr/>
          <p:nvPr/>
        </p:nvSpPr>
        <p:spPr>
          <a:xfrm>
            <a:off x="3250064" y="4786869"/>
            <a:ext cx="1226035"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183 </a:t>
            </a:r>
            <a:r>
              <a:rPr lang="ru-RU" sz="1600" dirty="0" smtClean="0">
                <a:latin typeface="Arial" panose="020B0604020202020204" pitchFamily="34" charset="0"/>
                <a:cs typeface="Arial" panose="020B0604020202020204" pitchFamily="34" charset="0"/>
              </a:rPr>
              <a:t>млрд </a:t>
            </a:r>
            <a:endParaRPr lang="ru-RU" sz="1333" i="1" dirty="0">
              <a:latin typeface="Arial" panose="020B0604020202020204" pitchFamily="34" charset="0"/>
              <a:cs typeface="Arial" panose="020B0604020202020204" pitchFamily="34" charset="0"/>
            </a:endParaRPr>
          </a:p>
        </p:txBody>
      </p:sp>
      <p:sp>
        <p:nvSpPr>
          <p:cNvPr id="462" name="Прямоугольник 461"/>
          <p:cNvSpPr/>
          <p:nvPr/>
        </p:nvSpPr>
        <p:spPr>
          <a:xfrm>
            <a:off x="4260365" y="4486689"/>
            <a:ext cx="1226035" cy="543675"/>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200 </a:t>
            </a:r>
            <a:r>
              <a:rPr lang="ru-RU" sz="1600" dirty="0" smtClean="0">
                <a:latin typeface="Arial" panose="020B0604020202020204" pitchFamily="34" charset="0"/>
                <a:cs typeface="Arial" panose="020B0604020202020204" pitchFamily="34" charset="0"/>
              </a:rPr>
              <a:t>млрд</a:t>
            </a:r>
            <a:endParaRPr lang="ru-RU" sz="1600" dirty="0">
              <a:latin typeface="Arial" panose="020B0604020202020204" pitchFamily="34" charset="0"/>
              <a:cs typeface="Arial" panose="020B0604020202020204" pitchFamily="34" charset="0"/>
            </a:endParaRPr>
          </a:p>
          <a:p>
            <a:pPr algn="ctr"/>
            <a:r>
              <a:rPr lang="ru-RU" sz="1333" i="1" dirty="0" smtClean="0">
                <a:latin typeface="Arial" panose="020B0604020202020204" pitchFamily="34" charset="0"/>
                <a:cs typeface="Arial" panose="020B0604020202020204" pitchFamily="34" charset="0"/>
              </a:rPr>
              <a:t>(</a:t>
            </a:r>
            <a:r>
              <a:rPr lang="ru-RU" sz="1333" i="1" dirty="0" err="1" smtClean="0">
                <a:latin typeface="Arial" panose="020B0604020202020204" pitchFamily="34" charset="0"/>
                <a:cs typeface="Arial" panose="020B0604020202020204" pitchFamily="34" charset="0"/>
              </a:rPr>
              <a:t>болжам</a:t>
            </a:r>
            <a:r>
              <a:rPr lang="ru-RU" sz="1333" i="1" dirty="0" smtClean="0">
                <a:latin typeface="Arial" panose="020B0604020202020204" pitchFamily="34" charset="0"/>
                <a:cs typeface="Arial" panose="020B0604020202020204" pitchFamily="34" charset="0"/>
              </a:rPr>
              <a:t>)</a:t>
            </a:r>
            <a:endParaRPr lang="ru-RU" sz="933" i="1" dirty="0">
              <a:latin typeface="Arial" panose="020B0604020202020204" pitchFamily="34" charset="0"/>
              <a:cs typeface="Arial" panose="020B0604020202020204" pitchFamily="34" charset="0"/>
            </a:endParaRPr>
          </a:p>
        </p:txBody>
      </p:sp>
      <p:sp>
        <p:nvSpPr>
          <p:cNvPr id="463" name="Прямоугольник 462"/>
          <p:cNvSpPr/>
          <p:nvPr/>
        </p:nvSpPr>
        <p:spPr>
          <a:xfrm>
            <a:off x="6743631" y="3875786"/>
            <a:ext cx="4533735" cy="543675"/>
          </a:xfrm>
          <a:prstGeom prst="rect">
            <a:avLst/>
          </a:prstGeom>
        </p:spPr>
        <p:txBody>
          <a:bodyPr wrap="square">
            <a:spAutoFit/>
          </a:bodyPr>
          <a:lstStyle/>
          <a:p>
            <a:pPr algn="ctr"/>
            <a:r>
              <a:rPr lang="kk-KZ" sz="1600" b="1" dirty="0" smtClean="0">
                <a:latin typeface="Arial" panose="020B0604020202020204" pitchFamily="34" charset="0"/>
                <a:cs typeface="Arial" panose="020B0604020202020204" pitchFamily="34" charset="0"/>
              </a:rPr>
              <a:t>Нөмірлік фонд </a:t>
            </a:r>
          </a:p>
          <a:p>
            <a:pPr algn="ctr"/>
            <a:r>
              <a:rPr lang="kk-KZ" sz="1333" i="1" dirty="0" smtClean="0">
                <a:latin typeface="Arial" panose="020B0604020202020204" pitchFamily="34" charset="0"/>
                <a:cs typeface="Arial" panose="020B0604020202020204" pitchFamily="34" charset="0"/>
              </a:rPr>
              <a:t>(төсек-орын)</a:t>
            </a:r>
            <a:endParaRPr lang="kk-KZ" sz="1333" i="1" dirty="0">
              <a:latin typeface="Arial" panose="020B0604020202020204" pitchFamily="34" charset="0"/>
              <a:cs typeface="Arial" panose="020B0604020202020204" pitchFamily="34" charset="0"/>
            </a:endParaRPr>
          </a:p>
        </p:txBody>
      </p:sp>
      <p:sp>
        <p:nvSpPr>
          <p:cNvPr id="464" name="Прямоугольник 463"/>
          <p:cNvSpPr/>
          <p:nvPr/>
        </p:nvSpPr>
        <p:spPr>
          <a:xfrm>
            <a:off x="6679109" y="6368902"/>
            <a:ext cx="68595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2019</a:t>
            </a:r>
          </a:p>
        </p:txBody>
      </p:sp>
      <p:sp>
        <p:nvSpPr>
          <p:cNvPr id="465" name="Прямоугольник 464"/>
          <p:cNvSpPr/>
          <p:nvPr/>
        </p:nvSpPr>
        <p:spPr>
          <a:xfrm>
            <a:off x="7592601" y="6368902"/>
            <a:ext cx="68595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2020</a:t>
            </a:r>
          </a:p>
        </p:txBody>
      </p:sp>
      <p:sp>
        <p:nvSpPr>
          <p:cNvPr id="466" name="Прямоугольник 465"/>
          <p:cNvSpPr/>
          <p:nvPr/>
        </p:nvSpPr>
        <p:spPr>
          <a:xfrm>
            <a:off x="8531033" y="6368902"/>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2021</a:t>
            </a:r>
          </a:p>
        </p:txBody>
      </p:sp>
      <p:sp>
        <p:nvSpPr>
          <p:cNvPr id="472" name="Прямоугольник 471"/>
          <p:cNvSpPr/>
          <p:nvPr/>
        </p:nvSpPr>
        <p:spPr>
          <a:xfrm>
            <a:off x="10332941" y="6368902"/>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a:t>
            </a:r>
            <a:r>
              <a:rPr lang="kk-KZ" sz="1333" b="1" dirty="0">
                <a:latin typeface="Arial" panose="020B0604020202020204" pitchFamily="34" charset="0"/>
                <a:cs typeface="Arial" panose="020B0604020202020204" pitchFamily="34" charset="0"/>
              </a:rPr>
              <a:t>3</a:t>
            </a:r>
            <a:endParaRPr lang="ru-RU" sz="1333" b="1" dirty="0">
              <a:latin typeface="Arial" panose="020B0604020202020204" pitchFamily="34" charset="0"/>
              <a:cs typeface="Arial" panose="020B0604020202020204" pitchFamily="34" charset="0"/>
            </a:endParaRPr>
          </a:p>
        </p:txBody>
      </p:sp>
      <p:sp>
        <p:nvSpPr>
          <p:cNvPr id="473" name="Прямоугольник 472"/>
          <p:cNvSpPr/>
          <p:nvPr/>
        </p:nvSpPr>
        <p:spPr>
          <a:xfrm>
            <a:off x="9455618" y="6368902"/>
            <a:ext cx="631345" cy="297454"/>
          </a:xfrm>
          <a:prstGeom prst="rect">
            <a:avLst/>
          </a:prstGeom>
        </p:spPr>
        <p:txBody>
          <a:bodyPr wrap="square">
            <a:spAutoFit/>
          </a:bodyPr>
          <a:lstStyle/>
          <a:p>
            <a:pPr algn="ctr"/>
            <a:r>
              <a:rPr lang="ru-RU" sz="1333" b="1" dirty="0">
                <a:latin typeface="Arial" panose="020B0604020202020204" pitchFamily="34" charset="0"/>
                <a:cs typeface="Arial" panose="020B0604020202020204" pitchFamily="34" charset="0"/>
              </a:rPr>
              <a:t>2022</a:t>
            </a:r>
          </a:p>
        </p:txBody>
      </p:sp>
      <p:grpSp>
        <p:nvGrpSpPr>
          <p:cNvPr id="474" name="Группа 473"/>
          <p:cNvGrpSpPr/>
          <p:nvPr/>
        </p:nvGrpSpPr>
        <p:grpSpPr>
          <a:xfrm>
            <a:off x="6810375" y="5594445"/>
            <a:ext cx="515904" cy="782715"/>
            <a:chOff x="1573783" y="1180952"/>
            <a:chExt cx="746347" cy="1115268"/>
          </a:xfrm>
          <a:solidFill>
            <a:srgbClr val="B2A1C7"/>
          </a:solidFill>
        </p:grpSpPr>
        <p:sp>
          <p:nvSpPr>
            <p:cNvPr id="475"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76" name="Прямоугольник 475"/>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77"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478" name="Группа 477"/>
          <p:cNvGrpSpPr/>
          <p:nvPr/>
        </p:nvGrpSpPr>
        <p:grpSpPr>
          <a:xfrm>
            <a:off x="7723449" y="5507215"/>
            <a:ext cx="515904" cy="869944"/>
            <a:chOff x="1573783" y="1180952"/>
            <a:chExt cx="746347" cy="1115268"/>
          </a:xfrm>
          <a:solidFill>
            <a:srgbClr val="B2A1C7"/>
          </a:solidFill>
        </p:grpSpPr>
        <p:sp>
          <p:nvSpPr>
            <p:cNvPr id="479"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80" name="Прямоугольник 479"/>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81"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482" name="Группа 481"/>
          <p:cNvGrpSpPr/>
          <p:nvPr/>
        </p:nvGrpSpPr>
        <p:grpSpPr>
          <a:xfrm>
            <a:off x="8636524" y="5340866"/>
            <a:ext cx="515904" cy="1036293"/>
            <a:chOff x="1573783" y="1180952"/>
            <a:chExt cx="746347" cy="1115268"/>
          </a:xfrm>
          <a:solidFill>
            <a:srgbClr val="B2A1C7"/>
          </a:solidFill>
        </p:grpSpPr>
        <p:sp>
          <p:nvSpPr>
            <p:cNvPr id="483"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84" name="Прямоугольник 483"/>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85"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486" name="Группа 485"/>
          <p:cNvGrpSpPr/>
          <p:nvPr/>
        </p:nvGrpSpPr>
        <p:grpSpPr>
          <a:xfrm>
            <a:off x="9549599" y="5206859"/>
            <a:ext cx="515904" cy="1170299"/>
            <a:chOff x="1573783" y="1180952"/>
            <a:chExt cx="746347" cy="1115268"/>
          </a:xfrm>
          <a:solidFill>
            <a:srgbClr val="B2A1C7"/>
          </a:solidFill>
        </p:grpSpPr>
        <p:sp>
          <p:nvSpPr>
            <p:cNvPr id="487"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88" name="Прямоугольник 487"/>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89"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grpSp>
        <p:nvGrpSpPr>
          <p:cNvPr id="490" name="Группа 489"/>
          <p:cNvGrpSpPr/>
          <p:nvPr/>
        </p:nvGrpSpPr>
        <p:grpSpPr>
          <a:xfrm>
            <a:off x="10462673" y="5028670"/>
            <a:ext cx="515904" cy="1348489"/>
            <a:chOff x="1573783" y="1180952"/>
            <a:chExt cx="746347" cy="1115268"/>
          </a:xfrm>
          <a:solidFill>
            <a:srgbClr val="604A7B"/>
          </a:solidFill>
        </p:grpSpPr>
        <p:sp>
          <p:nvSpPr>
            <p:cNvPr id="491" name="Прямоугольник 53"/>
            <p:cNvSpPr/>
            <p:nvPr/>
          </p:nvSpPr>
          <p:spPr>
            <a:xfrm>
              <a:off x="1581470" y="1182300"/>
              <a:ext cx="738660" cy="132841"/>
            </a:xfrm>
            <a:custGeom>
              <a:avLst/>
              <a:gdLst>
                <a:gd name="connsiteX0" fmla="*/ 0 w 579117"/>
                <a:gd name="connsiteY0" fmla="*/ 0 h 849598"/>
                <a:gd name="connsiteX1" fmla="*/ 579117 w 579117"/>
                <a:gd name="connsiteY1" fmla="*/ 0 h 849598"/>
                <a:gd name="connsiteX2" fmla="*/ 579117 w 579117"/>
                <a:gd name="connsiteY2" fmla="*/ 849598 h 849598"/>
                <a:gd name="connsiteX3" fmla="*/ 0 w 579117"/>
                <a:gd name="connsiteY3" fmla="*/ 849598 h 849598"/>
                <a:gd name="connsiteX4" fmla="*/ 0 w 579117"/>
                <a:gd name="connsiteY4" fmla="*/ 0 h 849598"/>
                <a:gd name="connsiteX0" fmla="*/ 171450 w 750567"/>
                <a:gd name="connsiteY0" fmla="*/ 0 h 849598"/>
                <a:gd name="connsiteX1" fmla="*/ 750567 w 750567"/>
                <a:gd name="connsiteY1" fmla="*/ 0 h 849598"/>
                <a:gd name="connsiteX2" fmla="*/ 750567 w 750567"/>
                <a:gd name="connsiteY2" fmla="*/ 849598 h 849598"/>
                <a:gd name="connsiteX3" fmla="*/ 0 w 750567"/>
                <a:gd name="connsiteY3" fmla="*/ 125698 h 849598"/>
                <a:gd name="connsiteX4" fmla="*/ 171450 w 750567"/>
                <a:gd name="connsiteY4" fmla="*/ 0 h 849598"/>
                <a:gd name="connsiteX0" fmla="*/ 159544 w 738661"/>
                <a:gd name="connsiteY0" fmla="*/ 0 h 849598"/>
                <a:gd name="connsiteX1" fmla="*/ 738661 w 738661"/>
                <a:gd name="connsiteY1" fmla="*/ 0 h 849598"/>
                <a:gd name="connsiteX2" fmla="*/ 738661 w 738661"/>
                <a:gd name="connsiteY2" fmla="*/ 849598 h 849598"/>
                <a:gd name="connsiteX3" fmla="*/ 0 w 738661"/>
                <a:gd name="connsiteY3" fmla="*/ 123317 h 849598"/>
                <a:gd name="connsiteX4" fmla="*/ 159544 w 738661"/>
                <a:gd name="connsiteY4" fmla="*/ 0 h 849598"/>
                <a:gd name="connsiteX0" fmla="*/ 154781 w 733898"/>
                <a:gd name="connsiteY0" fmla="*/ 0 h 849598"/>
                <a:gd name="connsiteX1" fmla="*/ 733898 w 733898"/>
                <a:gd name="connsiteY1" fmla="*/ 0 h 849598"/>
                <a:gd name="connsiteX2" fmla="*/ 733898 w 733898"/>
                <a:gd name="connsiteY2" fmla="*/ 849598 h 849598"/>
                <a:gd name="connsiteX3" fmla="*/ 0 w 733898"/>
                <a:gd name="connsiteY3" fmla="*/ 130461 h 849598"/>
                <a:gd name="connsiteX4" fmla="*/ 154781 w 733898"/>
                <a:gd name="connsiteY4" fmla="*/ 0 h 849598"/>
                <a:gd name="connsiteX0" fmla="*/ 159543 w 738660"/>
                <a:gd name="connsiteY0" fmla="*/ 0 h 849598"/>
                <a:gd name="connsiteX1" fmla="*/ 738660 w 738660"/>
                <a:gd name="connsiteY1" fmla="*/ 0 h 849598"/>
                <a:gd name="connsiteX2" fmla="*/ 738660 w 738660"/>
                <a:gd name="connsiteY2" fmla="*/ 849598 h 849598"/>
                <a:gd name="connsiteX3" fmla="*/ 0 w 738660"/>
                <a:gd name="connsiteY3" fmla="*/ 128080 h 849598"/>
                <a:gd name="connsiteX4" fmla="*/ 159543 w 738660"/>
                <a:gd name="connsiteY4" fmla="*/ 0 h 849598"/>
                <a:gd name="connsiteX0" fmla="*/ 159543 w 738660"/>
                <a:gd name="connsiteY0" fmla="*/ 0 h 132841"/>
                <a:gd name="connsiteX1" fmla="*/ 738660 w 738660"/>
                <a:gd name="connsiteY1" fmla="*/ 0 h 132841"/>
                <a:gd name="connsiteX2" fmla="*/ 588641 w 738660"/>
                <a:gd name="connsiteY2" fmla="*/ 132841 h 132841"/>
                <a:gd name="connsiteX3" fmla="*/ 0 w 738660"/>
                <a:gd name="connsiteY3" fmla="*/ 128080 h 132841"/>
                <a:gd name="connsiteX4" fmla="*/ 159543 w 738660"/>
                <a:gd name="connsiteY4" fmla="*/ 0 h 1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660" h="132841">
                  <a:moveTo>
                    <a:pt x="159543" y="0"/>
                  </a:moveTo>
                  <a:lnTo>
                    <a:pt x="738660" y="0"/>
                  </a:lnTo>
                  <a:lnTo>
                    <a:pt x="588641" y="132841"/>
                  </a:lnTo>
                  <a:lnTo>
                    <a:pt x="0" y="128080"/>
                  </a:lnTo>
                  <a:lnTo>
                    <a:pt x="159543"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92" name="Прямоугольник 491"/>
            <p:cNvSpPr/>
            <p:nvPr/>
          </p:nvSpPr>
          <p:spPr>
            <a:xfrm>
              <a:off x="1573783" y="1311412"/>
              <a:ext cx="594066" cy="984808"/>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93" name="Прямоугольник 55"/>
            <p:cNvSpPr/>
            <p:nvPr/>
          </p:nvSpPr>
          <p:spPr>
            <a:xfrm>
              <a:off x="2162847" y="1180952"/>
              <a:ext cx="153535" cy="1113396"/>
            </a:xfrm>
            <a:custGeom>
              <a:avLst/>
              <a:gdLst>
                <a:gd name="connsiteX0" fmla="*/ 0 w 594066"/>
                <a:gd name="connsiteY0" fmla="*/ 0 h 984808"/>
                <a:gd name="connsiteX1" fmla="*/ 594066 w 594066"/>
                <a:gd name="connsiteY1" fmla="*/ 0 h 984808"/>
                <a:gd name="connsiteX2" fmla="*/ 594066 w 594066"/>
                <a:gd name="connsiteY2" fmla="*/ 984808 h 984808"/>
                <a:gd name="connsiteX3" fmla="*/ 0 w 594066"/>
                <a:gd name="connsiteY3" fmla="*/ 984808 h 984808"/>
                <a:gd name="connsiteX4" fmla="*/ 0 w 594066"/>
                <a:gd name="connsiteY4" fmla="*/ 0 h 984808"/>
                <a:gd name="connsiteX0" fmla="*/ 0 w 594066"/>
                <a:gd name="connsiteY0" fmla="*/ 0 h 1106252"/>
                <a:gd name="connsiteX1" fmla="*/ 594066 w 594066"/>
                <a:gd name="connsiteY1" fmla="*/ 0 h 1106252"/>
                <a:gd name="connsiteX2" fmla="*/ 594066 w 594066"/>
                <a:gd name="connsiteY2" fmla="*/ 984808 h 1106252"/>
                <a:gd name="connsiteX3" fmla="*/ 442913 w 594066"/>
                <a:gd name="connsiteY3" fmla="*/ 1106252 h 1106252"/>
                <a:gd name="connsiteX4" fmla="*/ 0 w 594066"/>
                <a:gd name="connsiteY4" fmla="*/ 0 h 1106252"/>
                <a:gd name="connsiteX0" fmla="*/ 102394 w 151153"/>
                <a:gd name="connsiteY0" fmla="*/ 230981 h 1106252"/>
                <a:gd name="connsiteX1" fmla="*/ 151153 w 151153"/>
                <a:gd name="connsiteY1" fmla="*/ 0 h 1106252"/>
                <a:gd name="connsiteX2" fmla="*/ 151153 w 151153"/>
                <a:gd name="connsiteY2" fmla="*/ 984808 h 1106252"/>
                <a:gd name="connsiteX3" fmla="*/ 0 w 151153"/>
                <a:gd name="connsiteY3" fmla="*/ 1106252 h 1106252"/>
                <a:gd name="connsiteX4" fmla="*/ 102394 w 151153"/>
                <a:gd name="connsiteY4" fmla="*/ 230981 h 1106252"/>
                <a:gd name="connsiteX0" fmla="*/ 1 w 151153"/>
                <a:gd name="connsiteY0" fmla="*/ 135731 h 1106252"/>
                <a:gd name="connsiteX1" fmla="*/ 151153 w 151153"/>
                <a:gd name="connsiteY1" fmla="*/ 0 h 1106252"/>
                <a:gd name="connsiteX2" fmla="*/ 151153 w 151153"/>
                <a:gd name="connsiteY2" fmla="*/ 984808 h 1106252"/>
                <a:gd name="connsiteX3" fmla="*/ 0 w 151153"/>
                <a:gd name="connsiteY3" fmla="*/ 1106252 h 1106252"/>
                <a:gd name="connsiteX4" fmla="*/ 1 w 151153"/>
                <a:gd name="connsiteY4" fmla="*/ 135731 h 1106252"/>
                <a:gd name="connsiteX0" fmla="*/ 2383 w 153535"/>
                <a:gd name="connsiteY0" fmla="*/ 135731 h 1113396"/>
                <a:gd name="connsiteX1" fmla="*/ 153535 w 153535"/>
                <a:gd name="connsiteY1" fmla="*/ 0 h 1113396"/>
                <a:gd name="connsiteX2" fmla="*/ 153535 w 153535"/>
                <a:gd name="connsiteY2" fmla="*/ 984808 h 1113396"/>
                <a:gd name="connsiteX3" fmla="*/ 0 w 153535"/>
                <a:gd name="connsiteY3" fmla="*/ 1113396 h 1113396"/>
                <a:gd name="connsiteX4" fmla="*/ 2383 w 153535"/>
                <a:gd name="connsiteY4" fmla="*/ 135731 h 111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5" h="1113396">
                  <a:moveTo>
                    <a:pt x="2383" y="135731"/>
                  </a:moveTo>
                  <a:lnTo>
                    <a:pt x="153535" y="0"/>
                  </a:lnTo>
                  <a:lnTo>
                    <a:pt x="153535" y="984808"/>
                  </a:lnTo>
                  <a:lnTo>
                    <a:pt x="0" y="1113396"/>
                  </a:lnTo>
                  <a:cubicBezTo>
                    <a:pt x="0" y="789889"/>
                    <a:pt x="2383" y="459238"/>
                    <a:pt x="2383" y="135731"/>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pSp>
      <p:sp>
        <p:nvSpPr>
          <p:cNvPr id="494" name="Прямоугольник 493"/>
          <p:cNvSpPr/>
          <p:nvPr/>
        </p:nvSpPr>
        <p:spPr>
          <a:xfrm>
            <a:off x="8353459" y="4971534"/>
            <a:ext cx="1050388"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193 030</a:t>
            </a:r>
          </a:p>
        </p:txBody>
      </p:sp>
      <p:sp>
        <p:nvSpPr>
          <p:cNvPr id="495" name="Прямоугольник 494"/>
          <p:cNvSpPr/>
          <p:nvPr/>
        </p:nvSpPr>
        <p:spPr>
          <a:xfrm>
            <a:off x="6572121" y="5294869"/>
            <a:ext cx="1013963"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181 201</a:t>
            </a:r>
            <a:endParaRPr lang="ru-RU" sz="1600" dirty="0">
              <a:latin typeface="Arial" panose="020B0604020202020204" pitchFamily="34" charset="0"/>
              <a:cs typeface="Arial" panose="020B0604020202020204" pitchFamily="34" charset="0"/>
            </a:endParaRPr>
          </a:p>
        </p:txBody>
      </p:sp>
      <p:sp>
        <p:nvSpPr>
          <p:cNvPr id="496" name="Прямоугольник 495"/>
          <p:cNvSpPr/>
          <p:nvPr/>
        </p:nvSpPr>
        <p:spPr>
          <a:xfrm>
            <a:off x="7433735" y="5146551"/>
            <a:ext cx="1001060"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183 619</a:t>
            </a:r>
          </a:p>
        </p:txBody>
      </p:sp>
      <p:sp>
        <p:nvSpPr>
          <p:cNvPr id="497" name="Прямоугольник 496"/>
          <p:cNvSpPr/>
          <p:nvPr/>
        </p:nvSpPr>
        <p:spPr>
          <a:xfrm>
            <a:off x="9157310" y="4837527"/>
            <a:ext cx="1311837" cy="338554"/>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203 531</a:t>
            </a:r>
            <a:endParaRPr lang="en-US" sz="1600" dirty="0">
              <a:latin typeface="Arial" panose="020B0604020202020204" pitchFamily="34" charset="0"/>
              <a:cs typeface="Arial" panose="020B0604020202020204" pitchFamily="34" charset="0"/>
            </a:endParaRPr>
          </a:p>
        </p:txBody>
      </p:sp>
      <p:sp>
        <p:nvSpPr>
          <p:cNvPr id="498" name="Прямоугольник 497"/>
          <p:cNvSpPr/>
          <p:nvPr/>
        </p:nvSpPr>
        <p:spPr>
          <a:xfrm>
            <a:off x="10067363" y="4483310"/>
            <a:ext cx="1311837" cy="543675"/>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213 000</a:t>
            </a:r>
          </a:p>
          <a:p>
            <a:pPr algn="ctr"/>
            <a:r>
              <a:rPr lang="ru-RU" sz="1333" i="1" dirty="0" smtClean="0">
                <a:latin typeface="Arial" panose="020B0604020202020204" pitchFamily="34" charset="0"/>
                <a:cs typeface="Arial" panose="020B0604020202020204" pitchFamily="34" charset="0"/>
              </a:rPr>
              <a:t>(</a:t>
            </a:r>
            <a:r>
              <a:rPr lang="ru-RU" sz="1333" i="1" dirty="0" err="1" smtClean="0">
                <a:latin typeface="Arial" panose="020B0604020202020204" pitchFamily="34" charset="0"/>
                <a:cs typeface="Arial" panose="020B0604020202020204" pitchFamily="34" charset="0"/>
              </a:rPr>
              <a:t>болжам</a:t>
            </a:r>
            <a:r>
              <a:rPr lang="ru-RU" sz="1333" i="1" dirty="0" smtClean="0">
                <a:latin typeface="Arial" panose="020B0604020202020204" pitchFamily="34" charset="0"/>
                <a:cs typeface="Arial" panose="020B0604020202020204" pitchFamily="34" charset="0"/>
              </a:rPr>
              <a:t>)</a:t>
            </a:r>
            <a:endParaRPr lang="en-US" sz="1333" i="1" dirty="0">
              <a:latin typeface="Arial" panose="020B0604020202020204" pitchFamily="34" charset="0"/>
              <a:cs typeface="Arial" panose="020B0604020202020204" pitchFamily="34" charset="0"/>
            </a:endParaRPr>
          </a:p>
        </p:txBody>
      </p:sp>
      <p:sp>
        <p:nvSpPr>
          <p:cNvPr id="500" name="Прямоугольник 499"/>
          <p:cNvSpPr/>
          <p:nvPr/>
        </p:nvSpPr>
        <p:spPr>
          <a:xfrm>
            <a:off x="6102189" y="3687474"/>
            <a:ext cx="6089811" cy="3170525"/>
          </a:xfrm>
          <a:prstGeom prst="rect">
            <a:avLst/>
          </a:prstGeom>
          <a:solidFill>
            <a:srgbClr val="70B9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TextBox 131">
            <a:extLst>
              <a:ext uri="{FF2B5EF4-FFF2-40B4-BE49-F238E27FC236}">
                <a16:creationId xmlns:a16="http://schemas.microsoft.com/office/drawing/2014/main" id="{80822AF5-9BD7-40BE-AC6D-B597C6B1E480}"/>
              </a:ext>
            </a:extLst>
          </p:cNvPr>
          <p:cNvSpPr txBox="1"/>
          <p:nvPr/>
        </p:nvSpPr>
        <p:spPr>
          <a:xfrm>
            <a:off x="5041959" y="49334"/>
            <a:ext cx="7494944"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kk-KZ" sz="1800" i="1" dirty="0" smtClean="0">
                <a:solidFill>
                  <a:schemeClr val="bg1"/>
                </a:solidFill>
                <a:latin typeface="Segoe UI" panose="020B0502040204020203" pitchFamily="34" charset="0"/>
                <a:cs typeface="Segoe UI" panose="020B0502040204020203" pitchFamily="34" charset="0"/>
              </a:rPr>
              <a:t>Нысаналы индикаторлар</a:t>
            </a:r>
            <a:endParaRPr lang="kk-KZ" sz="1800"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0559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26159" y="0"/>
            <a:ext cx="133166" cy="468000"/>
          </a:xfrm>
          <a:prstGeom prst="rect">
            <a:avLst/>
          </a:prstGeom>
          <a:solidFill>
            <a:srgbClr val="70B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 name="Прямоугольник 10"/>
          <p:cNvSpPr/>
          <p:nvPr/>
        </p:nvSpPr>
        <p:spPr>
          <a:xfrm>
            <a:off x="4858327" y="1"/>
            <a:ext cx="7333673" cy="452904"/>
          </a:xfrm>
          <a:prstGeom prst="rect">
            <a:avLst/>
          </a:prstGeom>
          <a:solidFill>
            <a:srgbClr val="70B9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12" name="TextBox 11">
            <a:extLst>
              <a:ext uri="{FF2B5EF4-FFF2-40B4-BE49-F238E27FC236}">
                <a16:creationId xmlns:a16="http://schemas.microsoft.com/office/drawing/2014/main" id="{80822AF5-9BD7-40BE-AC6D-B597C6B1E480}"/>
              </a:ext>
            </a:extLst>
          </p:cNvPr>
          <p:cNvSpPr txBox="1"/>
          <p:nvPr/>
        </p:nvSpPr>
        <p:spPr>
          <a:xfrm>
            <a:off x="5041959" y="49334"/>
            <a:ext cx="7494944"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smtClean="0">
                <a:solidFill>
                  <a:schemeClr val="bg1"/>
                </a:solidFill>
                <a:latin typeface="Segoe UI" panose="020B0502040204020203" pitchFamily="34" charset="0"/>
                <a:cs typeface="Segoe UI" panose="020B0502040204020203" pitchFamily="34" charset="0"/>
              </a:rPr>
              <a:t>2023 – 2029 </a:t>
            </a:r>
            <a:r>
              <a:rPr lang="ru-RU" sz="1800" i="1" dirty="0" err="1" smtClean="0">
                <a:solidFill>
                  <a:schemeClr val="bg1"/>
                </a:solidFill>
                <a:latin typeface="Segoe UI" panose="020B0502040204020203" pitchFamily="34" charset="0"/>
                <a:cs typeface="Segoe UI" panose="020B0502040204020203" pitchFamily="34" charset="0"/>
              </a:rPr>
              <a:t>жылдарға</a:t>
            </a:r>
            <a:r>
              <a:rPr lang="ru-RU" sz="1800" i="1" dirty="0" smtClean="0">
                <a:solidFill>
                  <a:schemeClr val="bg1"/>
                </a:solidFill>
                <a:latin typeface="Segoe UI" panose="020B0502040204020203" pitchFamily="34" charset="0"/>
                <a:cs typeface="Segoe UI" panose="020B0502040204020203" pitchFamily="34" charset="0"/>
              </a:rPr>
              <a:t> арналған </a:t>
            </a:r>
            <a:r>
              <a:rPr lang="ru-RU" sz="1800" i="1" dirty="0" err="1" smtClean="0">
                <a:solidFill>
                  <a:schemeClr val="bg1"/>
                </a:solidFill>
                <a:latin typeface="Segoe UI" panose="020B0502040204020203" pitchFamily="34" charset="0"/>
                <a:cs typeface="Segoe UI" panose="020B0502040204020203" pitchFamily="34" charset="0"/>
              </a:rPr>
              <a:t>нысаналы</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индикаторлар</a:t>
            </a:r>
            <a:endParaRPr lang="ru-RU" sz="1800" i="1" dirty="0">
              <a:solidFill>
                <a:schemeClr val="bg1"/>
              </a:solidFill>
              <a:latin typeface="Segoe UI" panose="020B0502040204020203" pitchFamily="34" charset="0"/>
              <a:cs typeface="Segoe UI" panose="020B0502040204020203" pitchFamily="34" charset="0"/>
            </a:endParaRPr>
          </a:p>
        </p:txBody>
      </p:sp>
      <p:sp>
        <p:nvSpPr>
          <p:cNvPr id="7" name="Прямоугольник 6"/>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ТУРИЗМ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8" name="Рисунок 7"/>
          <p:cNvPicPr>
            <a:picLocks noChangeAspect="1"/>
          </p:cNvPicPr>
          <p:nvPr/>
        </p:nvPicPr>
        <p:blipFill rotWithShape="1">
          <a:blip r:embed="rId3"/>
          <a:srcRect l="28851" t="44099" r="14822" b="34759"/>
          <a:stretch/>
        </p:blipFill>
        <p:spPr>
          <a:xfrm>
            <a:off x="0" y="3658775"/>
            <a:ext cx="12192000" cy="2574118"/>
          </a:xfrm>
          <a:prstGeom prst="rect">
            <a:avLst/>
          </a:prstGeom>
        </p:spPr>
      </p:pic>
      <p:sp>
        <p:nvSpPr>
          <p:cNvPr id="13" name="Прямоугольник 12">
            <a:extLst>
              <a:ext uri="{FF2B5EF4-FFF2-40B4-BE49-F238E27FC236}">
                <a16:creationId xmlns:a16="http://schemas.microsoft.com/office/drawing/2014/main" id="{1F6CCDDF-FBC0-4DB1-AF6B-4D6156417DDD}"/>
              </a:ext>
            </a:extLst>
          </p:cNvPr>
          <p:cNvSpPr/>
          <p:nvPr/>
        </p:nvSpPr>
        <p:spPr>
          <a:xfrm>
            <a:off x="4940765" y="2233467"/>
            <a:ext cx="2160000" cy="1318937"/>
          </a:xfrm>
          <a:prstGeom prst="rect">
            <a:avLst/>
          </a:prstGeom>
          <a:solidFill>
            <a:srgbClr val="B3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506" eaLnBrk="0" fontAlgn="base" hangingPunct="0">
              <a:spcBef>
                <a:spcPct val="0"/>
              </a:spcBef>
              <a:spcAft>
                <a:spcPct val="0"/>
              </a:spcAft>
            </a:pPr>
            <a:endParaRPr lang="ru-RU" sz="800">
              <a:solidFill>
                <a:schemeClr val="tx2"/>
              </a:solidFill>
              <a:cs typeface="Arial" panose="020B0604020202020204" pitchFamily="34" charset="0"/>
            </a:endParaRPr>
          </a:p>
        </p:txBody>
      </p:sp>
      <p:sp>
        <p:nvSpPr>
          <p:cNvPr id="14" name="Прямоугольник 13"/>
          <p:cNvSpPr/>
          <p:nvPr/>
        </p:nvSpPr>
        <p:spPr>
          <a:xfrm>
            <a:off x="4957649" y="3068460"/>
            <a:ext cx="2108738" cy="400110"/>
          </a:xfrm>
          <a:prstGeom prst="rect">
            <a:avLst/>
          </a:prstGeom>
        </p:spPr>
        <p:txBody>
          <a:bodyPr wrap="square">
            <a:spAutoFit/>
          </a:bodyPr>
          <a:lstStyle/>
          <a:p>
            <a:pPr algn="ctr" defTabSz="1243982" fontAlgn="base">
              <a:spcBef>
                <a:spcPct val="0"/>
              </a:spcBef>
              <a:spcAft>
                <a:spcPct val="0"/>
              </a:spcAft>
            </a:pPr>
            <a:r>
              <a:rPr lang="kk-KZ" sz="2000" b="1" dirty="0" smtClean="0">
                <a:latin typeface="Arial" panose="020B0604020202020204" pitchFamily="34" charset="0"/>
                <a:ea typeface="Barlow Condensed"/>
                <a:cs typeface="Arial" panose="020B0604020202020204" pitchFamily="34" charset="0"/>
              </a:rPr>
              <a:t>800</a:t>
            </a:r>
            <a:r>
              <a:rPr lang="kk-KZ" sz="2000" dirty="0" smtClean="0">
                <a:latin typeface="Arial" panose="020B0604020202020204" pitchFamily="34" charset="0"/>
                <a:ea typeface="Barlow Condensed"/>
                <a:cs typeface="Arial" panose="020B0604020202020204" pitchFamily="34" charset="0"/>
              </a:rPr>
              <a:t> </a:t>
            </a:r>
            <a:r>
              <a:rPr lang="kk-KZ" sz="2000" b="1" dirty="0" smtClean="0">
                <a:latin typeface="Arial" panose="020B0604020202020204" pitchFamily="34" charset="0"/>
                <a:ea typeface="Barlow Condensed"/>
                <a:cs typeface="Arial" panose="020B0604020202020204" pitchFamily="34" charset="0"/>
              </a:rPr>
              <a:t>мың адам</a:t>
            </a:r>
            <a:endParaRPr lang="kk-KZ" sz="2000" b="1" dirty="0">
              <a:latin typeface="Arial" panose="020B0604020202020204" pitchFamily="34" charset="0"/>
              <a:ea typeface="Barlow Condensed"/>
              <a:cs typeface="Arial" panose="020B0604020202020204" pitchFamily="34" charset="0"/>
            </a:endParaRPr>
          </a:p>
        </p:txBody>
      </p:sp>
      <p:sp>
        <p:nvSpPr>
          <p:cNvPr id="15" name="Прямоугольник 14"/>
          <p:cNvSpPr/>
          <p:nvPr/>
        </p:nvSpPr>
        <p:spPr>
          <a:xfrm>
            <a:off x="5004158" y="2272564"/>
            <a:ext cx="2071604" cy="707694"/>
          </a:xfrm>
          <a:prstGeom prst="rect">
            <a:avLst/>
          </a:prstGeom>
        </p:spPr>
        <p:txBody>
          <a:bodyPr wrap="square">
            <a:spAutoFit/>
          </a:bodyPr>
          <a:lstStyle/>
          <a:p>
            <a:pPr algn="ctr" defTabSz="1243982" fontAlgn="base">
              <a:spcBef>
                <a:spcPct val="0"/>
              </a:spcBef>
              <a:spcAft>
                <a:spcPct val="0"/>
              </a:spcAft>
            </a:pPr>
            <a:r>
              <a:rPr lang="kk-KZ" sz="1333" b="1" dirty="0" smtClean="0">
                <a:latin typeface="Arial" panose="020B0604020202020204" pitchFamily="34" charset="0"/>
                <a:ea typeface="Barlow Condensed"/>
                <a:cs typeface="Arial" panose="020B0604020202020204" pitchFamily="34" charset="0"/>
              </a:rPr>
              <a:t>Туризмдегі жұмыспен қамтуды </a:t>
            </a:r>
            <a:r>
              <a:rPr lang="kk-KZ" sz="1333" dirty="0" smtClean="0">
                <a:latin typeface="Arial" panose="020B0604020202020204" pitchFamily="34" charset="0"/>
                <a:ea typeface="Barlow Condensed"/>
                <a:cs typeface="Arial" panose="020B0604020202020204" pitchFamily="34" charset="0"/>
              </a:rPr>
              <a:t>1,6 есеге ұлғайту</a:t>
            </a:r>
            <a:endParaRPr lang="kk-KZ" sz="1333" dirty="0">
              <a:latin typeface="Arial" panose="020B0604020202020204" pitchFamily="34" charset="0"/>
              <a:ea typeface="Barlow Condensed"/>
              <a:cs typeface="Arial" panose="020B0604020202020204" pitchFamily="34" charset="0"/>
            </a:endParaRPr>
          </a:p>
        </p:txBody>
      </p:sp>
      <p:grpSp>
        <p:nvGrpSpPr>
          <p:cNvPr id="16" name="Группа 15"/>
          <p:cNvGrpSpPr/>
          <p:nvPr/>
        </p:nvGrpSpPr>
        <p:grpSpPr>
          <a:xfrm>
            <a:off x="5579893" y="1225129"/>
            <a:ext cx="824707" cy="791556"/>
            <a:chOff x="3283375" y="443638"/>
            <a:chExt cx="654486" cy="592779"/>
          </a:xfrm>
        </p:grpSpPr>
        <p:sp>
          <p:nvSpPr>
            <p:cNvPr id="17" name="Овал 16">
              <a:extLst>
                <a:ext uri="{FF2B5EF4-FFF2-40B4-BE49-F238E27FC236}">
                  <a16:creationId xmlns:a16="http://schemas.microsoft.com/office/drawing/2014/main" id="{D101D2E5-8604-467B-928B-6FA54B497F73}"/>
                </a:ext>
              </a:extLst>
            </p:cNvPr>
            <p:cNvSpPr/>
            <p:nvPr/>
          </p:nvSpPr>
          <p:spPr>
            <a:xfrm>
              <a:off x="3283375" y="443638"/>
              <a:ext cx="654486" cy="592779"/>
            </a:xfrm>
            <a:prstGeom prst="ellipse">
              <a:avLst/>
            </a:prstGeom>
            <a:solidFill>
              <a:srgbClr val="46D3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23341" eaLnBrk="0" fontAlgn="base" hangingPunct="0">
                <a:spcBef>
                  <a:spcPct val="0"/>
                </a:spcBef>
                <a:spcAft>
                  <a:spcPct val="0"/>
                </a:spcAft>
              </a:pPr>
              <a:endParaRPr lang="ru-RU" sz="3200">
                <a:solidFill>
                  <a:schemeClr val="tx2"/>
                </a:solidFill>
                <a:cs typeface="Arial" panose="020B0604020202020204" pitchFamily="34" charset="0"/>
              </a:endParaRPr>
            </a:p>
          </p:txBody>
        </p:sp>
        <p:sp>
          <p:nvSpPr>
            <p:cNvPr id="18" name="Freeform 16"/>
            <p:cNvSpPr>
              <a:spLocks/>
            </p:cNvSpPr>
            <p:nvPr/>
          </p:nvSpPr>
          <p:spPr bwMode="auto">
            <a:xfrm>
              <a:off x="3704468" y="536413"/>
              <a:ext cx="108032" cy="143678"/>
            </a:xfrm>
            <a:custGeom>
              <a:avLst/>
              <a:gdLst>
                <a:gd name="T0" fmla="*/ 505 w 891"/>
                <a:gd name="T1" fmla="*/ 4 h 1186"/>
                <a:gd name="T2" fmla="*/ 575 w 891"/>
                <a:gd name="T3" fmla="*/ 20 h 1186"/>
                <a:gd name="T4" fmla="*/ 634 w 891"/>
                <a:gd name="T5" fmla="*/ 47 h 1186"/>
                <a:gd name="T6" fmla="*/ 682 w 891"/>
                <a:gd name="T7" fmla="*/ 81 h 1186"/>
                <a:gd name="T8" fmla="*/ 714 w 891"/>
                <a:gd name="T9" fmla="*/ 112 h 1186"/>
                <a:gd name="T10" fmla="*/ 733 w 891"/>
                <a:gd name="T11" fmla="*/ 135 h 1186"/>
                <a:gd name="T12" fmla="*/ 739 w 891"/>
                <a:gd name="T13" fmla="*/ 145 h 1186"/>
                <a:gd name="T14" fmla="*/ 744 w 891"/>
                <a:gd name="T15" fmla="*/ 145 h 1186"/>
                <a:gd name="T16" fmla="*/ 757 w 891"/>
                <a:gd name="T17" fmla="*/ 150 h 1186"/>
                <a:gd name="T18" fmla="*/ 777 w 891"/>
                <a:gd name="T19" fmla="*/ 159 h 1186"/>
                <a:gd name="T20" fmla="*/ 801 w 891"/>
                <a:gd name="T21" fmla="*/ 176 h 1186"/>
                <a:gd name="T22" fmla="*/ 824 w 891"/>
                <a:gd name="T23" fmla="*/ 203 h 1186"/>
                <a:gd name="T24" fmla="*/ 844 w 891"/>
                <a:gd name="T25" fmla="*/ 243 h 1186"/>
                <a:gd name="T26" fmla="*/ 859 w 891"/>
                <a:gd name="T27" fmla="*/ 296 h 1186"/>
                <a:gd name="T28" fmla="*/ 865 w 891"/>
                <a:gd name="T29" fmla="*/ 367 h 1186"/>
                <a:gd name="T30" fmla="*/ 861 w 891"/>
                <a:gd name="T31" fmla="*/ 457 h 1186"/>
                <a:gd name="T32" fmla="*/ 848 w 891"/>
                <a:gd name="T33" fmla="*/ 537 h 1186"/>
                <a:gd name="T34" fmla="*/ 848 w 891"/>
                <a:gd name="T35" fmla="*/ 566 h 1186"/>
                <a:gd name="T36" fmla="*/ 866 w 891"/>
                <a:gd name="T37" fmla="*/ 570 h 1186"/>
                <a:gd name="T38" fmla="*/ 881 w 891"/>
                <a:gd name="T39" fmla="*/ 585 h 1186"/>
                <a:gd name="T40" fmla="*/ 890 w 891"/>
                <a:gd name="T41" fmla="*/ 612 h 1186"/>
                <a:gd name="T42" fmla="*/ 888 w 891"/>
                <a:gd name="T43" fmla="*/ 655 h 1186"/>
                <a:gd name="T44" fmla="*/ 875 w 891"/>
                <a:gd name="T45" fmla="*/ 719 h 1186"/>
                <a:gd name="T46" fmla="*/ 851 w 891"/>
                <a:gd name="T47" fmla="*/ 789 h 1186"/>
                <a:gd name="T48" fmla="*/ 829 w 891"/>
                <a:gd name="T49" fmla="*/ 828 h 1186"/>
                <a:gd name="T50" fmla="*/ 811 w 891"/>
                <a:gd name="T51" fmla="*/ 846 h 1186"/>
                <a:gd name="T52" fmla="*/ 793 w 891"/>
                <a:gd name="T53" fmla="*/ 885 h 1186"/>
                <a:gd name="T54" fmla="*/ 765 w 891"/>
                <a:gd name="T55" fmla="*/ 960 h 1186"/>
                <a:gd name="T56" fmla="*/ 719 w 891"/>
                <a:gd name="T57" fmla="*/ 1034 h 1186"/>
                <a:gd name="T58" fmla="*/ 658 w 891"/>
                <a:gd name="T59" fmla="*/ 1100 h 1186"/>
                <a:gd name="T60" fmla="*/ 583 w 891"/>
                <a:gd name="T61" fmla="*/ 1152 h 1186"/>
                <a:gd name="T62" fmla="*/ 502 w 891"/>
                <a:gd name="T63" fmla="*/ 1181 h 1186"/>
                <a:gd name="T64" fmla="*/ 426 w 891"/>
                <a:gd name="T65" fmla="*/ 1186 h 1186"/>
                <a:gd name="T66" fmla="*/ 349 w 891"/>
                <a:gd name="T67" fmla="*/ 1170 h 1186"/>
                <a:gd name="T68" fmla="*/ 266 w 891"/>
                <a:gd name="T69" fmla="*/ 1128 h 1186"/>
                <a:gd name="T70" fmla="*/ 198 w 891"/>
                <a:gd name="T71" fmla="*/ 1069 h 1186"/>
                <a:gd name="T72" fmla="*/ 145 w 891"/>
                <a:gd name="T73" fmla="*/ 998 h 1186"/>
                <a:gd name="T74" fmla="*/ 109 w 891"/>
                <a:gd name="T75" fmla="*/ 923 h 1186"/>
                <a:gd name="T76" fmla="*/ 89 w 891"/>
                <a:gd name="T77" fmla="*/ 848 h 1186"/>
                <a:gd name="T78" fmla="*/ 71 w 891"/>
                <a:gd name="T79" fmla="*/ 840 h 1186"/>
                <a:gd name="T80" fmla="*/ 50 w 891"/>
                <a:gd name="T81" fmla="*/ 811 h 1186"/>
                <a:gd name="T82" fmla="*/ 27 w 891"/>
                <a:gd name="T83" fmla="*/ 758 h 1186"/>
                <a:gd name="T84" fmla="*/ 8 w 891"/>
                <a:gd name="T85" fmla="*/ 685 h 1186"/>
                <a:gd name="T86" fmla="*/ 0 w 891"/>
                <a:gd name="T87" fmla="*/ 632 h 1186"/>
                <a:gd name="T88" fmla="*/ 4 w 891"/>
                <a:gd name="T89" fmla="*/ 597 h 1186"/>
                <a:gd name="T90" fmla="*/ 16 w 891"/>
                <a:gd name="T91" fmla="*/ 576 h 1186"/>
                <a:gd name="T92" fmla="*/ 34 w 891"/>
                <a:gd name="T93" fmla="*/ 567 h 1186"/>
                <a:gd name="T94" fmla="*/ 53 w 891"/>
                <a:gd name="T95" fmla="*/ 566 h 1186"/>
                <a:gd name="T96" fmla="*/ 37 w 891"/>
                <a:gd name="T97" fmla="*/ 510 h 1186"/>
                <a:gd name="T98" fmla="*/ 27 w 891"/>
                <a:gd name="T99" fmla="*/ 417 h 1186"/>
                <a:gd name="T100" fmla="*/ 37 w 891"/>
                <a:gd name="T101" fmla="*/ 331 h 1186"/>
                <a:gd name="T102" fmla="*/ 68 w 891"/>
                <a:gd name="T103" fmla="*/ 247 h 1186"/>
                <a:gd name="T104" fmla="*/ 115 w 891"/>
                <a:gd name="T105" fmla="*/ 177 h 1186"/>
                <a:gd name="T106" fmla="*/ 172 w 891"/>
                <a:gd name="T107" fmla="*/ 118 h 1186"/>
                <a:gd name="T108" fmla="*/ 239 w 891"/>
                <a:gd name="T109" fmla="*/ 67 h 1186"/>
                <a:gd name="T110" fmla="*/ 300 w 891"/>
                <a:gd name="T111" fmla="*/ 32 h 1186"/>
                <a:gd name="T112" fmla="*/ 374 w 891"/>
                <a:gd name="T113" fmla="*/ 8 h 1186"/>
                <a:gd name="T114" fmla="*/ 463 w 891"/>
                <a:gd name="T115"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1" h="1186">
                  <a:moveTo>
                    <a:pt x="463" y="0"/>
                  </a:moveTo>
                  <a:lnTo>
                    <a:pt x="505" y="4"/>
                  </a:lnTo>
                  <a:lnTo>
                    <a:pt x="542" y="10"/>
                  </a:lnTo>
                  <a:lnTo>
                    <a:pt x="575" y="20"/>
                  </a:lnTo>
                  <a:lnTo>
                    <a:pt x="606" y="32"/>
                  </a:lnTo>
                  <a:lnTo>
                    <a:pt x="634" y="47"/>
                  </a:lnTo>
                  <a:lnTo>
                    <a:pt x="660" y="63"/>
                  </a:lnTo>
                  <a:lnTo>
                    <a:pt x="682" y="81"/>
                  </a:lnTo>
                  <a:lnTo>
                    <a:pt x="700" y="97"/>
                  </a:lnTo>
                  <a:lnTo>
                    <a:pt x="714" y="112"/>
                  </a:lnTo>
                  <a:lnTo>
                    <a:pt x="725" y="125"/>
                  </a:lnTo>
                  <a:lnTo>
                    <a:pt x="733" y="135"/>
                  </a:lnTo>
                  <a:lnTo>
                    <a:pt x="738" y="143"/>
                  </a:lnTo>
                  <a:lnTo>
                    <a:pt x="739" y="145"/>
                  </a:lnTo>
                  <a:lnTo>
                    <a:pt x="740" y="145"/>
                  </a:lnTo>
                  <a:lnTo>
                    <a:pt x="744" y="145"/>
                  </a:lnTo>
                  <a:lnTo>
                    <a:pt x="750" y="148"/>
                  </a:lnTo>
                  <a:lnTo>
                    <a:pt x="757" y="150"/>
                  </a:lnTo>
                  <a:lnTo>
                    <a:pt x="767" y="154"/>
                  </a:lnTo>
                  <a:lnTo>
                    <a:pt x="777" y="159"/>
                  </a:lnTo>
                  <a:lnTo>
                    <a:pt x="788" y="166"/>
                  </a:lnTo>
                  <a:lnTo>
                    <a:pt x="801" y="176"/>
                  </a:lnTo>
                  <a:lnTo>
                    <a:pt x="812" y="188"/>
                  </a:lnTo>
                  <a:lnTo>
                    <a:pt x="824" y="203"/>
                  </a:lnTo>
                  <a:lnTo>
                    <a:pt x="834" y="221"/>
                  </a:lnTo>
                  <a:lnTo>
                    <a:pt x="844" y="243"/>
                  </a:lnTo>
                  <a:lnTo>
                    <a:pt x="853" y="268"/>
                  </a:lnTo>
                  <a:lnTo>
                    <a:pt x="859" y="296"/>
                  </a:lnTo>
                  <a:lnTo>
                    <a:pt x="864" y="330"/>
                  </a:lnTo>
                  <a:lnTo>
                    <a:pt x="865" y="367"/>
                  </a:lnTo>
                  <a:lnTo>
                    <a:pt x="865" y="410"/>
                  </a:lnTo>
                  <a:lnTo>
                    <a:pt x="861" y="457"/>
                  </a:lnTo>
                  <a:lnTo>
                    <a:pt x="854" y="510"/>
                  </a:lnTo>
                  <a:lnTo>
                    <a:pt x="848" y="537"/>
                  </a:lnTo>
                  <a:lnTo>
                    <a:pt x="839" y="566"/>
                  </a:lnTo>
                  <a:lnTo>
                    <a:pt x="848" y="566"/>
                  </a:lnTo>
                  <a:lnTo>
                    <a:pt x="858" y="567"/>
                  </a:lnTo>
                  <a:lnTo>
                    <a:pt x="866" y="570"/>
                  </a:lnTo>
                  <a:lnTo>
                    <a:pt x="875" y="576"/>
                  </a:lnTo>
                  <a:lnTo>
                    <a:pt x="881" y="585"/>
                  </a:lnTo>
                  <a:lnTo>
                    <a:pt x="886" y="597"/>
                  </a:lnTo>
                  <a:lnTo>
                    <a:pt x="890" y="612"/>
                  </a:lnTo>
                  <a:lnTo>
                    <a:pt x="891" y="632"/>
                  </a:lnTo>
                  <a:lnTo>
                    <a:pt x="888" y="655"/>
                  </a:lnTo>
                  <a:lnTo>
                    <a:pt x="884" y="685"/>
                  </a:lnTo>
                  <a:lnTo>
                    <a:pt x="875" y="719"/>
                  </a:lnTo>
                  <a:lnTo>
                    <a:pt x="864" y="758"/>
                  </a:lnTo>
                  <a:lnTo>
                    <a:pt x="851" y="789"/>
                  </a:lnTo>
                  <a:lnTo>
                    <a:pt x="840" y="811"/>
                  </a:lnTo>
                  <a:lnTo>
                    <a:pt x="829" y="828"/>
                  </a:lnTo>
                  <a:lnTo>
                    <a:pt x="819" y="840"/>
                  </a:lnTo>
                  <a:lnTo>
                    <a:pt x="811" y="846"/>
                  </a:lnTo>
                  <a:lnTo>
                    <a:pt x="801" y="848"/>
                  </a:lnTo>
                  <a:lnTo>
                    <a:pt x="793" y="885"/>
                  </a:lnTo>
                  <a:lnTo>
                    <a:pt x="781" y="923"/>
                  </a:lnTo>
                  <a:lnTo>
                    <a:pt x="765" y="960"/>
                  </a:lnTo>
                  <a:lnTo>
                    <a:pt x="744" y="998"/>
                  </a:lnTo>
                  <a:lnTo>
                    <a:pt x="719" y="1034"/>
                  </a:lnTo>
                  <a:lnTo>
                    <a:pt x="690" y="1069"/>
                  </a:lnTo>
                  <a:lnTo>
                    <a:pt x="658" y="1100"/>
                  </a:lnTo>
                  <a:lnTo>
                    <a:pt x="622" y="1128"/>
                  </a:lnTo>
                  <a:lnTo>
                    <a:pt x="583" y="1152"/>
                  </a:lnTo>
                  <a:lnTo>
                    <a:pt x="541" y="1170"/>
                  </a:lnTo>
                  <a:lnTo>
                    <a:pt x="502" y="1181"/>
                  </a:lnTo>
                  <a:lnTo>
                    <a:pt x="464" y="1186"/>
                  </a:lnTo>
                  <a:lnTo>
                    <a:pt x="426" y="1186"/>
                  </a:lnTo>
                  <a:lnTo>
                    <a:pt x="387" y="1181"/>
                  </a:lnTo>
                  <a:lnTo>
                    <a:pt x="349" y="1170"/>
                  </a:lnTo>
                  <a:lnTo>
                    <a:pt x="306" y="1152"/>
                  </a:lnTo>
                  <a:lnTo>
                    <a:pt x="266" y="1128"/>
                  </a:lnTo>
                  <a:lnTo>
                    <a:pt x="230" y="1100"/>
                  </a:lnTo>
                  <a:lnTo>
                    <a:pt x="198" y="1069"/>
                  </a:lnTo>
                  <a:lnTo>
                    <a:pt x="170" y="1034"/>
                  </a:lnTo>
                  <a:lnTo>
                    <a:pt x="145" y="998"/>
                  </a:lnTo>
                  <a:lnTo>
                    <a:pt x="125" y="960"/>
                  </a:lnTo>
                  <a:lnTo>
                    <a:pt x="109" y="923"/>
                  </a:lnTo>
                  <a:lnTo>
                    <a:pt x="97" y="885"/>
                  </a:lnTo>
                  <a:lnTo>
                    <a:pt x="89" y="848"/>
                  </a:lnTo>
                  <a:lnTo>
                    <a:pt x="81" y="846"/>
                  </a:lnTo>
                  <a:lnTo>
                    <a:pt x="71" y="840"/>
                  </a:lnTo>
                  <a:lnTo>
                    <a:pt x="61" y="828"/>
                  </a:lnTo>
                  <a:lnTo>
                    <a:pt x="50" y="811"/>
                  </a:lnTo>
                  <a:lnTo>
                    <a:pt x="40" y="788"/>
                  </a:lnTo>
                  <a:lnTo>
                    <a:pt x="27" y="758"/>
                  </a:lnTo>
                  <a:lnTo>
                    <a:pt x="16" y="719"/>
                  </a:lnTo>
                  <a:lnTo>
                    <a:pt x="8" y="685"/>
                  </a:lnTo>
                  <a:lnTo>
                    <a:pt x="3" y="655"/>
                  </a:lnTo>
                  <a:lnTo>
                    <a:pt x="0" y="632"/>
                  </a:lnTo>
                  <a:lnTo>
                    <a:pt x="1" y="612"/>
                  </a:lnTo>
                  <a:lnTo>
                    <a:pt x="4" y="597"/>
                  </a:lnTo>
                  <a:lnTo>
                    <a:pt x="10" y="585"/>
                  </a:lnTo>
                  <a:lnTo>
                    <a:pt x="16" y="576"/>
                  </a:lnTo>
                  <a:lnTo>
                    <a:pt x="25" y="570"/>
                  </a:lnTo>
                  <a:lnTo>
                    <a:pt x="34" y="567"/>
                  </a:lnTo>
                  <a:lnTo>
                    <a:pt x="43" y="566"/>
                  </a:lnTo>
                  <a:lnTo>
                    <a:pt x="53" y="566"/>
                  </a:lnTo>
                  <a:lnTo>
                    <a:pt x="43" y="537"/>
                  </a:lnTo>
                  <a:lnTo>
                    <a:pt x="37" y="510"/>
                  </a:lnTo>
                  <a:lnTo>
                    <a:pt x="30" y="463"/>
                  </a:lnTo>
                  <a:lnTo>
                    <a:pt x="27" y="417"/>
                  </a:lnTo>
                  <a:lnTo>
                    <a:pt x="29" y="374"/>
                  </a:lnTo>
                  <a:lnTo>
                    <a:pt x="37" y="331"/>
                  </a:lnTo>
                  <a:lnTo>
                    <a:pt x="51" y="287"/>
                  </a:lnTo>
                  <a:lnTo>
                    <a:pt x="68" y="247"/>
                  </a:lnTo>
                  <a:lnTo>
                    <a:pt x="90" y="211"/>
                  </a:lnTo>
                  <a:lnTo>
                    <a:pt x="115" y="177"/>
                  </a:lnTo>
                  <a:lnTo>
                    <a:pt x="142" y="148"/>
                  </a:lnTo>
                  <a:lnTo>
                    <a:pt x="172" y="118"/>
                  </a:lnTo>
                  <a:lnTo>
                    <a:pt x="204" y="91"/>
                  </a:lnTo>
                  <a:lnTo>
                    <a:pt x="239" y="67"/>
                  </a:lnTo>
                  <a:lnTo>
                    <a:pt x="267" y="48"/>
                  </a:lnTo>
                  <a:lnTo>
                    <a:pt x="300" y="32"/>
                  </a:lnTo>
                  <a:lnTo>
                    <a:pt x="333" y="19"/>
                  </a:lnTo>
                  <a:lnTo>
                    <a:pt x="374" y="8"/>
                  </a:lnTo>
                  <a:lnTo>
                    <a:pt x="418" y="3"/>
                  </a:lnTo>
                  <a:lnTo>
                    <a:pt x="463" y="0"/>
                  </a:lnTo>
                  <a:close/>
                </a:path>
              </a:pathLst>
            </a:custGeom>
            <a:solidFill>
              <a:schemeClr val="bg1"/>
            </a:solidFill>
            <a:ln w="0">
              <a:noFill/>
              <a:prstDash val="solid"/>
              <a:round/>
              <a:headEnd/>
              <a:tailEnd/>
            </a:ln>
          </p:spPr>
          <p:txBody>
            <a:bodyPr vert="horz" wrap="square" lIns="162560" tIns="81280" rIns="162560" bIns="81280" numCol="1" anchor="t" anchorCtr="0" compatLnSpc="1">
              <a:prstTxWarp prst="textNoShape">
                <a:avLst/>
              </a:prstTxWarp>
            </a:bodyPr>
            <a:lstStyle/>
            <a:p>
              <a:pPr defTabSz="1223341" eaLnBrk="0" fontAlgn="base" hangingPunct="0">
                <a:spcBef>
                  <a:spcPct val="0"/>
                </a:spcBef>
                <a:spcAft>
                  <a:spcPct val="0"/>
                </a:spcAft>
              </a:pPr>
              <a:endParaRPr lang="en-US" sz="2401" dirty="0">
                <a:solidFill>
                  <a:schemeClr val="tx2"/>
                </a:solidFill>
                <a:cs typeface="Arial" panose="020B0604020202020204" pitchFamily="34" charset="0"/>
              </a:endParaRPr>
            </a:p>
          </p:txBody>
        </p:sp>
        <p:sp>
          <p:nvSpPr>
            <p:cNvPr id="19" name="Freeform 17"/>
            <p:cNvSpPr>
              <a:spLocks/>
            </p:cNvSpPr>
            <p:nvPr/>
          </p:nvSpPr>
          <p:spPr bwMode="auto">
            <a:xfrm>
              <a:off x="3403101" y="536413"/>
              <a:ext cx="108032" cy="143678"/>
            </a:xfrm>
            <a:custGeom>
              <a:avLst/>
              <a:gdLst>
                <a:gd name="T0" fmla="*/ 505 w 891"/>
                <a:gd name="T1" fmla="*/ 4 h 1186"/>
                <a:gd name="T2" fmla="*/ 576 w 891"/>
                <a:gd name="T3" fmla="*/ 20 h 1186"/>
                <a:gd name="T4" fmla="*/ 633 w 891"/>
                <a:gd name="T5" fmla="*/ 47 h 1186"/>
                <a:gd name="T6" fmla="*/ 683 w 891"/>
                <a:gd name="T7" fmla="*/ 81 h 1186"/>
                <a:gd name="T8" fmla="*/ 715 w 891"/>
                <a:gd name="T9" fmla="*/ 112 h 1186"/>
                <a:gd name="T10" fmla="*/ 733 w 891"/>
                <a:gd name="T11" fmla="*/ 135 h 1186"/>
                <a:gd name="T12" fmla="*/ 738 w 891"/>
                <a:gd name="T13" fmla="*/ 145 h 1186"/>
                <a:gd name="T14" fmla="*/ 745 w 891"/>
                <a:gd name="T15" fmla="*/ 145 h 1186"/>
                <a:gd name="T16" fmla="*/ 758 w 891"/>
                <a:gd name="T17" fmla="*/ 150 h 1186"/>
                <a:gd name="T18" fmla="*/ 778 w 891"/>
                <a:gd name="T19" fmla="*/ 159 h 1186"/>
                <a:gd name="T20" fmla="*/ 800 w 891"/>
                <a:gd name="T21" fmla="*/ 176 h 1186"/>
                <a:gd name="T22" fmla="*/ 824 w 891"/>
                <a:gd name="T23" fmla="*/ 203 h 1186"/>
                <a:gd name="T24" fmla="*/ 844 w 891"/>
                <a:gd name="T25" fmla="*/ 243 h 1186"/>
                <a:gd name="T26" fmla="*/ 858 w 891"/>
                <a:gd name="T27" fmla="*/ 296 h 1186"/>
                <a:gd name="T28" fmla="*/ 866 w 891"/>
                <a:gd name="T29" fmla="*/ 367 h 1186"/>
                <a:gd name="T30" fmla="*/ 861 w 891"/>
                <a:gd name="T31" fmla="*/ 457 h 1186"/>
                <a:gd name="T32" fmla="*/ 847 w 891"/>
                <a:gd name="T33" fmla="*/ 537 h 1186"/>
                <a:gd name="T34" fmla="*/ 849 w 891"/>
                <a:gd name="T35" fmla="*/ 566 h 1186"/>
                <a:gd name="T36" fmla="*/ 866 w 891"/>
                <a:gd name="T37" fmla="*/ 570 h 1186"/>
                <a:gd name="T38" fmla="*/ 882 w 891"/>
                <a:gd name="T39" fmla="*/ 585 h 1186"/>
                <a:gd name="T40" fmla="*/ 889 w 891"/>
                <a:gd name="T41" fmla="*/ 612 h 1186"/>
                <a:gd name="T42" fmla="*/ 889 w 891"/>
                <a:gd name="T43" fmla="*/ 655 h 1186"/>
                <a:gd name="T44" fmla="*/ 876 w 891"/>
                <a:gd name="T45" fmla="*/ 719 h 1186"/>
                <a:gd name="T46" fmla="*/ 852 w 891"/>
                <a:gd name="T47" fmla="*/ 789 h 1186"/>
                <a:gd name="T48" fmla="*/ 830 w 891"/>
                <a:gd name="T49" fmla="*/ 828 h 1186"/>
                <a:gd name="T50" fmla="*/ 810 w 891"/>
                <a:gd name="T51" fmla="*/ 846 h 1186"/>
                <a:gd name="T52" fmla="*/ 793 w 891"/>
                <a:gd name="T53" fmla="*/ 885 h 1186"/>
                <a:gd name="T54" fmla="*/ 764 w 891"/>
                <a:gd name="T55" fmla="*/ 960 h 1186"/>
                <a:gd name="T56" fmla="*/ 720 w 891"/>
                <a:gd name="T57" fmla="*/ 1034 h 1186"/>
                <a:gd name="T58" fmla="*/ 658 w 891"/>
                <a:gd name="T59" fmla="*/ 1100 h 1186"/>
                <a:gd name="T60" fmla="*/ 582 w 891"/>
                <a:gd name="T61" fmla="*/ 1152 h 1186"/>
                <a:gd name="T62" fmla="*/ 503 w 891"/>
                <a:gd name="T63" fmla="*/ 1181 h 1186"/>
                <a:gd name="T64" fmla="*/ 425 w 891"/>
                <a:gd name="T65" fmla="*/ 1186 h 1186"/>
                <a:gd name="T66" fmla="*/ 350 w 891"/>
                <a:gd name="T67" fmla="*/ 1170 h 1186"/>
                <a:gd name="T68" fmla="*/ 266 w 891"/>
                <a:gd name="T69" fmla="*/ 1128 h 1186"/>
                <a:gd name="T70" fmla="*/ 198 w 891"/>
                <a:gd name="T71" fmla="*/ 1069 h 1186"/>
                <a:gd name="T72" fmla="*/ 146 w 891"/>
                <a:gd name="T73" fmla="*/ 998 h 1186"/>
                <a:gd name="T74" fmla="*/ 109 w 891"/>
                <a:gd name="T75" fmla="*/ 923 h 1186"/>
                <a:gd name="T76" fmla="*/ 90 w 891"/>
                <a:gd name="T77" fmla="*/ 848 h 1186"/>
                <a:gd name="T78" fmla="*/ 72 w 891"/>
                <a:gd name="T79" fmla="*/ 840 h 1186"/>
                <a:gd name="T80" fmla="*/ 50 w 891"/>
                <a:gd name="T81" fmla="*/ 811 h 1186"/>
                <a:gd name="T82" fmla="*/ 28 w 891"/>
                <a:gd name="T83" fmla="*/ 758 h 1186"/>
                <a:gd name="T84" fmla="*/ 7 w 891"/>
                <a:gd name="T85" fmla="*/ 685 h 1186"/>
                <a:gd name="T86" fmla="*/ 0 w 891"/>
                <a:gd name="T87" fmla="*/ 632 h 1186"/>
                <a:gd name="T88" fmla="*/ 5 w 891"/>
                <a:gd name="T89" fmla="*/ 597 h 1186"/>
                <a:gd name="T90" fmla="*/ 17 w 891"/>
                <a:gd name="T91" fmla="*/ 576 h 1186"/>
                <a:gd name="T92" fmla="*/ 34 w 891"/>
                <a:gd name="T93" fmla="*/ 567 h 1186"/>
                <a:gd name="T94" fmla="*/ 53 w 891"/>
                <a:gd name="T95" fmla="*/ 566 h 1186"/>
                <a:gd name="T96" fmla="*/ 38 w 891"/>
                <a:gd name="T97" fmla="*/ 510 h 1186"/>
                <a:gd name="T98" fmla="*/ 27 w 891"/>
                <a:gd name="T99" fmla="*/ 417 h 1186"/>
                <a:gd name="T100" fmla="*/ 37 w 891"/>
                <a:gd name="T101" fmla="*/ 331 h 1186"/>
                <a:gd name="T102" fmla="*/ 69 w 891"/>
                <a:gd name="T103" fmla="*/ 247 h 1186"/>
                <a:gd name="T104" fmla="*/ 115 w 891"/>
                <a:gd name="T105" fmla="*/ 177 h 1186"/>
                <a:gd name="T106" fmla="*/ 172 w 891"/>
                <a:gd name="T107" fmla="*/ 118 h 1186"/>
                <a:gd name="T108" fmla="*/ 239 w 891"/>
                <a:gd name="T109" fmla="*/ 67 h 1186"/>
                <a:gd name="T110" fmla="*/ 299 w 891"/>
                <a:gd name="T111" fmla="*/ 32 h 1186"/>
                <a:gd name="T112" fmla="*/ 375 w 891"/>
                <a:gd name="T113" fmla="*/ 8 h 1186"/>
                <a:gd name="T114" fmla="*/ 464 w 891"/>
                <a:gd name="T115"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1" h="1186">
                  <a:moveTo>
                    <a:pt x="464" y="0"/>
                  </a:moveTo>
                  <a:lnTo>
                    <a:pt x="505" y="4"/>
                  </a:lnTo>
                  <a:lnTo>
                    <a:pt x="542" y="10"/>
                  </a:lnTo>
                  <a:lnTo>
                    <a:pt x="576" y="20"/>
                  </a:lnTo>
                  <a:lnTo>
                    <a:pt x="607" y="32"/>
                  </a:lnTo>
                  <a:lnTo>
                    <a:pt x="633" y="47"/>
                  </a:lnTo>
                  <a:lnTo>
                    <a:pt x="660" y="63"/>
                  </a:lnTo>
                  <a:lnTo>
                    <a:pt x="683" y="81"/>
                  </a:lnTo>
                  <a:lnTo>
                    <a:pt x="700" y="97"/>
                  </a:lnTo>
                  <a:lnTo>
                    <a:pt x="715" y="112"/>
                  </a:lnTo>
                  <a:lnTo>
                    <a:pt x="726" y="125"/>
                  </a:lnTo>
                  <a:lnTo>
                    <a:pt x="733" y="135"/>
                  </a:lnTo>
                  <a:lnTo>
                    <a:pt x="737" y="143"/>
                  </a:lnTo>
                  <a:lnTo>
                    <a:pt x="738" y="145"/>
                  </a:lnTo>
                  <a:lnTo>
                    <a:pt x="740" y="145"/>
                  </a:lnTo>
                  <a:lnTo>
                    <a:pt x="745" y="145"/>
                  </a:lnTo>
                  <a:lnTo>
                    <a:pt x="750" y="148"/>
                  </a:lnTo>
                  <a:lnTo>
                    <a:pt x="758" y="150"/>
                  </a:lnTo>
                  <a:lnTo>
                    <a:pt x="767" y="154"/>
                  </a:lnTo>
                  <a:lnTo>
                    <a:pt x="778" y="159"/>
                  </a:lnTo>
                  <a:lnTo>
                    <a:pt x="789" y="166"/>
                  </a:lnTo>
                  <a:lnTo>
                    <a:pt x="800" y="176"/>
                  </a:lnTo>
                  <a:lnTo>
                    <a:pt x="813" y="188"/>
                  </a:lnTo>
                  <a:lnTo>
                    <a:pt x="824" y="203"/>
                  </a:lnTo>
                  <a:lnTo>
                    <a:pt x="835" y="221"/>
                  </a:lnTo>
                  <a:lnTo>
                    <a:pt x="844" y="243"/>
                  </a:lnTo>
                  <a:lnTo>
                    <a:pt x="852" y="268"/>
                  </a:lnTo>
                  <a:lnTo>
                    <a:pt x="858" y="296"/>
                  </a:lnTo>
                  <a:lnTo>
                    <a:pt x="863" y="330"/>
                  </a:lnTo>
                  <a:lnTo>
                    <a:pt x="866" y="367"/>
                  </a:lnTo>
                  <a:lnTo>
                    <a:pt x="865" y="410"/>
                  </a:lnTo>
                  <a:lnTo>
                    <a:pt x="861" y="457"/>
                  </a:lnTo>
                  <a:lnTo>
                    <a:pt x="853" y="510"/>
                  </a:lnTo>
                  <a:lnTo>
                    <a:pt x="847" y="537"/>
                  </a:lnTo>
                  <a:lnTo>
                    <a:pt x="839" y="566"/>
                  </a:lnTo>
                  <a:lnTo>
                    <a:pt x="849" y="566"/>
                  </a:lnTo>
                  <a:lnTo>
                    <a:pt x="857" y="567"/>
                  </a:lnTo>
                  <a:lnTo>
                    <a:pt x="866" y="570"/>
                  </a:lnTo>
                  <a:lnTo>
                    <a:pt x="874" y="576"/>
                  </a:lnTo>
                  <a:lnTo>
                    <a:pt x="882" y="585"/>
                  </a:lnTo>
                  <a:lnTo>
                    <a:pt x="887" y="597"/>
                  </a:lnTo>
                  <a:lnTo>
                    <a:pt x="889" y="612"/>
                  </a:lnTo>
                  <a:lnTo>
                    <a:pt x="891" y="632"/>
                  </a:lnTo>
                  <a:lnTo>
                    <a:pt x="889" y="655"/>
                  </a:lnTo>
                  <a:lnTo>
                    <a:pt x="884" y="685"/>
                  </a:lnTo>
                  <a:lnTo>
                    <a:pt x="876" y="719"/>
                  </a:lnTo>
                  <a:lnTo>
                    <a:pt x="863" y="758"/>
                  </a:lnTo>
                  <a:lnTo>
                    <a:pt x="852" y="789"/>
                  </a:lnTo>
                  <a:lnTo>
                    <a:pt x="841" y="811"/>
                  </a:lnTo>
                  <a:lnTo>
                    <a:pt x="830" y="828"/>
                  </a:lnTo>
                  <a:lnTo>
                    <a:pt x="820" y="840"/>
                  </a:lnTo>
                  <a:lnTo>
                    <a:pt x="810" y="846"/>
                  </a:lnTo>
                  <a:lnTo>
                    <a:pt x="801" y="848"/>
                  </a:lnTo>
                  <a:lnTo>
                    <a:pt x="793" y="885"/>
                  </a:lnTo>
                  <a:lnTo>
                    <a:pt x="782" y="923"/>
                  </a:lnTo>
                  <a:lnTo>
                    <a:pt x="764" y="960"/>
                  </a:lnTo>
                  <a:lnTo>
                    <a:pt x="743" y="998"/>
                  </a:lnTo>
                  <a:lnTo>
                    <a:pt x="720" y="1034"/>
                  </a:lnTo>
                  <a:lnTo>
                    <a:pt x="690" y="1069"/>
                  </a:lnTo>
                  <a:lnTo>
                    <a:pt x="658" y="1100"/>
                  </a:lnTo>
                  <a:lnTo>
                    <a:pt x="622" y="1128"/>
                  </a:lnTo>
                  <a:lnTo>
                    <a:pt x="582" y="1152"/>
                  </a:lnTo>
                  <a:lnTo>
                    <a:pt x="540" y="1170"/>
                  </a:lnTo>
                  <a:lnTo>
                    <a:pt x="503" y="1181"/>
                  </a:lnTo>
                  <a:lnTo>
                    <a:pt x="465" y="1186"/>
                  </a:lnTo>
                  <a:lnTo>
                    <a:pt x="425" y="1186"/>
                  </a:lnTo>
                  <a:lnTo>
                    <a:pt x="387" y="1181"/>
                  </a:lnTo>
                  <a:lnTo>
                    <a:pt x="350" y="1170"/>
                  </a:lnTo>
                  <a:lnTo>
                    <a:pt x="307" y="1152"/>
                  </a:lnTo>
                  <a:lnTo>
                    <a:pt x="266" y="1128"/>
                  </a:lnTo>
                  <a:lnTo>
                    <a:pt x="230" y="1100"/>
                  </a:lnTo>
                  <a:lnTo>
                    <a:pt x="198" y="1069"/>
                  </a:lnTo>
                  <a:lnTo>
                    <a:pt x="170" y="1034"/>
                  </a:lnTo>
                  <a:lnTo>
                    <a:pt x="146" y="998"/>
                  </a:lnTo>
                  <a:lnTo>
                    <a:pt x="125" y="960"/>
                  </a:lnTo>
                  <a:lnTo>
                    <a:pt x="109" y="923"/>
                  </a:lnTo>
                  <a:lnTo>
                    <a:pt x="97" y="885"/>
                  </a:lnTo>
                  <a:lnTo>
                    <a:pt x="90" y="848"/>
                  </a:lnTo>
                  <a:lnTo>
                    <a:pt x="81" y="846"/>
                  </a:lnTo>
                  <a:lnTo>
                    <a:pt x="72" y="840"/>
                  </a:lnTo>
                  <a:lnTo>
                    <a:pt x="62" y="828"/>
                  </a:lnTo>
                  <a:lnTo>
                    <a:pt x="50" y="811"/>
                  </a:lnTo>
                  <a:lnTo>
                    <a:pt x="39" y="788"/>
                  </a:lnTo>
                  <a:lnTo>
                    <a:pt x="28" y="758"/>
                  </a:lnTo>
                  <a:lnTo>
                    <a:pt x="16" y="719"/>
                  </a:lnTo>
                  <a:lnTo>
                    <a:pt x="7" y="685"/>
                  </a:lnTo>
                  <a:lnTo>
                    <a:pt x="2" y="655"/>
                  </a:lnTo>
                  <a:lnTo>
                    <a:pt x="0" y="632"/>
                  </a:lnTo>
                  <a:lnTo>
                    <a:pt x="1" y="612"/>
                  </a:lnTo>
                  <a:lnTo>
                    <a:pt x="5" y="597"/>
                  </a:lnTo>
                  <a:lnTo>
                    <a:pt x="10" y="585"/>
                  </a:lnTo>
                  <a:lnTo>
                    <a:pt x="17" y="576"/>
                  </a:lnTo>
                  <a:lnTo>
                    <a:pt x="24" y="570"/>
                  </a:lnTo>
                  <a:lnTo>
                    <a:pt x="34" y="567"/>
                  </a:lnTo>
                  <a:lnTo>
                    <a:pt x="43" y="566"/>
                  </a:lnTo>
                  <a:lnTo>
                    <a:pt x="53" y="566"/>
                  </a:lnTo>
                  <a:lnTo>
                    <a:pt x="44" y="537"/>
                  </a:lnTo>
                  <a:lnTo>
                    <a:pt x="38" y="510"/>
                  </a:lnTo>
                  <a:lnTo>
                    <a:pt x="31" y="463"/>
                  </a:lnTo>
                  <a:lnTo>
                    <a:pt x="27" y="417"/>
                  </a:lnTo>
                  <a:lnTo>
                    <a:pt x="29" y="374"/>
                  </a:lnTo>
                  <a:lnTo>
                    <a:pt x="37" y="331"/>
                  </a:lnTo>
                  <a:lnTo>
                    <a:pt x="50" y="287"/>
                  </a:lnTo>
                  <a:lnTo>
                    <a:pt x="69" y="247"/>
                  </a:lnTo>
                  <a:lnTo>
                    <a:pt x="90" y="211"/>
                  </a:lnTo>
                  <a:lnTo>
                    <a:pt x="115" y="177"/>
                  </a:lnTo>
                  <a:lnTo>
                    <a:pt x="142" y="148"/>
                  </a:lnTo>
                  <a:lnTo>
                    <a:pt x="172" y="118"/>
                  </a:lnTo>
                  <a:lnTo>
                    <a:pt x="205" y="91"/>
                  </a:lnTo>
                  <a:lnTo>
                    <a:pt x="239" y="67"/>
                  </a:lnTo>
                  <a:lnTo>
                    <a:pt x="268" y="48"/>
                  </a:lnTo>
                  <a:lnTo>
                    <a:pt x="299" y="32"/>
                  </a:lnTo>
                  <a:lnTo>
                    <a:pt x="333" y="19"/>
                  </a:lnTo>
                  <a:lnTo>
                    <a:pt x="375" y="8"/>
                  </a:lnTo>
                  <a:lnTo>
                    <a:pt x="419" y="3"/>
                  </a:lnTo>
                  <a:lnTo>
                    <a:pt x="464" y="0"/>
                  </a:lnTo>
                  <a:close/>
                </a:path>
              </a:pathLst>
            </a:custGeom>
            <a:solidFill>
              <a:schemeClr val="bg1"/>
            </a:solidFill>
            <a:ln w="0">
              <a:noFill/>
              <a:prstDash val="solid"/>
              <a:round/>
              <a:headEnd/>
              <a:tailEnd/>
            </a:ln>
          </p:spPr>
          <p:txBody>
            <a:bodyPr vert="horz" wrap="square" lIns="162560" tIns="81280" rIns="162560" bIns="81280" numCol="1" anchor="t" anchorCtr="0" compatLnSpc="1">
              <a:prstTxWarp prst="textNoShape">
                <a:avLst/>
              </a:prstTxWarp>
            </a:bodyPr>
            <a:lstStyle/>
            <a:p>
              <a:pPr defTabSz="1223341" eaLnBrk="0" fontAlgn="base" hangingPunct="0">
                <a:spcBef>
                  <a:spcPct val="0"/>
                </a:spcBef>
                <a:spcAft>
                  <a:spcPct val="0"/>
                </a:spcAft>
              </a:pPr>
              <a:endParaRPr lang="en-US" sz="2401" dirty="0">
                <a:solidFill>
                  <a:schemeClr val="tx2"/>
                </a:solidFill>
                <a:cs typeface="Arial" panose="020B0604020202020204" pitchFamily="34" charset="0"/>
              </a:endParaRPr>
            </a:p>
          </p:txBody>
        </p:sp>
        <p:sp>
          <p:nvSpPr>
            <p:cNvPr id="20" name="Freeform 18"/>
            <p:cNvSpPr>
              <a:spLocks/>
            </p:cNvSpPr>
            <p:nvPr/>
          </p:nvSpPr>
          <p:spPr bwMode="auto">
            <a:xfrm>
              <a:off x="3548873" y="559334"/>
              <a:ext cx="118580" cy="158227"/>
            </a:xfrm>
            <a:custGeom>
              <a:avLst/>
              <a:gdLst>
                <a:gd name="T0" fmla="*/ 554 w 978"/>
                <a:gd name="T1" fmla="*/ 4 h 1303"/>
                <a:gd name="T2" fmla="*/ 632 w 978"/>
                <a:gd name="T3" fmla="*/ 23 h 1303"/>
                <a:gd name="T4" fmla="*/ 695 w 978"/>
                <a:gd name="T5" fmla="*/ 52 h 1303"/>
                <a:gd name="T6" fmla="*/ 749 w 978"/>
                <a:gd name="T7" fmla="*/ 88 h 1303"/>
                <a:gd name="T8" fmla="*/ 784 w 978"/>
                <a:gd name="T9" fmla="*/ 123 h 1303"/>
                <a:gd name="T10" fmla="*/ 804 w 978"/>
                <a:gd name="T11" fmla="*/ 149 h 1303"/>
                <a:gd name="T12" fmla="*/ 810 w 978"/>
                <a:gd name="T13" fmla="*/ 159 h 1303"/>
                <a:gd name="T14" fmla="*/ 815 w 978"/>
                <a:gd name="T15" fmla="*/ 160 h 1303"/>
                <a:gd name="T16" fmla="*/ 830 w 978"/>
                <a:gd name="T17" fmla="*/ 164 h 1303"/>
                <a:gd name="T18" fmla="*/ 850 w 978"/>
                <a:gd name="T19" fmla="*/ 172 h 1303"/>
                <a:gd name="T20" fmla="*/ 874 w 978"/>
                <a:gd name="T21" fmla="*/ 188 h 1303"/>
                <a:gd name="T22" fmla="*/ 897 w 978"/>
                <a:gd name="T23" fmla="*/ 214 h 1303"/>
                <a:gd name="T24" fmla="*/ 919 w 978"/>
                <a:gd name="T25" fmla="*/ 252 h 1303"/>
                <a:gd name="T26" fmla="*/ 938 w 978"/>
                <a:gd name="T27" fmla="*/ 302 h 1303"/>
                <a:gd name="T28" fmla="*/ 948 w 978"/>
                <a:gd name="T29" fmla="*/ 369 h 1303"/>
                <a:gd name="T30" fmla="*/ 948 w 978"/>
                <a:gd name="T31" fmla="*/ 455 h 1303"/>
                <a:gd name="T32" fmla="*/ 937 w 978"/>
                <a:gd name="T33" fmla="*/ 560 h 1303"/>
                <a:gd name="T34" fmla="*/ 919 w 978"/>
                <a:gd name="T35" fmla="*/ 622 h 1303"/>
                <a:gd name="T36" fmla="*/ 939 w 978"/>
                <a:gd name="T37" fmla="*/ 623 h 1303"/>
                <a:gd name="T38" fmla="*/ 956 w 978"/>
                <a:gd name="T39" fmla="*/ 630 h 1303"/>
                <a:gd name="T40" fmla="*/ 970 w 978"/>
                <a:gd name="T41" fmla="*/ 649 h 1303"/>
                <a:gd name="T42" fmla="*/ 978 w 978"/>
                <a:gd name="T43" fmla="*/ 679 h 1303"/>
                <a:gd name="T44" fmla="*/ 975 w 978"/>
                <a:gd name="T45" fmla="*/ 726 h 1303"/>
                <a:gd name="T46" fmla="*/ 960 w 978"/>
                <a:gd name="T47" fmla="*/ 790 h 1303"/>
                <a:gd name="T48" fmla="*/ 934 w 978"/>
                <a:gd name="T49" fmla="*/ 866 h 1303"/>
                <a:gd name="T50" fmla="*/ 911 w 978"/>
                <a:gd name="T51" fmla="*/ 909 h 1303"/>
                <a:gd name="T52" fmla="*/ 888 w 978"/>
                <a:gd name="T53" fmla="*/ 929 h 1303"/>
                <a:gd name="T54" fmla="*/ 871 w 978"/>
                <a:gd name="T55" fmla="*/ 967 h 1303"/>
                <a:gd name="T56" fmla="*/ 844 w 978"/>
                <a:gd name="T57" fmla="*/ 1043 h 1303"/>
                <a:gd name="T58" fmla="*/ 802 w 978"/>
                <a:gd name="T59" fmla="*/ 1117 h 1303"/>
                <a:gd name="T60" fmla="*/ 746 w 978"/>
                <a:gd name="T61" fmla="*/ 1185 h 1303"/>
                <a:gd name="T62" fmla="*/ 676 w 978"/>
                <a:gd name="T63" fmla="*/ 1243 h 1303"/>
                <a:gd name="T64" fmla="*/ 593 w 978"/>
                <a:gd name="T65" fmla="*/ 1284 h 1303"/>
                <a:gd name="T66" fmla="*/ 510 w 978"/>
                <a:gd name="T67" fmla="*/ 1303 h 1303"/>
                <a:gd name="T68" fmla="*/ 424 w 978"/>
                <a:gd name="T69" fmla="*/ 1296 h 1303"/>
                <a:gd name="T70" fmla="*/ 340 w 978"/>
                <a:gd name="T71" fmla="*/ 1267 h 1303"/>
                <a:gd name="T72" fmla="*/ 264 w 978"/>
                <a:gd name="T73" fmla="*/ 1216 h 1303"/>
                <a:gd name="T74" fmla="*/ 201 w 978"/>
                <a:gd name="T75" fmla="*/ 1153 h 1303"/>
                <a:gd name="T76" fmla="*/ 152 w 978"/>
                <a:gd name="T77" fmla="*/ 1081 h 1303"/>
                <a:gd name="T78" fmla="*/ 118 w 978"/>
                <a:gd name="T79" fmla="*/ 1006 h 1303"/>
                <a:gd name="T80" fmla="*/ 99 w 978"/>
                <a:gd name="T81" fmla="*/ 931 h 1303"/>
                <a:gd name="T82" fmla="*/ 82 w 978"/>
                <a:gd name="T83" fmla="*/ 924 h 1303"/>
                <a:gd name="T84" fmla="*/ 62 w 978"/>
                <a:gd name="T85" fmla="*/ 902 h 1303"/>
                <a:gd name="T86" fmla="*/ 40 w 978"/>
                <a:gd name="T87" fmla="*/ 857 h 1303"/>
                <a:gd name="T88" fmla="*/ 17 w 978"/>
                <a:gd name="T89" fmla="*/ 789 h 1303"/>
                <a:gd name="T90" fmla="*/ 3 w 978"/>
                <a:gd name="T91" fmla="*/ 725 h 1303"/>
                <a:gd name="T92" fmla="*/ 0 w 978"/>
                <a:gd name="T93" fmla="*/ 677 h 1303"/>
                <a:gd name="T94" fmla="*/ 7 w 978"/>
                <a:gd name="T95" fmla="*/ 648 h 1303"/>
                <a:gd name="T96" fmla="*/ 21 w 978"/>
                <a:gd name="T97" fmla="*/ 629 h 1303"/>
                <a:gd name="T98" fmla="*/ 38 w 978"/>
                <a:gd name="T99" fmla="*/ 622 h 1303"/>
                <a:gd name="T100" fmla="*/ 58 w 978"/>
                <a:gd name="T101" fmla="*/ 621 h 1303"/>
                <a:gd name="T102" fmla="*/ 41 w 978"/>
                <a:gd name="T103" fmla="*/ 559 h 1303"/>
                <a:gd name="T104" fmla="*/ 30 w 978"/>
                <a:gd name="T105" fmla="*/ 457 h 1303"/>
                <a:gd name="T106" fmla="*/ 41 w 978"/>
                <a:gd name="T107" fmla="*/ 362 h 1303"/>
                <a:gd name="T108" fmla="*/ 68 w 978"/>
                <a:gd name="T109" fmla="*/ 284 h 1303"/>
                <a:gd name="T110" fmla="*/ 108 w 978"/>
                <a:gd name="T111" fmla="*/ 217 h 1303"/>
                <a:gd name="T112" fmla="*/ 156 w 978"/>
                <a:gd name="T113" fmla="*/ 160 h 1303"/>
                <a:gd name="T114" fmla="*/ 225 w 978"/>
                <a:gd name="T115" fmla="*/ 99 h 1303"/>
                <a:gd name="T116" fmla="*/ 295 w 978"/>
                <a:gd name="T117" fmla="*/ 52 h 1303"/>
                <a:gd name="T118" fmla="*/ 365 w 978"/>
                <a:gd name="T119" fmla="*/ 20 h 1303"/>
                <a:gd name="T120" fmla="*/ 427 w 978"/>
                <a:gd name="T121" fmla="*/ 5 h 1303"/>
                <a:gd name="T122" fmla="*/ 509 w 978"/>
                <a:gd name="T123" fmla="*/ 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8" h="1303">
                  <a:moveTo>
                    <a:pt x="509" y="0"/>
                  </a:moveTo>
                  <a:lnTo>
                    <a:pt x="554" y="4"/>
                  </a:lnTo>
                  <a:lnTo>
                    <a:pt x="595" y="11"/>
                  </a:lnTo>
                  <a:lnTo>
                    <a:pt x="632" y="23"/>
                  </a:lnTo>
                  <a:lnTo>
                    <a:pt x="666" y="36"/>
                  </a:lnTo>
                  <a:lnTo>
                    <a:pt x="695" y="52"/>
                  </a:lnTo>
                  <a:lnTo>
                    <a:pt x="724" y="70"/>
                  </a:lnTo>
                  <a:lnTo>
                    <a:pt x="749" y="88"/>
                  </a:lnTo>
                  <a:lnTo>
                    <a:pt x="768" y="106"/>
                  </a:lnTo>
                  <a:lnTo>
                    <a:pt x="784" y="123"/>
                  </a:lnTo>
                  <a:lnTo>
                    <a:pt x="796" y="136"/>
                  </a:lnTo>
                  <a:lnTo>
                    <a:pt x="804" y="149"/>
                  </a:lnTo>
                  <a:lnTo>
                    <a:pt x="809" y="156"/>
                  </a:lnTo>
                  <a:lnTo>
                    <a:pt x="810" y="159"/>
                  </a:lnTo>
                  <a:lnTo>
                    <a:pt x="812" y="159"/>
                  </a:lnTo>
                  <a:lnTo>
                    <a:pt x="815" y="160"/>
                  </a:lnTo>
                  <a:lnTo>
                    <a:pt x="822" y="161"/>
                  </a:lnTo>
                  <a:lnTo>
                    <a:pt x="830" y="164"/>
                  </a:lnTo>
                  <a:lnTo>
                    <a:pt x="839" y="167"/>
                  </a:lnTo>
                  <a:lnTo>
                    <a:pt x="850" y="172"/>
                  </a:lnTo>
                  <a:lnTo>
                    <a:pt x="861" y="180"/>
                  </a:lnTo>
                  <a:lnTo>
                    <a:pt x="874" y="188"/>
                  </a:lnTo>
                  <a:lnTo>
                    <a:pt x="886" y="200"/>
                  </a:lnTo>
                  <a:lnTo>
                    <a:pt x="897" y="214"/>
                  </a:lnTo>
                  <a:lnTo>
                    <a:pt x="909" y="232"/>
                  </a:lnTo>
                  <a:lnTo>
                    <a:pt x="919" y="252"/>
                  </a:lnTo>
                  <a:lnTo>
                    <a:pt x="929" y="275"/>
                  </a:lnTo>
                  <a:lnTo>
                    <a:pt x="938" y="302"/>
                  </a:lnTo>
                  <a:lnTo>
                    <a:pt x="944" y="333"/>
                  </a:lnTo>
                  <a:lnTo>
                    <a:pt x="948" y="369"/>
                  </a:lnTo>
                  <a:lnTo>
                    <a:pt x="949" y="410"/>
                  </a:lnTo>
                  <a:lnTo>
                    <a:pt x="948" y="455"/>
                  </a:lnTo>
                  <a:lnTo>
                    <a:pt x="944" y="504"/>
                  </a:lnTo>
                  <a:lnTo>
                    <a:pt x="937" y="560"/>
                  </a:lnTo>
                  <a:lnTo>
                    <a:pt x="929" y="591"/>
                  </a:lnTo>
                  <a:lnTo>
                    <a:pt x="919" y="622"/>
                  </a:lnTo>
                  <a:lnTo>
                    <a:pt x="929" y="622"/>
                  </a:lnTo>
                  <a:lnTo>
                    <a:pt x="939" y="623"/>
                  </a:lnTo>
                  <a:lnTo>
                    <a:pt x="948" y="625"/>
                  </a:lnTo>
                  <a:lnTo>
                    <a:pt x="956" y="630"/>
                  </a:lnTo>
                  <a:lnTo>
                    <a:pt x="964" y="638"/>
                  </a:lnTo>
                  <a:lnTo>
                    <a:pt x="970" y="649"/>
                  </a:lnTo>
                  <a:lnTo>
                    <a:pt x="975" y="663"/>
                  </a:lnTo>
                  <a:lnTo>
                    <a:pt x="978" y="679"/>
                  </a:lnTo>
                  <a:lnTo>
                    <a:pt x="978" y="700"/>
                  </a:lnTo>
                  <a:lnTo>
                    <a:pt x="975" y="726"/>
                  </a:lnTo>
                  <a:lnTo>
                    <a:pt x="969" y="755"/>
                  </a:lnTo>
                  <a:lnTo>
                    <a:pt x="960" y="790"/>
                  </a:lnTo>
                  <a:lnTo>
                    <a:pt x="948" y="832"/>
                  </a:lnTo>
                  <a:lnTo>
                    <a:pt x="934" y="866"/>
                  </a:lnTo>
                  <a:lnTo>
                    <a:pt x="922" y="890"/>
                  </a:lnTo>
                  <a:lnTo>
                    <a:pt x="911" y="909"/>
                  </a:lnTo>
                  <a:lnTo>
                    <a:pt x="900" y="921"/>
                  </a:lnTo>
                  <a:lnTo>
                    <a:pt x="888" y="929"/>
                  </a:lnTo>
                  <a:lnTo>
                    <a:pt x="879" y="931"/>
                  </a:lnTo>
                  <a:lnTo>
                    <a:pt x="871" y="967"/>
                  </a:lnTo>
                  <a:lnTo>
                    <a:pt x="860" y="1004"/>
                  </a:lnTo>
                  <a:lnTo>
                    <a:pt x="844" y="1043"/>
                  </a:lnTo>
                  <a:lnTo>
                    <a:pt x="825" y="1080"/>
                  </a:lnTo>
                  <a:lnTo>
                    <a:pt x="802" y="1117"/>
                  </a:lnTo>
                  <a:lnTo>
                    <a:pt x="776" y="1152"/>
                  </a:lnTo>
                  <a:lnTo>
                    <a:pt x="746" y="1185"/>
                  </a:lnTo>
                  <a:lnTo>
                    <a:pt x="713" y="1216"/>
                  </a:lnTo>
                  <a:lnTo>
                    <a:pt x="676" y="1243"/>
                  </a:lnTo>
                  <a:lnTo>
                    <a:pt x="636" y="1266"/>
                  </a:lnTo>
                  <a:lnTo>
                    <a:pt x="593" y="1284"/>
                  </a:lnTo>
                  <a:lnTo>
                    <a:pt x="552" y="1296"/>
                  </a:lnTo>
                  <a:lnTo>
                    <a:pt x="510" y="1303"/>
                  </a:lnTo>
                  <a:lnTo>
                    <a:pt x="468" y="1303"/>
                  </a:lnTo>
                  <a:lnTo>
                    <a:pt x="424" y="1296"/>
                  </a:lnTo>
                  <a:lnTo>
                    <a:pt x="384" y="1285"/>
                  </a:lnTo>
                  <a:lnTo>
                    <a:pt x="340" y="1267"/>
                  </a:lnTo>
                  <a:lnTo>
                    <a:pt x="301" y="1243"/>
                  </a:lnTo>
                  <a:lnTo>
                    <a:pt x="264" y="1216"/>
                  </a:lnTo>
                  <a:lnTo>
                    <a:pt x="230" y="1186"/>
                  </a:lnTo>
                  <a:lnTo>
                    <a:pt x="201" y="1153"/>
                  </a:lnTo>
                  <a:lnTo>
                    <a:pt x="175" y="1117"/>
                  </a:lnTo>
                  <a:lnTo>
                    <a:pt x="152" y="1081"/>
                  </a:lnTo>
                  <a:lnTo>
                    <a:pt x="132" y="1043"/>
                  </a:lnTo>
                  <a:lnTo>
                    <a:pt x="118" y="1006"/>
                  </a:lnTo>
                  <a:lnTo>
                    <a:pt x="106" y="968"/>
                  </a:lnTo>
                  <a:lnTo>
                    <a:pt x="99" y="931"/>
                  </a:lnTo>
                  <a:lnTo>
                    <a:pt x="90" y="930"/>
                  </a:lnTo>
                  <a:lnTo>
                    <a:pt x="82" y="924"/>
                  </a:lnTo>
                  <a:lnTo>
                    <a:pt x="72" y="915"/>
                  </a:lnTo>
                  <a:lnTo>
                    <a:pt x="62" y="902"/>
                  </a:lnTo>
                  <a:lnTo>
                    <a:pt x="51" y="882"/>
                  </a:lnTo>
                  <a:lnTo>
                    <a:pt x="40" y="857"/>
                  </a:lnTo>
                  <a:lnTo>
                    <a:pt x="29" y="827"/>
                  </a:lnTo>
                  <a:lnTo>
                    <a:pt x="17" y="789"/>
                  </a:lnTo>
                  <a:lnTo>
                    <a:pt x="9" y="754"/>
                  </a:lnTo>
                  <a:lnTo>
                    <a:pt x="3" y="725"/>
                  </a:lnTo>
                  <a:lnTo>
                    <a:pt x="0" y="699"/>
                  </a:lnTo>
                  <a:lnTo>
                    <a:pt x="0" y="677"/>
                  </a:lnTo>
                  <a:lnTo>
                    <a:pt x="3" y="661"/>
                  </a:lnTo>
                  <a:lnTo>
                    <a:pt x="7" y="648"/>
                  </a:lnTo>
                  <a:lnTo>
                    <a:pt x="14" y="637"/>
                  </a:lnTo>
                  <a:lnTo>
                    <a:pt x="21" y="629"/>
                  </a:lnTo>
                  <a:lnTo>
                    <a:pt x="30" y="624"/>
                  </a:lnTo>
                  <a:lnTo>
                    <a:pt x="38" y="622"/>
                  </a:lnTo>
                  <a:lnTo>
                    <a:pt x="48" y="621"/>
                  </a:lnTo>
                  <a:lnTo>
                    <a:pt x="58" y="621"/>
                  </a:lnTo>
                  <a:lnTo>
                    <a:pt x="48" y="590"/>
                  </a:lnTo>
                  <a:lnTo>
                    <a:pt x="41" y="559"/>
                  </a:lnTo>
                  <a:lnTo>
                    <a:pt x="33" y="508"/>
                  </a:lnTo>
                  <a:lnTo>
                    <a:pt x="30" y="457"/>
                  </a:lnTo>
                  <a:lnTo>
                    <a:pt x="32" y="409"/>
                  </a:lnTo>
                  <a:lnTo>
                    <a:pt x="41" y="362"/>
                  </a:lnTo>
                  <a:lnTo>
                    <a:pt x="52" y="322"/>
                  </a:lnTo>
                  <a:lnTo>
                    <a:pt x="68" y="284"/>
                  </a:lnTo>
                  <a:lnTo>
                    <a:pt x="87" y="249"/>
                  </a:lnTo>
                  <a:lnTo>
                    <a:pt x="108" y="217"/>
                  </a:lnTo>
                  <a:lnTo>
                    <a:pt x="131" y="187"/>
                  </a:lnTo>
                  <a:lnTo>
                    <a:pt x="156" y="160"/>
                  </a:lnTo>
                  <a:lnTo>
                    <a:pt x="189" y="128"/>
                  </a:lnTo>
                  <a:lnTo>
                    <a:pt x="225" y="99"/>
                  </a:lnTo>
                  <a:lnTo>
                    <a:pt x="262" y="73"/>
                  </a:lnTo>
                  <a:lnTo>
                    <a:pt x="295" y="52"/>
                  </a:lnTo>
                  <a:lnTo>
                    <a:pt x="329" y="34"/>
                  </a:lnTo>
                  <a:lnTo>
                    <a:pt x="365" y="20"/>
                  </a:lnTo>
                  <a:lnTo>
                    <a:pt x="396" y="11"/>
                  </a:lnTo>
                  <a:lnTo>
                    <a:pt x="427" y="5"/>
                  </a:lnTo>
                  <a:lnTo>
                    <a:pt x="459" y="2"/>
                  </a:lnTo>
                  <a:lnTo>
                    <a:pt x="509" y="0"/>
                  </a:lnTo>
                  <a:close/>
                </a:path>
              </a:pathLst>
            </a:custGeom>
            <a:solidFill>
              <a:schemeClr val="bg1"/>
            </a:solidFill>
            <a:ln w="0">
              <a:noFill/>
              <a:prstDash val="solid"/>
              <a:round/>
              <a:headEnd/>
              <a:tailEnd/>
            </a:ln>
          </p:spPr>
          <p:txBody>
            <a:bodyPr vert="horz" wrap="square" lIns="162560" tIns="81280" rIns="162560" bIns="81280" numCol="1" anchor="t" anchorCtr="0" compatLnSpc="1">
              <a:prstTxWarp prst="textNoShape">
                <a:avLst/>
              </a:prstTxWarp>
            </a:bodyPr>
            <a:lstStyle/>
            <a:p>
              <a:pPr defTabSz="1223341" eaLnBrk="0" fontAlgn="base" hangingPunct="0">
                <a:spcBef>
                  <a:spcPct val="0"/>
                </a:spcBef>
                <a:spcAft>
                  <a:spcPct val="0"/>
                </a:spcAft>
              </a:pPr>
              <a:endParaRPr lang="en-US" sz="2401" dirty="0">
                <a:solidFill>
                  <a:schemeClr val="tx2"/>
                </a:solidFill>
                <a:cs typeface="Arial" panose="020B0604020202020204" pitchFamily="34" charset="0"/>
              </a:endParaRPr>
            </a:p>
          </p:txBody>
        </p:sp>
        <p:sp>
          <p:nvSpPr>
            <p:cNvPr id="21" name="Freeform 19"/>
            <p:cNvSpPr>
              <a:spLocks/>
            </p:cNvSpPr>
            <p:nvPr/>
          </p:nvSpPr>
          <p:spPr bwMode="auto">
            <a:xfrm>
              <a:off x="3665945" y="675817"/>
              <a:ext cx="194240" cy="104758"/>
            </a:xfrm>
            <a:custGeom>
              <a:avLst/>
              <a:gdLst>
                <a:gd name="T0" fmla="*/ 620 w 1602"/>
                <a:gd name="T1" fmla="*/ 505 h 863"/>
                <a:gd name="T2" fmla="*/ 713 w 1602"/>
                <a:gd name="T3" fmla="*/ 370 h 863"/>
                <a:gd name="T4" fmla="*/ 658 w 1602"/>
                <a:gd name="T5" fmla="*/ 277 h 863"/>
                <a:gd name="T6" fmla="*/ 643 w 1602"/>
                <a:gd name="T7" fmla="*/ 211 h 863"/>
                <a:gd name="T8" fmla="*/ 657 w 1602"/>
                <a:gd name="T9" fmla="*/ 169 h 863"/>
                <a:gd name="T10" fmla="*/ 688 w 1602"/>
                <a:gd name="T11" fmla="*/ 145 h 863"/>
                <a:gd name="T12" fmla="*/ 723 w 1602"/>
                <a:gd name="T13" fmla="*/ 133 h 863"/>
                <a:gd name="T14" fmla="*/ 750 w 1602"/>
                <a:gd name="T15" fmla="*/ 130 h 863"/>
                <a:gd name="T16" fmla="*/ 762 w 1602"/>
                <a:gd name="T17" fmla="*/ 130 h 863"/>
                <a:gd name="T18" fmla="*/ 786 w 1602"/>
                <a:gd name="T19" fmla="*/ 132 h 863"/>
                <a:gd name="T20" fmla="*/ 819 w 1602"/>
                <a:gd name="T21" fmla="*/ 140 h 863"/>
                <a:gd name="T22" fmla="*/ 853 w 1602"/>
                <a:gd name="T23" fmla="*/ 159 h 863"/>
                <a:gd name="T24" fmla="*/ 872 w 1602"/>
                <a:gd name="T25" fmla="*/ 195 h 863"/>
                <a:gd name="T26" fmla="*/ 869 w 1602"/>
                <a:gd name="T27" fmla="*/ 252 h 863"/>
                <a:gd name="T28" fmla="*/ 829 w 1602"/>
                <a:gd name="T29" fmla="*/ 335 h 863"/>
                <a:gd name="T30" fmla="*/ 898 w 1602"/>
                <a:gd name="T31" fmla="*/ 504 h 863"/>
                <a:gd name="T32" fmla="*/ 1058 w 1602"/>
                <a:gd name="T33" fmla="*/ 0 h 863"/>
                <a:gd name="T34" fmla="*/ 1080 w 1602"/>
                <a:gd name="T35" fmla="*/ 15 h 863"/>
                <a:gd name="T36" fmla="*/ 1142 w 1602"/>
                <a:gd name="T37" fmla="*/ 52 h 863"/>
                <a:gd name="T38" fmla="*/ 1235 w 1602"/>
                <a:gd name="T39" fmla="*/ 100 h 863"/>
                <a:gd name="T40" fmla="*/ 1352 w 1602"/>
                <a:gd name="T41" fmla="*/ 148 h 863"/>
                <a:gd name="T42" fmla="*/ 1472 w 1602"/>
                <a:gd name="T43" fmla="*/ 185 h 863"/>
                <a:gd name="T44" fmla="*/ 1542 w 1602"/>
                <a:gd name="T45" fmla="*/ 239 h 863"/>
                <a:gd name="T46" fmla="*/ 1581 w 1602"/>
                <a:gd name="T47" fmla="*/ 312 h 863"/>
                <a:gd name="T48" fmla="*/ 1599 w 1602"/>
                <a:gd name="T49" fmla="*/ 392 h 863"/>
                <a:gd name="T50" fmla="*/ 1602 w 1602"/>
                <a:gd name="T51" fmla="*/ 466 h 863"/>
                <a:gd name="T52" fmla="*/ 1600 w 1602"/>
                <a:gd name="T53" fmla="*/ 504 h 863"/>
                <a:gd name="T54" fmla="*/ 1595 w 1602"/>
                <a:gd name="T55" fmla="*/ 568 h 863"/>
                <a:gd name="T56" fmla="*/ 1586 w 1602"/>
                <a:gd name="T57" fmla="*/ 642 h 863"/>
                <a:gd name="T58" fmla="*/ 1571 w 1602"/>
                <a:gd name="T59" fmla="*/ 669 h 863"/>
                <a:gd name="T60" fmla="*/ 1514 w 1602"/>
                <a:gd name="T61" fmla="*/ 700 h 863"/>
                <a:gd name="T62" fmla="*/ 1409 w 1602"/>
                <a:gd name="T63" fmla="*/ 746 h 863"/>
                <a:gd name="T64" fmla="*/ 1261 w 1602"/>
                <a:gd name="T65" fmla="*/ 796 h 863"/>
                <a:gd name="T66" fmla="*/ 1071 w 1602"/>
                <a:gd name="T67" fmla="*/ 838 h 863"/>
                <a:gd name="T68" fmla="*/ 844 w 1602"/>
                <a:gd name="T69" fmla="*/ 861 h 863"/>
                <a:gd name="T70" fmla="*/ 600 w 1602"/>
                <a:gd name="T71" fmla="*/ 856 h 863"/>
                <a:gd name="T72" fmla="*/ 603 w 1602"/>
                <a:gd name="T73" fmla="*/ 825 h 863"/>
                <a:gd name="T74" fmla="*/ 594 w 1602"/>
                <a:gd name="T75" fmla="*/ 656 h 863"/>
                <a:gd name="T76" fmla="*/ 546 w 1602"/>
                <a:gd name="T77" fmla="*/ 520 h 863"/>
                <a:gd name="T78" fmla="*/ 460 w 1602"/>
                <a:gd name="T79" fmla="*/ 419 h 863"/>
                <a:gd name="T80" fmla="*/ 340 w 1602"/>
                <a:gd name="T81" fmla="*/ 362 h 863"/>
                <a:gd name="T82" fmla="*/ 184 w 1602"/>
                <a:gd name="T83" fmla="*/ 309 h 863"/>
                <a:gd name="T84" fmla="*/ 59 w 1602"/>
                <a:gd name="T85" fmla="*/ 249 h 863"/>
                <a:gd name="T86" fmla="*/ 22 w 1602"/>
                <a:gd name="T87" fmla="*/ 198 h 863"/>
                <a:gd name="T88" fmla="*/ 123 w 1602"/>
                <a:gd name="T89" fmla="*/ 162 h 863"/>
                <a:gd name="T90" fmla="*/ 246 w 1602"/>
                <a:gd name="T91" fmla="*/ 116 h 863"/>
                <a:gd name="T92" fmla="*/ 349 w 1602"/>
                <a:gd name="T93" fmla="*/ 68 h 863"/>
                <a:gd name="T94" fmla="*/ 422 w 1602"/>
                <a:gd name="T95" fmla="*/ 26 h 863"/>
                <a:gd name="T96" fmla="*/ 458 w 1602"/>
                <a:gd name="T97" fmla="*/ 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863">
                  <a:moveTo>
                    <a:pt x="460" y="0"/>
                  </a:moveTo>
                  <a:lnTo>
                    <a:pt x="595" y="424"/>
                  </a:lnTo>
                  <a:lnTo>
                    <a:pt x="620" y="505"/>
                  </a:lnTo>
                  <a:lnTo>
                    <a:pt x="620" y="504"/>
                  </a:lnTo>
                  <a:lnTo>
                    <a:pt x="642" y="572"/>
                  </a:lnTo>
                  <a:lnTo>
                    <a:pt x="713" y="370"/>
                  </a:lnTo>
                  <a:lnTo>
                    <a:pt x="689" y="335"/>
                  </a:lnTo>
                  <a:lnTo>
                    <a:pt x="671" y="304"/>
                  </a:lnTo>
                  <a:lnTo>
                    <a:pt x="658" y="277"/>
                  </a:lnTo>
                  <a:lnTo>
                    <a:pt x="650" y="252"/>
                  </a:lnTo>
                  <a:lnTo>
                    <a:pt x="645" y="230"/>
                  </a:lnTo>
                  <a:lnTo>
                    <a:pt x="643" y="211"/>
                  </a:lnTo>
                  <a:lnTo>
                    <a:pt x="646" y="195"/>
                  </a:lnTo>
                  <a:lnTo>
                    <a:pt x="650" y="180"/>
                  </a:lnTo>
                  <a:lnTo>
                    <a:pt x="657" y="169"/>
                  </a:lnTo>
                  <a:lnTo>
                    <a:pt x="666" y="159"/>
                  </a:lnTo>
                  <a:lnTo>
                    <a:pt x="677" y="151"/>
                  </a:lnTo>
                  <a:lnTo>
                    <a:pt x="688" y="145"/>
                  </a:lnTo>
                  <a:lnTo>
                    <a:pt x="699" y="140"/>
                  </a:lnTo>
                  <a:lnTo>
                    <a:pt x="711" y="136"/>
                  </a:lnTo>
                  <a:lnTo>
                    <a:pt x="723" y="133"/>
                  </a:lnTo>
                  <a:lnTo>
                    <a:pt x="732" y="132"/>
                  </a:lnTo>
                  <a:lnTo>
                    <a:pt x="742" y="131"/>
                  </a:lnTo>
                  <a:lnTo>
                    <a:pt x="750" y="130"/>
                  </a:lnTo>
                  <a:lnTo>
                    <a:pt x="756" y="130"/>
                  </a:lnTo>
                  <a:lnTo>
                    <a:pt x="758" y="130"/>
                  </a:lnTo>
                  <a:lnTo>
                    <a:pt x="762" y="130"/>
                  </a:lnTo>
                  <a:lnTo>
                    <a:pt x="768" y="130"/>
                  </a:lnTo>
                  <a:lnTo>
                    <a:pt x="776" y="131"/>
                  </a:lnTo>
                  <a:lnTo>
                    <a:pt x="786" y="132"/>
                  </a:lnTo>
                  <a:lnTo>
                    <a:pt x="796" y="133"/>
                  </a:lnTo>
                  <a:lnTo>
                    <a:pt x="807" y="136"/>
                  </a:lnTo>
                  <a:lnTo>
                    <a:pt x="819" y="140"/>
                  </a:lnTo>
                  <a:lnTo>
                    <a:pt x="830" y="145"/>
                  </a:lnTo>
                  <a:lnTo>
                    <a:pt x="841" y="151"/>
                  </a:lnTo>
                  <a:lnTo>
                    <a:pt x="853" y="159"/>
                  </a:lnTo>
                  <a:lnTo>
                    <a:pt x="861" y="169"/>
                  </a:lnTo>
                  <a:lnTo>
                    <a:pt x="867" y="180"/>
                  </a:lnTo>
                  <a:lnTo>
                    <a:pt x="872" y="195"/>
                  </a:lnTo>
                  <a:lnTo>
                    <a:pt x="875" y="211"/>
                  </a:lnTo>
                  <a:lnTo>
                    <a:pt x="874" y="230"/>
                  </a:lnTo>
                  <a:lnTo>
                    <a:pt x="869" y="252"/>
                  </a:lnTo>
                  <a:lnTo>
                    <a:pt x="860" y="277"/>
                  </a:lnTo>
                  <a:lnTo>
                    <a:pt x="848" y="304"/>
                  </a:lnTo>
                  <a:lnTo>
                    <a:pt x="829" y="335"/>
                  </a:lnTo>
                  <a:lnTo>
                    <a:pt x="805" y="370"/>
                  </a:lnTo>
                  <a:lnTo>
                    <a:pt x="876" y="572"/>
                  </a:lnTo>
                  <a:lnTo>
                    <a:pt x="898" y="504"/>
                  </a:lnTo>
                  <a:lnTo>
                    <a:pt x="898" y="505"/>
                  </a:lnTo>
                  <a:lnTo>
                    <a:pt x="923" y="424"/>
                  </a:lnTo>
                  <a:lnTo>
                    <a:pt x="1058" y="0"/>
                  </a:lnTo>
                  <a:lnTo>
                    <a:pt x="1060" y="2"/>
                  </a:lnTo>
                  <a:lnTo>
                    <a:pt x="1068" y="7"/>
                  </a:lnTo>
                  <a:lnTo>
                    <a:pt x="1080" y="15"/>
                  </a:lnTo>
                  <a:lnTo>
                    <a:pt x="1096" y="26"/>
                  </a:lnTo>
                  <a:lnTo>
                    <a:pt x="1117" y="38"/>
                  </a:lnTo>
                  <a:lnTo>
                    <a:pt x="1142" y="52"/>
                  </a:lnTo>
                  <a:lnTo>
                    <a:pt x="1169" y="68"/>
                  </a:lnTo>
                  <a:lnTo>
                    <a:pt x="1201" y="84"/>
                  </a:lnTo>
                  <a:lnTo>
                    <a:pt x="1235" y="100"/>
                  </a:lnTo>
                  <a:lnTo>
                    <a:pt x="1272" y="116"/>
                  </a:lnTo>
                  <a:lnTo>
                    <a:pt x="1312" y="133"/>
                  </a:lnTo>
                  <a:lnTo>
                    <a:pt x="1352" y="148"/>
                  </a:lnTo>
                  <a:lnTo>
                    <a:pt x="1396" y="162"/>
                  </a:lnTo>
                  <a:lnTo>
                    <a:pt x="1440" y="175"/>
                  </a:lnTo>
                  <a:lnTo>
                    <a:pt x="1472" y="185"/>
                  </a:lnTo>
                  <a:lnTo>
                    <a:pt x="1500" y="200"/>
                  </a:lnTo>
                  <a:lnTo>
                    <a:pt x="1523" y="218"/>
                  </a:lnTo>
                  <a:lnTo>
                    <a:pt x="1542" y="239"/>
                  </a:lnTo>
                  <a:lnTo>
                    <a:pt x="1558" y="262"/>
                  </a:lnTo>
                  <a:lnTo>
                    <a:pt x="1571" y="286"/>
                  </a:lnTo>
                  <a:lnTo>
                    <a:pt x="1581" y="312"/>
                  </a:lnTo>
                  <a:lnTo>
                    <a:pt x="1590" y="339"/>
                  </a:lnTo>
                  <a:lnTo>
                    <a:pt x="1595" y="366"/>
                  </a:lnTo>
                  <a:lnTo>
                    <a:pt x="1599" y="392"/>
                  </a:lnTo>
                  <a:lnTo>
                    <a:pt x="1601" y="418"/>
                  </a:lnTo>
                  <a:lnTo>
                    <a:pt x="1602" y="443"/>
                  </a:lnTo>
                  <a:lnTo>
                    <a:pt x="1602" y="466"/>
                  </a:lnTo>
                  <a:lnTo>
                    <a:pt x="1601" y="487"/>
                  </a:lnTo>
                  <a:lnTo>
                    <a:pt x="1601" y="491"/>
                  </a:lnTo>
                  <a:lnTo>
                    <a:pt x="1600" y="504"/>
                  </a:lnTo>
                  <a:lnTo>
                    <a:pt x="1599" y="521"/>
                  </a:lnTo>
                  <a:lnTo>
                    <a:pt x="1597" y="543"/>
                  </a:lnTo>
                  <a:lnTo>
                    <a:pt x="1595" y="568"/>
                  </a:lnTo>
                  <a:lnTo>
                    <a:pt x="1592" y="594"/>
                  </a:lnTo>
                  <a:lnTo>
                    <a:pt x="1589" y="619"/>
                  </a:lnTo>
                  <a:lnTo>
                    <a:pt x="1586" y="642"/>
                  </a:lnTo>
                  <a:lnTo>
                    <a:pt x="1584" y="663"/>
                  </a:lnTo>
                  <a:lnTo>
                    <a:pt x="1580" y="664"/>
                  </a:lnTo>
                  <a:lnTo>
                    <a:pt x="1571" y="669"/>
                  </a:lnTo>
                  <a:lnTo>
                    <a:pt x="1558" y="678"/>
                  </a:lnTo>
                  <a:lnTo>
                    <a:pt x="1539" y="688"/>
                  </a:lnTo>
                  <a:lnTo>
                    <a:pt x="1514" y="700"/>
                  </a:lnTo>
                  <a:lnTo>
                    <a:pt x="1485" y="715"/>
                  </a:lnTo>
                  <a:lnTo>
                    <a:pt x="1449" y="730"/>
                  </a:lnTo>
                  <a:lnTo>
                    <a:pt x="1409" y="746"/>
                  </a:lnTo>
                  <a:lnTo>
                    <a:pt x="1365" y="762"/>
                  </a:lnTo>
                  <a:lnTo>
                    <a:pt x="1315" y="780"/>
                  </a:lnTo>
                  <a:lnTo>
                    <a:pt x="1261" y="796"/>
                  </a:lnTo>
                  <a:lnTo>
                    <a:pt x="1203" y="811"/>
                  </a:lnTo>
                  <a:lnTo>
                    <a:pt x="1140" y="825"/>
                  </a:lnTo>
                  <a:lnTo>
                    <a:pt x="1071" y="838"/>
                  </a:lnTo>
                  <a:lnTo>
                    <a:pt x="1000" y="848"/>
                  </a:lnTo>
                  <a:lnTo>
                    <a:pt x="924" y="856"/>
                  </a:lnTo>
                  <a:lnTo>
                    <a:pt x="844" y="861"/>
                  </a:lnTo>
                  <a:lnTo>
                    <a:pt x="760" y="863"/>
                  </a:lnTo>
                  <a:lnTo>
                    <a:pt x="678" y="861"/>
                  </a:lnTo>
                  <a:lnTo>
                    <a:pt x="600" y="856"/>
                  </a:lnTo>
                  <a:lnTo>
                    <a:pt x="601" y="842"/>
                  </a:lnTo>
                  <a:lnTo>
                    <a:pt x="603" y="832"/>
                  </a:lnTo>
                  <a:lnTo>
                    <a:pt x="603" y="825"/>
                  </a:lnTo>
                  <a:lnTo>
                    <a:pt x="604" y="766"/>
                  </a:lnTo>
                  <a:lnTo>
                    <a:pt x="601" y="709"/>
                  </a:lnTo>
                  <a:lnTo>
                    <a:pt x="594" y="656"/>
                  </a:lnTo>
                  <a:lnTo>
                    <a:pt x="583" y="606"/>
                  </a:lnTo>
                  <a:lnTo>
                    <a:pt x="567" y="561"/>
                  </a:lnTo>
                  <a:lnTo>
                    <a:pt x="546" y="520"/>
                  </a:lnTo>
                  <a:lnTo>
                    <a:pt x="522" y="481"/>
                  </a:lnTo>
                  <a:lnTo>
                    <a:pt x="494" y="448"/>
                  </a:lnTo>
                  <a:lnTo>
                    <a:pt x="460" y="419"/>
                  </a:lnTo>
                  <a:lnTo>
                    <a:pt x="424" y="395"/>
                  </a:lnTo>
                  <a:lnTo>
                    <a:pt x="385" y="376"/>
                  </a:lnTo>
                  <a:lnTo>
                    <a:pt x="340" y="362"/>
                  </a:lnTo>
                  <a:lnTo>
                    <a:pt x="286" y="346"/>
                  </a:lnTo>
                  <a:lnTo>
                    <a:pt x="234" y="328"/>
                  </a:lnTo>
                  <a:lnTo>
                    <a:pt x="184" y="309"/>
                  </a:lnTo>
                  <a:lnTo>
                    <a:pt x="139" y="288"/>
                  </a:lnTo>
                  <a:lnTo>
                    <a:pt x="97" y="268"/>
                  </a:lnTo>
                  <a:lnTo>
                    <a:pt x="59" y="249"/>
                  </a:lnTo>
                  <a:lnTo>
                    <a:pt x="27" y="230"/>
                  </a:lnTo>
                  <a:lnTo>
                    <a:pt x="0" y="214"/>
                  </a:lnTo>
                  <a:lnTo>
                    <a:pt x="22" y="198"/>
                  </a:lnTo>
                  <a:lnTo>
                    <a:pt x="48" y="185"/>
                  </a:lnTo>
                  <a:lnTo>
                    <a:pt x="78" y="175"/>
                  </a:lnTo>
                  <a:lnTo>
                    <a:pt x="123" y="162"/>
                  </a:lnTo>
                  <a:lnTo>
                    <a:pt x="166" y="148"/>
                  </a:lnTo>
                  <a:lnTo>
                    <a:pt x="207" y="133"/>
                  </a:lnTo>
                  <a:lnTo>
                    <a:pt x="246" y="116"/>
                  </a:lnTo>
                  <a:lnTo>
                    <a:pt x="283" y="100"/>
                  </a:lnTo>
                  <a:lnTo>
                    <a:pt x="317" y="84"/>
                  </a:lnTo>
                  <a:lnTo>
                    <a:pt x="349" y="68"/>
                  </a:lnTo>
                  <a:lnTo>
                    <a:pt x="376" y="52"/>
                  </a:lnTo>
                  <a:lnTo>
                    <a:pt x="401" y="38"/>
                  </a:lnTo>
                  <a:lnTo>
                    <a:pt x="422" y="26"/>
                  </a:lnTo>
                  <a:lnTo>
                    <a:pt x="438" y="15"/>
                  </a:lnTo>
                  <a:lnTo>
                    <a:pt x="450" y="7"/>
                  </a:lnTo>
                  <a:lnTo>
                    <a:pt x="458" y="2"/>
                  </a:lnTo>
                  <a:lnTo>
                    <a:pt x="460" y="0"/>
                  </a:lnTo>
                  <a:close/>
                </a:path>
              </a:pathLst>
            </a:custGeom>
            <a:solidFill>
              <a:schemeClr val="bg1"/>
            </a:solidFill>
            <a:ln w="0">
              <a:noFill/>
              <a:prstDash val="solid"/>
              <a:round/>
              <a:headEnd/>
              <a:tailEnd/>
            </a:ln>
          </p:spPr>
          <p:txBody>
            <a:bodyPr vert="horz" wrap="square" lIns="162560" tIns="81280" rIns="162560" bIns="81280" numCol="1" anchor="t" anchorCtr="0" compatLnSpc="1">
              <a:prstTxWarp prst="textNoShape">
                <a:avLst/>
              </a:prstTxWarp>
            </a:bodyPr>
            <a:lstStyle/>
            <a:p>
              <a:pPr defTabSz="1223341" eaLnBrk="0" fontAlgn="base" hangingPunct="0">
                <a:spcBef>
                  <a:spcPct val="0"/>
                </a:spcBef>
                <a:spcAft>
                  <a:spcPct val="0"/>
                </a:spcAft>
              </a:pPr>
              <a:endParaRPr lang="en-US" sz="2401" dirty="0">
                <a:solidFill>
                  <a:schemeClr val="tx2"/>
                </a:solidFill>
                <a:cs typeface="Arial" panose="020B0604020202020204" pitchFamily="34" charset="0"/>
              </a:endParaRPr>
            </a:p>
          </p:txBody>
        </p:sp>
        <p:sp>
          <p:nvSpPr>
            <p:cNvPr id="22" name="Freeform 20"/>
            <p:cNvSpPr>
              <a:spLocks noEditPoints="1"/>
            </p:cNvSpPr>
            <p:nvPr/>
          </p:nvSpPr>
          <p:spPr bwMode="auto">
            <a:xfrm>
              <a:off x="3533769" y="816328"/>
              <a:ext cx="148044" cy="148408"/>
            </a:xfrm>
            <a:custGeom>
              <a:avLst/>
              <a:gdLst>
                <a:gd name="T0" fmla="*/ 544 w 1223"/>
                <a:gd name="T1" fmla="*/ 322 h 1222"/>
                <a:gd name="T2" fmla="*/ 429 w 1223"/>
                <a:gd name="T3" fmla="*/ 377 h 1222"/>
                <a:gd name="T4" fmla="*/ 350 w 1223"/>
                <a:gd name="T5" fmla="*/ 471 h 1222"/>
                <a:gd name="T6" fmla="*/ 315 w 1223"/>
                <a:gd name="T7" fmla="*/ 589 h 1222"/>
                <a:gd name="T8" fmla="*/ 335 w 1223"/>
                <a:gd name="T9" fmla="*/ 718 h 1222"/>
                <a:gd name="T10" fmla="*/ 405 w 1223"/>
                <a:gd name="T11" fmla="*/ 822 h 1222"/>
                <a:gd name="T12" fmla="*/ 509 w 1223"/>
                <a:gd name="T13" fmla="*/ 888 h 1222"/>
                <a:gd name="T14" fmla="*/ 633 w 1223"/>
                <a:gd name="T15" fmla="*/ 904 h 1222"/>
                <a:gd name="T16" fmla="*/ 757 w 1223"/>
                <a:gd name="T17" fmla="*/ 867 h 1222"/>
                <a:gd name="T18" fmla="*/ 850 w 1223"/>
                <a:gd name="T19" fmla="*/ 784 h 1222"/>
                <a:gd name="T20" fmla="*/ 899 w 1223"/>
                <a:gd name="T21" fmla="*/ 671 h 1222"/>
                <a:gd name="T22" fmla="*/ 898 w 1223"/>
                <a:gd name="T23" fmla="*/ 544 h 1222"/>
                <a:gd name="T24" fmla="*/ 843 w 1223"/>
                <a:gd name="T25" fmla="*/ 429 h 1222"/>
                <a:gd name="T26" fmla="*/ 749 w 1223"/>
                <a:gd name="T27" fmla="*/ 349 h 1222"/>
                <a:gd name="T28" fmla="*/ 631 w 1223"/>
                <a:gd name="T29" fmla="*/ 315 h 1222"/>
                <a:gd name="T30" fmla="*/ 683 w 1223"/>
                <a:gd name="T31" fmla="*/ 3 h 1222"/>
                <a:gd name="T32" fmla="*/ 711 w 1223"/>
                <a:gd name="T33" fmla="*/ 36 h 1222"/>
                <a:gd name="T34" fmla="*/ 815 w 1223"/>
                <a:gd name="T35" fmla="*/ 180 h 1222"/>
                <a:gd name="T36" fmla="*/ 963 w 1223"/>
                <a:gd name="T37" fmla="*/ 128 h 1222"/>
                <a:gd name="T38" fmla="*/ 1005 w 1223"/>
                <a:gd name="T39" fmla="*/ 139 h 1222"/>
                <a:gd name="T40" fmla="*/ 1097 w 1223"/>
                <a:gd name="T41" fmla="*/ 247 h 1222"/>
                <a:gd name="T42" fmla="*/ 1022 w 1223"/>
                <a:gd name="T43" fmla="*/ 369 h 1222"/>
                <a:gd name="T44" fmla="*/ 1072 w 1223"/>
                <a:gd name="T45" fmla="*/ 493 h 1222"/>
                <a:gd name="T46" fmla="*/ 1212 w 1223"/>
                <a:gd name="T47" fmla="*/ 526 h 1222"/>
                <a:gd name="T48" fmla="*/ 1223 w 1223"/>
                <a:gd name="T49" fmla="*/ 670 h 1222"/>
                <a:gd name="T50" fmla="*/ 1201 w 1223"/>
                <a:gd name="T51" fmla="*/ 708 h 1222"/>
                <a:gd name="T52" fmla="*/ 1059 w 1223"/>
                <a:gd name="T53" fmla="*/ 774 h 1222"/>
                <a:gd name="T54" fmla="*/ 1087 w 1223"/>
                <a:gd name="T55" fmla="*/ 948 h 1222"/>
                <a:gd name="T56" fmla="*/ 1091 w 1223"/>
                <a:gd name="T57" fmla="*/ 992 h 1222"/>
                <a:gd name="T58" fmla="*/ 989 w 1223"/>
                <a:gd name="T59" fmla="*/ 1093 h 1222"/>
                <a:gd name="T60" fmla="*/ 946 w 1223"/>
                <a:gd name="T61" fmla="*/ 1088 h 1222"/>
                <a:gd name="T62" fmla="*/ 772 w 1223"/>
                <a:gd name="T63" fmla="*/ 1059 h 1222"/>
                <a:gd name="T64" fmla="*/ 705 w 1223"/>
                <a:gd name="T65" fmla="*/ 1200 h 1222"/>
                <a:gd name="T66" fmla="*/ 666 w 1223"/>
                <a:gd name="T67" fmla="*/ 1222 h 1222"/>
                <a:gd name="T68" fmla="*/ 523 w 1223"/>
                <a:gd name="T69" fmla="*/ 1212 h 1222"/>
                <a:gd name="T70" fmla="*/ 490 w 1223"/>
                <a:gd name="T71" fmla="*/ 1071 h 1222"/>
                <a:gd name="T72" fmla="*/ 370 w 1223"/>
                <a:gd name="T73" fmla="*/ 1022 h 1222"/>
                <a:gd name="T74" fmla="*/ 246 w 1223"/>
                <a:gd name="T75" fmla="*/ 1096 h 1222"/>
                <a:gd name="T76" fmla="*/ 139 w 1223"/>
                <a:gd name="T77" fmla="*/ 1003 h 1222"/>
                <a:gd name="T78" fmla="*/ 128 w 1223"/>
                <a:gd name="T79" fmla="*/ 961 h 1222"/>
                <a:gd name="T80" fmla="*/ 181 w 1223"/>
                <a:gd name="T81" fmla="*/ 815 h 1222"/>
                <a:gd name="T82" fmla="*/ 35 w 1223"/>
                <a:gd name="T83" fmla="*/ 711 h 1222"/>
                <a:gd name="T84" fmla="*/ 2 w 1223"/>
                <a:gd name="T85" fmla="*/ 682 h 1222"/>
                <a:gd name="T86" fmla="*/ 2 w 1223"/>
                <a:gd name="T87" fmla="*/ 537 h 1222"/>
                <a:gd name="T88" fmla="*/ 35 w 1223"/>
                <a:gd name="T89" fmla="*/ 509 h 1222"/>
                <a:gd name="T90" fmla="*/ 179 w 1223"/>
                <a:gd name="T91" fmla="*/ 409 h 1222"/>
                <a:gd name="T92" fmla="*/ 127 w 1223"/>
                <a:gd name="T93" fmla="*/ 261 h 1222"/>
                <a:gd name="T94" fmla="*/ 138 w 1223"/>
                <a:gd name="T95" fmla="*/ 219 h 1222"/>
                <a:gd name="T96" fmla="*/ 246 w 1223"/>
                <a:gd name="T97" fmla="*/ 126 h 1222"/>
                <a:gd name="T98" fmla="*/ 367 w 1223"/>
                <a:gd name="T99" fmla="*/ 202 h 1222"/>
                <a:gd name="T100" fmla="*/ 490 w 1223"/>
                <a:gd name="T101" fmla="*/ 151 h 1222"/>
                <a:gd name="T102" fmla="*/ 524 w 1223"/>
                <a:gd name="T103" fmla="*/ 1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3" h="1222">
                  <a:moveTo>
                    <a:pt x="631" y="315"/>
                  </a:moveTo>
                  <a:lnTo>
                    <a:pt x="587" y="315"/>
                  </a:lnTo>
                  <a:lnTo>
                    <a:pt x="544" y="322"/>
                  </a:lnTo>
                  <a:lnTo>
                    <a:pt x="502" y="334"/>
                  </a:lnTo>
                  <a:lnTo>
                    <a:pt x="464" y="353"/>
                  </a:lnTo>
                  <a:lnTo>
                    <a:pt x="429" y="377"/>
                  </a:lnTo>
                  <a:lnTo>
                    <a:pt x="398" y="404"/>
                  </a:lnTo>
                  <a:lnTo>
                    <a:pt x="372" y="436"/>
                  </a:lnTo>
                  <a:lnTo>
                    <a:pt x="350" y="471"/>
                  </a:lnTo>
                  <a:lnTo>
                    <a:pt x="332" y="509"/>
                  </a:lnTo>
                  <a:lnTo>
                    <a:pt x="321" y="549"/>
                  </a:lnTo>
                  <a:lnTo>
                    <a:pt x="315" y="589"/>
                  </a:lnTo>
                  <a:lnTo>
                    <a:pt x="316" y="633"/>
                  </a:lnTo>
                  <a:lnTo>
                    <a:pt x="323" y="676"/>
                  </a:lnTo>
                  <a:lnTo>
                    <a:pt x="335" y="718"/>
                  </a:lnTo>
                  <a:lnTo>
                    <a:pt x="353" y="757"/>
                  </a:lnTo>
                  <a:lnTo>
                    <a:pt x="377" y="791"/>
                  </a:lnTo>
                  <a:lnTo>
                    <a:pt x="405" y="822"/>
                  </a:lnTo>
                  <a:lnTo>
                    <a:pt x="436" y="849"/>
                  </a:lnTo>
                  <a:lnTo>
                    <a:pt x="471" y="871"/>
                  </a:lnTo>
                  <a:lnTo>
                    <a:pt x="509" y="888"/>
                  </a:lnTo>
                  <a:lnTo>
                    <a:pt x="549" y="899"/>
                  </a:lnTo>
                  <a:lnTo>
                    <a:pt x="591" y="905"/>
                  </a:lnTo>
                  <a:lnTo>
                    <a:pt x="633" y="904"/>
                  </a:lnTo>
                  <a:lnTo>
                    <a:pt x="676" y="898"/>
                  </a:lnTo>
                  <a:lnTo>
                    <a:pt x="718" y="885"/>
                  </a:lnTo>
                  <a:lnTo>
                    <a:pt x="757" y="867"/>
                  </a:lnTo>
                  <a:lnTo>
                    <a:pt x="791" y="843"/>
                  </a:lnTo>
                  <a:lnTo>
                    <a:pt x="822" y="815"/>
                  </a:lnTo>
                  <a:lnTo>
                    <a:pt x="850" y="784"/>
                  </a:lnTo>
                  <a:lnTo>
                    <a:pt x="871" y="749"/>
                  </a:lnTo>
                  <a:lnTo>
                    <a:pt x="888" y="711"/>
                  </a:lnTo>
                  <a:lnTo>
                    <a:pt x="899" y="671"/>
                  </a:lnTo>
                  <a:lnTo>
                    <a:pt x="905" y="629"/>
                  </a:lnTo>
                  <a:lnTo>
                    <a:pt x="905" y="587"/>
                  </a:lnTo>
                  <a:lnTo>
                    <a:pt x="898" y="544"/>
                  </a:lnTo>
                  <a:lnTo>
                    <a:pt x="885" y="502"/>
                  </a:lnTo>
                  <a:lnTo>
                    <a:pt x="867" y="463"/>
                  </a:lnTo>
                  <a:lnTo>
                    <a:pt x="843" y="429"/>
                  </a:lnTo>
                  <a:lnTo>
                    <a:pt x="816" y="398"/>
                  </a:lnTo>
                  <a:lnTo>
                    <a:pt x="784" y="370"/>
                  </a:lnTo>
                  <a:lnTo>
                    <a:pt x="749" y="349"/>
                  </a:lnTo>
                  <a:lnTo>
                    <a:pt x="711" y="332"/>
                  </a:lnTo>
                  <a:lnTo>
                    <a:pt x="671" y="321"/>
                  </a:lnTo>
                  <a:lnTo>
                    <a:pt x="631" y="315"/>
                  </a:lnTo>
                  <a:close/>
                  <a:moveTo>
                    <a:pt x="553" y="0"/>
                  </a:moveTo>
                  <a:lnTo>
                    <a:pt x="668" y="0"/>
                  </a:lnTo>
                  <a:lnTo>
                    <a:pt x="683" y="3"/>
                  </a:lnTo>
                  <a:lnTo>
                    <a:pt x="696" y="10"/>
                  </a:lnTo>
                  <a:lnTo>
                    <a:pt x="706" y="22"/>
                  </a:lnTo>
                  <a:lnTo>
                    <a:pt x="711" y="36"/>
                  </a:lnTo>
                  <a:lnTo>
                    <a:pt x="730" y="149"/>
                  </a:lnTo>
                  <a:lnTo>
                    <a:pt x="773" y="162"/>
                  </a:lnTo>
                  <a:lnTo>
                    <a:pt x="815" y="180"/>
                  </a:lnTo>
                  <a:lnTo>
                    <a:pt x="855" y="201"/>
                  </a:lnTo>
                  <a:lnTo>
                    <a:pt x="949" y="134"/>
                  </a:lnTo>
                  <a:lnTo>
                    <a:pt x="963" y="128"/>
                  </a:lnTo>
                  <a:lnTo>
                    <a:pt x="978" y="126"/>
                  </a:lnTo>
                  <a:lnTo>
                    <a:pt x="992" y="130"/>
                  </a:lnTo>
                  <a:lnTo>
                    <a:pt x="1005" y="139"/>
                  </a:lnTo>
                  <a:lnTo>
                    <a:pt x="1085" y="219"/>
                  </a:lnTo>
                  <a:lnTo>
                    <a:pt x="1093" y="232"/>
                  </a:lnTo>
                  <a:lnTo>
                    <a:pt x="1097" y="247"/>
                  </a:lnTo>
                  <a:lnTo>
                    <a:pt x="1096" y="261"/>
                  </a:lnTo>
                  <a:lnTo>
                    <a:pt x="1090" y="275"/>
                  </a:lnTo>
                  <a:lnTo>
                    <a:pt x="1022" y="369"/>
                  </a:lnTo>
                  <a:lnTo>
                    <a:pt x="1043" y="409"/>
                  </a:lnTo>
                  <a:lnTo>
                    <a:pt x="1060" y="450"/>
                  </a:lnTo>
                  <a:lnTo>
                    <a:pt x="1072" y="493"/>
                  </a:lnTo>
                  <a:lnTo>
                    <a:pt x="1186" y="511"/>
                  </a:lnTo>
                  <a:lnTo>
                    <a:pt x="1200" y="518"/>
                  </a:lnTo>
                  <a:lnTo>
                    <a:pt x="1212" y="526"/>
                  </a:lnTo>
                  <a:lnTo>
                    <a:pt x="1220" y="540"/>
                  </a:lnTo>
                  <a:lnTo>
                    <a:pt x="1223" y="555"/>
                  </a:lnTo>
                  <a:lnTo>
                    <a:pt x="1223" y="670"/>
                  </a:lnTo>
                  <a:lnTo>
                    <a:pt x="1221" y="686"/>
                  </a:lnTo>
                  <a:lnTo>
                    <a:pt x="1213" y="698"/>
                  </a:lnTo>
                  <a:lnTo>
                    <a:pt x="1201" y="708"/>
                  </a:lnTo>
                  <a:lnTo>
                    <a:pt x="1186" y="713"/>
                  </a:lnTo>
                  <a:lnTo>
                    <a:pt x="1072" y="732"/>
                  </a:lnTo>
                  <a:lnTo>
                    <a:pt x="1059" y="774"/>
                  </a:lnTo>
                  <a:lnTo>
                    <a:pt x="1041" y="815"/>
                  </a:lnTo>
                  <a:lnTo>
                    <a:pt x="1020" y="854"/>
                  </a:lnTo>
                  <a:lnTo>
                    <a:pt x="1087" y="948"/>
                  </a:lnTo>
                  <a:lnTo>
                    <a:pt x="1095" y="962"/>
                  </a:lnTo>
                  <a:lnTo>
                    <a:pt x="1096" y="977"/>
                  </a:lnTo>
                  <a:lnTo>
                    <a:pt x="1091" y="992"/>
                  </a:lnTo>
                  <a:lnTo>
                    <a:pt x="1082" y="1004"/>
                  </a:lnTo>
                  <a:lnTo>
                    <a:pt x="1003" y="1085"/>
                  </a:lnTo>
                  <a:lnTo>
                    <a:pt x="989" y="1093"/>
                  </a:lnTo>
                  <a:lnTo>
                    <a:pt x="976" y="1097"/>
                  </a:lnTo>
                  <a:lnTo>
                    <a:pt x="961" y="1096"/>
                  </a:lnTo>
                  <a:lnTo>
                    <a:pt x="946" y="1088"/>
                  </a:lnTo>
                  <a:lnTo>
                    <a:pt x="852" y="1022"/>
                  </a:lnTo>
                  <a:lnTo>
                    <a:pt x="814" y="1043"/>
                  </a:lnTo>
                  <a:lnTo>
                    <a:pt x="772" y="1059"/>
                  </a:lnTo>
                  <a:lnTo>
                    <a:pt x="730" y="1072"/>
                  </a:lnTo>
                  <a:lnTo>
                    <a:pt x="710" y="1185"/>
                  </a:lnTo>
                  <a:lnTo>
                    <a:pt x="705" y="1200"/>
                  </a:lnTo>
                  <a:lnTo>
                    <a:pt x="695" y="1212"/>
                  </a:lnTo>
                  <a:lnTo>
                    <a:pt x="681" y="1220"/>
                  </a:lnTo>
                  <a:lnTo>
                    <a:pt x="666" y="1222"/>
                  </a:lnTo>
                  <a:lnTo>
                    <a:pt x="551" y="1222"/>
                  </a:lnTo>
                  <a:lnTo>
                    <a:pt x="537" y="1220"/>
                  </a:lnTo>
                  <a:lnTo>
                    <a:pt x="523" y="1212"/>
                  </a:lnTo>
                  <a:lnTo>
                    <a:pt x="513" y="1200"/>
                  </a:lnTo>
                  <a:lnTo>
                    <a:pt x="508" y="1185"/>
                  </a:lnTo>
                  <a:lnTo>
                    <a:pt x="490" y="1071"/>
                  </a:lnTo>
                  <a:lnTo>
                    <a:pt x="449" y="1059"/>
                  </a:lnTo>
                  <a:lnTo>
                    <a:pt x="408" y="1041"/>
                  </a:lnTo>
                  <a:lnTo>
                    <a:pt x="370" y="1022"/>
                  </a:lnTo>
                  <a:lnTo>
                    <a:pt x="275" y="1088"/>
                  </a:lnTo>
                  <a:lnTo>
                    <a:pt x="261" y="1095"/>
                  </a:lnTo>
                  <a:lnTo>
                    <a:pt x="246" y="1096"/>
                  </a:lnTo>
                  <a:lnTo>
                    <a:pt x="232" y="1092"/>
                  </a:lnTo>
                  <a:lnTo>
                    <a:pt x="219" y="1083"/>
                  </a:lnTo>
                  <a:lnTo>
                    <a:pt x="139" y="1003"/>
                  </a:lnTo>
                  <a:lnTo>
                    <a:pt x="131" y="991"/>
                  </a:lnTo>
                  <a:lnTo>
                    <a:pt x="127" y="976"/>
                  </a:lnTo>
                  <a:lnTo>
                    <a:pt x="128" y="961"/>
                  </a:lnTo>
                  <a:lnTo>
                    <a:pt x="134" y="947"/>
                  </a:lnTo>
                  <a:lnTo>
                    <a:pt x="201" y="853"/>
                  </a:lnTo>
                  <a:lnTo>
                    <a:pt x="181" y="815"/>
                  </a:lnTo>
                  <a:lnTo>
                    <a:pt x="164" y="774"/>
                  </a:lnTo>
                  <a:lnTo>
                    <a:pt x="151" y="731"/>
                  </a:lnTo>
                  <a:lnTo>
                    <a:pt x="35" y="711"/>
                  </a:lnTo>
                  <a:lnTo>
                    <a:pt x="21" y="706"/>
                  </a:lnTo>
                  <a:lnTo>
                    <a:pt x="9" y="696"/>
                  </a:lnTo>
                  <a:lnTo>
                    <a:pt x="2" y="682"/>
                  </a:lnTo>
                  <a:lnTo>
                    <a:pt x="0" y="667"/>
                  </a:lnTo>
                  <a:lnTo>
                    <a:pt x="0" y="552"/>
                  </a:lnTo>
                  <a:lnTo>
                    <a:pt x="2" y="537"/>
                  </a:lnTo>
                  <a:lnTo>
                    <a:pt x="9" y="524"/>
                  </a:lnTo>
                  <a:lnTo>
                    <a:pt x="22" y="514"/>
                  </a:lnTo>
                  <a:lnTo>
                    <a:pt x="35" y="509"/>
                  </a:lnTo>
                  <a:lnTo>
                    <a:pt x="149" y="493"/>
                  </a:lnTo>
                  <a:lnTo>
                    <a:pt x="163" y="450"/>
                  </a:lnTo>
                  <a:lnTo>
                    <a:pt x="179" y="409"/>
                  </a:lnTo>
                  <a:lnTo>
                    <a:pt x="200" y="370"/>
                  </a:lnTo>
                  <a:lnTo>
                    <a:pt x="133" y="275"/>
                  </a:lnTo>
                  <a:lnTo>
                    <a:pt x="127" y="261"/>
                  </a:lnTo>
                  <a:lnTo>
                    <a:pt x="126" y="247"/>
                  </a:lnTo>
                  <a:lnTo>
                    <a:pt x="129" y="232"/>
                  </a:lnTo>
                  <a:lnTo>
                    <a:pt x="138" y="219"/>
                  </a:lnTo>
                  <a:lnTo>
                    <a:pt x="219" y="139"/>
                  </a:lnTo>
                  <a:lnTo>
                    <a:pt x="231" y="130"/>
                  </a:lnTo>
                  <a:lnTo>
                    <a:pt x="246" y="126"/>
                  </a:lnTo>
                  <a:lnTo>
                    <a:pt x="261" y="128"/>
                  </a:lnTo>
                  <a:lnTo>
                    <a:pt x="274" y="135"/>
                  </a:lnTo>
                  <a:lnTo>
                    <a:pt x="367" y="202"/>
                  </a:lnTo>
                  <a:lnTo>
                    <a:pt x="405" y="182"/>
                  </a:lnTo>
                  <a:lnTo>
                    <a:pt x="446" y="165"/>
                  </a:lnTo>
                  <a:lnTo>
                    <a:pt x="490" y="151"/>
                  </a:lnTo>
                  <a:lnTo>
                    <a:pt x="509" y="36"/>
                  </a:lnTo>
                  <a:lnTo>
                    <a:pt x="514" y="21"/>
                  </a:lnTo>
                  <a:lnTo>
                    <a:pt x="524" y="10"/>
                  </a:lnTo>
                  <a:lnTo>
                    <a:pt x="538" y="3"/>
                  </a:lnTo>
                  <a:lnTo>
                    <a:pt x="553" y="0"/>
                  </a:lnTo>
                  <a:close/>
                </a:path>
              </a:pathLst>
            </a:custGeom>
            <a:solidFill>
              <a:schemeClr val="bg1"/>
            </a:solidFill>
            <a:ln w="0">
              <a:noFill/>
              <a:prstDash val="solid"/>
              <a:round/>
              <a:headEnd/>
              <a:tailEnd/>
            </a:ln>
          </p:spPr>
          <p:txBody>
            <a:bodyPr vert="horz" wrap="square" lIns="162560" tIns="81280" rIns="162560" bIns="81280" numCol="1" anchor="t" anchorCtr="0" compatLnSpc="1">
              <a:prstTxWarp prst="textNoShape">
                <a:avLst/>
              </a:prstTxWarp>
            </a:bodyPr>
            <a:lstStyle/>
            <a:p>
              <a:pPr defTabSz="1223341" eaLnBrk="0" fontAlgn="base" hangingPunct="0">
                <a:spcBef>
                  <a:spcPct val="0"/>
                </a:spcBef>
                <a:spcAft>
                  <a:spcPct val="0"/>
                </a:spcAft>
              </a:pPr>
              <a:endParaRPr lang="en-US" sz="2401" dirty="0">
                <a:solidFill>
                  <a:schemeClr val="tx2"/>
                </a:solidFill>
                <a:cs typeface="Arial" panose="020B0604020202020204" pitchFamily="34" charset="0"/>
              </a:endParaRPr>
            </a:p>
          </p:txBody>
        </p:sp>
        <p:sp>
          <p:nvSpPr>
            <p:cNvPr id="23" name="Freeform 21"/>
            <p:cNvSpPr>
              <a:spLocks/>
            </p:cNvSpPr>
            <p:nvPr/>
          </p:nvSpPr>
          <p:spPr bwMode="auto">
            <a:xfrm>
              <a:off x="3354005" y="675817"/>
              <a:ext cx="194240" cy="104758"/>
            </a:xfrm>
            <a:custGeom>
              <a:avLst/>
              <a:gdLst>
                <a:gd name="T0" fmla="*/ 703 w 1601"/>
                <a:gd name="T1" fmla="*/ 505 h 864"/>
                <a:gd name="T2" fmla="*/ 796 w 1601"/>
                <a:gd name="T3" fmla="*/ 370 h 864"/>
                <a:gd name="T4" fmla="*/ 741 w 1601"/>
                <a:gd name="T5" fmla="*/ 277 h 864"/>
                <a:gd name="T6" fmla="*/ 726 w 1601"/>
                <a:gd name="T7" fmla="*/ 211 h 864"/>
                <a:gd name="T8" fmla="*/ 740 w 1601"/>
                <a:gd name="T9" fmla="*/ 169 h 864"/>
                <a:gd name="T10" fmla="*/ 771 w 1601"/>
                <a:gd name="T11" fmla="*/ 145 h 864"/>
                <a:gd name="T12" fmla="*/ 805 w 1601"/>
                <a:gd name="T13" fmla="*/ 133 h 864"/>
                <a:gd name="T14" fmla="*/ 833 w 1601"/>
                <a:gd name="T15" fmla="*/ 130 h 864"/>
                <a:gd name="T16" fmla="*/ 845 w 1601"/>
                <a:gd name="T17" fmla="*/ 130 h 864"/>
                <a:gd name="T18" fmla="*/ 869 w 1601"/>
                <a:gd name="T19" fmla="*/ 132 h 864"/>
                <a:gd name="T20" fmla="*/ 902 w 1601"/>
                <a:gd name="T21" fmla="*/ 140 h 864"/>
                <a:gd name="T22" fmla="*/ 935 w 1601"/>
                <a:gd name="T23" fmla="*/ 159 h 864"/>
                <a:gd name="T24" fmla="*/ 955 w 1601"/>
                <a:gd name="T25" fmla="*/ 195 h 864"/>
                <a:gd name="T26" fmla="*/ 951 w 1601"/>
                <a:gd name="T27" fmla="*/ 252 h 864"/>
                <a:gd name="T28" fmla="*/ 912 w 1601"/>
                <a:gd name="T29" fmla="*/ 335 h 864"/>
                <a:gd name="T30" fmla="*/ 981 w 1601"/>
                <a:gd name="T31" fmla="*/ 504 h 864"/>
                <a:gd name="T32" fmla="*/ 1141 w 1601"/>
                <a:gd name="T33" fmla="*/ 0 h 864"/>
                <a:gd name="T34" fmla="*/ 1163 w 1601"/>
                <a:gd name="T35" fmla="*/ 15 h 864"/>
                <a:gd name="T36" fmla="*/ 1225 w 1601"/>
                <a:gd name="T37" fmla="*/ 52 h 864"/>
                <a:gd name="T38" fmla="*/ 1318 w 1601"/>
                <a:gd name="T39" fmla="*/ 100 h 864"/>
                <a:gd name="T40" fmla="*/ 1435 w 1601"/>
                <a:gd name="T41" fmla="*/ 148 h 864"/>
                <a:gd name="T42" fmla="*/ 1553 w 1601"/>
                <a:gd name="T43" fmla="*/ 184 h 864"/>
                <a:gd name="T44" fmla="*/ 1574 w 1601"/>
                <a:gd name="T45" fmla="*/ 230 h 864"/>
                <a:gd name="T46" fmla="*/ 1461 w 1601"/>
                <a:gd name="T47" fmla="*/ 288 h 864"/>
                <a:gd name="T48" fmla="*/ 1314 w 1601"/>
                <a:gd name="T49" fmla="*/ 346 h 864"/>
                <a:gd name="T50" fmla="*/ 1177 w 1601"/>
                <a:gd name="T51" fmla="*/ 395 h 864"/>
                <a:gd name="T52" fmla="*/ 1080 w 1601"/>
                <a:gd name="T53" fmla="*/ 481 h 864"/>
                <a:gd name="T54" fmla="*/ 1020 w 1601"/>
                <a:gd name="T55" fmla="*/ 608 h 864"/>
                <a:gd name="T56" fmla="*/ 998 w 1601"/>
                <a:gd name="T57" fmla="*/ 766 h 864"/>
                <a:gd name="T58" fmla="*/ 1001 w 1601"/>
                <a:gd name="T59" fmla="*/ 843 h 864"/>
                <a:gd name="T60" fmla="*/ 843 w 1601"/>
                <a:gd name="T61" fmla="*/ 864 h 864"/>
                <a:gd name="T62" fmla="*/ 603 w 1601"/>
                <a:gd name="T63" fmla="*/ 849 h 864"/>
                <a:gd name="T64" fmla="*/ 400 w 1601"/>
                <a:gd name="T65" fmla="*/ 812 h 864"/>
                <a:gd name="T66" fmla="*/ 238 w 1601"/>
                <a:gd name="T67" fmla="*/ 764 h 864"/>
                <a:gd name="T68" fmla="*/ 119 w 1601"/>
                <a:gd name="T69" fmla="*/ 715 h 864"/>
                <a:gd name="T70" fmla="*/ 45 w 1601"/>
                <a:gd name="T71" fmla="*/ 678 h 864"/>
                <a:gd name="T72" fmla="*/ 20 w 1601"/>
                <a:gd name="T73" fmla="*/ 663 h 864"/>
                <a:gd name="T74" fmla="*/ 11 w 1601"/>
                <a:gd name="T75" fmla="*/ 594 h 864"/>
                <a:gd name="T76" fmla="*/ 4 w 1601"/>
                <a:gd name="T77" fmla="*/ 521 h 864"/>
                <a:gd name="T78" fmla="*/ 1 w 1601"/>
                <a:gd name="T79" fmla="*/ 487 h 864"/>
                <a:gd name="T80" fmla="*/ 1 w 1601"/>
                <a:gd name="T81" fmla="*/ 419 h 864"/>
                <a:gd name="T82" fmla="*/ 12 w 1601"/>
                <a:gd name="T83" fmla="*/ 339 h 864"/>
                <a:gd name="T84" fmla="*/ 43 w 1601"/>
                <a:gd name="T85" fmla="*/ 262 h 864"/>
                <a:gd name="T86" fmla="*/ 101 w 1601"/>
                <a:gd name="T87" fmla="*/ 200 h 864"/>
                <a:gd name="T88" fmla="*/ 205 w 1601"/>
                <a:gd name="T89" fmla="*/ 162 h 864"/>
                <a:gd name="T90" fmla="*/ 329 w 1601"/>
                <a:gd name="T91" fmla="*/ 116 h 864"/>
                <a:gd name="T92" fmla="*/ 432 w 1601"/>
                <a:gd name="T93" fmla="*/ 68 h 864"/>
                <a:gd name="T94" fmla="*/ 505 w 1601"/>
                <a:gd name="T95" fmla="*/ 26 h 864"/>
                <a:gd name="T96" fmla="*/ 541 w 1601"/>
                <a:gd name="T97" fmla="*/ 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1" h="864">
                  <a:moveTo>
                    <a:pt x="543" y="0"/>
                  </a:moveTo>
                  <a:lnTo>
                    <a:pt x="678" y="424"/>
                  </a:lnTo>
                  <a:lnTo>
                    <a:pt x="703" y="505"/>
                  </a:lnTo>
                  <a:lnTo>
                    <a:pt x="703" y="504"/>
                  </a:lnTo>
                  <a:lnTo>
                    <a:pt x="725" y="572"/>
                  </a:lnTo>
                  <a:lnTo>
                    <a:pt x="796" y="370"/>
                  </a:lnTo>
                  <a:lnTo>
                    <a:pt x="772" y="335"/>
                  </a:lnTo>
                  <a:lnTo>
                    <a:pt x="753" y="304"/>
                  </a:lnTo>
                  <a:lnTo>
                    <a:pt x="741" y="277"/>
                  </a:lnTo>
                  <a:lnTo>
                    <a:pt x="732" y="252"/>
                  </a:lnTo>
                  <a:lnTo>
                    <a:pt x="728" y="230"/>
                  </a:lnTo>
                  <a:lnTo>
                    <a:pt x="726" y="211"/>
                  </a:lnTo>
                  <a:lnTo>
                    <a:pt x="729" y="195"/>
                  </a:lnTo>
                  <a:lnTo>
                    <a:pt x="734" y="180"/>
                  </a:lnTo>
                  <a:lnTo>
                    <a:pt x="740" y="169"/>
                  </a:lnTo>
                  <a:lnTo>
                    <a:pt x="749" y="159"/>
                  </a:lnTo>
                  <a:lnTo>
                    <a:pt x="760" y="151"/>
                  </a:lnTo>
                  <a:lnTo>
                    <a:pt x="771" y="145"/>
                  </a:lnTo>
                  <a:lnTo>
                    <a:pt x="782" y="140"/>
                  </a:lnTo>
                  <a:lnTo>
                    <a:pt x="794" y="136"/>
                  </a:lnTo>
                  <a:lnTo>
                    <a:pt x="805" y="133"/>
                  </a:lnTo>
                  <a:lnTo>
                    <a:pt x="817" y="132"/>
                  </a:lnTo>
                  <a:lnTo>
                    <a:pt x="825" y="131"/>
                  </a:lnTo>
                  <a:lnTo>
                    <a:pt x="833" y="130"/>
                  </a:lnTo>
                  <a:lnTo>
                    <a:pt x="839" y="130"/>
                  </a:lnTo>
                  <a:lnTo>
                    <a:pt x="843" y="130"/>
                  </a:lnTo>
                  <a:lnTo>
                    <a:pt x="845" y="130"/>
                  </a:lnTo>
                  <a:lnTo>
                    <a:pt x="851" y="130"/>
                  </a:lnTo>
                  <a:lnTo>
                    <a:pt x="859" y="131"/>
                  </a:lnTo>
                  <a:lnTo>
                    <a:pt x="869" y="132"/>
                  </a:lnTo>
                  <a:lnTo>
                    <a:pt x="878" y="133"/>
                  </a:lnTo>
                  <a:lnTo>
                    <a:pt x="890" y="136"/>
                  </a:lnTo>
                  <a:lnTo>
                    <a:pt x="902" y="140"/>
                  </a:lnTo>
                  <a:lnTo>
                    <a:pt x="913" y="145"/>
                  </a:lnTo>
                  <a:lnTo>
                    <a:pt x="924" y="151"/>
                  </a:lnTo>
                  <a:lnTo>
                    <a:pt x="935" y="159"/>
                  </a:lnTo>
                  <a:lnTo>
                    <a:pt x="944" y="169"/>
                  </a:lnTo>
                  <a:lnTo>
                    <a:pt x="951" y="180"/>
                  </a:lnTo>
                  <a:lnTo>
                    <a:pt x="955" y="195"/>
                  </a:lnTo>
                  <a:lnTo>
                    <a:pt x="958" y="211"/>
                  </a:lnTo>
                  <a:lnTo>
                    <a:pt x="956" y="230"/>
                  </a:lnTo>
                  <a:lnTo>
                    <a:pt x="951" y="252"/>
                  </a:lnTo>
                  <a:lnTo>
                    <a:pt x="943" y="277"/>
                  </a:lnTo>
                  <a:lnTo>
                    <a:pt x="930" y="304"/>
                  </a:lnTo>
                  <a:lnTo>
                    <a:pt x="912" y="335"/>
                  </a:lnTo>
                  <a:lnTo>
                    <a:pt x="888" y="370"/>
                  </a:lnTo>
                  <a:lnTo>
                    <a:pt x="960" y="572"/>
                  </a:lnTo>
                  <a:lnTo>
                    <a:pt x="981" y="504"/>
                  </a:lnTo>
                  <a:lnTo>
                    <a:pt x="981" y="505"/>
                  </a:lnTo>
                  <a:lnTo>
                    <a:pt x="1006" y="424"/>
                  </a:lnTo>
                  <a:lnTo>
                    <a:pt x="1141" y="0"/>
                  </a:lnTo>
                  <a:lnTo>
                    <a:pt x="1143" y="2"/>
                  </a:lnTo>
                  <a:lnTo>
                    <a:pt x="1151" y="7"/>
                  </a:lnTo>
                  <a:lnTo>
                    <a:pt x="1163" y="15"/>
                  </a:lnTo>
                  <a:lnTo>
                    <a:pt x="1179" y="26"/>
                  </a:lnTo>
                  <a:lnTo>
                    <a:pt x="1200" y="38"/>
                  </a:lnTo>
                  <a:lnTo>
                    <a:pt x="1225" y="52"/>
                  </a:lnTo>
                  <a:lnTo>
                    <a:pt x="1252" y="68"/>
                  </a:lnTo>
                  <a:lnTo>
                    <a:pt x="1284" y="84"/>
                  </a:lnTo>
                  <a:lnTo>
                    <a:pt x="1318" y="100"/>
                  </a:lnTo>
                  <a:lnTo>
                    <a:pt x="1355" y="116"/>
                  </a:lnTo>
                  <a:lnTo>
                    <a:pt x="1394" y="133"/>
                  </a:lnTo>
                  <a:lnTo>
                    <a:pt x="1435" y="148"/>
                  </a:lnTo>
                  <a:lnTo>
                    <a:pt x="1479" y="162"/>
                  </a:lnTo>
                  <a:lnTo>
                    <a:pt x="1523" y="175"/>
                  </a:lnTo>
                  <a:lnTo>
                    <a:pt x="1553" y="184"/>
                  </a:lnTo>
                  <a:lnTo>
                    <a:pt x="1579" y="198"/>
                  </a:lnTo>
                  <a:lnTo>
                    <a:pt x="1601" y="214"/>
                  </a:lnTo>
                  <a:lnTo>
                    <a:pt x="1574" y="230"/>
                  </a:lnTo>
                  <a:lnTo>
                    <a:pt x="1542" y="249"/>
                  </a:lnTo>
                  <a:lnTo>
                    <a:pt x="1503" y="268"/>
                  </a:lnTo>
                  <a:lnTo>
                    <a:pt x="1461" y="288"/>
                  </a:lnTo>
                  <a:lnTo>
                    <a:pt x="1415" y="309"/>
                  </a:lnTo>
                  <a:lnTo>
                    <a:pt x="1366" y="328"/>
                  </a:lnTo>
                  <a:lnTo>
                    <a:pt x="1314" y="346"/>
                  </a:lnTo>
                  <a:lnTo>
                    <a:pt x="1261" y="362"/>
                  </a:lnTo>
                  <a:lnTo>
                    <a:pt x="1217" y="376"/>
                  </a:lnTo>
                  <a:lnTo>
                    <a:pt x="1177" y="395"/>
                  </a:lnTo>
                  <a:lnTo>
                    <a:pt x="1141" y="419"/>
                  </a:lnTo>
                  <a:lnTo>
                    <a:pt x="1109" y="448"/>
                  </a:lnTo>
                  <a:lnTo>
                    <a:pt x="1080" y="481"/>
                  </a:lnTo>
                  <a:lnTo>
                    <a:pt x="1055" y="520"/>
                  </a:lnTo>
                  <a:lnTo>
                    <a:pt x="1036" y="562"/>
                  </a:lnTo>
                  <a:lnTo>
                    <a:pt x="1020" y="608"/>
                  </a:lnTo>
                  <a:lnTo>
                    <a:pt x="1007" y="657"/>
                  </a:lnTo>
                  <a:lnTo>
                    <a:pt x="1001" y="710"/>
                  </a:lnTo>
                  <a:lnTo>
                    <a:pt x="998" y="766"/>
                  </a:lnTo>
                  <a:lnTo>
                    <a:pt x="1001" y="827"/>
                  </a:lnTo>
                  <a:lnTo>
                    <a:pt x="1001" y="833"/>
                  </a:lnTo>
                  <a:lnTo>
                    <a:pt x="1001" y="843"/>
                  </a:lnTo>
                  <a:lnTo>
                    <a:pt x="1003" y="858"/>
                  </a:lnTo>
                  <a:lnTo>
                    <a:pt x="924" y="863"/>
                  </a:lnTo>
                  <a:lnTo>
                    <a:pt x="843" y="864"/>
                  </a:lnTo>
                  <a:lnTo>
                    <a:pt x="758" y="863"/>
                  </a:lnTo>
                  <a:lnTo>
                    <a:pt x="679" y="856"/>
                  </a:lnTo>
                  <a:lnTo>
                    <a:pt x="603" y="849"/>
                  </a:lnTo>
                  <a:lnTo>
                    <a:pt x="531" y="839"/>
                  </a:lnTo>
                  <a:lnTo>
                    <a:pt x="464" y="825"/>
                  </a:lnTo>
                  <a:lnTo>
                    <a:pt x="400" y="812"/>
                  </a:lnTo>
                  <a:lnTo>
                    <a:pt x="341" y="797"/>
                  </a:lnTo>
                  <a:lnTo>
                    <a:pt x="287" y="781"/>
                  </a:lnTo>
                  <a:lnTo>
                    <a:pt x="238" y="764"/>
                  </a:lnTo>
                  <a:lnTo>
                    <a:pt x="193" y="747"/>
                  </a:lnTo>
                  <a:lnTo>
                    <a:pt x="153" y="731"/>
                  </a:lnTo>
                  <a:lnTo>
                    <a:pt x="119" y="715"/>
                  </a:lnTo>
                  <a:lnTo>
                    <a:pt x="89" y="702"/>
                  </a:lnTo>
                  <a:lnTo>
                    <a:pt x="64" y="689"/>
                  </a:lnTo>
                  <a:lnTo>
                    <a:pt x="45" y="678"/>
                  </a:lnTo>
                  <a:lnTo>
                    <a:pt x="31" y="671"/>
                  </a:lnTo>
                  <a:lnTo>
                    <a:pt x="22" y="666"/>
                  </a:lnTo>
                  <a:lnTo>
                    <a:pt x="20" y="663"/>
                  </a:lnTo>
                  <a:lnTo>
                    <a:pt x="16" y="643"/>
                  </a:lnTo>
                  <a:lnTo>
                    <a:pt x="14" y="620"/>
                  </a:lnTo>
                  <a:lnTo>
                    <a:pt x="11" y="594"/>
                  </a:lnTo>
                  <a:lnTo>
                    <a:pt x="9" y="568"/>
                  </a:lnTo>
                  <a:lnTo>
                    <a:pt x="6" y="543"/>
                  </a:lnTo>
                  <a:lnTo>
                    <a:pt x="4" y="521"/>
                  </a:lnTo>
                  <a:lnTo>
                    <a:pt x="2" y="504"/>
                  </a:lnTo>
                  <a:lnTo>
                    <a:pt x="1" y="492"/>
                  </a:lnTo>
                  <a:lnTo>
                    <a:pt x="1" y="487"/>
                  </a:lnTo>
                  <a:lnTo>
                    <a:pt x="0" y="466"/>
                  </a:lnTo>
                  <a:lnTo>
                    <a:pt x="0" y="444"/>
                  </a:lnTo>
                  <a:lnTo>
                    <a:pt x="1" y="419"/>
                  </a:lnTo>
                  <a:lnTo>
                    <a:pt x="2" y="393"/>
                  </a:lnTo>
                  <a:lnTo>
                    <a:pt x="6" y="366"/>
                  </a:lnTo>
                  <a:lnTo>
                    <a:pt x="12" y="339"/>
                  </a:lnTo>
                  <a:lnTo>
                    <a:pt x="20" y="313"/>
                  </a:lnTo>
                  <a:lnTo>
                    <a:pt x="30" y="287"/>
                  </a:lnTo>
                  <a:lnTo>
                    <a:pt x="43" y="262"/>
                  </a:lnTo>
                  <a:lnTo>
                    <a:pt x="59" y="239"/>
                  </a:lnTo>
                  <a:lnTo>
                    <a:pt x="78" y="218"/>
                  </a:lnTo>
                  <a:lnTo>
                    <a:pt x="101" y="200"/>
                  </a:lnTo>
                  <a:lnTo>
                    <a:pt x="129" y="185"/>
                  </a:lnTo>
                  <a:lnTo>
                    <a:pt x="161" y="175"/>
                  </a:lnTo>
                  <a:lnTo>
                    <a:pt x="205" y="162"/>
                  </a:lnTo>
                  <a:lnTo>
                    <a:pt x="249" y="148"/>
                  </a:lnTo>
                  <a:lnTo>
                    <a:pt x="290" y="133"/>
                  </a:lnTo>
                  <a:lnTo>
                    <a:pt x="329" y="116"/>
                  </a:lnTo>
                  <a:lnTo>
                    <a:pt x="366" y="100"/>
                  </a:lnTo>
                  <a:lnTo>
                    <a:pt x="400" y="84"/>
                  </a:lnTo>
                  <a:lnTo>
                    <a:pt x="432" y="68"/>
                  </a:lnTo>
                  <a:lnTo>
                    <a:pt x="459" y="52"/>
                  </a:lnTo>
                  <a:lnTo>
                    <a:pt x="484" y="38"/>
                  </a:lnTo>
                  <a:lnTo>
                    <a:pt x="505" y="26"/>
                  </a:lnTo>
                  <a:lnTo>
                    <a:pt x="521" y="15"/>
                  </a:lnTo>
                  <a:lnTo>
                    <a:pt x="533" y="7"/>
                  </a:lnTo>
                  <a:lnTo>
                    <a:pt x="541" y="2"/>
                  </a:lnTo>
                  <a:lnTo>
                    <a:pt x="543" y="0"/>
                  </a:lnTo>
                  <a:close/>
                </a:path>
              </a:pathLst>
            </a:custGeom>
            <a:solidFill>
              <a:schemeClr val="bg1"/>
            </a:solidFill>
            <a:ln w="0">
              <a:noFill/>
              <a:prstDash val="solid"/>
              <a:round/>
              <a:headEnd/>
              <a:tailEnd/>
            </a:ln>
          </p:spPr>
          <p:txBody>
            <a:bodyPr vert="horz" wrap="square" lIns="162560" tIns="81280" rIns="162560" bIns="81280" numCol="1" anchor="t" anchorCtr="0" compatLnSpc="1">
              <a:prstTxWarp prst="textNoShape">
                <a:avLst/>
              </a:prstTxWarp>
            </a:bodyPr>
            <a:lstStyle/>
            <a:p>
              <a:pPr defTabSz="1223341" eaLnBrk="0" fontAlgn="base" hangingPunct="0">
                <a:spcBef>
                  <a:spcPct val="0"/>
                </a:spcBef>
                <a:spcAft>
                  <a:spcPct val="0"/>
                </a:spcAft>
              </a:pPr>
              <a:endParaRPr lang="en-US" sz="2401" dirty="0">
                <a:solidFill>
                  <a:schemeClr val="tx2"/>
                </a:solidFill>
                <a:cs typeface="Arial" panose="020B0604020202020204" pitchFamily="34" charset="0"/>
              </a:endParaRPr>
            </a:p>
          </p:txBody>
        </p:sp>
        <p:sp>
          <p:nvSpPr>
            <p:cNvPr id="24" name="Freeform 22"/>
            <p:cNvSpPr>
              <a:spLocks/>
            </p:cNvSpPr>
            <p:nvPr/>
          </p:nvSpPr>
          <p:spPr bwMode="auto">
            <a:xfrm>
              <a:off x="3494113" y="711594"/>
              <a:ext cx="224067" cy="107668"/>
            </a:xfrm>
            <a:custGeom>
              <a:avLst/>
              <a:gdLst>
                <a:gd name="T0" fmla="*/ 771 w 1850"/>
                <a:gd name="T1" fmla="*/ 552 h 888"/>
                <a:gd name="T2" fmla="*/ 829 w 1850"/>
                <a:gd name="T3" fmla="*/ 337 h 888"/>
                <a:gd name="T4" fmla="*/ 798 w 1850"/>
                <a:gd name="T5" fmla="*/ 238 h 888"/>
                <a:gd name="T6" fmla="*/ 818 w 1850"/>
                <a:gd name="T7" fmla="*/ 180 h 888"/>
                <a:gd name="T8" fmla="*/ 864 w 1850"/>
                <a:gd name="T9" fmla="*/ 152 h 888"/>
                <a:gd name="T10" fmla="*/ 908 w 1850"/>
                <a:gd name="T11" fmla="*/ 144 h 888"/>
                <a:gd name="T12" fmla="*/ 928 w 1850"/>
                <a:gd name="T13" fmla="*/ 143 h 888"/>
                <a:gd name="T14" fmla="*/ 963 w 1850"/>
                <a:gd name="T15" fmla="*/ 146 h 888"/>
                <a:gd name="T16" fmla="*/ 1011 w 1850"/>
                <a:gd name="T17" fmla="*/ 162 h 888"/>
                <a:gd name="T18" fmla="*/ 1047 w 1850"/>
                <a:gd name="T19" fmla="*/ 204 h 888"/>
                <a:gd name="T20" fmla="*/ 1045 w 1850"/>
                <a:gd name="T21" fmla="*/ 281 h 888"/>
                <a:gd name="T22" fmla="*/ 977 w 1850"/>
                <a:gd name="T23" fmla="*/ 406 h 888"/>
                <a:gd name="T24" fmla="*/ 1106 w 1850"/>
                <a:gd name="T25" fmla="*/ 466 h 888"/>
                <a:gd name="T26" fmla="*/ 1278 w 1850"/>
                <a:gd name="T27" fmla="*/ 16 h 888"/>
                <a:gd name="T28" fmla="*/ 1377 w 1850"/>
                <a:gd name="T29" fmla="*/ 74 h 888"/>
                <a:gd name="T30" fmla="*/ 1532 w 1850"/>
                <a:gd name="T31" fmla="*/ 146 h 888"/>
                <a:gd name="T32" fmla="*/ 1709 w 1850"/>
                <a:gd name="T33" fmla="*/ 204 h 888"/>
                <a:gd name="T34" fmla="*/ 1803 w 1850"/>
                <a:gd name="T35" fmla="*/ 287 h 888"/>
                <a:gd name="T36" fmla="*/ 1844 w 1850"/>
                <a:gd name="T37" fmla="*/ 403 h 888"/>
                <a:gd name="T38" fmla="*/ 1850 w 1850"/>
                <a:gd name="T39" fmla="*/ 514 h 888"/>
                <a:gd name="T40" fmla="*/ 1846 w 1850"/>
                <a:gd name="T41" fmla="*/ 567 h 888"/>
                <a:gd name="T42" fmla="*/ 1836 w 1850"/>
                <a:gd name="T43" fmla="*/ 663 h 888"/>
                <a:gd name="T44" fmla="*/ 1825 w 1850"/>
                <a:gd name="T45" fmla="*/ 732 h 888"/>
                <a:gd name="T46" fmla="*/ 1756 w 1850"/>
                <a:gd name="T47" fmla="*/ 769 h 888"/>
                <a:gd name="T48" fmla="*/ 1600 w 1850"/>
                <a:gd name="T49" fmla="*/ 836 h 888"/>
                <a:gd name="T50" fmla="*/ 1402 w 1850"/>
                <a:gd name="T51" fmla="*/ 859 h 888"/>
                <a:gd name="T52" fmla="*/ 1288 w 1850"/>
                <a:gd name="T53" fmla="*/ 811 h 888"/>
                <a:gd name="T54" fmla="*/ 1160 w 1850"/>
                <a:gd name="T55" fmla="*/ 867 h 888"/>
                <a:gd name="T56" fmla="*/ 1118 w 1850"/>
                <a:gd name="T57" fmla="*/ 758 h 888"/>
                <a:gd name="T58" fmla="*/ 1015 w 1850"/>
                <a:gd name="T59" fmla="*/ 687 h 888"/>
                <a:gd name="T60" fmla="*/ 805 w 1850"/>
                <a:gd name="T61" fmla="*/ 696 h 888"/>
                <a:gd name="T62" fmla="*/ 718 w 1850"/>
                <a:gd name="T63" fmla="*/ 785 h 888"/>
                <a:gd name="T64" fmla="*/ 692 w 1850"/>
                <a:gd name="T65" fmla="*/ 866 h 888"/>
                <a:gd name="T66" fmla="*/ 612 w 1850"/>
                <a:gd name="T67" fmla="*/ 817 h 888"/>
                <a:gd name="T68" fmla="*/ 501 w 1850"/>
                <a:gd name="T69" fmla="*/ 821 h 888"/>
                <a:gd name="T70" fmla="*/ 358 w 1850"/>
                <a:gd name="T71" fmla="*/ 869 h 888"/>
                <a:gd name="T72" fmla="*/ 161 w 1850"/>
                <a:gd name="T73" fmla="*/ 799 h 888"/>
                <a:gd name="T74" fmla="*/ 49 w 1850"/>
                <a:gd name="T75" fmla="*/ 744 h 888"/>
                <a:gd name="T76" fmla="*/ 19 w 1850"/>
                <a:gd name="T77" fmla="*/ 708 h 888"/>
                <a:gd name="T78" fmla="*/ 8 w 1850"/>
                <a:gd name="T79" fmla="*/ 609 h 888"/>
                <a:gd name="T80" fmla="*/ 2 w 1850"/>
                <a:gd name="T81" fmla="*/ 539 h 888"/>
                <a:gd name="T82" fmla="*/ 0 w 1850"/>
                <a:gd name="T83" fmla="*/ 459 h 888"/>
                <a:gd name="T84" fmla="*/ 21 w 1850"/>
                <a:gd name="T85" fmla="*/ 343 h 888"/>
                <a:gd name="T86" fmla="*/ 86 w 1850"/>
                <a:gd name="T87" fmla="*/ 239 h 888"/>
                <a:gd name="T88" fmla="*/ 225 w 1850"/>
                <a:gd name="T89" fmla="*/ 178 h 888"/>
                <a:gd name="T90" fmla="*/ 401 w 1850"/>
                <a:gd name="T91" fmla="*/ 110 h 888"/>
                <a:gd name="T92" fmla="*/ 531 w 1850"/>
                <a:gd name="T93" fmla="*/ 42 h 888"/>
                <a:gd name="T94" fmla="*/ 594 w 1850"/>
                <a:gd name="T95" fmla="*/ 3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0" h="888">
                  <a:moveTo>
                    <a:pt x="597" y="0"/>
                  </a:moveTo>
                  <a:lnTo>
                    <a:pt x="744" y="466"/>
                  </a:lnTo>
                  <a:lnTo>
                    <a:pt x="771" y="554"/>
                  </a:lnTo>
                  <a:lnTo>
                    <a:pt x="771" y="552"/>
                  </a:lnTo>
                  <a:lnTo>
                    <a:pt x="796" y="627"/>
                  </a:lnTo>
                  <a:lnTo>
                    <a:pt x="874" y="406"/>
                  </a:lnTo>
                  <a:lnTo>
                    <a:pt x="849" y="370"/>
                  </a:lnTo>
                  <a:lnTo>
                    <a:pt x="829" y="337"/>
                  </a:lnTo>
                  <a:lnTo>
                    <a:pt x="816" y="308"/>
                  </a:lnTo>
                  <a:lnTo>
                    <a:pt x="806" y="281"/>
                  </a:lnTo>
                  <a:lnTo>
                    <a:pt x="801" y="258"/>
                  </a:lnTo>
                  <a:lnTo>
                    <a:pt x="798" y="238"/>
                  </a:lnTo>
                  <a:lnTo>
                    <a:pt x="800" y="219"/>
                  </a:lnTo>
                  <a:lnTo>
                    <a:pt x="803" y="204"/>
                  </a:lnTo>
                  <a:lnTo>
                    <a:pt x="809" y="191"/>
                  </a:lnTo>
                  <a:lnTo>
                    <a:pt x="818" y="180"/>
                  </a:lnTo>
                  <a:lnTo>
                    <a:pt x="828" y="170"/>
                  </a:lnTo>
                  <a:lnTo>
                    <a:pt x="839" y="162"/>
                  </a:lnTo>
                  <a:lnTo>
                    <a:pt x="852" y="156"/>
                  </a:lnTo>
                  <a:lnTo>
                    <a:pt x="864" y="152"/>
                  </a:lnTo>
                  <a:lnTo>
                    <a:pt x="876" y="149"/>
                  </a:lnTo>
                  <a:lnTo>
                    <a:pt x="887" y="146"/>
                  </a:lnTo>
                  <a:lnTo>
                    <a:pt x="899" y="145"/>
                  </a:lnTo>
                  <a:lnTo>
                    <a:pt x="908" y="144"/>
                  </a:lnTo>
                  <a:lnTo>
                    <a:pt x="916" y="143"/>
                  </a:lnTo>
                  <a:lnTo>
                    <a:pt x="922" y="143"/>
                  </a:lnTo>
                  <a:lnTo>
                    <a:pt x="925" y="143"/>
                  </a:lnTo>
                  <a:lnTo>
                    <a:pt x="928" y="143"/>
                  </a:lnTo>
                  <a:lnTo>
                    <a:pt x="934" y="144"/>
                  </a:lnTo>
                  <a:lnTo>
                    <a:pt x="942" y="144"/>
                  </a:lnTo>
                  <a:lnTo>
                    <a:pt x="952" y="145"/>
                  </a:lnTo>
                  <a:lnTo>
                    <a:pt x="963" y="146"/>
                  </a:lnTo>
                  <a:lnTo>
                    <a:pt x="974" y="149"/>
                  </a:lnTo>
                  <a:lnTo>
                    <a:pt x="986" y="152"/>
                  </a:lnTo>
                  <a:lnTo>
                    <a:pt x="999" y="157"/>
                  </a:lnTo>
                  <a:lnTo>
                    <a:pt x="1011" y="162"/>
                  </a:lnTo>
                  <a:lnTo>
                    <a:pt x="1022" y="171"/>
                  </a:lnTo>
                  <a:lnTo>
                    <a:pt x="1032" y="180"/>
                  </a:lnTo>
                  <a:lnTo>
                    <a:pt x="1041" y="191"/>
                  </a:lnTo>
                  <a:lnTo>
                    <a:pt x="1047" y="204"/>
                  </a:lnTo>
                  <a:lnTo>
                    <a:pt x="1051" y="221"/>
                  </a:lnTo>
                  <a:lnTo>
                    <a:pt x="1052" y="238"/>
                  </a:lnTo>
                  <a:lnTo>
                    <a:pt x="1050" y="259"/>
                  </a:lnTo>
                  <a:lnTo>
                    <a:pt x="1045" y="281"/>
                  </a:lnTo>
                  <a:lnTo>
                    <a:pt x="1035" y="308"/>
                  </a:lnTo>
                  <a:lnTo>
                    <a:pt x="1020" y="337"/>
                  </a:lnTo>
                  <a:lnTo>
                    <a:pt x="1001" y="370"/>
                  </a:lnTo>
                  <a:lnTo>
                    <a:pt x="977" y="406"/>
                  </a:lnTo>
                  <a:lnTo>
                    <a:pt x="1054" y="627"/>
                  </a:lnTo>
                  <a:lnTo>
                    <a:pt x="1078" y="552"/>
                  </a:lnTo>
                  <a:lnTo>
                    <a:pt x="1079" y="554"/>
                  </a:lnTo>
                  <a:lnTo>
                    <a:pt x="1106" y="466"/>
                  </a:lnTo>
                  <a:lnTo>
                    <a:pt x="1254" y="0"/>
                  </a:lnTo>
                  <a:lnTo>
                    <a:pt x="1256" y="3"/>
                  </a:lnTo>
                  <a:lnTo>
                    <a:pt x="1265" y="8"/>
                  </a:lnTo>
                  <a:lnTo>
                    <a:pt x="1278" y="16"/>
                  </a:lnTo>
                  <a:lnTo>
                    <a:pt x="1296" y="29"/>
                  </a:lnTo>
                  <a:lnTo>
                    <a:pt x="1319" y="42"/>
                  </a:lnTo>
                  <a:lnTo>
                    <a:pt x="1346" y="57"/>
                  </a:lnTo>
                  <a:lnTo>
                    <a:pt x="1377" y="74"/>
                  </a:lnTo>
                  <a:lnTo>
                    <a:pt x="1411" y="92"/>
                  </a:lnTo>
                  <a:lnTo>
                    <a:pt x="1449" y="110"/>
                  </a:lnTo>
                  <a:lnTo>
                    <a:pt x="1489" y="128"/>
                  </a:lnTo>
                  <a:lnTo>
                    <a:pt x="1532" y="146"/>
                  </a:lnTo>
                  <a:lnTo>
                    <a:pt x="1578" y="162"/>
                  </a:lnTo>
                  <a:lnTo>
                    <a:pt x="1625" y="178"/>
                  </a:lnTo>
                  <a:lnTo>
                    <a:pt x="1674" y="192"/>
                  </a:lnTo>
                  <a:lnTo>
                    <a:pt x="1709" y="204"/>
                  </a:lnTo>
                  <a:lnTo>
                    <a:pt x="1739" y="219"/>
                  </a:lnTo>
                  <a:lnTo>
                    <a:pt x="1765" y="239"/>
                  </a:lnTo>
                  <a:lnTo>
                    <a:pt x="1786" y="263"/>
                  </a:lnTo>
                  <a:lnTo>
                    <a:pt x="1803" y="287"/>
                  </a:lnTo>
                  <a:lnTo>
                    <a:pt x="1818" y="315"/>
                  </a:lnTo>
                  <a:lnTo>
                    <a:pt x="1829" y="343"/>
                  </a:lnTo>
                  <a:lnTo>
                    <a:pt x="1838" y="373"/>
                  </a:lnTo>
                  <a:lnTo>
                    <a:pt x="1844" y="403"/>
                  </a:lnTo>
                  <a:lnTo>
                    <a:pt x="1848" y="432"/>
                  </a:lnTo>
                  <a:lnTo>
                    <a:pt x="1849" y="461"/>
                  </a:lnTo>
                  <a:lnTo>
                    <a:pt x="1850" y="488"/>
                  </a:lnTo>
                  <a:lnTo>
                    <a:pt x="1850" y="514"/>
                  </a:lnTo>
                  <a:lnTo>
                    <a:pt x="1849" y="536"/>
                  </a:lnTo>
                  <a:lnTo>
                    <a:pt x="1848" y="540"/>
                  </a:lnTo>
                  <a:lnTo>
                    <a:pt x="1848" y="551"/>
                  </a:lnTo>
                  <a:lnTo>
                    <a:pt x="1846" y="567"/>
                  </a:lnTo>
                  <a:lnTo>
                    <a:pt x="1844" y="587"/>
                  </a:lnTo>
                  <a:lnTo>
                    <a:pt x="1841" y="611"/>
                  </a:lnTo>
                  <a:lnTo>
                    <a:pt x="1840" y="637"/>
                  </a:lnTo>
                  <a:lnTo>
                    <a:pt x="1836" y="663"/>
                  </a:lnTo>
                  <a:lnTo>
                    <a:pt x="1834" y="687"/>
                  </a:lnTo>
                  <a:lnTo>
                    <a:pt x="1831" y="710"/>
                  </a:lnTo>
                  <a:lnTo>
                    <a:pt x="1828" y="729"/>
                  </a:lnTo>
                  <a:lnTo>
                    <a:pt x="1825" y="732"/>
                  </a:lnTo>
                  <a:lnTo>
                    <a:pt x="1817" y="737"/>
                  </a:lnTo>
                  <a:lnTo>
                    <a:pt x="1802" y="745"/>
                  </a:lnTo>
                  <a:lnTo>
                    <a:pt x="1782" y="757"/>
                  </a:lnTo>
                  <a:lnTo>
                    <a:pt x="1756" y="769"/>
                  </a:lnTo>
                  <a:lnTo>
                    <a:pt x="1725" y="784"/>
                  </a:lnTo>
                  <a:lnTo>
                    <a:pt x="1688" y="801"/>
                  </a:lnTo>
                  <a:lnTo>
                    <a:pt x="1647" y="817"/>
                  </a:lnTo>
                  <a:lnTo>
                    <a:pt x="1600" y="836"/>
                  </a:lnTo>
                  <a:lnTo>
                    <a:pt x="1548" y="853"/>
                  </a:lnTo>
                  <a:lnTo>
                    <a:pt x="1491" y="871"/>
                  </a:lnTo>
                  <a:lnTo>
                    <a:pt x="1429" y="888"/>
                  </a:lnTo>
                  <a:lnTo>
                    <a:pt x="1402" y="859"/>
                  </a:lnTo>
                  <a:lnTo>
                    <a:pt x="1377" y="838"/>
                  </a:lnTo>
                  <a:lnTo>
                    <a:pt x="1350" y="823"/>
                  </a:lnTo>
                  <a:lnTo>
                    <a:pt x="1320" y="815"/>
                  </a:lnTo>
                  <a:lnTo>
                    <a:pt x="1288" y="811"/>
                  </a:lnTo>
                  <a:lnTo>
                    <a:pt x="1256" y="815"/>
                  </a:lnTo>
                  <a:lnTo>
                    <a:pt x="1224" y="825"/>
                  </a:lnTo>
                  <a:lnTo>
                    <a:pt x="1196" y="841"/>
                  </a:lnTo>
                  <a:lnTo>
                    <a:pt x="1160" y="867"/>
                  </a:lnTo>
                  <a:lnTo>
                    <a:pt x="1146" y="862"/>
                  </a:lnTo>
                  <a:lnTo>
                    <a:pt x="1140" y="819"/>
                  </a:lnTo>
                  <a:lnTo>
                    <a:pt x="1131" y="786"/>
                  </a:lnTo>
                  <a:lnTo>
                    <a:pt x="1118" y="758"/>
                  </a:lnTo>
                  <a:lnTo>
                    <a:pt x="1098" y="733"/>
                  </a:lnTo>
                  <a:lnTo>
                    <a:pt x="1073" y="712"/>
                  </a:lnTo>
                  <a:lnTo>
                    <a:pt x="1046" y="697"/>
                  </a:lnTo>
                  <a:lnTo>
                    <a:pt x="1015" y="687"/>
                  </a:lnTo>
                  <a:lnTo>
                    <a:pt x="983" y="684"/>
                  </a:lnTo>
                  <a:lnTo>
                    <a:pt x="868" y="684"/>
                  </a:lnTo>
                  <a:lnTo>
                    <a:pt x="834" y="686"/>
                  </a:lnTo>
                  <a:lnTo>
                    <a:pt x="805" y="696"/>
                  </a:lnTo>
                  <a:lnTo>
                    <a:pt x="776" y="712"/>
                  </a:lnTo>
                  <a:lnTo>
                    <a:pt x="753" y="732"/>
                  </a:lnTo>
                  <a:lnTo>
                    <a:pt x="733" y="757"/>
                  </a:lnTo>
                  <a:lnTo>
                    <a:pt x="718" y="785"/>
                  </a:lnTo>
                  <a:lnTo>
                    <a:pt x="709" y="817"/>
                  </a:lnTo>
                  <a:lnTo>
                    <a:pt x="701" y="863"/>
                  </a:lnTo>
                  <a:lnTo>
                    <a:pt x="697" y="864"/>
                  </a:lnTo>
                  <a:lnTo>
                    <a:pt x="692" y="866"/>
                  </a:lnTo>
                  <a:lnTo>
                    <a:pt x="657" y="840"/>
                  </a:lnTo>
                  <a:lnTo>
                    <a:pt x="656" y="840"/>
                  </a:lnTo>
                  <a:lnTo>
                    <a:pt x="634" y="826"/>
                  </a:lnTo>
                  <a:lnTo>
                    <a:pt x="612" y="817"/>
                  </a:lnTo>
                  <a:lnTo>
                    <a:pt x="587" y="811"/>
                  </a:lnTo>
                  <a:lnTo>
                    <a:pt x="562" y="809"/>
                  </a:lnTo>
                  <a:lnTo>
                    <a:pt x="531" y="812"/>
                  </a:lnTo>
                  <a:lnTo>
                    <a:pt x="501" y="821"/>
                  </a:lnTo>
                  <a:lnTo>
                    <a:pt x="474" y="836"/>
                  </a:lnTo>
                  <a:lnTo>
                    <a:pt x="449" y="856"/>
                  </a:lnTo>
                  <a:lnTo>
                    <a:pt x="420" y="885"/>
                  </a:lnTo>
                  <a:lnTo>
                    <a:pt x="358" y="869"/>
                  </a:lnTo>
                  <a:lnTo>
                    <a:pt x="301" y="852"/>
                  </a:lnTo>
                  <a:lnTo>
                    <a:pt x="249" y="833"/>
                  </a:lnTo>
                  <a:lnTo>
                    <a:pt x="203" y="816"/>
                  </a:lnTo>
                  <a:lnTo>
                    <a:pt x="161" y="799"/>
                  </a:lnTo>
                  <a:lnTo>
                    <a:pt x="125" y="783"/>
                  </a:lnTo>
                  <a:lnTo>
                    <a:pt x="94" y="768"/>
                  </a:lnTo>
                  <a:lnTo>
                    <a:pt x="68" y="754"/>
                  </a:lnTo>
                  <a:lnTo>
                    <a:pt x="49" y="744"/>
                  </a:lnTo>
                  <a:lnTo>
                    <a:pt x="34" y="736"/>
                  </a:lnTo>
                  <a:lnTo>
                    <a:pt x="25" y="731"/>
                  </a:lnTo>
                  <a:lnTo>
                    <a:pt x="21" y="728"/>
                  </a:lnTo>
                  <a:lnTo>
                    <a:pt x="19" y="708"/>
                  </a:lnTo>
                  <a:lnTo>
                    <a:pt x="16" y="686"/>
                  </a:lnTo>
                  <a:lnTo>
                    <a:pt x="13" y="660"/>
                  </a:lnTo>
                  <a:lnTo>
                    <a:pt x="10" y="634"/>
                  </a:lnTo>
                  <a:lnTo>
                    <a:pt x="8" y="609"/>
                  </a:lnTo>
                  <a:lnTo>
                    <a:pt x="5" y="586"/>
                  </a:lnTo>
                  <a:lnTo>
                    <a:pt x="4" y="566"/>
                  </a:lnTo>
                  <a:lnTo>
                    <a:pt x="3" y="550"/>
                  </a:lnTo>
                  <a:lnTo>
                    <a:pt x="2" y="539"/>
                  </a:lnTo>
                  <a:lnTo>
                    <a:pt x="2" y="535"/>
                  </a:lnTo>
                  <a:lnTo>
                    <a:pt x="0" y="513"/>
                  </a:lnTo>
                  <a:lnTo>
                    <a:pt x="0" y="487"/>
                  </a:lnTo>
                  <a:lnTo>
                    <a:pt x="0" y="459"/>
                  </a:lnTo>
                  <a:lnTo>
                    <a:pt x="3" y="431"/>
                  </a:lnTo>
                  <a:lnTo>
                    <a:pt x="6" y="401"/>
                  </a:lnTo>
                  <a:lnTo>
                    <a:pt x="13" y="373"/>
                  </a:lnTo>
                  <a:lnTo>
                    <a:pt x="21" y="343"/>
                  </a:lnTo>
                  <a:lnTo>
                    <a:pt x="32" y="315"/>
                  </a:lnTo>
                  <a:lnTo>
                    <a:pt x="47" y="287"/>
                  </a:lnTo>
                  <a:lnTo>
                    <a:pt x="65" y="263"/>
                  </a:lnTo>
                  <a:lnTo>
                    <a:pt x="86" y="239"/>
                  </a:lnTo>
                  <a:lnTo>
                    <a:pt x="112" y="219"/>
                  </a:lnTo>
                  <a:lnTo>
                    <a:pt x="141" y="204"/>
                  </a:lnTo>
                  <a:lnTo>
                    <a:pt x="176" y="192"/>
                  </a:lnTo>
                  <a:lnTo>
                    <a:pt x="225" y="178"/>
                  </a:lnTo>
                  <a:lnTo>
                    <a:pt x="273" y="162"/>
                  </a:lnTo>
                  <a:lnTo>
                    <a:pt x="318" y="146"/>
                  </a:lnTo>
                  <a:lnTo>
                    <a:pt x="360" y="128"/>
                  </a:lnTo>
                  <a:lnTo>
                    <a:pt x="401" y="110"/>
                  </a:lnTo>
                  <a:lnTo>
                    <a:pt x="440" y="92"/>
                  </a:lnTo>
                  <a:lnTo>
                    <a:pt x="473" y="74"/>
                  </a:lnTo>
                  <a:lnTo>
                    <a:pt x="504" y="57"/>
                  </a:lnTo>
                  <a:lnTo>
                    <a:pt x="531" y="42"/>
                  </a:lnTo>
                  <a:lnTo>
                    <a:pt x="553" y="29"/>
                  </a:lnTo>
                  <a:lnTo>
                    <a:pt x="572" y="16"/>
                  </a:lnTo>
                  <a:lnTo>
                    <a:pt x="586" y="8"/>
                  </a:lnTo>
                  <a:lnTo>
                    <a:pt x="594" y="3"/>
                  </a:lnTo>
                  <a:lnTo>
                    <a:pt x="597" y="0"/>
                  </a:lnTo>
                  <a:close/>
                </a:path>
              </a:pathLst>
            </a:custGeom>
            <a:solidFill>
              <a:schemeClr val="bg1"/>
            </a:solidFill>
            <a:ln w="0">
              <a:noFill/>
              <a:prstDash val="solid"/>
              <a:round/>
              <a:headEnd/>
              <a:tailEnd/>
            </a:ln>
          </p:spPr>
          <p:txBody>
            <a:bodyPr vert="horz" wrap="square" lIns="162560" tIns="81280" rIns="162560" bIns="81280" numCol="1" anchor="t" anchorCtr="0" compatLnSpc="1">
              <a:prstTxWarp prst="textNoShape">
                <a:avLst/>
              </a:prstTxWarp>
            </a:bodyPr>
            <a:lstStyle/>
            <a:p>
              <a:pPr defTabSz="1223341" eaLnBrk="0" fontAlgn="base" hangingPunct="0">
                <a:spcBef>
                  <a:spcPct val="0"/>
                </a:spcBef>
                <a:spcAft>
                  <a:spcPct val="0"/>
                </a:spcAft>
              </a:pPr>
              <a:endParaRPr lang="en-US" sz="2401" dirty="0">
                <a:solidFill>
                  <a:schemeClr val="tx2"/>
                </a:solidFill>
                <a:cs typeface="Arial" panose="020B0604020202020204" pitchFamily="34" charset="0"/>
              </a:endParaRPr>
            </a:p>
          </p:txBody>
        </p:sp>
      </p:grpSp>
      <p:sp>
        <p:nvSpPr>
          <p:cNvPr id="25" name="Прямоугольник 24">
            <a:extLst>
              <a:ext uri="{FF2B5EF4-FFF2-40B4-BE49-F238E27FC236}">
                <a16:creationId xmlns:a16="http://schemas.microsoft.com/office/drawing/2014/main" id="{1F6CCDDF-FBC0-4DB1-AF6B-4D6156417DDD}"/>
              </a:ext>
            </a:extLst>
          </p:cNvPr>
          <p:cNvSpPr/>
          <p:nvPr/>
        </p:nvSpPr>
        <p:spPr>
          <a:xfrm>
            <a:off x="7320361" y="2233467"/>
            <a:ext cx="2160000" cy="1318937"/>
          </a:xfrm>
          <a:prstGeom prst="rect">
            <a:avLst/>
          </a:prstGeom>
          <a:solidFill>
            <a:srgbClr val="B3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506" eaLnBrk="0" fontAlgn="base" hangingPunct="0">
              <a:spcBef>
                <a:spcPct val="0"/>
              </a:spcBef>
              <a:spcAft>
                <a:spcPct val="0"/>
              </a:spcAft>
            </a:pPr>
            <a:endParaRPr lang="ru-RU" sz="800">
              <a:solidFill>
                <a:schemeClr val="tx2"/>
              </a:solidFill>
              <a:cs typeface="Arial" panose="020B0604020202020204" pitchFamily="34" charset="0"/>
            </a:endParaRPr>
          </a:p>
        </p:txBody>
      </p:sp>
      <p:sp>
        <p:nvSpPr>
          <p:cNvPr id="26" name="Прямоугольник 25"/>
          <p:cNvSpPr/>
          <p:nvPr/>
        </p:nvSpPr>
        <p:spPr>
          <a:xfrm>
            <a:off x="7381939" y="2228713"/>
            <a:ext cx="2011621" cy="912814"/>
          </a:xfrm>
          <a:prstGeom prst="rect">
            <a:avLst/>
          </a:prstGeom>
        </p:spPr>
        <p:txBody>
          <a:bodyPr wrap="square">
            <a:spAutoFit/>
          </a:bodyPr>
          <a:lstStyle/>
          <a:p>
            <a:pPr algn="ctr" defTabSz="1243982" fontAlgn="base">
              <a:spcBef>
                <a:spcPct val="0"/>
              </a:spcBef>
              <a:spcAft>
                <a:spcPct val="0"/>
              </a:spcAft>
            </a:pPr>
            <a:r>
              <a:rPr lang="kk-KZ" sz="1333" b="1" dirty="0" smtClean="0">
                <a:latin typeface="Arial" panose="020B0604020202020204" pitchFamily="34" charset="0"/>
                <a:ea typeface="Barlow Condensed"/>
                <a:cs typeface="Arial" panose="020B0604020202020204" pitchFamily="34" charset="0"/>
              </a:rPr>
              <a:t>Тұру және тамақтану қызметтеріндегі инвестициялардың </a:t>
            </a:r>
          </a:p>
          <a:p>
            <a:pPr algn="ctr" defTabSz="1243982" fontAlgn="base">
              <a:spcBef>
                <a:spcPct val="0"/>
              </a:spcBef>
              <a:spcAft>
                <a:spcPct val="0"/>
              </a:spcAft>
            </a:pPr>
            <a:r>
              <a:rPr lang="kk-KZ" sz="1333" dirty="0" smtClean="0">
                <a:latin typeface="Arial" panose="020B0604020202020204" pitchFamily="34" charset="0"/>
                <a:ea typeface="Barlow Condensed"/>
                <a:cs typeface="Arial" panose="020B0604020202020204" pitchFamily="34" charset="0"/>
              </a:rPr>
              <a:t>2 есеге өсуі</a:t>
            </a:r>
            <a:endParaRPr lang="kk-KZ" sz="1333" dirty="0">
              <a:latin typeface="Arial" panose="020B0604020202020204" pitchFamily="34" charset="0"/>
              <a:ea typeface="Barlow Condensed"/>
              <a:cs typeface="Arial" panose="020B0604020202020204" pitchFamily="34" charset="0"/>
            </a:endParaRPr>
          </a:p>
        </p:txBody>
      </p:sp>
      <p:sp>
        <p:nvSpPr>
          <p:cNvPr id="27" name="Прямоугольник 26"/>
          <p:cNvSpPr/>
          <p:nvPr/>
        </p:nvSpPr>
        <p:spPr>
          <a:xfrm>
            <a:off x="7395979" y="3088329"/>
            <a:ext cx="1974958" cy="400110"/>
          </a:xfrm>
          <a:prstGeom prst="rect">
            <a:avLst/>
          </a:prstGeom>
        </p:spPr>
        <p:txBody>
          <a:bodyPr wrap="square">
            <a:spAutoFit/>
          </a:bodyPr>
          <a:lstStyle/>
          <a:p>
            <a:pPr algn="ctr" defTabSz="1243982" fontAlgn="base">
              <a:spcBef>
                <a:spcPct val="0"/>
              </a:spcBef>
              <a:spcAft>
                <a:spcPct val="0"/>
              </a:spcAft>
            </a:pPr>
            <a:r>
              <a:rPr lang="kk-KZ" sz="2000" b="1" dirty="0" smtClean="0">
                <a:latin typeface="Arial" panose="020B0604020202020204" pitchFamily="34" charset="0"/>
                <a:ea typeface="Barlow Condensed"/>
                <a:cs typeface="Arial" panose="020B0604020202020204" pitchFamily="34" charset="0"/>
              </a:rPr>
              <a:t>260 млрд тг.</a:t>
            </a:r>
            <a:endParaRPr lang="kk-KZ" sz="2000" b="1" dirty="0">
              <a:latin typeface="Arial" panose="020B0604020202020204" pitchFamily="34" charset="0"/>
              <a:ea typeface="Barlow Condensed"/>
              <a:cs typeface="Arial" panose="020B0604020202020204" pitchFamily="34" charset="0"/>
            </a:endParaRPr>
          </a:p>
        </p:txBody>
      </p:sp>
      <p:grpSp>
        <p:nvGrpSpPr>
          <p:cNvPr id="28" name="Группа 27"/>
          <p:cNvGrpSpPr/>
          <p:nvPr/>
        </p:nvGrpSpPr>
        <p:grpSpPr>
          <a:xfrm>
            <a:off x="8052141" y="1225129"/>
            <a:ext cx="749695" cy="739060"/>
            <a:chOff x="7114027" y="597557"/>
            <a:chExt cx="813420" cy="740378"/>
          </a:xfrm>
        </p:grpSpPr>
        <p:sp>
          <p:nvSpPr>
            <p:cNvPr id="29" name="Овал 28">
              <a:extLst>
                <a:ext uri="{FF2B5EF4-FFF2-40B4-BE49-F238E27FC236}">
                  <a16:creationId xmlns:a16="http://schemas.microsoft.com/office/drawing/2014/main" id="{D101D2E5-8604-467B-928B-6FA54B497F73}"/>
                </a:ext>
              </a:extLst>
            </p:cNvPr>
            <p:cNvSpPr/>
            <p:nvPr/>
          </p:nvSpPr>
          <p:spPr>
            <a:xfrm>
              <a:off x="7114027" y="597557"/>
              <a:ext cx="813420" cy="740378"/>
            </a:xfrm>
            <a:prstGeom prst="ellipse">
              <a:avLst/>
            </a:prstGeom>
            <a:solidFill>
              <a:srgbClr val="46D3E2"/>
            </a:solidFill>
            <a:ln w="19050" cap="flat" cmpd="sng" algn="ctr">
              <a:noFill/>
              <a:prstDash val="solid"/>
            </a:ln>
            <a:effectLst/>
          </p:spPr>
          <p:txBody>
            <a:bodyPr rtlCol="0" anchor="ctr"/>
            <a:lstStyle/>
            <a:p>
              <a:pPr algn="ctr" defTabSz="1223341" eaLnBrk="0" fontAlgn="base" hangingPunct="0">
                <a:spcBef>
                  <a:spcPct val="0"/>
                </a:spcBef>
                <a:spcAft>
                  <a:spcPct val="0"/>
                </a:spcAft>
                <a:defRPr/>
              </a:pPr>
              <a:endParaRPr lang="ru-RU" sz="3200">
                <a:solidFill>
                  <a:srgbClr val="1F497D"/>
                </a:solidFill>
                <a:cs typeface="Arial" panose="020B0604020202020204" pitchFamily="34" charset="0"/>
              </a:endParaRPr>
            </a:p>
          </p:txBody>
        </p:sp>
        <p:sp>
          <p:nvSpPr>
            <p:cNvPr id="30" name="Freeform 389"/>
            <p:cNvSpPr>
              <a:spLocks noEditPoints="1"/>
            </p:cNvSpPr>
            <p:nvPr/>
          </p:nvSpPr>
          <p:spPr bwMode="auto">
            <a:xfrm>
              <a:off x="7282801" y="724155"/>
              <a:ext cx="498152" cy="422909"/>
            </a:xfrm>
            <a:custGeom>
              <a:avLst/>
              <a:gdLst>
                <a:gd name="T0" fmla="*/ 2880 w 3456"/>
                <a:gd name="T1" fmla="*/ 2823 h 2938"/>
                <a:gd name="T2" fmla="*/ 2995 w 3456"/>
                <a:gd name="T3" fmla="*/ 633 h 2938"/>
                <a:gd name="T4" fmla="*/ 461 w 3456"/>
                <a:gd name="T5" fmla="*/ 633 h 2938"/>
                <a:gd name="T6" fmla="*/ 576 w 3456"/>
                <a:gd name="T7" fmla="*/ 2823 h 2938"/>
                <a:gd name="T8" fmla="*/ 461 w 3456"/>
                <a:gd name="T9" fmla="*/ 633 h 2938"/>
                <a:gd name="T10" fmla="*/ 1261 w 3456"/>
                <a:gd name="T11" fmla="*/ 117 h 2938"/>
                <a:gd name="T12" fmla="*/ 1231 w 3456"/>
                <a:gd name="T13" fmla="*/ 135 h 2938"/>
                <a:gd name="T14" fmla="*/ 1212 w 3456"/>
                <a:gd name="T15" fmla="*/ 166 h 2938"/>
                <a:gd name="T16" fmla="*/ 1210 w 3456"/>
                <a:gd name="T17" fmla="*/ 518 h 2938"/>
                <a:gd name="T18" fmla="*/ 2246 w 3456"/>
                <a:gd name="T19" fmla="*/ 184 h 2938"/>
                <a:gd name="T20" fmla="*/ 2237 w 3456"/>
                <a:gd name="T21" fmla="*/ 149 h 2938"/>
                <a:gd name="T22" fmla="*/ 2212 w 3456"/>
                <a:gd name="T23" fmla="*/ 124 h 2938"/>
                <a:gd name="T24" fmla="*/ 2177 w 3456"/>
                <a:gd name="T25" fmla="*/ 115 h 2938"/>
                <a:gd name="T26" fmla="*/ 1279 w 3456"/>
                <a:gd name="T27" fmla="*/ 0 h 2938"/>
                <a:gd name="T28" fmla="*/ 2210 w 3456"/>
                <a:gd name="T29" fmla="*/ 3 h 2938"/>
                <a:gd name="T30" fmla="*/ 2270 w 3456"/>
                <a:gd name="T31" fmla="*/ 25 h 2938"/>
                <a:gd name="T32" fmla="*/ 2318 w 3456"/>
                <a:gd name="T33" fmla="*/ 66 h 2938"/>
                <a:gd name="T34" fmla="*/ 2350 w 3456"/>
                <a:gd name="T35" fmla="*/ 120 h 2938"/>
                <a:gd name="T36" fmla="*/ 2362 w 3456"/>
                <a:gd name="T37" fmla="*/ 184 h 2938"/>
                <a:gd name="T38" fmla="*/ 2592 w 3456"/>
                <a:gd name="T39" fmla="*/ 518 h 2938"/>
                <a:gd name="T40" fmla="*/ 3168 w 3456"/>
                <a:gd name="T41" fmla="*/ 345 h 2938"/>
                <a:gd name="T42" fmla="*/ 3283 w 3456"/>
                <a:gd name="T43" fmla="*/ 518 h 2938"/>
                <a:gd name="T44" fmla="*/ 3343 w 3456"/>
                <a:gd name="T45" fmla="*/ 529 h 2938"/>
                <a:gd name="T46" fmla="*/ 3394 w 3456"/>
                <a:gd name="T47" fmla="*/ 559 h 2938"/>
                <a:gd name="T48" fmla="*/ 3432 w 3456"/>
                <a:gd name="T49" fmla="*/ 604 h 2938"/>
                <a:gd name="T50" fmla="*/ 3453 w 3456"/>
                <a:gd name="T51" fmla="*/ 661 h 2938"/>
                <a:gd name="T52" fmla="*/ 3456 w 3456"/>
                <a:gd name="T53" fmla="*/ 2764 h 2938"/>
                <a:gd name="T54" fmla="*/ 3446 w 3456"/>
                <a:gd name="T55" fmla="*/ 2825 h 2938"/>
                <a:gd name="T56" fmla="*/ 3415 w 3456"/>
                <a:gd name="T57" fmla="*/ 2876 h 2938"/>
                <a:gd name="T58" fmla="*/ 3370 w 3456"/>
                <a:gd name="T59" fmla="*/ 2914 h 2938"/>
                <a:gd name="T60" fmla="*/ 3314 w 3456"/>
                <a:gd name="T61" fmla="*/ 2935 h 2938"/>
                <a:gd name="T62" fmla="*/ 173 w 3456"/>
                <a:gd name="T63" fmla="*/ 2938 h 2938"/>
                <a:gd name="T64" fmla="*/ 113 w 3456"/>
                <a:gd name="T65" fmla="*/ 2927 h 2938"/>
                <a:gd name="T66" fmla="*/ 62 w 3456"/>
                <a:gd name="T67" fmla="*/ 2897 h 2938"/>
                <a:gd name="T68" fmla="*/ 24 w 3456"/>
                <a:gd name="T69" fmla="*/ 2852 h 2938"/>
                <a:gd name="T70" fmla="*/ 3 w 3456"/>
                <a:gd name="T71" fmla="*/ 2795 h 2938"/>
                <a:gd name="T72" fmla="*/ 0 w 3456"/>
                <a:gd name="T73" fmla="*/ 692 h 2938"/>
                <a:gd name="T74" fmla="*/ 10 w 3456"/>
                <a:gd name="T75" fmla="*/ 631 h 2938"/>
                <a:gd name="T76" fmla="*/ 41 w 3456"/>
                <a:gd name="T77" fmla="*/ 580 h 2938"/>
                <a:gd name="T78" fmla="*/ 86 w 3456"/>
                <a:gd name="T79" fmla="*/ 542 h 2938"/>
                <a:gd name="T80" fmla="*/ 142 w 3456"/>
                <a:gd name="T81" fmla="*/ 521 h 2938"/>
                <a:gd name="T82" fmla="*/ 288 w 3456"/>
                <a:gd name="T83" fmla="*/ 518 h 2938"/>
                <a:gd name="T84" fmla="*/ 864 w 3456"/>
                <a:gd name="T85" fmla="*/ 345 h 2938"/>
                <a:gd name="T86" fmla="*/ 1094 w 3456"/>
                <a:gd name="T87" fmla="*/ 518 h 2938"/>
                <a:gd name="T88" fmla="*/ 1098 w 3456"/>
                <a:gd name="T89" fmla="*/ 151 h 2938"/>
                <a:gd name="T90" fmla="*/ 1120 w 3456"/>
                <a:gd name="T91" fmla="*/ 91 h 2938"/>
                <a:gd name="T92" fmla="*/ 1160 w 3456"/>
                <a:gd name="T93" fmla="*/ 44 h 2938"/>
                <a:gd name="T94" fmla="*/ 1215 w 3456"/>
                <a:gd name="T95" fmla="*/ 11 h 2938"/>
                <a:gd name="T96" fmla="*/ 1279 w 3456"/>
                <a:gd name="T97"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56" h="2938">
                  <a:moveTo>
                    <a:pt x="2880" y="633"/>
                  </a:moveTo>
                  <a:lnTo>
                    <a:pt x="2880" y="2823"/>
                  </a:lnTo>
                  <a:lnTo>
                    <a:pt x="2995" y="2823"/>
                  </a:lnTo>
                  <a:lnTo>
                    <a:pt x="2995" y="633"/>
                  </a:lnTo>
                  <a:lnTo>
                    <a:pt x="2880" y="633"/>
                  </a:lnTo>
                  <a:close/>
                  <a:moveTo>
                    <a:pt x="461" y="633"/>
                  </a:moveTo>
                  <a:lnTo>
                    <a:pt x="461" y="2823"/>
                  </a:lnTo>
                  <a:lnTo>
                    <a:pt x="576" y="2823"/>
                  </a:lnTo>
                  <a:lnTo>
                    <a:pt x="576" y="633"/>
                  </a:lnTo>
                  <a:lnTo>
                    <a:pt x="461" y="633"/>
                  </a:lnTo>
                  <a:close/>
                  <a:moveTo>
                    <a:pt x="1279" y="115"/>
                  </a:moveTo>
                  <a:lnTo>
                    <a:pt x="1261" y="117"/>
                  </a:lnTo>
                  <a:lnTo>
                    <a:pt x="1244" y="124"/>
                  </a:lnTo>
                  <a:lnTo>
                    <a:pt x="1231" y="135"/>
                  </a:lnTo>
                  <a:lnTo>
                    <a:pt x="1219" y="149"/>
                  </a:lnTo>
                  <a:lnTo>
                    <a:pt x="1212" y="166"/>
                  </a:lnTo>
                  <a:lnTo>
                    <a:pt x="1210" y="184"/>
                  </a:lnTo>
                  <a:lnTo>
                    <a:pt x="1210" y="518"/>
                  </a:lnTo>
                  <a:lnTo>
                    <a:pt x="2246" y="518"/>
                  </a:lnTo>
                  <a:lnTo>
                    <a:pt x="2246" y="184"/>
                  </a:lnTo>
                  <a:lnTo>
                    <a:pt x="2244" y="166"/>
                  </a:lnTo>
                  <a:lnTo>
                    <a:pt x="2237" y="149"/>
                  </a:lnTo>
                  <a:lnTo>
                    <a:pt x="2225" y="135"/>
                  </a:lnTo>
                  <a:lnTo>
                    <a:pt x="2212" y="124"/>
                  </a:lnTo>
                  <a:lnTo>
                    <a:pt x="2195" y="117"/>
                  </a:lnTo>
                  <a:lnTo>
                    <a:pt x="2177" y="115"/>
                  </a:lnTo>
                  <a:lnTo>
                    <a:pt x="1279" y="115"/>
                  </a:lnTo>
                  <a:close/>
                  <a:moveTo>
                    <a:pt x="1279" y="0"/>
                  </a:moveTo>
                  <a:lnTo>
                    <a:pt x="2177" y="0"/>
                  </a:lnTo>
                  <a:lnTo>
                    <a:pt x="2210" y="3"/>
                  </a:lnTo>
                  <a:lnTo>
                    <a:pt x="2241" y="11"/>
                  </a:lnTo>
                  <a:lnTo>
                    <a:pt x="2270" y="25"/>
                  </a:lnTo>
                  <a:lnTo>
                    <a:pt x="2296" y="44"/>
                  </a:lnTo>
                  <a:lnTo>
                    <a:pt x="2318" y="66"/>
                  </a:lnTo>
                  <a:lnTo>
                    <a:pt x="2336" y="91"/>
                  </a:lnTo>
                  <a:lnTo>
                    <a:pt x="2350" y="120"/>
                  </a:lnTo>
                  <a:lnTo>
                    <a:pt x="2358" y="151"/>
                  </a:lnTo>
                  <a:lnTo>
                    <a:pt x="2362" y="184"/>
                  </a:lnTo>
                  <a:lnTo>
                    <a:pt x="2362" y="518"/>
                  </a:lnTo>
                  <a:lnTo>
                    <a:pt x="2592" y="518"/>
                  </a:lnTo>
                  <a:lnTo>
                    <a:pt x="2592" y="345"/>
                  </a:lnTo>
                  <a:lnTo>
                    <a:pt x="3168" y="345"/>
                  </a:lnTo>
                  <a:lnTo>
                    <a:pt x="3168" y="518"/>
                  </a:lnTo>
                  <a:lnTo>
                    <a:pt x="3283" y="518"/>
                  </a:lnTo>
                  <a:lnTo>
                    <a:pt x="3314" y="521"/>
                  </a:lnTo>
                  <a:lnTo>
                    <a:pt x="3343" y="529"/>
                  </a:lnTo>
                  <a:lnTo>
                    <a:pt x="3370" y="542"/>
                  </a:lnTo>
                  <a:lnTo>
                    <a:pt x="3394" y="559"/>
                  </a:lnTo>
                  <a:lnTo>
                    <a:pt x="3415" y="580"/>
                  </a:lnTo>
                  <a:lnTo>
                    <a:pt x="3432" y="604"/>
                  </a:lnTo>
                  <a:lnTo>
                    <a:pt x="3446" y="631"/>
                  </a:lnTo>
                  <a:lnTo>
                    <a:pt x="3453" y="661"/>
                  </a:lnTo>
                  <a:lnTo>
                    <a:pt x="3456" y="692"/>
                  </a:lnTo>
                  <a:lnTo>
                    <a:pt x="3456" y="2764"/>
                  </a:lnTo>
                  <a:lnTo>
                    <a:pt x="3453" y="2795"/>
                  </a:lnTo>
                  <a:lnTo>
                    <a:pt x="3446" y="2825"/>
                  </a:lnTo>
                  <a:lnTo>
                    <a:pt x="3432" y="2852"/>
                  </a:lnTo>
                  <a:lnTo>
                    <a:pt x="3415" y="2876"/>
                  </a:lnTo>
                  <a:lnTo>
                    <a:pt x="3394" y="2897"/>
                  </a:lnTo>
                  <a:lnTo>
                    <a:pt x="3370" y="2914"/>
                  </a:lnTo>
                  <a:lnTo>
                    <a:pt x="3343" y="2927"/>
                  </a:lnTo>
                  <a:lnTo>
                    <a:pt x="3314" y="2935"/>
                  </a:lnTo>
                  <a:lnTo>
                    <a:pt x="3283" y="2938"/>
                  </a:lnTo>
                  <a:lnTo>
                    <a:pt x="173" y="2938"/>
                  </a:lnTo>
                  <a:lnTo>
                    <a:pt x="142" y="2935"/>
                  </a:lnTo>
                  <a:lnTo>
                    <a:pt x="113" y="2927"/>
                  </a:lnTo>
                  <a:lnTo>
                    <a:pt x="86" y="2914"/>
                  </a:lnTo>
                  <a:lnTo>
                    <a:pt x="62" y="2897"/>
                  </a:lnTo>
                  <a:lnTo>
                    <a:pt x="41" y="2876"/>
                  </a:lnTo>
                  <a:lnTo>
                    <a:pt x="24" y="2852"/>
                  </a:lnTo>
                  <a:lnTo>
                    <a:pt x="10" y="2825"/>
                  </a:lnTo>
                  <a:lnTo>
                    <a:pt x="3" y="2795"/>
                  </a:lnTo>
                  <a:lnTo>
                    <a:pt x="0" y="2764"/>
                  </a:lnTo>
                  <a:lnTo>
                    <a:pt x="0" y="692"/>
                  </a:lnTo>
                  <a:lnTo>
                    <a:pt x="3" y="661"/>
                  </a:lnTo>
                  <a:lnTo>
                    <a:pt x="10" y="631"/>
                  </a:lnTo>
                  <a:lnTo>
                    <a:pt x="24" y="604"/>
                  </a:lnTo>
                  <a:lnTo>
                    <a:pt x="41" y="580"/>
                  </a:lnTo>
                  <a:lnTo>
                    <a:pt x="62" y="559"/>
                  </a:lnTo>
                  <a:lnTo>
                    <a:pt x="86" y="542"/>
                  </a:lnTo>
                  <a:lnTo>
                    <a:pt x="113" y="529"/>
                  </a:lnTo>
                  <a:lnTo>
                    <a:pt x="142" y="521"/>
                  </a:lnTo>
                  <a:lnTo>
                    <a:pt x="173" y="518"/>
                  </a:lnTo>
                  <a:lnTo>
                    <a:pt x="288" y="518"/>
                  </a:lnTo>
                  <a:lnTo>
                    <a:pt x="288" y="345"/>
                  </a:lnTo>
                  <a:lnTo>
                    <a:pt x="864" y="345"/>
                  </a:lnTo>
                  <a:lnTo>
                    <a:pt x="864" y="518"/>
                  </a:lnTo>
                  <a:lnTo>
                    <a:pt x="1094" y="518"/>
                  </a:lnTo>
                  <a:lnTo>
                    <a:pt x="1094" y="184"/>
                  </a:lnTo>
                  <a:lnTo>
                    <a:pt x="1098" y="151"/>
                  </a:lnTo>
                  <a:lnTo>
                    <a:pt x="1106" y="120"/>
                  </a:lnTo>
                  <a:lnTo>
                    <a:pt x="1120" y="91"/>
                  </a:lnTo>
                  <a:lnTo>
                    <a:pt x="1138" y="66"/>
                  </a:lnTo>
                  <a:lnTo>
                    <a:pt x="1160" y="44"/>
                  </a:lnTo>
                  <a:lnTo>
                    <a:pt x="1186" y="25"/>
                  </a:lnTo>
                  <a:lnTo>
                    <a:pt x="1215" y="11"/>
                  </a:lnTo>
                  <a:lnTo>
                    <a:pt x="1246" y="3"/>
                  </a:lnTo>
                  <a:lnTo>
                    <a:pt x="1279" y="0"/>
                  </a:lnTo>
                  <a:close/>
                </a:path>
              </a:pathLst>
            </a:custGeom>
            <a:solidFill>
              <a:sysClr val="window" lastClr="FFFFFF"/>
            </a:solidFill>
            <a:ln w="0">
              <a:noFill/>
              <a:prstDash val="solid"/>
              <a:round/>
              <a:headEnd/>
              <a:tailEnd/>
            </a:ln>
          </p:spPr>
          <p:txBody>
            <a:bodyPr vert="horz" wrap="square" lIns="162560" tIns="81280" rIns="162560" bIns="81280" numCol="1" anchor="t" anchorCtr="0" compatLnSpc="1">
              <a:prstTxWarp prst="textNoShape">
                <a:avLst/>
              </a:prstTxWarp>
            </a:bodyPr>
            <a:lstStyle/>
            <a:p>
              <a:pPr defTabSz="1223341" eaLnBrk="0" fontAlgn="base" hangingPunct="0">
                <a:spcBef>
                  <a:spcPct val="0"/>
                </a:spcBef>
                <a:spcAft>
                  <a:spcPct val="0"/>
                </a:spcAft>
                <a:defRPr/>
              </a:pPr>
              <a:endParaRPr lang="en-US" sz="2401" dirty="0">
                <a:solidFill>
                  <a:srgbClr val="1F497D"/>
                </a:solidFill>
                <a:cs typeface="Arial" panose="020B0604020202020204" pitchFamily="34" charset="0"/>
              </a:endParaRPr>
            </a:p>
          </p:txBody>
        </p:sp>
      </p:grpSp>
      <p:sp>
        <p:nvSpPr>
          <p:cNvPr id="31" name="Прямоугольник 30">
            <a:extLst>
              <a:ext uri="{FF2B5EF4-FFF2-40B4-BE49-F238E27FC236}">
                <a16:creationId xmlns:a16="http://schemas.microsoft.com/office/drawing/2014/main" id="{1F6CCDDF-FBC0-4DB1-AF6B-4D6156417DDD}"/>
              </a:ext>
            </a:extLst>
          </p:cNvPr>
          <p:cNvSpPr/>
          <p:nvPr/>
        </p:nvSpPr>
        <p:spPr>
          <a:xfrm>
            <a:off x="9699956" y="2233467"/>
            <a:ext cx="2160000" cy="1318937"/>
          </a:xfrm>
          <a:prstGeom prst="rect">
            <a:avLst/>
          </a:prstGeom>
          <a:solidFill>
            <a:srgbClr val="B3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506" eaLnBrk="0" fontAlgn="base" hangingPunct="0">
              <a:spcBef>
                <a:spcPct val="0"/>
              </a:spcBef>
              <a:spcAft>
                <a:spcPct val="0"/>
              </a:spcAft>
            </a:pPr>
            <a:endParaRPr lang="ru-RU" sz="800">
              <a:solidFill>
                <a:schemeClr val="tx2"/>
              </a:solidFill>
              <a:cs typeface="Arial" panose="020B0604020202020204" pitchFamily="34" charset="0"/>
            </a:endParaRPr>
          </a:p>
        </p:txBody>
      </p:sp>
      <p:sp>
        <p:nvSpPr>
          <p:cNvPr id="32" name="Прямоугольник 31"/>
          <p:cNvSpPr/>
          <p:nvPr/>
        </p:nvSpPr>
        <p:spPr>
          <a:xfrm>
            <a:off x="9836383" y="3081297"/>
            <a:ext cx="1886960" cy="400110"/>
          </a:xfrm>
          <a:prstGeom prst="rect">
            <a:avLst/>
          </a:prstGeom>
        </p:spPr>
        <p:txBody>
          <a:bodyPr wrap="square">
            <a:spAutoFit/>
          </a:bodyPr>
          <a:lstStyle/>
          <a:p>
            <a:pPr algn="ctr" defTabSz="1243982" fontAlgn="base">
              <a:spcBef>
                <a:spcPct val="0"/>
              </a:spcBef>
              <a:spcAft>
                <a:spcPct val="0"/>
              </a:spcAft>
            </a:pPr>
            <a:r>
              <a:rPr lang="kk-KZ" sz="2000" b="1" dirty="0" smtClean="0">
                <a:latin typeface="Arial" panose="020B0604020202020204" pitchFamily="34" charset="0"/>
                <a:ea typeface="Barlow Condensed"/>
                <a:cs typeface="Arial" panose="020B0604020202020204" pitchFamily="34" charset="0"/>
              </a:rPr>
              <a:t>6,3 трлн тг.</a:t>
            </a:r>
            <a:endParaRPr lang="kk-KZ" sz="2000" dirty="0">
              <a:latin typeface="Arial" panose="020B0604020202020204" pitchFamily="34" charset="0"/>
              <a:ea typeface="Barlow Condensed"/>
              <a:cs typeface="Arial" panose="020B0604020202020204" pitchFamily="34" charset="0"/>
            </a:endParaRPr>
          </a:p>
        </p:txBody>
      </p:sp>
      <p:sp>
        <p:nvSpPr>
          <p:cNvPr id="33" name="Прямоугольник 32">
            <a:extLst>
              <a:ext uri="{FF2B5EF4-FFF2-40B4-BE49-F238E27FC236}">
                <a16:creationId xmlns:a16="http://schemas.microsoft.com/office/drawing/2014/main" id="{83F7769B-8F9E-4662-9C71-9954E3ECCD69}"/>
              </a:ext>
            </a:extLst>
          </p:cNvPr>
          <p:cNvSpPr/>
          <p:nvPr/>
        </p:nvSpPr>
        <p:spPr>
          <a:xfrm>
            <a:off x="9842895" y="2228713"/>
            <a:ext cx="1876366" cy="912814"/>
          </a:xfrm>
          <a:prstGeom prst="rect">
            <a:avLst/>
          </a:prstGeom>
          <a:noFill/>
        </p:spPr>
        <p:txBody>
          <a:bodyPr wrap="square">
            <a:spAutoFit/>
          </a:bodyPr>
          <a:lstStyle>
            <a:defPPr>
              <a:defRPr lang="ru-RU"/>
            </a:defPPr>
            <a:lvl1pPr marL="0" algn="l" defTabSz="933056" rtl="0" eaLnBrk="1" latinLnBrk="0" hangingPunct="1">
              <a:defRPr sz="1836" kern="1200">
                <a:solidFill>
                  <a:schemeClr val="tx1"/>
                </a:solidFill>
                <a:latin typeface="+mn-lt"/>
                <a:ea typeface="+mn-ea"/>
                <a:cs typeface="+mn-cs"/>
              </a:defRPr>
            </a:lvl1pPr>
            <a:lvl2pPr marL="466528" algn="l" defTabSz="933056" rtl="0" eaLnBrk="1" latinLnBrk="0" hangingPunct="1">
              <a:defRPr sz="1836" kern="1200">
                <a:solidFill>
                  <a:schemeClr val="tx1"/>
                </a:solidFill>
                <a:latin typeface="+mn-lt"/>
                <a:ea typeface="+mn-ea"/>
                <a:cs typeface="+mn-cs"/>
              </a:defRPr>
            </a:lvl2pPr>
            <a:lvl3pPr marL="933056" algn="l" defTabSz="933056" rtl="0" eaLnBrk="1" latinLnBrk="0" hangingPunct="1">
              <a:defRPr sz="1836" kern="1200">
                <a:solidFill>
                  <a:schemeClr val="tx1"/>
                </a:solidFill>
                <a:latin typeface="+mn-lt"/>
                <a:ea typeface="+mn-ea"/>
                <a:cs typeface="+mn-cs"/>
              </a:defRPr>
            </a:lvl3pPr>
            <a:lvl4pPr marL="1399585" algn="l" defTabSz="933056" rtl="0" eaLnBrk="1" latinLnBrk="0" hangingPunct="1">
              <a:defRPr sz="1836" kern="1200">
                <a:solidFill>
                  <a:schemeClr val="tx1"/>
                </a:solidFill>
                <a:latin typeface="+mn-lt"/>
                <a:ea typeface="+mn-ea"/>
                <a:cs typeface="+mn-cs"/>
              </a:defRPr>
            </a:lvl4pPr>
            <a:lvl5pPr marL="1866115" algn="l" defTabSz="933056" rtl="0" eaLnBrk="1" latinLnBrk="0" hangingPunct="1">
              <a:defRPr sz="1836" kern="1200">
                <a:solidFill>
                  <a:schemeClr val="tx1"/>
                </a:solidFill>
                <a:latin typeface="+mn-lt"/>
                <a:ea typeface="+mn-ea"/>
                <a:cs typeface="+mn-cs"/>
              </a:defRPr>
            </a:lvl5pPr>
            <a:lvl6pPr marL="2332644" algn="l" defTabSz="933056" rtl="0" eaLnBrk="1" latinLnBrk="0" hangingPunct="1">
              <a:defRPr sz="1836" kern="1200">
                <a:solidFill>
                  <a:schemeClr val="tx1"/>
                </a:solidFill>
                <a:latin typeface="+mn-lt"/>
                <a:ea typeface="+mn-ea"/>
                <a:cs typeface="+mn-cs"/>
              </a:defRPr>
            </a:lvl6pPr>
            <a:lvl7pPr marL="2799171" algn="l" defTabSz="933056" rtl="0" eaLnBrk="1" latinLnBrk="0" hangingPunct="1">
              <a:defRPr sz="1836" kern="1200">
                <a:solidFill>
                  <a:schemeClr val="tx1"/>
                </a:solidFill>
                <a:latin typeface="+mn-lt"/>
                <a:ea typeface="+mn-ea"/>
                <a:cs typeface="+mn-cs"/>
              </a:defRPr>
            </a:lvl7pPr>
            <a:lvl8pPr marL="3265699" algn="l" defTabSz="933056" rtl="0" eaLnBrk="1" latinLnBrk="0" hangingPunct="1">
              <a:defRPr sz="1836" kern="1200">
                <a:solidFill>
                  <a:schemeClr val="tx1"/>
                </a:solidFill>
                <a:latin typeface="+mn-lt"/>
                <a:ea typeface="+mn-ea"/>
                <a:cs typeface="+mn-cs"/>
              </a:defRPr>
            </a:lvl8pPr>
            <a:lvl9pPr marL="3732228" algn="l" defTabSz="933056" rtl="0" eaLnBrk="1" latinLnBrk="0" hangingPunct="1">
              <a:defRPr sz="1836" kern="1200">
                <a:solidFill>
                  <a:schemeClr val="tx1"/>
                </a:solidFill>
                <a:latin typeface="+mn-lt"/>
                <a:ea typeface="+mn-ea"/>
                <a:cs typeface="+mn-cs"/>
              </a:defRPr>
            </a:lvl9pPr>
          </a:lstStyle>
          <a:p>
            <a:pPr algn="ctr" defTabSz="1243982" fontAlgn="base">
              <a:spcBef>
                <a:spcPct val="0"/>
              </a:spcBef>
              <a:spcAft>
                <a:spcPct val="0"/>
              </a:spcAft>
            </a:pPr>
            <a:r>
              <a:rPr lang="kk-KZ" sz="1333" b="1" dirty="0" smtClean="0">
                <a:latin typeface="Arial" panose="020B0604020202020204" pitchFamily="34" charset="0"/>
                <a:ea typeface="Barlow Condensed"/>
                <a:cs typeface="Arial" panose="020B0604020202020204" pitchFamily="34" charset="0"/>
              </a:rPr>
              <a:t>Туризм саласындағы ЖҚҚ көлемін </a:t>
            </a:r>
          </a:p>
          <a:p>
            <a:pPr algn="ctr" defTabSz="1243982" fontAlgn="base">
              <a:spcBef>
                <a:spcPct val="0"/>
              </a:spcBef>
              <a:spcAft>
                <a:spcPct val="0"/>
              </a:spcAft>
            </a:pPr>
            <a:r>
              <a:rPr lang="kk-KZ" sz="1333" dirty="0" smtClean="0">
                <a:latin typeface="Arial" panose="020B0604020202020204" pitchFamily="34" charset="0"/>
                <a:ea typeface="Barlow Condensed"/>
                <a:cs typeface="Arial" panose="020B0604020202020204" pitchFamily="34" charset="0"/>
              </a:rPr>
              <a:t>2 есеге ұлғайту</a:t>
            </a:r>
            <a:endParaRPr lang="kk-KZ" sz="1333" dirty="0">
              <a:latin typeface="Arial" panose="020B0604020202020204" pitchFamily="34" charset="0"/>
              <a:ea typeface="Barlow Condensed"/>
              <a:cs typeface="Arial" panose="020B0604020202020204" pitchFamily="34" charset="0"/>
            </a:endParaRPr>
          </a:p>
        </p:txBody>
      </p:sp>
      <p:grpSp>
        <p:nvGrpSpPr>
          <p:cNvPr id="34" name="Группа 33"/>
          <p:cNvGrpSpPr/>
          <p:nvPr/>
        </p:nvGrpSpPr>
        <p:grpSpPr>
          <a:xfrm>
            <a:off x="10388220" y="1225129"/>
            <a:ext cx="745792" cy="772596"/>
            <a:chOff x="1850085" y="501736"/>
            <a:chExt cx="717764" cy="743561"/>
          </a:xfrm>
          <a:solidFill>
            <a:srgbClr val="46D3E2"/>
          </a:solidFill>
        </p:grpSpPr>
        <p:sp>
          <p:nvSpPr>
            <p:cNvPr id="35" name="Овал 34">
              <a:extLst>
                <a:ext uri="{FF2B5EF4-FFF2-40B4-BE49-F238E27FC236}">
                  <a16:creationId xmlns:a16="http://schemas.microsoft.com/office/drawing/2014/main" id="{D101D2E5-8604-467B-928B-6FA54B497F73}"/>
                </a:ext>
              </a:extLst>
            </p:cNvPr>
            <p:cNvSpPr/>
            <p:nvPr/>
          </p:nvSpPr>
          <p:spPr>
            <a:xfrm>
              <a:off x="1850085" y="501736"/>
              <a:ext cx="717764" cy="74356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23341" eaLnBrk="0" fontAlgn="base" hangingPunct="0">
                <a:spcBef>
                  <a:spcPct val="0"/>
                </a:spcBef>
                <a:spcAft>
                  <a:spcPct val="0"/>
                </a:spcAft>
              </a:pPr>
              <a:endParaRPr lang="ru-RU" sz="3200">
                <a:solidFill>
                  <a:schemeClr val="tx2"/>
                </a:solidFill>
                <a:cs typeface="Arial" panose="020B0604020202020204" pitchFamily="34" charset="0"/>
              </a:endParaRPr>
            </a:p>
          </p:txBody>
        </p:sp>
        <p:pic>
          <p:nvPicPr>
            <p:cNvPr id="36" name="Рисунок 3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919535" y="659630"/>
              <a:ext cx="496460" cy="431989"/>
            </a:xfrm>
            <a:prstGeom prst="rect">
              <a:avLst/>
            </a:prstGeom>
            <a:grpFill/>
          </p:spPr>
        </p:pic>
      </p:grpSp>
      <p:sp>
        <p:nvSpPr>
          <p:cNvPr id="37" name="Прямоугольник 36">
            <a:extLst>
              <a:ext uri="{FF2B5EF4-FFF2-40B4-BE49-F238E27FC236}">
                <a16:creationId xmlns:a16="http://schemas.microsoft.com/office/drawing/2014/main" id="{1F6CCDDF-FBC0-4DB1-AF6B-4D6156417DDD}"/>
              </a:ext>
            </a:extLst>
          </p:cNvPr>
          <p:cNvSpPr/>
          <p:nvPr/>
        </p:nvSpPr>
        <p:spPr>
          <a:xfrm>
            <a:off x="181574" y="2233467"/>
            <a:ext cx="2160000" cy="1318937"/>
          </a:xfrm>
          <a:prstGeom prst="rect">
            <a:avLst/>
          </a:prstGeom>
          <a:solidFill>
            <a:srgbClr val="B3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506" eaLnBrk="0" fontAlgn="base" hangingPunct="0">
              <a:spcBef>
                <a:spcPct val="0"/>
              </a:spcBef>
              <a:spcAft>
                <a:spcPct val="0"/>
              </a:spcAft>
            </a:pPr>
            <a:endParaRPr lang="ru-RU" sz="800">
              <a:solidFill>
                <a:schemeClr val="tx2"/>
              </a:solidFill>
              <a:cs typeface="Arial" panose="020B0604020202020204" pitchFamily="34" charset="0"/>
            </a:endParaRPr>
          </a:p>
        </p:txBody>
      </p:sp>
      <p:sp>
        <p:nvSpPr>
          <p:cNvPr id="38" name="Прямоугольник 37"/>
          <p:cNvSpPr/>
          <p:nvPr/>
        </p:nvSpPr>
        <p:spPr>
          <a:xfrm>
            <a:off x="331318" y="2287465"/>
            <a:ext cx="1973973" cy="707694"/>
          </a:xfrm>
          <a:prstGeom prst="rect">
            <a:avLst/>
          </a:prstGeom>
        </p:spPr>
        <p:txBody>
          <a:bodyPr wrap="square">
            <a:spAutoFit/>
          </a:bodyPr>
          <a:lstStyle/>
          <a:p>
            <a:pPr algn="ctr" defTabSz="1243982" fontAlgn="base">
              <a:spcBef>
                <a:spcPct val="0"/>
              </a:spcBef>
              <a:spcAft>
                <a:spcPct val="0"/>
              </a:spcAft>
            </a:pPr>
            <a:r>
              <a:rPr lang="kk-KZ" sz="1333" b="1" dirty="0" smtClean="0">
                <a:latin typeface="Arial" panose="020B0604020202020204" pitchFamily="34" charset="0"/>
                <a:ea typeface="Barlow Condensed"/>
                <a:cs typeface="Arial" panose="020B0604020202020204" pitchFamily="34" charset="0"/>
              </a:rPr>
              <a:t>Ішкі туристер санын </a:t>
            </a:r>
          </a:p>
          <a:p>
            <a:pPr algn="ctr" defTabSz="1243982" fontAlgn="base">
              <a:spcBef>
                <a:spcPct val="0"/>
              </a:spcBef>
              <a:spcAft>
                <a:spcPct val="0"/>
              </a:spcAft>
            </a:pPr>
            <a:r>
              <a:rPr lang="kk-KZ" sz="1333" dirty="0" smtClean="0">
                <a:latin typeface="Arial" panose="020B0604020202020204" pitchFamily="34" charset="0"/>
                <a:ea typeface="Barlow Condensed"/>
                <a:cs typeface="Arial" panose="020B0604020202020204" pitchFamily="34" charset="0"/>
              </a:rPr>
              <a:t>1,4 есеге </a:t>
            </a:r>
          </a:p>
          <a:p>
            <a:pPr algn="ctr" defTabSz="1243982" fontAlgn="base">
              <a:spcBef>
                <a:spcPct val="0"/>
              </a:spcBef>
              <a:spcAft>
                <a:spcPct val="0"/>
              </a:spcAft>
            </a:pPr>
            <a:r>
              <a:rPr lang="kk-KZ" sz="1333" dirty="0" smtClean="0">
                <a:latin typeface="Arial" panose="020B0604020202020204" pitchFamily="34" charset="0"/>
                <a:ea typeface="Barlow Condensed"/>
                <a:cs typeface="Arial" panose="020B0604020202020204" pitchFamily="34" charset="0"/>
              </a:rPr>
              <a:t>ұлғайту</a:t>
            </a:r>
            <a:endParaRPr lang="kk-KZ" sz="1333" dirty="0">
              <a:latin typeface="Arial" panose="020B0604020202020204" pitchFamily="34" charset="0"/>
              <a:ea typeface="Barlow Condensed"/>
              <a:cs typeface="Arial" panose="020B0604020202020204" pitchFamily="34" charset="0"/>
            </a:endParaRPr>
          </a:p>
        </p:txBody>
      </p:sp>
      <p:sp>
        <p:nvSpPr>
          <p:cNvPr id="39" name="Прямоугольник 38"/>
          <p:cNvSpPr/>
          <p:nvPr/>
        </p:nvSpPr>
        <p:spPr>
          <a:xfrm>
            <a:off x="305561" y="3071798"/>
            <a:ext cx="1973973" cy="400110"/>
          </a:xfrm>
          <a:prstGeom prst="rect">
            <a:avLst/>
          </a:prstGeom>
        </p:spPr>
        <p:txBody>
          <a:bodyPr wrap="square">
            <a:spAutoFit/>
          </a:bodyPr>
          <a:lstStyle/>
          <a:p>
            <a:pPr algn="ctr" defTabSz="1243982" fontAlgn="base">
              <a:spcBef>
                <a:spcPct val="0"/>
              </a:spcBef>
              <a:spcAft>
                <a:spcPct val="0"/>
              </a:spcAft>
            </a:pPr>
            <a:r>
              <a:rPr lang="kk-KZ" sz="2000" b="1" dirty="0" smtClean="0">
                <a:latin typeface="Arial" panose="020B0604020202020204" pitchFamily="34" charset="0"/>
                <a:ea typeface="Barlow Condensed"/>
                <a:cs typeface="Arial" panose="020B0604020202020204" pitchFamily="34" charset="0"/>
              </a:rPr>
              <a:t>11 млн адам</a:t>
            </a:r>
            <a:endParaRPr lang="kk-KZ" sz="2000" b="1" dirty="0">
              <a:latin typeface="Arial" panose="020B0604020202020204" pitchFamily="34" charset="0"/>
              <a:ea typeface="Barlow Condensed"/>
              <a:cs typeface="Arial" panose="020B0604020202020204" pitchFamily="34" charset="0"/>
            </a:endParaRPr>
          </a:p>
        </p:txBody>
      </p:sp>
      <p:sp>
        <p:nvSpPr>
          <p:cNvPr id="40" name="Овал 39">
            <a:extLst>
              <a:ext uri="{FF2B5EF4-FFF2-40B4-BE49-F238E27FC236}">
                <a16:creationId xmlns:a16="http://schemas.microsoft.com/office/drawing/2014/main" id="{D101D2E5-8604-467B-928B-6FA54B497F73}"/>
              </a:ext>
            </a:extLst>
          </p:cNvPr>
          <p:cNvSpPr/>
          <p:nvPr/>
        </p:nvSpPr>
        <p:spPr>
          <a:xfrm>
            <a:off x="3309137" y="1225129"/>
            <a:ext cx="824707" cy="791556"/>
          </a:xfrm>
          <a:prstGeom prst="ellipse">
            <a:avLst/>
          </a:prstGeom>
          <a:solidFill>
            <a:srgbClr val="46D3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23341" eaLnBrk="0" fontAlgn="base" hangingPunct="0">
              <a:spcBef>
                <a:spcPct val="0"/>
              </a:spcBef>
              <a:spcAft>
                <a:spcPct val="0"/>
              </a:spcAft>
            </a:pPr>
            <a:endParaRPr lang="ru-RU" sz="3200">
              <a:solidFill>
                <a:schemeClr val="tx2"/>
              </a:solidFill>
              <a:cs typeface="Arial" panose="020B0604020202020204" pitchFamily="34" charset="0"/>
            </a:endParaRPr>
          </a:p>
        </p:txBody>
      </p:sp>
      <p:grpSp>
        <p:nvGrpSpPr>
          <p:cNvPr id="41" name="Группа 481"/>
          <p:cNvGrpSpPr>
            <a:grpSpLocks/>
          </p:cNvGrpSpPr>
          <p:nvPr/>
        </p:nvGrpSpPr>
        <p:grpSpPr bwMode="auto">
          <a:xfrm>
            <a:off x="3556253" y="1309352"/>
            <a:ext cx="394948" cy="547075"/>
            <a:chOff x="3395663" y="8124826"/>
            <a:chExt cx="533400" cy="739775"/>
          </a:xfrm>
          <a:solidFill>
            <a:schemeClr val="bg1"/>
          </a:solidFill>
        </p:grpSpPr>
        <p:sp>
          <p:nvSpPr>
            <p:cNvPr id="42" name="Freeform 366"/>
            <p:cNvSpPr>
              <a:spLocks noEditPoints="1"/>
            </p:cNvSpPr>
            <p:nvPr/>
          </p:nvSpPr>
          <p:spPr bwMode="auto">
            <a:xfrm>
              <a:off x="3395663" y="8124826"/>
              <a:ext cx="439738" cy="446088"/>
            </a:xfrm>
            <a:custGeom>
              <a:avLst/>
              <a:gdLst>
                <a:gd name="T0" fmla="*/ 219869 w 104"/>
                <a:gd name="T1" fmla="*/ 446088 h 104"/>
                <a:gd name="T2" fmla="*/ 0 w 104"/>
                <a:gd name="T3" fmla="*/ 223044 h 104"/>
                <a:gd name="T4" fmla="*/ 219869 w 104"/>
                <a:gd name="T5" fmla="*/ 0 h 104"/>
                <a:gd name="T6" fmla="*/ 439738 w 104"/>
                <a:gd name="T7" fmla="*/ 223044 h 104"/>
                <a:gd name="T8" fmla="*/ 219869 w 104"/>
                <a:gd name="T9" fmla="*/ 446088 h 104"/>
                <a:gd name="T10" fmla="*/ 219869 w 104"/>
                <a:gd name="T11" fmla="*/ 34314 h 104"/>
                <a:gd name="T12" fmla="*/ 33826 w 104"/>
                <a:gd name="T13" fmla="*/ 223044 h 104"/>
                <a:gd name="T14" fmla="*/ 219869 w 104"/>
                <a:gd name="T15" fmla="*/ 411774 h 104"/>
                <a:gd name="T16" fmla="*/ 405912 w 104"/>
                <a:gd name="T17" fmla="*/ 223044 h 104"/>
                <a:gd name="T18" fmla="*/ 219869 w 104"/>
                <a:gd name="T19" fmla="*/ 3431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moveTo>
                    <a:pt x="52" y="8"/>
                  </a:moveTo>
                  <a:cubicBezTo>
                    <a:pt x="28" y="8"/>
                    <a:pt x="8" y="28"/>
                    <a:pt x="8" y="52"/>
                  </a:cubicBezTo>
                  <a:cubicBezTo>
                    <a:pt x="8" y="76"/>
                    <a:pt x="28" y="96"/>
                    <a:pt x="52" y="96"/>
                  </a:cubicBezTo>
                  <a:cubicBezTo>
                    <a:pt x="76" y="96"/>
                    <a:pt x="96" y="76"/>
                    <a:pt x="96" y="52"/>
                  </a:cubicBezTo>
                  <a:cubicBezTo>
                    <a:pt x="96" y="28"/>
                    <a:pt x="76" y="8"/>
                    <a:pt x="5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600">
                <a:latin typeface="Arial" panose="020B0604020202020204" pitchFamily="34" charset="0"/>
                <a:cs typeface="Arial" panose="020B0604020202020204" pitchFamily="34" charset="0"/>
              </a:endParaRPr>
            </a:p>
          </p:txBody>
        </p:sp>
        <p:sp>
          <p:nvSpPr>
            <p:cNvPr id="43" name="Freeform 367"/>
            <p:cNvSpPr>
              <a:spLocks/>
            </p:cNvSpPr>
            <p:nvPr/>
          </p:nvSpPr>
          <p:spPr bwMode="auto">
            <a:xfrm>
              <a:off x="3509963" y="8132763"/>
              <a:ext cx="119063" cy="434975"/>
            </a:xfrm>
            <a:custGeom>
              <a:avLst/>
              <a:gdLst>
                <a:gd name="T0" fmla="*/ 97802 w 28"/>
                <a:gd name="T1" fmla="*/ 434975 h 101"/>
                <a:gd name="T2" fmla="*/ 0 w 28"/>
                <a:gd name="T3" fmla="*/ 215334 h 101"/>
                <a:gd name="T4" fmla="*/ 93550 w 28"/>
                <a:gd name="T5" fmla="*/ 0 h 101"/>
                <a:gd name="T6" fmla="*/ 119063 w 28"/>
                <a:gd name="T7" fmla="*/ 25840 h 101"/>
                <a:gd name="T8" fmla="*/ 34018 w 28"/>
                <a:gd name="T9" fmla="*/ 215334 h 101"/>
                <a:gd name="T10" fmla="*/ 119063 w 28"/>
                <a:gd name="T11" fmla="*/ 409135 h 101"/>
                <a:gd name="T12" fmla="*/ 97802 w 28"/>
                <a:gd name="T13" fmla="*/ 434975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01">
                  <a:moveTo>
                    <a:pt x="23" y="101"/>
                  </a:moveTo>
                  <a:cubicBezTo>
                    <a:pt x="9" y="88"/>
                    <a:pt x="0" y="69"/>
                    <a:pt x="0" y="50"/>
                  </a:cubicBezTo>
                  <a:cubicBezTo>
                    <a:pt x="0" y="31"/>
                    <a:pt x="8" y="13"/>
                    <a:pt x="22" y="0"/>
                  </a:cubicBezTo>
                  <a:cubicBezTo>
                    <a:pt x="28" y="6"/>
                    <a:pt x="28" y="6"/>
                    <a:pt x="28" y="6"/>
                  </a:cubicBezTo>
                  <a:cubicBezTo>
                    <a:pt x="15" y="17"/>
                    <a:pt x="8" y="33"/>
                    <a:pt x="8" y="50"/>
                  </a:cubicBezTo>
                  <a:cubicBezTo>
                    <a:pt x="8" y="67"/>
                    <a:pt x="16" y="84"/>
                    <a:pt x="28" y="95"/>
                  </a:cubicBezTo>
                  <a:lnTo>
                    <a:pt x="2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600">
                <a:latin typeface="Arial" panose="020B0604020202020204" pitchFamily="34" charset="0"/>
                <a:cs typeface="Arial" panose="020B0604020202020204" pitchFamily="34" charset="0"/>
              </a:endParaRPr>
            </a:p>
          </p:txBody>
        </p:sp>
        <p:sp>
          <p:nvSpPr>
            <p:cNvPr id="44" name="Freeform 368"/>
            <p:cNvSpPr>
              <a:spLocks/>
            </p:cNvSpPr>
            <p:nvPr/>
          </p:nvSpPr>
          <p:spPr bwMode="auto">
            <a:xfrm>
              <a:off x="3603626" y="8132763"/>
              <a:ext cx="117475" cy="434975"/>
            </a:xfrm>
            <a:custGeom>
              <a:avLst/>
              <a:gdLst>
                <a:gd name="T0" fmla="*/ 20978 w 28"/>
                <a:gd name="T1" fmla="*/ 434975 h 101"/>
                <a:gd name="T2" fmla="*/ 0 w 28"/>
                <a:gd name="T3" fmla="*/ 409135 h 101"/>
                <a:gd name="T4" fmla="*/ 83911 w 28"/>
                <a:gd name="T5" fmla="*/ 215334 h 101"/>
                <a:gd name="T6" fmla="*/ 0 w 28"/>
                <a:gd name="T7" fmla="*/ 25840 h 101"/>
                <a:gd name="T8" fmla="*/ 25173 w 28"/>
                <a:gd name="T9" fmla="*/ 0 h 101"/>
                <a:gd name="T10" fmla="*/ 117475 w 28"/>
                <a:gd name="T11" fmla="*/ 215334 h 101"/>
                <a:gd name="T12" fmla="*/ 20978 w 28"/>
                <a:gd name="T13" fmla="*/ 434975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01">
                  <a:moveTo>
                    <a:pt x="5" y="101"/>
                  </a:moveTo>
                  <a:cubicBezTo>
                    <a:pt x="0" y="95"/>
                    <a:pt x="0" y="95"/>
                    <a:pt x="0" y="95"/>
                  </a:cubicBezTo>
                  <a:cubicBezTo>
                    <a:pt x="12" y="84"/>
                    <a:pt x="20" y="67"/>
                    <a:pt x="20" y="50"/>
                  </a:cubicBezTo>
                  <a:cubicBezTo>
                    <a:pt x="20" y="33"/>
                    <a:pt x="13" y="17"/>
                    <a:pt x="0" y="6"/>
                  </a:cubicBezTo>
                  <a:cubicBezTo>
                    <a:pt x="6" y="0"/>
                    <a:pt x="6" y="0"/>
                    <a:pt x="6" y="0"/>
                  </a:cubicBezTo>
                  <a:cubicBezTo>
                    <a:pt x="20" y="13"/>
                    <a:pt x="28" y="31"/>
                    <a:pt x="28" y="50"/>
                  </a:cubicBezTo>
                  <a:cubicBezTo>
                    <a:pt x="28" y="69"/>
                    <a:pt x="19" y="88"/>
                    <a:pt x="5"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600">
                <a:latin typeface="Arial" panose="020B0604020202020204" pitchFamily="34" charset="0"/>
                <a:cs typeface="Arial" panose="020B0604020202020204" pitchFamily="34" charset="0"/>
              </a:endParaRPr>
            </a:p>
          </p:txBody>
        </p:sp>
        <p:sp>
          <p:nvSpPr>
            <p:cNvPr id="45" name="Rectangle 369"/>
            <p:cNvSpPr>
              <a:spLocks noChangeArrowheads="1"/>
            </p:cNvSpPr>
            <p:nvPr/>
          </p:nvSpPr>
          <p:spPr bwMode="auto">
            <a:xfrm>
              <a:off x="3441701" y="8243888"/>
              <a:ext cx="37306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Roboto Light" pitchFamily="2" charset="0"/>
                </a:defRPr>
              </a:lvl1pPr>
              <a:lvl2pPr marL="742950" indent="-285750">
                <a:defRPr sz="2700">
                  <a:solidFill>
                    <a:schemeClr val="tx1"/>
                  </a:solidFill>
                  <a:latin typeface="Roboto Light" pitchFamily="2" charset="0"/>
                </a:defRPr>
              </a:lvl2pPr>
              <a:lvl3pPr marL="1143000" indent="-228600">
                <a:defRPr sz="2700">
                  <a:solidFill>
                    <a:schemeClr val="tx1"/>
                  </a:solidFill>
                  <a:latin typeface="Roboto Light" pitchFamily="2" charset="0"/>
                </a:defRPr>
              </a:lvl3pPr>
              <a:lvl4pPr marL="1600200" indent="-228600">
                <a:defRPr sz="2700">
                  <a:solidFill>
                    <a:schemeClr val="tx1"/>
                  </a:solidFill>
                  <a:latin typeface="Roboto Light" pitchFamily="2" charset="0"/>
                </a:defRPr>
              </a:lvl4pPr>
              <a:lvl5pPr marL="2057400" indent="-228600">
                <a:defRPr sz="2700">
                  <a:solidFill>
                    <a:schemeClr val="tx1"/>
                  </a:solidFill>
                  <a:latin typeface="Roboto Light" pitchFamily="2" charset="0"/>
                </a:defRPr>
              </a:lvl5pPr>
              <a:lvl6pPr marL="2514600" indent="-228600" defTabSz="1371600" fontAlgn="base">
                <a:spcBef>
                  <a:spcPct val="0"/>
                </a:spcBef>
                <a:spcAft>
                  <a:spcPct val="0"/>
                </a:spcAft>
                <a:defRPr sz="2700">
                  <a:solidFill>
                    <a:schemeClr val="tx1"/>
                  </a:solidFill>
                  <a:latin typeface="Roboto Light" pitchFamily="2" charset="0"/>
                </a:defRPr>
              </a:lvl6pPr>
              <a:lvl7pPr marL="2971800" indent="-228600" defTabSz="1371600" fontAlgn="base">
                <a:spcBef>
                  <a:spcPct val="0"/>
                </a:spcBef>
                <a:spcAft>
                  <a:spcPct val="0"/>
                </a:spcAft>
                <a:defRPr sz="2700">
                  <a:solidFill>
                    <a:schemeClr val="tx1"/>
                  </a:solidFill>
                  <a:latin typeface="Roboto Light" pitchFamily="2" charset="0"/>
                </a:defRPr>
              </a:lvl7pPr>
              <a:lvl8pPr marL="3429000" indent="-228600" defTabSz="1371600" fontAlgn="base">
                <a:spcBef>
                  <a:spcPct val="0"/>
                </a:spcBef>
                <a:spcAft>
                  <a:spcPct val="0"/>
                </a:spcAft>
                <a:defRPr sz="2700">
                  <a:solidFill>
                    <a:schemeClr val="tx1"/>
                  </a:solidFill>
                  <a:latin typeface="Roboto Light" pitchFamily="2" charset="0"/>
                </a:defRPr>
              </a:lvl8pPr>
              <a:lvl9pPr marL="3886200" indent="-228600" defTabSz="1371600" fontAlgn="base">
                <a:spcBef>
                  <a:spcPct val="0"/>
                </a:spcBef>
                <a:spcAft>
                  <a:spcPct val="0"/>
                </a:spcAft>
                <a:defRPr sz="2700">
                  <a:solidFill>
                    <a:schemeClr val="tx1"/>
                  </a:solidFill>
                  <a:latin typeface="Roboto Light" pitchFamily="2" charset="0"/>
                </a:defRPr>
              </a:lvl9pPr>
            </a:lstStyle>
            <a:p>
              <a:pPr eaLnBrk="1" hangingPunct="1"/>
              <a:endParaRPr lang="ru-RU" altLang="ru-RU" sz="2400">
                <a:latin typeface="Arial" panose="020B0604020202020204" pitchFamily="34" charset="0"/>
                <a:cs typeface="Arial" panose="020B0604020202020204" pitchFamily="34" charset="0"/>
              </a:endParaRPr>
            </a:p>
          </p:txBody>
        </p:sp>
        <p:sp>
          <p:nvSpPr>
            <p:cNvPr id="46" name="Rectangle 370"/>
            <p:cNvSpPr>
              <a:spLocks noChangeArrowheads="1"/>
            </p:cNvSpPr>
            <p:nvPr/>
          </p:nvSpPr>
          <p:spPr bwMode="auto">
            <a:xfrm>
              <a:off x="3441701" y="8416926"/>
              <a:ext cx="37306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Roboto Light" pitchFamily="2" charset="0"/>
                </a:defRPr>
              </a:lvl1pPr>
              <a:lvl2pPr marL="742950" indent="-285750">
                <a:defRPr sz="2700">
                  <a:solidFill>
                    <a:schemeClr val="tx1"/>
                  </a:solidFill>
                  <a:latin typeface="Roboto Light" pitchFamily="2" charset="0"/>
                </a:defRPr>
              </a:lvl2pPr>
              <a:lvl3pPr marL="1143000" indent="-228600">
                <a:defRPr sz="2700">
                  <a:solidFill>
                    <a:schemeClr val="tx1"/>
                  </a:solidFill>
                  <a:latin typeface="Roboto Light" pitchFamily="2" charset="0"/>
                </a:defRPr>
              </a:lvl3pPr>
              <a:lvl4pPr marL="1600200" indent="-228600">
                <a:defRPr sz="2700">
                  <a:solidFill>
                    <a:schemeClr val="tx1"/>
                  </a:solidFill>
                  <a:latin typeface="Roboto Light" pitchFamily="2" charset="0"/>
                </a:defRPr>
              </a:lvl4pPr>
              <a:lvl5pPr marL="2057400" indent="-228600">
                <a:defRPr sz="2700">
                  <a:solidFill>
                    <a:schemeClr val="tx1"/>
                  </a:solidFill>
                  <a:latin typeface="Roboto Light" pitchFamily="2" charset="0"/>
                </a:defRPr>
              </a:lvl5pPr>
              <a:lvl6pPr marL="2514600" indent="-228600" defTabSz="1371600" fontAlgn="base">
                <a:spcBef>
                  <a:spcPct val="0"/>
                </a:spcBef>
                <a:spcAft>
                  <a:spcPct val="0"/>
                </a:spcAft>
                <a:defRPr sz="2700">
                  <a:solidFill>
                    <a:schemeClr val="tx1"/>
                  </a:solidFill>
                  <a:latin typeface="Roboto Light" pitchFamily="2" charset="0"/>
                </a:defRPr>
              </a:lvl6pPr>
              <a:lvl7pPr marL="2971800" indent="-228600" defTabSz="1371600" fontAlgn="base">
                <a:spcBef>
                  <a:spcPct val="0"/>
                </a:spcBef>
                <a:spcAft>
                  <a:spcPct val="0"/>
                </a:spcAft>
                <a:defRPr sz="2700">
                  <a:solidFill>
                    <a:schemeClr val="tx1"/>
                  </a:solidFill>
                  <a:latin typeface="Roboto Light" pitchFamily="2" charset="0"/>
                </a:defRPr>
              </a:lvl7pPr>
              <a:lvl8pPr marL="3429000" indent="-228600" defTabSz="1371600" fontAlgn="base">
                <a:spcBef>
                  <a:spcPct val="0"/>
                </a:spcBef>
                <a:spcAft>
                  <a:spcPct val="0"/>
                </a:spcAft>
                <a:defRPr sz="2700">
                  <a:solidFill>
                    <a:schemeClr val="tx1"/>
                  </a:solidFill>
                  <a:latin typeface="Roboto Light" pitchFamily="2" charset="0"/>
                </a:defRPr>
              </a:lvl8pPr>
              <a:lvl9pPr marL="3886200" indent="-228600" defTabSz="1371600" fontAlgn="base">
                <a:spcBef>
                  <a:spcPct val="0"/>
                </a:spcBef>
                <a:spcAft>
                  <a:spcPct val="0"/>
                </a:spcAft>
                <a:defRPr sz="2700">
                  <a:solidFill>
                    <a:schemeClr val="tx1"/>
                  </a:solidFill>
                  <a:latin typeface="Roboto Light" pitchFamily="2" charset="0"/>
                </a:defRPr>
              </a:lvl9pPr>
            </a:lstStyle>
            <a:p>
              <a:pPr eaLnBrk="1" hangingPunct="1"/>
              <a:endParaRPr lang="ru-RU" altLang="ru-RU" sz="2400">
                <a:latin typeface="Arial" panose="020B0604020202020204" pitchFamily="34" charset="0"/>
                <a:cs typeface="Arial" panose="020B0604020202020204" pitchFamily="34" charset="0"/>
              </a:endParaRPr>
            </a:p>
          </p:txBody>
        </p:sp>
        <p:sp>
          <p:nvSpPr>
            <p:cNvPr id="47" name="Freeform 371"/>
            <p:cNvSpPr>
              <a:spLocks/>
            </p:cNvSpPr>
            <p:nvPr/>
          </p:nvSpPr>
          <p:spPr bwMode="auto">
            <a:xfrm>
              <a:off x="3611563" y="8364538"/>
              <a:ext cx="317500" cy="414338"/>
            </a:xfrm>
            <a:custGeom>
              <a:avLst/>
              <a:gdLst>
                <a:gd name="T0" fmla="*/ 33867 w 75"/>
                <a:gd name="T1" fmla="*/ 414338 h 96"/>
                <a:gd name="T2" fmla="*/ 0 w 75"/>
                <a:gd name="T3" fmla="*/ 414338 h 96"/>
                <a:gd name="T4" fmla="*/ 0 w 75"/>
                <a:gd name="T5" fmla="*/ 276225 h 96"/>
                <a:gd name="T6" fmla="*/ 12700 w 75"/>
                <a:gd name="T7" fmla="*/ 276225 h 96"/>
                <a:gd name="T8" fmla="*/ 283633 w 75"/>
                <a:gd name="T9" fmla="*/ 0 h 96"/>
                <a:gd name="T10" fmla="*/ 317500 w 75"/>
                <a:gd name="T11" fmla="*/ 0 h 96"/>
                <a:gd name="T12" fmla="*/ 33867 w 75"/>
                <a:gd name="T13" fmla="*/ 310754 h 96"/>
                <a:gd name="T14" fmla="*/ 33867 w 75"/>
                <a:gd name="T15" fmla="*/ 414338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96">
                  <a:moveTo>
                    <a:pt x="8" y="96"/>
                  </a:moveTo>
                  <a:cubicBezTo>
                    <a:pt x="0" y="96"/>
                    <a:pt x="0" y="96"/>
                    <a:pt x="0" y="96"/>
                  </a:cubicBezTo>
                  <a:cubicBezTo>
                    <a:pt x="0" y="64"/>
                    <a:pt x="0" y="64"/>
                    <a:pt x="0" y="64"/>
                  </a:cubicBezTo>
                  <a:cubicBezTo>
                    <a:pt x="3" y="64"/>
                    <a:pt x="3" y="64"/>
                    <a:pt x="3" y="64"/>
                  </a:cubicBezTo>
                  <a:cubicBezTo>
                    <a:pt x="38" y="64"/>
                    <a:pt x="67" y="36"/>
                    <a:pt x="67" y="0"/>
                  </a:cubicBezTo>
                  <a:cubicBezTo>
                    <a:pt x="75" y="0"/>
                    <a:pt x="75" y="0"/>
                    <a:pt x="75" y="0"/>
                  </a:cubicBezTo>
                  <a:cubicBezTo>
                    <a:pt x="75" y="36"/>
                    <a:pt x="44" y="70"/>
                    <a:pt x="8" y="72"/>
                  </a:cubicBezTo>
                  <a:lnTo>
                    <a:pt x="8"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600">
                <a:latin typeface="Arial" panose="020B0604020202020204" pitchFamily="34" charset="0"/>
                <a:cs typeface="Arial" panose="020B0604020202020204" pitchFamily="34" charset="0"/>
              </a:endParaRPr>
            </a:p>
          </p:txBody>
        </p:sp>
        <p:sp>
          <p:nvSpPr>
            <p:cNvPr id="48" name="Freeform 372"/>
            <p:cNvSpPr>
              <a:spLocks/>
            </p:cNvSpPr>
            <p:nvPr/>
          </p:nvSpPr>
          <p:spPr bwMode="auto">
            <a:xfrm>
              <a:off x="3530601" y="8743951"/>
              <a:ext cx="169863" cy="85725"/>
            </a:xfrm>
            <a:custGeom>
              <a:avLst/>
              <a:gdLst>
                <a:gd name="T0" fmla="*/ 169863 w 40"/>
                <a:gd name="T1" fmla="*/ 85725 h 20"/>
                <a:gd name="T2" fmla="*/ 135890 w 40"/>
                <a:gd name="T3" fmla="*/ 85725 h 20"/>
                <a:gd name="T4" fmla="*/ 84932 w 40"/>
                <a:gd name="T5" fmla="*/ 34290 h 20"/>
                <a:gd name="T6" fmla="*/ 33973 w 40"/>
                <a:gd name="T7" fmla="*/ 85725 h 20"/>
                <a:gd name="T8" fmla="*/ 0 w 40"/>
                <a:gd name="T9" fmla="*/ 85725 h 20"/>
                <a:gd name="T10" fmla="*/ 84932 w 40"/>
                <a:gd name="T11" fmla="*/ 0 h 20"/>
                <a:gd name="T12" fmla="*/ 169863 w 40"/>
                <a:gd name="T13" fmla="*/ 857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0">
                  <a:moveTo>
                    <a:pt x="40" y="20"/>
                  </a:moveTo>
                  <a:cubicBezTo>
                    <a:pt x="32" y="20"/>
                    <a:pt x="32" y="20"/>
                    <a:pt x="32" y="20"/>
                  </a:cubicBezTo>
                  <a:cubicBezTo>
                    <a:pt x="32" y="12"/>
                    <a:pt x="27" y="8"/>
                    <a:pt x="20" y="8"/>
                  </a:cubicBezTo>
                  <a:cubicBezTo>
                    <a:pt x="13" y="8"/>
                    <a:pt x="8" y="12"/>
                    <a:pt x="8" y="20"/>
                  </a:cubicBezTo>
                  <a:cubicBezTo>
                    <a:pt x="0" y="20"/>
                    <a:pt x="0" y="20"/>
                    <a:pt x="0" y="20"/>
                  </a:cubicBezTo>
                  <a:cubicBezTo>
                    <a:pt x="0" y="8"/>
                    <a:pt x="9" y="0"/>
                    <a:pt x="20" y="0"/>
                  </a:cubicBezTo>
                  <a:cubicBezTo>
                    <a:pt x="31" y="0"/>
                    <a:pt x="40" y="8"/>
                    <a:pt x="40"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600">
                <a:latin typeface="Arial" panose="020B0604020202020204" pitchFamily="34" charset="0"/>
                <a:cs typeface="Arial" panose="020B0604020202020204" pitchFamily="34" charset="0"/>
              </a:endParaRPr>
            </a:p>
          </p:txBody>
        </p:sp>
        <p:sp>
          <p:nvSpPr>
            <p:cNvPr id="49" name="Rectangle 373"/>
            <p:cNvSpPr>
              <a:spLocks noChangeArrowheads="1"/>
            </p:cNvSpPr>
            <p:nvPr/>
          </p:nvSpPr>
          <p:spPr bwMode="auto">
            <a:xfrm>
              <a:off x="3441701" y="8829676"/>
              <a:ext cx="37306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Roboto Light" pitchFamily="2" charset="0"/>
                </a:defRPr>
              </a:lvl1pPr>
              <a:lvl2pPr marL="742950" indent="-285750">
                <a:defRPr sz="2700">
                  <a:solidFill>
                    <a:schemeClr val="tx1"/>
                  </a:solidFill>
                  <a:latin typeface="Roboto Light" pitchFamily="2" charset="0"/>
                </a:defRPr>
              </a:lvl2pPr>
              <a:lvl3pPr marL="1143000" indent="-228600">
                <a:defRPr sz="2700">
                  <a:solidFill>
                    <a:schemeClr val="tx1"/>
                  </a:solidFill>
                  <a:latin typeface="Roboto Light" pitchFamily="2" charset="0"/>
                </a:defRPr>
              </a:lvl3pPr>
              <a:lvl4pPr marL="1600200" indent="-228600">
                <a:defRPr sz="2700">
                  <a:solidFill>
                    <a:schemeClr val="tx1"/>
                  </a:solidFill>
                  <a:latin typeface="Roboto Light" pitchFamily="2" charset="0"/>
                </a:defRPr>
              </a:lvl4pPr>
              <a:lvl5pPr marL="2057400" indent="-228600">
                <a:defRPr sz="2700">
                  <a:solidFill>
                    <a:schemeClr val="tx1"/>
                  </a:solidFill>
                  <a:latin typeface="Roboto Light" pitchFamily="2" charset="0"/>
                </a:defRPr>
              </a:lvl5pPr>
              <a:lvl6pPr marL="2514600" indent="-228600" defTabSz="1371600" fontAlgn="base">
                <a:spcBef>
                  <a:spcPct val="0"/>
                </a:spcBef>
                <a:spcAft>
                  <a:spcPct val="0"/>
                </a:spcAft>
                <a:defRPr sz="2700">
                  <a:solidFill>
                    <a:schemeClr val="tx1"/>
                  </a:solidFill>
                  <a:latin typeface="Roboto Light" pitchFamily="2" charset="0"/>
                </a:defRPr>
              </a:lvl6pPr>
              <a:lvl7pPr marL="2971800" indent="-228600" defTabSz="1371600" fontAlgn="base">
                <a:spcBef>
                  <a:spcPct val="0"/>
                </a:spcBef>
                <a:spcAft>
                  <a:spcPct val="0"/>
                </a:spcAft>
                <a:defRPr sz="2700">
                  <a:solidFill>
                    <a:schemeClr val="tx1"/>
                  </a:solidFill>
                  <a:latin typeface="Roboto Light" pitchFamily="2" charset="0"/>
                </a:defRPr>
              </a:lvl7pPr>
              <a:lvl8pPr marL="3429000" indent="-228600" defTabSz="1371600" fontAlgn="base">
                <a:spcBef>
                  <a:spcPct val="0"/>
                </a:spcBef>
                <a:spcAft>
                  <a:spcPct val="0"/>
                </a:spcAft>
                <a:defRPr sz="2700">
                  <a:solidFill>
                    <a:schemeClr val="tx1"/>
                  </a:solidFill>
                  <a:latin typeface="Roboto Light" pitchFamily="2" charset="0"/>
                </a:defRPr>
              </a:lvl8pPr>
              <a:lvl9pPr marL="3886200" indent="-228600" defTabSz="1371600" fontAlgn="base">
                <a:spcBef>
                  <a:spcPct val="0"/>
                </a:spcBef>
                <a:spcAft>
                  <a:spcPct val="0"/>
                </a:spcAft>
                <a:defRPr sz="2700">
                  <a:solidFill>
                    <a:schemeClr val="tx1"/>
                  </a:solidFill>
                  <a:latin typeface="Roboto Light" pitchFamily="2" charset="0"/>
                </a:defRPr>
              </a:lvl9pPr>
            </a:lstStyle>
            <a:p>
              <a:pPr eaLnBrk="1" hangingPunct="1"/>
              <a:endParaRPr lang="ru-RU" altLang="ru-RU" sz="2400">
                <a:latin typeface="Arial" panose="020B0604020202020204" pitchFamily="34" charset="0"/>
                <a:cs typeface="Arial" panose="020B0604020202020204" pitchFamily="34" charset="0"/>
              </a:endParaRPr>
            </a:p>
          </p:txBody>
        </p:sp>
        <p:sp>
          <p:nvSpPr>
            <p:cNvPr id="50" name="Rectangle 374"/>
            <p:cNvSpPr>
              <a:spLocks noChangeArrowheads="1"/>
            </p:cNvSpPr>
            <p:nvPr/>
          </p:nvSpPr>
          <p:spPr bwMode="auto">
            <a:xfrm>
              <a:off x="3611563" y="8588376"/>
              <a:ext cx="33338"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Roboto Light" pitchFamily="2" charset="0"/>
                </a:defRPr>
              </a:lvl1pPr>
              <a:lvl2pPr marL="742950" indent="-285750">
                <a:defRPr sz="2700">
                  <a:solidFill>
                    <a:schemeClr val="tx1"/>
                  </a:solidFill>
                  <a:latin typeface="Roboto Light" pitchFamily="2" charset="0"/>
                </a:defRPr>
              </a:lvl2pPr>
              <a:lvl3pPr marL="1143000" indent="-228600">
                <a:defRPr sz="2700">
                  <a:solidFill>
                    <a:schemeClr val="tx1"/>
                  </a:solidFill>
                  <a:latin typeface="Roboto Light" pitchFamily="2" charset="0"/>
                </a:defRPr>
              </a:lvl3pPr>
              <a:lvl4pPr marL="1600200" indent="-228600">
                <a:defRPr sz="2700">
                  <a:solidFill>
                    <a:schemeClr val="tx1"/>
                  </a:solidFill>
                  <a:latin typeface="Roboto Light" pitchFamily="2" charset="0"/>
                </a:defRPr>
              </a:lvl4pPr>
              <a:lvl5pPr marL="2057400" indent="-228600">
                <a:defRPr sz="2700">
                  <a:solidFill>
                    <a:schemeClr val="tx1"/>
                  </a:solidFill>
                  <a:latin typeface="Roboto Light" pitchFamily="2" charset="0"/>
                </a:defRPr>
              </a:lvl5pPr>
              <a:lvl6pPr marL="2514600" indent="-228600" defTabSz="1371600" fontAlgn="base">
                <a:spcBef>
                  <a:spcPct val="0"/>
                </a:spcBef>
                <a:spcAft>
                  <a:spcPct val="0"/>
                </a:spcAft>
                <a:defRPr sz="2700">
                  <a:solidFill>
                    <a:schemeClr val="tx1"/>
                  </a:solidFill>
                  <a:latin typeface="Roboto Light" pitchFamily="2" charset="0"/>
                </a:defRPr>
              </a:lvl6pPr>
              <a:lvl7pPr marL="2971800" indent="-228600" defTabSz="1371600" fontAlgn="base">
                <a:spcBef>
                  <a:spcPct val="0"/>
                </a:spcBef>
                <a:spcAft>
                  <a:spcPct val="0"/>
                </a:spcAft>
                <a:defRPr sz="2700">
                  <a:solidFill>
                    <a:schemeClr val="tx1"/>
                  </a:solidFill>
                  <a:latin typeface="Roboto Light" pitchFamily="2" charset="0"/>
                </a:defRPr>
              </a:lvl7pPr>
              <a:lvl8pPr marL="3429000" indent="-228600" defTabSz="1371600" fontAlgn="base">
                <a:spcBef>
                  <a:spcPct val="0"/>
                </a:spcBef>
                <a:spcAft>
                  <a:spcPct val="0"/>
                </a:spcAft>
                <a:defRPr sz="2700">
                  <a:solidFill>
                    <a:schemeClr val="tx1"/>
                  </a:solidFill>
                  <a:latin typeface="Roboto Light" pitchFamily="2" charset="0"/>
                </a:defRPr>
              </a:lvl8pPr>
              <a:lvl9pPr marL="3886200" indent="-228600" defTabSz="1371600" fontAlgn="base">
                <a:spcBef>
                  <a:spcPct val="0"/>
                </a:spcBef>
                <a:spcAft>
                  <a:spcPct val="0"/>
                </a:spcAft>
                <a:defRPr sz="2700">
                  <a:solidFill>
                    <a:schemeClr val="tx1"/>
                  </a:solidFill>
                  <a:latin typeface="Roboto Light" pitchFamily="2" charset="0"/>
                </a:defRPr>
              </a:lvl9pPr>
            </a:lstStyle>
            <a:p>
              <a:pPr eaLnBrk="1" hangingPunct="1"/>
              <a:endParaRPr lang="ru-RU" altLang="ru-RU" sz="2400">
                <a:latin typeface="Arial" panose="020B0604020202020204" pitchFamily="34" charset="0"/>
                <a:cs typeface="Arial" panose="020B0604020202020204" pitchFamily="34" charset="0"/>
              </a:endParaRPr>
            </a:p>
          </p:txBody>
        </p:sp>
      </p:grpSp>
      <p:sp>
        <p:nvSpPr>
          <p:cNvPr id="51" name="Овал 50">
            <a:extLst>
              <a:ext uri="{FF2B5EF4-FFF2-40B4-BE49-F238E27FC236}">
                <a16:creationId xmlns:a16="http://schemas.microsoft.com/office/drawing/2014/main" id="{D101D2E5-8604-467B-928B-6FA54B497F73}"/>
              </a:ext>
            </a:extLst>
          </p:cNvPr>
          <p:cNvSpPr/>
          <p:nvPr/>
        </p:nvSpPr>
        <p:spPr>
          <a:xfrm>
            <a:off x="865983" y="1225129"/>
            <a:ext cx="824707" cy="791556"/>
          </a:xfrm>
          <a:prstGeom prst="ellipse">
            <a:avLst/>
          </a:prstGeom>
          <a:solidFill>
            <a:srgbClr val="46D3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23341" eaLnBrk="0" fontAlgn="base" hangingPunct="0">
              <a:spcBef>
                <a:spcPct val="0"/>
              </a:spcBef>
              <a:spcAft>
                <a:spcPct val="0"/>
              </a:spcAft>
            </a:pPr>
            <a:endParaRPr lang="ru-RU" sz="3200">
              <a:solidFill>
                <a:schemeClr val="tx2"/>
              </a:solidFill>
              <a:cs typeface="Arial" panose="020B0604020202020204" pitchFamily="34" charset="0"/>
            </a:endParaRPr>
          </a:p>
        </p:txBody>
      </p:sp>
      <p:grpSp>
        <p:nvGrpSpPr>
          <p:cNvPr id="52" name="Group 258"/>
          <p:cNvGrpSpPr>
            <a:grpSpLocks noChangeAspect="1"/>
          </p:cNvGrpSpPr>
          <p:nvPr/>
        </p:nvGrpSpPr>
        <p:grpSpPr bwMode="auto">
          <a:xfrm>
            <a:off x="1087163" y="1333416"/>
            <a:ext cx="399137" cy="511447"/>
            <a:chOff x="2305" y="169"/>
            <a:chExt cx="462" cy="592"/>
          </a:xfrm>
          <a:solidFill>
            <a:schemeClr val="bg1"/>
          </a:solidFill>
        </p:grpSpPr>
        <p:sp>
          <p:nvSpPr>
            <p:cNvPr id="53" name="Freeform 260"/>
            <p:cNvSpPr>
              <a:spLocks/>
            </p:cNvSpPr>
            <p:nvPr/>
          </p:nvSpPr>
          <p:spPr bwMode="auto">
            <a:xfrm>
              <a:off x="2340" y="349"/>
              <a:ext cx="64" cy="82"/>
            </a:xfrm>
            <a:custGeom>
              <a:avLst/>
              <a:gdLst>
                <a:gd name="T0" fmla="*/ 192 w 385"/>
                <a:gd name="T1" fmla="*/ 0 h 494"/>
                <a:gd name="T2" fmla="*/ 205 w 385"/>
                <a:gd name="T3" fmla="*/ 0 h 494"/>
                <a:gd name="T4" fmla="*/ 228 w 385"/>
                <a:gd name="T5" fmla="*/ 4 h 494"/>
                <a:gd name="T6" fmla="*/ 258 w 385"/>
                <a:gd name="T7" fmla="*/ 10 h 494"/>
                <a:gd name="T8" fmla="*/ 291 w 385"/>
                <a:gd name="T9" fmla="*/ 24 h 494"/>
                <a:gd name="T10" fmla="*/ 323 w 385"/>
                <a:gd name="T11" fmla="*/ 47 h 494"/>
                <a:gd name="T12" fmla="*/ 352 w 385"/>
                <a:gd name="T13" fmla="*/ 83 h 494"/>
                <a:gd name="T14" fmla="*/ 373 w 385"/>
                <a:gd name="T15" fmla="*/ 131 h 494"/>
                <a:gd name="T16" fmla="*/ 384 w 385"/>
                <a:gd name="T17" fmla="*/ 196 h 494"/>
                <a:gd name="T18" fmla="*/ 384 w 385"/>
                <a:gd name="T19" fmla="*/ 205 h 494"/>
                <a:gd name="T20" fmla="*/ 385 w 385"/>
                <a:gd name="T21" fmla="*/ 227 h 494"/>
                <a:gd name="T22" fmla="*/ 384 w 385"/>
                <a:gd name="T23" fmla="*/ 260 h 494"/>
                <a:gd name="T24" fmla="*/ 380 w 385"/>
                <a:gd name="T25" fmla="*/ 301 h 494"/>
                <a:gd name="T26" fmla="*/ 372 w 385"/>
                <a:gd name="T27" fmla="*/ 344 h 494"/>
                <a:gd name="T28" fmla="*/ 357 w 385"/>
                <a:gd name="T29" fmla="*/ 388 h 494"/>
                <a:gd name="T30" fmla="*/ 333 w 385"/>
                <a:gd name="T31" fmla="*/ 429 h 494"/>
                <a:gd name="T32" fmla="*/ 298 w 385"/>
                <a:gd name="T33" fmla="*/ 463 h 494"/>
                <a:gd name="T34" fmla="*/ 253 w 385"/>
                <a:gd name="T35" fmla="*/ 485 h 494"/>
                <a:gd name="T36" fmla="*/ 193 w 385"/>
                <a:gd name="T37" fmla="*/ 494 h 494"/>
                <a:gd name="T38" fmla="*/ 160 w 385"/>
                <a:gd name="T39" fmla="*/ 492 h 494"/>
                <a:gd name="T40" fmla="*/ 107 w 385"/>
                <a:gd name="T41" fmla="*/ 475 h 494"/>
                <a:gd name="T42" fmla="*/ 68 w 385"/>
                <a:gd name="T43" fmla="*/ 447 h 494"/>
                <a:gd name="T44" fmla="*/ 39 w 385"/>
                <a:gd name="T45" fmla="*/ 409 h 494"/>
                <a:gd name="T46" fmla="*/ 19 w 385"/>
                <a:gd name="T47" fmla="*/ 367 h 494"/>
                <a:gd name="T48" fmla="*/ 7 w 385"/>
                <a:gd name="T49" fmla="*/ 322 h 494"/>
                <a:gd name="T50" fmla="*/ 2 w 385"/>
                <a:gd name="T51" fmla="*/ 279 h 494"/>
                <a:gd name="T52" fmla="*/ 0 w 385"/>
                <a:gd name="T53" fmla="*/ 242 h 494"/>
                <a:gd name="T54" fmla="*/ 0 w 385"/>
                <a:gd name="T55" fmla="*/ 214 h 494"/>
                <a:gd name="T56" fmla="*/ 1 w 385"/>
                <a:gd name="T57" fmla="*/ 198 h 494"/>
                <a:gd name="T58" fmla="*/ 5 w 385"/>
                <a:gd name="T59" fmla="*/ 161 h 494"/>
                <a:gd name="T60" fmla="*/ 21 w 385"/>
                <a:gd name="T61" fmla="*/ 104 h 494"/>
                <a:gd name="T62" fmla="*/ 46 w 385"/>
                <a:gd name="T63" fmla="*/ 63 h 494"/>
                <a:gd name="T64" fmla="*/ 78 w 385"/>
                <a:gd name="T65" fmla="*/ 34 h 494"/>
                <a:gd name="T66" fmla="*/ 111 w 385"/>
                <a:gd name="T67" fmla="*/ 16 h 494"/>
                <a:gd name="T68" fmla="*/ 143 w 385"/>
                <a:gd name="T69" fmla="*/ 6 h 494"/>
                <a:gd name="T70" fmla="*/ 170 w 385"/>
                <a:gd name="T71" fmla="*/ 2 h 494"/>
                <a:gd name="T72" fmla="*/ 188 w 385"/>
                <a:gd name="T7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494">
                  <a:moveTo>
                    <a:pt x="188" y="0"/>
                  </a:moveTo>
                  <a:lnTo>
                    <a:pt x="192" y="0"/>
                  </a:lnTo>
                  <a:lnTo>
                    <a:pt x="197" y="0"/>
                  </a:lnTo>
                  <a:lnTo>
                    <a:pt x="205" y="0"/>
                  </a:lnTo>
                  <a:lnTo>
                    <a:pt x="215" y="2"/>
                  </a:lnTo>
                  <a:lnTo>
                    <a:pt x="228" y="4"/>
                  </a:lnTo>
                  <a:lnTo>
                    <a:pt x="242" y="6"/>
                  </a:lnTo>
                  <a:lnTo>
                    <a:pt x="258" y="10"/>
                  </a:lnTo>
                  <a:lnTo>
                    <a:pt x="274" y="16"/>
                  </a:lnTo>
                  <a:lnTo>
                    <a:pt x="291" y="24"/>
                  </a:lnTo>
                  <a:lnTo>
                    <a:pt x="307" y="34"/>
                  </a:lnTo>
                  <a:lnTo>
                    <a:pt x="323" y="47"/>
                  </a:lnTo>
                  <a:lnTo>
                    <a:pt x="338" y="63"/>
                  </a:lnTo>
                  <a:lnTo>
                    <a:pt x="352" y="83"/>
                  </a:lnTo>
                  <a:lnTo>
                    <a:pt x="364" y="104"/>
                  </a:lnTo>
                  <a:lnTo>
                    <a:pt x="373" y="131"/>
                  </a:lnTo>
                  <a:lnTo>
                    <a:pt x="379" y="161"/>
                  </a:lnTo>
                  <a:lnTo>
                    <a:pt x="384" y="196"/>
                  </a:lnTo>
                  <a:lnTo>
                    <a:pt x="384" y="198"/>
                  </a:lnTo>
                  <a:lnTo>
                    <a:pt x="384" y="205"/>
                  </a:lnTo>
                  <a:lnTo>
                    <a:pt x="385" y="214"/>
                  </a:lnTo>
                  <a:lnTo>
                    <a:pt x="385" y="227"/>
                  </a:lnTo>
                  <a:lnTo>
                    <a:pt x="385" y="242"/>
                  </a:lnTo>
                  <a:lnTo>
                    <a:pt x="384" y="260"/>
                  </a:lnTo>
                  <a:lnTo>
                    <a:pt x="383" y="279"/>
                  </a:lnTo>
                  <a:lnTo>
                    <a:pt x="380" y="301"/>
                  </a:lnTo>
                  <a:lnTo>
                    <a:pt x="377" y="322"/>
                  </a:lnTo>
                  <a:lnTo>
                    <a:pt x="372" y="344"/>
                  </a:lnTo>
                  <a:lnTo>
                    <a:pt x="365" y="367"/>
                  </a:lnTo>
                  <a:lnTo>
                    <a:pt x="357" y="388"/>
                  </a:lnTo>
                  <a:lnTo>
                    <a:pt x="346" y="409"/>
                  </a:lnTo>
                  <a:lnTo>
                    <a:pt x="333" y="429"/>
                  </a:lnTo>
                  <a:lnTo>
                    <a:pt x="317" y="447"/>
                  </a:lnTo>
                  <a:lnTo>
                    <a:pt x="298" y="463"/>
                  </a:lnTo>
                  <a:lnTo>
                    <a:pt x="278" y="476"/>
                  </a:lnTo>
                  <a:lnTo>
                    <a:pt x="253" y="485"/>
                  </a:lnTo>
                  <a:lnTo>
                    <a:pt x="225" y="492"/>
                  </a:lnTo>
                  <a:lnTo>
                    <a:pt x="193" y="494"/>
                  </a:lnTo>
                  <a:lnTo>
                    <a:pt x="191" y="494"/>
                  </a:lnTo>
                  <a:lnTo>
                    <a:pt x="160" y="492"/>
                  </a:lnTo>
                  <a:lnTo>
                    <a:pt x="132" y="485"/>
                  </a:lnTo>
                  <a:lnTo>
                    <a:pt x="107" y="475"/>
                  </a:lnTo>
                  <a:lnTo>
                    <a:pt x="86" y="462"/>
                  </a:lnTo>
                  <a:lnTo>
                    <a:pt x="68" y="447"/>
                  </a:lnTo>
                  <a:lnTo>
                    <a:pt x="52" y="428"/>
                  </a:lnTo>
                  <a:lnTo>
                    <a:pt x="39" y="409"/>
                  </a:lnTo>
                  <a:lnTo>
                    <a:pt x="28" y="388"/>
                  </a:lnTo>
                  <a:lnTo>
                    <a:pt x="19" y="367"/>
                  </a:lnTo>
                  <a:lnTo>
                    <a:pt x="13" y="344"/>
                  </a:lnTo>
                  <a:lnTo>
                    <a:pt x="7" y="322"/>
                  </a:lnTo>
                  <a:lnTo>
                    <a:pt x="4" y="300"/>
                  </a:lnTo>
                  <a:lnTo>
                    <a:pt x="2" y="279"/>
                  </a:lnTo>
                  <a:lnTo>
                    <a:pt x="0" y="260"/>
                  </a:lnTo>
                  <a:lnTo>
                    <a:pt x="0" y="242"/>
                  </a:lnTo>
                  <a:lnTo>
                    <a:pt x="0" y="226"/>
                  </a:lnTo>
                  <a:lnTo>
                    <a:pt x="0" y="214"/>
                  </a:lnTo>
                  <a:lnTo>
                    <a:pt x="1" y="205"/>
                  </a:lnTo>
                  <a:lnTo>
                    <a:pt x="1" y="198"/>
                  </a:lnTo>
                  <a:lnTo>
                    <a:pt x="1" y="196"/>
                  </a:lnTo>
                  <a:lnTo>
                    <a:pt x="5" y="161"/>
                  </a:lnTo>
                  <a:lnTo>
                    <a:pt x="12" y="131"/>
                  </a:lnTo>
                  <a:lnTo>
                    <a:pt x="21" y="104"/>
                  </a:lnTo>
                  <a:lnTo>
                    <a:pt x="32" y="83"/>
                  </a:lnTo>
                  <a:lnTo>
                    <a:pt x="46" y="63"/>
                  </a:lnTo>
                  <a:lnTo>
                    <a:pt x="61" y="47"/>
                  </a:lnTo>
                  <a:lnTo>
                    <a:pt x="78" y="34"/>
                  </a:lnTo>
                  <a:lnTo>
                    <a:pt x="94" y="24"/>
                  </a:lnTo>
                  <a:lnTo>
                    <a:pt x="111" y="16"/>
                  </a:lnTo>
                  <a:lnTo>
                    <a:pt x="127" y="10"/>
                  </a:lnTo>
                  <a:lnTo>
                    <a:pt x="143" y="6"/>
                  </a:lnTo>
                  <a:lnTo>
                    <a:pt x="157" y="4"/>
                  </a:lnTo>
                  <a:lnTo>
                    <a:pt x="170" y="2"/>
                  </a:lnTo>
                  <a:lnTo>
                    <a:pt x="179" y="0"/>
                  </a:lnTo>
                  <a:lnTo>
                    <a:pt x="18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54" name="Freeform 261"/>
            <p:cNvSpPr>
              <a:spLocks/>
            </p:cNvSpPr>
            <p:nvPr/>
          </p:nvSpPr>
          <p:spPr bwMode="auto">
            <a:xfrm>
              <a:off x="2449" y="349"/>
              <a:ext cx="64" cy="82"/>
            </a:xfrm>
            <a:custGeom>
              <a:avLst/>
              <a:gdLst>
                <a:gd name="T0" fmla="*/ 192 w 385"/>
                <a:gd name="T1" fmla="*/ 0 h 494"/>
                <a:gd name="T2" fmla="*/ 205 w 385"/>
                <a:gd name="T3" fmla="*/ 0 h 494"/>
                <a:gd name="T4" fmla="*/ 228 w 385"/>
                <a:gd name="T5" fmla="*/ 4 h 494"/>
                <a:gd name="T6" fmla="*/ 258 w 385"/>
                <a:gd name="T7" fmla="*/ 10 h 494"/>
                <a:gd name="T8" fmla="*/ 291 w 385"/>
                <a:gd name="T9" fmla="*/ 24 h 494"/>
                <a:gd name="T10" fmla="*/ 324 w 385"/>
                <a:gd name="T11" fmla="*/ 47 h 494"/>
                <a:gd name="T12" fmla="*/ 353 w 385"/>
                <a:gd name="T13" fmla="*/ 83 h 494"/>
                <a:gd name="T14" fmla="*/ 374 w 385"/>
                <a:gd name="T15" fmla="*/ 131 h 494"/>
                <a:gd name="T16" fmla="*/ 384 w 385"/>
                <a:gd name="T17" fmla="*/ 196 h 494"/>
                <a:gd name="T18" fmla="*/ 385 w 385"/>
                <a:gd name="T19" fmla="*/ 205 h 494"/>
                <a:gd name="T20" fmla="*/ 385 w 385"/>
                <a:gd name="T21" fmla="*/ 227 h 494"/>
                <a:gd name="T22" fmla="*/ 385 w 385"/>
                <a:gd name="T23" fmla="*/ 260 h 494"/>
                <a:gd name="T24" fmla="*/ 381 w 385"/>
                <a:gd name="T25" fmla="*/ 301 h 494"/>
                <a:gd name="T26" fmla="*/ 372 w 385"/>
                <a:gd name="T27" fmla="*/ 344 h 494"/>
                <a:gd name="T28" fmla="*/ 357 w 385"/>
                <a:gd name="T29" fmla="*/ 388 h 494"/>
                <a:gd name="T30" fmla="*/ 333 w 385"/>
                <a:gd name="T31" fmla="*/ 429 h 494"/>
                <a:gd name="T32" fmla="*/ 298 w 385"/>
                <a:gd name="T33" fmla="*/ 463 h 494"/>
                <a:gd name="T34" fmla="*/ 253 w 385"/>
                <a:gd name="T35" fmla="*/ 485 h 494"/>
                <a:gd name="T36" fmla="*/ 195 w 385"/>
                <a:gd name="T37" fmla="*/ 494 h 494"/>
                <a:gd name="T38" fmla="*/ 160 w 385"/>
                <a:gd name="T39" fmla="*/ 492 h 494"/>
                <a:gd name="T40" fmla="*/ 108 w 385"/>
                <a:gd name="T41" fmla="*/ 476 h 494"/>
                <a:gd name="T42" fmla="*/ 68 w 385"/>
                <a:gd name="T43" fmla="*/ 447 h 494"/>
                <a:gd name="T44" fmla="*/ 40 w 385"/>
                <a:gd name="T45" fmla="*/ 409 h 494"/>
                <a:gd name="T46" fmla="*/ 21 w 385"/>
                <a:gd name="T47" fmla="*/ 367 h 494"/>
                <a:gd name="T48" fmla="*/ 9 w 385"/>
                <a:gd name="T49" fmla="*/ 322 h 494"/>
                <a:gd name="T50" fmla="*/ 2 w 385"/>
                <a:gd name="T51" fmla="*/ 279 h 494"/>
                <a:gd name="T52" fmla="*/ 0 w 385"/>
                <a:gd name="T53" fmla="*/ 242 h 494"/>
                <a:gd name="T54" fmla="*/ 0 w 385"/>
                <a:gd name="T55" fmla="*/ 214 h 494"/>
                <a:gd name="T56" fmla="*/ 1 w 385"/>
                <a:gd name="T57" fmla="*/ 198 h 494"/>
                <a:gd name="T58" fmla="*/ 5 w 385"/>
                <a:gd name="T59" fmla="*/ 161 h 494"/>
                <a:gd name="T60" fmla="*/ 22 w 385"/>
                <a:gd name="T61" fmla="*/ 104 h 494"/>
                <a:gd name="T62" fmla="*/ 47 w 385"/>
                <a:gd name="T63" fmla="*/ 63 h 494"/>
                <a:gd name="T64" fmla="*/ 78 w 385"/>
                <a:gd name="T65" fmla="*/ 34 h 494"/>
                <a:gd name="T66" fmla="*/ 111 w 385"/>
                <a:gd name="T67" fmla="*/ 16 h 494"/>
                <a:gd name="T68" fmla="*/ 143 w 385"/>
                <a:gd name="T69" fmla="*/ 6 h 494"/>
                <a:gd name="T70" fmla="*/ 170 w 385"/>
                <a:gd name="T71" fmla="*/ 2 h 494"/>
                <a:gd name="T72" fmla="*/ 188 w 385"/>
                <a:gd name="T7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494">
                  <a:moveTo>
                    <a:pt x="188" y="0"/>
                  </a:moveTo>
                  <a:lnTo>
                    <a:pt x="192" y="0"/>
                  </a:lnTo>
                  <a:lnTo>
                    <a:pt x="198" y="0"/>
                  </a:lnTo>
                  <a:lnTo>
                    <a:pt x="205" y="0"/>
                  </a:lnTo>
                  <a:lnTo>
                    <a:pt x="216" y="2"/>
                  </a:lnTo>
                  <a:lnTo>
                    <a:pt x="228" y="4"/>
                  </a:lnTo>
                  <a:lnTo>
                    <a:pt x="242" y="6"/>
                  </a:lnTo>
                  <a:lnTo>
                    <a:pt x="258" y="10"/>
                  </a:lnTo>
                  <a:lnTo>
                    <a:pt x="275" y="16"/>
                  </a:lnTo>
                  <a:lnTo>
                    <a:pt x="291" y="24"/>
                  </a:lnTo>
                  <a:lnTo>
                    <a:pt x="308" y="34"/>
                  </a:lnTo>
                  <a:lnTo>
                    <a:pt x="324" y="47"/>
                  </a:lnTo>
                  <a:lnTo>
                    <a:pt x="338" y="63"/>
                  </a:lnTo>
                  <a:lnTo>
                    <a:pt x="353" y="83"/>
                  </a:lnTo>
                  <a:lnTo>
                    <a:pt x="364" y="104"/>
                  </a:lnTo>
                  <a:lnTo>
                    <a:pt x="374" y="131"/>
                  </a:lnTo>
                  <a:lnTo>
                    <a:pt x="381" y="161"/>
                  </a:lnTo>
                  <a:lnTo>
                    <a:pt x="384" y="196"/>
                  </a:lnTo>
                  <a:lnTo>
                    <a:pt x="384" y="198"/>
                  </a:lnTo>
                  <a:lnTo>
                    <a:pt x="385" y="205"/>
                  </a:lnTo>
                  <a:lnTo>
                    <a:pt x="385" y="214"/>
                  </a:lnTo>
                  <a:lnTo>
                    <a:pt x="385" y="227"/>
                  </a:lnTo>
                  <a:lnTo>
                    <a:pt x="385" y="242"/>
                  </a:lnTo>
                  <a:lnTo>
                    <a:pt x="385" y="260"/>
                  </a:lnTo>
                  <a:lnTo>
                    <a:pt x="383" y="279"/>
                  </a:lnTo>
                  <a:lnTo>
                    <a:pt x="381" y="301"/>
                  </a:lnTo>
                  <a:lnTo>
                    <a:pt x="377" y="322"/>
                  </a:lnTo>
                  <a:lnTo>
                    <a:pt x="372" y="344"/>
                  </a:lnTo>
                  <a:lnTo>
                    <a:pt x="366" y="367"/>
                  </a:lnTo>
                  <a:lnTo>
                    <a:pt x="357" y="388"/>
                  </a:lnTo>
                  <a:lnTo>
                    <a:pt x="346" y="409"/>
                  </a:lnTo>
                  <a:lnTo>
                    <a:pt x="333" y="429"/>
                  </a:lnTo>
                  <a:lnTo>
                    <a:pt x="317" y="447"/>
                  </a:lnTo>
                  <a:lnTo>
                    <a:pt x="298" y="463"/>
                  </a:lnTo>
                  <a:lnTo>
                    <a:pt x="278" y="476"/>
                  </a:lnTo>
                  <a:lnTo>
                    <a:pt x="253" y="485"/>
                  </a:lnTo>
                  <a:lnTo>
                    <a:pt x="226" y="492"/>
                  </a:lnTo>
                  <a:lnTo>
                    <a:pt x="195" y="494"/>
                  </a:lnTo>
                  <a:lnTo>
                    <a:pt x="191" y="494"/>
                  </a:lnTo>
                  <a:lnTo>
                    <a:pt x="160" y="492"/>
                  </a:lnTo>
                  <a:lnTo>
                    <a:pt x="132" y="485"/>
                  </a:lnTo>
                  <a:lnTo>
                    <a:pt x="108" y="476"/>
                  </a:lnTo>
                  <a:lnTo>
                    <a:pt x="87" y="463"/>
                  </a:lnTo>
                  <a:lnTo>
                    <a:pt x="68" y="447"/>
                  </a:lnTo>
                  <a:lnTo>
                    <a:pt x="53" y="429"/>
                  </a:lnTo>
                  <a:lnTo>
                    <a:pt x="40" y="409"/>
                  </a:lnTo>
                  <a:lnTo>
                    <a:pt x="29" y="388"/>
                  </a:lnTo>
                  <a:lnTo>
                    <a:pt x="21" y="367"/>
                  </a:lnTo>
                  <a:lnTo>
                    <a:pt x="13" y="344"/>
                  </a:lnTo>
                  <a:lnTo>
                    <a:pt x="9" y="322"/>
                  </a:lnTo>
                  <a:lnTo>
                    <a:pt x="4" y="301"/>
                  </a:lnTo>
                  <a:lnTo>
                    <a:pt x="2" y="279"/>
                  </a:lnTo>
                  <a:lnTo>
                    <a:pt x="1" y="260"/>
                  </a:lnTo>
                  <a:lnTo>
                    <a:pt x="0" y="242"/>
                  </a:lnTo>
                  <a:lnTo>
                    <a:pt x="0" y="227"/>
                  </a:lnTo>
                  <a:lnTo>
                    <a:pt x="0" y="214"/>
                  </a:lnTo>
                  <a:lnTo>
                    <a:pt x="1" y="205"/>
                  </a:lnTo>
                  <a:lnTo>
                    <a:pt x="1" y="198"/>
                  </a:lnTo>
                  <a:lnTo>
                    <a:pt x="2" y="196"/>
                  </a:lnTo>
                  <a:lnTo>
                    <a:pt x="5" y="161"/>
                  </a:lnTo>
                  <a:lnTo>
                    <a:pt x="12" y="131"/>
                  </a:lnTo>
                  <a:lnTo>
                    <a:pt x="22" y="104"/>
                  </a:lnTo>
                  <a:lnTo>
                    <a:pt x="34" y="83"/>
                  </a:lnTo>
                  <a:lnTo>
                    <a:pt x="47" y="63"/>
                  </a:lnTo>
                  <a:lnTo>
                    <a:pt x="62" y="47"/>
                  </a:lnTo>
                  <a:lnTo>
                    <a:pt x="78" y="34"/>
                  </a:lnTo>
                  <a:lnTo>
                    <a:pt x="95" y="24"/>
                  </a:lnTo>
                  <a:lnTo>
                    <a:pt x="111" y="16"/>
                  </a:lnTo>
                  <a:lnTo>
                    <a:pt x="128" y="10"/>
                  </a:lnTo>
                  <a:lnTo>
                    <a:pt x="143" y="6"/>
                  </a:lnTo>
                  <a:lnTo>
                    <a:pt x="158" y="4"/>
                  </a:lnTo>
                  <a:lnTo>
                    <a:pt x="170" y="2"/>
                  </a:lnTo>
                  <a:lnTo>
                    <a:pt x="181" y="0"/>
                  </a:lnTo>
                  <a:lnTo>
                    <a:pt x="18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55" name="Freeform 262"/>
            <p:cNvSpPr>
              <a:spLocks/>
            </p:cNvSpPr>
            <p:nvPr/>
          </p:nvSpPr>
          <p:spPr bwMode="auto">
            <a:xfrm>
              <a:off x="2558" y="349"/>
              <a:ext cx="64" cy="82"/>
            </a:xfrm>
            <a:custGeom>
              <a:avLst/>
              <a:gdLst>
                <a:gd name="T0" fmla="*/ 193 w 385"/>
                <a:gd name="T1" fmla="*/ 0 h 494"/>
                <a:gd name="T2" fmla="*/ 205 w 385"/>
                <a:gd name="T3" fmla="*/ 0 h 494"/>
                <a:gd name="T4" fmla="*/ 228 w 385"/>
                <a:gd name="T5" fmla="*/ 4 h 494"/>
                <a:gd name="T6" fmla="*/ 258 w 385"/>
                <a:gd name="T7" fmla="*/ 10 h 494"/>
                <a:gd name="T8" fmla="*/ 291 w 385"/>
                <a:gd name="T9" fmla="*/ 24 h 494"/>
                <a:gd name="T10" fmla="*/ 324 w 385"/>
                <a:gd name="T11" fmla="*/ 47 h 494"/>
                <a:gd name="T12" fmla="*/ 353 w 385"/>
                <a:gd name="T13" fmla="*/ 83 h 494"/>
                <a:gd name="T14" fmla="*/ 373 w 385"/>
                <a:gd name="T15" fmla="*/ 131 h 494"/>
                <a:gd name="T16" fmla="*/ 383 w 385"/>
                <a:gd name="T17" fmla="*/ 196 h 494"/>
                <a:gd name="T18" fmla="*/ 384 w 385"/>
                <a:gd name="T19" fmla="*/ 205 h 494"/>
                <a:gd name="T20" fmla="*/ 385 w 385"/>
                <a:gd name="T21" fmla="*/ 227 h 494"/>
                <a:gd name="T22" fmla="*/ 384 w 385"/>
                <a:gd name="T23" fmla="*/ 260 h 494"/>
                <a:gd name="T24" fmla="*/ 381 w 385"/>
                <a:gd name="T25" fmla="*/ 301 h 494"/>
                <a:gd name="T26" fmla="*/ 372 w 385"/>
                <a:gd name="T27" fmla="*/ 344 h 494"/>
                <a:gd name="T28" fmla="*/ 356 w 385"/>
                <a:gd name="T29" fmla="*/ 388 h 494"/>
                <a:gd name="T30" fmla="*/ 332 w 385"/>
                <a:gd name="T31" fmla="*/ 429 h 494"/>
                <a:gd name="T32" fmla="*/ 299 w 385"/>
                <a:gd name="T33" fmla="*/ 463 h 494"/>
                <a:gd name="T34" fmla="*/ 253 w 385"/>
                <a:gd name="T35" fmla="*/ 485 h 494"/>
                <a:gd name="T36" fmla="*/ 194 w 385"/>
                <a:gd name="T37" fmla="*/ 494 h 494"/>
                <a:gd name="T38" fmla="*/ 159 w 385"/>
                <a:gd name="T39" fmla="*/ 492 h 494"/>
                <a:gd name="T40" fmla="*/ 107 w 385"/>
                <a:gd name="T41" fmla="*/ 476 h 494"/>
                <a:gd name="T42" fmla="*/ 68 w 385"/>
                <a:gd name="T43" fmla="*/ 447 h 494"/>
                <a:gd name="T44" fmla="*/ 39 w 385"/>
                <a:gd name="T45" fmla="*/ 409 h 494"/>
                <a:gd name="T46" fmla="*/ 20 w 385"/>
                <a:gd name="T47" fmla="*/ 367 h 494"/>
                <a:gd name="T48" fmla="*/ 8 w 385"/>
                <a:gd name="T49" fmla="*/ 322 h 494"/>
                <a:gd name="T50" fmla="*/ 2 w 385"/>
                <a:gd name="T51" fmla="*/ 279 h 494"/>
                <a:gd name="T52" fmla="*/ 0 w 385"/>
                <a:gd name="T53" fmla="*/ 242 h 494"/>
                <a:gd name="T54" fmla="*/ 0 w 385"/>
                <a:gd name="T55" fmla="*/ 214 h 494"/>
                <a:gd name="T56" fmla="*/ 1 w 385"/>
                <a:gd name="T57" fmla="*/ 198 h 494"/>
                <a:gd name="T58" fmla="*/ 5 w 385"/>
                <a:gd name="T59" fmla="*/ 161 h 494"/>
                <a:gd name="T60" fmla="*/ 21 w 385"/>
                <a:gd name="T61" fmla="*/ 104 h 494"/>
                <a:gd name="T62" fmla="*/ 47 w 385"/>
                <a:gd name="T63" fmla="*/ 63 h 494"/>
                <a:gd name="T64" fmla="*/ 78 w 385"/>
                <a:gd name="T65" fmla="*/ 34 h 494"/>
                <a:gd name="T66" fmla="*/ 112 w 385"/>
                <a:gd name="T67" fmla="*/ 16 h 494"/>
                <a:gd name="T68" fmla="*/ 143 w 385"/>
                <a:gd name="T69" fmla="*/ 6 h 494"/>
                <a:gd name="T70" fmla="*/ 170 w 385"/>
                <a:gd name="T71" fmla="*/ 2 h 494"/>
                <a:gd name="T72" fmla="*/ 187 w 385"/>
                <a:gd name="T7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494">
                  <a:moveTo>
                    <a:pt x="187" y="0"/>
                  </a:moveTo>
                  <a:lnTo>
                    <a:pt x="193" y="0"/>
                  </a:lnTo>
                  <a:lnTo>
                    <a:pt x="197" y="0"/>
                  </a:lnTo>
                  <a:lnTo>
                    <a:pt x="205" y="0"/>
                  </a:lnTo>
                  <a:lnTo>
                    <a:pt x="215" y="2"/>
                  </a:lnTo>
                  <a:lnTo>
                    <a:pt x="228" y="4"/>
                  </a:lnTo>
                  <a:lnTo>
                    <a:pt x="242" y="6"/>
                  </a:lnTo>
                  <a:lnTo>
                    <a:pt x="258" y="10"/>
                  </a:lnTo>
                  <a:lnTo>
                    <a:pt x="274" y="16"/>
                  </a:lnTo>
                  <a:lnTo>
                    <a:pt x="291" y="24"/>
                  </a:lnTo>
                  <a:lnTo>
                    <a:pt x="307" y="34"/>
                  </a:lnTo>
                  <a:lnTo>
                    <a:pt x="324" y="47"/>
                  </a:lnTo>
                  <a:lnTo>
                    <a:pt x="339" y="63"/>
                  </a:lnTo>
                  <a:lnTo>
                    <a:pt x="353" y="83"/>
                  </a:lnTo>
                  <a:lnTo>
                    <a:pt x="364" y="104"/>
                  </a:lnTo>
                  <a:lnTo>
                    <a:pt x="373" y="131"/>
                  </a:lnTo>
                  <a:lnTo>
                    <a:pt x="380" y="161"/>
                  </a:lnTo>
                  <a:lnTo>
                    <a:pt x="383" y="196"/>
                  </a:lnTo>
                  <a:lnTo>
                    <a:pt x="384" y="198"/>
                  </a:lnTo>
                  <a:lnTo>
                    <a:pt x="384" y="205"/>
                  </a:lnTo>
                  <a:lnTo>
                    <a:pt x="385" y="214"/>
                  </a:lnTo>
                  <a:lnTo>
                    <a:pt x="385" y="227"/>
                  </a:lnTo>
                  <a:lnTo>
                    <a:pt x="385" y="242"/>
                  </a:lnTo>
                  <a:lnTo>
                    <a:pt x="384" y="260"/>
                  </a:lnTo>
                  <a:lnTo>
                    <a:pt x="383" y="279"/>
                  </a:lnTo>
                  <a:lnTo>
                    <a:pt x="381" y="301"/>
                  </a:lnTo>
                  <a:lnTo>
                    <a:pt x="377" y="322"/>
                  </a:lnTo>
                  <a:lnTo>
                    <a:pt x="372" y="344"/>
                  </a:lnTo>
                  <a:lnTo>
                    <a:pt x="365" y="367"/>
                  </a:lnTo>
                  <a:lnTo>
                    <a:pt x="356" y="388"/>
                  </a:lnTo>
                  <a:lnTo>
                    <a:pt x="345" y="409"/>
                  </a:lnTo>
                  <a:lnTo>
                    <a:pt x="332" y="429"/>
                  </a:lnTo>
                  <a:lnTo>
                    <a:pt x="317" y="447"/>
                  </a:lnTo>
                  <a:lnTo>
                    <a:pt x="299" y="463"/>
                  </a:lnTo>
                  <a:lnTo>
                    <a:pt x="277" y="476"/>
                  </a:lnTo>
                  <a:lnTo>
                    <a:pt x="253" y="485"/>
                  </a:lnTo>
                  <a:lnTo>
                    <a:pt x="225" y="492"/>
                  </a:lnTo>
                  <a:lnTo>
                    <a:pt x="194" y="494"/>
                  </a:lnTo>
                  <a:lnTo>
                    <a:pt x="191" y="494"/>
                  </a:lnTo>
                  <a:lnTo>
                    <a:pt x="159" y="492"/>
                  </a:lnTo>
                  <a:lnTo>
                    <a:pt x="132" y="485"/>
                  </a:lnTo>
                  <a:lnTo>
                    <a:pt x="107" y="476"/>
                  </a:lnTo>
                  <a:lnTo>
                    <a:pt x="87" y="463"/>
                  </a:lnTo>
                  <a:lnTo>
                    <a:pt x="68" y="447"/>
                  </a:lnTo>
                  <a:lnTo>
                    <a:pt x="52" y="429"/>
                  </a:lnTo>
                  <a:lnTo>
                    <a:pt x="39" y="409"/>
                  </a:lnTo>
                  <a:lnTo>
                    <a:pt x="28" y="388"/>
                  </a:lnTo>
                  <a:lnTo>
                    <a:pt x="20" y="367"/>
                  </a:lnTo>
                  <a:lnTo>
                    <a:pt x="13" y="344"/>
                  </a:lnTo>
                  <a:lnTo>
                    <a:pt x="8" y="322"/>
                  </a:lnTo>
                  <a:lnTo>
                    <a:pt x="5" y="301"/>
                  </a:lnTo>
                  <a:lnTo>
                    <a:pt x="2" y="279"/>
                  </a:lnTo>
                  <a:lnTo>
                    <a:pt x="0" y="260"/>
                  </a:lnTo>
                  <a:lnTo>
                    <a:pt x="0" y="242"/>
                  </a:lnTo>
                  <a:lnTo>
                    <a:pt x="0" y="227"/>
                  </a:lnTo>
                  <a:lnTo>
                    <a:pt x="0" y="214"/>
                  </a:lnTo>
                  <a:lnTo>
                    <a:pt x="0" y="205"/>
                  </a:lnTo>
                  <a:lnTo>
                    <a:pt x="1" y="198"/>
                  </a:lnTo>
                  <a:lnTo>
                    <a:pt x="1" y="196"/>
                  </a:lnTo>
                  <a:lnTo>
                    <a:pt x="5" y="161"/>
                  </a:lnTo>
                  <a:lnTo>
                    <a:pt x="12" y="131"/>
                  </a:lnTo>
                  <a:lnTo>
                    <a:pt x="21" y="104"/>
                  </a:lnTo>
                  <a:lnTo>
                    <a:pt x="33" y="83"/>
                  </a:lnTo>
                  <a:lnTo>
                    <a:pt x="47" y="63"/>
                  </a:lnTo>
                  <a:lnTo>
                    <a:pt x="62" y="47"/>
                  </a:lnTo>
                  <a:lnTo>
                    <a:pt x="78" y="34"/>
                  </a:lnTo>
                  <a:lnTo>
                    <a:pt x="94" y="24"/>
                  </a:lnTo>
                  <a:lnTo>
                    <a:pt x="112" y="16"/>
                  </a:lnTo>
                  <a:lnTo>
                    <a:pt x="128" y="10"/>
                  </a:lnTo>
                  <a:lnTo>
                    <a:pt x="143" y="6"/>
                  </a:lnTo>
                  <a:lnTo>
                    <a:pt x="157" y="4"/>
                  </a:lnTo>
                  <a:lnTo>
                    <a:pt x="170" y="2"/>
                  </a:lnTo>
                  <a:lnTo>
                    <a:pt x="180" y="0"/>
                  </a:lnTo>
                  <a:lnTo>
                    <a:pt x="18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56" name="Freeform 263"/>
            <p:cNvSpPr>
              <a:spLocks/>
            </p:cNvSpPr>
            <p:nvPr/>
          </p:nvSpPr>
          <p:spPr bwMode="auto">
            <a:xfrm>
              <a:off x="2667" y="349"/>
              <a:ext cx="64" cy="82"/>
            </a:xfrm>
            <a:custGeom>
              <a:avLst/>
              <a:gdLst>
                <a:gd name="T0" fmla="*/ 193 w 385"/>
                <a:gd name="T1" fmla="*/ 0 h 494"/>
                <a:gd name="T2" fmla="*/ 206 w 385"/>
                <a:gd name="T3" fmla="*/ 0 h 494"/>
                <a:gd name="T4" fmla="*/ 229 w 385"/>
                <a:gd name="T5" fmla="*/ 4 h 494"/>
                <a:gd name="T6" fmla="*/ 259 w 385"/>
                <a:gd name="T7" fmla="*/ 10 h 494"/>
                <a:gd name="T8" fmla="*/ 291 w 385"/>
                <a:gd name="T9" fmla="*/ 24 h 494"/>
                <a:gd name="T10" fmla="*/ 324 w 385"/>
                <a:gd name="T11" fmla="*/ 47 h 494"/>
                <a:gd name="T12" fmla="*/ 353 w 385"/>
                <a:gd name="T13" fmla="*/ 83 h 494"/>
                <a:gd name="T14" fmla="*/ 374 w 385"/>
                <a:gd name="T15" fmla="*/ 131 h 494"/>
                <a:gd name="T16" fmla="*/ 384 w 385"/>
                <a:gd name="T17" fmla="*/ 196 h 494"/>
                <a:gd name="T18" fmla="*/ 384 w 385"/>
                <a:gd name="T19" fmla="*/ 205 h 494"/>
                <a:gd name="T20" fmla="*/ 385 w 385"/>
                <a:gd name="T21" fmla="*/ 227 h 494"/>
                <a:gd name="T22" fmla="*/ 385 w 385"/>
                <a:gd name="T23" fmla="*/ 260 h 494"/>
                <a:gd name="T24" fmla="*/ 381 w 385"/>
                <a:gd name="T25" fmla="*/ 301 h 494"/>
                <a:gd name="T26" fmla="*/ 372 w 385"/>
                <a:gd name="T27" fmla="*/ 344 h 494"/>
                <a:gd name="T28" fmla="*/ 357 w 385"/>
                <a:gd name="T29" fmla="*/ 388 h 494"/>
                <a:gd name="T30" fmla="*/ 333 w 385"/>
                <a:gd name="T31" fmla="*/ 429 h 494"/>
                <a:gd name="T32" fmla="*/ 299 w 385"/>
                <a:gd name="T33" fmla="*/ 463 h 494"/>
                <a:gd name="T34" fmla="*/ 253 w 385"/>
                <a:gd name="T35" fmla="*/ 485 h 494"/>
                <a:gd name="T36" fmla="*/ 194 w 385"/>
                <a:gd name="T37" fmla="*/ 494 h 494"/>
                <a:gd name="T38" fmla="*/ 160 w 385"/>
                <a:gd name="T39" fmla="*/ 492 h 494"/>
                <a:gd name="T40" fmla="*/ 107 w 385"/>
                <a:gd name="T41" fmla="*/ 476 h 494"/>
                <a:gd name="T42" fmla="*/ 69 w 385"/>
                <a:gd name="T43" fmla="*/ 447 h 494"/>
                <a:gd name="T44" fmla="*/ 39 w 385"/>
                <a:gd name="T45" fmla="*/ 409 h 494"/>
                <a:gd name="T46" fmla="*/ 20 w 385"/>
                <a:gd name="T47" fmla="*/ 367 h 494"/>
                <a:gd name="T48" fmla="*/ 8 w 385"/>
                <a:gd name="T49" fmla="*/ 322 h 494"/>
                <a:gd name="T50" fmla="*/ 3 w 385"/>
                <a:gd name="T51" fmla="*/ 279 h 494"/>
                <a:gd name="T52" fmla="*/ 0 w 385"/>
                <a:gd name="T53" fmla="*/ 242 h 494"/>
                <a:gd name="T54" fmla="*/ 0 w 385"/>
                <a:gd name="T55" fmla="*/ 214 h 494"/>
                <a:gd name="T56" fmla="*/ 2 w 385"/>
                <a:gd name="T57" fmla="*/ 198 h 494"/>
                <a:gd name="T58" fmla="*/ 6 w 385"/>
                <a:gd name="T59" fmla="*/ 161 h 494"/>
                <a:gd name="T60" fmla="*/ 22 w 385"/>
                <a:gd name="T61" fmla="*/ 104 h 494"/>
                <a:gd name="T62" fmla="*/ 47 w 385"/>
                <a:gd name="T63" fmla="*/ 63 h 494"/>
                <a:gd name="T64" fmla="*/ 78 w 385"/>
                <a:gd name="T65" fmla="*/ 34 h 494"/>
                <a:gd name="T66" fmla="*/ 112 w 385"/>
                <a:gd name="T67" fmla="*/ 16 h 494"/>
                <a:gd name="T68" fmla="*/ 143 w 385"/>
                <a:gd name="T69" fmla="*/ 6 h 494"/>
                <a:gd name="T70" fmla="*/ 170 w 385"/>
                <a:gd name="T71" fmla="*/ 2 h 494"/>
                <a:gd name="T72" fmla="*/ 189 w 385"/>
                <a:gd name="T7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494">
                  <a:moveTo>
                    <a:pt x="189" y="0"/>
                  </a:moveTo>
                  <a:lnTo>
                    <a:pt x="193" y="0"/>
                  </a:lnTo>
                  <a:lnTo>
                    <a:pt x="197" y="0"/>
                  </a:lnTo>
                  <a:lnTo>
                    <a:pt x="206" y="0"/>
                  </a:lnTo>
                  <a:lnTo>
                    <a:pt x="216" y="2"/>
                  </a:lnTo>
                  <a:lnTo>
                    <a:pt x="229" y="4"/>
                  </a:lnTo>
                  <a:lnTo>
                    <a:pt x="243" y="6"/>
                  </a:lnTo>
                  <a:lnTo>
                    <a:pt x="259" y="10"/>
                  </a:lnTo>
                  <a:lnTo>
                    <a:pt x="275" y="16"/>
                  </a:lnTo>
                  <a:lnTo>
                    <a:pt x="291" y="24"/>
                  </a:lnTo>
                  <a:lnTo>
                    <a:pt x="308" y="34"/>
                  </a:lnTo>
                  <a:lnTo>
                    <a:pt x="324" y="47"/>
                  </a:lnTo>
                  <a:lnTo>
                    <a:pt x="339" y="63"/>
                  </a:lnTo>
                  <a:lnTo>
                    <a:pt x="353" y="83"/>
                  </a:lnTo>
                  <a:lnTo>
                    <a:pt x="365" y="104"/>
                  </a:lnTo>
                  <a:lnTo>
                    <a:pt x="374" y="131"/>
                  </a:lnTo>
                  <a:lnTo>
                    <a:pt x="381" y="161"/>
                  </a:lnTo>
                  <a:lnTo>
                    <a:pt x="384" y="196"/>
                  </a:lnTo>
                  <a:lnTo>
                    <a:pt x="384" y="198"/>
                  </a:lnTo>
                  <a:lnTo>
                    <a:pt x="384" y="205"/>
                  </a:lnTo>
                  <a:lnTo>
                    <a:pt x="385" y="214"/>
                  </a:lnTo>
                  <a:lnTo>
                    <a:pt x="385" y="227"/>
                  </a:lnTo>
                  <a:lnTo>
                    <a:pt x="385" y="242"/>
                  </a:lnTo>
                  <a:lnTo>
                    <a:pt x="385" y="260"/>
                  </a:lnTo>
                  <a:lnTo>
                    <a:pt x="383" y="279"/>
                  </a:lnTo>
                  <a:lnTo>
                    <a:pt x="381" y="301"/>
                  </a:lnTo>
                  <a:lnTo>
                    <a:pt x="378" y="322"/>
                  </a:lnTo>
                  <a:lnTo>
                    <a:pt x="372" y="344"/>
                  </a:lnTo>
                  <a:lnTo>
                    <a:pt x="366" y="367"/>
                  </a:lnTo>
                  <a:lnTo>
                    <a:pt x="357" y="388"/>
                  </a:lnTo>
                  <a:lnTo>
                    <a:pt x="346" y="409"/>
                  </a:lnTo>
                  <a:lnTo>
                    <a:pt x="333" y="429"/>
                  </a:lnTo>
                  <a:lnTo>
                    <a:pt x="317" y="447"/>
                  </a:lnTo>
                  <a:lnTo>
                    <a:pt x="299" y="463"/>
                  </a:lnTo>
                  <a:lnTo>
                    <a:pt x="278" y="476"/>
                  </a:lnTo>
                  <a:lnTo>
                    <a:pt x="253" y="485"/>
                  </a:lnTo>
                  <a:lnTo>
                    <a:pt x="225" y="492"/>
                  </a:lnTo>
                  <a:lnTo>
                    <a:pt x="194" y="494"/>
                  </a:lnTo>
                  <a:lnTo>
                    <a:pt x="192" y="494"/>
                  </a:lnTo>
                  <a:lnTo>
                    <a:pt x="160" y="492"/>
                  </a:lnTo>
                  <a:lnTo>
                    <a:pt x="132" y="485"/>
                  </a:lnTo>
                  <a:lnTo>
                    <a:pt x="107" y="476"/>
                  </a:lnTo>
                  <a:lnTo>
                    <a:pt x="87" y="463"/>
                  </a:lnTo>
                  <a:lnTo>
                    <a:pt x="69" y="447"/>
                  </a:lnTo>
                  <a:lnTo>
                    <a:pt x="52" y="429"/>
                  </a:lnTo>
                  <a:lnTo>
                    <a:pt x="39" y="409"/>
                  </a:lnTo>
                  <a:lnTo>
                    <a:pt x="29" y="388"/>
                  </a:lnTo>
                  <a:lnTo>
                    <a:pt x="20" y="367"/>
                  </a:lnTo>
                  <a:lnTo>
                    <a:pt x="13" y="344"/>
                  </a:lnTo>
                  <a:lnTo>
                    <a:pt x="8" y="322"/>
                  </a:lnTo>
                  <a:lnTo>
                    <a:pt x="5" y="301"/>
                  </a:lnTo>
                  <a:lnTo>
                    <a:pt x="3" y="279"/>
                  </a:lnTo>
                  <a:lnTo>
                    <a:pt x="2" y="260"/>
                  </a:lnTo>
                  <a:lnTo>
                    <a:pt x="0" y="242"/>
                  </a:lnTo>
                  <a:lnTo>
                    <a:pt x="0" y="227"/>
                  </a:lnTo>
                  <a:lnTo>
                    <a:pt x="0" y="214"/>
                  </a:lnTo>
                  <a:lnTo>
                    <a:pt x="2" y="205"/>
                  </a:lnTo>
                  <a:lnTo>
                    <a:pt x="2" y="198"/>
                  </a:lnTo>
                  <a:lnTo>
                    <a:pt x="2" y="196"/>
                  </a:lnTo>
                  <a:lnTo>
                    <a:pt x="6" y="161"/>
                  </a:lnTo>
                  <a:lnTo>
                    <a:pt x="12" y="131"/>
                  </a:lnTo>
                  <a:lnTo>
                    <a:pt x="22" y="104"/>
                  </a:lnTo>
                  <a:lnTo>
                    <a:pt x="34" y="81"/>
                  </a:lnTo>
                  <a:lnTo>
                    <a:pt x="47" y="63"/>
                  </a:lnTo>
                  <a:lnTo>
                    <a:pt x="62" y="47"/>
                  </a:lnTo>
                  <a:lnTo>
                    <a:pt x="78" y="34"/>
                  </a:lnTo>
                  <a:lnTo>
                    <a:pt x="95" y="24"/>
                  </a:lnTo>
                  <a:lnTo>
                    <a:pt x="112" y="16"/>
                  </a:lnTo>
                  <a:lnTo>
                    <a:pt x="128" y="10"/>
                  </a:lnTo>
                  <a:lnTo>
                    <a:pt x="143" y="6"/>
                  </a:lnTo>
                  <a:lnTo>
                    <a:pt x="157" y="3"/>
                  </a:lnTo>
                  <a:lnTo>
                    <a:pt x="170" y="2"/>
                  </a:lnTo>
                  <a:lnTo>
                    <a:pt x="181" y="0"/>
                  </a:lnTo>
                  <a:lnTo>
                    <a:pt x="18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57" name="Freeform 264"/>
            <p:cNvSpPr>
              <a:spLocks/>
            </p:cNvSpPr>
            <p:nvPr/>
          </p:nvSpPr>
          <p:spPr bwMode="auto">
            <a:xfrm>
              <a:off x="2305" y="441"/>
              <a:ext cx="462" cy="320"/>
            </a:xfrm>
            <a:custGeom>
              <a:avLst/>
              <a:gdLst>
                <a:gd name="T0" fmla="*/ 451 w 2770"/>
                <a:gd name="T1" fmla="*/ 15 h 1920"/>
                <a:gd name="T2" fmla="*/ 426 w 2770"/>
                <a:gd name="T3" fmla="*/ 116 h 1920"/>
                <a:gd name="T4" fmla="*/ 609 w 2770"/>
                <a:gd name="T5" fmla="*/ 28 h 1920"/>
                <a:gd name="T6" fmla="*/ 782 w 2770"/>
                <a:gd name="T7" fmla="*/ 68 h 1920"/>
                <a:gd name="T8" fmla="*/ 912 w 2770"/>
                <a:gd name="T9" fmla="*/ 1 h 1920"/>
                <a:gd name="T10" fmla="*/ 1003 w 2770"/>
                <a:gd name="T11" fmla="*/ 43 h 1920"/>
                <a:gd name="T12" fmla="*/ 1042 w 2770"/>
                <a:gd name="T13" fmla="*/ 1 h 1920"/>
                <a:gd name="T14" fmla="*/ 1082 w 2770"/>
                <a:gd name="T15" fmla="*/ 3 h 1920"/>
                <a:gd name="T16" fmla="*/ 1110 w 2770"/>
                <a:gd name="T17" fmla="*/ 57 h 1920"/>
                <a:gd name="T18" fmla="*/ 1213 w 2770"/>
                <a:gd name="T19" fmla="*/ 6 h 1920"/>
                <a:gd name="T20" fmla="*/ 1360 w 2770"/>
                <a:gd name="T21" fmla="*/ 84 h 1920"/>
                <a:gd name="T22" fmla="*/ 1528 w 2770"/>
                <a:gd name="T23" fmla="*/ 18 h 1920"/>
                <a:gd name="T24" fmla="*/ 1676 w 2770"/>
                <a:gd name="T25" fmla="*/ 93 h 1920"/>
                <a:gd name="T26" fmla="*/ 1673 w 2770"/>
                <a:gd name="T27" fmla="*/ 10 h 1920"/>
                <a:gd name="T28" fmla="*/ 1716 w 2770"/>
                <a:gd name="T29" fmla="*/ 0 h 1920"/>
                <a:gd name="T30" fmla="*/ 1764 w 2770"/>
                <a:gd name="T31" fmla="*/ 23 h 1920"/>
                <a:gd name="T32" fmla="*/ 1779 w 2770"/>
                <a:gd name="T33" fmla="*/ 243 h 1920"/>
                <a:gd name="T34" fmla="*/ 1939 w 2770"/>
                <a:gd name="T35" fmla="*/ 40 h 1920"/>
                <a:gd name="T36" fmla="*/ 2115 w 2770"/>
                <a:gd name="T37" fmla="*/ 53 h 1920"/>
                <a:gd name="T38" fmla="*/ 2222 w 2770"/>
                <a:gd name="T39" fmla="*/ 0 h 1920"/>
                <a:gd name="T40" fmla="*/ 2312 w 2770"/>
                <a:gd name="T41" fmla="*/ 33 h 1920"/>
                <a:gd name="T42" fmla="*/ 2356 w 2770"/>
                <a:gd name="T43" fmla="*/ 1 h 1920"/>
                <a:gd name="T44" fmla="*/ 2397 w 2770"/>
                <a:gd name="T45" fmla="*/ 6 h 1920"/>
                <a:gd name="T46" fmla="*/ 2412 w 2770"/>
                <a:gd name="T47" fmla="*/ 74 h 1920"/>
                <a:gd name="T48" fmla="*/ 2534 w 2770"/>
                <a:gd name="T49" fmla="*/ 11 h 1920"/>
                <a:gd name="T50" fmla="*/ 2692 w 2770"/>
                <a:gd name="T51" fmla="*/ 102 h 1920"/>
                <a:gd name="T52" fmla="*/ 2763 w 2770"/>
                <a:gd name="T53" fmla="*/ 197 h 1920"/>
                <a:gd name="T54" fmla="*/ 2766 w 2770"/>
                <a:gd name="T55" fmla="*/ 414 h 1920"/>
                <a:gd name="T56" fmla="*/ 2729 w 2770"/>
                <a:gd name="T57" fmla="*/ 598 h 1920"/>
                <a:gd name="T58" fmla="*/ 2659 w 2770"/>
                <a:gd name="T59" fmla="*/ 753 h 1920"/>
                <a:gd name="T60" fmla="*/ 2611 w 2770"/>
                <a:gd name="T61" fmla="*/ 898 h 1920"/>
                <a:gd name="T62" fmla="*/ 2280 w 2770"/>
                <a:gd name="T63" fmla="*/ 1920 h 1920"/>
                <a:gd name="T64" fmla="*/ 2116 w 2770"/>
                <a:gd name="T65" fmla="*/ 860 h 1920"/>
                <a:gd name="T66" fmla="*/ 2067 w 2770"/>
                <a:gd name="T67" fmla="*/ 740 h 1920"/>
                <a:gd name="T68" fmla="*/ 2002 w 2770"/>
                <a:gd name="T69" fmla="*/ 756 h 1920"/>
                <a:gd name="T70" fmla="*/ 1956 w 2770"/>
                <a:gd name="T71" fmla="*/ 898 h 1920"/>
                <a:gd name="T72" fmla="*/ 1626 w 2770"/>
                <a:gd name="T73" fmla="*/ 1920 h 1920"/>
                <a:gd name="T74" fmla="*/ 1462 w 2770"/>
                <a:gd name="T75" fmla="*/ 860 h 1920"/>
                <a:gd name="T76" fmla="*/ 1414 w 2770"/>
                <a:gd name="T77" fmla="*/ 740 h 1920"/>
                <a:gd name="T78" fmla="*/ 1348 w 2770"/>
                <a:gd name="T79" fmla="*/ 756 h 1920"/>
                <a:gd name="T80" fmla="*/ 1303 w 2770"/>
                <a:gd name="T81" fmla="*/ 898 h 1920"/>
                <a:gd name="T82" fmla="*/ 972 w 2770"/>
                <a:gd name="T83" fmla="*/ 1920 h 1920"/>
                <a:gd name="T84" fmla="*/ 809 w 2770"/>
                <a:gd name="T85" fmla="*/ 860 h 1920"/>
                <a:gd name="T86" fmla="*/ 760 w 2770"/>
                <a:gd name="T87" fmla="*/ 740 h 1920"/>
                <a:gd name="T88" fmla="*/ 694 w 2770"/>
                <a:gd name="T89" fmla="*/ 756 h 1920"/>
                <a:gd name="T90" fmla="*/ 649 w 2770"/>
                <a:gd name="T91" fmla="*/ 898 h 1920"/>
                <a:gd name="T92" fmla="*/ 318 w 2770"/>
                <a:gd name="T93" fmla="*/ 1920 h 1920"/>
                <a:gd name="T94" fmla="*/ 155 w 2770"/>
                <a:gd name="T95" fmla="*/ 860 h 1920"/>
                <a:gd name="T96" fmla="*/ 105 w 2770"/>
                <a:gd name="T97" fmla="*/ 736 h 1920"/>
                <a:gd name="T98" fmla="*/ 35 w 2770"/>
                <a:gd name="T99" fmla="*/ 575 h 1920"/>
                <a:gd name="T100" fmla="*/ 3 w 2770"/>
                <a:gd name="T101" fmla="*/ 380 h 1920"/>
                <a:gd name="T102" fmla="*/ 13 w 2770"/>
                <a:gd name="T103" fmla="*/ 175 h 1920"/>
                <a:gd name="T104" fmla="*/ 103 w 2770"/>
                <a:gd name="T105" fmla="*/ 84 h 1920"/>
                <a:gd name="T106" fmla="*/ 250 w 2770"/>
                <a:gd name="T107" fmla="*/ 6 h 1920"/>
                <a:gd name="T108" fmla="*/ 352 w 2770"/>
                <a:gd name="T109" fmla="*/ 57 h 1920"/>
                <a:gd name="T110" fmla="*/ 381 w 2770"/>
                <a:gd name="T111" fmla="*/ 3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0" h="1920">
                  <a:moveTo>
                    <a:pt x="409" y="0"/>
                  </a:moveTo>
                  <a:lnTo>
                    <a:pt x="414" y="0"/>
                  </a:lnTo>
                  <a:lnTo>
                    <a:pt x="421" y="1"/>
                  </a:lnTo>
                  <a:lnTo>
                    <a:pt x="428" y="3"/>
                  </a:lnTo>
                  <a:lnTo>
                    <a:pt x="437" y="6"/>
                  </a:lnTo>
                  <a:lnTo>
                    <a:pt x="443" y="10"/>
                  </a:lnTo>
                  <a:lnTo>
                    <a:pt x="451" y="15"/>
                  </a:lnTo>
                  <a:lnTo>
                    <a:pt x="455" y="23"/>
                  </a:lnTo>
                  <a:lnTo>
                    <a:pt x="458" y="33"/>
                  </a:lnTo>
                  <a:lnTo>
                    <a:pt x="459" y="43"/>
                  </a:lnTo>
                  <a:lnTo>
                    <a:pt x="457" y="57"/>
                  </a:lnTo>
                  <a:lnTo>
                    <a:pt x="451" y="74"/>
                  </a:lnTo>
                  <a:lnTo>
                    <a:pt x="441" y="93"/>
                  </a:lnTo>
                  <a:lnTo>
                    <a:pt x="426" y="116"/>
                  </a:lnTo>
                  <a:lnTo>
                    <a:pt x="471" y="243"/>
                  </a:lnTo>
                  <a:lnTo>
                    <a:pt x="548" y="0"/>
                  </a:lnTo>
                  <a:lnTo>
                    <a:pt x="551" y="1"/>
                  </a:lnTo>
                  <a:lnTo>
                    <a:pt x="560" y="6"/>
                  </a:lnTo>
                  <a:lnTo>
                    <a:pt x="573" y="11"/>
                  </a:lnTo>
                  <a:lnTo>
                    <a:pt x="589" y="18"/>
                  </a:lnTo>
                  <a:lnTo>
                    <a:pt x="609" y="28"/>
                  </a:lnTo>
                  <a:lnTo>
                    <a:pt x="631" y="40"/>
                  </a:lnTo>
                  <a:lnTo>
                    <a:pt x="656" y="53"/>
                  </a:lnTo>
                  <a:lnTo>
                    <a:pt x="681" y="68"/>
                  </a:lnTo>
                  <a:lnTo>
                    <a:pt x="706" y="84"/>
                  </a:lnTo>
                  <a:lnTo>
                    <a:pt x="732" y="102"/>
                  </a:lnTo>
                  <a:lnTo>
                    <a:pt x="757" y="84"/>
                  </a:lnTo>
                  <a:lnTo>
                    <a:pt x="782" y="68"/>
                  </a:lnTo>
                  <a:lnTo>
                    <a:pt x="808" y="53"/>
                  </a:lnTo>
                  <a:lnTo>
                    <a:pt x="831" y="40"/>
                  </a:lnTo>
                  <a:lnTo>
                    <a:pt x="854" y="28"/>
                  </a:lnTo>
                  <a:lnTo>
                    <a:pt x="874" y="18"/>
                  </a:lnTo>
                  <a:lnTo>
                    <a:pt x="891" y="11"/>
                  </a:lnTo>
                  <a:lnTo>
                    <a:pt x="904" y="6"/>
                  </a:lnTo>
                  <a:lnTo>
                    <a:pt x="912" y="1"/>
                  </a:lnTo>
                  <a:lnTo>
                    <a:pt x="915" y="0"/>
                  </a:lnTo>
                  <a:lnTo>
                    <a:pt x="992" y="243"/>
                  </a:lnTo>
                  <a:lnTo>
                    <a:pt x="1037" y="116"/>
                  </a:lnTo>
                  <a:lnTo>
                    <a:pt x="1022" y="93"/>
                  </a:lnTo>
                  <a:lnTo>
                    <a:pt x="1012" y="74"/>
                  </a:lnTo>
                  <a:lnTo>
                    <a:pt x="1006" y="57"/>
                  </a:lnTo>
                  <a:lnTo>
                    <a:pt x="1003" y="43"/>
                  </a:lnTo>
                  <a:lnTo>
                    <a:pt x="1004" y="33"/>
                  </a:lnTo>
                  <a:lnTo>
                    <a:pt x="1008" y="23"/>
                  </a:lnTo>
                  <a:lnTo>
                    <a:pt x="1013" y="15"/>
                  </a:lnTo>
                  <a:lnTo>
                    <a:pt x="1020" y="10"/>
                  </a:lnTo>
                  <a:lnTo>
                    <a:pt x="1027" y="7"/>
                  </a:lnTo>
                  <a:lnTo>
                    <a:pt x="1035" y="3"/>
                  </a:lnTo>
                  <a:lnTo>
                    <a:pt x="1042" y="1"/>
                  </a:lnTo>
                  <a:lnTo>
                    <a:pt x="1049" y="1"/>
                  </a:lnTo>
                  <a:lnTo>
                    <a:pt x="1054" y="0"/>
                  </a:lnTo>
                  <a:lnTo>
                    <a:pt x="1059" y="0"/>
                  </a:lnTo>
                  <a:lnTo>
                    <a:pt x="1062" y="0"/>
                  </a:lnTo>
                  <a:lnTo>
                    <a:pt x="1067" y="0"/>
                  </a:lnTo>
                  <a:lnTo>
                    <a:pt x="1075" y="1"/>
                  </a:lnTo>
                  <a:lnTo>
                    <a:pt x="1082" y="3"/>
                  </a:lnTo>
                  <a:lnTo>
                    <a:pt x="1090" y="6"/>
                  </a:lnTo>
                  <a:lnTo>
                    <a:pt x="1097" y="10"/>
                  </a:lnTo>
                  <a:lnTo>
                    <a:pt x="1104" y="15"/>
                  </a:lnTo>
                  <a:lnTo>
                    <a:pt x="1109" y="23"/>
                  </a:lnTo>
                  <a:lnTo>
                    <a:pt x="1113" y="33"/>
                  </a:lnTo>
                  <a:lnTo>
                    <a:pt x="1114" y="43"/>
                  </a:lnTo>
                  <a:lnTo>
                    <a:pt x="1110" y="57"/>
                  </a:lnTo>
                  <a:lnTo>
                    <a:pt x="1105" y="74"/>
                  </a:lnTo>
                  <a:lnTo>
                    <a:pt x="1095" y="93"/>
                  </a:lnTo>
                  <a:lnTo>
                    <a:pt x="1080" y="116"/>
                  </a:lnTo>
                  <a:lnTo>
                    <a:pt x="1126" y="243"/>
                  </a:lnTo>
                  <a:lnTo>
                    <a:pt x="1202" y="0"/>
                  </a:lnTo>
                  <a:lnTo>
                    <a:pt x="1206" y="1"/>
                  </a:lnTo>
                  <a:lnTo>
                    <a:pt x="1213" y="6"/>
                  </a:lnTo>
                  <a:lnTo>
                    <a:pt x="1226" y="11"/>
                  </a:lnTo>
                  <a:lnTo>
                    <a:pt x="1243" y="18"/>
                  </a:lnTo>
                  <a:lnTo>
                    <a:pt x="1263" y="28"/>
                  </a:lnTo>
                  <a:lnTo>
                    <a:pt x="1286" y="40"/>
                  </a:lnTo>
                  <a:lnTo>
                    <a:pt x="1309" y="53"/>
                  </a:lnTo>
                  <a:lnTo>
                    <a:pt x="1334" y="68"/>
                  </a:lnTo>
                  <a:lnTo>
                    <a:pt x="1360" y="84"/>
                  </a:lnTo>
                  <a:lnTo>
                    <a:pt x="1385" y="102"/>
                  </a:lnTo>
                  <a:lnTo>
                    <a:pt x="1410" y="84"/>
                  </a:lnTo>
                  <a:lnTo>
                    <a:pt x="1436" y="68"/>
                  </a:lnTo>
                  <a:lnTo>
                    <a:pt x="1461" y="53"/>
                  </a:lnTo>
                  <a:lnTo>
                    <a:pt x="1486" y="40"/>
                  </a:lnTo>
                  <a:lnTo>
                    <a:pt x="1507" y="28"/>
                  </a:lnTo>
                  <a:lnTo>
                    <a:pt x="1528" y="18"/>
                  </a:lnTo>
                  <a:lnTo>
                    <a:pt x="1544" y="11"/>
                  </a:lnTo>
                  <a:lnTo>
                    <a:pt x="1557" y="6"/>
                  </a:lnTo>
                  <a:lnTo>
                    <a:pt x="1566" y="1"/>
                  </a:lnTo>
                  <a:lnTo>
                    <a:pt x="1568" y="0"/>
                  </a:lnTo>
                  <a:lnTo>
                    <a:pt x="1646" y="243"/>
                  </a:lnTo>
                  <a:lnTo>
                    <a:pt x="1690" y="116"/>
                  </a:lnTo>
                  <a:lnTo>
                    <a:pt x="1676" y="93"/>
                  </a:lnTo>
                  <a:lnTo>
                    <a:pt x="1665" y="74"/>
                  </a:lnTo>
                  <a:lnTo>
                    <a:pt x="1660" y="57"/>
                  </a:lnTo>
                  <a:lnTo>
                    <a:pt x="1658" y="43"/>
                  </a:lnTo>
                  <a:lnTo>
                    <a:pt x="1658" y="33"/>
                  </a:lnTo>
                  <a:lnTo>
                    <a:pt x="1661" y="23"/>
                  </a:lnTo>
                  <a:lnTo>
                    <a:pt x="1666" y="15"/>
                  </a:lnTo>
                  <a:lnTo>
                    <a:pt x="1673" y="10"/>
                  </a:lnTo>
                  <a:lnTo>
                    <a:pt x="1680" y="7"/>
                  </a:lnTo>
                  <a:lnTo>
                    <a:pt x="1688" y="3"/>
                  </a:lnTo>
                  <a:lnTo>
                    <a:pt x="1695" y="1"/>
                  </a:lnTo>
                  <a:lnTo>
                    <a:pt x="1703" y="1"/>
                  </a:lnTo>
                  <a:lnTo>
                    <a:pt x="1708" y="0"/>
                  </a:lnTo>
                  <a:lnTo>
                    <a:pt x="1712" y="0"/>
                  </a:lnTo>
                  <a:lnTo>
                    <a:pt x="1716" y="0"/>
                  </a:lnTo>
                  <a:lnTo>
                    <a:pt x="1721" y="0"/>
                  </a:lnTo>
                  <a:lnTo>
                    <a:pt x="1728" y="1"/>
                  </a:lnTo>
                  <a:lnTo>
                    <a:pt x="1735" y="3"/>
                  </a:lnTo>
                  <a:lnTo>
                    <a:pt x="1744" y="6"/>
                  </a:lnTo>
                  <a:lnTo>
                    <a:pt x="1752" y="10"/>
                  </a:lnTo>
                  <a:lnTo>
                    <a:pt x="1758" y="15"/>
                  </a:lnTo>
                  <a:lnTo>
                    <a:pt x="1764" y="23"/>
                  </a:lnTo>
                  <a:lnTo>
                    <a:pt x="1767" y="33"/>
                  </a:lnTo>
                  <a:lnTo>
                    <a:pt x="1767" y="43"/>
                  </a:lnTo>
                  <a:lnTo>
                    <a:pt x="1765" y="57"/>
                  </a:lnTo>
                  <a:lnTo>
                    <a:pt x="1759" y="74"/>
                  </a:lnTo>
                  <a:lnTo>
                    <a:pt x="1748" y="93"/>
                  </a:lnTo>
                  <a:lnTo>
                    <a:pt x="1734" y="116"/>
                  </a:lnTo>
                  <a:lnTo>
                    <a:pt x="1779" y="243"/>
                  </a:lnTo>
                  <a:lnTo>
                    <a:pt x="1856" y="0"/>
                  </a:lnTo>
                  <a:lnTo>
                    <a:pt x="1859" y="1"/>
                  </a:lnTo>
                  <a:lnTo>
                    <a:pt x="1867" y="6"/>
                  </a:lnTo>
                  <a:lnTo>
                    <a:pt x="1880" y="11"/>
                  </a:lnTo>
                  <a:lnTo>
                    <a:pt x="1897" y="18"/>
                  </a:lnTo>
                  <a:lnTo>
                    <a:pt x="1917" y="28"/>
                  </a:lnTo>
                  <a:lnTo>
                    <a:pt x="1939" y="40"/>
                  </a:lnTo>
                  <a:lnTo>
                    <a:pt x="1964" y="53"/>
                  </a:lnTo>
                  <a:lnTo>
                    <a:pt x="1989" y="68"/>
                  </a:lnTo>
                  <a:lnTo>
                    <a:pt x="2014" y="84"/>
                  </a:lnTo>
                  <a:lnTo>
                    <a:pt x="2039" y="102"/>
                  </a:lnTo>
                  <a:lnTo>
                    <a:pt x="2064" y="84"/>
                  </a:lnTo>
                  <a:lnTo>
                    <a:pt x="2089" y="68"/>
                  </a:lnTo>
                  <a:lnTo>
                    <a:pt x="2115" y="53"/>
                  </a:lnTo>
                  <a:lnTo>
                    <a:pt x="2139" y="40"/>
                  </a:lnTo>
                  <a:lnTo>
                    <a:pt x="2162" y="28"/>
                  </a:lnTo>
                  <a:lnTo>
                    <a:pt x="2181" y="18"/>
                  </a:lnTo>
                  <a:lnTo>
                    <a:pt x="2198" y="11"/>
                  </a:lnTo>
                  <a:lnTo>
                    <a:pt x="2211" y="6"/>
                  </a:lnTo>
                  <a:lnTo>
                    <a:pt x="2219" y="1"/>
                  </a:lnTo>
                  <a:lnTo>
                    <a:pt x="2222" y="0"/>
                  </a:lnTo>
                  <a:lnTo>
                    <a:pt x="2299" y="243"/>
                  </a:lnTo>
                  <a:lnTo>
                    <a:pt x="2344" y="116"/>
                  </a:lnTo>
                  <a:lnTo>
                    <a:pt x="2329" y="93"/>
                  </a:lnTo>
                  <a:lnTo>
                    <a:pt x="2319" y="74"/>
                  </a:lnTo>
                  <a:lnTo>
                    <a:pt x="2313" y="57"/>
                  </a:lnTo>
                  <a:lnTo>
                    <a:pt x="2311" y="43"/>
                  </a:lnTo>
                  <a:lnTo>
                    <a:pt x="2312" y="33"/>
                  </a:lnTo>
                  <a:lnTo>
                    <a:pt x="2315" y="23"/>
                  </a:lnTo>
                  <a:lnTo>
                    <a:pt x="2321" y="15"/>
                  </a:lnTo>
                  <a:lnTo>
                    <a:pt x="2327" y="10"/>
                  </a:lnTo>
                  <a:lnTo>
                    <a:pt x="2335" y="7"/>
                  </a:lnTo>
                  <a:lnTo>
                    <a:pt x="2342" y="3"/>
                  </a:lnTo>
                  <a:lnTo>
                    <a:pt x="2350" y="1"/>
                  </a:lnTo>
                  <a:lnTo>
                    <a:pt x="2356" y="1"/>
                  </a:lnTo>
                  <a:lnTo>
                    <a:pt x="2363" y="0"/>
                  </a:lnTo>
                  <a:lnTo>
                    <a:pt x="2366" y="0"/>
                  </a:lnTo>
                  <a:lnTo>
                    <a:pt x="2369" y="0"/>
                  </a:lnTo>
                  <a:lnTo>
                    <a:pt x="2376" y="0"/>
                  </a:lnTo>
                  <a:lnTo>
                    <a:pt x="2382" y="1"/>
                  </a:lnTo>
                  <a:lnTo>
                    <a:pt x="2390" y="3"/>
                  </a:lnTo>
                  <a:lnTo>
                    <a:pt x="2397" y="6"/>
                  </a:lnTo>
                  <a:lnTo>
                    <a:pt x="2405" y="10"/>
                  </a:lnTo>
                  <a:lnTo>
                    <a:pt x="2411" y="15"/>
                  </a:lnTo>
                  <a:lnTo>
                    <a:pt x="2417" y="23"/>
                  </a:lnTo>
                  <a:lnTo>
                    <a:pt x="2420" y="33"/>
                  </a:lnTo>
                  <a:lnTo>
                    <a:pt x="2421" y="43"/>
                  </a:lnTo>
                  <a:lnTo>
                    <a:pt x="2419" y="57"/>
                  </a:lnTo>
                  <a:lnTo>
                    <a:pt x="2412" y="74"/>
                  </a:lnTo>
                  <a:lnTo>
                    <a:pt x="2403" y="93"/>
                  </a:lnTo>
                  <a:lnTo>
                    <a:pt x="2388" y="116"/>
                  </a:lnTo>
                  <a:lnTo>
                    <a:pt x="2433" y="243"/>
                  </a:lnTo>
                  <a:lnTo>
                    <a:pt x="2510" y="0"/>
                  </a:lnTo>
                  <a:lnTo>
                    <a:pt x="2513" y="1"/>
                  </a:lnTo>
                  <a:lnTo>
                    <a:pt x="2521" y="6"/>
                  </a:lnTo>
                  <a:lnTo>
                    <a:pt x="2534" y="11"/>
                  </a:lnTo>
                  <a:lnTo>
                    <a:pt x="2551" y="18"/>
                  </a:lnTo>
                  <a:lnTo>
                    <a:pt x="2570" y="28"/>
                  </a:lnTo>
                  <a:lnTo>
                    <a:pt x="2593" y="40"/>
                  </a:lnTo>
                  <a:lnTo>
                    <a:pt x="2617" y="53"/>
                  </a:lnTo>
                  <a:lnTo>
                    <a:pt x="2643" y="68"/>
                  </a:lnTo>
                  <a:lnTo>
                    <a:pt x="2668" y="84"/>
                  </a:lnTo>
                  <a:lnTo>
                    <a:pt x="2692" y="102"/>
                  </a:lnTo>
                  <a:lnTo>
                    <a:pt x="2707" y="112"/>
                  </a:lnTo>
                  <a:lnTo>
                    <a:pt x="2718" y="122"/>
                  </a:lnTo>
                  <a:lnTo>
                    <a:pt x="2730" y="133"/>
                  </a:lnTo>
                  <a:lnTo>
                    <a:pt x="2743" y="146"/>
                  </a:lnTo>
                  <a:lnTo>
                    <a:pt x="2751" y="158"/>
                  </a:lnTo>
                  <a:lnTo>
                    <a:pt x="2758" y="175"/>
                  </a:lnTo>
                  <a:lnTo>
                    <a:pt x="2763" y="197"/>
                  </a:lnTo>
                  <a:lnTo>
                    <a:pt x="2767" y="222"/>
                  </a:lnTo>
                  <a:lnTo>
                    <a:pt x="2769" y="250"/>
                  </a:lnTo>
                  <a:lnTo>
                    <a:pt x="2770" y="281"/>
                  </a:lnTo>
                  <a:lnTo>
                    <a:pt x="2770" y="313"/>
                  </a:lnTo>
                  <a:lnTo>
                    <a:pt x="2770" y="347"/>
                  </a:lnTo>
                  <a:lnTo>
                    <a:pt x="2768" y="380"/>
                  </a:lnTo>
                  <a:lnTo>
                    <a:pt x="2766" y="414"/>
                  </a:lnTo>
                  <a:lnTo>
                    <a:pt x="2763" y="446"/>
                  </a:lnTo>
                  <a:lnTo>
                    <a:pt x="2758" y="476"/>
                  </a:lnTo>
                  <a:lnTo>
                    <a:pt x="2754" y="506"/>
                  </a:lnTo>
                  <a:lnTo>
                    <a:pt x="2750" y="530"/>
                  </a:lnTo>
                  <a:lnTo>
                    <a:pt x="2744" y="552"/>
                  </a:lnTo>
                  <a:lnTo>
                    <a:pt x="2738" y="575"/>
                  </a:lnTo>
                  <a:lnTo>
                    <a:pt x="2729" y="598"/>
                  </a:lnTo>
                  <a:lnTo>
                    <a:pt x="2720" y="623"/>
                  </a:lnTo>
                  <a:lnTo>
                    <a:pt x="2709" y="647"/>
                  </a:lnTo>
                  <a:lnTo>
                    <a:pt x="2698" y="672"/>
                  </a:lnTo>
                  <a:lnTo>
                    <a:pt x="2688" y="695"/>
                  </a:lnTo>
                  <a:lnTo>
                    <a:pt x="2677" y="716"/>
                  </a:lnTo>
                  <a:lnTo>
                    <a:pt x="2668" y="736"/>
                  </a:lnTo>
                  <a:lnTo>
                    <a:pt x="2659" y="753"/>
                  </a:lnTo>
                  <a:lnTo>
                    <a:pt x="2651" y="767"/>
                  </a:lnTo>
                  <a:lnTo>
                    <a:pt x="2646" y="778"/>
                  </a:lnTo>
                  <a:lnTo>
                    <a:pt x="2642" y="784"/>
                  </a:lnTo>
                  <a:lnTo>
                    <a:pt x="2641" y="786"/>
                  </a:lnTo>
                  <a:lnTo>
                    <a:pt x="2627" y="823"/>
                  </a:lnTo>
                  <a:lnTo>
                    <a:pt x="2617" y="860"/>
                  </a:lnTo>
                  <a:lnTo>
                    <a:pt x="2611" y="898"/>
                  </a:lnTo>
                  <a:lnTo>
                    <a:pt x="2513" y="1865"/>
                  </a:lnTo>
                  <a:lnTo>
                    <a:pt x="2508" y="1884"/>
                  </a:lnTo>
                  <a:lnTo>
                    <a:pt x="2499" y="1898"/>
                  </a:lnTo>
                  <a:lnTo>
                    <a:pt x="2486" y="1910"/>
                  </a:lnTo>
                  <a:lnTo>
                    <a:pt x="2471" y="1917"/>
                  </a:lnTo>
                  <a:lnTo>
                    <a:pt x="2452" y="1920"/>
                  </a:lnTo>
                  <a:lnTo>
                    <a:pt x="2280" y="1920"/>
                  </a:lnTo>
                  <a:lnTo>
                    <a:pt x="2263" y="1917"/>
                  </a:lnTo>
                  <a:lnTo>
                    <a:pt x="2247" y="1910"/>
                  </a:lnTo>
                  <a:lnTo>
                    <a:pt x="2234" y="1898"/>
                  </a:lnTo>
                  <a:lnTo>
                    <a:pt x="2225" y="1883"/>
                  </a:lnTo>
                  <a:lnTo>
                    <a:pt x="2221" y="1865"/>
                  </a:lnTo>
                  <a:lnTo>
                    <a:pt x="2122" y="898"/>
                  </a:lnTo>
                  <a:lnTo>
                    <a:pt x="2116" y="860"/>
                  </a:lnTo>
                  <a:lnTo>
                    <a:pt x="2106" y="823"/>
                  </a:lnTo>
                  <a:lnTo>
                    <a:pt x="2092" y="786"/>
                  </a:lnTo>
                  <a:lnTo>
                    <a:pt x="2091" y="784"/>
                  </a:lnTo>
                  <a:lnTo>
                    <a:pt x="2088" y="779"/>
                  </a:lnTo>
                  <a:lnTo>
                    <a:pt x="2083" y="769"/>
                  </a:lnTo>
                  <a:lnTo>
                    <a:pt x="2076" y="756"/>
                  </a:lnTo>
                  <a:lnTo>
                    <a:pt x="2067" y="740"/>
                  </a:lnTo>
                  <a:lnTo>
                    <a:pt x="2059" y="723"/>
                  </a:lnTo>
                  <a:lnTo>
                    <a:pt x="2049" y="702"/>
                  </a:lnTo>
                  <a:lnTo>
                    <a:pt x="2039" y="681"/>
                  </a:lnTo>
                  <a:lnTo>
                    <a:pt x="2029" y="702"/>
                  </a:lnTo>
                  <a:lnTo>
                    <a:pt x="2019" y="723"/>
                  </a:lnTo>
                  <a:lnTo>
                    <a:pt x="2010" y="740"/>
                  </a:lnTo>
                  <a:lnTo>
                    <a:pt x="2002" y="756"/>
                  </a:lnTo>
                  <a:lnTo>
                    <a:pt x="1995" y="769"/>
                  </a:lnTo>
                  <a:lnTo>
                    <a:pt x="1990" y="779"/>
                  </a:lnTo>
                  <a:lnTo>
                    <a:pt x="1986" y="784"/>
                  </a:lnTo>
                  <a:lnTo>
                    <a:pt x="1985" y="786"/>
                  </a:lnTo>
                  <a:lnTo>
                    <a:pt x="1972" y="823"/>
                  </a:lnTo>
                  <a:lnTo>
                    <a:pt x="1961" y="860"/>
                  </a:lnTo>
                  <a:lnTo>
                    <a:pt x="1956" y="898"/>
                  </a:lnTo>
                  <a:lnTo>
                    <a:pt x="1858" y="1865"/>
                  </a:lnTo>
                  <a:lnTo>
                    <a:pt x="1852" y="1884"/>
                  </a:lnTo>
                  <a:lnTo>
                    <a:pt x="1844" y="1898"/>
                  </a:lnTo>
                  <a:lnTo>
                    <a:pt x="1831" y="1910"/>
                  </a:lnTo>
                  <a:lnTo>
                    <a:pt x="1816" y="1917"/>
                  </a:lnTo>
                  <a:lnTo>
                    <a:pt x="1797" y="1920"/>
                  </a:lnTo>
                  <a:lnTo>
                    <a:pt x="1626" y="1920"/>
                  </a:lnTo>
                  <a:lnTo>
                    <a:pt x="1609" y="1917"/>
                  </a:lnTo>
                  <a:lnTo>
                    <a:pt x="1593" y="1910"/>
                  </a:lnTo>
                  <a:lnTo>
                    <a:pt x="1580" y="1898"/>
                  </a:lnTo>
                  <a:lnTo>
                    <a:pt x="1571" y="1883"/>
                  </a:lnTo>
                  <a:lnTo>
                    <a:pt x="1566" y="1865"/>
                  </a:lnTo>
                  <a:lnTo>
                    <a:pt x="1468" y="898"/>
                  </a:lnTo>
                  <a:lnTo>
                    <a:pt x="1462" y="860"/>
                  </a:lnTo>
                  <a:lnTo>
                    <a:pt x="1452" y="823"/>
                  </a:lnTo>
                  <a:lnTo>
                    <a:pt x="1439" y="786"/>
                  </a:lnTo>
                  <a:lnTo>
                    <a:pt x="1438" y="784"/>
                  </a:lnTo>
                  <a:lnTo>
                    <a:pt x="1435" y="779"/>
                  </a:lnTo>
                  <a:lnTo>
                    <a:pt x="1429" y="769"/>
                  </a:lnTo>
                  <a:lnTo>
                    <a:pt x="1422" y="756"/>
                  </a:lnTo>
                  <a:lnTo>
                    <a:pt x="1414" y="740"/>
                  </a:lnTo>
                  <a:lnTo>
                    <a:pt x="1405" y="723"/>
                  </a:lnTo>
                  <a:lnTo>
                    <a:pt x="1395" y="702"/>
                  </a:lnTo>
                  <a:lnTo>
                    <a:pt x="1385" y="681"/>
                  </a:lnTo>
                  <a:lnTo>
                    <a:pt x="1375" y="702"/>
                  </a:lnTo>
                  <a:lnTo>
                    <a:pt x="1366" y="723"/>
                  </a:lnTo>
                  <a:lnTo>
                    <a:pt x="1356" y="740"/>
                  </a:lnTo>
                  <a:lnTo>
                    <a:pt x="1348" y="756"/>
                  </a:lnTo>
                  <a:lnTo>
                    <a:pt x="1341" y="769"/>
                  </a:lnTo>
                  <a:lnTo>
                    <a:pt x="1336" y="779"/>
                  </a:lnTo>
                  <a:lnTo>
                    <a:pt x="1333" y="784"/>
                  </a:lnTo>
                  <a:lnTo>
                    <a:pt x="1331" y="786"/>
                  </a:lnTo>
                  <a:lnTo>
                    <a:pt x="1318" y="823"/>
                  </a:lnTo>
                  <a:lnTo>
                    <a:pt x="1308" y="860"/>
                  </a:lnTo>
                  <a:lnTo>
                    <a:pt x="1303" y="898"/>
                  </a:lnTo>
                  <a:lnTo>
                    <a:pt x="1203" y="1865"/>
                  </a:lnTo>
                  <a:lnTo>
                    <a:pt x="1199" y="1884"/>
                  </a:lnTo>
                  <a:lnTo>
                    <a:pt x="1189" y="1898"/>
                  </a:lnTo>
                  <a:lnTo>
                    <a:pt x="1178" y="1910"/>
                  </a:lnTo>
                  <a:lnTo>
                    <a:pt x="1161" y="1917"/>
                  </a:lnTo>
                  <a:lnTo>
                    <a:pt x="1143" y="1920"/>
                  </a:lnTo>
                  <a:lnTo>
                    <a:pt x="972" y="1920"/>
                  </a:lnTo>
                  <a:lnTo>
                    <a:pt x="954" y="1917"/>
                  </a:lnTo>
                  <a:lnTo>
                    <a:pt x="939" y="1910"/>
                  </a:lnTo>
                  <a:lnTo>
                    <a:pt x="926" y="1898"/>
                  </a:lnTo>
                  <a:lnTo>
                    <a:pt x="916" y="1883"/>
                  </a:lnTo>
                  <a:lnTo>
                    <a:pt x="912" y="1865"/>
                  </a:lnTo>
                  <a:lnTo>
                    <a:pt x="814" y="898"/>
                  </a:lnTo>
                  <a:lnTo>
                    <a:pt x="809" y="860"/>
                  </a:lnTo>
                  <a:lnTo>
                    <a:pt x="799" y="823"/>
                  </a:lnTo>
                  <a:lnTo>
                    <a:pt x="785" y="786"/>
                  </a:lnTo>
                  <a:lnTo>
                    <a:pt x="784" y="784"/>
                  </a:lnTo>
                  <a:lnTo>
                    <a:pt x="781" y="779"/>
                  </a:lnTo>
                  <a:lnTo>
                    <a:pt x="775" y="769"/>
                  </a:lnTo>
                  <a:lnTo>
                    <a:pt x="769" y="756"/>
                  </a:lnTo>
                  <a:lnTo>
                    <a:pt x="760" y="740"/>
                  </a:lnTo>
                  <a:lnTo>
                    <a:pt x="751" y="723"/>
                  </a:lnTo>
                  <a:lnTo>
                    <a:pt x="742" y="702"/>
                  </a:lnTo>
                  <a:lnTo>
                    <a:pt x="732" y="681"/>
                  </a:lnTo>
                  <a:lnTo>
                    <a:pt x="721" y="702"/>
                  </a:lnTo>
                  <a:lnTo>
                    <a:pt x="711" y="723"/>
                  </a:lnTo>
                  <a:lnTo>
                    <a:pt x="703" y="740"/>
                  </a:lnTo>
                  <a:lnTo>
                    <a:pt x="694" y="756"/>
                  </a:lnTo>
                  <a:lnTo>
                    <a:pt x="688" y="769"/>
                  </a:lnTo>
                  <a:lnTo>
                    <a:pt x="682" y="779"/>
                  </a:lnTo>
                  <a:lnTo>
                    <a:pt x="679" y="784"/>
                  </a:lnTo>
                  <a:lnTo>
                    <a:pt x="678" y="786"/>
                  </a:lnTo>
                  <a:lnTo>
                    <a:pt x="664" y="823"/>
                  </a:lnTo>
                  <a:lnTo>
                    <a:pt x="654" y="860"/>
                  </a:lnTo>
                  <a:lnTo>
                    <a:pt x="649" y="898"/>
                  </a:lnTo>
                  <a:lnTo>
                    <a:pt x="550" y="1865"/>
                  </a:lnTo>
                  <a:lnTo>
                    <a:pt x="545" y="1884"/>
                  </a:lnTo>
                  <a:lnTo>
                    <a:pt x="536" y="1898"/>
                  </a:lnTo>
                  <a:lnTo>
                    <a:pt x="523" y="1910"/>
                  </a:lnTo>
                  <a:lnTo>
                    <a:pt x="507" y="1917"/>
                  </a:lnTo>
                  <a:lnTo>
                    <a:pt x="490" y="1920"/>
                  </a:lnTo>
                  <a:lnTo>
                    <a:pt x="318" y="1920"/>
                  </a:lnTo>
                  <a:lnTo>
                    <a:pt x="301" y="1917"/>
                  </a:lnTo>
                  <a:lnTo>
                    <a:pt x="284" y="1910"/>
                  </a:lnTo>
                  <a:lnTo>
                    <a:pt x="271" y="1898"/>
                  </a:lnTo>
                  <a:lnTo>
                    <a:pt x="263" y="1883"/>
                  </a:lnTo>
                  <a:lnTo>
                    <a:pt x="258" y="1865"/>
                  </a:lnTo>
                  <a:lnTo>
                    <a:pt x="161" y="898"/>
                  </a:lnTo>
                  <a:lnTo>
                    <a:pt x="155" y="860"/>
                  </a:lnTo>
                  <a:lnTo>
                    <a:pt x="145" y="823"/>
                  </a:lnTo>
                  <a:lnTo>
                    <a:pt x="132" y="786"/>
                  </a:lnTo>
                  <a:lnTo>
                    <a:pt x="131" y="784"/>
                  </a:lnTo>
                  <a:lnTo>
                    <a:pt x="126" y="778"/>
                  </a:lnTo>
                  <a:lnTo>
                    <a:pt x="121" y="767"/>
                  </a:lnTo>
                  <a:lnTo>
                    <a:pt x="113" y="753"/>
                  </a:lnTo>
                  <a:lnTo>
                    <a:pt x="105" y="736"/>
                  </a:lnTo>
                  <a:lnTo>
                    <a:pt x="95" y="716"/>
                  </a:lnTo>
                  <a:lnTo>
                    <a:pt x="84" y="695"/>
                  </a:lnTo>
                  <a:lnTo>
                    <a:pt x="73" y="672"/>
                  </a:lnTo>
                  <a:lnTo>
                    <a:pt x="63" y="647"/>
                  </a:lnTo>
                  <a:lnTo>
                    <a:pt x="53" y="623"/>
                  </a:lnTo>
                  <a:lnTo>
                    <a:pt x="43" y="598"/>
                  </a:lnTo>
                  <a:lnTo>
                    <a:pt x="35" y="575"/>
                  </a:lnTo>
                  <a:lnTo>
                    <a:pt x="28" y="552"/>
                  </a:lnTo>
                  <a:lnTo>
                    <a:pt x="23" y="530"/>
                  </a:lnTo>
                  <a:lnTo>
                    <a:pt x="17" y="506"/>
                  </a:lnTo>
                  <a:lnTo>
                    <a:pt x="13" y="476"/>
                  </a:lnTo>
                  <a:lnTo>
                    <a:pt x="10" y="446"/>
                  </a:lnTo>
                  <a:lnTo>
                    <a:pt x="6" y="414"/>
                  </a:lnTo>
                  <a:lnTo>
                    <a:pt x="3" y="380"/>
                  </a:lnTo>
                  <a:lnTo>
                    <a:pt x="1" y="347"/>
                  </a:lnTo>
                  <a:lnTo>
                    <a:pt x="0" y="313"/>
                  </a:lnTo>
                  <a:lnTo>
                    <a:pt x="0" y="281"/>
                  </a:lnTo>
                  <a:lnTo>
                    <a:pt x="1" y="250"/>
                  </a:lnTo>
                  <a:lnTo>
                    <a:pt x="4" y="222"/>
                  </a:lnTo>
                  <a:lnTo>
                    <a:pt x="7" y="197"/>
                  </a:lnTo>
                  <a:lnTo>
                    <a:pt x="13" y="175"/>
                  </a:lnTo>
                  <a:lnTo>
                    <a:pt x="19" y="158"/>
                  </a:lnTo>
                  <a:lnTo>
                    <a:pt x="28" y="146"/>
                  </a:lnTo>
                  <a:lnTo>
                    <a:pt x="40" y="133"/>
                  </a:lnTo>
                  <a:lnTo>
                    <a:pt x="52" y="123"/>
                  </a:lnTo>
                  <a:lnTo>
                    <a:pt x="64" y="112"/>
                  </a:lnTo>
                  <a:lnTo>
                    <a:pt x="78" y="102"/>
                  </a:lnTo>
                  <a:lnTo>
                    <a:pt x="103" y="84"/>
                  </a:lnTo>
                  <a:lnTo>
                    <a:pt x="129" y="68"/>
                  </a:lnTo>
                  <a:lnTo>
                    <a:pt x="153" y="53"/>
                  </a:lnTo>
                  <a:lnTo>
                    <a:pt x="177" y="40"/>
                  </a:lnTo>
                  <a:lnTo>
                    <a:pt x="200" y="28"/>
                  </a:lnTo>
                  <a:lnTo>
                    <a:pt x="221" y="18"/>
                  </a:lnTo>
                  <a:lnTo>
                    <a:pt x="237" y="11"/>
                  </a:lnTo>
                  <a:lnTo>
                    <a:pt x="250" y="6"/>
                  </a:lnTo>
                  <a:lnTo>
                    <a:pt x="258" y="1"/>
                  </a:lnTo>
                  <a:lnTo>
                    <a:pt x="261" y="0"/>
                  </a:lnTo>
                  <a:lnTo>
                    <a:pt x="337" y="243"/>
                  </a:lnTo>
                  <a:lnTo>
                    <a:pt x="383" y="116"/>
                  </a:lnTo>
                  <a:lnTo>
                    <a:pt x="369" y="93"/>
                  </a:lnTo>
                  <a:lnTo>
                    <a:pt x="358" y="74"/>
                  </a:lnTo>
                  <a:lnTo>
                    <a:pt x="352" y="57"/>
                  </a:lnTo>
                  <a:lnTo>
                    <a:pt x="350" y="43"/>
                  </a:lnTo>
                  <a:lnTo>
                    <a:pt x="350" y="33"/>
                  </a:lnTo>
                  <a:lnTo>
                    <a:pt x="354" y="23"/>
                  </a:lnTo>
                  <a:lnTo>
                    <a:pt x="359" y="15"/>
                  </a:lnTo>
                  <a:lnTo>
                    <a:pt x="365" y="10"/>
                  </a:lnTo>
                  <a:lnTo>
                    <a:pt x="373" y="7"/>
                  </a:lnTo>
                  <a:lnTo>
                    <a:pt x="381" y="3"/>
                  </a:lnTo>
                  <a:lnTo>
                    <a:pt x="388" y="1"/>
                  </a:lnTo>
                  <a:lnTo>
                    <a:pt x="396" y="1"/>
                  </a:lnTo>
                  <a:lnTo>
                    <a:pt x="401" y="0"/>
                  </a:lnTo>
                  <a:lnTo>
                    <a:pt x="404" y="0"/>
                  </a:lnTo>
                  <a:lnTo>
                    <a:pt x="40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58" name="Freeform 265"/>
            <p:cNvSpPr>
              <a:spLocks/>
            </p:cNvSpPr>
            <p:nvPr/>
          </p:nvSpPr>
          <p:spPr bwMode="auto">
            <a:xfrm>
              <a:off x="2395" y="258"/>
              <a:ext cx="64" cy="83"/>
            </a:xfrm>
            <a:custGeom>
              <a:avLst/>
              <a:gdLst>
                <a:gd name="T0" fmla="*/ 205 w 385"/>
                <a:gd name="T1" fmla="*/ 1 h 494"/>
                <a:gd name="T2" fmla="*/ 228 w 385"/>
                <a:gd name="T3" fmla="*/ 3 h 494"/>
                <a:gd name="T4" fmla="*/ 257 w 385"/>
                <a:gd name="T5" fmla="*/ 10 h 494"/>
                <a:gd name="T6" fmla="*/ 290 w 385"/>
                <a:gd name="T7" fmla="*/ 24 h 494"/>
                <a:gd name="T8" fmla="*/ 323 w 385"/>
                <a:gd name="T9" fmla="*/ 47 h 494"/>
                <a:gd name="T10" fmla="*/ 352 w 385"/>
                <a:gd name="T11" fmla="*/ 81 h 494"/>
                <a:gd name="T12" fmla="*/ 373 w 385"/>
                <a:gd name="T13" fmla="*/ 131 h 494"/>
                <a:gd name="T14" fmla="*/ 383 w 385"/>
                <a:gd name="T15" fmla="*/ 196 h 494"/>
                <a:gd name="T16" fmla="*/ 383 w 385"/>
                <a:gd name="T17" fmla="*/ 204 h 494"/>
                <a:gd name="T18" fmla="*/ 385 w 385"/>
                <a:gd name="T19" fmla="*/ 227 h 494"/>
                <a:gd name="T20" fmla="*/ 383 w 385"/>
                <a:gd name="T21" fmla="*/ 259 h 494"/>
                <a:gd name="T22" fmla="*/ 380 w 385"/>
                <a:gd name="T23" fmla="*/ 300 h 494"/>
                <a:gd name="T24" fmla="*/ 372 w 385"/>
                <a:gd name="T25" fmla="*/ 344 h 494"/>
                <a:gd name="T26" fmla="*/ 355 w 385"/>
                <a:gd name="T27" fmla="*/ 388 h 494"/>
                <a:gd name="T28" fmla="*/ 332 w 385"/>
                <a:gd name="T29" fmla="*/ 429 h 494"/>
                <a:gd name="T30" fmla="*/ 298 w 385"/>
                <a:gd name="T31" fmla="*/ 462 h 494"/>
                <a:gd name="T32" fmla="*/ 253 w 385"/>
                <a:gd name="T33" fmla="*/ 485 h 494"/>
                <a:gd name="T34" fmla="*/ 193 w 385"/>
                <a:gd name="T35" fmla="*/ 494 h 494"/>
                <a:gd name="T36" fmla="*/ 160 w 385"/>
                <a:gd name="T37" fmla="*/ 492 h 494"/>
                <a:gd name="T38" fmla="*/ 107 w 385"/>
                <a:gd name="T39" fmla="*/ 475 h 494"/>
                <a:gd name="T40" fmla="*/ 68 w 385"/>
                <a:gd name="T41" fmla="*/ 446 h 494"/>
                <a:gd name="T42" fmla="*/ 39 w 385"/>
                <a:gd name="T43" fmla="*/ 409 h 494"/>
                <a:gd name="T44" fmla="*/ 19 w 385"/>
                <a:gd name="T45" fmla="*/ 366 h 494"/>
                <a:gd name="T46" fmla="*/ 7 w 385"/>
                <a:gd name="T47" fmla="*/ 322 h 494"/>
                <a:gd name="T48" fmla="*/ 2 w 385"/>
                <a:gd name="T49" fmla="*/ 279 h 494"/>
                <a:gd name="T50" fmla="*/ 0 w 385"/>
                <a:gd name="T51" fmla="*/ 242 h 494"/>
                <a:gd name="T52" fmla="*/ 0 w 385"/>
                <a:gd name="T53" fmla="*/ 214 h 494"/>
                <a:gd name="T54" fmla="*/ 1 w 385"/>
                <a:gd name="T55" fmla="*/ 198 h 494"/>
                <a:gd name="T56" fmla="*/ 5 w 385"/>
                <a:gd name="T57" fmla="*/ 161 h 494"/>
                <a:gd name="T58" fmla="*/ 21 w 385"/>
                <a:gd name="T59" fmla="*/ 105 h 494"/>
                <a:gd name="T60" fmla="*/ 46 w 385"/>
                <a:gd name="T61" fmla="*/ 63 h 494"/>
                <a:gd name="T62" fmla="*/ 77 w 385"/>
                <a:gd name="T63" fmla="*/ 35 h 494"/>
                <a:gd name="T64" fmla="*/ 111 w 385"/>
                <a:gd name="T65" fmla="*/ 16 h 494"/>
                <a:gd name="T66" fmla="*/ 142 w 385"/>
                <a:gd name="T67" fmla="*/ 6 h 494"/>
                <a:gd name="T68" fmla="*/ 169 w 385"/>
                <a:gd name="T69" fmla="*/ 1 h 494"/>
                <a:gd name="T70" fmla="*/ 188 w 385"/>
                <a:gd name="T71" fmla="*/ 0 h 494"/>
                <a:gd name="T72" fmla="*/ 196 w 385"/>
                <a:gd name="T7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494">
                  <a:moveTo>
                    <a:pt x="196" y="0"/>
                  </a:moveTo>
                  <a:lnTo>
                    <a:pt x="205" y="1"/>
                  </a:lnTo>
                  <a:lnTo>
                    <a:pt x="215" y="1"/>
                  </a:lnTo>
                  <a:lnTo>
                    <a:pt x="228" y="3"/>
                  </a:lnTo>
                  <a:lnTo>
                    <a:pt x="242" y="6"/>
                  </a:lnTo>
                  <a:lnTo>
                    <a:pt x="257" y="10"/>
                  </a:lnTo>
                  <a:lnTo>
                    <a:pt x="274" y="15"/>
                  </a:lnTo>
                  <a:lnTo>
                    <a:pt x="290" y="24"/>
                  </a:lnTo>
                  <a:lnTo>
                    <a:pt x="307" y="34"/>
                  </a:lnTo>
                  <a:lnTo>
                    <a:pt x="323" y="47"/>
                  </a:lnTo>
                  <a:lnTo>
                    <a:pt x="338" y="63"/>
                  </a:lnTo>
                  <a:lnTo>
                    <a:pt x="352" y="81"/>
                  </a:lnTo>
                  <a:lnTo>
                    <a:pt x="364" y="104"/>
                  </a:lnTo>
                  <a:lnTo>
                    <a:pt x="373" y="131"/>
                  </a:lnTo>
                  <a:lnTo>
                    <a:pt x="379" y="161"/>
                  </a:lnTo>
                  <a:lnTo>
                    <a:pt x="383" y="196"/>
                  </a:lnTo>
                  <a:lnTo>
                    <a:pt x="383" y="198"/>
                  </a:lnTo>
                  <a:lnTo>
                    <a:pt x="383" y="204"/>
                  </a:lnTo>
                  <a:lnTo>
                    <a:pt x="385" y="214"/>
                  </a:lnTo>
                  <a:lnTo>
                    <a:pt x="385" y="227"/>
                  </a:lnTo>
                  <a:lnTo>
                    <a:pt x="385" y="242"/>
                  </a:lnTo>
                  <a:lnTo>
                    <a:pt x="383" y="259"/>
                  </a:lnTo>
                  <a:lnTo>
                    <a:pt x="382" y="279"/>
                  </a:lnTo>
                  <a:lnTo>
                    <a:pt x="380" y="300"/>
                  </a:lnTo>
                  <a:lnTo>
                    <a:pt x="376" y="322"/>
                  </a:lnTo>
                  <a:lnTo>
                    <a:pt x="372" y="344"/>
                  </a:lnTo>
                  <a:lnTo>
                    <a:pt x="364" y="366"/>
                  </a:lnTo>
                  <a:lnTo>
                    <a:pt x="355" y="388"/>
                  </a:lnTo>
                  <a:lnTo>
                    <a:pt x="346" y="409"/>
                  </a:lnTo>
                  <a:lnTo>
                    <a:pt x="332" y="429"/>
                  </a:lnTo>
                  <a:lnTo>
                    <a:pt x="316" y="446"/>
                  </a:lnTo>
                  <a:lnTo>
                    <a:pt x="298" y="462"/>
                  </a:lnTo>
                  <a:lnTo>
                    <a:pt x="278" y="475"/>
                  </a:lnTo>
                  <a:lnTo>
                    <a:pt x="253" y="485"/>
                  </a:lnTo>
                  <a:lnTo>
                    <a:pt x="225" y="492"/>
                  </a:lnTo>
                  <a:lnTo>
                    <a:pt x="193" y="494"/>
                  </a:lnTo>
                  <a:lnTo>
                    <a:pt x="191" y="494"/>
                  </a:lnTo>
                  <a:lnTo>
                    <a:pt x="160" y="492"/>
                  </a:lnTo>
                  <a:lnTo>
                    <a:pt x="132" y="485"/>
                  </a:lnTo>
                  <a:lnTo>
                    <a:pt x="107" y="475"/>
                  </a:lnTo>
                  <a:lnTo>
                    <a:pt x="86" y="462"/>
                  </a:lnTo>
                  <a:lnTo>
                    <a:pt x="68" y="446"/>
                  </a:lnTo>
                  <a:lnTo>
                    <a:pt x="52" y="429"/>
                  </a:lnTo>
                  <a:lnTo>
                    <a:pt x="39" y="409"/>
                  </a:lnTo>
                  <a:lnTo>
                    <a:pt x="28" y="388"/>
                  </a:lnTo>
                  <a:lnTo>
                    <a:pt x="19" y="366"/>
                  </a:lnTo>
                  <a:lnTo>
                    <a:pt x="13" y="344"/>
                  </a:lnTo>
                  <a:lnTo>
                    <a:pt x="7" y="322"/>
                  </a:lnTo>
                  <a:lnTo>
                    <a:pt x="4" y="300"/>
                  </a:lnTo>
                  <a:lnTo>
                    <a:pt x="2" y="279"/>
                  </a:lnTo>
                  <a:lnTo>
                    <a:pt x="0" y="259"/>
                  </a:lnTo>
                  <a:lnTo>
                    <a:pt x="0" y="242"/>
                  </a:lnTo>
                  <a:lnTo>
                    <a:pt x="0" y="227"/>
                  </a:lnTo>
                  <a:lnTo>
                    <a:pt x="0" y="214"/>
                  </a:lnTo>
                  <a:lnTo>
                    <a:pt x="1" y="204"/>
                  </a:lnTo>
                  <a:lnTo>
                    <a:pt x="1" y="198"/>
                  </a:lnTo>
                  <a:lnTo>
                    <a:pt x="1" y="196"/>
                  </a:lnTo>
                  <a:lnTo>
                    <a:pt x="5" y="161"/>
                  </a:lnTo>
                  <a:lnTo>
                    <a:pt x="11" y="131"/>
                  </a:lnTo>
                  <a:lnTo>
                    <a:pt x="21" y="105"/>
                  </a:lnTo>
                  <a:lnTo>
                    <a:pt x="32" y="82"/>
                  </a:lnTo>
                  <a:lnTo>
                    <a:pt x="46" y="63"/>
                  </a:lnTo>
                  <a:lnTo>
                    <a:pt x="61" y="48"/>
                  </a:lnTo>
                  <a:lnTo>
                    <a:pt x="77" y="35"/>
                  </a:lnTo>
                  <a:lnTo>
                    <a:pt x="94" y="24"/>
                  </a:lnTo>
                  <a:lnTo>
                    <a:pt x="111" y="16"/>
                  </a:lnTo>
                  <a:lnTo>
                    <a:pt x="127" y="10"/>
                  </a:lnTo>
                  <a:lnTo>
                    <a:pt x="142" y="6"/>
                  </a:lnTo>
                  <a:lnTo>
                    <a:pt x="156" y="3"/>
                  </a:lnTo>
                  <a:lnTo>
                    <a:pt x="169" y="1"/>
                  </a:lnTo>
                  <a:lnTo>
                    <a:pt x="179" y="1"/>
                  </a:lnTo>
                  <a:lnTo>
                    <a:pt x="188" y="0"/>
                  </a:lnTo>
                  <a:lnTo>
                    <a:pt x="192" y="0"/>
                  </a:lnTo>
                  <a:lnTo>
                    <a:pt x="19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59" name="Freeform 266"/>
            <p:cNvSpPr>
              <a:spLocks/>
            </p:cNvSpPr>
            <p:nvPr/>
          </p:nvSpPr>
          <p:spPr bwMode="auto">
            <a:xfrm>
              <a:off x="2504" y="258"/>
              <a:ext cx="64" cy="83"/>
            </a:xfrm>
            <a:custGeom>
              <a:avLst/>
              <a:gdLst>
                <a:gd name="T0" fmla="*/ 205 w 385"/>
                <a:gd name="T1" fmla="*/ 1 h 494"/>
                <a:gd name="T2" fmla="*/ 228 w 385"/>
                <a:gd name="T3" fmla="*/ 3 h 494"/>
                <a:gd name="T4" fmla="*/ 258 w 385"/>
                <a:gd name="T5" fmla="*/ 10 h 494"/>
                <a:gd name="T6" fmla="*/ 291 w 385"/>
                <a:gd name="T7" fmla="*/ 24 h 494"/>
                <a:gd name="T8" fmla="*/ 323 w 385"/>
                <a:gd name="T9" fmla="*/ 47 h 494"/>
                <a:gd name="T10" fmla="*/ 352 w 385"/>
                <a:gd name="T11" fmla="*/ 81 h 494"/>
                <a:gd name="T12" fmla="*/ 374 w 385"/>
                <a:gd name="T13" fmla="*/ 131 h 494"/>
                <a:gd name="T14" fmla="*/ 384 w 385"/>
                <a:gd name="T15" fmla="*/ 196 h 494"/>
                <a:gd name="T16" fmla="*/ 384 w 385"/>
                <a:gd name="T17" fmla="*/ 204 h 494"/>
                <a:gd name="T18" fmla="*/ 385 w 385"/>
                <a:gd name="T19" fmla="*/ 227 h 494"/>
                <a:gd name="T20" fmla="*/ 385 w 385"/>
                <a:gd name="T21" fmla="*/ 259 h 494"/>
                <a:gd name="T22" fmla="*/ 380 w 385"/>
                <a:gd name="T23" fmla="*/ 300 h 494"/>
                <a:gd name="T24" fmla="*/ 372 w 385"/>
                <a:gd name="T25" fmla="*/ 344 h 494"/>
                <a:gd name="T26" fmla="*/ 357 w 385"/>
                <a:gd name="T27" fmla="*/ 388 h 494"/>
                <a:gd name="T28" fmla="*/ 333 w 385"/>
                <a:gd name="T29" fmla="*/ 429 h 494"/>
                <a:gd name="T30" fmla="*/ 298 w 385"/>
                <a:gd name="T31" fmla="*/ 462 h 494"/>
                <a:gd name="T32" fmla="*/ 253 w 385"/>
                <a:gd name="T33" fmla="*/ 485 h 494"/>
                <a:gd name="T34" fmla="*/ 193 w 385"/>
                <a:gd name="T35" fmla="*/ 494 h 494"/>
                <a:gd name="T36" fmla="*/ 160 w 385"/>
                <a:gd name="T37" fmla="*/ 492 h 494"/>
                <a:gd name="T38" fmla="*/ 108 w 385"/>
                <a:gd name="T39" fmla="*/ 475 h 494"/>
                <a:gd name="T40" fmla="*/ 68 w 385"/>
                <a:gd name="T41" fmla="*/ 446 h 494"/>
                <a:gd name="T42" fmla="*/ 40 w 385"/>
                <a:gd name="T43" fmla="*/ 409 h 494"/>
                <a:gd name="T44" fmla="*/ 20 w 385"/>
                <a:gd name="T45" fmla="*/ 366 h 494"/>
                <a:gd name="T46" fmla="*/ 8 w 385"/>
                <a:gd name="T47" fmla="*/ 322 h 494"/>
                <a:gd name="T48" fmla="*/ 2 w 385"/>
                <a:gd name="T49" fmla="*/ 279 h 494"/>
                <a:gd name="T50" fmla="*/ 0 w 385"/>
                <a:gd name="T51" fmla="*/ 242 h 494"/>
                <a:gd name="T52" fmla="*/ 0 w 385"/>
                <a:gd name="T53" fmla="*/ 214 h 494"/>
                <a:gd name="T54" fmla="*/ 1 w 385"/>
                <a:gd name="T55" fmla="*/ 198 h 494"/>
                <a:gd name="T56" fmla="*/ 5 w 385"/>
                <a:gd name="T57" fmla="*/ 161 h 494"/>
                <a:gd name="T58" fmla="*/ 20 w 385"/>
                <a:gd name="T59" fmla="*/ 105 h 494"/>
                <a:gd name="T60" fmla="*/ 46 w 385"/>
                <a:gd name="T61" fmla="*/ 63 h 494"/>
                <a:gd name="T62" fmla="*/ 78 w 385"/>
                <a:gd name="T63" fmla="*/ 35 h 494"/>
                <a:gd name="T64" fmla="*/ 111 w 385"/>
                <a:gd name="T65" fmla="*/ 16 h 494"/>
                <a:gd name="T66" fmla="*/ 143 w 385"/>
                <a:gd name="T67" fmla="*/ 6 h 494"/>
                <a:gd name="T68" fmla="*/ 170 w 385"/>
                <a:gd name="T69" fmla="*/ 1 h 494"/>
                <a:gd name="T70" fmla="*/ 188 w 385"/>
                <a:gd name="T71" fmla="*/ 0 h 494"/>
                <a:gd name="T72" fmla="*/ 198 w 385"/>
                <a:gd name="T7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494">
                  <a:moveTo>
                    <a:pt x="198" y="0"/>
                  </a:moveTo>
                  <a:lnTo>
                    <a:pt x="205" y="1"/>
                  </a:lnTo>
                  <a:lnTo>
                    <a:pt x="216" y="1"/>
                  </a:lnTo>
                  <a:lnTo>
                    <a:pt x="228" y="3"/>
                  </a:lnTo>
                  <a:lnTo>
                    <a:pt x="242" y="6"/>
                  </a:lnTo>
                  <a:lnTo>
                    <a:pt x="258" y="10"/>
                  </a:lnTo>
                  <a:lnTo>
                    <a:pt x="274" y="15"/>
                  </a:lnTo>
                  <a:lnTo>
                    <a:pt x="291" y="24"/>
                  </a:lnTo>
                  <a:lnTo>
                    <a:pt x="308" y="34"/>
                  </a:lnTo>
                  <a:lnTo>
                    <a:pt x="323" y="47"/>
                  </a:lnTo>
                  <a:lnTo>
                    <a:pt x="338" y="63"/>
                  </a:lnTo>
                  <a:lnTo>
                    <a:pt x="352" y="81"/>
                  </a:lnTo>
                  <a:lnTo>
                    <a:pt x="364" y="104"/>
                  </a:lnTo>
                  <a:lnTo>
                    <a:pt x="374" y="131"/>
                  </a:lnTo>
                  <a:lnTo>
                    <a:pt x="380" y="161"/>
                  </a:lnTo>
                  <a:lnTo>
                    <a:pt x="384" y="196"/>
                  </a:lnTo>
                  <a:lnTo>
                    <a:pt x="384" y="198"/>
                  </a:lnTo>
                  <a:lnTo>
                    <a:pt x="384" y="204"/>
                  </a:lnTo>
                  <a:lnTo>
                    <a:pt x="385" y="214"/>
                  </a:lnTo>
                  <a:lnTo>
                    <a:pt x="385" y="227"/>
                  </a:lnTo>
                  <a:lnTo>
                    <a:pt x="385" y="242"/>
                  </a:lnTo>
                  <a:lnTo>
                    <a:pt x="385" y="259"/>
                  </a:lnTo>
                  <a:lnTo>
                    <a:pt x="383" y="279"/>
                  </a:lnTo>
                  <a:lnTo>
                    <a:pt x="380" y="300"/>
                  </a:lnTo>
                  <a:lnTo>
                    <a:pt x="377" y="322"/>
                  </a:lnTo>
                  <a:lnTo>
                    <a:pt x="372" y="344"/>
                  </a:lnTo>
                  <a:lnTo>
                    <a:pt x="365" y="366"/>
                  </a:lnTo>
                  <a:lnTo>
                    <a:pt x="357" y="388"/>
                  </a:lnTo>
                  <a:lnTo>
                    <a:pt x="346" y="409"/>
                  </a:lnTo>
                  <a:lnTo>
                    <a:pt x="333" y="429"/>
                  </a:lnTo>
                  <a:lnTo>
                    <a:pt x="317" y="446"/>
                  </a:lnTo>
                  <a:lnTo>
                    <a:pt x="298" y="462"/>
                  </a:lnTo>
                  <a:lnTo>
                    <a:pt x="278" y="475"/>
                  </a:lnTo>
                  <a:lnTo>
                    <a:pt x="253" y="485"/>
                  </a:lnTo>
                  <a:lnTo>
                    <a:pt x="226" y="492"/>
                  </a:lnTo>
                  <a:lnTo>
                    <a:pt x="193" y="494"/>
                  </a:lnTo>
                  <a:lnTo>
                    <a:pt x="191" y="494"/>
                  </a:lnTo>
                  <a:lnTo>
                    <a:pt x="160" y="492"/>
                  </a:lnTo>
                  <a:lnTo>
                    <a:pt x="132" y="485"/>
                  </a:lnTo>
                  <a:lnTo>
                    <a:pt x="108" y="475"/>
                  </a:lnTo>
                  <a:lnTo>
                    <a:pt x="86" y="462"/>
                  </a:lnTo>
                  <a:lnTo>
                    <a:pt x="68" y="446"/>
                  </a:lnTo>
                  <a:lnTo>
                    <a:pt x="53" y="429"/>
                  </a:lnTo>
                  <a:lnTo>
                    <a:pt x="40" y="409"/>
                  </a:lnTo>
                  <a:lnTo>
                    <a:pt x="29" y="388"/>
                  </a:lnTo>
                  <a:lnTo>
                    <a:pt x="20" y="366"/>
                  </a:lnTo>
                  <a:lnTo>
                    <a:pt x="13" y="344"/>
                  </a:lnTo>
                  <a:lnTo>
                    <a:pt x="8" y="322"/>
                  </a:lnTo>
                  <a:lnTo>
                    <a:pt x="4" y="300"/>
                  </a:lnTo>
                  <a:lnTo>
                    <a:pt x="2" y="279"/>
                  </a:lnTo>
                  <a:lnTo>
                    <a:pt x="1" y="259"/>
                  </a:lnTo>
                  <a:lnTo>
                    <a:pt x="0" y="242"/>
                  </a:lnTo>
                  <a:lnTo>
                    <a:pt x="0" y="227"/>
                  </a:lnTo>
                  <a:lnTo>
                    <a:pt x="0" y="214"/>
                  </a:lnTo>
                  <a:lnTo>
                    <a:pt x="1" y="204"/>
                  </a:lnTo>
                  <a:lnTo>
                    <a:pt x="1" y="198"/>
                  </a:lnTo>
                  <a:lnTo>
                    <a:pt x="1" y="196"/>
                  </a:lnTo>
                  <a:lnTo>
                    <a:pt x="5" y="161"/>
                  </a:lnTo>
                  <a:lnTo>
                    <a:pt x="12" y="131"/>
                  </a:lnTo>
                  <a:lnTo>
                    <a:pt x="20" y="105"/>
                  </a:lnTo>
                  <a:lnTo>
                    <a:pt x="32" y="82"/>
                  </a:lnTo>
                  <a:lnTo>
                    <a:pt x="46" y="63"/>
                  </a:lnTo>
                  <a:lnTo>
                    <a:pt x="61" y="48"/>
                  </a:lnTo>
                  <a:lnTo>
                    <a:pt x="78" y="35"/>
                  </a:lnTo>
                  <a:lnTo>
                    <a:pt x="94" y="24"/>
                  </a:lnTo>
                  <a:lnTo>
                    <a:pt x="111" y="16"/>
                  </a:lnTo>
                  <a:lnTo>
                    <a:pt x="127" y="10"/>
                  </a:lnTo>
                  <a:lnTo>
                    <a:pt x="143" y="6"/>
                  </a:lnTo>
                  <a:lnTo>
                    <a:pt x="157" y="3"/>
                  </a:lnTo>
                  <a:lnTo>
                    <a:pt x="170" y="1"/>
                  </a:lnTo>
                  <a:lnTo>
                    <a:pt x="179" y="1"/>
                  </a:lnTo>
                  <a:lnTo>
                    <a:pt x="188" y="0"/>
                  </a:lnTo>
                  <a:lnTo>
                    <a:pt x="192" y="0"/>
                  </a:lnTo>
                  <a:lnTo>
                    <a:pt x="1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60" name="Freeform 267"/>
            <p:cNvSpPr>
              <a:spLocks/>
            </p:cNvSpPr>
            <p:nvPr/>
          </p:nvSpPr>
          <p:spPr bwMode="auto">
            <a:xfrm>
              <a:off x="2613" y="258"/>
              <a:ext cx="64" cy="83"/>
            </a:xfrm>
            <a:custGeom>
              <a:avLst/>
              <a:gdLst>
                <a:gd name="T0" fmla="*/ 204 w 385"/>
                <a:gd name="T1" fmla="*/ 1 h 494"/>
                <a:gd name="T2" fmla="*/ 228 w 385"/>
                <a:gd name="T3" fmla="*/ 3 h 494"/>
                <a:gd name="T4" fmla="*/ 257 w 385"/>
                <a:gd name="T5" fmla="*/ 10 h 494"/>
                <a:gd name="T6" fmla="*/ 291 w 385"/>
                <a:gd name="T7" fmla="*/ 24 h 494"/>
                <a:gd name="T8" fmla="*/ 323 w 385"/>
                <a:gd name="T9" fmla="*/ 47 h 494"/>
                <a:gd name="T10" fmla="*/ 353 w 385"/>
                <a:gd name="T11" fmla="*/ 81 h 494"/>
                <a:gd name="T12" fmla="*/ 373 w 385"/>
                <a:gd name="T13" fmla="*/ 131 h 494"/>
                <a:gd name="T14" fmla="*/ 383 w 385"/>
                <a:gd name="T15" fmla="*/ 196 h 494"/>
                <a:gd name="T16" fmla="*/ 384 w 385"/>
                <a:gd name="T17" fmla="*/ 204 h 494"/>
                <a:gd name="T18" fmla="*/ 385 w 385"/>
                <a:gd name="T19" fmla="*/ 227 h 494"/>
                <a:gd name="T20" fmla="*/ 384 w 385"/>
                <a:gd name="T21" fmla="*/ 259 h 494"/>
                <a:gd name="T22" fmla="*/ 381 w 385"/>
                <a:gd name="T23" fmla="*/ 300 h 494"/>
                <a:gd name="T24" fmla="*/ 372 w 385"/>
                <a:gd name="T25" fmla="*/ 344 h 494"/>
                <a:gd name="T26" fmla="*/ 356 w 385"/>
                <a:gd name="T27" fmla="*/ 388 h 494"/>
                <a:gd name="T28" fmla="*/ 332 w 385"/>
                <a:gd name="T29" fmla="*/ 429 h 494"/>
                <a:gd name="T30" fmla="*/ 298 w 385"/>
                <a:gd name="T31" fmla="*/ 462 h 494"/>
                <a:gd name="T32" fmla="*/ 253 w 385"/>
                <a:gd name="T33" fmla="*/ 485 h 494"/>
                <a:gd name="T34" fmla="*/ 194 w 385"/>
                <a:gd name="T35" fmla="*/ 494 h 494"/>
                <a:gd name="T36" fmla="*/ 159 w 385"/>
                <a:gd name="T37" fmla="*/ 492 h 494"/>
                <a:gd name="T38" fmla="*/ 107 w 385"/>
                <a:gd name="T39" fmla="*/ 475 h 494"/>
                <a:gd name="T40" fmla="*/ 68 w 385"/>
                <a:gd name="T41" fmla="*/ 446 h 494"/>
                <a:gd name="T42" fmla="*/ 39 w 385"/>
                <a:gd name="T43" fmla="*/ 409 h 494"/>
                <a:gd name="T44" fmla="*/ 19 w 385"/>
                <a:gd name="T45" fmla="*/ 366 h 494"/>
                <a:gd name="T46" fmla="*/ 8 w 385"/>
                <a:gd name="T47" fmla="*/ 322 h 494"/>
                <a:gd name="T48" fmla="*/ 2 w 385"/>
                <a:gd name="T49" fmla="*/ 279 h 494"/>
                <a:gd name="T50" fmla="*/ 0 w 385"/>
                <a:gd name="T51" fmla="*/ 242 h 494"/>
                <a:gd name="T52" fmla="*/ 0 w 385"/>
                <a:gd name="T53" fmla="*/ 214 h 494"/>
                <a:gd name="T54" fmla="*/ 1 w 385"/>
                <a:gd name="T55" fmla="*/ 198 h 494"/>
                <a:gd name="T56" fmla="*/ 4 w 385"/>
                <a:gd name="T57" fmla="*/ 161 h 494"/>
                <a:gd name="T58" fmla="*/ 21 w 385"/>
                <a:gd name="T59" fmla="*/ 105 h 494"/>
                <a:gd name="T60" fmla="*/ 47 w 385"/>
                <a:gd name="T61" fmla="*/ 63 h 494"/>
                <a:gd name="T62" fmla="*/ 78 w 385"/>
                <a:gd name="T63" fmla="*/ 35 h 494"/>
                <a:gd name="T64" fmla="*/ 111 w 385"/>
                <a:gd name="T65" fmla="*/ 16 h 494"/>
                <a:gd name="T66" fmla="*/ 143 w 385"/>
                <a:gd name="T67" fmla="*/ 6 h 494"/>
                <a:gd name="T68" fmla="*/ 170 w 385"/>
                <a:gd name="T69" fmla="*/ 1 h 494"/>
                <a:gd name="T70" fmla="*/ 187 w 385"/>
                <a:gd name="T71" fmla="*/ 0 h 494"/>
                <a:gd name="T72" fmla="*/ 197 w 385"/>
                <a:gd name="T7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494">
                  <a:moveTo>
                    <a:pt x="197" y="0"/>
                  </a:moveTo>
                  <a:lnTo>
                    <a:pt x="204" y="1"/>
                  </a:lnTo>
                  <a:lnTo>
                    <a:pt x="215" y="1"/>
                  </a:lnTo>
                  <a:lnTo>
                    <a:pt x="228" y="3"/>
                  </a:lnTo>
                  <a:lnTo>
                    <a:pt x="242" y="6"/>
                  </a:lnTo>
                  <a:lnTo>
                    <a:pt x="257" y="10"/>
                  </a:lnTo>
                  <a:lnTo>
                    <a:pt x="274" y="15"/>
                  </a:lnTo>
                  <a:lnTo>
                    <a:pt x="291" y="24"/>
                  </a:lnTo>
                  <a:lnTo>
                    <a:pt x="307" y="34"/>
                  </a:lnTo>
                  <a:lnTo>
                    <a:pt x="323" y="47"/>
                  </a:lnTo>
                  <a:lnTo>
                    <a:pt x="338" y="63"/>
                  </a:lnTo>
                  <a:lnTo>
                    <a:pt x="353" y="81"/>
                  </a:lnTo>
                  <a:lnTo>
                    <a:pt x="363" y="104"/>
                  </a:lnTo>
                  <a:lnTo>
                    <a:pt x="373" y="131"/>
                  </a:lnTo>
                  <a:lnTo>
                    <a:pt x="380" y="161"/>
                  </a:lnTo>
                  <a:lnTo>
                    <a:pt x="383" y="196"/>
                  </a:lnTo>
                  <a:lnTo>
                    <a:pt x="384" y="198"/>
                  </a:lnTo>
                  <a:lnTo>
                    <a:pt x="384" y="204"/>
                  </a:lnTo>
                  <a:lnTo>
                    <a:pt x="385" y="214"/>
                  </a:lnTo>
                  <a:lnTo>
                    <a:pt x="385" y="227"/>
                  </a:lnTo>
                  <a:lnTo>
                    <a:pt x="385" y="242"/>
                  </a:lnTo>
                  <a:lnTo>
                    <a:pt x="384" y="259"/>
                  </a:lnTo>
                  <a:lnTo>
                    <a:pt x="383" y="279"/>
                  </a:lnTo>
                  <a:lnTo>
                    <a:pt x="381" y="300"/>
                  </a:lnTo>
                  <a:lnTo>
                    <a:pt x="376" y="322"/>
                  </a:lnTo>
                  <a:lnTo>
                    <a:pt x="372" y="344"/>
                  </a:lnTo>
                  <a:lnTo>
                    <a:pt x="364" y="366"/>
                  </a:lnTo>
                  <a:lnTo>
                    <a:pt x="356" y="388"/>
                  </a:lnTo>
                  <a:lnTo>
                    <a:pt x="345" y="409"/>
                  </a:lnTo>
                  <a:lnTo>
                    <a:pt x="332" y="429"/>
                  </a:lnTo>
                  <a:lnTo>
                    <a:pt x="317" y="446"/>
                  </a:lnTo>
                  <a:lnTo>
                    <a:pt x="298" y="462"/>
                  </a:lnTo>
                  <a:lnTo>
                    <a:pt x="277" y="475"/>
                  </a:lnTo>
                  <a:lnTo>
                    <a:pt x="253" y="485"/>
                  </a:lnTo>
                  <a:lnTo>
                    <a:pt x="225" y="492"/>
                  </a:lnTo>
                  <a:lnTo>
                    <a:pt x="194" y="494"/>
                  </a:lnTo>
                  <a:lnTo>
                    <a:pt x="190" y="494"/>
                  </a:lnTo>
                  <a:lnTo>
                    <a:pt x="159" y="492"/>
                  </a:lnTo>
                  <a:lnTo>
                    <a:pt x="132" y="485"/>
                  </a:lnTo>
                  <a:lnTo>
                    <a:pt x="107" y="475"/>
                  </a:lnTo>
                  <a:lnTo>
                    <a:pt x="87" y="462"/>
                  </a:lnTo>
                  <a:lnTo>
                    <a:pt x="68" y="446"/>
                  </a:lnTo>
                  <a:lnTo>
                    <a:pt x="52" y="429"/>
                  </a:lnTo>
                  <a:lnTo>
                    <a:pt x="39" y="409"/>
                  </a:lnTo>
                  <a:lnTo>
                    <a:pt x="28" y="388"/>
                  </a:lnTo>
                  <a:lnTo>
                    <a:pt x="19" y="366"/>
                  </a:lnTo>
                  <a:lnTo>
                    <a:pt x="13" y="344"/>
                  </a:lnTo>
                  <a:lnTo>
                    <a:pt x="8" y="322"/>
                  </a:lnTo>
                  <a:lnTo>
                    <a:pt x="4" y="300"/>
                  </a:lnTo>
                  <a:lnTo>
                    <a:pt x="2" y="279"/>
                  </a:lnTo>
                  <a:lnTo>
                    <a:pt x="0" y="259"/>
                  </a:lnTo>
                  <a:lnTo>
                    <a:pt x="0" y="242"/>
                  </a:lnTo>
                  <a:lnTo>
                    <a:pt x="0" y="227"/>
                  </a:lnTo>
                  <a:lnTo>
                    <a:pt x="0" y="214"/>
                  </a:lnTo>
                  <a:lnTo>
                    <a:pt x="0" y="204"/>
                  </a:lnTo>
                  <a:lnTo>
                    <a:pt x="1" y="198"/>
                  </a:lnTo>
                  <a:lnTo>
                    <a:pt x="1" y="196"/>
                  </a:lnTo>
                  <a:lnTo>
                    <a:pt x="4" y="161"/>
                  </a:lnTo>
                  <a:lnTo>
                    <a:pt x="12" y="131"/>
                  </a:lnTo>
                  <a:lnTo>
                    <a:pt x="21" y="105"/>
                  </a:lnTo>
                  <a:lnTo>
                    <a:pt x="32" y="82"/>
                  </a:lnTo>
                  <a:lnTo>
                    <a:pt x="47" y="63"/>
                  </a:lnTo>
                  <a:lnTo>
                    <a:pt x="62" y="48"/>
                  </a:lnTo>
                  <a:lnTo>
                    <a:pt x="78" y="35"/>
                  </a:lnTo>
                  <a:lnTo>
                    <a:pt x="94" y="24"/>
                  </a:lnTo>
                  <a:lnTo>
                    <a:pt x="111" y="16"/>
                  </a:lnTo>
                  <a:lnTo>
                    <a:pt x="128" y="10"/>
                  </a:lnTo>
                  <a:lnTo>
                    <a:pt x="143" y="6"/>
                  </a:lnTo>
                  <a:lnTo>
                    <a:pt x="157" y="3"/>
                  </a:lnTo>
                  <a:lnTo>
                    <a:pt x="170" y="1"/>
                  </a:lnTo>
                  <a:lnTo>
                    <a:pt x="180" y="1"/>
                  </a:lnTo>
                  <a:lnTo>
                    <a:pt x="187" y="0"/>
                  </a:lnTo>
                  <a:lnTo>
                    <a:pt x="193" y="0"/>
                  </a:lnTo>
                  <a:lnTo>
                    <a:pt x="19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61" name="Freeform 268"/>
            <p:cNvSpPr>
              <a:spLocks/>
            </p:cNvSpPr>
            <p:nvPr/>
          </p:nvSpPr>
          <p:spPr bwMode="auto">
            <a:xfrm>
              <a:off x="2449" y="169"/>
              <a:ext cx="65" cy="83"/>
            </a:xfrm>
            <a:custGeom>
              <a:avLst/>
              <a:gdLst>
                <a:gd name="T0" fmla="*/ 206 w 385"/>
                <a:gd name="T1" fmla="*/ 0 h 493"/>
                <a:gd name="T2" fmla="*/ 228 w 385"/>
                <a:gd name="T3" fmla="*/ 2 h 493"/>
                <a:gd name="T4" fmla="*/ 259 w 385"/>
                <a:gd name="T5" fmla="*/ 8 h 493"/>
                <a:gd name="T6" fmla="*/ 291 w 385"/>
                <a:gd name="T7" fmla="*/ 22 h 493"/>
                <a:gd name="T8" fmla="*/ 325 w 385"/>
                <a:gd name="T9" fmla="*/ 45 h 493"/>
                <a:gd name="T10" fmla="*/ 353 w 385"/>
                <a:gd name="T11" fmla="*/ 81 h 493"/>
                <a:gd name="T12" fmla="*/ 374 w 385"/>
                <a:gd name="T13" fmla="*/ 129 h 493"/>
                <a:gd name="T14" fmla="*/ 384 w 385"/>
                <a:gd name="T15" fmla="*/ 194 h 493"/>
                <a:gd name="T16" fmla="*/ 385 w 385"/>
                <a:gd name="T17" fmla="*/ 203 h 493"/>
                <a:gd name="T18" fmla="*/ 385 w 385"/>
                <a:gd name="T19" fmla="*/ 225 h 493"/>
                <a:gd name="T20" fmla="*/ 385 w 385"/>
                <a:gd name="T21" fmla="*/ 259 h 493"/>
                <a:gd name="T22" fmla="*/ 381 w 385"/>
                <a:gd name="T23" fmla="*/ 299 h 493"/>
                <a:gd name="T24" fmla="*/ 372 w 385"/>
                <a:gd name="T25" fmla="*/ 343 h 493"/>
                <a:gd name="T26" fmla="*/ 357 w 385"/>
                <a:gd name="T27" fmla="*/ 386 h 493"/>
                <a:gd name="T28" fmla="*/ 333 w 385"/>
                <a:gd name="T29" fmla="*/ 427 h 493"/>
                <a:gd name="T30" fmla="*/ 299 w 385"/>
                <a:gd name="T31" fmla="*/ 461 h 493"/>
                <a:gd name="T32" fmla="*/ 253 w 385"/>
                <a:gd name="T33" fmla="*/ 483 h 493"/>
                <a:gd name="T34" fmla="*/ 195 w 385"/>
                <a:gd name="T35" fmla="*/ 493 h 493"/>
                <a:gd name="T36" fmla="*/ 160 w 385"/>
                <a:gd name="T37" fmla="*/ 490 h 493"/>
                <a:gd name="T38" fmla="*/ 108 w 385"/>
                <a:gd name="T39" fmla="*/ 474 h 493"/>
                <a:gd name="T40" fmla="*/ 68 w 385"/>
                <a:gd name="T41" fmla="*/ 446 h 493"/>
                <a:gd name="T42" fmla="*/ 40 w 385"/>
                <a:gd name="T43" fmla="*/ 408 h 493"/>
                <a:gd name="T44" fmla="*/ 21 w 385"/>
                <a:gd name="T45" fmla="*/ 365 h 493"/>
                <a:gd name="T46" fmla="*/ 9 w 385"/>
                <a:gd name="T47" fmla="*/ 320 h 493"/>
                <a:gd name="T48" fmla="*/ 2 w 385"/>
                <a:gd name="T49" fmla="*/ 278 h 493"/>
                <a:gd name="T50" fmla="*/ 0 w 385"/>
                <a:gd name="T51" fmla="*/ 240 h 493"/>
                <a:gd name="T52" fmla="*/ 0 w 385"/>
                <a:gd name="T53" fmla="*/ 212 h 493"/>
                <a:gd name="T54" fmla="*/ 1 w 385"/>
                <a:gd name="T55" fmla="*/ 196 h 493"/>
                <a:gd name="T56" fmla="*/ 6 w 385"/>
                <a:gd name="T57" fmla="*/ 159 h 493"/>
                <a:gd name="T58" fmla="*/ 22 w 385"/>
                <a:gd name="T59" fmla="*/ 103 h 493"/>
                <a:gd name="T60" fmla="*/ 47 w 385"/>
                <a:gd name="T61" fmla="*/ 61 h 493"/>
                <a:gd name="T62" fmla="*/ 78 w 385"/>
                <a:gd name="T63" fmla="*/ 33 h 493"/>
                <a:gd name="T64" fmla="*/ 112 w 385"/>
                <a:gd name="T65" fmla="*/ 15 h 493"/>
                <a:gd name="T66" fmla="*/ 143 w 385"/>
                <a:gd name="T67" fmla="*/ 5 h 493"/>
                <a:gd name="T68" fmla="*/ 170 w 385"/>
                <a:gd name="T69" fmla="*/ 0 h 493"/>
                <a:gd name="T70" fmla="*/ 188 w 385"/>
                <a:gd name="T71" fmla="*/ 0 h 493"/>
                <a:gd name="T72" fmla="*/ 198 w 385"/>
                <a:gd name="T73"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493">
                  <a:moveTo>
                    <a:pt x="198" y="0"/>
                  </a:moveTo>
                  <a:lnTo>
                    <a:pt x="206" y="0"/>
                  </a:lnTo>
                  <a:lnTo>
                    <a:pt x="216" y="0"/>
                  </a:lnTo>
                  <a:lnTo>
                    <a:pt x="228" y="2"/>
                  </a:lnTo>
                  <a:lnTo>
                    <a:pt x="242" y="4"/>
                  </a:lnTo>
                  <a:lnTo>
                    <a:pt x="259" y="8"/>
                  </a:lnTo>
                  <a:lnTo>
                    <a:pt x="275" y="15"/>
                  </a:lnTo>
                  <a:lnTo>
                    <a:pt x="291" y="22"/>
                  </a:lnTo>
                  <a:lnTo>
                    <a:pt x="308" y="33"/>
                  </a:lnTo>
                  <a:lnTo>
                    <a:pt x="325" y="45"/>
                  </a:lnTo>
                  <a:lnTo>
                    <a:pt x="339" y="61"/>
                  </a:lnTo>
                  <a:lnTo>
                    <a:pt x="353" y="81"/>
                  </a:lnTo>
                  <a:lnTo>
                    <a:pt x="365" y="103"/>
                  </a:lnTo>
                  <a:lnTo>
                    <a:pt x="374" y="129"/>
                  </a:lnTo>
                  <a:lnTo>
                    <a:pt x="381" y="159"/>
                  </a:lnTo>
                  <a:lnTo>
                    <a:pt x="384" y="194"/>
                  </a:lnTo>
                  <a:lnTo>
                    <a:pt x="384" y="196"/>
                  </a:lnTo>
                  <a:lnTo>
                    <a:pt x="385" y="203"/>
                  </a:lnTo>
                  <a:lnTo>
                    <a:pt x="385" y="212"/>
                  </a:lnTo>
                  <a:lnTo>
                    <a:pt x="385" y="225"/>
                  </a:lnTo>
                  <a:lnTo>
                    <a:pt x="385" y="240"/>
                  </a:lnTo>
                  <a:lnTo>
                    <a:pt x="385" y="259"/>
                  </a:lnTo>
                  <a:lnTo>
                    <a:pt x="383" y="278"/>
                  </a:lnTo>
                  <a:lnTo>
                    <a:pt x="381" y="299"/>
                  </a:lnTo>
                  <a:lnTo>
                    <a:pt x="378" y="320"/>
                  </a:lnTo>
                  <a:lnTo>
                    <a:pt x="372" y="343"/>
                  </a:lnTo>
                  <a:lnTo>
                    <a:pt x="366" y="365"/>
                  </a:lnTo>
                  <a:lnTo>
                    <a:pt x="357" y="386"/>
                  </a:lnTo>
                  <a:lnTo>
                    <a:pt x="346" y="408"/>
                  </a:lnTo>
                  <a:lnTo>
                    <a:pt x="333" y="427"/>
                  </a:lnTo>
                  <a:lnTo>
                    <a:pt x="317" y="446"/>
                  </a:lnTo>
                  <a:lnTo>
                    <a:pt x="299" y="461"/>
                  </a:lnTo>
                  <a:lnTo>
                    <a:pt x="278" y="474"/>
                  </a:lnTo>
                  <a:lnTo>
                    <a:pt x="253" y="483"/>
                  </a:lnTo>
                  <a:lnTo>
                    <a:pt x="226" y="490"/>
                  </a:lnTo>
                  <a:lnTo>
                    <a:pt x="195" y="493"/>
                  </a:lnTo>
                  <a:lnTo>
                    <a:pt x="192" y="493"/>
                  </a:lnTo>
                  <a:lnTo>
                    <a:pt x="160" y="490"/>
                  </a:lnTo>
                  <a:lnTo>
                    <a:pt x="132" y="483"/>
                  </a:lnTo>
                  <a:lnTo>
                    <a:pt x="108" y="474"/>
                  </a:lnTo>
                  <a:lnTo>
                    <a:pt x="87" y="461"/>
                  </a:lnTo>
                  <a:lnTo>
                    <a:pt x="68" y="446"/>
                  </a:lnTo>
                  <a:lnTo>
                    <a:pt x="53" y="427"/>
                  </a:lnTo>
                  <a:lnTo>
                    <a:pt x="40" y="408"/>
                  </a:lnTo>
                  <a:lnTo>
                    <a:pt x="29" y="386"/>
                  </a:lnTo>
                  <a:lnTo>
                    <a:pt x="21" y="365"/>
                  </a:lnTo>
                  <a:lnTo>
                    <a:pt x="13" y="343"/>
                  </a:lnTo>
                  <a:lnTo>
                    <a:pt x="9" y="320"/>
                  </a:lnTo>
                  <a:lnTo>
                    <a:pt x="4" y="299"/>
                  </a:lnTo>
                  <a:lnTo>
                    <a:pt x="2" y="278"/>
                  </a:lnTo>
                  <a:lnTo>
                    <a:pt x="1" y="259"/>
                  </a:lnTo>
                  <a:lnTo>
                    <a:pt x="0" y="240"/>
                  </a:lnTo>
                  <a:lnTo>
                    <a:pt x="0" y="225"/>
                  </a:lnTo>
                  <a:lnTo>
                    <a:pt x="0" y="212"/>
                  </a:lnTo>
                  <a:lnTo>
                    <a:pt x="1" y="203"/>
                  </a:lnTo>
                  <a:lnTo>
                    <a:pt x="1" y="196"/>
                  </a:lnTo>
                  <a:lnTo>
                    <a:pt x="2" y="194"/>
                  </a:lnTo>
                  <a:lnTo>
                    <a:pt x="6" y="159"/>
                  </a:lnTo>
                  <a:lnTo>
                    <a:pt x="12" y="129"/>
                  </a:lnTo>
                  <a:lnTo>
                    <a:pt x="22" y="103"/>
                  </a:lnTo>
                  <a:lnTo>
                    <a:pt x="34" y="81"/>
                  </a:lnTo>
                  <a:lnTo>
                    <a:pt x="47" y="61"/>
                  </a:lnTo>
                  <a:lnTo>
                    <a:pt x="62" y="46"/>
                  </a:lnTo>
                  <a:lnTo>
                    <a:pt x="78" y="33"/>
                  </a:lnTo>
                  <a:lnTo>
                    <a:pt x="95" y="22"/>
                  </a:lnTo>
                  <a:lnTo>
                    <a:pt x="112" y="15"/>
                  </a:lnTo>
                  <a:lnTo>
                    <a:pt x="128" y="8"/>
                  </a:lnTo>
                  <a:lnTo>
                    <a:pt x="143" y="5"/>
                  </a:lnTo>
                  <a:lnTo>
                    <a:pt x="158" y="2"/>
                  </a:lnTo>
                  <a:lnTo>
                    <a:pt x="170" y="0"/>
                  </a:lnTo>
                  <a:lnTo>
                    <a:pt x="181" y="0"/>
                  </a:lnTo>
                  <a:lnTo>
                    <a:pt x="188" y="0"/>
                  </a:lnTo>
                  <a:lnTo>
                    <a:pt x="193" y="0"/>
                  </a:lnTo>
                  <a:lnTo>
                    <a:pt x="1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sp>
          <p:nvSpPr>
            <p:cNvPr id="62" name="Freeform 269"/>
            <p:cNvSpPr>
              <a:spLocks/>
            </p:cNvSpPr>
            <p:nvPr/>
          </p:nvSpPr>
          <p:spPr bwMode="auto">
            <a:xfrm>
              <a:off x="2558" y="169"/>
              <a:ext cx="65" cy="83"/>
            </a:xfrm>
            <a:custGeom>
              <a:avLst/>
              <a:gdLst>
                <a:gd name="T0" fmla="*/ 206 w 386"/>
                <a:gd name="T1" fmla="*/ 0 h 493"/>
                <a:gd name="T2" fmla="*/ 229 w 386"/>
                <a:gd name="T3" fmla="*/ 2 h 493"/>
                <a:gd name="T4" fmla="*/ 259 w 386"/>
                <a:gd name="T5" fmla="*/ 8 h 493"/>
                <a:gd name="T6" fmla="*/ 292 w 386"/>
                <a:gd name="T7" fmla="*/ 22 h 493"/>
                <a:gd name="T8" fmla="*/ 325 w 386"/>
                <a:gd name="T9" fmla="*/ 45 h 493"/>
                <a:gd name="T10" fmla="*/ 353 w 386"/>
                <a:gd name="T11" fmla="*/ 81 h 493"/>
                <a:gd name="T12" fmla="*/ 375 w 386"/>
                <a:gd name="T13" fmla="*/ 129 h 493"/>
                <a:gd name="T14" fmla="*/ 384 w 386"/>
                <a:gd name="T15" fmla="*/ 194 h 493"/>
                <a:gd name="T16" fmla="*/ 385 w 386"/>
                <a:gd name="T17" fmla="*/ 203 h 493"/>
                <a:gd name="T18" fmla="*/ 386 w 386"/>
                <a:gd name="T19" fmla="*/ 225 h 493"/>
                <a:gd name="T20" fmla="*/ 385 w 386"/>
                <a:gd name="T21" fmla="*/ 259 h 493"/>
                <a:gd name="T22" fmla="*/ 381 w 386"/>
                <a:gd name="T23" fmla="*/ 299 h 493"/>
                <a:gd name="T24" fmla="*/ 372 w 386"/>
                <a:gd name="T25" fmla="*/ 343 h 493"/>
                <a:gd name="T26" fmla="*/ 357 w 386"/>
                <a:gd name="T27" fmla="*/ 386 h 493"/>
                <a:gd name="T28" fmla="*/ 333 w 386"/>
                <a:gd name="T29" fmla="*/ 427 h 493"/>
                <a:gd name="T30" fmla="*/ 300 w 386"/>
                <a:gd name="T31" fmla="*/ 461 h 493"/>
                <a:gd name="T32" fmla="*/ 253 w 386"/>
                <a:gd name="T33" fmla="*/ 483 h 493"/>
                <a:gd name="T34" fmla="*/ 195 w 386"/>
                <a:gd name="T35" fmla="*/ 493 h 493"/>
                <a:gd name="T36" fmla="*/ 160 w 386"/>
                <a:gd name="T37" fmla="*/ 490 h 493"/>
                <a:gd name="T38" fmla="*/ 109 w 386"/>
                <a:gd name="T39" fmla="*/ 474 h 493"/>
                <a:gd name="T40" fmla="*/ 69 w 386"/>
                <a:gd name="T41" fmla="*/ 446 h 493"/>
                <a:gd name="T42" fmla="*/ 40 w 386"/>
                <a:gd name="T43" fmla="*/ 408 h 493"/>
                <a:gd name="T44" fmla="*/ 21 w 386"/>
                <a:gd name="T45" fmla="*/ 365 h 493"/>
                <a:gd name="T46" fmla="*/ 9 w 386"/>
                <a:gd name="T47" fmla="*/ 320 h 493"/>
                <a:gd name="T48" fmla="*/ 3 w 386"/>
                <a:gd name="T49" fmla="*/ 278 h 493"/>
                <a:gd name="T50" fmla="*/ 0 w 386"/>
                <a:gd name="T51" fmla="*/ 240 h 493"/>
                <a:gd name="T52" fmla="*/ 1 w 386"/>
                <a:gd name="T53" fmla="*/ 212 h 493"/>
                <a:gd name="T54" fmla="*/ 3 w 386"/>
                <a:gd name="T55" fmla="*/ 196 h 493"/>
                <a:gd name="T56" fmla="*/ 6 w 386"/>
                <a:gd name="T57" fmla="*/ 159 h 493"/>
                <a:gd name="T58" fmla="*/ 22 w 386"/>
                <a:gd name="T59" fmla="*/ 103 h 493"/>
                <a:gd name="T60" fmla="*/ 48 w 386"/>
                <a:gd name="T61" fmla="*/ 61 h 493"/>
                <a:gd name="T62" fmla="*/ 79 w 386"/>
                <a:gd name="T63" fmla="*/ 33 h 493"/>
                <a:gd name="T64" fmla="*/ 112 w 386"/>
                <a:gd name="T65" fmla="*/ 15 h 493"/>
                <a:gd name="T66" fmla="*/ 144 w 386"/>
                <a:gd name="T67" fmla="*/ 5 h 493"/>
                <a:gd name="T68" fmla="*/ 170 w 386"/>
                <a:gd name="T69" fmla="*/ 0 h 493"/>
                <a:gd name="T70" fmla="*/ 189 w 386"/>
                <a:gd name="T71" fmla="*/ 0 h 493"/>
                <a:gd name="T72" fmla="*/ 198 w 386"/>
                <a:gd name="T73"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493">
                  <a:moveTo>
                    <a:pt x="198" y="0"/>
                  </a:moveTo>
                  <a:lnTo>
                    <a:pt x="206" y="0"/>
                  </a:lnTo>
                  <a:lnTo>
                    <a:pt x="217" y="0"/>
                  </a:lnTo>
                  <a:lnTo>
                    <a:pt x="229" y="2"/>
                  </a:lnTo>
                  <a:lnTo>
                    <a:pt x="244" y="4"/>
                  </a:lnTo>
                  <a:lnTo>
                    <a:pt x="259" y="8"/>
                  </a:lnTo>
                  <a:lnTo>
                    <a:pt x="275" y="15"/>
                  </a:lnTo>
                  <a:lnTo>
                    <a:pt x="292" y="22"/>
                  </a:lnTo>
                  <a:lnTo>
                    <a:pt x="309" y="33"/>
                  </a:lnTo>
                  <a:lnTo>
                    <a:pt x="325" y="45"/>
                  </a:lnTo>
                  <a:lnTo>
                    <a:pt x="340" y="61"/>
                  </a:lnTo>
                  <a:lnTo>
                    <a:pt x="353" y="81"/>
                  </a:lnTo>
                  <a:lnTo>
                    <a:pt x="365" y="103"/>
                  </a:lnTo>
                  <a:lnTo>
                    <a:pt x="375" y="129"/>
                  </a:lnTo>
                  <a:lnTo>
                    <a:pt x="381" y="159"/>
                  </a:lnTo>
                  <a:lnTo>
                    <a:pt x="384" y="194"/>
                  </a:lnTo>
                  <a:lnTo>
                    <a:pt x="384" y="196"/>
                  </a:lnTo>
                  <a:lnTo>
                    <a:pt x="385" y="203"/>
                  </a:lnTo>
                  <a:lnTo>
                    <a:pt x="385" y="212"/>
                  </a:lnTo>
                  <a:lnTo>
                    <a:pt x="386" y="225"/>
                  </a:lnTo>
                  <a:lnTo>
                    <a:pt x="386" y="240"/>
                  </a:lnTo>
                  <a:lnTo>
                    <a:pt x="385" y="259"/>
                  </a:lnTo>
                  <a:lnTo>
                    <a:pt x="384" y="278"/>
                  </a:lnTo>
                  <a:lnTo>
                    <a:pt x="381" y="299"/>
                  </a:lnTo>
                  <a:lnTo>
                    <a:pt x="378" y="320"/>
                  </a:lnTo>
                  <a:lnTo>
                    <a:pt x="372" y="343"/>
                  </a:lnTo>
                  <a:lnTo>
                    <a:pt x="366" y="365"/>
                  </a:lnTo>
                  <a:lnTo>
                    <a:pt x="357" y="386"/>
                  </a:lnTo>
                  <a:lnTo>
                    <a:pt x="346" y="408"/>
                  </a:lnTo>
                  <a:lnTo>
                    <a:pt x="333" y="427"/>
                  </a:lnTo>
                  <a:lnTo>
                    <a:pt x="318" y="446"/>
                  </a:lnTo>
                  <a:lnTo>
                    <a:pt x="300" y="461"/>
                  </a:lnTo>
                  <a:lnTo>
                    <a:pt x="278" y="474"/>
                  </a:lnTo>
                  <a:lnTo>
                    <a:pt x="253" y="483"/>
                  </a:lnTo>
                  <a:lnTo>
                    <a:pt x="226" y="490"/>
                  </a:lnTo>
                  <a:lnTo>
                    <a:pt x="195" y="493"/>
                  </a:lnTo>
                  <a:lnTo>
                    <a:pt x="192" y="493"/>
                  </a:lnTo>
                  <a:lnTo>
                    <a:pt x="160" y="490"/>
                  </a:lnTo>
                  <a:lnTo>
                    <a:pt x="132" y="483"/>
                  </a:lnTo>
                  <a:lnTo>
                    <a:pt x="109" y="474"/>
                  </a:lnTo>
                  <a:lnTo>
                    <a:pt x="87" y="461"/>
                  </a:lnTo>
                  <a:lnTo>
                    <a:pt x="69" y="446"/>
                  </a:lnTo>
                  <a:lnTo>
                    <a:pt x="53" y="427"/>
                  </a:lnTo>
                  <a:lnTo>
                    <a:pt x="40" y="408"/>
                  </a:lnTo>
                  <a:lnTo>
                    <a:pt x="30" y="386"/>
                  </a:lnTo>
                  <a:lnTo>
                    <a:pt x="21" y="365"/>
                  </a:lnTo>
                  <a:lnTo>
                    <a:pt x="14" y="343"/>
                  </a:lnTo>
                  <a:lnTo>
                    <a:pt x="9" y="320"/>
                  </a:lnTo>
                  <a:lnTo>
                    <a:pt x="6" y="299"/>
                  </a:lnTo>
                  <a:lnTo>
                    <a:pt x="3" y="278"/>
                  </a:lnTo>
                  <a:lnTo>
                    <a:pt x="1" y="259"/>
                  </a:lnTo>
                  <a:lnTo>
                    <a:pt x="0" y="240"/>
                  </a:lnTo>
                  <a:lnTo>
                    <a:pt x="0" y="225"/>
                  </a:lnTo>
                  <a:lnTo>
                    <a:pt x="1" y="212"/>
                  </a:lnTo>
                  <a:lnTo>
                    <a:pt x="1" y="203"/>
                  </a:lnTo>
                  <a:lnTo>
                    <a:pt x="3" y="196"/>
                  </a:lnTo>
                  <a:lnTo>
                    <a:pt x="3" y="194"/>
                  </a:lnTo>
                  <a:lnTo>
                    <a:pt x="6" y="159"/>
                  </a:lnTo>
                  <a:lnTo>
                    <a:pt x="12" y="129"/>
                  </a:lnTo>
                  <a:lnTo>
                    <a:pt x="22" y="103"/>
                  </a:lnTo>
                  <a:lnTo>
                    <a:pt x="34" y="81"/>
                  </a:lnTo>
                  <a:lnTo>
                    <a:pt x="48" y="61"/>
                  </a:lnTo>
                  <a:lnTo>
                    <a:pt x="63" y="46"/>
                  </a:lnTo>
                  <a:lnTo>
                    <a:pt x="79" y="33"/>
                  </a:lnTo>
                  <a:lnTo>
                    <a:pt x="96" y="22"/>
                  </a:lnTo>
                  <a:lnTo>
                    <a:pt x="112" y="15"/>
                  </a:lnTo>
                  <a:lnTo>
                    <a:pt x="128" y="8"/>
                  </a:lnTo>
                  <a:lnTo>
                    <a:pt x="144" y="5"/>
                  </a:lnTo>
                  <a:lnTo>
                    <a:pt x="158" y="2"/>
                  </a:lnTo>
                  <a:lnTo>
                    <a:pt x="170" y="0"/>
                  </a:lnTo>
                  <a:lnTo>
                    <a:pt x="181" y="0"/>
                  </a:lnTo>
                  <a:lnTo>
                    <a:pt x="189" y="0"/>
                  </a:lnTo>
                  <a:lnTo>
                    <a:pt x="193" y="0"/>
                  </a:lnTo>
                  <a:lnTo>
                    <a:pt x="1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801" dirty="0">
                <a:latin typeface="Arial" panose="020B0604020202020204" pitchFamily="34" charset="0"/>
                <a:cs typeface="Arial" panose="020B0604020202020204" pitchFamily="34" charset="0"/>
              </a:endParaRPr>
            </a:p>
          </p:txBody>
        </p:sp>
      </p:grpSp>
      <p:sp>
        <p:nvSpPr>
          <p:cNvPr id="63" name="Прямоугольник 62">
            <a:extLst>
              <a:ext uri="{FF2B5EF4-FFF2-40B4-BE49-F238E27FC236}">
                <a16:creationId xmlns:a16="http://schemas.microsoft.com/office/drawing/2014/main" id="{1F6CCDDF-FBC0-4DB1-AF6B-4D6156417DDD}"/>
              </a:ext>
            </a:extLst>
          </p:cNvPr>
          <p:cNvSpPr/>
          <p:nvPr/>
        </p:nvSpPr>
        <p:spPr>
          <a:xfrm>
            <a:off x="2561169" y="2233467"/>
            <a:ext cx="2160000" cy="1318937"/>
          </a:xfrm>
          <a:prstGeom prst="rect">
            <a:avLst/>
          </a:prstGeom>
          <a:solidFill>
            <a:srgbClr val="B3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506" eaLnBrk="0" fontAlgn="base" hangingPunct="0">
              <a:spcBef>
                <a:spcPct val="0"/>
              </a:spcBef>
              <a:spcAft>
                <a:spcPct val="0"/>
              </a:spcAft>
            </a:pPr>
            <a:endParaRPr lang="ru-RU" sz="800">
              <a:solidFill>
                <a:schemeClr val="tx2"/>
              </a:solidFill>
              <a:cs typeface="Arial" panose="020B0604020202020204" pitchFamily="34" charset="0"/>
            </a:endParaRPr>
          </a:p>
        </p:txBody>
      </p:sp>
      <p:sp>
        <p:nvSpPr>
          <p:cNvPr id="64" name="Прямоугольник 63"/>
          <p:cNvSpPr/>
          <p:nvPr/>
        </p:nvSpPr>
        <p:spPr>
          <a:xfrm>
            <a:off x="2693688" y="2267835"/>
            <a:ext cx="1961095" cy="707694"/>
          </a:xfrm>
          <a:prstGeom prst="rect">
            <a:avLst/>
          </a:prstGeom>
        </p:spPr>
        <p:txBody>
          <a:bodyPr wrap="square">
            <a:spAutoFit/>
          </a:bodyPr>
          <a:lstStyle/>
          <a:p>
            <a:pPr algn="ctr" defTabSz="1243982" fontAlgn="base">
              <a:spcBef>
                <a:spcPct val="0"/>
              </a:spcBef>
              <a:spcAft>
                <a:spcPct val="0"/>
              </a:spcAft>
            </a:pPr>
            <a:r>
              <a:rPr lang="kk-KZ" sz="1333" b="1" dirty="0" smtClean="0">
                <a:latin typeface="Arial" panose="020B0604020202020204" pitchFamily="34" charset="0"/>
                <a:ea typeface="Barlow Condensed"/>
                <a:cs typeface="Arial" panose="020B0604020202020204" pitchFamily="34" charset="0"/>
              </a:rPr>
              <a:t>Шетелдік туристер </a:t>
            </a:r>
            <a:r>
              <a:rPr lang="kk-KZ" sz="1333" dirty="0" smtClean="0">
                <a:latin typeface="Arial" panose="020B0604020202020204" pitchFamily="34" charset="0"/>
                <a:ea typeface="Barlow Condensed"/>
                <a:cs typeface="Arial" panose="020B0604020202020204" pitchFamily="34" charset="0"/>
              </a:rPr>
              <a:t>санын </a:t>
            </a:r>
          </a:p>
          <a:p>
            <a:pPr algn="ctr" defTabSz="1243982" fontAlgn="base">
              <a:spcBef>
                <a:spcPct val="0"/>
              </a:spcBef>
              <a:spcAft>
                <a:spcPct val="0"/>
              </a:spcAft>
            </a:pPr>
            <a:r>
              <a:rPr lang="kk-KZ" sz="1333" dirty="0" smtClean="0">
                <a:latin typeface="Arial" panose="020B0604020202020204" pitchFamily="34" charset="0"/>
                <a:ea typeface="Barlow Condensed"/>
                <a:cs typeface="Arial" panose="020B0604020202020204" pitchFamily="34" charset="0"/>
              </a:rPr>
              <a:t>4 есеге ұлғайту</a:t>
            </a:r>
            <a:endParaRPr lang="kk-KZ" sz="1333" dirty="0">
              <a:latin typeface="Arial" panose="020B0604020202020204" pitchFamily="34" charset="0"/>
              <a:ea typeface="Barlow Condensed"/>
              <a:cs typeface="Arial" panose="020B0604020202020204" pitchFamily="34" charset="0"/>
            </a:endParaRPr>
          </a:p>
        </p:txBody>
      </p:sp>
      <p:sp>
        <p:nvSpPr>
          <p:cNvPr id="65" name="Прямоугольник 64"/>
          <p:cNvSpPr/>
          <p:nvPr/>
        </p:nvSpPr>
        <p:spPr>
          <a:xfrm>
            <a:off x="2693436" y="3065313"/>
            <a:ext cx="1961095" cy="400110"/>
          </a:xfrm>
          <a:prstGeom prst="rect">
            <a:avLst/>
          </a:prstGeom>
        </p:spPr>
        <p:txBody>
          <a:bodyPr wrap="square">
            <a:spAutoFit/>
          </a:bodyPr>
          <a:lstStyle/>
          <a:p>
            <a:pPr algn="ctr" defTabSz="1243982" fontAlgn="base">
              <a:spcBef>
                <a:spcPct val="0"/>
              </a:spcBef>
              <a:spcAft>
                <a:spcPct val="0"/>
              </a:spcAft>
            </a:pPr>
            <a:r>
              <a:rPr lang="ru-RU" sz="2000" b="1" dirty="0">
                <a:latin typeface="Arial" panose="020B0604020202020204" pitchFamily="34" charset="0"/>
                <a:ea typeface="Barlow Condensed"/>
                <a:cs typeface="Arial" panose="020B0604020202020204" pitchFamily="34" charset="0"/>
              </a:rPr>
              <a:t>4 </a:t>
            </a:r>
            <a:r>
              <a:rPr lang="ru-RU" sz="2000" b="1" dirty="0" smtClean="0">
                <a:latin typeface="Arial" panose="020B0604020202020204" pitchFamily="34" charset="0"/>
                <a:ea typeface="Barlow Condensed"/>
                <a:cs typeface="Arial" panose="020B0604020202020204" pitchFamily="34" charset="0"/>
              </a:rPr>
              <a:t>млн </a:t>
            </a:r>
            <a:r>
              <a:rPr lang="kk-KZ" sz="2000" b="1" dirty="0" smtClean="0">
                <a:latin typeface="Arial" panose="020B0604020202020204" pitchFamily="34" charset="0"/>
                <a:ea typeface="Barlow Condensed"/>
                <a:cs typeface="Arial" panose="020B0604020202020204" pitchFamily="34" charset="0"/>
              </a:rPr>
              <a:t>адам</a:t>
            </a:r>
            <a:endParaRPr lang="kk-KZ" sz="2000" b="1" dirty="0">
              <a:latin typeface="Arial" panose="020B0604020202020204" pitchFamily="34" charset="0"/>
              <a:ea typeface="Barlow Condensed"/>
              <a:cs typeface="Arial" panose="020B0604020202020204" pitchFamily="34" charset="0"/>
            </a:endParaRPr>
          </a:p>
        </p:txBody>
      </p:sp>
    </p:spTree>
    <p:extLst>
      <p:ext uri="{BB962C8B-B14F-4D97-AF65-F5344CB8AC3E}">
        <p14:creationId xmlns:p14="http://schemas.microsoft.com/office/powerpoint/2010/main" val="16930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6159" y="0"/>
            <a:ext cx="133166" cy="468000"/>
          </a:xfrm>
          <a:prstGeom prst="rect">
            <a:avLst/>
          </a:prstGeom>
          <a:solidFill>
            <a:srgbClr val="70B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p:cNvSpPr/>
          <p:nvPr/>
        </p:nvSpPr>
        <p:spPr>
          <a:xfrm>
            <a:off x="4858327" y="1"/>
            <a:ext cx="7333673" cy="452904"/>
          </a:xfrm>
          <a:prstGeom prst="rect">
            <a:avLst/>
          </a:prstGeom>
          <a:solidFill>
            <a:srgbClr val="70B9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id="{80822AF5-9BD7-40BE-AC6D-B597C6B1E480}"/>
              </a:ext>
            </a:extLst>
          </p:cNvPr>
          <p:cNvSpPr txBox="1"/>
          <p:nvPr/>
        </p:nvSpPr>
        <p:spPr>
          <a:xfrm>
            <a:off x="5126182" y="49334"/>
            <a:ext cx="6188363"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kk-KZ" sz="1800" i="1" dirty="0" smtClean="0">
                <a:solidFill>
                  <a:schemeClr val="bg1"/>
                </a:solidFill>
                <a:latin typeface="Segoe UI" panose="020B0502040204020203" pitchFamily="34" charset="0"/>
                <a:cs typeface="Segoe UI" panose="020B0502040204020203" pitchFamily="34" charset="0"/>
              </a:rPr>
              <a:t>Отандық туризмді дамыту жөніндегі шаралар</a:t>
            </a:r>
            <a:endParaRPr lang="ru-RU" sz="1800" i="1" dirty="0">
              <a:solidFill>
                <a:schemeClr val="bg1"/>
              </a:solidFill>
              <a:latin typeface="Segoe UI" panose="020B0502040204020203" pitchFamily="34" charset="0"/>
              <a:cs typeface="Segoe UI" panose="020B0502040204020203" pitchFamily="34" charset="0"/>
            </a:endParaRPr>
          </a:p>
        </p:txBody>
      </p:sp>
      <p:sp>
        <p:nvSpPr>
          <p:cNvPr id="7" name="Скругленный прямоугольник 6"/>
          <p:cNvSpPr/>
          <p:nvPr/>
        </p:nvSpPr>
        <p:spPr>
          <a:xfrm>
            <a:off x="101600" y="1092201"/>
            <a:ext cx="1930400" cy="5008519"/>
          </a:xfrm>
          <a:prstGeom prst="roundRect">
            <a:avLst>
              <a:gd name="adj" fmla="val 5164"/>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Segoe UI" panose="020B0502040204020203" pitchFamily="34" charset="0"/>
              <a:cs typeface="Segoe UI" panose="020B0502040204020203" pitchFamily="34" charset="0"/>
            </a:endParaRPr>
          </a:p>
        </p:txBody>
      </p:sp>
      <p:sp>
        <p:nvSpPr>
          <p:cNvPr id="8" name="Прямоугольник 7"/>
          <p:cNvSpPr/>
          <p:nvPr/>
        </p:nvSpPr>
        <p:spPr>
          <a:xfrm>
            <a:off x="135468" y="1439029"/>
            <a:ext cx="1778001" cy="954300"/>
          </a:xfrm>
          <a:prstGeom prst="rect">
            <a:avLst/>
          </a:prstGeom>
        </p:spPr>
        <p:txBody>
          <a:bodyPr wrap="square">
            <a:spAutoFit/>
          </a:bodyPr>
          <a:lstStyle/>
          <a:p>
            <a:pPr algn="ctr"/>
            <a:r>
              <a:rPr lang="ru-RU" sz="1867" b="1" dirty="0" err="1" smtClean="0">
                <a:solidFill>
                  <a:srgbClr val="2E75B6"/>
                </a:solidFill>
                <a:latin typeface="Segoe UI" panose="020B0502040204020203" pitchFamily="34" charset="0"/>
                <a:cs typeface="Segoe UI" panose="020B0502040204020203" pitchFamily="34" charset="0"/>
              </a:rPr>
              <a:t>Туристік</a:t>
            </a:r>
            <a:r>
              <a:rPr lang="ru-RU" sz="1867" b="1" dirty="0" smtClean="0">
                <a:solidFill>
                  <a:srgbClr val="2E75B6"/>
                </a:solidFill>
                <a:latin typeface="Segoe UI" panose="020B0502040204020203" pitchFamily="34" charset="0"/>
                <a:cs typeface="Segoe UI" panose="020B0502040204020203" pitchFamily="34" charset="0"/>
              </a:rPr>
              <a:t> </a:t>
            </a:r>
          </a:p>
          <a:p>
            <a:pPr algn="ctr"/>
            <a:r>
              <a:rPr lang="ru-RU" sz="1867" b="1" dirty="0" smtClean="0">
                <a:solidFill>
                  <a:srgbClr val="2E75B6"/>
                </a:solidFill>
                <a:latin typeface="Segoe UI" panose="020B0502040204020203" pitchFamily="34" charset="0"/>
                <a:cs typeface="Segoe UI" panose="020B0502040204020203" pitchFamily="34" charset="0"/>
              </a:rPr>
              <a:t>Кэш </a:t>
            </a:r>
            <a:r>
              <a:rPr lang="ru-RU" sz="1867" b="1" dirty="0" err="1" smtClean="0">
                <a:solidFill>
                  <a:srgbClr val="2E75B6"/>
                </a:solidFill>
                <a:latin typeface="Segoe UI" panose="020B0502040204020203" pitchFamily="34" charset="0"/>
                <a:cs typeface="Segoe UI" panose="020B0502040204020203" pitchFamily="34" charset="0"/>
              </a:rPr>
              <a:t>Бэк</a:t>
            </a:r>
            <a:r>
              <a:rPr lang="ru-RU" sz="1867" b="1" dirty="0" smtClean="0">
                <a:solidFill>
                  <a:srgbClr val="2E75B6"/>
                </a:solidFill>
                <a:latin typeface="Segoe UI" panose="020B0502040204020203" pitchFamily="34" charset="0"/>
                <a:cs typeface="Segoe UI" panose="020B0502040204020203" pitchFamily="34" charset="0"/>
              </a:rPr>
              <a:t> </a:t>
            </a:r>
          </a:p>
          <a:p>
            <a:pPr algn="ctr"/>
            <a:r>
              <a:rPr lang="kk-KZ" sz="1867" b="1" dirty="0" smtClean="0">
                <a:solidFill>
                  <a:srgbClr val="2E75B6"/>
                </a:solidFill>
                <a:latin typeface="Segoe UI" panose="020B0502040204020203" pitchFamily="34" charset="0"/>
                <a:cs typeface="Segoe UI" panose="020B0502040204020203" pitchFamily="34" charset="0"/>
              </a:rPr>
              <a:t>енгізу</a:t>
            </a:r>
            <a:endParaRPr lang="ru-RU" sz="1867" b="1" dirty="0">
              <a:solidFill>
                <a:srgbClr val="2E75B6"/>
              </a:solidFill>
              <a:latin typeface="Segoe UI" panose="020B0502040204020203" pitchFamily="34" charset="0"/>
              <a:cs typeface="Segoe UI" panose="020B0502040204020203" pitchFamily="34" charset="0"/>
            </a:endParaRPr>
          </a:p>
        </p:txBody>
      </p:sp>
      <p:sp>
        <p:nvSpPr>
          <p:cNvPr id="9" name="Прямоугольник 8"/>
          <p:cNvSpPr/>
          <p:nvPr/>
        </p:nvSpPr>
        <p:spPr>
          <a:xfrm>
            <a:off x="101600" y="2834567"/>
            <a:ext cx="1734821" cy="1354217"/>
          </a:xfrm>
          <a:prstGeom prst="rect">
            <a:avLst/>
          </a:prstGeom>
        </p:spPr>
        <p:txBody>
          <a:bodyPr wrap="square">
            <a:spAutoFit/>
          </a:bodyPr>
          <a:lstStyle/>
          <a:p>
            <a:r>
              <a:rPr lang="ru-RU" sz="1600" dirty="0" err="1">
                <a:latin typeface="Segoe UI" panose="020B0502040204020203" pitchFamily="34" charset="0"/>
                <a:cs typeface="Segoe UI" panose="020B0502040204020203" pitchFamily="34" charset="0"/>
              </a:rPr>
              <a:t>Ішкі</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турлар</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шығындарының</a:t>
            </a:r>
            <a:r>
              <a:rPr lang="ru-RU" sz="1600" dirty="0">
                <a:latin typeface="Segoe UI" panose="020B0502040204020203" pitchFamily="34" charset="0"/>
                <a:cs typeface="Segoe UI" panose="020B0502040204020203" pitchFamily="34" charset="0"/>
              </a:rPr>
              <a:t> 20% </a:t>
            </a:r>
            <a:r>
              <a:rPr lang="ru-RU" sz="1600" dirty="0" err="1">
                <a:latin typeface="Segoe UI" panose="020B0502040204020203" pitchFamily="34" charset="0"/>
                <a:cs typeface="Segoe UI" panose="020B0502040204020203" pitchFamily="34" charset="0"/>
              </a:rPr>
              <a:t>өтеу</a:t>
            </a:r>
            <a:r>
              <a:rPr lang="ru-RU" sz="1600" dirty="0">
                <a:latin typeface="Segoe UI" panose="020B0502040204020203" pitchFamily="34" charset="0"/>
                <a:cs typeface="Segoe UI" panose="020B0502040204020203" pitchFamily="34" charset="0"/>
              </a:rPr>
              <a:t>.</a:t>
            </a:r>
          </a:p>
          <a:p>
            <a:r>
              <a:rPr lang="ru-RU" sz="1600" dirty="0">
                <a:latin typeface="Segoe UI" panose="020B0502040204020203" pitchFamily="34" charset="0"/>
                <a:cs typeface="Segoe UI" panose="020B0502040204020203" pitchFamily="34" charset="0"/>
              </a:rPr>
              <a:t/>
            </a:r>
            <a:br>
              <a:rPr lang="ru-RU" sz="1600" dirty="0">
                <a:latin typeface="Segoe UI" panose="020B0502040204020203" pitchFamily="34" charset="0"/>
                <a:cs typeface="Segoe UI" panose="020B0502040204020203" pitchFamily="34" charset="0"/>
              </a:rPr>
            </a:br>
            <a:endParaRPr lang="ru-RU" sz="1600" dirty="0">
              <a:latin typeface="Segoe UI" panose="020B0502040204020203" pitchFamily="34" charset="0"/>
              <a:cs typeface="Segoe UI" panose="020B0502040204020203" pitchFamily="34" charset="0"/>
            </a:endParaRPr>
          </a:p>
        </p:txBody>
      </p:sp>
      <p:sp>
        <p:nvSpPr>
          <p:cNvPr id="10" name="Скругленный прямоугольник 9"/>
          <p:cNvSpPr/>
          <p:nvPr/>
        </p:nvSpPr>
        <p:spPr>
          <a:xfrm>
            <a:off x="2113280" y="1092201"/>
            <a:ext cx="1930400" cy="5008519"/>
          </a:xfrm>
          <a:prstGeom prst="roundRect">
            <a:avLst>
              <a:gd name="adj" fmla="val 5164"/>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Segoe UI" panose="020B0502040204020203" pitchFamily="34" charset="0"/>
              <a:cs typeface="Segoe UI" panose="020B0502040204020203" pitchFamily="34" charset="0"/>
            </a:endParaRPr>
          </a:p>
        </p:txBody>
      </p:sp>
      <p:sp>
        <p:nvSpPr>
          <p:cNvPr id="11" name="Скругленный прямоугольник 10"/>
          <p:cNvSpPr/>
          <p:nvPr/>
        </p:nvSpPr>
        <p:spPr>
          <a:xfrm>
            <a:off x="4124960" y="1104900"/>
            <a:ext cx="1930400" cy="4995643"/>
          </a:xfrm>
          <a:prstGeom prst="roundRect">
            <a:avLst>
              <a:gd name="adj" fmla="val 5164"/>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Segoe UI" panose="020B0502040204020203" pitchFamily="34" charset="0"/>
              <a:cs typeface="Segoe UI" panose="020B0502040204020203" pitchFamily="34" charset="0"/>
            </a:endParaRPr>
          </a:p>
        </p:txBody>
      </p:sp>
      <p:sp>
        <p:nvSpPr>
          <p:cNvPr id="12" name="Скругленный прямоугольник 11"/>
          <p:cNvSpPr/>
          <p:nvPr/>
        </p:nvSpPr>
        <p:spPr>
          <a:xfrm>
            <a:off x="6136640" y="1104900"/>
            <a:ext cx="1930400" cy="4995643"/>
          </a:xfrm>
          <a:prstGeom prst="roundRect">
            <a:avLst>
              <a:gd name="adj" fmla="val 5164"/>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Segoe UI" panose="020B0502040204020203" pitchFamily="34" charset="0"/>
              <a:cs typeface="Segoe UI" panose="020B0502040204020203" pitchFamily="34" charset="0"/>
            </a:endParaRPr>
          </a:p>
        </p:txBody>
      </p:sp>
      <p:sp>
        <p:nvSpPr>
          <p:cNvPr id="13" name="Скругленный прямоугольник 12"/>
          <p:cNvSpPr/>
          <p:nvPr/>
        </p:nvSpPr>
        <p:spPr>
          <a:xfrm>
            <a:off x="8148320" y="1092201"/>
            <a:ext cx="1930400" cy="5008519"/>
          </a:xfrm>
          <a:prstGeom prst="roundRect">
            <a:avLst>
              <a:gd name="adj" fmla="val 5164"/>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Segoe UI" panose="020B0502040204020203" pitchFamily="34" charset="0"/>
              <a:cs typeface="Segoe UI" panose="020B0502040204020203" pitchFamily="34" charset="0"/>
            </a:endParaRPr>
          </a:p>
        </p:txBody>
      </p:sp>
      <p:sp>
        <p:nvSpPr>
          <p:cNvPr id="14" name="Скругленный прямоугольник 13"/>
          <p:cNvSpPr/>
          <p:nvPr/>
        </p:nvSpPr>
        <p:spPr>
          <a:xfrm>
            <a:off x="10160000" y="1092202"/>
            <a:ext cx="1930400" cy="5008517"/>
          </a:xfrm>
          <a:prstGeom prst="roundRect">
            <a:avLst>
              <a:gd name="adj" fmla="val 5164"/>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Segoe UI" panose="020B0502040204020203" pitchFamily="34" charset="0"/>
              <a:cs typeface="Segoe UI" panose="020B0502040204020203" pitchFamily="34" charset="0"/>
            </a:endParaRPr>
          </a:p>
        </p:txBody>
      </p:sp>
      <p:sp>
        <p:nvSpPr>
          <p:cNvPr id="15" name="Прямоугольник 14"/>
          <p:cNvSpPr/>
          <p:nvPr/>
        </p:nvSpPr>
        <p:spPr>
          <a:xfrm>
            <a:off x="2052105" y="1432091"/>
            <a:ext cx="2052750" cy="954300"/>
          </a:xfrm>
          <a:prstGeom prst="rect">
            <a:avLst/>
          </a:prstGeom>
        </p:spPr>
        <p:txBody>
          <a:bodyPr wrap="square">
            <a:spAutoFit/>
          </a:bodyPr>
          <a:lstStyle/>
          <a:p>
            <a:pPr algn="ctr"/>
            <a:r>
              <a:rPr lang="ru-RU" sz="1867" b="1" dirty="0" smtClean="0">
                <a:solidFill>
                  <a:srgbClr val="2E75B6"/>
                </a:solidFill>
                <a:latin typeface="Segoe UI" panose="020B0502040204020203" pitchFamily="34" charset="0"/>
                <a:cs typeface="Segoe UI" panose="020B0502040204020203" pitchFamily="34" charset="0"/>
              </a:rPr>
              <a:t>«</a:t>
            </a:r>
            <a:r>
              <a:rPr lang="ru-RU" sz="1867" b="1" dirty="0" err="1">
                <a:solidFill>
                  <a:srgbClr val="2E75B6"/>
                </a:solidFill>
                <a:latin typeface="Segoe UI" panose="020B0502040204020203" pitchFamily="34" charset="0"/>
                <a:cs typeface="Segoe UI" panose="020B0502040204020203" pitchFamily="34" charset="0"/>
              </a:rPr>
              <a:t>Кидс</a:t>
            </a:r>
            <a:r>
              <a:rPr lang="ru-RU" sz="1867" b="1" dirty="0">
                <a:solidFill>
                  <a:srgbClr val="2E75B6"/>
                </a:solidFill>
                <a:latin typeface="Segoe UI" panose="020B0502040204020203" pitchFamily="34" charset="0"/>
                <a:cs typeface="Segoe UI" panose="020B0502040204020203" pitchFamily="34" charset="0"/>
              </a:rPr>
              <a:t> </a:t>
            </a:r>
            <a:r>
              <a:rPr lang="ru-RU" sz="1867" b="1" dirty="0" err="1">
                <a:solidFill>
                  <a:srgbClr val="2E75B6"/>
                </a:solidFill>
                <a:latin typeface="Segoe UI" panose="020B0502040204020203" pitchFamily="34" charset="0"/>
                <a:cs typeface="Segoe UI" panose="020B0502040204020203" pitchFamily="34" charset="0"/>
              </a:rPr>
              <a:t>Гоу</a:t>
            </a:r>
            <a:r>
              <a:rPr lang="ru-RU" sz="1867" b="1" dirty="0">
                <a:solidFill>
                  <a:srgbClr val="2E75B6"/>
                </a:solidFill>
                <a:latin typeface="Segoe UI" panose="020B0502040204020203" pitchFamily="34" charset="0"/>
                <a:cs typeface="Segoe UI" panose="020B0502040204020203" pitchFamily="34" charset="0"/>
              </a:rPr>
              <a:t> Фри</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бағдарламасын</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іске</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асыру</a:t>
            </a:r>
            <a:endParaRPr lang="ru-RU" sz="1867" b="1" dirty="0">
              <a:solidFill>
                <a:srgbClr val="2E75B6"/>
              </a:solidFill>
              <a:latin typeface="Segoe UI" panose="020B0502040204020203" pitchFamily="34" charset="0"/>
              <a:cs typeface="Segoe UI" panose="020B0502040204020203" pitchFamily="34" charset="0"/>
            </a:endParaRPr>
          </a:p>
        </p:txBody>
      </p:sp>
      <p:sp>
        <p:nvSpPr>
          <p:cNvPr id="16" name="Прямоугольник 15"/>
          <p:cNvSpPr/>
          <p:nvPr/>
        </p:nvSpPr>
        <p:spPr>
          <a:xfrm>
            <a:off x="2072210" y="2834568"/>
            <a:ext cx="2092961" cy="1569660"/>
          </a:xfrm>
          <a:prstGeom prst="rect">
            <a:avLst/>
          </a:prstGeom>
        </p:spPr>
        <p:txBody>
          <a:bodyPr wrap="square">
            <a:spAutoFit/>
          </a:bodyPr>
          <a:lstStyle/>
          <a:p>
            <a:r>
              <a:rPr lang="ru-RU" sz="1600" dirty="0" err="1" smtClean="0">
                <a:latin typeface="Segoe UI" panose="020B0502040204020203" pitchFamily="34" charset="0"/>
                <a:cs typeface="Segoe UI" panose="020B0502040204020203" pitchFamily="34" charset="0"/>
              </a:rPr>
              <a:t>Турпакеттер</a:t>
            </a:r>
            <a:r>
              <a:rPr lang="ru-RU" sz="1600" dirty="0" smtClean="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шеңберінде</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балаларға</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тегін</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әуе</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сапарлары</a:t>
            </a:r>
            <a:r>
              <a:rPr lang="ru-RU" sz="1600" dirty="0">
                <a:latin typeface="Segoe UI" panose="020B0502040204020203" pitchFamily="34" charset="0"/>
                <a:cs typeface="Segoe UI" panose="020B0502040204020203" pitchFamily="34" charset="0"/>
              </a:rPr>
              <a:t>.</a:t>
            </a:r>
          </a:p>
          <a:p>
            <a:r>
              <a:rPr lang="ru-RU" sz="1600" dirty="0">
                <a:latin typeface="Segoe UI" panose="020B0502040204020203" pitchFamily="34" charset="0"/>
                <a:cs typeface="Segoe UI" panose="020B0502040204020203" pitchFamily="34" charset="0"/>
              </a:rPr>
              <a:t/>
            </a:r>
            <a:br>
              <a:rPr lang="ru-RU" sz="1600" dirty="0">
                <a:latin typeface="Segoe UI" panose="020B0502040204020203" pitchFamily="34" charset="0"/>
                <a:cs typeface="Segoe UI" panose="020B0502040204020203" pitchFamily="34" charset="0"/>
              </a:rPr>
            </a:br>
            <a:endParaRPr lang="ru-RU" sz="1600" dirty="0">
              <a:latin typeface="Segoe UI" panose="020B0502040204020203" pitchFamily="34" charset="0"/>
              <a:cs typeface="Segoe UI" panose="020B0502040204020203" pitchFamily="34" charset="0"/>
            </a:endParaRPr>
          </a:p>
        </p:txBody>
      </p:sp>
      <p:sp>
        <p:nvSpPr>
          <p:cNvPr id="17" name="Прямоугольник 16"/>
          <p:cNvSpPr/>
          <p:nvPr/>
        </p:nvSpPr>
        <p:spPr>
          <a:xfrm>
            <a:off x="4064000" y="2834567"/>
            <a:ext cx="2148840" cy="2554545"/>
          </a:xfrm>
          <a:prstGeom prst="rect">
            <a:avLst/>
          </a:prstGeom>
        </p:spPr>
        <p:txBody>
          <a:bodyPr wrap="square">
            <a:spAutoFit/>
          </a:bodyPr>
          <a:lstStyle/>
          <a:p>
            <a:pPr marL="285750" indent="-285750">
              <a:buFontTx/>
              <a:buChar char="-"/>
            </a:pPr>
            <a:r>
              <a:rPr lang="ru-RU" sz="1600" dirty="0" err="1" smtClean="0">
                <a:latin typeface="Segoe UI" panose="020B0502040204020203" pitchFamily="34" charset="0"/>
                <a:cs typeface="Segoe UI" panose="020B0502040204020203" pitchFamily="34" charset="0"/>
              </a:rPr>
              <a:t>Гидтердің</a:t>
            </a:r>
            <a:r>
              <a:rPr lang="ru-RU" sz="1600" dirty="0" smtClean="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қызметін</a:t>
            </a:r>
            <a:r>
              <a:rPr lang="ru-RU" sz="1600" dirty="0" smtClean="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цифрландыру</a:t>
            </a:r>
            <a:r>
              <a:rPr lang="ru-RU" sz="1600" dirty="0" smtClean="0">
                <a:latin typeface="Segoe UI" panose="020B0502040204020203" pitchFamily="34" charset="0"/>
                <a:cs typeface="Segoe UI" panose="020B0502040204020203" pitchFamily="34" charset="0"/>
              </a:rPr>
              <a:t>;</a:t>
            </a:r>
          </a:p>
          <a:p>
            <a:pPr marL="285750" indent="-285750">
              <a:buFontTx/>
              <a:buChar char="-"/>
            </a:pPr>
            <a:r>
              <a:rPr lang="ru-RU" sz="1600" dirty="0" smtClean="0">
                <a:latin typeface="Segoe UI" panose="020B0502040204020203" pitchFamily="34" charset="0"/>
                <a:cs typeface="Segoe UI" panose="020B0502040204020203" pitchFamily="34" charset="0"/>
              </a:rPr>
              <a:t>Е-</a:t>
            </a:r>
            <a:r>
              <a:rPr lang="en-US" sz="1600" dirty="0" err="1" smtClean="0">
                <a:latin typeface="Segoe UI" panose="020B0502040204020203" pitchFamily="34" charset="0"/>
                <a:cs typeface="Segoe UI" panose="020B0502040204020203" pitchFamily="34" charset="0"/>
              </a:rPr>
              <a:t>qonaq</a:t>
            </a:r>
            <a:r>
              <a:rPr lang="kk-KZ" sz="1600" dirty="0" smtClean="0">
                <a:latin typeface="Segoe UI" panose="020B0502040204020203" pitchFamily="34" charset="0"/>
                <a:cs typeface="Segoe UI" panose="020B0502040204020203" pitchFamily="34" charset="0"/>
              </a:rPr>
              <a:t> жүйесінде орналасу орындарында қамтуды ұлғайту</a:t>
            </a:r>
            <a:r>
              <a:rPr lang="ru-RU" sz="1600" dirty="0" smtClean="0">
                <a:latin typeface="Segoe UI" panose="020B0502040204020203" pitchFamily="34" charset="0"/>
                <a:cs typeface="Segoe UI" panose="020B0502040204020203" pitchFamily="34" charset="0"/>
              </a:rPr>
              <a:t>.</a:t>
            </a:r>
            <a:endParaRPr lang="ru-RU" sz="1600" dirty="0">
              <a:latin typeface="Segoe UI" panose="020B0502040204020203" pitchFamily="34" charset="0"/>
              <a:cs typeface="Segoe UI" panose="020B0502040204020203" pitchFamily="34" charset="0"/>
            </a:endParaRPr>
          </a:p>
          <a:p>
            <a:r>
              <a:rPr lang="ru-RU" sz="1600" dirty="0">
                <a:latin typeface="Segoe UI" panose="020B0502040204020203" pitchFamily="34" charset="0"/>
                <a:cs typeface="Segoe UI" panose="020B0502040204020203" pitchFamily="34" charset="0"/>
              </a:rPr>
              <a:t/>
            </a:r>
            <a:br>
              <a:rPr lang="ru-RU" sz="1600" dirty="0">
                <a:latin typeface="Segoe UI" panose="020B0502040204020203" pitchFamily="34" charset="0"/>
                <a:cs typeface="Segoe UI" panose="020B0502040204020203" pitchFamily="34" charset="0"/>
              </a:rPr>
            </a:br>
            <a:endParaRPr lang="ru-RU" sz="1600" dirty="0">
              <a:latin typeface="Segoe UI" panose="020B0502040204020203" pitchFamily="34" charset="0"/>
              <a:cs typeface="Segoe UI" panose="020B0502040204020203" pitchFamily="34" charset="0"/>
            </a:endParaRPr>
          </a:p>
        </p:txBody>
      </p:sp>
      <p:sp>
        <p:nvSpPr>
          <p:cNvPr id="18" name="Прямоугольник 17"/>
          <p:cNvSpPr/>
          <p:nvPr/>
        </p:nvSpPr>
        <p:spPr>
          <a:xfrm>
            <a:off x="6057650" y="1295401"/>
            <a:ext cx="2090671" cy="954300"/>
          </a:xfrm>
          <a:prstGeom prst="rect">
            <a:avLst/>
          </a:prstGeom>
        </p:spPr>
        <p:txBody>
          <a:bodyPr wrap="square">
            <a:spAutoFit/>
          </a:bodyPr>
          <a:lstStyle/>
          <a:p>
            <a:pPr algn="ctr"/>
            <a:r>
              <a:rPr lang="ru-RU" sz="1867" b="1" dirty="0" err="1" smtClean="0">
                <a:solidFill>
                  <a:srgbClr val="2E75B6"/>
                </a:solidFill>
                <a:latin typeface="Segoe UI" panose="020B0502040204020203" pitchFamily="34" charset="0"/>
                <a:cs typeface="Segoe UI" panose="020B0502040204020203" pitchFamily="34" charset="0"/>
              </a:rPr>
              <a:t>Ұлттық</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туризмнің</a:t>
            </a:r>
            <a:r>
              <a:rPr lang="ru-RU" sz="1867" b="1" dirty="0" smtClean="0">
                <a:solidFill>
                  <a:srgbClr val="2E75B6"/>
                </a:solidFill>
                <a:latin typeface="Segoe UI" panose="020B0502040204020203" pitchFamily="34" charset="0"/>
                <a:cs typeface="Segoe UI" panose="020B0502040204020203" pitchFamily="34" charset="0"/>
              </a:rPr>
              <a:t> </a:t>
            </a:r>
          </a:p>
          <a:p>
            <a:pPr algn="ctr"/>
            <a:r>
              <a:rPr lang="ru-RU" sz="1867" b="1" dirty="0" err="1" smtClean="0">
                <a:solidFill>
                  <a:srgbClr val="2E75B6"/>
                </a:solidFill>
                <a:latin typeface="Segoe UI" panose="020B0502040204020203" pitchFamily="34" charset="0"/>
                <a:cs typeface="Segoe UI" panose="020B0502040204020203" pitchFamily="34" charset="0"/>
              </a:rPr>
              <a:t>рөлін</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көтеру</a:t>
            </a:r>
            <a:endParaRPr lang="ru-RU" sz="1867" b="1" dirty="0">
              <a:solidFill>
                <a:srgbClr val="2E75B6"/>
              </a:solidFill>
              <a:latin typeface="Segoe UI" panose="020B0502040204020203" pitchFamily="34" charset="0"/>
              <a:cs typeface="Segoe UI" panose="020B0502040204020203" pitchFamily="34" charset="0"/>
            </a:endParaRPr>
          </a:p>
        </p:txBody>
      </p:sp>
      <p:sp>
        <p:nvSpPr>
          <p:cNvPr id="19" name="Прямоугольник 18"/>
          <p:cNvSpPr/>
          <p:nvPr/>
        </p:nvSpPr>
        <p:spPr>
          <a:xfrm>
            <a:off x="6200143" y="2834567"/>
            <a:ext cx="2024376" cy="1077218"/>
          </a:xfrm>
          <a:prstGeom prst="rect">
            <a:avLst/>
          </a:prstGeom>
        </p:spPr>
        <p:txBody>
          <a:bodyPr wrap="square">
            <a:spAutoFit/>
          </a:bodyPr>
          <a:lstStyle/>
          <a:p>
            <a:r>
              <a:rPr lang="ru-RU" sz="1600" dirty="0" smtClean="0">
                <a:latin typeface="Segoe UI" panose="020B0502040204020203" pitchFamily="34" charset="0"/>
                <a:cs typeface="Segoe UI" panose="020B0502040204020203" pitchFamily="34" charset="0"/>
              </a:rPr>
              <a:t>Туризм </a:t>
            </a:r>
            <a:r>
              <a:rPr lang="ru-RU" sz="1600" dirty="0" err="1">
                <a:latin typeface="Segoe UI" panose="020B0502040204020203" pitchFamily="34" charset="0"/>
                <a:cs typeface="Segoe UI" panose="020B0502040204020203" pitchFamily="34" charset="0"/>
              </a:rPr>
              <a:t>бойынша</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халықаралық</a:t>
            </a:r>
            <a:r>
              <a:rPr lang="ru-RU" sz="1600" dirty="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форумды</a:t>
            </a:r>
            <a:r>
              <a:rPr lang="ru-RU" sz="1600" dirty="0" smtClean="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ұйымдастыру</a:t>
            </a:r>
            <a:endParaRPr lang="ru-RU" sz="1600" dirty="0" smtClean="0">
              <a:latin typeface="Segoe UI" panose="020B0502040204020203" pitchFamily="34" charset="0"/>
              <a:cs typeface="Segoe UI" panose="020B0502040204020203" pitchFamily="34" charset="0"/>
            </a:endParaRPr>
          </a:p>
        </p:txBody>
      </p:sp>
      <p:sp>
        <p:nvSpPr>
          <p:cNvPr id="20" name="Прямоугольник 19"/>
          <p:cNvSpPr/>
          <p:nvPr/>
        </p:nvSpPr>
        <p:spPr>
          <a:xfrm>
            <a:off x="8080586" y="1182025"/>
            <a:ext cx="2065869" cy="954300"/>
          </a:xfrm>
          <a:prstGeom prst="rect">
            <a:avLst/>
          </a:prstGeom>
        </p:spPr>
        <p:txBody>
          <a:bodyPr wrap="square">
            <a:spAutoFit/>
          </a:bodyPr>
          <a:lstStyle/>
          <a:p>
            <a:pPr algn="ctr"/>
            <a:r>
              <a:rPr lang="ru-RU" sz="1867" b="1" dirty="0" err="1" smtClean="0">
                <a:solidFill>
                  <a:srgbClr val="2E75B6"/>
                </a:solidFill>
                <a:latin typeface="Segoe UI" panose="020B0502040204020203" pitchFamily="34" charset="0"/>
                <a:cs typeface="Segoe UI" panose="020B0502040204020203" pitchFamily="34" charset="0"/>
              </a:rPr>
              <a:t>Ауылдағы</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агро-туризмді</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дамыту</a:t>
            </a:r>
            <a:endParaRPr lang="ru-RU" sz="1867" b="1" dirty="0">
              <a:solidFill>
                <a:srgbClr val="2E75B6"/>
              </a:solidFill>
              <a:latin typeface="Segoe UI" panose="020B0502040204020203" pitchFamily="34" charset="0"/>
              <a:cs typeface="Segoe UI" panose="020B0502040204020203" pitchFamily="34" charset="0"/>
            </a:endParaRPr>
          </a:p>
        </p:txBody>
      </p:sp>
      <p:sp>
        <p:nvSpPr>
          <p:cNvPr id="21" name="Прямоугольник 20"/>
          <p:cNvSpPr/>
          <p:nvPr/>
        </p:nvSpPr>
        <p:spPr>
          <a:xfrm>
            <a:off x="8120131" y="2284290"/>
            <a:ext cx="2017857" cy="3508653"/>
          </a:xfrm>
          <a:prstGeom prst="rect">
            <a:avLst/>
          </a:prstGeom>
        </p:spPr>
        <p:txBody>
          <a:bodyPr wrap="square">
            <a:spAutoFit/>
          </a:bodyPr>
          <a:lstStyle/>
          <a:p>
            <a:r>
              <a:rPr lang="ru-RU" sz="1600" dirty="0" smtClean="0">
                <a:latin typeface="Segoe UI" panose="020B0502040204020203" pitchFamily="34" charset="0"/>
                <a:cs typeface="Segoe UI" panose="020B0502040204020203" pitchFamily="34" charset="0"/>
              </a:rPr>
              <a:t>- </a:t>
            </a:r>
            <a:r>
              <a:rPr lang="kk-KZ" sz="1600" dirty="0" smtClean="0">
                <a:latin typeface="Segoe UI" panose="020B0502040204020203" pitchFamily="34" charset="0"/>
                <a:cs typeface="Segoe UI" panose="020B0502040204020203" pitchFamily="34" charset="0"/>
              </a:rPr>
              <a:t>Жергілікті </a:t>
            </a:r>
            <a:r>
              <a:rPr lang="kk-KZ" sz="1600" dirty="0">
                <a:latin typeface="Segoe UI" panose="020B0502040204020203" pitchFamily="34" charset="0"/>
                <a:cs typeface="Segoe UI" panose="020B0502040204020203" pitchFamily="34" charset="0"/>
              </a:rPr>
              <a:t>тұрғындарды </a:t>
            </a:r>
            <a:r>
              <a:rPr lang="kk-KZ" sz="1400" i="1" dirty="0">
                <a:latin typeface="Segoe UI" panose="020B0502040204020203" pitchFamily="34" charset="0"/>
                <a:cs typeface="Segoe UI" panose="020B0502040204020203" pitchFamily="34" charset="0"/>
              </a:rPr>
              <a:t>(ауыл тұрғындарын) </a:t>
            </a:r>
            <a:r>
              <a:rPr lang="kk-KZ" sz="1600" dirty="0">
                <a:latin typeface="Segoe UI" panose="020B0502040204020203" pitchFamily="34" charset="0"/>
                <a:cs typeface="Segoe UI" panose="020B0502040204020203" pitchFamily="34" charset="0"/>
              </a:rPr>
              <a:t>сервис пен қонақжайлылыққа оқыту; </a:t>
            </a:r>
            <a:endParaRPr lang="kk-KZ" sz="1600" dirty="0" smtClean="0">
              <a:latin typeface="Segoe UI" panose="020B0502040204020203" pitchFamily="34" charset="0"/>
              <a:cs typeface="Segoe UI" panose="020B0502040204020203" pitchFamily="34" charset="0"/>
            </a:endParaRPr>
          </a:p>
          <a:p>
            <a:r>
              <a:rPr lang="kk-KZ" sz="1600" dirty="0" smtClean="0">
                <a:latin typeface="Segoe UI" panose="020B0502040204020203" pitchFamily="34" charset="0"/>
                <a:cs typeface="Segoe UI" panose="020B0502040204020203" pitchFamily="34" charset="0"/>
              </a:rPr>
              <a:t>- а/ш </a:t>
            </a:r>
            <a:r>
              <a:rPr lang="kk-KZ" sz="1600" dirty="0">
                <a:latin typeface="Segoe UI" panose="020B0502040204020203" pitchFamily="34" charset="0"/>
                <a:cs typeface="Segoe UI" panose="020B0502040204020203" pitchFamily="34" charset="0"/>
              </a:rPr>
              <a:t>жерлерінде </a:t>
            </a:r>
            <a:r>
              <a:rPr lang="kk-KZ" sz="1600" dirty="0" smtClean="0">
                <a:latin typeface="Segoe UI" panose="020B0502040204020203" pitchFamily="34" charset="0"/>
                <a:cs typeface="Segoe UI" panose="020B0502040204020203" pitchFamily="34" charset="0"/>
              </a:rPr>
              <a:t>нысаналы мақсатын өзгертпестен қонақжай үйлер </a:t>
            </a:r>
            <a:r>
              <a:rPr lang="kk-KZ" sz="1600" dirty="0">
                <a:latin typeface="Segoe UI" panose="020B0502040204020203" pitchFamily="34" charset="0"/>
                <a:cs typeface="Segoe UI" panose="020B0502040204020203" pitchFamily="34" charset="0"/>
              </a:rPr>
              <a:t>және </a:t>
            </a:r>
            <a:r>
              <a:rPr lang="kk-KZ" sz="1600" dirty="0" smtClean="0">
                <a:latin typeface="Segoe UI" panose="020B0502040204020203" pitchFamily="34" charset="0"/>
                <a:cs typeface="Segoe UI" panose="020B0502040204020203" pitchFamily="34" charset="0"/>
              </a:rPr>
              <a:t>глэмпингтер </a:t>
            </a:r>
            <a:r>
              <a:rPr lang="kk-KZ" sz="1600" dirty="0">
                <a:latin typeface="Segoe UI" panose="020B0502040204020203" pitchFamily="34" charset="0"/>
                <a:cs typeface="Segoe UI" panose="020B0502040204020203" pitchFamily="34" charset="0"/>
              </a:rPr>
              <a:t>құру.</a:t>
            </a:r>
          </a:p>
          <a:p>
            <a:pPr marL="285750" indent="-285750">
              <a:buFontTx/>
              <a:buChar char="-"/>
            </a:pPr>
            <a:endParaRPr lang="ru-RU" sz="1600" dirty="0">
              <a:latin typeface="Segoe UI" panose="020B0502040204020203" pitchFamily="34" charset="0"/>
              <a:cs typeface="Segoe UI" panose="020B0502040204020203" pitchFamily="34" charset="0"/>
            </a:endParaRPr>
          </a:p>
        </p:txBody>
      </p:sp>
      <p:sp>
        <p:nvSpPr>
          <p:cNvPr id="22" name="Прямоугольник 21"/>
          <p:cNvSpPr/>
          <p:nvPr/>
        </p:nvSpPr>
        <p:spPr>
          <a:xfrm>
            <a:off x="10064856" y="1295401"/>
            <a:ext cx="2120687" cy="1241622"/>
          </a:xfrm>
          <a:prstGeom prst="rect">
            <a:avLst/>
          </a:prstGeom>
        </p:spPr>
        <p:txBody>
          <a:bodyPr wrap="square">
            <a:spAutoFit/>
          </a:bodyPr>
          <a:lstStyle/>
          <a:p>
            <a:pPr algn="ctr"/>
            <a:r>
              <a:rPr lang="ru-RU" sz="1867" b="1" dirty="0" err="1" smtClean="0">
                <a:solidFill>
                  <a:srgbClr val="2E75B6"/>
                </a:solidFill>
                <a:latin typeface="Segoe UI" panose="020B0502040204020203" pitchFamily="34" charset="0"/>
                <a:cs typeface="Segoe UI" panose="020B0502040204020203" pitchFamily="34" charset="0"/>
              </a:rPr>
              <a:t>Балалар-жасөспірімдер</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туризмін</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дамыту</a:t>
            </a:r>
            <a:endParaRPr lang="ru-RU" sz="1867" b="1" dirty="0">
              <a:solidFill>
                <a:srgbClr val="2E75B6"/>
              </a:solidFill>
              <a:latin typeface="Segoe UI" panose="020B0502040204020203" pitchFamily="34" charset="0"/>
              <a:cs typeface="Segoe UI" panose="020B0502040204020203" pitchFamily="34" charset="0"/>
            </a:endParaRPr>
          </a:p>
        </p:txBody>
      </p:sp>
      <p:sp>
        <p:nvSpPr>
          <p:cNvPr id="23" name="Прямоугольник 22"/>
          <p:cNvSpPr/>
          <p:nvPr/>
        </p:nvSpPr>
        <p:spPr>
          <a:xfrm>
            <a:off x="10170161" y="2834567"/>
            <a:ext cx="1920239" cy="1815882"/>
          </a:xfrm>
          <a:prstGeom prst="rect">
            <a:avLst/>
          </a:prstGeom>
        </p:spPr>
        <p:txBody>
          <a:bodyPr wrap="square">
            <a:spAutoFit/>
          </a:bodyPr>
          <a:lstStyle/>
          <a:p>
            <a:pPr>
              <a:buFontTx/>
              <a:buChar char="-"/>
            </a:pPr>
            <a:r>
              <a:rPr lang="ru-RU" sz="1600" dirty="0" smtClean="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Жанды</a:t>
            </a:r>
            <a:r>
              <a:rPr lang="ru-RU" sz="1600" dirty="0" smtClean="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сабақтар</a:t>
            </a:r>
            <a:r>
              <a:rPr lang="ru-RU" sz="1600" dirty="0" smtClean="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жобасын</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дамыту</a:t>
            </a:r>
            <a:r>
              <a:rPr lang="ru-RU" sz="1600" dirty="0">
                <a:latin typeface="Segoe UI" panose="020B0502040204020203" pitchFamily="34" charset="0"/>
                <a:cs typeface="Segoe UI" panose="020B0502040204020203" pitchFamily="34" charset="0"/>
              </a:rPr>
              <a:t>; </a:t>
            </a:r>
            <a:endParaRPr lang="ru-RU" sz="1600" dirty="0" smtClean="0">
              <a:latin typeface="Segoe UI" panose="020B0502040204020203" pitchFamily="34" charset="0"/>
              <a:cs typeface="Segoe UI" panose="020B0502040204020203" pitchFamily="34" charset="0"/>
            </a:endParaRPr>
          </a:p>
          <a:p>
            <a:pPr>
              <a:buFontTx/>
              <a:buChar char="-"/>
            </a:pPr>
            <a:r>
              <a:rPr lang="ru-RU" sz="1600" dirty="0" smtClean="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табиғатқа</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ұқыпты</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қарау</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мәдениетін</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қалыптастыру</a:t>
            </a:r>
            <a:r>
              <a:rPr lang="ru-RU" sz="1600" dirty="0">
                <a:latin typeface="Segoe UI" panose="020B0502040204020203" pitchFamily="34" charset="0"/>
                <a:cs typeface="Segoe UI" panose="020B0502040204020203" pitchFamily="34" charset="0"/>
              </a:rPr>
              <a:t>.</a:t>
            </a:r>
          </a:p>
        </p:txBody>
      </p:sp>
      <p:sp>
        <p:nvSpPr>
          <p:cNvPr id="24" name="Прямоугольник 23"/>
          <p:cNvSpPr/>
          <p:nvPr/>
        </p:nvSpPr>
        <p:spPr>
          <a:xfrm>
            <a:off x="4035214" y="1404169"/>
            <a:ext cx="2067559" cy="666977"/>
          </a:xfrm>
          <a:prstGeom prst="rect">
            <a:avLst/>
          </a:prstGeom>
        </p:spPr>
        <p:txBody>
          <a:bodyPr wrap="square">
            <a:spAutoFit/>
          </a:bodyPr>
          <a:lstStyle/>
          <a:p>
            <a:pPr algn="ctr"/>
            <a:r>
              <a:rPr lang="ru-RU" sz="1867" b="1" dirty="0" err="1" smtClean="0">
                <a:solidFill>
                  <a:srgbClr val="2E75B6"/>
                </a:solidFill>
                <a:latin typeface="Segoe UI" panose="020B0502040204020203" pitchFamily="34" charset="0"/>
                <a:cs typeface="Segoe UI" panose="020B0502040204020203" pitchFamily="34" charset="0"/>
              </a:rPr>
              <a:t>Туризмдегі</a:t>
            </a:r>
            <a:r>
              <a:rPr lang="ru-RU" sz="1867" b="1" dirty="0" smtClean="0">
                <a:solidFill>
                  <a:srgbClr val="2E75B6"/>
                </a:solidFill>
                <a:latin typeface="Segoe UI" panose="020B0502040204020203" pitchFamily="34" charset="0"/>
                <a:cs typeface="Segoe UI" panose="020B0502040204020203" pitchFamily="34" charset="0"/>
              </a:rPr>
              <a:t> </a:t>
            </a:r>
            <a:r>
              <a:rPr lang="ru-RU" sz="1867" b="1" dirty="0" err="1" smtClean="0">
                <a:solidFill>
                  <a:srgbClr val="2E75B6"/>
                </a:solidFill>
                <a:latin typeface="Segoe UI" panose="020B0502040204020203" pitchFamily="34" charset="0"/>
                <a:cs typeface="Segoe UI" panose="020B0502040204020203" pitchFamily="34" charset="0"/>
              </a:rPr>
              <a:t>цифровизация</a:t>
            </a:r>
            <a:endParaRPr lang="ru-RU" sz="1867" b="1" dirty="0">
              <a:solidFill>
                <a:srgbClr val="2E75B6"/>
              </a:solidFill>
              <a:latin typeface="Segoe UI" panose="020B0502040204020203" pitchFamily="34" charset="0"/>
              <a:cs typeface="Segoe UI" panose="020B0502040204020203" pitchFamily="34" charset="0"/>
            </a:endParaRPr>
          </a:p>
        </p:txBody>
      </p:sp>
      <p:sp>
        <p:nvSpPr>
          <p:cNvPr id="25" name="Прямоугольник 24"/>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ТУРИЗМ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056318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6159" y="0"/>
            <a:ext cx="133166" cy="468000"/>
          </a:xfrm>
          <a:prstGeom prst="rect">
            <a:avLst/>
          </a:prstGeom>
          <a:solidFill>
            <a:srgbClr val="70B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p:cNvSpPr/>
          <p:nvPr/>
        </p:nvSpPr>
        <p:spPr>
          <a:xfrm>
            <a:off x="4858327" y="1"/>
            <a:ext cx="7333673" cy="452904"/>
          </a:xfrm>
          <a:prstGeom prst="rect">
            <a:avLst/>
          </a:prstGeom>
          <a:solidFill>
            <a:srgbClr val="70B9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id="{80822AF5-9BD7-40BE-AC6D-B597C6B1E480}"/>
              </a:ext>
            </a:extLst>
          </p:cNvPr>
          <p:cNvSpPr txBox="1"/>
          <p:nvPr/>
        </p:nvSpPr>
        <p:spPr>
          <a:xfrm>
            <a:off x="5126182" y="49334"/>
            <a:ext cx="7416800"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smtClean="0">
                <a:solidFill>
                  <a:schemeClr val="bg1"/>
                </a:solidFill>
                <a:latin typeface="Segoe UI" panose="020B0502040204020203" pitchFamily="34" charset="0"/>
                <a:cs typeface="Segoe UI" panose="020B0502040204020203" pitchFamily="34" charset="0"/>
              </a:rPr>
              <a:t>Халықаралық туризм және </a:t>
            </a:r>
            <a:r>
              <a:rPr lang="ru-RU" sz="1800" i="1" dirty="0" err="1" smtClean="0">
                <a:solidFill>
                  <a:schemeClr val="bg1"/>
                </a:solidFill>
                <a:latin typeface="Segoe UI" panose="020B0502040204020203" pitchFamily="34" charset="0"/>
                <a:cs typeface="Segoe UI" panose="020B0502040204020203" pitchFamily="34" charset="0"/>
              </a:rPr>
              <a:t>меймандостық</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университеті</a:t>
            </a:r>
            <a:endParaRPr lang="ru-RU" sz="1800" i="1" dirty="0">
              <a:solidFill>
                <a:schemeClr val="bg1"/>
              </a:solidFill>
              <a:latin typeface="Segoe UI" panose="020B0502040204020203" pitchFamily="34" charset="0"/>
              <a:cs typeface="Segoe UI" panose="020B0502040204020203" pitchFamily="34" charset="0"/>
            </a:endParaRPr>
          </a:p>
        </p:txBody>
      </p:sp>
      <p:sp>
        <p:nvSpPr>
          <p:cNvPr id="7" name="Прямоугольник 6"/>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ТУРИЗМ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Google Shape;231;g150267bfc90_2_107">
            <a:extLst>
              <a:ext uri="{FF2B5EF4-FFF2-40B4-BE49-F238E27FC236}">
                <a16:creationId xmlns:a16="http://schemas.microsoft.com/office/drawing/2014/main" id="{8CDD6C3A-59D5-484E-A451-D11BF924E4A5}"/>
              </a:ext>
            </a:extLst>
          </p:cNvPr>
          <p:cNvSpPr txBox="1"/>
          <p:nvPr/>
        </p:nvSpPr>
        <p:spPr>
          <a:xfrm>
            <a:off x="374773" y="1498601"/>
            <a:ext cx="5721227" cy="5088789"/>
          </a:xfrm>
          <a:prstGeom prst="rect">
            <a:avLst/>
          </a:prstGeom>
          <a:noFill/>
          <a:ln w="22225" cap="rnd">
            <a:noFill/>
            <a:prstDash val="sysDot"/>
          </a:ln>
        </p:spPr>
        <p:txBody>
          <a:bodyPr spcFirstLastPara="1" wrap="square" lIns="121900" tIns="121900" rIns="121900" bIns="121900" anchor="t" anchorCtr="0">
            <a:spAutoFit/>
          </a:bodyPr>
          <a:lstStyle/>
          <a:p>
            <a:pPr algn="just"/>
            <a:r>
              <a:rPr lang="ru-RU" sz="1600" b="1" dirty="0" err="1">
                <a:solidFill>
                  <a:schemeClr val="dk1"/>
                </a:solidFill>
                <a:latin typeface="Segoe UI" panose="020B0502040204020203" pitchFamily="34" charset="0"/>
                <a:ea typeface="Montserrat"/>
                <a:cs typeface="Segoe UI" panose="020B0502040204020203" pitchFamily="34" charset="0"/>
                <a:sym typeface="Montserrat"/>
              </a:rPr>
              <a:t>Студенттер</a:t>
            </a:r>
            <a:r>
              <a:rPr lang="ru-RU" sz="1600" b="1" dirty="0">
                <a:solidFill>
                  <a:schemeClr val="dk1"/>
                </a:solidFill>
                <a:latin typeface="Segoe UI" panose="020B0502040204020203" pitchFamily="34" charset="0"/>
                <a:ea typeface="Montserrat"/>
                <a:cs typeface="Segoe UI" panose="020B0502040204020203" pitchFamily="34" charset="0"/>
                <a:sym typeface="Montserrat"/>
              </a:rPr>
              <a:t> саны </a:t>
            </a:r>
            <a:r>
              <a:rPr lang="ru-RU" sz="1600" dirty="0">
                <a:solidFill>
                  <a:schemeClr val="dk1"/>
                </a:solidFill>
                <a:latin typeface="Segoe UI" panose="020B0502040204020203" pitchFamily="34" charset="0"/>
                <a:ea typeface="Montserrat"/>
                <a:cs typeface="Segoe UI" panose="020B0502040204020203" pitchFamily="34" charset="0"/>
                <a:sym typeface="Montserrat"/>
              </a:rPr>
              <a:t>- 1824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адам</a:t>
            </a:r>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r>
              <a:rPr lang="kk-KZ" sz="1600" b="1" dirty="0">
                <a:solidFill>
                  <a:schemeClr val="dk1"/>
                </a:solidFill>
                <a:latin typeface="Segoe UI" panose="020B0502040204020203" pitchFamily="34" charset="0"/>
                <a:ea typeface="Montserrat"/>
                <a:cs typeface="Segoe UI" panose="020B0502040204020203" pitchFamily="34" charset="0"/>
                <a:sym typeface="Montserrat"/>
              </a:rPr>
              <a:t>Қызметкерлер </a:t>
            </a:r>
            <a:r>
              <a:rPr lang="kk-KZ" sz="1600" b="1" dirty="0" smtClean="0">
                <a:solidFill>
                  <a:schemeClr val="dk1"/>
                </a:solidFill>
                <a:latin typeface="Segoe UI" panose="020B0502040204020203" pitchFamily="34" charset="0"/>
                <a:ea typeface="Montserrat"/>
                <a:cs typeface="Segoe UI" panose="020B0502040204020203" pitchFamily="34" charset="0"/>
                <a:sym typeface="Montserrat"/>
              </a:rPr>
              <a:t>саны</a:t>
            </a:r>
            <a:r>
              <a:rPr lang="en-US" sz="1600" b="1" dirty="0" smtClean="0">
                <a:solidFill>
                  <a:schemeClr val="dk1"/>
                </a:solidFill>
                <a:latin typeface="Segoe UI" panose="020B0502040204020203" pitchFamily="34" charset="0"/>
                <a:ea typeface="Montserrat"/>
                <a:cs typeface="Segoe UI" panose="020B0502040204020203" pitchFamily="34" charset="0"/>
                <a:sym typeface="Montserrat"/>
              </a:rPr>
              <a:t> </a:t>
            </a:r>
            <a:r>
              <a:rPr lang="kk-KZ" sz="1600"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600" dirty="0">
                <a:solidFill>
                  <a:schemeClr val="dk1"/>
                </a:solidFill>
                <a:latin typeface="Segoe UI" panose="020B0502040204020203" pitchFamily="34" charset="0"/>
                <a:ea typeface="Montserrat"/>
                <a:cs typeface="Segoe UI" panose="020B0502040204020203" pitchFamily="34" charset="0"/>
                <a:sym typeface="Montserrat"/>
              </a:rPr>
              <a:t>208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адам</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p>
          <a:p>
            <a:pPr algn="just"/>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a:t>
            </a:r>
            <a:r>
              <a:rPr lang="kk-KZ" sz="1600" dirty="0" smtClean="0">
                <a:solidFill>
                  <a:schemeClr val="dk1"/>
                </a:solidFill>
                <a:latin typeface="Segoe UI" panose="020B0502040204020203" pitchFamily="34" charset="0"/>
                <a:ea typeface="Montserrat"/>
                <a:cs typeface="Segoe UI" panose="020B0502040204020203" pitchFamily="34" charset="0"/>
                <a:sym typeface="Montserrat"/>
              </a:rPr>
              <a:t>Профессорлық-оқытушы құрам </a:t>
            </a:r>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- 95 </a:t>
            </a:r>
            <a:r>
              <a:rPr lang="ru-RU" sz="1600" dirty="0" err="1" smtClean="0">
                <a:solidFill>
                  <a:schemeClr val="dk1"/>
                </a:solidFill>
                <a:latin typeface="Segoe UI" panose="020B0502040204020203" pitchFamily="34" charset="0"/>
                <a:ea typeface="Montserrat"/>
                <a:cs typeface="Segoe UI" panose="020B0502040204020203" pitchFamily="34" charset="0"/>
                <a:sym typeface="Montserrat"/>
              </a:rPr>
              <a:t>бірлік</a:t>
            </a:r>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 </a:t>
            </a:r>
            <a:r>
              <a:rPr lang="en-US" sz="1600" dirty="0" smtClean="0">
                <a:solidFill>
                  <a:schemeClr val="dk1"/>
                </a:solidFill>
                <a:latin typeface="Segoe UI" panose="020B0502040204020203" pitchFamily="34" charset="0"/>
                <a:ea typeface="Montserrat"/>
                <a:cs typeface="Segoe UI" panose="020B0502040204020203" pitchFamily="34" charset="0"/>
                <a:sym typeface="Montserrat"/>
              </a:rPr>
              <a:t>48</a:t>
            </a:r>
            <a:r>
              <a:rPr lang="kk-KZ" sz="1600" dirty="0" smtClean="0">
                <a:solidFill>
                  <a:schemeClr val="dk1"/>
                </a:solidFill>
                <a:latin typeface="Segoe UI" panose="020B0502040204020203" pitchFamily="34" charset="0"/>
                <a:ea typeface="Montserrat"/>
                <a:cs typeface="Segoe UI" panose="020B0502040204020203" pitchFamily="34" charset="0"/>
                <a:sym typeface="Montserrat"/>
              </a:rPr>
              <a:t> –</a:t>
            </a:r>
            <a:r>
              <a:rPr lang="en-US" sz="1600" dirty="0" smtClean="0">
                <a:solidFill>
                  <a:schemeClr val="dk1"/>
                </a:solidFill>
                <a:latin typeface="Segoe UI" panose="020B0502040204020203" pitchFamily="34" charset="0"/>
                <a:ea typeface="Montserrat"/>
                <a:cs typeface="Segoe UI" panose="020B0502040204020203" pitchFamily="34" charset="0"/>
                <a:sym typeface="Montserrat"/>
              </a:rPr>
              <a:t> </a:t>
            </a:r>
            <a:r>
              <a:rPr lang="kk-KZ" sz="1600" dirty="0" smtClean="0">
                <a:solidFill>
                  <a:schemeClr val="dk1"/>
                </a:solidFill>
                <a:latin typeface="Segoe UI" panose="020B0502040204020203" pitchFamily="34" charset="0"/>
                <a:ea typeface="Montserrat"/>
                <a:cs typeface="Segoe UI" panose="020B0502040204020203" pitchFamily="34" charset="0"/>
                <a:sym typeface="Montserrat"/>
              </a:rPr>
              <a:t>дәрежесі бар</a:t>
            </a:r>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a:t>
            </a:r>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r>
              <a:rPr lang="ru-RU" sz="1600" b="1" dirty="0" err="1">
                <a:solidFill>
                  <a:schemeClr val="dk1"/>
                </a:solidFill>
                <a:latin typeface="Segoe UI" panose="020B0502040204020203" pitchFamily="34" charset="0"/>
                <a:ea typeface="Montserrat"/>
                <a:cs typeface="Segoe UI" panose="020B0502040204020203" pitchFamily="34" charset="0"/>
                <a:sym typeface="Montserrat"/>
              </a:rPr>
              <a:t>Білім</a:t>
            </a:r>
            <a:r>
              <a:rPr lang="ru-RU" sz="1600" b="1" dirty="0">
                <a:solidFill>
                  <a:schemeClr val="dk1"/>
                </a:solidFill>
                <a:latin typeface="Segoe UI" panose="020B0502040204020203" pitchFamily="34" charset="0"/>
                <a:ea typeface="Montserrat"/>
                <a:cs typeface="Segoe UI" panose="020B0502040204020203" pitchFamily="34" charset="0"/>
                <a:sym typeface="Montserrat"/>
              </a:rPr>
              <a:t> беру </a:t>
            </a:r>
            <a:r>
              <a:rPr lang="ru-RU" sz="1600" b="1" dirty="0" err="1">
                <a:solidFill>
                  <a:schemeClr val="dk1"/>
                </a:solidFill>
                <a:latin typeface="Segoe UI" panose="020B0502040204020203" pitchFamily="34" charset="0"/>
                <a:ea typeface="Montserrat"/>
                <a:cs typeface="Segoe UI" panose="020B0502040204020203" pitchFamily="34" charset="0"/>
                <a:sym typeface="Montserrat"/>
              </a:rPr>
              <a:t>бағдарламалары</a:t>
            </a:r>
            <a:r>
              <a:rPr lang="ru-RU" sz="1600" b="1"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8 (</a:t>
            </a:r>
            <a:r>
              <a:rPr lang="ru-RU" sz="1600" dirty="0" err="1" smtClean="0">
                <a:solidFill>
                  <a:schemeClr val="dk1"/>
                </a:solidFill>
                <a:latin typeface="Segoe UI" panose="020B0502040204020203" pitchFamily="34" charset="0"/>
                <a:ea typeface="Montserrat"/>
                <a:cs typeface="Segoe UI" panose="020B0502040204020203" pitchFamily="34" charset="0"/>
                <a:sym typeface="Montserrat"/>
              </a:rPr>
              <a:t>бакалавриат</a:t>
            </a:r>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a:t>
            </a:r>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r>
              <a:rPr lang="ru-RU" sz="1600" b="1" dirty="0" err="1" smtClean="0">
                <a:solidFill>
                  <a:schemeClr val="dk1"/>
                </a:solidFill>
                <a:latin typeface="Segoe UI" panose="020B0502040204020203" pitchFamily="34" charset="0"/>
                <a:ea typeface="Montserrat"/>
                <a:cs typeface="Segoe UI" panose="020B0502040204020203" pitchFamily="34" charset="0"/>
                <a:sym typeface="Montserrat"/>
              </a:rPr>
              <a:t>Жұмыс</a:t>
            </a:r>
            <a:r>
              <a:rPr lang="ru-RU" sz="1600" b="1"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600" b="1" dirty="0" err="1" smtClean="0">
                <a:solidFill>
                  <a:schemeClr val="dk1"/>
                </a:solidFill>
                <a:latin typeface="Segoe UI" panose="020B0502040204020203" pitchFamily="34" charset="0"/>
                <a:ea typeface="Montserrat"/>
                <a:cs typeface="Segoe UI" panose="020B0502040204020203" pitchFamily="34" charset="0"/>
                <a:sym typeface="Montserrat"/>
              </a:rPr>
              <a:t>берушілермен</a:t>
            </a:r>
            <a:r>
              <a:rPr lang="ru-RU" sz="1600" b="1"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600" b="1" dirty="0" err="1">
                <a:solidFill>
                  <a:schemeClr val="dk1"/>
                </a:solidFill>
                <a:latin typeface="Segoe UI" panose="020B0502040204020203" pitchFamily="34" charset="0"/>
                <a:ea typeface="Montserrat"/>
                <a:cs typeface="Segoe UI" panose="020B0502040204020203" pitchFamily="34" charset="0"/>
                <a:sym typeface="Montserrat"/>
              </a:rPr>
              <a:t>жасалған</a:t>
            </a:r>
            <a:r>
              <a:rPr lang="ru-RU" sz="1600" b="1" dirty="0">
                <a:solidFill>
                  <a:schemeClr val="dk1"/>
                </a:solidFill>
                <a:latin typeface="Segoe UI" panose="020B0502040204020203" pitchFamily="34" charset="0"/>
                <a:ea typeface="Montserrat"/>
                <a:cs typeface="Segoe UI" panose="020B0502040204020203" pitchFamily="34" charset="0"/>
                <a:sym typeface="Montserrat"/>
              </a:rPr>
              <a:t> </a:t>
            </a:r>
            <a:r>
              <a:rPr lang="ru-RU" sz="1600" b="1" dirty="0" err="1">
                <a:solidFill>
                  <a:schemeClr val="dk1"/>
                </a:solidFill>
                <a:latin typeface="Segoe UI" panose="020B0502040204020203" pitchFamily="34" charset="0"/>
                <a:ea typeface="Montserrat"/>
                <a:cs typeface="Segoe UI" panose="020B0502040204020203" pitchFamily="34" charset="0"/>
                <a:sym typeface="Montserrat"/>
              </a:rPr>
              <a:t>шарттар</a:t>
            </a:r>
            <a:r>
              <a:rPr lang="ru-RU" sz="1600" b="1"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a:solidFill>
                  <a:schemeClr val="dk1"/>
                </a:solidFill>
                <a:latin typeface="Segoe UI" panose="020B0502040204020203" pitchFamily="34" charset="0"/>
                <a:ea typeface="Montserrat"/>
                <a:cs typeface="Segoe UI" panose="020B0502040204020203" pitchFamily="34" charset="0"/>
                <a:sym typeface="Montserrat"/>
              </a:rPr>
              <a:t>– туризм,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қонақ</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үй</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және</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мейрамхана</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саласындағы</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отандық</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smtClean="0">
                <a:solidFill>
                  <a:schemeClr val="dk1"/>
                </a:solidFill>
                <a:latin typeface="Segoe UI" panose="020B0502040204020203" pitchFamily="34" charset="0"/>
                <a:ea typeface="Montserrat"/>
                <a:cs typeface="Segoe UI" panose="020B0502040204020203" pitchFamily="34" charset="0"/>
                <a:sym typeface="Montserrat"/>
              </a:rPr>
              <a:t>компаниялармен</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90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шарт</a:t>
            </a:r>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r>
              <a:rPr lang="ru-RU" sz="1600" b="1" dirty="0" err="1">
                <a:solidFill>
                  <a:schemeClr val="dk1"/>
                </a:solidFill>
                <a:latin typeface="Segoe UI" panose="020B0502040204020203" pitchFamily="34" charset="0"/>
                <a:ea typeface="Montserrat"/>
                <a:cs typeface="Segoe UI" panose="020B0502040204020203" pitchFamily="34" charset="0"/>
                <a:sym typeface="Montserrat"/>
              </a:rPr>
              <a:t>Халықаралық</a:t>
            </a:r>
            <a:r>
              <a:rPr lang="ru-RU" sz="1600" b="1" dirty="0">
                <a:solidFill>
                  <a:schemeClr val="dk1"/>
                </a:solidFill>
                <a:latin typeface="Segoe UI" panose="020B0502040204020203" pitchFamily="34" charset="0"/>
                <a:ea typeface="Montserrat"/>
                <a:cs typeface="Segoe UI" panose="020B0502040204020203" pitchFamily="34" charset="0"/>
                <a:sym typeface="Montserrat"/>
              </a:rPr>
              <a:t> </a:t>
            </a:r>
            <a:r>
              <a:rPr lang="ru-RU" sz="1600" b="1" dirty="0" err="1">
                <a:solidFill>
                  <a:schemeClr val="dk1"/>
                </a:solidFill>
                <a:latin typeface="Segoe UI" panose="020B0502040204020203" pitchFamily="34" charset="0"/>
                <a:ea typeface="Montserrat"/>
                <a:cs typeface="Segoe UI" panose="020B0502040204020203" pitchFamily="34" charset="0"/>
                <a:sym typeface="Montserrat"/>
              </a:rPr>
              <a:t>ынтымақтастық</a:t>
            </a:r>
            <a:r>
              <a:rPr lang="ru-RU" sz="1600" b="1"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шетелдік</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smtClean="0">
                <a:solidFill>
                  <a:schemeClr val="dk1"/>
                </a:solidFill>
                <a:latin typeface="Segoe UI" panose="020B0502040204020203" pitchFamily="34" charset="0"/>
                <a:ea typeface="Montserrat"/>
                <a:cs typeface="Segoe UI" panose="020B0502040204020203" pitchFamily="34" charset="0"/>
                <a:sym typeface="Montserrat"/>
              </a:rPr>
              <a:t>вуздармен</a:t>
            </a:r>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халықаралық</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ұйымдармен</a:t>
            </a:r>
            <a:r>
              <a:rPr lang="ru-RU" sz="1600" dirty="0">
                <a:solidFill>
                  <a:schemeClr val="dk1"/>
                </a:solidFill>
                <a:latin typeface="Segoe UI" panose="020B0502040204020203" pitchFamily="34" charset="0"/>
                <a:ea typeface="Montserrat"/>
                <a:cs typeface="Segoe UI" panose="020B0502040204020203" pitchFamily="34" charset="0"/>
                <a:sym typeface="Montserrat"/>
              </a:rPr>
              <a:t> </a:t>
            </a:r>
            <a:r>
              <a:rPr lang="ru-RU" sz="1600" dirty="0" err="1">
                <a:solidFill>
                  <a:schemeClr val="dk1"/>
                </a:solidFill>
                <a:latin typeface="Segoe UI" panose="020B0502040204020203" pitchFamily="34" charset="0"/>
                <a:ea typeface="Montserrat"/>
                <a:cs typeface="Segoe UI" panose="020B0502040204020203" pitchFamily="34" charset="0"/>
                <a:sym typeface="Montserrat"/>
              </a:rPr>
              <a:t>және</a:t>
            </a:r>
            <a:r>
              <a:rPr lang="ru-RU" sz="1600" dirty="0">
                <a:solidFill>
                  <a:schemeClr val="dk1"/>
                </a:solidFill>
                <a:latin typeface="Segoe UI" panose="020B0502040204020203" pitchFamily="34" charset="0"/>
                <a:ea typeface="Montserrat"/>
                <a:cs typeface="Segoe UI" panose="020B0502040204020203" pitchFamily="34" charset="0"/>
                <a:sym typeface="Montserrat"/>
              </a:rPr>
              <a:t> практика </a:t>
            </a:r>
            <a:r>
              <a:rPr lang="ru-RU" sz="1600" dirty="0" err="1" smtClean="0">
                <a:solidFill>
                  <a:schemeClr val="dk1"/>
                </a:solidFill>
                <a:latin typeface="Segoe UI" panose="020B0502040204020203" pitchFamily="34" charset="0"/>
                <a:ea typeface="Montserrat"/>
                <a:cs typeface="Segoe UI" panose="020B0502040204020203" pitchFamily="34" charset="0"/>
                <a:sym typeface="Montserrat"/>
              </a:rPr>
              <a:t>базаларымен</a:t>
            </a:r>
            <a:r>
              <a:rPr lang="ru-RU" sz="1600"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600" dirty="0">
                <a:solidFill>
                  <a:schemeClr val="dk1"/>
                </a:solidFill>
                <a:latin typeface="Segoe UI" panose="020B0502040204020203" pitchFamily="34" charset="0"/>
                <a:ea typeface="Montserrat"/>
                <a:cs typeface="Segoe UI" panose="020B0502040204020203" pitchFamily="34" charset="0"/>
                <a:sym typeface="Montserrat"/>
              </a:rPr>
              <a:t>42 меморандум</a:t>
            </a:r>
          </a:p>
          <a:p>
            <a:pPr algn="just"/>
            <a:endParaRPr lang="ru-RU" sz="1867"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867"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867"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867" dirty="0">
              <a:solidFill>
                <a:schemeClr val="dk1"/>
              </a:solidFill>
              <a:latin typeface="Segoe UI" panose="020B0502040204020203" pitchFamily="34" charset="0"/>
              <a:ea typeface="Montserrat"/>
              <a:cs typeface="Segoe UI" panose="020B0502040204020203" pitchFamily="34" charset="0"/>
              <a:sym typeface="Montserrat"/>
            </a:endParaRPr>
          </a:p>
        </p:txBody>
      </p:sp>
      <p:sp>
        <p:nvSpPr>
          <p:cNvPr id="9" name="Google Shape;231;g150267bfc90_2_107">
            <a:extLst>
              <a:ext uri="{FF2B5EF4-FFF2-40B4-BE49-F238E27FC236}">
                <a16:creationId xmlns:a16="http://schemas.microsoft.com/office/drawing/2014/main" id="{79ECF609-4A21-50EB-DF53-79C9EB5B8EC8}"/>
              </a:ext>
            </a:extLst>
          </p:cNvPr>
          <p:cNvSpPr txBox="1"/>
          <p:nvPr/>
        </p:nvSpPr>
        <p:spPr>
          <a:xfrm>
            <a:off x="6169238" y="1498601"/>
            <a:ext cx="5819561" cy="5170606"/>
          </a:xfrm>
          <a:prstGeom prst="rect">
            <a:avLst/>
          </a:prstGeom>
          <a:noFill/>
          <a:ln w="22225" cap="rnd">
            <a:noFill/>
            <a:prstDash val="sysDot"/>
          </a:ln>
        </p:spPr>
        <p:txBody>
          <a:bodyPr spcFirstLastPara="1" wrap="square" lIns="121900" tIns="121900" rIns="121900" bIns="121900" anchor="t" anchorCtr="0">
            <a:spAutoFit/>
          </a:bodyPr>
          <a:lstStyle/>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600" dirty="0">
              <a:solidFill>
                <a:schemeClr val="dk1"/>
              </a:solidFill>
              <a:latin typeface="Segoe UI" panose="020B0502040204020203" pitchFamily="34" charset="0"/>
              <a:ea typeface="Montserrat"/>
              <a:cs typeface="Segoe UI" panose="020B0502040204020203" pitchFamily="34" charset="0"/>
              <a:sym typeface="Montserrat"/>
            </a:endParaRPr>
          </a:p>
        </p:txBody>
      </p:sp>
      <p:sp>
        <p:nvSpPr>
          <p:cNvPr id="10" name="TextBox 9">
            <a:extLst>
              <a:ext uri="{FF2B5EF4-FFF2-40B4-BE49-F238E27FC236}">
                <a16:creationId xmlns:a16="http://schemas.microsoft.com/office/drawing/2014/main" id="{177192DF-0BA3-1891-FE73-3A6FAE418F78}"/>
              </a:ext>
            </a:extLst>
          </p:cNvPr>
          <p:cNvSpPr txBox="1"/>
          <p:nvPr/>
        </p:nvSpPr>
        <p:spPr>
          <a:xfrm>
            <a:off x="1210097" y="1023456"/>
            <a:ext cx="6096000" cy="461665"/>
          </a:xfrm>
          <a:prstGeom prst="rect">
            <a:avLst/>
          </a:prstGeom>
          <a:noFill/>
        </p:spPr>
        <p:txBody>
          <a:bodyPr wrap="square">
            <a:spAutoFit/>
          </a:bodyPr>
          <a:lstStyle/>
          <a:p>
            <a:r>
              <a:rPr lang="kk-KZ" sz="2400" b="1" dirty="0">
                <a:solidFill>
                  <a:srgbClr val="2E75B6"/>
                </a:solidFill>
                <a:latin typeface="Segoe UI" panose="020B0502040204020203" pitchFamily="34" charset="0"/>
                <a:cs typeface="Segoe UI" panose="020B0502040204020203" pitchFamily="34" charset="0"/>
                <a:sym typeface="Montserrat"/>
              </a:rPr>
              <a:t>Ағымдағы жағдай</a:t>
            </a:r>
            <a:endParaRPr lang="x-none" sz="2400" dirty="0">
              <a:solidFill>
                <a:srgbClr val="2E75B6"/>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E5D55862-2956-94E6-3804-5E436F1EE657}"/>
              </a:ext>
            </a:extLst>
          </p:cNvPr>
          <p:cNvSpPr txBox="1"/>
          <p:nvPr/>
        </p:nvSpPr>
        <p:spPr>
          <a:xfrm>
            <a:off x="7045557" y="910235"/>
            <a:ext cx="6096000" cy="461665"/>
          </a:xfrm>
          <a:prstGeom prst="rect">
            <a:avLst/>
          </a:prstGeom>
          <a:noFill/>
        </p:spPr>
        <p:txBody>
          <a:bodyPr wrap="square">
            <a:spAutoFit/>
          </a:bodyPr>
          <a:lstStyle/>
          <a:p>
            <a:r>
              <a:rPr lang="ru-RU" sz="2400" b="1" dirty="0">
                <a:solidFill>
                  <a:srgbClr val="2E75B6"/>
                </a:solidFill>
                <a:latin typeface="Segoe UI" panose="020B0502040204020203" pitchFamily="34" charset="0"/>
                <a:ea typeface="Montserrat"/>
                <a:cs typeface="Segoe UI" panose="020B0502040204020203" pitchFamily="34" charset="0"/>
                <a:sym typeface="Montserrat"/>
              </a:rPr>
              <a:t>Даму </a:t>
            </a:r>
            <a:r>
              <a:rPr lang="ru-RU" sz="2400" b="1" dirty="0" err="1">
                <a:solidFill>
                  <a:srgbClr val="2E75B6"/>
                </a:solidFill>
                <a:latin typeface="Segoe UI" panose="020B0502040204020203" pitchFamily="34" charset="0"/>
                <a:ea typeface="Montserrat"/>
                <a:cs typeface="Segoe UI" panose="020B0502040204020203" pitchFamily="34" charset="0"/>
                <a:sym typeface="Montserrat"/>
              </a:rPr>
              <a:t>перспективалары</a:t>
            </a:r>
            <a:endParaRPr lang="x-none" sz="2400" dirty="0">
              <a:solidFill>
                <a:srgbClr val="2E75B6"/>
              </a:solidFill>
              <a:latin typeface="Segoe UI" panose="020B0502040204020203" pitchFamily="34" charset="0"/>
              <a:cs typeface="Segoe UI" panose="020B0502040204020203" pitchFamily="34" charset="0"/>
            </a:endParaRPr>
          </a:p>
        </p:txBody>
      </p:sp>
      <p:pic>
        <p:nvPicPr>
          <p:cNvPr id="12" name="Picture 2">
            <a:extLst>
              <a:ext uri="{FF2B5EF4-FFF2-40B4-BE49-F238E27FC236}">
                <a16:creationId xmlns:a16="http://schemas.microsoft.com/office/drawing/2014/main" id="{64B23B18-E78B-6B1E-0979-34859CA383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524809"/>
            <a:ext cx="1138328" cy="787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6EC5CB7-9D37-8A51-223D-7C920BCDFD11}"/>
              </a:ext>
            </a:extLst>
          </p:cNvPr>
          <p:cNvSpPr txBox="1"/>
          <p:nvPr/>
        </p:nvSpPr>
        <p:spPr>
          <a:xfrm>
            <a:off x="7620001" y="2311400"/>
            <a:ext cx="4241153" cy="1221168"/>
          </a:xfrm>
          <a:prstGeom prst="rect">
            <a:avLst/>
          </a:prstGeom>
          <a:noFill/>
        </p:spPr>
        <p:txBody>
          <a:bodyPr wrap="square">
            <a:spAutoFit/>
          </a:bodyPr>
          <a:lstStyle/>
          <a:p>
            <a:r>
              <a:rPr lang="x-none" sz="1467" b="1" dirty="0">
                <a:latin typeface="Segoe UI" panose="020B0502040204020203" pitchFamily="34" charset="0"/>
                <a:cs typeface="Segoe UI" panose="020B0502040204020203" pitchFamily="34" charset="0"/>
              </a:rPr>
              <a:t>Франция </a:t>
            </a:r>
            <a:r>
              <a:rPr lang="en-US" sz="1467" b="1" dirty="0" smtClean="0">
                <a:latin typeface="Segoe UI" panose="020B0502040204020203" pitchFamily="34" charset="0"/>
                <a:cs typeface="Segoe UI" panose="020B0502040204020203" pitchFamily="34" charset="0"/>
              </a:rPr>
              <a:t>–</a:t>
            </a:r>
            <a:r>
              <a:rPr lang="kk-KZ" sz="1467" b="1" dirty="0" smtClean="0">
                <a:latin typeface="Segoe UI" panose="020B0502040204020203" pitchFamily="34" charset="0"/>
                <a:cs typeface="Segoe UI" panose="020B0502040204020203" pitchFamily="34" charset="0"/>
              </a:rPr>
              <a:t> </a:t>
            </a:r>
            <a:r>
              <a:rPr lang="x-none" sz="1467" b="1" dirty="0" smtClean="0">
                <a:latin typeface="Segoe UI" panose="020B0502040204020203" pitchFamily="34" charset="0"/>
                <a:cs typeface="Segoe UI" panose="020B0502040204020203" pitchFamily="34" charset="0"/>
              </a:rPr>
              <a:t>Vatel</a:t>
            </a:r>
            <a:r>
              <a:rPr lang="kk-KZ" sz="1467" b="1" dirty="0" smtClean="0">
                <a:latin typeface="Segoe UI" panose="020B0502040204020203" pitchFamily="34" charset="0"/>
                <a:cs typeface="Segoe UI" panose="020B0502040204020203" pitchFamily="34" charset="0"/>
              </a:rPr>
              <a:t> </a:t>
            </a:r>
            <a:r>
              <a:rPr lang="kk-KZ" sz="1467" b="1" dirty="0">
                <a:latin typeface="Segoe UI" panose="020B0502040204020203" pitchFamily="34" charset="0"/>
                <a:cs typeface="Segoe UI" panose="020B0502040204020203" pitchFamily="34" charset="0"/>
              </a:rPr>
              <a:t>қонақжайлық институты</a:t>
            </a:r>
            <a:r>
              <a:rPr lang="kk-KZ" sz="1467" dirty="0">
                <a:latin typeface="Segoe UI" panose="020B0502040204020203" pitchFamily="34" charset="0"/>
                <a:cs typeface="Segoe UI" panose="020B0502040204020203" pitchFamily="34" charset="0"/>
              </a:rPr>
              <a:t>:</a:t>
            </a:r>
          </a:p>
          <a:p>
            <a:pPr marL="228594" indent="-228594">
              <a:buFontTx/>
              <a:buChar char="-"/>
            </a:pPr>
            <a:r>
              <a:rPr lang="kk-KZ" sz="1467" b="1" dirty="0" smtClean="0">
                <a:solidFill>
                  <a:schemeClr val="accent5">
                    <a:lumMod val="75000"/>
                  </a:schemeClr>
                </a:solidFill>
                <a:latin typeface="Segoe UI" panose="020B0502040204020203" pitchFamily="34" charset="0"/>
                <a:cs typeface="Segoe UI" panose="020B0502040204020203" pitchFamily="34" charset="0"/>
              </a:rPr>
              <a:t>Университет </a:t>
            </a:r>
            <a:r>
              <a:rPr lang="kk-KZ" sz="1467" b="1" dirty="0">
                <a:solidFill>
                  <a:schemeClr val="accent5">
                    <a:lumMod val="75000"/>
                  </a:schemeClr>
                </a:solidFill>
                <a:latin typeface="Segoe UI" panose="020B0502040204020203" pitchFamily="34" charset="0"/>
                <a:cs typeface="Segoe UI" panose="020B0502040204020203" pitchFamily="34" charset="0"/>
              </a:rPr>
              <a:t>базасында филиал ашу</a:t>
            </a:r>
            <a:r>
              <a:rPr lang="en-US" sz="1467" dirty="0">
                <a:latin typeface="Segoe UI" panose="020B0502040204020203" pitchFamily="34" charset="0"/>
                <a:cs typeface="Segoe UI" panose="020B0502040204020203" pitchFamily="34" charset="0"/>
              </a:rPr>
              <a:t>,</a:t>
            </a:r>
          </a:p>
          <a:p>
            <a:pPr marL="228594" indent="-228594">
              <a:buFontTx/>
              <a:buChar char="-"/>
            </a:pPr>
            <a:r>
              <a:rPr lang="kk-KZ" sz="1467" dirty="0">
                <a:latin typeface="Segoe UI" panose="020B0502040204020203" pitchFamily="34" charset="0"/>
                <a:cs typeface="Segoe UI" panose="020B0502040204020203" pitchFamily="34" charset="0"/>
              </a:rPr>
              <a:t>2-дипломдық бағдарламаны іске қосу (3+1),</a:t>
            </a:r>
          </a:p>
          <a:p>
            <a:pPr marL="228594" indent="-228594">
              <a:buFontTx/>
              <a:buChar char="-"/>
            </a:pPr>
            <a:r>
              <a:rPr lang="kk-KZ" sz="1467" dirty="0">
                <a:latin typeface="Segoe UI" panose="020B0502040204020203" pitchFamily="34" charset="0"/>
                <a:cs typeface="Segoe UI" panose="020B0502040204020203" pitchFamily="34" charset="0"/>
              </a:rPr>
              <a:t>әлемнің 32 еліндегі 50 филиалмен ынтымақтастық</a:t>
            </a:r>
            <a:endParaRPr lang="x-none" sz="1467" dirty="0">
              <a:latin typeface="Segoe UI" panose="020B0502040204020203" pitchFamily="34" charset="0"/>
              <a:cs typeface="Segoe UI" panose="020B0502040204020203" pitchFamily="34" charset="0"/>
            </a:endParaRPr>
          </a:p>
        </p:txBody>
      </p:sp>
      <p:pic>
        <p:nvPicPr>
          <p:cNvPr id="14" name="Picture 6">
            <a:extLst>
              <a:ext uri="{FF2B5EF4-FFF2-40B4-BE49-F238E27FC236}">
                <a16:creationId xmlns:a16="http://schemas.microsoft.com/office/drawing/2014/main" id="{76A01E05-15AB-D175-150F-E81E5F6A01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21" t="12667" r="12000" b="10337"/>
          <a:stretch/>
        </p:blipFill>
        <p:spPr bwMode="auto">
          <a:xfrm>
            <a:off x="6400800" y="4252010"/>
            <a:ext cx="1138328" cy="6429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9F19C5D-6806-C736-0B62-05D56A276B7E}"/>
              </a:ext>
            </a:extLst>
          </p:cNvPr>
          <p:cNvSpPr txBox="1"/>
          <p:nvPr/>
        </p:nvSpPr>
        <p:spPr>
          <a:xfrm>
            <a:off x="7629113" y="3777469"/>
            <a:ext cx="4565891" cy="995401"/>
          </a:xfrm>
          <a:prstGeom prst="rect">
            <a:avLst/>
          </a:prstGeom>
          <a:noFill/>
        </p:spPr>
        <p:txBody>
          <a:bodyPr wrap="square">
            <a:spAutoFit/>
          </a:bodyPr>
          <a:lstStyle/>
          <a:p>
            <a:r>
              <a:rPr lang="ru-RU" sz="1467" b="1" dirty="0" err="1">
                <a:latin typeface="Segoe UI" panose="020B0502040204020203" pitchFamily="34" charset="0"/>
                <a:cs typeface="Segoe UI" panose="020B0502040204020203" pitchFamily="34" charset="0"/>
              </a:rPr>
              <a:t>Ресей</a:t>
            </a:r>
            <a:r>
              <a:rPr lang="ru-RU" sz="1467" b="1" dirty="0">
                <a:latin typeface="Segoe UI" panose="020B0502040204020203" pitchFamily="34" charset="0"/>
                <a:cs typeface="Segoe UI" panose="020B0502040204020203" pitchFamily="34" charset="0"/>
              </a:rPr>
              <a:t> </a:t>
            </a:r>
            <a:r>
              <a:rPr lang="en-US" sz="1467" b="1" dirty="0">
                <a:latin typeface="Segoe UI" panose="020B0502040204020203" pitchFamily="34" charset="0"/>
                <a:cs typeface="Segoe UI" panose="020B0502040204020203" pitchFamily="34" charset="0"/>
              </a:rPr>
              <a:t>–</a:t>
            </a:r>
            <a:r>
              <a:rPr lang="kk-KZ" sz="1467" b="1" dirty="0">
                <a:latin typeface="Segoe UI" panose="020B0502040204020203" pitchFamily="34" charset="0"/>
                <a:cs typeface="Segoe UI" panose="020B0502040204020203" pitchFamily="34" charset="0"/>
              </a:rPr>
              <a:t> Сібір федералды университеті</a:t>
            </a:r>
            <a:r>
              <a:rPr lang="ru-RU" sz="1467" b="1" dirty="0">
                <a:latin typeface="Segoe UI" panose="020B0502040204020203" pitchFamily="34" charset="0"/>
                <a:cs typeface="Segoe UI" panose="020B0502040204020203" pitchFamily="34" charset="0"/>
              </a:rPr>
              <a:t>:</a:t>
            </a:r>
          </a:p>
          <a:p>
            <a:pPr marL="228594" indent="-228594">
              <a:buFontTx/>
              <a:buChar char="-"/>
            </a:pPr>
            <a:r>
              <a:rPr lang="ru-RU" sz="1467" b="1" dirty="0" err="1">
                <a:latin typeface="Segoe UI" panose="020B0502040204020203" pitchFamily="34" charset="0"/>
                <a:cs typeface="Segoe UI" panose="020B0502040204020203" pitchFamily="34" charset="0"/>
              </a:rPr>
              <a:t>гастро</a:t>
            </a:r>
            <a:r>
              <a:rPr lang="ru-RU" sz="1467" b="1" dirty="0">
                <a:latin typeface="Segoe UI" panose="020B0502040204020203" pitchFamily="34" charset="0"/>
                <a:cs typeface="Segoe UI" panose="020B0502040204020203" pitchFamily="34" charset="0"/>
              </a:rPr>
              <a:t> </a:t>
            </a:r>
            <a:r>
              <a:rPr lang="ru-RU" sz="1467" b="1" dirty="0" err="1">
                <a:latin typeface="Segoe UI" panose="020B0502040204020203" pitchFamily="34" charset="0"/>
                <a:cs typeface="Segoe UI" panose="020B0502040204020203" pitchFamily="34" charset="0"/>
              </a:rPr>
              <a:t>мектебін</a:t>
            </a:r>
            <a:r>
              <a:rPr lang="ru-RU" sz="1467" b="1" dirty="0">
                <a:latin typeface="Segoe UI" panose="020B0502040204020203" pitchFamily="34" charset="0"/>
                <a:cs typeface="Segoe UI" panose="020B0502040204020203" pitchFamily="34" charset="0"/>
              </a:rPr>
              <a:t> </a:t>
            </a:r>
            <a:r>
              <a:rPr lang="ru-RU" sz="1467" dirty="0" err="1">
                <a:latin typeface="Segoe UI" panose="020B0502040204020203" pitchFamily="34" charset="0"/>
                <a:cs typeface="Segoe UI" panose="020B0502040204020203" pitchFamily="34" charset="0"/>
              </a:rPr>
              <a:t>ашылуы</a:t>
            </a:r>
            <a:r>
              <a:rPr lang="ru-RU" sz="1467" b="1" dirty="0">
                <a:solidFill>
                  <a:schemeClr val="accent5">
                    <a:lumMod val="75000"/>
                  </a:schemeClr>
                </a:solidFill>
                <a:latin typeface="Segoe UI" panose="020B0502040204020203" pitchFamily="34" charset="0"/>
                <a:cs typeface="Segoe UI" panose="020B0502040204020203" pitchFamily="34" charset="0"/>
              </a:rPr>
              <a:t>,</a:t>
            </a:r>
          </a:p>
          <a:p>
            <a:pPr marL="228594" indent="-228594">
              <a:buFontTx/>
              <a:buChar char="-"/>
            </a:pPr>
            <a:r>
              <a:rPr lang="kk-KZ" sz="1467" dirty="0" smtClean="0">
                <a:latin typeface="Segoe UI" panose="020B0502040204020203" pitchFamily="34" charset="0"/>
                <a:cs typeface="Segoe UI" panose="020B0502040204020203" pitchFamily="34" charset="0"/>
              </a:rPr>
              <a:t>академиялық ұтқырлық</a:t>
            </a:r>
            <a:endParaRPr lang="ru-RU" sz="1467" dirty="0">
              <a:latin typeface="Segoe UI" panose="020B0502040204020203" pitchFamily="34" charset="0"/>
              <a:cs typeface="Segoe UI" panose="020B0502040204020203" pitchFamily="34" charset="0"/>
            </a:endParaRPr>
          </a:p>
          <a:p>
            <a:endParaRPr lang="x-none" sz="1467"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95F0A8F-4664-1C22-5301-9F5EE2D08902}"/>
              </a:ext>
            </a:extLst>
          </p:cNvPr>
          <p:cNvSpPr txBox="1"/>
          <p:nvPr/>
        </p:nvSpPr>
        <p:spPr>
          <a:xfrm>
            <a:off x="6572336" y="5776010"/>
            <a:ext cx="946064" cy="420564"/>
          </a:xfrm>
          <a:prstGeom prst="rect">
            <a:avLst/>
          </a:prstGeom>
          <a:noFill/>
        </p:spPr>
        <p:txBody>
          <a:bodyPr wrap="square">
            <a:spAutoFit/>
          </a:bodyPr>
          <a:lstStyle/>
          <a:p>
            <a:r>
              <a:rPr lang="kk-KZ" sz="2133" b="1" dirty="0">
                <a:latin typeface="Segoe UI" panose="020B0502040204020203" pitchFamily="34" charset="0"/>
                <a:cs typeface="Segoe UI" panose="020B0502040204020203" pitchFamily="34" charset="0"/>
              </a:rPr>
              <a:t>НИЦ</a:t>
            </a:r>
            <a:endParaRPr lang="x-none" sz="2133" b="1" dirty="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E0612DB4-BF67-B549-1E91-C8BE75D31E3E}"/>
              </a:ext>
            </a:extLst>
          </p:cNvPr>
          <p:cNvSpPr txBox="1"/>
          <p:nvPr/>
        </p:nvSpPr>
        <p:spPr>
          <a:xfrm>
            <a:off x="7629792" y="5359401"/>
            <a:ext cx="4663808" cy="1221168"/>
          </a:xfrm>
          <a:prstGeom prst="rect">
            <a:avLst/>
          </a:prstGeom>
          <a:noFill/>
        </p:spPr>
        <p:txBody>
          <a:bodyPr wrap="square">
            <a:spAutoFit/>
          </a:bodyPr>
          <a:lstStyle/>
          <a:p>
            <a:r>
              <a:rPr lang="ru-RU" sz="1467" b="1" dirty="0" err="1">
                <a:latin typeface="Segoe UI" panose="020B0502040204020203" pitchFamily="34" charset="0"/>
                <a:cs typeface="Segoe UI" panose="020B0502040204020203" pitchFamily="34" charset="0"/>
              </a:rPr>
              <a:t>Қолданбалы</a:t>
            </a:r>
            <a:r>
              <a:rPr lang="ru-RU" sz="1467" b="1" dirty="0">
                <a:latin typeface="Segoe UI" panose="020B0502040204020203" pitchFamily="34" charset="0"/>
                <a:cs typeface="Segoe UI" panose="020B0502040204020203" pitchFamily="34" charset="0"/>
              </a:rPr>
              <a:t> </a:t>
            </a:r>
            <a:r>
              <a:rPr lang="ru-RU" sz="1467" b="1" dirty="0" err="1">
                <a:latin typeface="Segoe UI" panose="020B0502040204020203" pitchFamily="34" charset="0"/>
                <a:cs typeface="Segoe UI" panose="020B0502040204020203" pitchFamily="34" charset="0"/>
              </a:rPr>
              <a:t>сипаттағы</a:t>
            </a:r>
            <a:r>
              <a:rPr lang="ru-RU" sz="1467" b="1" dirty="0">
                <a:latin typeface="Segoe UI" panose="020B0502040204020203" pitchFamily="34" charset="0"/>
                <a:cs typeface="Segoe UI" panose="020B0502040204020203" pitchFamily="34" charset="0"/>
              </a:rPr>
              <a:t> </a:t>
            </a:r>
            <a:r>
              <a:rPr lang="ru-RU" sz="1467" b="1" dirty="0" err="1">
                <a:latin typeface="Segoe UI" panose="020B0502040204020203" pitchFamily="34" charset="0"/>
                <a:cs typeface="Segoe UI" panose="020B0502040204020203" pitchFamily="34" charset="0"/>
              </a:rPr>
              <a:t>ғылыми</a:t>
            </a:r>
            <a:r>
              <a:rPr lang="ru-RU" sz="1467" b="1" dirty="0">
                <a:latin typeface="Segoe UI" panose="020B0502040204020203" pitchFamily="34" charset="0"/>
                <a:cs typeface="Segoe UI" panose="020B0502040204020203" pitchFamily="34" charset="0"/>
              </a:rPr>
              <a:t> </a:t>
            </a:r>
            <a:r>
              <a:rPr lang="ru-RU" sz="1467" b="1" dirty="0" err="1">
                <a:latin typeface="Segoe UI" panose="020B0502040204020203" pitchFamily="34" charset="0"/>
                <a:cs typeface="Segoe UI" panose="020B0502040204020203" pitchFamily="34" charset="0"/>
              </a:rPr>
              <a:t>жобаларды</a:t>
            </a:r>
            <a:r>
              <a:rPr lang="ru-RU" sz="1467" b="1" dirty="0">
                <a:latin typeface="Segoe UI" panose="020B0502040204020203" pitchFamily="34" charset="0"/>
                <a:cs typeface="Segoe UI" panose="020B0502040204020203" pitchFamily="34" charset="0"/>
              </a:rPr>
              <a:t> </a:t>
            </a:r>
            <a:r>
              <a:rPr lang="ru-RU" sz="1467" b="1" dirty="0" err="1">
                <a:latin typeface="Segoe UI" panose="020B0502040204020203" pitchFamily="34" charset="0"/>
                <a:cs typeface="Segoe UI" panose="020B0502040204020203" pitchFamily="34" charset="0"/>
              </a:rPr>
              <a:t>әзірлеу</a:t>
            </a:r>
            <a:r>
              <a:rPr lang="ru-RU" sz="1467" b="1" dirty="0">
                <a:solidFill>
                  <a:schemeClr val="accent5">
                    <a:lumMod val="75000"/>
                  </a:schemeClr>
                </a:solidFill>
                <a:latin typeface="Segoe UI" panose="020B0502040204020203" pitchFamily="34" charset="0"/>
                <a:cs typeface="Segoe UI" panose="020B0502040204020203" pitchFamily="34" charset="0"/>
              </a:rPr>
              <a:t>:</a:t>
            </a:r>
          </a:p>
          <a:p>
            <a:pPr marL="228594" indent="-228594">
              <a:buFontTx/>
              <a:buChar char="-"/>
            </a:pPr>
            <a:r>
              <a:rPr lang="kk-KZ" sz="1467" dirty="0">
                <a:latin typeface="Segoe UI" panose="020B0502040204020203" pitchFamily="34" charset="0"/>
                <a:cs typeface="Segoe UI" panose="020B0502040204020203" pitchFamily="34" charset="0"/>
              </a:rPr>
              <a:t>Түркістан </a:t>
            </a:r>
            <a:r>
              <a:rPr lang="kk-KZ" sz="1467" dirty="0" smtClean="0">
                <a:latin typeface="Segoe UI" panose="020B0502040204020203" pitchFamily="34" charset="0"/>
                <a:cs typeface="Segoe UI" panose="020B0502040204020203" pitchFamily="34" charset="0"/>
              </a:rPr>
              <a:t>қаласы </a:t>
            </a:r>
            <a:r>
              <a:rPr lang="kk-KZ" sz="1467" dirty="0">
                <a:latin typeface="Segoe UI" panose="020B0502040204020203" pitchFamily="34" charset="0"/>
                <a:cs typeface="Segoe UI" panose="020B0502040204020203" pitchFamily="34" charset="0"/>
              </a:rPr>
              <a:t>туристінің портретін және оның қажеттіліктерін зерттеу;</a:t>
            </a:r>
          </a:p>
          <a:p>
            <a:pPr marL="228594" indent="-228594">
              <a:buFontTx/>
              <a:buChar char="-"/>
            </a:pPr>
            <a:r>
              <a:rPr lang="kk-KZ" sz="1467" dirty="0">
                <a:latin typeface="Segoe UI" panose="020B0502040204020203" pitchFamily="34" charset="0"/>
                <a:cs typeface="Segoe UI" panose="020B0502040204020203" pitchFamily="34" charset="0"/>
              </a:rPr>
              <a:t>экскурсоводтар мектебін іске қосу</a:t>
            </a:r>
            <a:endParaRPr lang="x-none" sz="1467"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D2D2AA54-2F06-7DA8-ECAE-133DC4E68B14}"/>
              </a:ext>
            </a:extLst>
          </p:cNvPr>
          <p:cNvSpPr txBox="1"/>
          <p:nvPr/>
        </p:nvSpPr>
        <p:spPr>
          <a:xfrm>
            <a:off x="7629114" y="1511182"/>
            <a:ext cx="4258087" cy="769634"/>
          </a:xfrm>
          <a:prstGeom prst="rect">
            <a:avLst/>
          </a:prstGeom>
          <a:noFill/>
        </p:spPr>
        <p:txBody>
          <a:bodyPr wrap="square">
            <a:spAutoFit/>
          </a:bodyPr>
          <a:lstStyle/>
          <a:p>
            <a:r>
              <a:rPr lang="ru-RU" sz="1467" b="1" dirty="0" err="1">
                <a:solidFill>
                  <a:schemeClr val="dk1"/>
                </a:solidFill>
                <a:latin typeface="Segoe UI" panose="020B0502040204020203" pitchFamily="34" charset="0"/>
                <a:ea typeface="Montserrat"/>
                <a:cs typeface="Segoe UI" panose="020B0502040204020203" pitchFamily="34" charset="0"/>
                <a:sym typeface="Montserrat"/>
              </a:rPr>
              <a:t>Білім</a:t>
            </a:r>
            <a:r>
              <a:rPr lang="ru-RU" sz="1467" b="1" dirty="0">
                <a:solidFill>
                  <a:schemeClr val="dk1"/>
                </a:solidFill>
                <a:latin typeface="Segoe UI" panose="020B0502040204020203" pitchFamily="34" charset="0"/>
                <a:ea typeface="Montserrat"/>
                <a:cs typeface="Segoe UI" panose="020B0502040204020203" pitchFamily="34" charset="0"/>
                <a:sym typeface="Montserrat"/>
              </a:rPr>
              <a:t> беру </a:t>
            </a:r>
            <a:r>
              <a:rPr lang="ru-RU" sz="1467" b="1" dirty="0" err="1" smtClean="0">
                <a:solidFill>
                  <a:schemeClr val="dk1"/>
                </a:solidFill>
                <a:latin typeface="Segoe UI" panose="020B0502040204020203" pitchFamily="34" charset="0"/>
                <a:ea typeface="Montserrat"/>
                <a:cs typeface="Segoe UI" panose="020B0502040204020203" pitchFamily="34" charset="0"/>
                <a:sym typeface="Montserrat"/>
              </a:rPr>
              <a:t>бағдарламалары</a:t>
            </a:r>
            <a:r>
              <a:rPr lang="ru-RU" sz="1467" b="1" dirty="0" smtClean="0">
                <a:latin typeface="Segoe UI" panose="020B0502040204020203" pitchFamily="34" charset="0"/>
                <a:cs typeface="Segoe UI" panose="020B0502040204020203" pitchFamily="34" charset="0"/>
              </a:rPr>
              <a:t>:</a:t>
            </a:r>
            <a:endParaRPr lang="kk-KZ" sz="1467" b="1" dirty="0">
              <a:latin typeface="Segoe UI" panose="020B0502040204020203" pitchFamily="34" charset="0"/>
              <a:cs typeface="Segoe UI" panose="020B0502040204020203" pitchFamily="34" charset="0"/>
            </a:endParaRPr>
          </a:p>
          <a:p>
            <a:r>
              <a:rPr lang="x-none" sz="1467" b="1" dirty="0">
                <a:solidFill>
                  <a:srgbClr val="4490A5"/>
                </a:solidFill>
                <a:latin typeface="Segoe UI" panose="020B0502040204020203" pitchFamily="34" charset="0"/>
                <a:cs typeface="Segoe UI" panose="020B0502040204020203" pitchFamily="34" charset="0"/>
              </a:rPr>
              <a:t>+1</a:t>
            </a:r>
            <a:r>
              <a:rPr lang="kk-KZ" sz="1467" b="1" dirty="0">
                <a:solidFill>
                  <a:srgbClr val="4490A5"/>
                </a:solidFill>
                <a:latin typeface="Segoe UI" panose="020B0502040204020203" pitchFamily="34" charset="0"/>
                <a:cs typeface="Segoe UI" panose="020B0502040204020203" pitchFamily="34" charset="0"/>
              </a:rPr>
              <a:t> </a:t>
            </a:r>
            <a:r>
              <a:rPr lang="x-none" sz="1467" b="1" dirty="0" smtClean="0">
                <a:solidFill>
                  <a:srgbClr val="4490A5"/>
                </a:solidFill>
                <a:latin typeface="Segoe UI" panose="020B0502040204020203" pitchFamily="34" charset="0"/>
                <a:cs typeface="Segoe UI" panose="020B0502040204020203" pitchFamily="34" charset="0"/>
              </a:rPr>
              <a:t> </a:t>
            </a:r>
            <a:r>
              <a:rPr lang="kk-KZ" sz="1467" dirty="0">
                <a:latin typeface="Segoe UI" panose="020B0502040204020203" pitchFamily="34" charset="0"/>
                <a:cs typeface="Segoe UI" panose="020B0502040204020203" pitchFamily="34" charset="0"/>
              </a:rPr>
              <a:t>«</a:t>
            </a:r>
            <a:r>
              <a:rPr lang="x-none" sz="1467" dirty="0">
                <a:latin typeface="Segoe UI" panose="020B0502040204020203" pitchFamily="34" charset="0"/>
                <a:cs typeface="Segoe UI" panose="020B0502040204020203" pitchFamily="34" charset="0"/>
              </a:rPr>
              <a:t>с</a:t>
            </a:r>
            <a:r>
              <a:rPr lang="kk-KZ" sz="1467" dirty="0">
                <a:latin typeface="Segoe UI" panose="020B0502040204020203" pitchFamily="34" charset="0"/>
                <a:cs typeface="Segoe UI" panose="020B0502040204020203" pitchFamily="34" charset="0"/>
              </a:rPr>
              <a:t>порттық</a:t>
            </a:r>
            <a:r>
              <a:rPr lang="x-none" sz="1467" dirty="0">
                <a:latin typeface="Segoe UI" panose="020B0502040204020203" pitchFamily="34" charset="0"/>
                <a:cs typeface="Segoe UI" panose="020B0502040204020203" pitchFamily="34" charset="0"/>
              </a:rPr>
              <a:t> туризм</a:t>
            </a:r>
            <a:r>
              <a:rPr lang="kk-KZ" sz="1467" dirty="0">
                <a:latin typeface="Segoe UI" panose="020B0502040204020203" pitchFamily="34" charset="0"/>
                <a:cs typeface="Segoe UI" panose="020B0502040204020203" pitchFamily="34" charset="0"/>
              </a:rPr>
              <a:t>» </a:t>
            </a:r>
            <a:r>
              <a:rPr lang="x-none" sz="1467" dirty="0">
                <a:latin typeface="Segoe UI" panose="020B0502040204020203" pitchFamily="34" charset="0"/>
                <a:cs typeface="Segoe UI" panose="020B0502040204020203" pitchFamily="34" charset="0"/>
              </a:rPr>
              <a:t>(бакалавриат)</a:t>
            </a:r>
          </a:p>
          <a:p>
            <a:r>
              <a:rPr lang="ru-RU" sz="1467" b="1" dirty="0">
                <a:solidFill>
                  <a:srgbClr val="4490A5"/>
                </a:solidFill>
                <a:latin typeface="Segoe UI" panose="020B0502040204020203" pitchFamily="34" charset="0"/>
                <a:cs typeface="Segoe UI" panose="020B0502040204020203" pitchFamily="34" charset="0"/>
              </a:rPr>
              <a:t>+</a:t>
            </a:r>
            <a:r>
              <a:rPr lang="x-none" sz="1467" b="1" dirty="0">
                <a:solidFill>
                  <a:srgbClr val="4490A5"/>
                </a:solidFill>
                <a:latin typeface="Segoe UI" panose="020B0502040204020203" pitchFamily="34" charset="0"/>
                <a:cs typeface="Segoe UI" panose="020B0502040204020203" pitchFamily="34" charset="0"/>
              </a:rPr>
              <a:t>2 </a:t>
            </a:r>
            <a:r>
              <a:rPr lang="kk-KZ" sz="1467" b="1" dirty="0" smtClean="0">
                <a:solidFill>
                  <a:srgbClr val="4490A5"/>
                </a:solidFill>
                <a:latin typeface="Segoe UI" panose="020B0502040204020203" pitchFamily="34" charset="0"/>
                <a:cs typeface="Segoe UI" panose="020B0502040204020203" pitchFamily="34" charset="0"/>
              </a:rPr>
              <a:t> </a:t>
            </a:r>
            <a:r>
              <a:rPr lang="x-none" sz="1467" dirty="0" smtClean="0">
                <a:latin typeface="Segoe UI" panose="020B0502040204020203" pitchFamily="34" charset="0"/>
                <a:cs typeface="Segoe UI" panose="020B0502040204020203" pitchFamily="34" charset="0"/>
              </a:rPr>
              <a:t>(</a:t>
            </a:r>
            <a:r>
              <a:rPr lang="x-none" sz="1467" dirty="0">
                <a:latin typeface="Segoe UI" panose="020B0502040204020203" pitchFamily="34" charset="0"/>
                <a:cs typeface="Segoe UI" panose="020B0502040204020203" pitchFamily="34" charset="0"/>
              </a:rPr>
              <a:t>магистратура)</a:t>
            </a:r>
          </a:p>
        </p:txBody>
      </p:sp>
      <p:pic>
        <p:nvPicPr>
          <p:cNvPr id="19" name="Рисунок 18">
            <a:extLst>
              <a:ext uri="{FF2B5EF4-FFF2-40B4-BE49-F238E27FC236}">
                <a16:creationId xmlns:a16="http://schemas.microsoft.com/office/drawing/2014/main" id="{E0051975-9324-A0C9-ADD4-CBA62B57A8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290" t="8029" r="27535" b="15493"/>
          <a:stretch/>
        </p:blipFill>
        <p:spPr>
          <a:xfrm>
            <a:off x="609601" y="5414018"/>
            <a:ext cx="1200993" cy="1067439"/>
          </a:xfrm>
          <a:prstGeom prst="rect">
            <a:avLst/>
          </a:prstGeom>
        </p:spPr>
      </p:pic>
      <p:pic>
        <p:nvPicPr>
          <p:cNvPr id="20" name="Рисунок 19">
            <a:extLst>
              <a:ext uri="{FF2B5EF4-FFF2-40B4-BE49-F238E27FC236}">
                <a16:creationId xmlns:a16="http://schemas.microsoft.com/office/drawing/2014/main" id="{D4A4C767-70F1-DF8A-10FC-8607EDFDAC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1" y="5542055"/>
            <a:ext cx="1139220" cy="725951"/>
          </a:xfrm>
          <a:prstGeom prst="rect">
            <a:avLst/>
          </a:prstGeom>
        </p:spPr>
      </p:pic>
      <p:pic>
        <p:nvPicPr>
          <p:cNvPr id="21" name="Picture 2">
            <a:extLst>
              <a:ext uri="{FF2B5EF4-FFF2-40B4-BE49-F238E27FC236}">
                <a16:creationId xmlns:a16="http://schemas.microsoft.com/office/drawing/2014/main" id="{80C8DF29-5EAF-DD85-ABF2-3B27A9D9AEF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48" t="24422" r="3450" b="32068"/>
          <a:stretch/>
        </p:blipFill>
        <p:spPr bwMode="auto">
          <a:xfrm>
            <a:off x="1930400" y="5649075"/>
            <a:ext cx="1066955" cy="4676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AF8FAFB1-C40E-23AA-00C3-E45950D02CF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000" r="23333"/>
          <a:stretch/>
        </p:blipFill>
        <p:spPr bwMode="auto">
          <a:xfrm>
            <a:off x="4876801" y="5442011"/>
            <a:ext cx="713457" cy="870071"/>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6260123" y="1475885"/>
            <a:ext cx="5728676" cy="5275896"/>
          </a:xfrm>
          <a:prstGeom prst="rect">
            <a:avLst/>
          </a:prstGeom>
          <a:solidFill>
            <a:srgbClr val="70B96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3">
            <a:extLst>
              <a:ext uri="{FF2B5EF4-FFF2-40B4-BE49-F238E27FC236}">
                <a16:creationId xmlns:a16="http://schemas.microsoft.com/office/drawing/2014/main" id="{C3A87387-B9DE-4E38-B782-D9DFD1DE0FCA}"/>
              </a:ext>
            </a:extLst>
          </p:cNvPr>
          <p:cNvSpPr/>
          <p:nvPr/>
        </p:nvSpPr>
        <p:spPr>
          <a:xfrm>
            <a:off x="327290" y="1511181"/>
            <a:ext cx="5730556" cy="5158025"/>
          </a:xfrm>
          <a:prstGeom prst="roundRect">
            <a:avLst>
              <a:gd name="adj" fmla="val 0"/>
            </a:avLst>
          </a:prstGeom>
          <a:noFill/>
          <a:ln w="21590" cap="rnd" cmpd="thinThick">
            <a:solidFill>
              <a:schemeClr val="accent6">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435">
              <a:solidFill>
                <a:prstClr val="white"/>
              </a:solidFill>
              <a:latin typeface="Segoe UI" panose="020B0502040204020203" pitchFamily="34" charset="0"/>
              <a:cs typeface="Segoe UI" panose="020B0502040204020203" pitchFamily="34" charset="0"/>
            </a:endParaRPr>
          </a:p>
        </p:txBody>
      </p:sp>
      <p:sp>
        <p:nvSpPr>
          <p:cNvPr id="25" name="Прямоугольник: скругленные углы 3">
            <a:extLst>
              <a:ext uri="{FF2B5EF4-FFF2-40B4-BE49-F238E27FC236}">
                <a16:creationId xmlns:a16="http://schemas.microsoft.com/office/drawing/2014/main" id="{C3A87387-B9DE-4E38-B782-D9DFD1DE0FCA}"/>
              </a:ext>
            </a:extLst>
          </p:cNvPr>
          <p:cNvSpPr/>
          <p:nvPr/>
        </p:nvSpPr>
        <p:spPr>
          <a:xfrm>
            <a:off x="6258775" y="1485121"/>
            <a:ext cx="5730556" cy="5158025"/>
          </a:xfrm>
          <a:prstGeom prst="roundRect">
            <a:avLst>
              <a:gd name="adj" fmla="val 0"/>
            </a:avLst>
          </a:prstGeom>
          <a:noFill/>
          <a:ln w="21590" cap="rnd" cmpd="thinThick">
            <a:solidFill>
              <a:schemeClr val="accent6">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435">
              <a:solidFill>
                <a:prstClr val="whit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9586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Прямоугольник 50"/>
          <p:cNvSpPr/>
          <p:nvPr/>
        </p:nvSpPr>
        <p:spPr>
          <a:xfrm>
            <a:off x="5017375" y="3271828"/>
            <a:ext cx="7116900" cy="954208"/>
          </a:xfrm>
          <a:prstGeom prst="rect">
            <a:avLst/>
          </a:prstGeom>
          <a:solidFill>
            <a:srgbClr val="70B96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4996632" y="1169287"/>
            <a:ext cx="7116900" cy="1207302"/>
          </a:xfrm>
          <a:prstGeom prst="rect">
            <a:avLst/>
          </a:prstGeom>
          <a:solidFill>
            <a:srgbClr val="70B96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914946" y="622287"/>
            <a:ext cx="4522189" cy="369332"/>
          </a:xfrm>
          <a:prstGeom prst="rect">
            <a:avLst/>
          </a:prstGeom>
        </p:spPr>
        <p:txBody>
          <a:bodyPr wrap="square">
            <a:spAutoFit/>
          </a:bodyPr>
          <a:lstStyle/>
          <a:p>
            <a:pPr algn="ctr" defTabSz="913224">
              <a:buClr>
                <a:srgbClr val="0070CE"/>
              </a:buClr>
              <a:buSzPct val="100000"/>
              <a:defRPr/>
            </a:pPr>
            <a:r>
              <a:rPr lang="ru-RU" b="1" dirty="0" smtClean="0">
                <a:solidFill>
                  <a:schemeClr val="bg1"/>
                </a:solidFill>
                <a:latin typeface="Arial" panose="020B0604020202020204" pitchFamily="34" charset="0"/>
                <a:ea typeface="Tahoma" panose="020B0604030504040204" pitchFamily="34" charset="0"/>
              </a:rPr>
              <a:t>Пути решения:</a:t>
            </a:r>
            <a:endParaRPr lang="ru-RU" b="1" dirty="0">
              <a:solidFill>
                <a:schemeClr val="bg1"/>
              </a:solidFill>
              <a:latin typeface="Arial" panose="020B0604020202020204" pitchFamily="34" charset="0"/>
              <a:ea typeface="Tahoma" panose="020B0604030504040204" pitchFamily="34" charset="0"/>
            </a:endParaRPr>
          </a:p>
        </p:txBody>
      </p:sp>
      <p:sp>
        <p:nvSpPr>
          <p:cNvPr id="29" name="Прямоугольник 28"/>
          <p:cNvSpPr/>
          <p:nvPr/>
        </p:nvSpPr>
        <p:spPr>
          <a:xfrm>
            <a:off x="126159" y="0"/>
            <a:ext cx="133166" cy="468000"/>
          </a:xfrm>
          <a:prstGeom prst="rect">
            <a:avLst/>
          </a:prstGeom>
          <a:solidFill>
            <a:srgbClr val="70B9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1" name="Прямоугольник 30"/>
          <p:cNvSpPr/>
          <p:nvPr/>
        </p:nvSpPr>
        <p:spPr>
          <a:xfrm>
            <a:off x="4858327" y="1"/>
            <a:ext cx="7333673" cy="452904"/>
          </a:xfrm>
          <a:prstGeom prst="rect">
            <a:avLst/>
          </a:prstGeom>
          <a:solidFill>
            <a:srgbClr val="70B9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33" name="Прямоугольник 32">
            <a:extLst>
              <a:ext uri="{FF2B5EF4-FFF2-40B4-BE49-F238E27FC236}">
                <a16:creationId xmlns:a16="http://schemas.microsoft.com/office/drawing/2014/main" id="{746BD5C9-A2CD-4995-8F6B-719E3CCF005E}"/>
              </a:ext>
            </a:extLst>
          </p:cNvPr>
          <p:cNvSpPr/>
          <p:nvPr/>
        </p:nvSpPr>
        <p:spPr>
          <a:xfrm>
            <a:off x="126159" y="696345"/>
            <a:ext cx="4439982" cy="434923"/>
          </a:xfrm>
          <a:prstGeom prst="rect">
            <a:avLst/>
          </a:prstGeom>
          <a:solidFill>
            <a:srgbClr val="C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accent1">
                    <a:lumMod val="50000"/>
                  </a:schemeClr>
                </a:solidFill>
                <a:latin typeface="Arial" panose="020B0604020202020204" pitchFamily="34" charset="0"/>
                <a:cs typeface="Arial" panose="020B0604020202020204" pitchFamily="34" charset="0"/>
              </a:rPr>
              <a:t>Ағымдағы жағдай</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746BD5C9-A2CD-4995-8F6B-719E3CCF005E}"/>
              </a:ext>
            </a:extLst>
          </p:cNvPr>
          <p:cNvSpPr/>
          <p:nvPr/>
        </p:nvSpPr>
        <p:spPr>
          <a:xfrm>
            <a:off x="4858327" y="686393"/>
            <a:ext cx="7255205" cy="43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accent1">
                    <a:lumMod val="50000"/>
                  </a:schemeClr>
                </a:solidFill>
                <a:latin typeface="Arial" panose="020B0604020202020204" pitchFamily="34" charset="0"/>
                <a:cs typeface="Arial" panose="020B0604020202020204" pitchFamily="34" charset="0"/>
              </a:rPr>
              <a:t>Шешу</a:t>
            </a:r>
            <a:r>
              <a:rPr lang="ru-RU" sz="2000" b="1" dirty="0">
                <a:solidFill>
                  <a:schemeClr val="accent1">
                    <a:lumMod val="50000"/>
                  </a:schemeClr>
                </a:solidFill>
                <a:latin typeface="Arial" panose="020B0604020202020204" pitchFamily="34" charset="0"/>
                <a:cs typeface="Arial" panose="020B0604020202020204" pitchFamily="34" charset="0"/>
              </a:rPr>
              <a:t> </a:t>
            </a:r>
            <a:r>
              <a:rPr lang="ru-RU" sz="2000" b="1" dirty="0" err="1">
                <a:solidFill>
                  <a:schemeClr val="accent1">
                    <a:lumMod val="50000"/>
                  </a:schemeClr>
                </a:solidFill>
                <a:latin typeface="Arial" panose="020B0604020202020204" pitchFamily="34" charset="0"/>
                <a:cs typeface="Arial" panose="020B0604020202020204" pitchFamily="34" charset="0"/>
              </a:rPr>
              <a:t>жолдары</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0822AF5-9BD7-40BE-AC6D-B597C6B1E480}"/>
              </a:ext>
            </a:extLst>
          </p:cNvPr>
          <p:cNvSpPr txBox="1"/>
          <p:nvPr/>
        </p:nvSpPr>
        <p:spPr>
          <a:xfrm>
            <a:off x="5301347" y="56115"/>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smtClean="0">
                <a:solidFill>
                  <a:schemeClr val="bg1"/>
                </a:solidFill>
                <a:latin typeface="Segoe UI" panose="020B0502040204020203" pitchFamily="34" charset="0"/>
                <a:cs typeface="Segoe UI" panose="020B0502040204020203" pitchFamily="34" charset="0"/>
              </a:rPr>
              <a:t>Проблемалық мәселелер</a:t>
            </a:r>
            <a:endParaRPr lang="ru-RU" sz="1800" i="1" dirty="0">
              <a:solidFill>
                <a:schemeClr val="bg1"/>
              </a:solidFill>
              <a:latin typeface="Segoe UI" panose="020B0502040204020203" pitchFamily="34" charset="0"/>
              <a:cs typeface="Segoe UI" panose="020B0502040204020203" pitchFamily="34" charset="0"/>
            </a:endParaRPr>
          </a:p>
        </p:txBody>
      </p:sp>
      <p:cxnSp>
        <p:nvCxnSpPr>
          <p:cNvPr id="36" name="Google Shape;371;p7">
            <a:extLst>
              <a:ext uri="{FF2B5EF4-FFF2-40B4-BE49-F238E27FC236}">
                <a16:creationId xmlns:a16="http://schemas.microsoft.com/office/drawing/2014/main" id="{C7B6481B-2143-4297-A5E9-02DB9EC08508}"/>
              </a:ext>
            </a:extLst>
          </p:cNvPr>
          <p:cNvCxnSpPr>
            <a:cxnSpLocks/>
          </p:cNvCxnSpPr>
          <p:nvPr/>
        </p:nvCxnSpPr>
        <p:spPr>
          <a:xfrm>
            <a:off x="4908713" y="1223179"/>
            <a:ext cx="16371" cy="1081002"/>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37" name="Равнобедренный треугольник 36">
            <a:extLst>
              <a:ext uri="{FF2B5EF4-FFF2-40B4-BE49-F238E27FC236}">
                <a16:creationId xmlns:a16="http://schemas.microsoft.com/office/drawing/2014/main" id="{3C2C356B-4D19-4329-9301-23B11A38C301}"/>
              </a:ext>
            </a:extLst>
          </p:cNvPr>
          <p:cNvSpPr/>
          <p:nvPr/>
        </p:nvSpPr>
        <p:spPr>
          <a:xfrm rot="5400000">
            <a:off x="4593512" y="1649933"/>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cxnSp>
        <p:nvCxnSpPr>
          <p:cNvPr id="39" name="Google Shape;371;p7">
            <a:extLst>
              <a:ext uri="{FF2B5EF4-FFF2-40B4-BE49-F238E27FC236}">
                <a16:creationId xmlns:a16="http://schemas.microsoft.com/office/drawing/2014/main" id="{C7B6481B-2143-4297-A5E9-02DB9EC08508}"/>
              </a:ext>
            </a:extLst>
          </p:cNvPr>
          <p:cNvCxnSpPr>
            <a:cxnSpLocks/>
          </p:cNvCxnSpPr>
          <p:nvPr/>
        </p:nvCxnSpPr>
        <p:spPr>
          <a:xfrm>
            <a:off x="4925084" y="2383609"/>
            <a:ext cx="0" cy="720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0" name="Равнобедренный треугольник 39">
            <a:extLst>
              <a:ext uri="{FF2B5EF4-FFF2-40B4-BE49-F238E27FC236}">
                <a16:creationId xmlns:a16="http://schemas.microsoft.com/office/drawing/2014/main" id="{3C2C356B-4D19-4329-9301-23B11A38C301}"/>
              </a:ext>
            </a:extLst>
          </p:cNvPr>
          <p:cNvSpPr/>
          <p:nvPr/>
        </p:nvSpPr>
        <p:spPr>
          <a:xfrm rot="5400000">
            <a:off x="4601040" y="2724560"/>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sp>
        <p:nvSpPr>
          <p:cNvPr id="42" name="Равнобедренный треугольник 41">
            <a:extLst>
              <a:ext uri="{FF2B5EF4-FFF2-40B4-BE49-F238E27FC236}">
                <a16:creationId xmlns:a16="http://schemas.microsoft.com/office/drawing/2014/main" id="{3C2C356B-4D19-4329-9301-23B11A38C301}"/>
              </a:ext>
            </a:extLst>
          </p:cNvPr>
          <p:cNvSpPr/>
          <p:nvPr/>
        </p:nvSpPr>
        <p:spPr>
          <a:xfrm rot="5400000">
            <a:off x="4587921" y="3458150"/>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cxnSp>
        <p:nvCxnSpPr>
          <p:cNvPr id="43" name="Google Shape;371;p7">
            <a:extLst>
              <a:ext uri="{FF2B5EF4-FFF2-40B4-BE49-F238E27FC236}">
                <a16:creationId xmlns:a16="http://schemas.microsoft.com/office/drawing/2014/main" id="{C7B6481B-2143-4297-A5E9-02DB9EC08508}"/>
              </a:ext>
            </a:extLst>
          </p:cNvPr>
          <p:cNvCxnSpPr>
            <a:cxnSpLocks/>
          </p:cNvCxnSpPr>
          <p:nvPr/>
        </p:nvCxnSpPr>
        <p:spPr>
          <a:xfrm>
            <a:off x="4934323" y="3261063"/>
            <a:ext cx="0" cy="720000"/>
          </a:xfrm>
          <a:prstGeom prst="straightConnector1">
            <a:avLst/>
          </a:prstGeom>
          <a:noFill/>
          <a:ln w="19050" cap="flat" cmpd="sng">
            <a:solidFill>
              <a:schemeClr val="accent5">
                <a:lumMod val="75000"/>
              </a:schemeClr>
            </a:solidFill>
            <a:prstDash val="dot"/>
            <a:round/>
            <a:headEnd type="none" w="sm" len="sm"/>
            <a:tailEnd type="none" w="sm" len="sm"/>
          </a:ln>
        </p:spPr>
      </p:cxnSp>
      <p:cxnSp>
        <p:nvCxnSpPr>
          <p:cNvPr id="44" name="Google Shape;371;p7">
            <a:extLst>
              <a:ext uri="{FF2B5EF4-FFF2-40B4-BE49-F238E27FC236}">
                <a16:creationId xmlns:a16="http://schemas.microsoft.com/office/drawing/2014/main" id="{C7B6481B-2143-4297-A5E9-02DB9EC08508}"/>
              </a:ext>
            </a:extLst>
          </p:cNvPr>
          <p:cNvCxnSpPr>
            <a:cxnSpLocks/>
          </p:cNvCxnSpPr>
          <p:nvPr/>
        </p:nvCxnSpPr>
        <p:spPr>
          <a:xfrm>
            <a:off x="4922096" y="4179730"/>
            <a:ext cx="0" cy="720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5" name="Равнобедренный треугольник 44">
            <a:extLst>
              <a:ext uri="{FF2B5EF4-FFF2-40B4-BE49-F238E27FC236}">
                <a16:creationId xmlns:a16="http://schemas.microsoft.com/office/drawing/2014/main" id="{3C2C356B-4D19-4329-9301-23B11A38C301}"/>
              </a:ext>
            </a:extLst>
          </p:cNvPr>
          <p:cNvSpPr/>
          <p:nvPr/>
        </p:nvSpPr>
        <p:spPr>
          <a:xfrm rot="5400000">
            <a:off x="4598052" y="4520681"/>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cxnSp>
        <p:nvCxnSpPr>
          <p:cNvPr id="46" name="Google Shape;371;p7">
            <a:extLst>
              <a:ext uri="{FF2B5EF4-FFF2-40B4-BE49-F238E27FC236}">
                <a16:creationId xmlns:a16="http://schemas.microsoft.com/office/drawing/2014/main" id="{C7B6481B-2143-4297-A5E9-02DB9EC08508}"/>
              </a:ext>
            </a:extLst>
          </p:cNvPr>
          <p:cNvCxnSpPr>
            <a:cxnSpLocks/>
          </p:cNvCxnSpPr>
          <p:nvPr/>
        </p:nvCxnSpPr>
        <p:spPr>
          <a:xfrm>
            <a:off x="4922096" y="4964503"/>
            <a:ext cx="0" cy="720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7" name="Равнобедренный треугольник 46">
            <a:extLst>
              <a:ext uri="{FF2B5EF4-FFF2-40B4-BE49-F238E27FC236}">
                <a16:creationId xmlns:a16="http://schemas.microsoft.com/office/drawing/2014/main" id="{3C2C356B-4D19-4329-9301-23B11A38C301}"/>
              </a:ext>
            </a:extLst>
          </p:cNvPr>
          <p:cNvSpPr/>
          <p:nvPr/>
        </p:nvSpPr>
        <p:spPr>
          <a:xfrm rot="5400000">
            <a:off x="4598052" y="5305454"/>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cxnSp>
        <p:nvCxnSpPr>
          <p:cNvPr id="48" name="Google Shape;371;p7">
            <a:extLst>
              <a:ext uri="{FF2B5EF4-FFF2-40B4-BE49-F238E27FC236}">
                <a16:creationId xmlns:a16="http://schemas.microsoft.com/office/drawing/2014/main" id="{C7B6481B-2143-4297-A5E9-02DB9EC08508}"/>
              </a:ext>
            </a:extLst>
          </p:cNvPr>
          <p:cNvCxnSpPr>
            <a:cxnSpLocks/>
          </p:cNvCxnSpPr>
          <p:nvPr/>
        </p:nvCxnSpPr>
        <p:spPr>
          <a:xfrm>
            <a:off x="4919717" y="5791902"/>
            <a:ext cx="0" cy="1080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9" name="Равнобедренный треугольник 48">
            <a:extLst>
              <a:ext uri="{FF2B5EF4-FFF2-40B4-BE49-F238E27FC236}">
                <a16:creationId xmlns:a16="http://schemas.microsoft.com/office/drawing/2014/main" id="{3C2C356B-4D19-4329-9301-23B11A38C301}"/>
              </a:ext>
            </a:extLst>
          </p:cNvPr>
          <p:cNvSpPr/>
          <p:nvPr/>
        </p:nvSpPr>
        <p:spPr>
          <a:xfrm rot="5400000">
            <a:off x="4595673" y="6132853"/>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sp>
        <p:nvSpPr>
          <p:cNvPr id="52" name="Прямоугольник 51"/>
          <p:cNvSpPr/>
          <p:nvPr/>
        </p:nvSpPr>
        <p:spPr>
          <a:xfrm>
            <a:off x="4966713" y="4982569"/>
            <a:ext cx="7116900" cy="633200"/>
          </a:xfrm>
          <a:prstGeom prst="rect">
            <a:avLst/>
          </a:prstGeom>
          <a:solidFill>
            <a:srgbClr val="70B96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Shape 5250">
            <a:extLst>
              <a:ext uri="{FF2B5EF4-FFF2-40B4-BE49-F238E27FC236}">
                <a16:creationId xmlns:a16="http://schemas.microsoft.com/office/drawing/2014/main" id="{77A201BF-3AA5-453F-BC0F-80CD6177C8DD}"/>
              </a:ext>
            </a:extLst>
          </p:cNvPr>
          <p:cNvSpPr>
            <a:spLocks/>
          </p:cNvSpPr>
          <p:nvPr/>
        </p:nvSpPr>
        <p:spPr bwMode="auto">
          <a:xfrm>
            <a:off x="36575" y="1554582"/>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54" name="Shape 5250">
            <a:extLst>
              <a:ext uri="{FF2B5EF4-FFF2-40B4-BE49-F238E27FC236}">
                <a16:creationId xmlns:a16="http://schemas.microsoft.com/office/drawing/2014/main" id="{77A201BF-3AA5-453F-BC0F-80CD6177C8DD}"/>
              </a:ext>
            </a:extLst>
          </p:cNvPr>
          <p:cNvSpPr>
            <a:spLocks/>
          </p:cNvSpPr>
          <p:nvPr/>
        </p:nvSpPr>
        <p:spPr bwMode="auto">
          <a:xfrm>
            <a:off x="36575" y="2470759"/>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55" name="Shape 5250">
            <a:extLst>
              <a:ext uri="{FF2B5EF4-FFF2-40B4-BE49-F238E27FC236}">
                <a16:creationId xmlns:a16="http://schemas.microsoft.com/office/drawing/2014/main" id="{77A201BF-3AA5-453F-BC0F-80CD6177C8DD}"/>
              </a:ext>
            </a:extLst>
          </p:cNvPr>
          <p:cNvSpPr>
            <a:spLocks/>
          </p:cNvSpPr>
          <p:nvPr/>
        </p:nvSpPr>
        <p:spPr bwMode="auto">
          <a:xfrm>
            <a:off x="36575" y="4274633"/>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cxnSp>
        <p:nvCxnSpPr>
          <p:cNvPr id="56" name="Google Shape;371;p7">
            <a:extLst>
              <a:ext uri="{FF2B5EF4-FFF2-40B4-BE49-F238E27FC236}">
                <a16:creationId xmlns:a16="http://schemas.microsoft.com/office/drawing/2014/main" id="{C7B6481B-2143-4297-A5E9-02DB9EC08508}"/>
              </a:ext>
            </a:extLst>
          </p:cNvPr>
          <p:cNvCxnSpPr>
            <a:cxnSpLocks/>
          </p:cNvCxnSpPr>
          <p:nvPr/>
        </p:nvCxnSpPr>
        <p:spPr>
          <a:xfrm>
            <a:off x="399661" y="1131268"/>
            <a:ext cx="0" cy="5616000"/>
          </a:xfrm>
          <a:prstGeom prst="straightConnector1">
            <a:avLst/>
          </a:prstGeom>
          <a:noFill/>
          <a:ln w="19050" cap="flat" cmpd="sng">
            <a:solidFill>
              <a:srgbClr val="001C7B"/>
            </a:solidFill>
            <a:prstDash val="dot"/>
            <a:round/>
            <a:headEnd type="none" w="sm" len="sm"/>
            <a:tailEnd type="none" w="sm" len="sm"/>
          </a:ln>
        </p:spPr>
      </p:cxnSp>
      <p:sp>
        <p:nvSpPr>
          <p:cNvPr id="57" name="Shape 5250">
            <a:extLst>
              <a:ext uri="{FF2B5EF4-FFF2-40B4-BE49-F238E27FC236}">
                <a16:creationId xmlns:a16="http://schemas.microsoft.com/office/drawing/2014/main" id="{77A201BF-3AA5-453F-BC0F-80CD6177C8DD}"/>
              </a:ext>
            </a:extLst>
          </p:cNvPr>
          <p:cNvSpPr>
            <a:spLocks/>
          </p:cNvSpPr>
          <p:nvPr/>
        </p:nvSpPr>
        <p:spPr bwMode="auto">
          <a:xfrm>
            <a:off x="47845" y="6127386"/>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58" name="Shape 5250">
            <a:extLst>
              <a:ext uri="{FF2B5EF4-FFF2-40B4-BE49-F238E27FC236}">
                <a16:creationId xmlns:a16="http://schemas.microsoft.com/office/drawing/2014/main" id="{77A201BF-3AA5-453F-BC0F-80CD6177C8DD}"/>
              </a:ext>
            </a:extLst>
          </p:cNvPr>
          <p:cNvSpPr>
            <a:spLocks/>
          </p:cNvSpPr>
          <p:nvPr/>
        </p:nvSpPr>
        <p:spPr bwMode="auto">
          <a:xfrm>
            <a:off x="33586" y="5089454"/>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59" name="Shape 5250">
            <a:extLst>
              <a:ext uri="{FF2B5EF4-FFF2-40B4-BE49-F238E27FC236}">
                <a16:creationId xmlns:a16="http://schemas.microsoft.com/office/drawing/2014/main" id="{77A201BF-3AA5-453F-BC0F-80CD6177C8DD}"/>
              </a:ext>
            </a:extLst>
          </p:cNvPr>
          <p:cNvSpPr>
            <a:spLocks/>
          </p:cNvSpPr>
          <p:nvPr/>
        </p:nvSpPr>
        <p:spPr bwMode="auto">
          <a:xfrm>
            <a:off x="44051" y="3360362"/>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60" name="Прямоугольник 59"/>
          <p:cNvSpPr/>
          <p:nvPr/>
        </p:nvSpPr>
        <p:spPr>
          <a:xfrm>
            <a:off x="474748" y="1435105"/>
            <a:ext cx="4522189" cy="523220"/>
          </a:xfrm>
          <a:prstGeom prst="rect">
            <a:avLst/>
          </a:prstGeom>
        </p:spPr>
        <p:txBody>
          <a:bodyPr wrap="square">
            <a:spAutoFit/>
          </a:bodyPr>
          <a:lstStyle/>
          <a:p>
            <a:pPr defTabSz="913224">
              <a:buClr>
                <a:srgbClr val="0070CE"/>
              </a:buClr>
              <a:buSzPct val="100000"/>
              <a:defRPr/>
            </a:pPr>
            <a:r>
              <a:rPr lang="ru-RU" sz="1400" b="1" dirty="0" err="1">
                <a:solidFill>
                  <a:schemeClr val="tx2">
                    <a:lumMod val="50000"/>
                  </a:schemeClr>
                </a:solidFill>
                <a:latin typeface="Arial" panose="020B0604020202020204" pitchFamily="34" charset="0"/>
                <a:ea typeface="Tahoma" panose="020B0604030504040204" pitchFamily="34" charset="0"/>
              </a:rPr>
              <a:t>Т</a:t>
            </a:r>
            <a:r>
              <a:rPr lang="ru-RU" sz="1400" b="1" dirty="0" err="1" smtClean="0">
                <a:solidFill>
                  <a:schemeClr val="tx2">
                    <a:lumMod val="50000"/>
                  </a:schemeClr>
                </a:solidFill>
                <a:latin typeface="Arial" panose="020B0604020202020204" pitchFamily="34" charset="0"/>
                <a:ea typeface="Tahoma" panose="020B0604030504040204" pitchFamily="34" charset="0"/>
              </a:rPr>
              <a:t>уристік</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дестинацияларда</a:t>
            </a:r>
            <a:r>
              <a:rPr lang="ru-RU" sz="1400" b="1" dirty="0">
                <a:solidFill>
                  <a:schemeClr val="tx2">
                    <a:lumMod val="50000"/>
                  </a:schemeClr>
                </a:solidFill>
                <a:latin typeface="Arial" panose="020B0604020202020204" pitchFamily="34" charset="0"/>
                <a:ea typeface="Tahoma" panose="020B0604030504040204" pitchFamily="34" charset="0"/>
              </a:rPr>
              <a:t> </a:t>
            </a:r>
            <a:endParaRPr lang="ru-RU" sz="1400" b="1" dirty="0" smtClean="0">
              <a:solidFill>
                <a:schemeClr val="tx2">
                  <a:lumMod val="50000"/>
                </a:schemeClr>
              </a:solidFill>
              <a:latin typeface="Arial" panose="020B0604020202020204" pitchFamily="34" charset="0"/>
              <a:ea typeface="Tahoma" panose="020B0604030504040204" pitchFamily="34" charset="0"/>
            </a:endParaRPr>
          </a:p>
          <a:p>
            <a:pPr defTabSz="913224">
              <a:buClr>
                <a:srgbClr val="0070CE"/>
              </a:buClr>
              <a:buSzPct val="100000"/>
              <a:defRPr/>
            </a:pPr>
            <a:r>
              <a:rPr lang="ru-RU" sz="1400" b="1" dirty="0" err="1" smtClean="0">
                <a:solidFill>
                  <a:schemeClr val="tx2">
                    <a:lumMod val="50000"/>
                  </a:schemeClr>
                </a:solidFill>
                <a:latin typeface="Arial" panose="020B0604020202020204" pitchFamily="34" charset="0"/>
                <a:ea typeface="Tahoma" panose="020B0604030504040204" pitchFamily="34" charset="0"/>
              </a:rPr>
              <a:t>инфрақұрылымның</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нашар</a:t>
            </a:r>
            <a:r>
              <a:rPr lang="ru-RU" sz="1400" b="1" dirty="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дамуы</a:t>
            </a:r>
            <a:endParaRPr lang="ru-RU" sz="1400" b="1" dirty="0">
              <a:solidFill>
                <a:schemeClr val="tx2">
                  <a:lumMod val="50000"/>
                </a:schemeClr>
              </a:solidFill>
              <a:latin typeface="Arial" panose="020B0604020202020204" pitchFamily="34" charset="0"/>
              <a:ea typeface="Tahoma" panose="020B0604030504040204" pitchFamily="34" charset="0"/>
            </a:endParaRPr>
          </a:p>
        </p:txBody>
      </p:sp>
      <p:sp>
        <p:nvSpPr>
          <p:cNvPr id="61" name="Прямоугольник 60"/>
          <p:cNvSpPr/>
          <p:nvPr/>
        </p:nvSpPr>
        <p:spPr>
          <a:xfrm>
            <a:off x="456910" y="2357794"/>
            <a:ext cx="4522189" cy="523220"/>
          </a:xfrm>
          <a:prstGeom prst="rect">
            <a:avLst/>
          </a:prstGeom>
        </p:spPr>
        <p:txBody>
          <a:bodyPr wrap="square">
            <a:spAutoFit/>
          </a:bodyPr>
          <a:lstStyle/>
          <a:p>
            <a:pPr defTabSz="913224">
              <a:buClr>
                <a:srgbClr val="0070CE"/>
              </a:buClr>
              <a:buSzPct val="100000"/>
              <a:defRPr/>
            </a:pPr>
            <a:r>
              <a:rPr lang="ru-RU" sz="1400" b="1" dirty="0" err="1">
                <a:solidFill>
                  <a:schemeClr val="tx2">
                    <a:lumMod val="50000"/>
                  </a:schemeClr>
                </a:solidFill>
                <a:latin typeface="Arial" panose="020B0604020202020204" pitchFamily="34" charset="0"/>
                <a:ea typeface="Tahoma" panose="020B0604030504040204" pitchFamily="34" charset="0"/>
              </a:rPr>
              <a:t>Туризмде</a:t>
            </a:r>
            <a:r>
              <a:rPr lang="ru-RU" sz="1400" b="1" dirty="0">
                <a:solidFill>
                  <a:schemeClr val="tx2">
                    <a:lumMod val="50000"/>
                  </a:schemeClr>
                </a:solidFill>
                <a:latin typeface="Arial" panose="020B0604020202020204" pitchFamily="34" charset="0"/>
                <a:ea typeface="Tahoma" panose="020B0604030504040204" pitchFamily="34" charset="0"/>
              </a:rPr>
              <a:t> </a:t>
            </a:r>
            <a:r>
              <a:rPr lang="ru-RU" sz="1400" b="1" dirty="0" smtClean="0">
                <a:solidFill>
                  <a:schemeClr val="tx2">
                    <a:lumMod val="50000"/>
                  </a:schemeClr>
                </a:solidFill>
                <a:latin typeface="Arial" panose="020B0604020202020204" pitchFamily="34" charset="0"/>
                <a:ea typeface="Tahoma" panose="020B0604030504040204" pitchFamily="34" charset="0"/>
              </a:rPr>
              <a:t>«</a:t>
            </a:r>
            <a:r>
              <a:rPr lang="ru-RU" sz="1400" b="1" dirty="0" err="1" smtClean="0">
                <a:solidFill>
                  <a:schemeClr val="tx2">
                    <a:lumMod val="50000"/>
                  </a:schemeClr>
                </a:solidFill>
                <a:latin typeface="Arial" panose="020B0604020202020204" pitchFamily="34" charset="0"/>
                <a:ea typeface="Tahoma" panose="020B0604030504040204" pitchFamily="34" charset="0"/>
              </a:rPr>
              <a:t>ұзақ</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арзан</a:t>
            </a:r>
            <a:r>
              <a:rPr lang="ru-RU" sz="1400" b="1" dirty="0">
                <a:solidFill>
                  <a:schemeClr val="tx2">
                    <a:lumMod val="50000"/>
                  </a:schemeClr>
                </a:solidFill>
                <a:latin typeface="Arial" panose="020B0604020202020204" pitchFamily="34" charset="0"/>
                <a:ea typeface="Tahoma" panose="020B0604030504040204" pitchFamily="34" charset="0"/>
              </a:rPr>
              <a:t> </a:t>
            </a:r>
            <a:r>
              <a:rPr lang="ru-RU" sz="1400" b="1" dirty="0" err="1" smtClean="0">
                <a:solidFill>
                  <a:schemeClr val="tx2">
                    <a:lumMod val="50000"/>
                  </a:schemeClr>
                </a:solidFill>
                <a:latin typeface="Arial" panose="020B0604020202020204" pitchFamily="34" charset="0"/>
                <a:ea typeface="Tahoma" panose="020B0604030504040204" pitchFamily="34" charset="0"/>
              </a:rPr>
              <a:t>ақша</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smtClean="0">
                <a:solidFill>
                  <a:schemeClr val="tx2">
                    <a:lumMod val="50000"/>
                  </a:schemeClr>
                </a:solidFill>
                <a:latin typeface="Arial" panose="020B0604020202020204" pitchFamily="34" charset="0"/>
                <a:ea typeface="Tahoma" panose="020B0604030504040204" pitchFamily="34" charset="0"/>
              </a:rPr>
              <a:t>механизмінің</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болмауы</a:t>
            </a:r>
            <a:endParaRPr lang="ru-RU" sz="1400" b="1" dirty="0">
              <a:solidFill>
                <a:schemeClr val="tx2">
                  <a:lumMod val="50000"/>
                </a:schemeClr>
              </a:solidFill>
              <a:latin typeface="Arial" panose="020B0604020202020204" pitchFamily="34" charset="0"/>
              <a:ea typeface="Tahoma" panose="020B0604030504040204" pitchFamily="34" charset="0"/>
            </a:endParaRPr>
          </a:p>
        </p:txBody>
      </p:sp>
      <p:sp>
        <p:nvSpPr>
          <p:cNvPr id="62" name="Прямоугольник 61"/>
          <p:cNvSpPr/>
          <p:nvPr/>
        </p:nvSpPr>
        <p:spPr>
          <a:xfrm>
            <a:off x="474748" y="3211797"/>
            <a:ext cx="5101611" cy="738664"/>
          </a:xfrm>
          <a:prstGeom prst="rect">
            <a:avLst/>
          </a:prstGeom>
        </p:spPr>
        <p:txBody>
          <a:bodyPr wrap="square">
            <a:spAutoFit/>
          </a:bodyPr>
          <a:lstStyle/>
          <a:p>
            <a:pPr defTabSz="913224">
              <a:buClr>
                <a:srgbClr val="0070CE"/>
              </a:buClr>
              <a:buSzPct val="100000"/>
              <a:defRPr/>
            </a:pPr>
            <a:r>
              <a:rPr lang="ru-RU" sz="1400" b="1" dirty="0" err="1">
                <a:solidFill>
                  <a:schemeClr val="tx2">
                    <a:lumMod val="50000"/>
                  </a:schemeClr>
                </a:solidFill>
                <a:latin typeface="Arial" panose="020B0604020202020204" pitchFamily="34" charset="0"/>
                <a:ea typeface="Tahoma" panose="020B0604030504040204" pitchFamily="34" charset="0"/>
              </a:rPr>
              <a:t>Абаттандырылған</a:t>
            </a:r>
            <a:r>
              <a:rPr lang="ru-RU" sz="1400" b="1" dirty="0">
                <a:solidFill>
                  <a:schemeClr val="tx2">
                    <a:lumMod val="50000"/>
                  </a:schemeClr>
                </a:solidFill>
                <a:latin typeface="Arial" panose="020B0604020202020204" pitchFamily="34" charset="0"/>
                <a:ea typeface="Tahoma" panose="020B0604030504040204" pitchFamily="34" charset="0"/>
              </a:rPr>
              <a:t> </a:t>
            </a:r>
            <a:r>
              <a:rPr lang="ru-RU" sz="1400" b="1" dirty="0" smtClean="0">
                <a:solidFill>
                  <a:schemeClr val="tx2">
                    <a:lumMod val="50000"/>
                  </a:schemeClr>
                </a:solidFill>
                <a:latin typeface="Arial" panose="020B0604020202020204" pitchFamily="34" charset="0"/>
                <a:ea typeface="Tahoma" panose="020B0604030504040204" pitchFamily="34" charset="0"/>
              </a:rPr>
              <a:t>СГТ </a:t>
            </a:r>
          </a:p>
          <a:p>
            <a:pPr defTabSz="913224">
              <a:buClr>
                <a:srgbClr val="0070CE"/>
              </a:buClr>
              <a:buSzPct val="100000"/>
              <a:defRPr/>
            </a:pPr>
            <a:r>
              <a:rPr lang="ru-RU" sz="1400" i="1" dirty="0" smtClean="0">
                <a:solidFill>
                  <a:schemeClr val="tx2">
                    <a:lumMod val="50000"/>
                  </a:schemeClr>
                </a:solidFill>
                <a:latin typeface="Arial" panose="020B0604020202020204" pitchFamily="34" charset="0"/>
                <a:ea typeface="Tahoma" panose="020B0604030504040204" pitchFamily="34" charset="0"/>
              </a:rPr>
              <a:t>(</a:t>
            </a:r>
            <a:r>
              <a:rPr lang="ru-RU" sz="1400" i="1" dirty="0" err="1">
                <a:solidFill>
                  <a:schemeClr val="tx2">
                    <a:lumMod val="50000"/>
                  </a:schemeClr>
                </a:solidFill>
                <a:latin typeface="Arial" panose="020B0604020202020204" pitchFamily="34" charset="0"/>
                <a:ea typeface="Tahoma" panose="020B0604030504040204" pitchFamily="34" charset="0"/>
              </a:rPr>
              <a:t>санитарлық-гигиеналық</a:t>
            </a:r>
            <a:r>
              <a:rPr lang="ru-RU" sz="1400" i="1" dirty="0">
                <a:solidFill>
                  <a:schemeClr val="tx2">
                    <a:lumMod val="50000"/>
                  </a:schemeClr>
                </a:solidFill>
                <a:latin typeface="Arial" panose="020B0604020202020204" pitchFamily="34" charset="0"/>
                <a:ea typeface="Tahoma" panose="020B0604030504040204" pitchFamily="34" charset="0"/>
              </a:rPr>
              <a:t> </a:t>
            </a:r>
            <a:r>
              <a:rPr lang="ru-RU" sz="1400" i="1" dirty="0" err="1">
                <a:solidFill>
                  <a:schemeClr val="tx2">
                    <a:lumMod val="50000"/>
                  </a:schemeClr>
                </a:solidFill>
                <a:latin typeface="Arial" panose="020B0604020202020204" pitchFamily="34" charset="0"/>
                <a:ea typeface="Tahoma" panose="020B0604030504040204" pitchFamily="34" charset="0"/>
              </a:rPr>
              <a:t>тораптар</a:t>
            </a:r>
            <a:r>
              <a:rPr lang="ru-RU" sz="1400" i="1" dirty="0" smtClean="0">
                <a:solidFill>
                  <a:schemeClr val="tx2">
                    <a:lumMod val="50000"/>
                  </a:schemeClr>
                </a:solidFill>
                <a:latin typeface="Arial" panose="020B0604020202020204" pitchFamily="34" charset="0"/>
                <a:ea typeface="Tahoma" panose="020B0604030504040204" pitchFamily="34" charset="0"/>
              </a:rPr>
              <a:t>)</a:t>
            </a:r>
            <a:r>
              <a:rPr lang="ru-RU" sz="1400" i="1" dirty="0">
                <a:solidFill>
                  <a:schemeClr val="tx2">
                    <a:lumMod val="50000"/>
                  </a:schemeClr>
                </a:solidFill>
                <a:latin typeface="Arial" panose="020B0604020202020204" pitchFamily="34" charset="0"/>
                <a:ea typeface="Tahoma" panose="020B0604030504040204" pitchFamily="34" charset="0"/>
              </a:rPr>
              <a:t> </a:t>
            </a:r>
            <a:endParaRPr lang="ru-RU" sz="1400" i="1" dirty="0" smtClean="0">
              <a:solidFill>
                <a:schemeClr val="tx2">
                  <a:lumMod val="50000"/>
                </a:schemeClr>
              </a:solidFill>
              <a:latin typeface="Arial" panose="020B0604020202020204" pitchFamily="34" charset="0"/>
              <a:ea typeface="Tahoma" panose="020B0604030504040204" pitchFamily="34" charset="0"/>
            </a:endParaRPr>
          </a:p>
          <a:p>
            <a:pPr defTabSz="913224">
              <a:buClr>
                <a:srgbClr val="0070CE"/>
              </a:buClr>
              <a:buSzPct val="100000"/>
              <a:defRPr/>
            </a:pPr>
            <a:r>
              <a:rPr lang="ru-RU" sz="1400" b="1" dirty="0" err="1" smtClean="0">
                <a:solidFill>
                  <a:schemeClr val="tx2">
                    <a:lumMod val="50000"/>
                  </a:schemeClr>
                </a:solidFill>
                <a:latin typeface="Arial" panose="020B0604020202020204" pitchFamily="34" charset="0"/>
                <a:ea typeface="Tahoma" panose="020B0604030504040204" pitchFamily="34" charset="0"/>
              </a:rPr>
              <a:t>тапшылығы</a:t>
            </a:r>
            <a:endParaRPr lang="ru-RU" sz="1400" b="1" dirty="0">
              <a:solidFill>
                <a:schemeClr val="tx2">
                  <a:lumMod val="50000"/>
                </a:schemeClr>
              </a:solidFill>
              <a:latin typeface="Arial" panose="020B0604020202020204" pitchFamily="34" charset="0"/>
              <a:ea typeface="Tahoma" panose="020B0604030504040204" pitchFamily="34" charset="0"/>
            </a:endParaRPr>
          </a:p>
        </p:txBody>
      </p:sp>
      <p:sp>
        <p:nvSpPr>
          <p:cNvPr id="63" name="Прямоугольник 62"/>
          <p:cNvSpPr/>
          <p:nvPr/>
        </p:nvSpPr>
        <p:spPr>
          <a:xfrm>
            <a:off x="449966" y="4204905"/>
            <a:ext cx="4522189" cy="523220"/>
          </a:xfrm>
          <a:prstGeom prst="rect">
            <a:avLst/>
          </a:prstGeom>
        </p:spPr>
        <p:txBody>
          <a:bodyPr wrap="square">
            <a:spAutoFit/>
          </a:bodyPr>
          <a:lstStyle/>
          <a:p>
            <a:pPr defTabSz="913224">
              <a:buClr>
                <a:srgbClr val="0070CE"/>
              </a:buClr>
              <a:buSzPct val="100000"/>
              <a:defRPr/>
            </a:pPr>
            <a:r>
              <a:rPr lang="ru-RU" sz="1400" b="1" dirty="0" err="1" smtClean="0">
                <a:solidFill>
                  <a:schemeClr val="tx2">
                    <a:lumMod val="50000"/>
                  </a:schemeClr>
                </a:solidFill>
                <a:latin typeface="Arial" panose="020B0604020202020204" pitchFamily="34" charset="0"/>
                <a:ea typeface="Tahoma" panose="020B0604030504040204" pitchFamily="34" charset="0"/>
              </a:rPr>
              <a:t>Ауыл</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smtClean="0">
                <a:solidFill>
                  <a:schemeClr val="tx2">
                    <a:lumMod val="50000"/>
                  </a:schemeClr>
                </a:solidFill>
                <a:latin typeface="Arial" panose="020B0604020202020204" pitchFamily="34" charset="0"/>
                <a:ea typeface="Tahoma" panose="020B0604030504040204" pitchFamily="34" charset="0"/>
              </a:rPr>
              <a:t>шаруашылығы</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жерлерінде</a:t>
            </a:r>
            <a:r>
              <a:rPr lang="ru-RU" sz="1400" b="1" dirty="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қонақ</a:t>
            </a:r>
            <a:r>
              <a:rPr lang="ru-RU" sz="1400" b="1" dirty="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үйлер</a:t>
            </a:r>
            <a:r>
              <a:rPr lang="ru-RU" sz="1400" b="1" dirty="0">
                <a:solidFill>
                  <a:schemeClr val="tx2">
                    <a:lumMod val="50000"/>
                  </a:schemeClr>
                </a:solidFill>
                <a:latin typeface="Arial" panose="020B0604020202020204" pitchFamily="34" charset="0"/>
                <a:ea typeface="Tahoma" panose="020B0604030504040204" pitchFamily="34" charset="0"/>
              </a:rPr>
              <a:t> мен </a:t>
            </a:r>
            <a:r>
              <a:rPr lang="ru-RU" sz="1400" b="1" dirty="0" err="1" smtClean="0">
                <a:solidFill>
                  <a:schemeClr val="tx2">
                    <a:lumMod val="50000"/>
                  </a:schemeClr>
                </a:solidFill>
                <a:latin typeface="Arial" panose="020B0604020202020204" pitchFamily="34" charset="0"/>
                <a:ea typeface="Tahoma" panose="020B0604030504040204" pitchFamily="34" charset="0"/>
              </a:rPr>
              <a:t>глэмпингтер</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салуға</a:t>
            </a:r>
            <a:r>
              <a:rPr lang="ru-RU" sz="1400" b="1" dirty="0">
                <a:solidFill>
                  <a:schemeClr val="tx2">
                    <a:lumMod val="50000"/>
                  </a:schemeClr>
                </a:solidFill>
                <a:latin typeface="Arial" panose="020B0604020202020204" pitchFamily="34" charset="0"/>
                <a:ea typeface="Tahoma" panose="020B0604030504040204" pitchFamily="34" charset="0"/>
              </a:rPr>
              <a:t> </a:t>
            </a:r>
            <a:r>
              <a:rPr lang="ru-RU" sz="1400" b="1" dirty="0" err="1">
                <a:solidFill>
                  <a:schemeClr val="tx2">
                    <a:lumMod val="50000"/>
                  </a:schemeClr>
                </a:solidFill>
                <a:latin typeface="Arial" panose="020B0604020202020204" pitchFamily="34" charset="0"/>
                <a:ea typeface="Tahoma" panose="020B0604030504040204" pitchFamily="34" charset="0"/>
              </a:rPr>
              <a:t>тыйым</a:t>
            </a:r>
            <a:r>
              <a:rPr lang="ru-RU" sz="1400" b="1" dirty="0">
                <a:solidFill>
                  <a:schemeClr val="tx2">
                    <a:lumMod val="50000"/>
                  </a:schemeClr>
                </a:solidFill>
                <a:latin typeface="Arial" panose="020B0604020202020204" pitchFamily="34" charset="0"/>
                <a:ea typeface="Tahoma" panose="020B0604030504040204" pitchFamily="34" charset="0"/>
              </a:rPr>
              <a:t> </a:t>
            </a:r>
            <a:r>
              <a:rPr lang="ru-RU" sz="1400" b="1" dirty="0" err="1" smtClean="0">
                <a:solidFill>
                  <a:schemeClr val="tx2">
                    <a:lumMod val="50000"/>
                  </a:schemeClr>
                </a:solidFill>
                <a:latin typeface="Arial" panose="020B0604020202020204" pitchFamily="34" charset="0"/>
                <a:ea typeface="Tahoma" panose="020B0604030504040204" pitchFamily="34" charset="0"/>
              </a:rPr>
              <a:t>салынған</a:t>
            </a:r>
            <a:endParaRPr lang="ru-RU" sz="1400" b="1" dirty="0">
              <a:solidFill>
                <a:schemeClr val="tx2">
                  <a:lumMod val="50000"/>
                </a:schemeClr>
              </a:solidFill>
              <a:latin typeface="Arial" panose="020B0604020202020204" pitchFamily="34" charset="0"/>
              <a:ea typeface="Tahoma" panose="020B0604030504040204" pitchFamily="34" charset="0"/>
            </a:endParaRPr>
          </a:p>
        </p:txBody>
      </p:sp>
      <p:sp>
        <p:nvSpPr>
          <p:cNvPr id="64" name="Прямоугольник 63"/>
          <p:cNvSpPr/>
          <p:nvPr/>
        </p:nvSpPr>
        <p:spPr>
          <a:xfrm>
            <a:off x="474748" y="5120463"/>
            <a:ext cx="4522189" cy="307777"/>
          </a:xfrm>
          <a:prstGeom prst="rect">
            <a:avLst/>
          </a:prstGeom>
        </p:spPr>
        <p:txBody>
          <a:bodyPr wrap="square">
            <a:spAutoFit/>
          </a:bodyPr>
          <a:lstStyle/>
          <a:p>
            <a:pPr defTabSz="913224">
              <a:buClr>
                <a:srgbClr val="0070CE"/>
              </a:buClr>
              <a:buSzPct val="100000"/>
              <a:defRPr/>
            </a:pPr>
            <a:r>
              <a:rPr lang="ru-RU" sz="1400" b="1" dirty="0" err="1" smtClean="0">
                <a:solidFill>
                  <a:schemeClr val="tx2">
                    <a:lumMod val="50000"/>
                  </a:schemeClr>
                </a:solidFill>
                <a:latin typeface="Arial" panose="020B0604020202020204" pitchFamily="34" charset="0"/>
                <a:ea typeface="Tahoma" panose="020B0604030504040204" pitchFamily="34" charset="0"/>
              </a:rPr>
              <a:t>Туристік</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smtClean="0">
                <a:solidFill>
                  <a:schemeClr val="tx2">
                    <a:lumMod val="50000"/>
                  </a:schemeClr>
                </a:solidFill>
                <a:latin typeface="Arial" panose="020B0604020202020204" pitchFamily="34" charset="0"/>
                <a:ea typeface="Tahoma" panose="020B0604030504040204" pitchFamily="34" charset="0"/>
              </a:rPr>
              <a:t>әлеуетті</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smtClean="0">
                <a:solidFill>
                  <a:schemeClr val="tx2">
                    <a:lumMod val="50000"/>
                  </a:schemeClr>
                </a:solidFill>
                <a:latin typeface="Arial" panose="020B0604020202020204" pitchFamily="34" charset="0"/>
                <a:ea typeface="Tahoma" panose="020B0604030504040204" pitchFamily="34" charset="0"/>
              </a:rPr>
              <a:t>ілгерілетудің</a:t>
            </a:r>
            <a:r>
              <a:rPr lang="ru-RU" sz="1400" b="1" dirty="0" smtClean="0">
                <a:solidFill>
                  <a:schemeClr val="tx2">
                    <a:lumMod val="50000"/>
                  </a:schemeClr>
                </a:solidFill>
                <a:latin typeface="Arial" panose="020B0604020202020204" pitchFamily="34" charset="0"/>
                <a:ea typeface="Tahoma" panose="020B0604030504040204" pitchFamily="34" charset="0"/>
              </a:rPr>
              <a:t> </a:t>
            </a:r>
            <a:r>
              <a:rPr lang="ru-RU" sz="1400" b="1" dirty="0" err="1" smtClean="0">
                <a:solidFill>
                  <a:schemeClr val="tx2">
                    <a:lumMod val="50000"/>
                  </a:schemeClr>
                </a:solidFill>
                <a:latin typeface="Arial" panose="020B0604020202020204" pitchFamily="34" charset="0"/>
                <a:ea typeface="Tahoma" panose="020B0604030504040204" pitchFamily="34" charset="0"/>
              </a:rPr>
              <a:t>әлсіздігі</a:t>
            </a:r>
            <a:endParaRPr lang="ru-RU" sz="1400" b="1" dirty="0">
              <a:solidFill>
                <a:schemeClr val="tx2">
                  <a:lumMod val="50000"/>
                </a:schemeClr>
              </a:solidFill>
              <a:latin typeface="Arial" panose="020B0604020202020204" pitchFamily="34" charset="0"/>
              <a:ea typeface="Tahoma" panose="020B0604030504040204" pitchFamily="34" charset="0"/>
            </a:endParaRPr>
          </a:p>
        </p:txBody>
      </p:sp>
      <p:sp>
        <p:nvSpPr>
          <p:cNvPr id="65" name="Прямоугольник 64"/>
          <p:cNvSpPr/>
          <p:nvPr/>
        </p:nvSpPr>
        <p:spPr>
          <a:xfrm>
            <a:off x="474748" y="6089947"/>
            <a:ext cx="4522189" cy="307777"/>
          </a:xfrm>
          <a:prstGeom prst="rect">
            <a:avLst/>
          </a:prstGeom>
        </p:spPr>
        <p:txBody>
          <a:bodyPr wrap="square">
            <a:spAutoFit/>
          </a:bodyPr>
          <a:lstStyle/>
          <a:p>
            <a:pPr defTabSz="913224">
              <a:buClr>
                <a:srgbClr val="0070CE"/>
              </a:buClr>
              <a:buSzPct val="100000"/>
              <a:defRPr/>
            </a:pPr>
            <a:r>
              <a:rPr lang="kk-KZ" sz="1400" b="1" dirty="0" smtClean="0">
                <a:solidFill>
                  <a:schemeClr val="tx2">
                    <a:lumMod val="50000"/>
                  </a:schemeClr>
                </a:solidFill>
                <a:latin typeface="Arial" panose="020B0604020202020204" pitchFamily="34" charset="0"/>
                <a:ea typeface="Tahoma" panose="020B0604030504040204" pitchFamily="34" charset="0"/>
              </a:rPr>
              <a:t>Инвестицияларды тарту</a:t>
            </a:r>
            <a:endParaRPr lang="ru-RU" sz="1400" b="1" dirty="0">
              <a:solidFill>
                <a:schemeClr val="tx2">
                  <a:lumMod val="50000"/>
                </a:schemeClr>
              </a:solidFill>
              <a:latin typeface="Arial" panose="020B0604020202020204" pitchFamily="34" charset="0"/>
              <a:ea typeface="Tahoma" panose="020B0604030504040204" pitchFamily="34" charset="0"/>
            </a:endParaRPr>
          </a:p>
        </p:txBody>
      </p:sp>
      <p:sp>
        <p:nvSpPr>
          <p:cNvPr id="66" name="Прямоугольник 65"/>
          <p:cNvSpPr/>
          <p:nvPr/>
        </p:nvSpPr>
        <p:spPr>
          <a:xfrm>
            <a:off x="300771" y="19266"/>
            <a:ext cx="7130393" cy="523220"/>
          </a:xfrm>
          <a:prstGeom prst="rect">
            <a:avLst/>
          </a:prstGeom>
        </p:spPr>
        <p:txBody>
          <a:bodyPr wrap="square">
            <a:spAutoFit/>
          </a:bodyPr>
          <a:lstStyle/>
          <a:p>
            <a:r>
              <a:rPr lang="kk-KZ" sz="2800" b="1" dirty="0" smtClean="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ТУРИЗМ САЛАСЫ</a:t>
            </a:r>
            <a:endPar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7" name="Прямоугольник 66"/>
          <p:cNvSpPr/>
          <p:nvPr/>
        </p:nvSpPr>
        <p:spPr>
          <a:xfrm>
            <a:off x="4996632" y="1186031"/>
            <a:ext cx="7399294" cy="951030"/>
          </a:xfrm>
          <a:prstGeom prst="rect">
            <a:avLst/>
          </a:prstGeom>
        </p:spPr>
        <p:txBody>
          <a:bodyPr wrap="square">
            <a:spAutoFit/>
          </a:bodyPr>
          <a:lstStyle/>
          <a:p>
            <a:pPr>
              <a:lnSpc>
                <a:spcPct val="120000"/>
              </a:lnSpc>
            </a:pPr>
            <a:r>
              <a:rPr lang="ru-RU" sz="1200" dirty="0" smtClean="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Инфрақұрылым</a:t>
            </a:r>
            <a:r>
              <a:rPr lang="ru-RU" sz="1200" dirty="0" smtClean="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қажеттіліктері</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бойынша</a:t>
            </a:r>
            <a:r>
              <a:rPr lang="ru-RU" sz="1200"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қаржыландыруды</a:t>
            </a:r>
            <a:r>
              <a:rPr lang="ru-RU" sz="1200" b="1" dirty="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бөлуді</a:t>
            </a:r>
            <a:r>
              <a:rPr lang="ru-RU" sz="1200" b="1" dirty="0" smtClean="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ұлғайту</a:t>
            </a:r>
            <a:r>
              <a:rPr lang="ru-RU" sz="1050" i="1" dirty="0" smtClean="0">
                <a:latin typeface="Segoe UI" panose="020B0502040204020203" pitchFamily="34" charset="0"/>
                <a:cs typeface="Segoe UI" panose="020B0502040204020203" pitchFamily="34" charset="0"/>
              </a:rPr>
              <a:t>;</a:t>
            </a:r>
            <a:endParaRPr lang="ru-RU" sz="1200" i="1" dirty="0">
              <a:latin typeface="Segoe UI" panose="020B0502040204020203" pitchFamily="34" charset="0"/>
              <a:cs typeface="Segoe UI" panose="020B0502040204020203" pitchFamily="34" charset="0"/>
            </a:endParaRPr>
          </a:p>
          <a:p>
            <a:pPr>
              <a:lnSpc>
                <a:spcPct val="120000"/>
              </a:lnSpc>
            </a:pPr>
            <a:r>
              <a:rPr lang="ru-RU" sz="1200" dirty="0" smtClean="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Елді</a:t>
            </a:r>
            <a:r>
              <a:rPr lang="ru-RU" sz="1200" dirty="0" smtClean="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мекендерден</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тыс</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жерлерде</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және</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ұлттық</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парктер</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аумағында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туристік</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орындарда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инфрақұрылым</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салуға</a:t>
            </a:r>
            <a:r>
              <a:rPr lang="ru-RU" sz="1200" dirty="0">
                <a:latin typeface="Segoe UI" panose="020B0502040204020203" pitchFamily="34" charset="0"/>
                <a:cs typeface="Segoe UI" panose="020B0502040204020203" pitchFamily="34" charset="0"/>
              </a:rPr>
              <a:t> ЖАО </a:t>
            </a:r>
            <a:r>
              <a:rPr lang="ru-RU" sz="1200" b="1" dirty="0" err="1">
                <a:latin typeface="Segoe UI" panose="020B0502040204020203" pitchFamily="34" charset="0"/>
                <a:cs typeface="Segoe UI" panose="020B0502040204020203" pitchFamily="34" charset="0"/>
              </a:rPr>
              <a:t>құзыреттерін</a:t>
            </a:r>
            <a:r>
              <a:rPr lang="ru-RU" sz="1200" b="1" dirty="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бекіту</a:t>
            </a:r>
            <a:r>
              <a:rPr lang="ru-RU" sz="1200" b="1" dirty="0" smtClean="0">
                <a:latin typeface="Segoe UI" panose="020B0502040204020203" pitchFamily="34" charset="0"/>
                <a:cs typeface="Segoe UI" panose="020B0502040204020203" pitchFamily="34" charset="0"/>
              </a:rPr>
              <a:t> </a:t>
            </a:r>
            <a:r>
              <a:rPr lang="ru-RU" sz="1200" i="1" dirty="0">
                <a:latin typeface="Segoe UI" panose="020B0502040204020203" pitchFamily="34" charset="0"/>
                <a:cs typeface="Segoe UI" panose="020B0502040204020203" pitchFamily="34" charset="0"/>
              </a:rPr>
              <a:t>(</a:t>
            </a:r>
            <a:r>
              <a:rPr lang="ru-RU" sz="1050" i="1" dirty="0" err="1" smtClean="0">
                <a:latin typeface="Segoe UI" panose="020B0502040204020203" pitchFamily="34" charset="0"/>
                <a:cs typeface="Segoe UI" panose="020B0502040204020203" pitchFamily="34" charset="0"/>
              </a:rPr>
              <a:t>Заңнамалық</a:t>
            </a:r>
            <a:r>
              <a:rPr lang="ru-RU" sz="1050" i="1" dirty="0" smtClean="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өзгерістерді</a:t>
            </a:r>
            <a:r>
              <a:rPr lang="ru-RU" sz="1050" i="1" dirty="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қабылдау</a:t>
            </a:r>
            <a:r>
              <a:rPr lang="ru-RU" sz="1050" i="1" dirty="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бойынша</a:t>
            </a:r>
            <a:r>
              <a:rPr lang="ru-RU" sz="1050" i="1" dirty="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жұмыс</a:t>
            </a:r>
            <a:r>
              <a:rPr lang="ru-RU" sz="1050" i="1" dirty="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жүргізілуде</a:t>
            </a:r>
            <a:r>
              <a:rPr lang="ru-RU" sz="1050" i="1" dirty="0">
                <a:latin typeface="Segoe UI" panose="020B0502040204020203" pitchFamily="34" charset="0"/>
                <a:cs typeface="Segoe UI" panose="020B0502040204020203" pitchFamily="34" charset="0"/>
              </a:rPr>
              <a:t> </a:t>
            </a:r>
            <a:r>
              <a:rPr lang="ru-RU" sz="1050" i="1" dirty="0" smtClean="0">
                <a:latin typeface="Segoe UI" panose="020B0502040204020203" pitchFamily="34" charset="0"/>
                <a:cs typeface="Segoe UI" panose="020B0502040204020203" pitchFamily="34" charset="0"/>
              </a:rPr>
              <a:t>(КДРП </a:t>
            </a:r>
            <a:r>
              <a:rPr lang="ru-RU" sz="1050" i="1" dirty="0" err="1" smtClean="0">
                <a:latin typeface="Segoe UI" panose="020B0502040204020203" pitchFamily="34" charset="0"/>
                <a:cs typeface="Segoe UI" panose="020B0502040204020203" pitchFamily="34" charset="0"/>
              </a:rPr>
              <a:t>жобасы</a:t>
            </a:r>
            <a:r>
              <a:rPr lang="ru-RU" sz="1050" i="1" dirty="0" smtClean="0">
                <a:latin typeface="Segoe UI" panose="020B0502040204020203" pitchFamily="34" charset="0"/>
                <a:cs typeface="Segoe UI" panose="020B0502040204020203" pitchFamily="34" charset="0"/>
              </a:rPr>
              <a:t> </a:t>
            </a:r>
            <a:r>
              <a:rPr lang="ru-RU" sz="1050" i="1" dirty="0" err="1" smtClean="0">
                <a:latin typeface="Segoe UI" panose="020B0502040204020203" pitchFamily="34" charset="0"/>
                <a:cs typeface="Segoe UI" panose="020B0502040204020203" pitchFamily="34" charset="0"/>
              </a:rPr>
              <a:t>әзірленді</a:t>
            </a:r>
            <a:r>
              <a:rPr lang="ru-RU" sz="1050" i="1" dirty="0" smtClean="0">
                <a:latin typeface="Segoe UI" panose="020B0502040204020203" pitchFamily="34" charset="0"/>
                <a:cs typeface="Segoe UI" panose="020B0502040204020203" pitchFamily="34" charset="0"/>
              </a:rPr>
              <a:t>).</a:t>
            </a:r>
            <a:endParaRPr lang="ru-RU" sz="1050" i="1" dirty="0">
              <a:latin typeface="Segoe UI" panose="020B0502040204020203" pitchFamily="34" charset="0"/>
              <a:cs typeface="Segoe UI" panose="020B0502040204020203" pitchFamily="34" charset="0"/>
            </a:endParaRPr>
          </a:p>
        </p:txBody>
      </p:sp>
      <p:sp>
        <p:nvSpPr>
          <p:cNvPr id="68" name="Прямоугольник 67"/>
          <p:cNvSpPr/>
          <p:nvPr/>
        </p:nvSpPr>
        <p:spPr>
          <a:xfrm>
            <a:off x="4996633" y="2434881"/>
            <a:ext cx="7195368" cy="757130"/>
          </a:xfrm>
          <a:prstGeom prst="rect">
            <a:avLst/>
          </a:prstGeom>
        </p:spPr>
        <p:txBody>
          <a:bodyPr wrap="square">
            <a:spAutoFit/>
          </a:bodyPr>
          <a:lstStyle/>
          <a:p>
            <a:pPr>
              <a:lnSpc>
                <a:spcPct val="120000"/>
              </a:lnSpc>
            </a:pPr>
            <a:r>
              <a:rPr lang="ru-RU" sz="1200" dirty="0" err="1">
                <a:latin typeface="Segoe UI" panose="020B0502040204020203" pitchFamily="34" charset="0"/>
                <a:cs typeface="Segoe UI" panose="020B0502040204020203" pitchFamily="34" charset="0"/>
              </a:rPr>
              <a:t>Кәсіпкерлікті</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дамыту</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бойынша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субсидиялау</a:t>
            </a:r>
            <a:r>
              <a:rPr lang="ru-RU" sz="1200"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қағидаларына</a:t>
            </a:r>
            <a:r>
              <a:rPr lang="ru-RU" sz="1200"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өзгерістер</a:t>
            </a:r>
            <a:r>
              <a:rPr lang="ru-RU" sz="1200" b="1"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енгізу</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жеңілдікті</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кредиттеу</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мерзімін</a:t>
            </a:r>
            <a:r>
              <a:rPr lang="ru-RU" sz="1200" dirty="0">
                <a:latin typeface="Segoe UI" panose="020B0502040204020203" pitchFamily="34" charset="0"/>
                <a:cs typeface="Segoe UI" panose="020B0502040204020203" pitchFamily="34" charset="0"/>
              </a:rPr>
              <a:t> 10 </a:t>
            </a:r>
            <a:r>
              <a:rPr lang="ru-RU" sz="1200" dirty="0" err="1">
                <a:latin typeface="Segoe UI" panose="020B0502040204020203" pitchFamily="34" charset="0"/>
                <a:cs typeface="Segoe UI" panose="020B0502040204020203" pitchFamily="34" charset="0"/>
              </a:rPr>
              <a:t>жылға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дейін</a:t>
            </a:r>
            <a:r>
              <a:rPr lang="ru-RU" sz="1200"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ұлғайту</a:t>
            </a:r>
            <a:r>
              <a:rPr lang="ru-RU" sz="1200" b="1"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және</a:t>
            </a:r>
            <a:r>
              <a:rPr lang="ru-RU" sz="1200" dirty="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кредиттеу</a:t>
            </a:r>
            <a:r>
              <a:rPr lang="ru-RU" sz="1200" dirty="0" smtClean="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сомасын</a:t>
            </a:r>
            <a:r>
              <a:rPr lang="ru-RU" sz="1200" dirty="0">
                <a:latin typeface="Segoe UI" panose="020B0502040204020203" pitchFamily="34" charset="0"/>
                <a:cs typeface="Segoe UI" panose="020B0502040204020203" pitchFamily="34" charset="0"/>
              </a:rPr>
              <a:t> 3 </a:t>
            </a:r>
            <a:r>
              <a:rPr lang="ru-RU" sz="1200" dirty="0" smtClean="0">
                <a:latin typeface="Segoe UI" panose="020B0502040204020203" pitchFamily="34" charset="0"/>
                <a:cs typeface="Segoe UI" panose="020B0502040204020203" pitchFamily="34" charset="0"/>
              </a:rPr>
              <a:t>млрд </a:t>
            </a:r>
            <a:r>
              <a:rPr lang="ru-RU" sz="1200" dirty="0" err="1">
                <a:latin typeface="Segoe UI" panose="020B0502040204020203" pitchFamily="34" charset="0"/>
                <a:cs typeface="Segoe UI" panose="020B0502040204020203" pitchFamily="34" charset="0"/>
              </a:rPr>
              <a:t>теңгеден</a:t>
            </a:r>
            <a:r>
              <a:rPr lang="ru-RU" sz="1200" dirty="0">
                <a:latin typeface="Segoe UI" panose="020B0502040204020203" pitchFamily="34" charset="0"/>
                <a:cs typeface="Segoe UI" panose="020B0502040204020203" pitchFamily="34" charset="0"/>
              </a:rPr>
              <a:t> </a:t>
            </a:r>
            <a:r>
              <a:rPr lang="ru-RU" sz="1200" dirty="0" smtClean="0">
                <a:latin typeface="Segoe UI" panose="020B0502040204020203" pitchFamily="34" charset="0"/>
                <a:cs typeface="Segoe UI" panose="020B0502040204020203" pitchFamily="34" charset="0"/>
              </a:rPr>
              <a:t>5 млрд </a:t>
            </a:r>
            <a:r>
              <a:rPr lang="ru-RU" sz="1200" dirty="0" err="1">
                <a:latin typeface="Segoe UI" panose="020B0502040204020203" pitchFamily="34" charset="0"/>
                <a:cs typeface="Segoe UI" panose="020B0502040204020203" pitchFamily="34" charset="0"/>
              </a:rPr>
              <a:t>теңгеге</a:t>
            </a:r>
            <a:r>
              <a:rPr lang="ru-RU" sz="1200" dirty="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дейін</a:t>
            </a:r>
            <a:r>
              <a:rPr lang="ru-RU" sz="1200" dirty="0" smtClean="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арттыру</a:t>
            </a:r>
            <a:r>
              <a:rPr lang="ru-RU" sz="1050" i="1" dirty="0" smtClean="0">
                <a:latin typeface="Segoe UI" panose="020B0502040204020203" pitchFamily="34" charset="0"/>
                <a:cs typeface="Segoe UI" panose="020B0502040204020203" pitchFamily="34" charset="0"/>
              </a:rPr>
              <a:t>.</a:t>
            </a:r>
            <a:endParaRPr lang="ru-RU" sz="1050" i="1" dirty="0">
              <a:latin typeface="Segoe UI" panose="020B0502040204020203" pitchFamily="34" charset="0"/>
              <a:cs typeface="Segoe UI" panose="020B0502040204020203" pitchFamily="34" charset="0"/>
            </a:endParaRPr>
          </a:p>
        </p:txBody>
      </p:sp>
      <p:sp>
        <p:nvSpPr>
          <p:cNvPr id="69" name="Прямоугольник 68"/>
          <p:cNvSpPr/>
          <p:nvPr/>
        </p:nvSpPr>
        <p:spPr>
          <a:xfrm>
            <a:off x="5017375" y="3300199"/>
            <a:ext cx="7182009" cy="923330"/>
          </a:xfrm>
          <a:prstGeom prst="rect">
            <a:avLst/>
          </a:prstGeom>
        </p:spPr>
        <p:txBody>
          <a:bodyPr wrap="square">
            <a:spAutoFit/>
          </a:bodyPr>
          <a:lstStyle/>
          <a:p>
            <a:pPr>
              <a:lnSpc>
                <a:spcPct val="120000"/>
              </a:lnSpc>
            </a:pPr>
            <a:r>
              <a:rPr lang="ru-RU" sz="1200" dirty="0" err="1">
                <a:latin typeface="Segoe UI" panose="020B0502040204020203" pitchFamily="34" charset="0"/>
                <a:cs typeface="Segoe UI" panose="020B0502040204020203" pitchFamily="34" charset="0"/>
              </a:rPr>
              <a:t>Туристік</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дестинацияларда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және</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оларға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барар</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жолда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заманауи</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және</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абаттандырылған</a:t>
            </a:r>
            <a:r>
              <a:rPr lang="ru-RU" sz="1200" dirty="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тораптар</a:t>
            </a:r>
            <a:r>
              <a:rPr lang="ru-RU" sz="1200" dirty="0" smtClean="0">
                <a:latin typeface="Segoe UI" panose="020B0502040204020203" pitchFamily="34" charset="0"/>
                <a:cs typeface="Segoe UI" panose="020B0502040204020203" pitchFamily="34" charset="0"/>
              </a:rPr>
              <a:t> </a:t>
            </a:r>
            <a:r>
              <a:rPr lang="ru-RU" sz="1200" b="1" dirty="0" smtClean="0">
                <a:latin typeface="Segoe UI" panose="020B0502040204020203" pitchFamily="34" charset="0"/>
                <a:cs typeface="Segoe UI" panose="020B0502040204020203" pitchFamily="34" charset="0"/>
              </a:rPr>
              <a:t>салу</a:t>
            </a:r>
            <a:r>
              <a:rPr lang="ru-RU" sz="1050" i="1" dirty="0" smtClean="0">
                <a:latin typeface="Segoe UI" panose="020B0502040204020203" pitchFamily="34" charset="0"/>
                <a:cs typeface="Segoe UI" panose="020B0502040204020203" pitchFamily="34" charset="0"/>
              </a:rPr>
              <a:t>. </a:t>
            </a:r>
            <a:r>
              <a:rPr lang="ru-RU" sz="1050" i="1" dirty="0" err="1" smtClean="0">
                <a:latin typeface="Segoe UI" panose="020B0502040204020203" pitchFamily="34" charset="0"/>
                <a:cs typeface="Segoe UI" panose="020B0502040204020203" pitchFamily="34" charset="0"/>
              </a:rPr>
              <a:t>Жол</a:t>
            </a:r>
            <a:r>
              <a:rPr lang="ru-RU" sz="1050" i="1" dirty="0" smtClean="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бойындағы</a:t>
            </a:r>
            <a:r>
              <a:rPr lang="ru-RU" sz="1050" i="1" dirty="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сервистің</a:t>
            </a:r>
            <a:r>
              <a:rPr lang="ru-RU" sz="1050" i="1" dirty="0">
                <a:latin typeface="Segoe UI" panose="020B0502040204020203" pitchFamily="34" charset="0"/>
                <a:cs typeface="Segoe UI" panose="020B0502040204020203" pitchFamily="34" charset="0"/>
              </a:rPr>
              <a:t> 1,7 </a:t>
            </a:r>
            <a:r>
              <a:rPr lang="ru-RU" sz="1050" i="1" dirty="0" err="1">
                <a:latin typeface="Segoe UI" panose="020B0502040204020203" pitchFamily="34" charset="0"/>
                <a:cs typeface="Segoe UI" panose="020B0502040204020203" pitchFamily="34" charset="0"/>
              </a:rPr>
              <a:t>мың</a:t>
            </a:r>
            <a:r>
              <a:rPr lang="ru-RU" sz="1050" i="1" dirty="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нысаны</a:t>
            </a:r>
            <a:r>
              <a:rPr lang="ru-RU" sz="1050" i="1" dirty="0">
                <a:latin typeface="Segoe UI" panose="020B0502040204020203" pitchFamily="34" charset="0"/>
                <a:cs typeface="Segoe UI" panose="020B0502040204020203" pitchFamily="34" charset="0"/>
              </a:rPr>
              <a:t> бар, </a:t>
            </a:r>
            <a:r>
              <a:rPr lang="ru-RU" sz="1050" i="1" dirty="0" err="1">
                <a:latin typeface="Segoe UI" panose="020B0502040204020203" pitchFamily="34" charset="0"/>
                <a:cs typeface="Segoe UI" panose="020B0502040204020203" pitchFamily="34" charset="0"/>
              </a:rPr>
              <a:t>бірақ</a:t>
            </a:r>
            <a:r>
              <a:rPr lang="ru-RU" sz="1050" i="1" dirty="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олардың</a:t>
            </a:r>
            <a:r>
              <a:rPr lang="ru-RU" sz="1050" i="1" dirty="0">
                <a:latin typeface="Segoe UI" panose="020B0502040204020203" pitchFamily="34" charset="0"/>
                <a:cs typeface="Segoe UI" panose="020B0502040204020203" pitchFamily="34" charset="0"/>
              </a:rPr>
              <a:t> 74</a:t>
            </a:r>
            <a:r>
              <a:rPr lang="ru-RU" sz="1050" i="1" dirty="0" smtClean="0">
                <a:latin typeface="Segoe UI" panose="020B0502040204020203" pitchFamily="34" charset="0"/>
                <a:cs typeface="Segoe UI" panose="020B0502040204020203" pitchFamily="34" charset="0"/>
              </a:rPr>
              <a:t>%-да </a:t>
            </a:r>
            <a:r>
              <a:rPr lang="ru-RU" sz="1050" i="1" dirty="0" err="1">
                <a:latin typeface="Segoe UI" panose="020B0502040204020203" pitchFamily="34" charset="0"/>
                <a:cs typeface="Segoe UI" panose="020B0502040204020203" pitchFamily="34" charset="0"/>
              </a:rPr>
              <a:t>ғана</a:t>
            </a:r>
            <a:r>
              <a:rPr lang="ru-RU" sz="1050" i="1" dirty="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абаттандырылған</a:t>
            </a:r>
            <a:r>
              <a:rPr lang="ru-RU" sz="1050" i="1" dirty="0">
                <a:latin typeface="Segoe UI" panose="020B0502040204020203" pitchFamily="34" charset="0"/>
                <a:cs typeface="Segoe UI" panose="020B0502040204020203" pitchFamily="34" charset="0"/>
              </a:rPr>
              <a:t> </a:t>
            </a:r>
            <a:r>
              <a:rPr lang="ru-RU" sz="1050" i="1" dirty="0" err="1" smtClean="0">
                <a:latin typeface="Segoe UI" panose="020B0502040204020203" pitchFamily="34" charset="0"/>
                <a:cs typeface="Segoe UI" panose="020B0502040204020203" pitchFamily="34" charset="0"/>
              </a:rPr>
              <a:t>тораптар</a:t>
            </a:r>
            <a:r>
              <a:rPr lang="ru-RU" sz="1050" i="1" dirty="0" smtClean="0">
                <a:latin typeface="Segoe UI" panose="020B0502040204020203" pitchFamily="34" charset="0"/>
                <a:cs typeface="Segoe UI" panose="020B0502040204020203" pitchFamily="34" charset="0"/>
              </a:rPr>
              <a:t> </a:t>
            </a:r>
            <a:r>
              <a:rPr lang="ru-RU" sz="1050" i="1" dirty="0">
                <a:latin typeface="Segoe UI" panose="020B0502040204020203" pitchFamily="34" charset="0"/>
                <a:cs typeface="Segoe UI" panose="020B0502040204020203" pitchFamily="34" charset="0"/>
              </a:rPr>
              <a:t>бар. </a:t>
            </a:r>
            <a:r>
              <a:rPr lang="ru-RU" sz="1050" i="1" dirty="0" err="1" smtClean="0">
                <a:latin typeface="Segoe UI" panose="020B0502040204020203" pitchFamily="34" charset="0"/>
                <a:cs typeface="Segoe UI" panose="020B0502040204020203" pitchFamily="34" charset="0"/>
              </a:rPr>
              <a:t>Өңірлердегі</a:t>
            </a:r>
            <a:r>
              <a:rPr lang="ru-RU" sz="1050" i="1" dirty="0" smtClean="0">
                <a:latin typeface="Segoe UI" panose="020B0502040204020203" pitchFamily="34" charset="0"/>
                <a:cs typeface="Segoe UI" panose="020B0502040204020203" pitchFamily="34" charset="0"/>
              </a:rPr>
              <a:t> </a:t>
            </a:r>
            <a:r>
              <a:rPr lang="ru-RU" sz="1050" i="1" dirty="0" err="1">
                <a:latin typeface="Segoe UI" panose="020B0502040204020203" pitchFamily="34" charset="0"/>
                <a:cs typeface="Segoe UI" panose="020B0502040204020203" pitchFamily="34" charset="0"/>
              </a:rPr>
              <a:t>қажеттілік</a:t>
            </a:r>
            <a:r>
              <a:rPr lang="ru-RU" sz="1050" i="1" dirty="0">
                <a:latin typeface="Segoe UI" panose="020B0502040204020203" pitchFamily="34" charset="0"/>
                <a:cs typeface="Segoe UI" panose="020B0502040204020203" pitchFamily="34" charset="0"/>
              </a:rPr>
              <a:t> 328 </a:t>
            </a:r>
            <a:r>
              <a:rPr lang="ru-RU" sz="1050" i="1" dirty="0" smtClean="0">
                <a:latin typeface="Segoe UI" panose="020B0502040204020203" pitchFamily="34" charset="0"/>
                <a:cs typeface="Segoe UI" panose="020B0502040204020203" pitchFamily="34" charset="0"/>
              </a:rPr>
              <a:t>СГТ </a:t>
            </a:r>
            <a:r>
              <a:rPr lang="ru-RU" sz="1050" i="1" dirty="0" err="1">
                <a:latin typeface="Segoe UI" panose="020B0502040204020203" pitchFamily="34" charset="0"/>
                <a:cs typeface="Segoe UI" panose="020B0502040204020203" pitchFamily="34" charset="0"/>
              </a:rPr>
              <a:t>құрайды</a:t>
            </a:r>
            <a:r>
              <a:rPr lang="ru-RU" sz="1050" i="1" dirty="0" smtClean="0">
                <a:latin typeface="Segoe UI" panose="020B0502040204020203" pitchFamily="34" charset="0"/>
                <a:cs typeface="Segoe UI" panose="020B0502040204020203" pitchFamily="34" charset="0"/>
              </a:rPr>
              <a:t>.</a:t>
            </a:r>
            <a:endParaRPr lang="ru-RU" sz="1050" i="1" dirty="0">
              <a:latin typeface="Segoe UI" panose="020B0502040204020203" pitchFamily="34" charset="0"/>
              <a:cs typeface="Segoe UI" panose="020B0502040204020203" pitchFamily="34" charset="0"/>
            </a:endParaRPr>
          </a:p>
          <a:p>
            <a:pPr>
              <a:lnSpc>
                <a:spcPct val="120000"/>
              </a:lnSpc>
            </a:pPr>
            <a:endParaRPr lang="ru-RU" sz="1050" i="1" dirty="0">
              <a:latin typeface="Segoe UI" panose="020B0502040204020203" pitchFamily="34" charset="0"/>
              <a:cs typeface="Segoe UI" panose="020B0502040204020203" pitchFamily="34" charset="0"/>
            </a:endParaRPr>
          </a:p>
        </p:txBody>
      </p:sp>
      <p:sp>
        <p:nvSpPr>
          <p:cNvPr id="70" name="Прямоугольник 69"/>
          <p:cNvSpPr/>
          <p:nvPr/>
        </p:nvSpPr>
        <p:spPr>
          <a:xfrm>
            <a:off x="4996631" y="4280147"/>
            <a:ext cx="7182010" cy="507831"/>
          </a:xfrm>
          <a:prstGeom prst="rect">
            <a:avLst/>
          </a:prstGeom>
        </p:spPr>
        <p:txBody>
          <a:bodyPr wrap="square">
            <a:spAutoFit/>
          </a:bodyPr>
          <a:lstStyle/>
          <a:p>
            <a:pPr>
              <a:lnSpc>
                <a:spcPct val="120000"/>
              </a:lnSpc>
            </a:pPr>
            <a:r>
              <a:rPr lang="ru-RU" sz="1200" dirty="0" err="1">
                <a:latin typeface="Segoe UI" panose="020B0502040204020203" pitchFamily="34" charset="0"/>
                <a:cs typeface="Segoe UI" panose="020B0502040204020203" pitchFamily="34" charset="0"/>
              </a:rPr>
              <a:t>Фермерлерге</a:t>
            </a:r>
            <a:r>
              <a:rPr lang="ru-RU" sz="1200" dirty="0">
                <a:latin typeface="Segoe UI" panose="020B0502040204020203" pitchFamily="34" charset="0"/>
                <a:cs typeface="Segoe UI" panose="020B0502040204020203" pitchFamily="34" charset="0"/>
              </a:rPr>
              <a:t> туризм </a:t>
            </a:r>
            <a:r>
              <a:rPr lang="ru-RU" sz="1200" dirty="0" err="1">
                <a:latin typeface="Segoe UI" panose="020B0502040204020203" pitchFamily="34" charset="0"/>
                <a:cs typeface="Segoe UI" panose="020B0502040204020203" pitchFamily="34" charset="0"/>
              </a:rPr>
              <a:t>нысандарын</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құруға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мүмкіндік</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беретін</a:t>
            </a:r>
            <a:r>
              <a:rPr lang="ru-RU" sz="1200"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заңнамалық</a:t>
            </a:r>
            <a:r>
              <a:rPr lang="ru-RU" sz="1200" b="1"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өзгерістер</a:t>
            </a:r>
            <a:r>
              <a:rPr lang="ru-RU" sz="1200" b="1" dirty="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енгізу</a:t>
            </a:r>
            <a:r>
              <a:rPr lang="ru-RU" sz="1050" i="1" dirty="0" smtClean="0">
                <a:latin typeface="Segoe UI" panose="020B0502040204020203" pitchFamily="34" charset="0"/>
                <a:cs typeface="Segoe UI" panose="020B0502040204020203" pitchFamily="34" charset="0"/>
              </a:rPr>
              <a:t>. </a:t>
            </a:r>
            <a:r>
              <a:rPr lang="ru-RU" sz="1050" i="1" dirty="0" err="1" smtClean="0">
                <a:latin typeface="Segoe UI" panose="020B0502040204020203" pitchFamily="34" charset="0"/>
                <a:cs typeface="Segoe UI" panose="020B0502040204020203" pitchFamily="34" charset="0"/>
              </a:rPr>
              <a:t>Кәсіпкерлік</a:t>
            </a:r>
            <a:r>
              <a:rPr lang="ru-RU" sz="1050" i="1" dirty="0" smtClean="0">
                <a:latin typeface="Segoe UI" panose="020B0502040204020203" pitchFamily="34" charset="0"/>
                <a:cs typeface="Segoe UI" panose="020B0502040204020203" pitchFamily="34" charset="0"/>
              </a:rPr>
              <a:t> </a:t>
            </a:r>
            <a:r>
              <a:rPr lang="ru-RU" sz="1050" i="1" dirty="0" err="1" smtClean="0">
                <a:latin typeface="Segoe UI" panose="020B0502040204020203" pitchFamily="34" charset="0"/>
                <a:cs typeface="Segoe UI" panose="020B0502040204020203" pitchFamily="34" charset="0"/>
              </a:rPr>
              <a:t>кодекске</a:t>
            </a:r>
            <a:r>
              <a:rPr lang="ru-RU" sz="1050" i="1" dirty="0" smtClean="0">
                <a:latin typeface="Segoe UI" panose="020B0502040204020203" pitchFamily="34" charset="0"/>
                <a:cs typeface="Segoe UI" panose="020B0502040204020203" pitchFamily="34" charset="0"/>
              </a:rPr>
              <a:t> </a:t>
            </a:r>
            <a:r>
              <a:rPr lang="ru-RU" sz="1050" i="1" dirty="0" err="1" smtClean="0">
                <a:latin typeface="Segoe UI" panose="020B0502040204020203" pitchFamily="34" charset="0"/>
                <a:cs typeface="Segoe UI" panose="020B0502040204020203" pitchFamily="34" charset="0"/>
              </a:rPr>
              <a:t>өзгерістер</a:t>
            </a:r>
            <a:r>
              <a:rPr lang="ru-RU" sz="1050" i="1" dirty="0" smtClean="0">
                <a:latin typeface="Segoe UI" panose="020B0502040204020203" pitchFamily="34" charset="0"/>
                <a:cs typeface="Segoe UI" panose="020B0502040204020203" pitchFamily="34" charset="0"/>
              </a:rPr>
              <a:t> </a:t>
            </a:r>
            <a:r>
              <a:rPr lang="ru-RU" sz="1050" i="1" dirty="0" err="1" smtClean="0">
                <a:latin typeface="Segoe UI" panose="020B0502040204020203" pitchFamily="34" charset="0"/>
                <a:cs typeface="Segoe UI" panose="020B0502040204020203" pitchFamily="34" charset="0"/>
              </a:rPr>
              <a:t>енгізу</a:t>
            </a:r>
            <a:r>
              <a:rPr lang="ru-RU" sz="1050" i="1" dirty="0" smtClean="0">
                <a:latin typeface="Segoe UI" panose="020B0502040204020203" pitchFamily="34" charset="0"/>
                <a:cs typeface="Segoe UI" panose="020B0502040204020203" pitchFamily="34" charset="0"/>
              </a:rPr>
              <a:t> </a:t>
            </a:r>
            <a:r>
              <a:rPr lang="ru-RU" sz="1050" i="1" dirty="0" err="1" smtClean="0">
                <a:latin typeface="Segoe UI" panose="020B0502040204020203" pitchFamily="34" charset="0"/>
                <a:cs typeface="Segoe UI" panose="020B0502040204020203" pitchFamily="34" charset="0"/>
              </a:rPr>
              <a:t>ұсынылды</a:t>
            </a:r>
            <a:r>
              <a:rPr lang="ru-RU" sz="1050" i="1" dirty="0" smtClean="0">
                <a:latin typeface="Segoe UI" panose="020B0502040204020203" pitchFamily="34" charset="0"/>
                <a:cs typeface="Segoe UI" panose="020B0502040204020203" pitchFamily="34" charset="0"/>
              </a:rPr>
              <a:t>. </a:t>
            </a:r>
            <a:endParaRPr lang="ru-RU" sz="1050" i="1" dirty="0">
              <a:latin typeface="Segoe UI" panose="020B0502040204020203" pitchFamily="34" charset="0"/>
              <a:cs typeface="Segoe UI" panose="020B0502040204020203" pitchFamily="34" charset="0"/>
            </a:endParaRPr>
          </a:p>
        </p:txBody>
      </p:sp>
      <p:sp>
        <p:nvSpPr>
          <p:cNvPr id="71" name="Прямоугольник 70"/>
          <p:cNvSpPr/>
          <p:nvPr/>
        </p:nvSpPr>
        <p:spPr>
          <a:xfrm>
            <a:off x="4996630" y="4880757"/>
            <a:ext cx="7399295" cy="535531"/>
          </a:xfrm>
          <a:prstGeom prst="rect">
            <a:avLst/>
          </a:prstGeom>
        </p:spPr>
        <p:txBody>
          <a:bodyPr wrap="square">
            <a:spAutoFit/>
          </a:bodyPr>
          <a:lstStyle/>
          <a:p>
            <a:pPr>
              <a:lnSpc>
                <a:spcPct val="120000"/>
              </a:lnSpc>
              <a:buFontTx/>
              <a:buChar char="-"/>
            </a:pPr>
            <a:endParaRPr lang="ru-RU" sz="1200" dirty="0" smtClean="0">
              <a:latin typeface="Segoe UI" panose="020B0502040204020203" pitchFamily="34" charset="0"/>
              <a:cs typeface="Segoe UI" panose="020B0502040204020203" pitchFamily="34" charset="0"/>
            </a:endParaRPr>
          </a:p>
          <a:p>
            <a:pPr>
              <a:lnSpc>
                <a:spcPct val="120000"/>
              </a:lnSpc>
            </a:pPr>
            <a:r>
              <a:rPr lang="ru-RU" sz="1200" dirty="0" err="1" smtClean="0">
                <a:latin typeface="Segoe UI" panose="020B0502040204020203" pitchFamily="34" charset="0"/>
                <a:cs typeface="Segoe UI" panose="020B0502040204020203" pitchFamily="34" charset="0"/>
              </a:rPr>
              <a:t>Елді</a:t>
            </a:r>
            <a:r>
              <a:rPr lang="ru-RU" sz="1200" dirty="0" smtClean="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халықаралық</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нарықтарда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ілгерілетуге</a:t>
            </a:r>
            <a:r>
              <a:rPr lang="ru-RU" sz="1200" dirty="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бөлінетін</a:t>
            </a:r>
            <a:r>
              <a:rPr lang="ru-RU" sz="1200" dirty="0" smtClean="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қаржыландыруды</a:t>
            </a:r>
            <a:r>
              <a:rPr lang="ru-RU" sz="1200" b="1" dirty="0" smtClean="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ұлғайту</a:t>
            </a:r>
            <a:r>
              <a:rPr lang="ru-RU" sz="1050" i="1" dirty="0" smtClean="0">
                <a:latin typeface="Segoe UI" panose="020B0502040204020203" pitchFamily="34" charset="0"/>
                <a:cs typeface="Segoe UI" panose="020B0502040204020203" pitchFamily="34" charset="0"/>
              </a:rPr>
              <a:t>.</a:t>
            </a:r>
            <a:endParaRPr lang="ru-RU" sz="1050" i="1" dirty="0">
              <a:latin typeface="Segoe UI" panose="020B0502040204020203" pitchFamily="34" charset="0"/>
              <a:cs typeface="Segoe UI" panose="020B0502040204020203" pitchFamily="34" charset="0"/>
            </a:endParaRPr>
          </a:p>
        </p:txBody>
      </p:sp>
      <p:sp>
        <p:nvSpPr>
          <p:cNvPr id="72" name="Прямоугольник 71"/>
          <p:cNvSpPr/>
          <p:nvPr/>
        </p:nvSpPr>
        <p:spPr>
          <a:xfrm>
            <a:off x="4996629" y="5720163"/>
            <a:ext cx="7532079" cy="757130"/>
          </a:xfrm>
          <a:prstGeom prst="rect">
            <a:avLst/>
          </a:prstGeom>
        </p:spPr>
        <p:txBody>
          <a:bodyPr wrap="square">
            <a:spAutoFit/>
          </a:bodyPr>
          <a:lstStyle/>
          <a:p>
            <a:pPr>
              <a:lnSpc>
                <a:spcPct val="120000"/>
              </a:lnSpc>
              <a:buFontTx/>
              <a:buChar char="-"/>
            </a:pPr>
            <a:r>
              <a:rPr lang="ru-RU" sz="1200" dirty="0" smtClean="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М</a:t>
            </a:r>
            <a:r>
              <a:rPr lang="ru-RU" sz="1200" b="1" dirty="0" err="1" smtClean="0">
                <a:latin typeface="Segoe UI" panose="020B0502040204020203" pitchFamily="34" charset="0"/>
                <a:cs typeface="Segoe UI" panose="020B0502040204020203" pitchFamily="34" charset="0"/>
              </a:rPr>
              <a:t>емлекеттік</a:t>
            </a:r>
            <a:r>
              <a:rPr lang="ru-RU" sz="1200" b="1" dirty="0" smtClean="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қолдау</a:t>
            </a:r>
            <a:r>
              <a:rPr lang="ru-RU" sz="1200" b="1" dirty="0" smtClean="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шараларын</a:t>
            </a:r>
            <a:r>
              <a:rPr lang="ru-RU" sz="1200" b="1" dirty="0" smtClean="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іске</a:t>
            </a:r>
            <a:r>
              <a:rPr lang="ru-RU" sz="1200" dirty="0" smtClean="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асыру</a:t>
            </a:r>
            <a:r>
              <a:rPr lang="ru-RU" sz="1050" i="1" dirty="0" smtClean="0">
                <a:latin typeface="Segoe UI" panose="020B0502040204020203" pitchFamily="34" charset="0"/>
                <a:cs typeface="Segoe UI" panose="020B0502040204020203" pitchFamily="34" charset="0"/>
              </a:rPr>
              <a:t>;</a:t>
            </a:r>
            <a:endParaRPr lang="ru-RU" sz="1050" i="1" dirty="0">
              <a:latin typeface="Segoe UI" panose="020B0502040204020203" pitchFamily="34" charset="0"/>
              <a:cs typeface="Segoe UI" panose="020B0502040204020203" pitchFamily="34" charset="0"/>
            </a:endParaRPr>
          </a:p>
          <a:p>
            <a:pPr>
              <a:lnSpc>
                <a:spcPct val="120000"/>
              </a:lnSpc>
              <a:buFontTx/>
              <a:buChar char="-"/>
            </a:pPr>
            <a:r>
              <a:rPr lang="ru-RU" sz="1200" dirty="0" smtClean="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Әлеуетті</a:t>
            </a:r>
            <a:r>
              <a:rPr lang="ru-RU" sz="1200" dirty="0" smtClean="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инвесторларға</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арналған</a:t>
            </a:r>
            <a:r>
              <a:rPr lang="ru-RU" sz="1200"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инвестициялық</a:t>
            </a:r>
            <a:r>
              <a:rPr lang="ru-RU" sz="1200" b="1"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ұсыныстарды</a:t>
            </a:r>
            <a:r>
              <a:rPr lang="ru-RU" sz="1200" b="1" dirty="0">
                <a:latin typeface="Segoe UI" panose="020B0502040204020203" pitchFamily="34" charset="0"/>
                <a:cs typeface="Segoe UI" panose="020B0502040204020203" pitchFamily="34" charset="0"/>
              </a:rPr>
              <a:t> </a:t>
            </a:r>
            <a:r>
              <a:rPr lang="ru-RU" sz="1200" b="1" dirty="0" err="1" smtClean="0">
                <a:latin typeface="Segoe UI" panose="020B0502040204020203" pitchFamily="34" charset="0"/>
                <a:cs typeface="Segoe UI" panose="020B0502040204020203" pitchFamily="34" charset="0"/>
              </a:rPr>
              <a:t>әзірлеу</a:t>
            </a:r>
            <a:r>
              <a:rPr lang="ru-RU" sz="1050" i="1" dirty="0" smtClean="0">
                <a:latin typeface="Segoe UI" panose="020B0502040204020203" pitchFamily="34" charset="0"/>
                <a:cs typeface="Segoe UI" panose="020B0502040204020203" pitchFamily="34" charset="0"/>
              </a:rPr>
              <a:t>;</a:t>
            </a:r>
            <a:endParaRPr lang="ru-RU" sz="1050" i="1" dirty="0">
              <a:latin typeface="Segoe UI" panose="020B0502040204020203" pitchFamily="34" charset="0"/>
              <a:cs typeface="Segoe UI" panose="020B0502040204020203" pitchFamily="34" charset="0"/>
            </a:endParaRPr>
          </a:p>
          <a:p>
            <a:pPr>
              <a:lnSpc>
                <a:spcPct val="120000"/>
              </a:lnSpc>
              <a:buFontTx/>
              <a:buChar char="-"/>
            </a:pPr>
            <a:r>
              <a:rPr lang="ru-RU" sz="1200" dirty="0" smtClean="0">
                <a:latin typeface="Segoe UI" panose="020B0502040204020203" pitchFamily="34" charset="0"/>
                <a:cs typeface="Segoe UI" panose="020B0502040204020203" pitchFamily="34" charset="0"/>
              </a:rPr>
              <a:t> </a:t>
            </a:r>
            <a:r>
              <a:rPr lang="ru-RU" sz="1200" dirty="0" err="1" smtClean="0">
                <a:latin typeface="Segoe UI" panose="020B0502040204020203" pitchFamily="34" charset="0"/>
                <a:cs typeface="Segoe UI" panose="020B0502040204020203" pitchFamily="34" charset="0"/>
              </a:rPr>
              <a:t>Ірі</a:t>
            </a:r>
            <a:r>
              <a:rPr lang="ru-RU" sz="1200" dirty="0" smtClean="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инвестициялық</a:t>
            </a:r>
            <a:r>
              <a:rPr lang="ru-RU" sz="1200" dirty="0">
                <a:latin typeface="Segoe UI" panose="020B0502040204020203" pitchFamily="34" charset="0"/>
                <a:cs typeface="Segoe UI" panose="020B0502040204020203" pitchFamily="34" charset="0"/>
              </a:rPr>
              <a:t> </a:t>
            </a:r>
            <a:r>
              <a:rPr lang="ru-RU" sz="1200" dirty="0" err="1">
                <a:latin typeface="Segoe UI" panose="020B0502040204020203" pitchFamily="34" charset="0"/>
                <a:cs typeface="Segoe UI" panose="020B0502040204020203" pitchFamily="34" charset="0"/>
              </a:rPr>
              <a:t>жобаларға</a:t>
            </a:r>
            <a:r>
              <a:rPr lang="ru-RU" sz="1200" dirty="0">
                <a:latin typeface="Segoe UI" panose="020B0502040204020203" pitchFamily="34" charset="0"/>
                <a:cs typeface="Segoe UI" panose="020B0502040204020203" pitchFamily="34" charset="0"/>
              </a:rPr>
              <a:t> </a:t>
            </a:r>
            <a:r>
              <a:rPr lang="ru-RU" sz="1200" b="1" dirty="0" err="1">
                <a:latin typeface="Segoe UI" panose="020B0502040204020203" pitchFamily="34" charset="0"/>
                <a:cs typeface="Segoe UI" panose="020B0502040204020203" pitchFamily="34" charset="0"/>
              </a:rPr>
              <a:t>бюджеттік</a:t>
            </a:r>
            <a:r>
              <a:rPr lang="ru-RU" sz="1200" b="1" dirty="0">
                <a:latin typeface="Segoe UI" panose="020B0502040204020203" pitchFamily="34" charset="0"/>
                <a:cs typeface="Segoe UI" panose="020B0502040204020203" pitchFamily="34" charset="0"/>
              </a:rPr>
              <a:t> кредит </a:t>
            </a:r>
            <a:r>
              <a:rPr lang="ru-RU" sz="1200" dirty="0" smtClean="0">
                <a:latin typeface="Segoe UI" panose="020B0502040204020203" pitchFamily="34" charset="0"/>
                <a:cs typeface="Segoe UI" panose="020B0502040204020203" pitchFamily="34" charset="0"/>
              </a:rPr>
              <a:t>беру</a:t>
            </a:r>
            <a:r>
              <a:rPr lang="ru-RU" sz="1050" i="1" dirty="0" smtClean="0">
                <a:latin typeface="Segoe UI" panose="020B0502040204020203" pitchFamily="34" charset="0"/>
                <a:cs typeface="Segoe UI" panose="020B0502040204020203" pitchFamily="34" charset="0"/>
              </a:rPr>
              <a:t>.</a:t>
            </a:r>
            <a:endParaRPr lang="ru-RU" sz="105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44682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6159" y="0"/>
            <a:ext cx="133166" cy="468000"/>
          </a:xfrm>
          <a:prstGeom prst="rect">
            <a:avLst/>
          </a:prstGeom>
          <a:solidFill>
            <a:srgbClr val="05BD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p:cNvSpPr/>
          <p:nvPr/>
        </p:nvSpPr>
        <p:spPr>
          <a:xfrm>
            <a:off x="300771" y="19266"/>
            <a:ext cx="8538429" cy="523220"/>
          </a:xfrm>
          <a:prstGeom prst="rect">
            <a:avLst/>
          </a:prstGeom>
        </p:spPr>
        <p:txBody>
          <a:bodyPr wrap="square">
            <a:spAutoFit/>
          </a:bodyPr>
          <a:lstStyle/>
          <a:p>
            <a:r>
              <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КРЕАТИВТІ ИНДУСТРИЯЛАРДЫ ДАМЫТУ</a:t>
            </a:r>
          </a:p>
        </p:txBody>
      </p:sp>
      <p:sp>
        <p:nvSpPr>
          <p:cNvPr id="5" name="Прямоугольник 4"/>
          <p:cNvSpPr/>
          <p:nvPr/>
        </p:nvSpPr>
        <p:spPr>
          <a:xfrm>
            <a:off x="9264072" y="1"/>
            <a:ext cx="2927927" cy="452904"/>
          </a:xfrm>
          <a:prstGeom prst="rect">
            <a:avLst/>
          </a:prstGeom>
          <a:solidFill>
            <a:srgbClr val="05BDD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6" name="Скругленный прямоугольник 5"/>
          <p:cNvSpPr/>
          <p:nvPr/>
        </p:nvSpPr>
        <p:spPr>
          <a:xfrm>
            <a:off x="406398" y="1298567"/>
            <a:ext cx="5486400" cy="406400"/>
          </a:xfrm>
          <a:prstGeom prst="roundRect">
            <a:avLst>
              <a:gd name="adj" fmla="val 8334"/>
            </a:avLst>
          </a:prstGeom>
          <a:solidFill>
            <a:srgbClr val="05B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Segoe UI" panose="020B0502040204020203" pitchFamily="34" charset="0"/>
              <a:cs typeface="Segoe UI" panose="020B0502040204020203" pitchFamily="34" charset="0"/>
            </a:endParaRPr>
          </a:p>
        </p:txBody>
      </p:sp>
      <p:sp>
        <p:nvSpPr>
          <p:cNvPr id="7" name="Скругленный прямоугольник 6"/>
          <p:cNvSpPr/>
          <p:nvPr/>
        </p:nvSpPr>
        <p:spPr>
          <a:xfrm>
            <a:off x="6232225" y="1298567"/>
            <a:ext cx="5756572" cy="406400"/>
          </a:xfrm>
          <a:prstGeom prst="roundRect">
            <a:avLst>
              <a:gd name="adj" fmla="val 833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Segoe UI" panose="020B0502040204020203" pitchFamily="34" charset="0"/>
              <a:cs typeface="Segoe UI" panose="020B0502040204020203" pitchFamily="34" charset="0"/>
            </a:endParaRPr>
          </a:p>
        </p:txBody>
      </p:sp>
      <p:sp>
        <p:nvSpPr>
          <p:cNvPr id="8" name="Прямоугольник 7"/>
          <p:cNvSpPr/>
          <p:nvPr/>
        </p:nvSpPr>
        <p:spPr>
          <a:xfrm>
            <a:off x="463632" y="1294598"/>
            <a:ext cx="5429167" cy="379656"/>
          </a:xfrm>
          <a:prstGeom prst="rect">
            <a:avLst/>
          </a:prstGeom>
        </p:spPr>
        <p:txBody>
          <a:bodyPr wrap="square">
            <a:spAutoFit/>
          </a:bodyPr>
          <a:lstStyle/>
          <a:p>
            <a:pPr algn="ctr"/>
            <a:r>
              <a:rPr lang="kk-KZ" sz="1867" b="1" dirty="0" smtClean="0">
                <a:solidFill>
                  <a:schemeClr val="bg1"/>
                </a:solidFill>
                <a:latin typeface="Segoe UI" panose="020B0502040204020203" pitchFamily="34" charset="0"/>
                <a:cs typeface="Segoe UI" panose="020B0502040204020203" pitchFamily="34" charset="0"/>
              </a:rPr>
              <a:t>Ағымдағы </a:t>
            </a:r>
            <a:r>
              <a:rPr lang="ru-RU" sz="1867" b="1" dirty="0" err="1" smtClean="0">
                <a:solidFill>
                  <a:schemeClr val="bg1"/>
                </a:solidFill>
                <a:latin typeface="Segoe UI" panose="020B0502040204020203" pitchFamily="34" charset="0"/>
                <a:cs typeface="Segoe UI" panose="020B0502040204020203" pitchFamily="34" charset="0"/>
              </a:rPr>
              <a:t>жағдай</a:t>
            </a:r>
            <a:r>
              <a:rPr lang="ru-RU" sz="1867" b="1" dirty="0" smtClean="0">
                <a:solidFill>
                  <a:schemeClr val="bg1"/>
                </a:solidFill>
                <a:latin typeface="Segoe UI" panose="020B0502040204020203" pitchFamily="34" charset="0"/>
                <a:cs typeface="Segoe UI" panose="020B0502040204020203" pitchFamily="34" charset="0"/>
              </a:rPr>
              <a:t>:</a:t>
            </a:r>
            <a:endParaRPr lang="ru-RU" sz="1867" b="1" dirty="0">
              <a:solidFill>
                <a:schemeClr val="bg1"/>
              </a:solidFill>
              <a:latin typeface="Segoe UI" panose="020B0502040204020203" pitchFamily="34" charset="0"/>
              <a:cs typeface="Segoe UI" panose="020B0502040204020203" pitchFamily="34" charset="0"/>
            </a:endParaRPr>
          </a:p>
        </p:txBody>
      </p:sp>
      <p:sp>
        <p:nvSpPr>
          <p:cNvPr id="9" name="Прямоугольник 8"/>
          <p:cNvSpPr/>
          <p:nvPr/>
        </p:nvSpPr>
        <p:spPr>
          <a:xfrm>
            <a:off x="6232226" y="1279358"/>
            <a:ext cx="5486400" cy="379656"/>
          </a:xfrm>
          <a:prstGeom prst="rect">
            <a:avLst/>
          </a:prstGeom>
        </p:spPr>
        <p:txBody>
          <a:bodyPr wrap="square">
            <a:spAutoFit/>
          </a:bodyPr>
          <a:lstStyle/>
          <a:p>
            <a:pPr algn="ctr"/>
            <a:r>
              <a:rPr lang="ru-RU" sz="1867" b="1" dirty="0" err="1">
                <a:solidFill>
                  <a:schemeClr val="bg1"/>
                </a:solidFill>
                <a:latin typeface="Segoe UI" panose="020B0502040204020203" pitchFamily="34" charset="0"/>
                <a:cs typeface="Segoe UI" panose="020B0502040204020203" pitchFamily="34" charset="0"/>
              </a:rPr>
              <a:t>Ағымдағы</a:t>
            </a:r>
            <a:r>
              <a:rPr lang="ru-RU" sz="1867" b="1" dirty="0">
                <a:solidFill>
                  <a:schemeClr val="bg1"/>
                </a:solidFill>
                <a:latin typeface="Segoe UI" panose="020B0502040204020203" pitchFamily="34" charset="0"/>
                <a:cs typeface="Segoe UI" panose="020B0502040204020203" pitchFamily="34" charset="0"/>
              </a:rPr>
              <a:t> </a:t>
            </a:r>
            <a:r>
              <a:rPr lang="ru-RU" sz="1867" b="1" dirty="0" err="1">
                <a:solidFill>
                  <a:schemeClr val="bg1"/>
                </a:solidFill>
                <a:latin typeface="Segoe UI" panose="020B0502040204020203" pitchFamily="34" charset="0"/>
                <a:cs typeface="Segoe UI" panose="020B0502040204020203" pitchFamily="34" charset="0"/>
              </a:rPr>
              <a:t>жылға</a:t>
            </a:r>
            <a:r>
              <a:rPr lang="ru-RU" sz="1867" b="1" dirty="0">
                <a:solidFill>
                  <a:schemeClr val="bg1"/>
                </a:solidFill>
                <a:latin typeface="Segoe UI" panose="020B0502040204020203" pitchFamily="34" charset="0"/>
                <a:cs typeface="Segoe UI" panose="020B0502040204020203" pitchFamily="34" charset="0"/>
              </a:rPr>
              <a:t> </a:t>
            </a:r>
            <a:r>
              <a:rPr lang="ru-RU" sz="1867" b="1" dirty="0" err="1">
                <a:solidFill>
                  <a:schemeClr val="bg1"/>
                </a:solidFill>
                <a:latin typeface="Segoe UI" panose="020B0502040204020203" pitchFamily="34" charset="0"/>
                <a:cs typeface="Segoe UI" panose="020B0502040204020203" pitchFamily="34" charset="0"/>
              </a:rPr>
              <a:t>жоспар</a:t>
            </a:r>
            <a:r>
              <a:rPr lang="ru-RU" sz="1867" b="1" dirty="0">
                <a:solidFill>
                  <a:schemeClr val="bg1"/>
                </a:solidFill>
                <a:latin typeface="Segoe UI" panose="020B0502040204020203" pitchFamily="34" charset="0"/>
                <a:cs typeface="Segoe UI" panose="020B0502040204020203" pitchFamily="34" charset="0"/>
              </a:rPr>
              <a:t>:</a:t>
            </a:r>
          </a:p>
        </p:txBody>
      </p:sp>
      <p:sp>
        <p:nvSpPr>
          <p:cNvPr id="10" name="Прямоугольник 9"/>
          <p:cNvSpPr/>
          <p:nvPr/>
        </p:nvSpPr>
        <p:spPr>
          <a:xfrm>
            <a:off x="711199" y="1879037"/>
            <a:ext cx="5152983" cy="995401"/>
          </a:xfrm>
          <a:prstGeom prst="rect">
            <a:avLst/>
          </a:prstGeom>
        </p:spPr>
        <p:txBody>
          <a:bodyPr wrap="square">
            <a:spAutoFit/>
          </a:bodyPr>
          <a:lstStyle/>
          <a:p>
            <a:r>
              <a:rPr lang="ru-RU" sz="1600" b="1" dirty="0" err="1">
                <a:solidFill>
                  <a:schemeClr val="tx2">
                    <a:lumMod val="50000"/>
                  </a:schemeClr>
                </a:solidFill>
                <a:latin typeface="Segoe UI" panose="020B0502040204020203" pitchFamily="34" charset="0"/>
                <a:cs typeface="Segoe UI" panose="020B0502040204020203" pitchFamily="34" charset="0"/>
              </a:rPr>
              <a:t>Заңнамалық</a:t>
            </a:r>
            <a:r>
              <a:rPr lang="ru-RU" sz="1600" dirty="0">
                <a:solidFill>
                  <a:schemeClr val="tx2">
                    <a:lumMod val="50000"/>
                  </a:schemeClr>
                </a:solidFill>
                <a:latin typeface="Segoe UI" panose="020B0502040204020203" pitchFamily="34" charset="0"/>
                <a:cs typeface="Segoe UI" panose="020B0502040204020203" pitchFamily="34" charset="0"/>
              </a:rPr>
              <a:t> </a:t>
            </a:r>
            <a:r>
              <a:rPr lang="ru-RU" sz="1600" b="1" dirty="0" err="1">
                <a:solidFill>
                  <a:schemeClr val="tx2">
                    <a:lumMod val="50000"/>
                  </a:schemeClr>
                </a:solidFill>
                <a:latin typeface="Segoe UI" panose="020B0502040204020203" pitchFamily="34" charset="0"/>
                <a:cs typeface="Segoe UI" panose="020B0502040204020203" pitchFamily="34" charset="0"/>
              </a:rPr>
              <a:t>түзетулер</a:t>
            </a:r>
            <a:r>
              <a:rPr lang="ru-RU" sz="1600" b="1" dirty="0">
                <a:solidFill>
                  <a:schemeClr val="tx2">
                    <a:lumMod val="50000"/>
                  </a:schemeClr>
                </a:solidFill>
                <a:latin typeface="Segoe UI" panose="020B0502040204020203" pitchFamily="34" charset="0"/>
                <a:cs typeface="Segoe UI" panose="020B0502040204020203" pitchFamily="34" charset="0"/>
              </a:rPr>
              <a:t> </a:t>
            </a:r>
            <a:r>
              <a:rPr lang="ru-RU" sz="1600" dirty="0" err="1">
                <a:solidFill>
                  <a:schemeClr val="tx2">
                    <a:lumMod val="50000"/>
                  </a:schemeClr>
                </a:solidFill>
                <a:latin typeface="Segoe UI" panose="020B0502040204020203" pitchFamily="34" charset="0"/>
                <a:cs typeface="Segoe UI" panose="020B0502040204020203" pitchFamily="34" charset="0"/>
              </a:rPr>
              <a:t>қабылданды</a:t>
            </a:r>
            <a:r>
              <a:rPr lang="ru-RU" sz="1600" b="1" dirty="0">
                <a:solidFill>
                  <a:schemeClr val="tx2">
                    <a:lumMod val="75000"/>
                  </a:schemeClr>
                </a:solidFill>
                <a:latin typeface="Segoe UI" panose="020B0502040204020203" pitchFamily="34" charset="0"/>
                <a:cs typeface="Segoe UI" panose="020B0502040204020203" pitchFamily="34" charset="0"/>
              </a:rPr>
              <a:t>: </a:t>
            </a:r>
          </a:p>
          <a:p>
            <a:r>
              <a:rPr lang="ru-RU" sz="1067" i="1" dirty="0">
                <a:latin typeface="Segoe UI" panose="020B0502040204020203" pitchFamily="34" charset="0"/>
                <a:cs typeface="Segoe UI" panose="020B0502040204020203" pitchFamily="34" charset="0"/>
              </a:rPr>
              <a:t>- ЭҚЖЖ </a:t>
            </a:r>
            <a:r>
              <a:rPr lang="ru-RU" sz="1067" i="1" dirty="0" err="1">
                <a:latin typeface="Segoe UI" panose="020B0502040204020203" pitchFamily="34" charset="0"/>
                <a:cs typeface="Segoe UI" panose="020B0502040204020203" pitchFamily="34" charset="0"/>
              </a:rPr>
              <a:t>тізбесін</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бекіту</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бойынша</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креативті</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индустрияларды</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дамыту</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бойынша</a:t>
            </a:r>
            <a:r>
              <a:rPr lang="ru-RU" sz="1067" i="1" dirty="0">
                <a:latin typeface="Segoe UI" panose="020B0502040204020203" pitchFamily="34" charset="0"/>
                <a:cs typeface="Segoe UI" panose="020B0502040204020203" pitchFamily="34" charset="0"/>
              </a:rPr>
              <a:t> МСМ </a:t>
            </a:r>
            <a:r>
              <a:rPr lang="ru-RU" sz="1067" i="1" dirty="0" err="1">
                <a:latin typeface="Segoe UI" panose="020B0502040204020203" pitchFamily="34" charset="0"/>
                <a:cs typeface="Segoe UI" panose="020B0502040204020203" pitchFamily="34" charset="0"/>
              </a:rPr>
              <a:t>құзыреттері</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бекітілді</a:t>
            </a:r>
            <a:r>
              <a:rPr lang="ru-RU" sz="1067" i="1" dirty="0">
                <a:latin typeface="Segoe UI" panose="020B0502040204020203" pitchFamily="34" charset="0"/>
                <a:cs typeface="Segoe UI" panose="020B0502040204020203" pitchFamily="34" charset="0"/>
              </a:rPr>
              <a:t>;</a:t>
            </a:r>
          </a:p>
          <a:p>
            <a:r>
              <a:rPr lang="ru-RU" sz="1067" i="1" dirty="0">
                <a:latin typeface="Segoe UI" panose="020B0502040204020203" pitchFamily="34" charset="0"/>
                <a:cs typeface="Segoe UI" panose="020B0502040204020203" pitchFamily="34" charset="0"/>
              </a:rPr>
              <a:t>- сала </a:t>
            </a:r>
            <a:r>
              <a:rPr lang="ru-RU" sz="1067" i="1" dirty="0" err="1">
                <a:latin typeface="Segoe UI" panose="020B0502040204020203" pitchFamily="34" charset="0"/>
                <a:cs typeface="Segoe UI" panose="020B0502040204020203" pitchFamily="34" charset="0"/>
              </a:rPr>
              <a:t>Кәсіпкерлік</a:t>
            </a:r>
            <a:r>
              <a:rPr lang="ru-RU" sz="1067" i="1" dirty="0">
                <a:latin typeface="Segoe UI" panose="020B0502040204020203" pitchFamily="34" charset="0"/>
                <a:cs typeface="Segoe UI" panose="020B0502040204020203" pitchFamily="34" charset="0"/>
              </a:rPr>
              <a:t> кодекс </a:t>
            </a:r>
            <a:r>
              <a:rPr lang="ru-RU" sz="1067" i="1" dirty="0" err="1">
                <a:latin typeface="Segoe UI" panose="020B0502040204020203" pitchFamily="34" charset="0"/>
                <a:cs typeface="Segoe UI" panose="020B0502040204020203" pitchFamily="34" charset="0"/>
              </a:rPr>
              <a:t>шеңберінде</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мемлекеттік</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қолдау</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шараларын</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алу</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үшін</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негізгі</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бағыттар</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тізбесіне</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енгізілді</a:t>
            </a:r>
            <a:r>
              <a:rPr lang="ru-RU" sz="1067" i="1" dirty="0">
                <a:latin typeface="Segoe UI" panose="020B0502040204020203" pitchFamily="34" charset="0"/>
                <a:cs typeface="Segoe UI" panose="020B0502040204020203" pitchFamily="34" charset="0"/>
              </a:rPr>
              <a:t>.</a:t>
            </a:r>
          </a:p>
        </p:txBody>
      </p:sp>
      <p:sp>
        <p:nvSpPr>
          <p:cNvPr id="11" name="Прямоугольник 10"/>
          <p:cNvSpPr/>
          <p:nvPr/>
        </p:nvSpPr>
        <p:spPr>
          <a:xfrm>
            <a:off x="711199" y="2914749"/>
            <a:ext cx="5152983" cy="584775"/>
          </a:xfrm>
          <a:prstGeom prst="rect">
            <a:avLst/>
          </a:prstGeom>
        </p:spPr>
        <p:txBody>
          <a:bodyPr wrap="square">
            <a:spAutoFit/>
          </a:bodyPr>
          <a:lstStyle/>
          <a:p>
            <a:r>
              <a:rPr lang="ru-RU" sz="1600" dirty="0">
                <a:latin typeface="Segoe UI" panose="020B0502040204020203" pitchFamily="34" charset="0"/>
                <a:cs typeface="Segoe UI" panose="020B0502040204020203" pitchFamily="34" charset="0"/>
              </a:rPr>
              <a:t>Алматы, </a:t>
            </a:r>
            <a:r>
              <a:rPr lang="ru-RU" sz="1600" dirty="0" err="1">
                <a:latin typeface="Segoe UI" panose="020B0502040204020203" pitchFamily="34" charset="0"/>
                <a:cs typeface="Segoe UI" panose="020B0502040204020203" pitchFamily="34" charset="0"/>
              </a:rPr>
              <a:t>Түркістан</a:t>
            </a:r>
            <a:r>
              <a:rPr lang="ru-RU" sz="1600" dirty="0">
                <a:latin typeface="Segoe UI" panose="020B0502040204020203" pitchFamily="34" charset="0"/>
                <a:cs typeface="Segoe UI" panose="020B0502040204020203" pitchFamily="34" charset="0"/>
              </a:rPr>
              <a:t>, Атырау, Шымкент </a:t>
            </a:r>
            <a:r>
              <a:rPr lang="ru-RU" sz="1600" dirty="0" err="1" smtClean="0">
                <a:latin typeface="Segoe UI" panose="020B0502040204020203" pitchFamily="34" charset="0"/>
                <a:cs typeface="Segoe UI" panose="020B0502040204020203" pitchFamily="34" charset="0"/>
              </a:rPr>
              <a:t>қалаларында</a:t>
            </a:r>
            <a:r>
              <a:rPr lang="ru-RU" sz="1600" dirty="0" smtClean="0">
                <a:latin typeface="Segoe UI" panose="020B0502040204020203" pitchFamily="34" charset="0"/>
                <a:cs typeface="Segoe UI" panose="020B0502040204020203" pitchFamily="34" charset="0"/>
              </a:rPr>
              <a:t> </a:t>
            </a:r>
            <a:br>
              <a:rPr lang="ru-RU" sz="1600" dirty="0" smtClean="0">
                <a:latin typeface="Segoe UI" panose="020B0502040204020203" pitchFamily="34" charset="0"/>
                <a:cs typeface="Segoe UI" panose="020B0502040204020203" pitchFamily="34" charset="0"/>
              </a:rPr>
            </a:br>
            <a:r>
              <a:rPr lang="ru-RU" sz="1600" b="1" dirty="0" smtClean="0">
                <a:solidFill>
                  <a:schemeClr val="tx2">
                    <a:lumMod val="50000"/>
                  </a:schemeClr>
                </a:solidFill>
                <a:latin typeface="Segoe UI" panose="020B0502040204020203" pitchFamily="34" charset="0"/>
                <a:cs typeface="Segoe UI" panose="020B0502040204020203" pitchFamily="34" charset="0"/>
              </a:rPr>
              <a:t>4 </a:t>
            </a:r>
            <a:r>
              <a:rPr lang="ru-RU" sz="1600" b="1" dirty="0" err="1">
                <a:solidFill>
                  <a:schemeClr val="tx2">
                    <a:lumMod val="50000"/>
                  </a:schemeClr>
                </a:solidFill>
                <a:latin typeface="Segoe UI" panose="020B0502040204020203" pitchFamily="34" charset="0"/>
                <a:cs typeface="Segoe UI" panose="020B0502040204020203" pitchFamily="34" charset="0"/>
              </a:rPr>
              <a:t>креативті</a:t>
            </a:r>
            <a:r>
              <a:rPr lang="ru-RU" sz="1600" b="1" dirty="0">
                <a:solidFill>
                  <a:schemeClr val="tx2">
                    <a:lumMod val="50000"/>
                  </a:schemeClr>
                </a:solidFill>
                <a:latin typeface="Segoe UI" panose="020B0502040204020203" pitchFamily="34" charset="0"/>
                <a:cs typeface="Segoe UI" panose="020B0502040204020203" pitchFamily="34" charset="0"/>
              </a:rPr>
              <a:t> </a:t>
            </a:r>
            <a:r>
              <a:rPr lang="ru-RU" sz="1600" b="1" dirty="0" err="1">
                <a:solidFill>
                  <a:schemeClr val="tx2">
                    <a:lumMod val="50000"/>
                  </a:schemeClr>
                </a:solidFill>
                <a:latin typeface="Segoe UI" panose="020B0502040204020203" pitchFamily="34" charset="0"/>
                <a:cs typeface="Segoe UI" panose="020B0502040204020203" pitchFamily="34" charset="0"/>
              </a:rPr>
              <a:t>хаб</a:t>
            </a:r>
            <a:r>
              <a:rPr lang="ru-RU" sz="1600" b="1" dirty="0">
                <a:solidFill>
                  <a:schemeClr val="tx2">
                    <a:lumMod val="50000"/>
                  </a:schemeClr>
                </a:solidFill>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ашылды</a:t>
            </a:r>
            <a:endParaRPr lang="ru-RU" sz="1067" i="1" dirty="0">
              <a:latin typeface="Segoe UI" panose="020B0502040204020203" pitchFamily="34" charset="0"/>
              <a:cs typeface="Segoe UI" panose="020B0502040204020203" pitchFamily="34" charset="0"/>
            </a:endParaRPr>
          </a:p>
        </p:txBody>
      </p:sp>
      <p:sp>
        <p:nvSpPr>
          <p:cNvPr id="12" name="Прямоугольник 11"/>
          <p:cNvSpPr/>
          <p:nvPr/>
        </p:nvSpPr>
        <p:spPr>
          <a:xfrm>
            <a:off x="711199" y="3591857"/>
            <a:ext cx="5502305" cy="666977"/>
          </a:xfrm>
          <a:prstGeom prst="rect">
            <a:avLst/>
          </a:prstGeom>
        </p:spPr>
        <p:txBody>
          <a:bodyPr wrap="square">
            <a:spAutoFit/>
          </a:bodyPr>
          <a:lstStyle/>
          <a:p>
            <a:r>
              <a:rPr lang="ru-RU" sz="1600" b="1" dirty="0" err="1">
                <a:solidFill>
                  <a:schemeClr val="tx2">
                    <a:lumMod val="75000"/>
                  </a:schemeClr>
                </a:solidFill>
                <a:latin typeface="Segoe UI" panose="020B0502040204020203" pitchFamily="34" charset="0"/>
                <a:cs typeface="Segoe UI" panose="020B0502040204020203" pitchFamily="34" charset="0"/>
              </a:rPr>
              <a:t>Ірі</a:t>
            </a:r>
            <a:r>
              <a:rPr lang="ru-RU" sz="1600" b="1" dirty="0">
                <a:solidFill>
                  <a:schemeClr val="tx2">
                    <a:lumMod val="75000"/>
                  </a:schemeClr>
                </a:solidFill>
                <a:latin typeface="Segoe UI" panose="020B0502040204020203" pitchFamily="34" charset="0"/>
                <a:cs typeface="Segoe UI" panose="020B0502040204020203" pitchFamily="34" charset="0"/>
              </a:rPr>
              <a:t> </a:t>
            </a:r>
            <a:r>
              <a:rPr lang="ru-RU" sz="1600" b="1" dirty="0" err="1">
                <a:solidFill>
                  <a:schemeClr val="tx2">
                    <a:lumMod val="75000"/>
                  </a:schemeClr>
                </a:solidFill>
                <a:latin typeface="Segoe UI" panose="020B0502040204020203" pitchFamily="34" charset="0"/>
                <a:cs typeface="Segoe UI" panose="020B0502040204020203" pitchFamily="34" charset="0"/>
              </a:rPr>
              <a:t>имидждік</a:t>
            </a:r>
            <a:r>
              <a:rPr lang="ru-RU" sz="1600" b="1" dirty="0">
                <a:solidFill>
                  <a:schemeClr val="tx2">
                    <a:lumMod val="75000"/>
                  </a:schemeClr>
                </a:solidFill>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іс-шаралар</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өткізілді</a:t>
            </a:r>
            <a:r>
              <a:rPr lang="ru-RU" sz="1600" dirty="0">
                <a:latin typeface="Segoe UI" panose="020B0502040204020203" pitchFamily="34" charset="0"/>
                <a:cs typeface="Segoe UI" panose="020B0502040204020203" pitchFamily="34" charset="0"/>
              </a:rPr>
              <a:t>:</a:t>
            </a:r>
          </a:p>
          <a:p>
            <a:r>
              <a:rPr lang="ru-RU" sz="1067" i="1" dirty="0">
                <a:latin typeface="Segoe UI" panose="020B0502040204020203" pitchFamily="34" charset="0"/>
                <a:cs typeface="Segoe UI" panose="020B0502040204020203" pitchFamily="34" charset="0"/>
              </a:rPr>
              <a:t>(</a:t>
            </a:r>
            <a:r>
              <a:rPr lang="en-US" sz="1067" i="1" dirty="0">
                <a:latin typeface="Segoe UI" panose="020B0502040204020203" pitchFamily="34" charset="0"/>
                <a:cs typeface="Segoe UI" panose="020B0502040204020203" pitchFamily="34" charset="0"/>
              </a:rPr>
              <a:t>Almaty Creative Week</a:t>
            </a:r>
            <a:r>
              <a:rPr lang="kk-KZ" sz="1067" i="1" dirty="0">
                <a:latin typeface="Segoe UI" panose="020B0502040204020203" pitchFamily="34" charset="0"/>
                <a:cs typeface="Segoe UI" panose="020B0502040204020203" pitchFamily="34" charset="0"/>
              </a:rPr>
              <a:t>, </a:t>
            </a:r>
            <a:r>
              <a:rPr lang="ru-RU" sz="1067" i="1" dirty="0">
                <a:latin typeface="Segoe UI" panose="020B0502040204020203" pitchFamily="34" charset="0"/>
                <a:cs typeface="Segoe UI" panose="020B0502040204020203" pitchFamily="34" charset="0"/>
              </a:rPr>
              <a:t>«</a:t>
            </a:r>
            <a:r>
              <a:rPr lang="kk-KZ" sz="1067" i="1" dirty="0">
                <a:latin typeface="Segoe UI" panose="020B0502040204020203" pitchFamily="34" charset="0"/>
                <a:cs typeface="Segoe UI" panose="020B0502040204020203" pitchFamily="34" charset="0"/>
              </a:rPr>
              <a:t>Код Номада» форумы, «</a:t>
            </a:r>
            <a:r>
              <a:rPr lang="en-US" sz="1067" i="1" dirty="0">
                <a:latin typeface="Segoe UI" panose="020B0502040204020203" pitchFamily="34" charset="0"/>
                <a:cs typeface="Segoe UI" panose="020B0502040204020203" pitchFamily="34" charset="0"/>
              </a:rPr>
              <a:t>Global Nomads Fashion Awards</a:t>
            </a:r>
            <a:r>
              <a:rPr lang="kk-KZ" sz="1067" i="1" dirty="0">
                <a:latin typeface="Segoe UI" panose="020B0502040204020203" pitchFamily="34" charset="0"/>
                <a:cs typeface="Segoe UI" panose="020B0502040204020203" pitchFamily="34" charset="0"/>
              </a:rPr>
              <a:t>» конкурсы</a:t>
            </a:r>
            <a:r>
              <a:rPr lang="ru-RU" sz="1067" i="1" dirty="0">
                <a:latin typeface="Segoe UI" panose="020B0502040204020203" pitchFamily="34" charset="0"/>
                <a:cs typeface="Segoe UI" panose="020B0502040204020203" pitchFamily="34" charset="0"/>
              </a:rPr>
              <a:t>, </a:t>
            </a:r>
            <a:r>
              <a:rPr lang="ru-RU" sz="1067" i="1" dirty="0" err="1">
                <a:latin typeface="Segoe UI" panose="020B0502040204020203" pitchFamily="34" charset="0"/>
                <a:cs typeface="Segoe UI" panose="020B0502040204020203" pitchFamily="34" charset="0"/>
              </a:rPr>
              <a:t>Қолөнершілер</a:t>
            </a:r>
            <a:r>
              <a:rPr lang="ru-RU" sz="1067" i="1" dirty="0">
                <a:latin typeface="Segoe UI" panose="020B0502040204020203" pitchFamily="34" charset="0"/>
                <a:cs typeface="Segoe UI" panose="020B0502040204020203" pitchFamily="34" charset="0"/>
              </a:rPr>
              <a:t> форумы</a:t>
            </a:r>
            <a:r>
              <a:rPr lang="ru-RU" sz="1067" i="1" dirty="0" smtClean="0">
                <a:latin typeface="Segoe UI" panose="020B0502040204020203" pitchFamily="34" charset="0"/>
                <a:cs typeface="Segoe UI" panose="020B0502040204020203" pitchFamily="34" charset="0"/>
              </a:rPr>
              <a:t>)</a:t>
            </a:r>
            <a:endParaRPr lang="ru-RU" sz="1067" i="1" dirty="0">
              <a:latin typeface="Segoe UI" panose="020B0502040204020203" pitchFamily="34" charset="0"/>
              <a:cs typeface="Segoe UI" panose="020B0502040204020203" pitchFamily="34" charset="0"/>
            </a:endParaRPr>
          </a:p>
        </p:txBody>
      </p:sp>
      <p:sp>
        <p:nvSpPr>
          <p:cNvPr id="13" name="Прямоугольник 12"/>
          <p:cNvSpPr/>
          <p:nvPr/>
        </p:nvSpPr>
        <p:spPr>
          <a:xfrm>
            <a:off x="711199" y="4329294"/>
            <a:ext cx="5152983" cy="584775"/>
          </a:xfrm>
          <a:prstGeom prst="rect">
            <a:avLst/>
          </a:prstGeom>
        </p:spPr>
        <p:txBody>
          <a:bodyPr wrap="square">
            <a:spAutoFit/>
          </a:bodyPr>
          <a:lstStyle/>
          <a:p>
            <a:r>
              <a:rPr lang="ru-RU" sz="1600" dirty="0">
                <a:latin typeface="Segoe UI" panose="020B0502040204020203" pitchFamily="34" charset="0"/>
                <a:cs typeface="Segoe UI" panose="020B0502040204020203" pitchFamily="34" charset="0"/>
              </a:rPr>
              <a:t>МСМ </a:t>
            </a:r>
            <a:r>
              <a:rPr lang="ru-RU" sz="1600" dirty="0" err="1">
                <a:latin typeface="Segoe UI" panose="020B0502040204020203" pitchFamily="34" charset="0"/>
                <a:cs typeface="Segoe UI" panose="020B0502040204020203" pitchFamily="34" charset="0"/>
              </a:rPr>
              <a:t>құрылымында</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креативті</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индустрияларды</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дамыту</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бойынша</a:t>
            </a:r>
            <a:r>
              <a:rPr lang="ru-RU" sz="1600" dirty="0">
                <a:latin typeface="Segoe UI" panose="020B0502040204020203" pitchFamily="34" charset="0"/>
                <a:cs typeface="Segoe UI" panose="020B0502040204020203" pitchFamily="34" charset="0"/>
              </a:rPr>
              <a:t> </a:t>
            </a:r>
            <a:r>
              <a:rPr lang="ru-RU" sz="1600" b="1" dirty="0" err="1">
                <a:solidFill>
                  <a:schemeClr val="tx2">
                    <a:lumMod val="75000"/>
                  </a:schemeClr>
                </a:solidFill>
                <a:latin typeface="Segoe UI" panose="020B0502040204020203" pitchFamily="34" charset="0"/>
                <a:cs typeface="Segoe UI" panose="020B0502040204020203" pitchFamily="34" charset="0"/>
              </a:rPr>
              <a:t>жеке</a:t>
            </a:r>
            <a:r>
              <a:rPr lang="ru-RU" sz="1600" b="1" dirty="0">
                <a:solidFill>
                  <a:schemeClr val="tx2">
                    <a:lumMod val="75000"/>
                  </a:schemeClr>
                </a:solidFill>
                <a:latin typeface="Segoe UI" panose="020B0502040204020203" pitchFamily="34" charset="0"/>
                <a:cs typeface="Segoe UI" panose="020B0502040204020203" pitchFamily="34" charset="0"/>
              </a:rPr>
              <a:t> Департамент </a:t>
            </a:r>
            <a:r>
              <a:rPr lang="ru-RU" sz="1600" dirty="0" err="1" smtClean="0">
                <a:latin typeface="Segoe UI" panose="020B0502040204020203" pitchFamily="34" charset="0"/>
                <a:cs typeface="Segoe UI" panose="020B0502040204020203" pitchFamily="34" charset="0"/>
              </a:rPr>
              <a:t>құрылуда</a:t>
            </a:r>
            <a:endParaRPr lang="ru-RU" sz="1067" i="1" dirty="0">
              <a:latin typeface="Segoe UI" panose="020B0502040204020203" pitchFamily="34" charset="0"/>
              <a:cs typeface="Segoe UI" panose="020B0502040204020203" pitchFamily="34" charset="0"/>
            </a:endParaRPr>
          </a:p>
        </p:txBody>
      </p:sp>
      <p:sp>
        <p:nvSpPr>
          <p:cNvPr id="14" name="Shape 5250">
            <a:extLst>
              <a:ext uri="{FF2B5EF4-FFF2-40B4-BE49-F238E27FC236}">
                <a16:creationId xmlns:a16="http://schemas.microsoft.com/office/drawing/2014/main" id="{77A201BF-3AA5-453F-BC0F-80CD6177C8DD}"/>
              </a:ext>
            </a:extLst>
          </p:cNvPr>
          <p:cNvSpPr>
            <a:spLocks/>
          </p:cNvSpPr>
          <p:nvPr/>
        </p:nvSpPr>
        <p:spPr bwMode="auto">
          <a:xfrm>
            <a:off x="406398" y="1954521"/>
            <a:ext cx="180000" cy="180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5BDD3"/>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5" name="Shape 5250">
            <a:extLst>
              <a:ext uri="{FF2B5EF4-FFF2-40B4-BE49-F238E27FC236}">
                <a16:creationId xmlns:a16="http://schemas.microsoft.com/office/drawing/2014/main" id="{77A201BF-3AA5-453F-BC0F-80CD6177C8DD}"/>
              </a:ext>
            </a:extLst>
          </p:cNvPr>
          <p:cNvSpPr>
            <a:spLocks/>
          </p:cNvSpPr>
          <p:nvPr/>
        </p:nvSpPr>
        <p:spPr bwMode="auto">
          <a:xfrm>
            <a:off x="406398" y="3004165"/>
            <a:ext cx="180000" cy="180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5BDD3"/>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6" name="Shape 5250">
            <a:extLst>
              <a:ext uri="{FF2B5EF4-FFF2-40B4-BE49-F238E27FC236}">
                <a16:creationId xmlns:a16="http://schemas.microsoft.com/office/drawing/2014/main" id="{77A201BF-3AA5-453F-BC0F-80CD6177C8DD}"/>
              </a:ext>
            </a:extLst>
          </p:cNvPr>
          <p:cNvSpPr>
            <a:spLocks/>
          </p:cNvSpPr>
          <p:nvPr/>
        </p:nvSpPr>
        <p:spPr bwMode="auto">
          <a:xfrm>
            <a:off x="406398" y="3667341"/>
            <a:ext cx="180000" cy="180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5BDD3"/>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7" name="Shape 5250">
            <a:extLst>
              <a:ext uri="{FF2B5EF4-FFF2-40B4-BE49-F238E27FC236}">
                <a16:creationId xmlns:a16="http://schemas.microsoft.com/office/drawing/2014/main" id="{77A201BF-3AA5-453F-BC0F-80CD6177C8DD}"/>
              </a:ext>
            </a:extLst>
          </p:cNvPr>
          <p:cNvSpPr>
            <a:spLocks/>
          </p:cNvSpPr>
          <p:nvPr/>
        </p:nvSpPr>
        <p:spPr bwMode="auto">
          <a:xfrm>
            <a:off x="406398" y="4406070"/>
            <a:ext cx="180000" cy="180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05BDD3"/>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20" name="Прямоугольник 19"/>
          <p:cNvSpPr/>
          <p:nvPr/>
        </p:nvSpPr>
        <p:spPr>
          <a:xfrm>
            <a:off x="6603999" y="1859104"/>
            <a:ext cx="5486399" cy="584775"/>
          </a:xfrm>
          <a:prstGeom prst="rect">
            <a:avLst/>
          </a:prstGeom>
        </p:spPr>
        <p:txBody>
          <a:bodyPr wrap="square">
            <a:spAutoFit/>
          </a:bodyPr>
          <a:lstStyle/>
          <a:p>
            <a:r>
              <a:rPr lang="ru-RU" sz="1600" dirty="0" err="1">
                <a:latin typeface="Segoe UI" panose="020B0502040204020203" pitchFamily="34" charset="0"/>
                <a:cs typeface="Segoe UI" panose="020B0502040204020203" pitchFamily="34" charset="0"/>
              </a:rPr>
              <a:t>Креативті</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индустриялар</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үшін</a:t>
            </a:r>
            <a:r>
              <a:rPr lang="ru-RU" sz="1600" dirty="0">
                <a:latin typeface="Segoe UI" panose="020B0502040204020203" pitchFamily="34" charset="0"/>
                <a:cs typeface="Segoe UI" panose="020B0502040204020203" pitchFamily="34" charset="0"/>
              </a:rPr>
              <a:t> </a:t>
            </a:r>
            <a:r>
              <a:rPr lang="ru-RU" sz="1600" b="1" dirty="0" err="1">
                <a:solidFill>
                  <a:srgbClr val="244375"/>
                </a:solidFill>
                <a:latin typeface="Segoe UI" panose="020B0502040204020203" pitchFamily="34" charset="0"/>
                <a:cs typeface="Segoe UI" panose="020B0502040204020203" pitchFamily="34" charset="0"/>
              </a:rPr>
              <a:t>мемлекеттік</a:t>
            </a:r>
            <a:r>
              <a:rPr lang="ru-RU" sz="1600" b="1" dirty="0">
                <a:solidFill>
                  <a:srgbClr val="244375"/>
                </a:solidFill>
                <a:latin typeface="Segoe UI" panose="020B0502040204020203" pitchFamily="34" charset="0"/>
                <a:cs typeface="Segoe UI" panose="020B0502040204020203" pitchFamily="34" charset="0"/>
              </a:rPr>
              <a:t> </a:t>
            </a:r>
            <a:r>
              <a:rPr lang="ru-RU" sz="1600" b="1" dirty="0" err="1">
                <a:solidFill>
                  <a:srgbClr val="244375"/>
                </a:solidFill>
                <a:latin typeface="Segoe UI" panose="020B0502040204020203" pitchFamily="34" charset="0"/>
                <a:cs typeface="Segoe UI" panose="020B0502040204020203" pitchFamily="34" charset="0"/>
              </a:rPr>
              <a:t>қолдау</a:t>
            </a:r>
            <a:r>
              <a:rPr lang="ru-RU" sz="1600" b="1" dirty="0">
                <a:solidFill>
                  <a:srgbClr val="244375"/>
                </a:solidFill>
                <a:latin typeface="Segoe UI" panose="020B0502040204020203" pitchFamily="34" charset="0"/>
                <a:cs typeface="Segoe UI" panose="020B0502040204020203" pitchFamily="34" charset="0"/>
              </a:rPr>
              <a:t> </a:t>
            </a:r>
            <a:r>
              <a:rPr lang="ru-RU" sz="1600" b="1" dirty="0" err="1">
                <a:solidFill>
                  <a:srgbClr val="244375"/>
                </a:solidFill>
                <a:latin typeface="Segoe UI" panose="020B0502040204020203" pitchFamily="34" charset="0"/>
                <a:cs typeface="Segoe UI" panose="020B0502040204020203" pitchFamily="34" charset="0"/>
              </a:rPr>
              <a:t>шаралары</a:t>
            </a:r>
            <a:r>
              <a:rPr lang="ru-RU" sz="1600" b="1" dirty="0">
                <a:solidFill>
                  <a:srgbClr val="244375"/>
                </a:solidFill>
                <a:latin typeface="Segoe UI" panose="020B0502040204020203" pitchFamily="34" charset="0"/>
                <a:cs typeface="Segoe UI" panose="020B0502040204020203" pitchFamily="34" charset="0"/>
              </a:rPr>
              <a:t> </a:t>
            </a:r>
            <a:r>
              <a:rPr lang="ru-RU" sz="1600" b="1" dirty="0" err="1">
                <a:solidFill>
                  <a:srgbClr val="244375"/>
                </a:solidFill>
                <a:latin typeface="Segoe UI" panose="020B0502040204020203" pitchFamily="34" charset="0"/>
                <a:cs typeface="Segoe UI" panose="020B0502040204020203" pitchFamily="34" charset="0"/>
              </a:rPr>
              <a:t>бойынша</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заң</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жобасын</a:t>
            </a:r>
            <a:r>
              <a:rPr lang="ru-RU" sz="1600" dirty="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әзірлеу</a:t>
            </a:r>
            <a:endParaRPr lang="ru-RU" sz="1067" dirty="0">
              <a:latin typeface="Segoe UI" panose="020B0502040204020203" pitchFamily="34" charset="0"/>
              <a:cs typeface="Segoe UI" panose="020B0502040204020203" pitchFamily="34" charset="0"/>
            </a:endParaRPr>
          </a:p>
        </p:txBody>
      </p:sp>
      <p:sp>
        <p:nvSpPr>
          <p:cNvPr id="21" name="Shape 5250">
            <a:extLst>
              <a:ext uri="{FF2B5EF4-FFF2-40B4-BE49-F238E27FC236}">
                <a16:creationId xmlns:a16="http://schemas.microsoft.com/office/drawing/2014/main" id="{77A201BF-3AA5-453F-BC0F-80CD6177C8DD}"/>
              </a:ext>
            </a:extLst>
          </p:cNvPr>
          <p:cNvSpPr>
            <a:spLocks/>
          </p:cNvSpPr>
          <p:nvPr/>
        </p:nvSpPr>
        <p:spPr bwMode="auto">
          <a:xfrm>
            <a:off x="6312150" y="1954521"/>
            <a:ext cx="203200" cy="206152"/>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4F81BD"/>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22" name="Прямоугольник 21"/>
          <p:cNvSpPr/>
          <p:nvPr/>
        </p:nvSpPr>
        <p:spPr>
          <a:xfrm>
            <a:off x="6577466" y="3407237"/>
            <a:ext cx="5815863" cy="584775"/>
          </a:xfrm>
          <a:prstGeom prst="rect">
            <a:avLst/>
          </a:prstGeom>
        </p:spPr>
        <p:txBody>
          <a:bodyPr wrap="square">
            <a:spAutoFit/>
          </a:bodyPr>
          <a:lstStyle/>
          <a:p>
            <a:r>
              <a:rPr lang="ru-RU" sz="1600" dirty="0">
                <a:latin typeface="Segoe UI" panose="020B0502040204020203" pitchFamily="34" charset="0"/>
                <a:cs typeface="Segoe UI" panose="020B0502040204020203" pitchFamily="34" charset="0"/>
              </a:rPr>
              <a:t>Астана, </a:t>
            </a:r>
            <a:r>
              <a:rPr lang="ru-RU" sz="1600" dirty="0" err="1">
                <a:latin typeface="Segoe UI" panose="020B0502040204020203" pitchFamily="34" charset="0"/>
                <a:cs typeface="Segoe UI" panose="020B0502040204020203" pitchFamily="34" charset="0"/>
              </a:rPr>
              <a:t>Қарағанды</a:t>
            </a:r>
            <a:r>
              <a:rPr lang="ru-RU" sz="1600" dirty="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қалаларында</a:t>
            </a:r>
            <a:r>
              <a:rPr lang="ru-RU" sz="1600" dirty="0" smtClean="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және</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қосымша</a:t>
            </a:r>
            <a:r>
              <a:rPr lang="ru-RU" sz="1600" dirty="0">
                <a:latin typeface="Segoe UI" panose="020B0502040204020203" pitchFamily="34" charset="0"/>
                <a:cs typeface="Segoe UI" panose="020B0502040204020203" pitchFamily="34" charset="0"/>
              </a:rPr>
              <a:t> Алматы, </a:t>
            </a:r>
            <a:r>
              <a:rPr lang="ru-RU" sz="1600" dirty="0" smtClean="0">
                <a:latin typeface="Segoe UI" panose="020B0502040204020203" pitchFamily="34" charset="0"/>
                <a:cs typeface="Segoe UI" panose="020B0502040204020203" pitchFamily="34" charset="0"/>
              </a:rPr>
              <a:t>Шымкент </a:t>
            </a:r>
            <a:r>
              <a:rPr lang="ru-RU" sz="1600" dirty="0" err="1" smtClean="0">
                <a:latin typeface="Segoe UI" panose="020B0502040204020203" pitchFamily="34" charset="0"/>
                <a:cs typeface="Segoe UI" panose="020B0502040204020203" pitchFamily="34" charset="0"/>
              </a:rPr>
              <a:t>қалаларында</a:t>
            </a:r>
            <a:r>
              <a:rPr lang="ru-RU" sz="1600" dirty="0" smtClean="0">
                <a:latin typeface="Segoe UI" panose="020B0502040204020203" pitchFamily="34" charset="0"/>
                <a:cs typeface="Segoe UI" panose="020B0502040204020203" pitchFamily="34" charset="0"/>
              </a:rPr>
              <a:t> </a:t>
            </a:r>
            <a:r>
              <a:rPr lang="ru-RU" sz="1600" b="1" dirty="0" err="1">
                <a:solidFill>
                  <a:srgbClr val="244375"/>
                </a:solidFill>
                <a:latin typeface="Segoe UI" panose="020B0502040204020203" pitchFamily="34" charset="0"/>
                <a:cs typeface="Segoe UI" panose="020B0502040204020203" pitchFamily="34" charset="0"/>
              </a:rPr>
              <a:t>креативті</a:t>
            </a:r>
            <a:r>
              <a:rPr lang="ru-RU" sz="1600" b="1" dirty="0">
                <a:solidFill>
                  <a:srgbClr val="244375"/>
                </a:solidFill>
                <a:latin typeface="Segoe UI" panose="020B0502040204020203" pitchFamily="34" charset="0"/>
                <a:cs typeface="Segoe UI" panose="020B0502040204020203" pitchFamily="34" charset="0"/>
              </a:rPr>
              <a:t> </a:t>
            </a:r>
            <a:r>
              <a:rPr lang="ru-RU" sz="1600" b="1" dirty="0" err="1" smtClean="0">
                <a:solidFill>
                  <a:srgbClr val="244375"/>
                </a:solidFill>
                <a:latin typeface="Segoe UI" panose="020B0502040204020203" pitchFamily="34" charset="0"/>
                <a:cs typeface="Segoe UI" panose="020B0502040204020203" pitchFamily="34" charset="0"/>
              </a:rPr>
              <a:t>хабтарды</a:t>
            </a:r>
            <a:r>
              <a:rPr lang="ru-RU" sz="1600" b="1" dirty="0" smtClean="0">
                <a:solidFill>
                  <a:srgbClr val="244375"/>
                </a:solidFill>
                <a:latin typeface="Segoe UI" panose="020B0502040204020203" pitchFamily="34" charset="0"/>
                <a:cs typeface="Segoe UI" panose="020B0502040204020203" pitchFamily="34" charset="0"/>
              </a:rPr>
              <a:t> </a:t>
            </a:r>
            <a:r>
              <a:rPr lang="ru-RU" sz="1600" b="1" dirty="0" err="1" smtClean="0">
                <a:solidFill>
                  <a:srgbClr val="244375"/>
                </a:solidFill>
                <a:latin typeface="Segoe UI" panose="020B0502040204020203" pitchFamily="34" charset="0"/>
                <a:cs typeface="Segoe UI" panose="020B0502040204020203" pitchFamily="34" charset="0"/>
              </a:rPr>
              <a:t>ашу</a:t>
            </a:r>
            <a:endParaRPr lang="ru-RU" sz="1067" dirty="0">
              <a:solidFill>
                <a:schemeClr val="tx2">
                  <a:lumMod val="50000"/>
                </a:schemeClr>
              </a:solidFill>
              <a:latin typeface="Segoe UI" panose="020B0502040204020203" pitchFamily="34" charset="0"/>
              <a:cs typeface="Segoe UI" panose="020B0502040204020203" pitchFamily="34" charset="0"/>
            </a:endParaRPr>
          </a:p>
        </p:txBody>
      </p:sp>
      <p:sp>
        <p:nvSpPr>
          <p:cNvPr id="23" name="Прямоугольник 22"/>
          <p:cNvSpPr/>
          <p:nvPr/>
        </p:nvSpPr>
        <p:spPr>
          <a:xfrm>
            <a:off x="6603998" y="4699259"/>
            <a:ext cx="5588001" cy="338554"/>
          </a:xfrm>
          <a:prstGeom prst="rect">
            <a:avLst/>
          </a:prstGeom>
        </p:spPr>
        <p:txBody>
          <a:bodyPr wrap="square">
            <a:spAutoFit/>
          </a:bodyPr>
          <a:lstStyle/>
          <a:p>
            <a:r>
              <a:rPr lang="ru-RU" sz="1600" b="1" dirty="0">
                <a:solidFill>
                  <a:srgbClr val="244375"/>
                </a:solidFill>
                <a:latin typeface="Segoe UI" panose="020B0502040204020203" pitchFamily="34" charset="0"/>
                <a:cs typeface="Segoe UI" panose="020B0502040204020203" pitchFamily="34" charset="0"/>
              </a:rPr>
              <a:t>6 </a:t>
            </a:r>
            <a:r>
              <a:rPr lang="ru-RU" sz="1600" b="1" dirty="0" err="1">
                <a:solidFill>
                  <a:srgbClr val="244375"/>
                </a:solidFill>
                <a:latin typeface="Segoe UI" panose="020B0502040204020203" pitchFamily="34" charset="0"/>
                <a:cs typeface="Segoe UI" panose="020B0502040204020203" pitchFamily="34" charset="0"/>
              </a:rPr>
              <a:t>халықаралық</a:t>
            </a:r>
            <a:r>
              <a:rPr lang="ru-RU" sz="1600" b="1" dirty="0">
                <a:solidFill>
                  <a:srgbClr val="244375"/>
                </a:solidFill>
                <a:latin typeface="Segoe UI" panose="020B0502040204020203" pitchFamily="34" charset="0"/>
                <a:cs typeface="Segoe UI" panose="020B0502040204020203" pitchFamily="34" charset="0"/>
              </a:rPr>
              <a:t> </a:t>
            </a:r>
            <a:r>
              <a:rPr lang="ru-RU" sz="1600" b="1" dirty="0" err="1">
                <a:solidFill>
                  <a:srgbClr val="244375"/>
                </a:solidFill>
                <a:latin typeface="Segoe UI" panose="020B0502040204020203" pitchFamily="34" charset="0"/>
                <a:cs typeface="Segoe UI" panose="020B0502040204020203" pitchFamily="34" charset="0"/>
              </a:rPr>
              <a:t>көрмелерге</a:t>
            </a:r>
            <a:r>
              <a:rPr lang="ru-RU" sz="1600" b="1" dirty="0">
                <a:solidFill>
                  <a:srgbClr val="244375"/>
                </a:solidFill>
                <a:latin typeface="Segoe UI" panose="020B0502040204020203" pitchFamily="34" charset="0"/>
                <a:cs typeface="Segoe UI" panose="020B0502040204020203" pitchFamily="34" charset="0"/>
              </a:rPr>
              <a:t> </a:t>
            </a:r>
            <a:r>
              <a:rPr lang="ru-RU" sz="1600" b="1" dirty="0" err="1" smtClean="0">
                <a:solidFill>
                  <a:srgbClr val="244375"/>
                </a:solidFill>
                <a:latin typeface="Segoe UI" panose="020B0502040204020203" pitchFamily="34" charset="0"/>
                <a:cs typeface="Segoe UI" panose="020B0502040204020203" pitchFamily="34" charset="0"/>
              </a:rPr>
              <a:t>қатысу</a:t>
            </a:r>
            <a:endParaRPr lang="ru-RU" sz="1067" dirty="0">
              <a:latin typeface="Segoe UI" panose="020B0502040204020203" pitchFamily="34" charset="0"/>
              <a:cs typeface="Segoe UI" panose="020B0502040204020203" pitchFamily="34" charset="0"/>
            </a:endParaRPr>
          </a:p>
        </p:txBody>
      </p:sp>
      <p:sp>
        <p:nvSpPr>
          <p:cNvPr id="24" name="Shape 5250">
            <a:extLst>
              <a:ext uri="{FF2B5EF4-FFF2-40B4-BE49-F238E27FC236}">
                <a16:creationId xmlns:a16="http://schemas.microsoft.com/office/drawing/2014/main" id="{77A201BF-3AA5-453F-BC0F-80CD6177C8DD}"/>
              </a:ext>
            </a:extLst>
          </p:cNvPr>
          <p:cNvSpPr>
            <a:spLocks/>
          </p:cNvSpPr>
          <p:nvPr/>
        </p:nvSpPr>
        <p:spPr bwMode="auto">
          <a:xfrm>
            <a:off x="6312150" y="3538219"/>
            <a:ext cx="203200" cy="206152"/>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4F81BD"/>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25" name="Shape 5250">
            <a:extLst>
              <a:ext uri="{FF2B5EF4-FFF2-40B4-BE49-F238E27FC236}">
                <a16:creationId xmlns:a16="http://schemas.microsoft.com/office/drawing/2014/main" id="{77A201BF-3AA5-453F-BC0F-80CD6177C8DD}"/>
              </a:ext>
            </a:extLst>
          </p:cNvPr>
          <p:cNvSpPr>
            <a:spLocks/>
          </p:cNvSpPr>
          <p:nvPr/>
        </p:nvSpPr>
        <p:spPr bwMode="auto">
          <a:xfrm>
            <a:off x="6312150" y="4792386"/>
            <a:ext cx="203200" cy="206152"/>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4F81BD"/>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26" name="Прямоугольник 25"/>
          <p:cNvSpPr/>
          <p:nvPr/>
        </p:nvSpPr>
        <p:spPr>
          <a:xfrm>
            <a:off x="6603997" y="2757469"/>
            <a:ext cx="5486399" cy="584775"/>
          </a:xfrm>
          <a:prstGeom prst="rect">
            <a:avLst/>
          </a:prstGeom>
        </p:spPr>
        <p:txBody>
          <a:bodyPr wrap="square">
            <a:spAutoFit/>
          </a:bodyPr>
          <a:lstStyle/>
          <a:p>
            <a:r>
              <a:rPr lang="ru-RU" sz="1600" dirty="0" err="1">
                <a:latin typeface="Segoe UI" panose="020B0502040204020203" pitchFamily="34" charset="0"/>
                <a:cs typeface="Segoe UI" panose="020B0502040204020203" pitchFamily="34" charset="0"/>
              </a:rPr>
              <a:t>Креативті</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индустриялар</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бойынша</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кешенді</a:t>
            </a:r>
            <a:r>
              <a:rPr lang="ru-RU" sz="1600" dirty="0">
                <a:latin typeface="Segoe UI" panose="020B0502040204020203" pitchFamily="34" charset="0"/>
                <a:cs typeface="Segoe UI" panose="020B0502040204020203" pitchFamily="34" charset="0"/>
              </a:rPr>
              <a:t> </a:t>
            </a:r>
            <a:r>
              <a:rPr lang="ru-RU" sz="1600" b="1" dirty="0" err="1">
                <a:solidFill>
                  <a:schemeClr val="tx2">
                    <a:lumMod val="75000"/>
                  </a:schemeClr>
                </a:solidFill>
                <a:latin typeface="Segoe UI" panose="020B0502040204020203" pitchFamily="34" charset="0"/>
                <a:cs typeface="Segoe UI" panose="020B0502040204020203" pitchFamily="34" charset="0"/>
              </a:rPr>
              <a:t>зерттеу</a:t>
            </a:r>
            <a:r>
              <a:rPr lang="ru-RU" sz="1600" dirty="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жүргізу</a:t>
            </a:r>
            <a:endParaRPr lang="ru-RU" sz="1067" i="1" dirty="0">
              <a:latin typeface="Segoe UI" panose="020B0502040204020203" pitchFamily="34" charset="0"/>
              <a:cs typeface="Segoe UI" panose="020B0502040204020203" pitchFamily="34" charset="0"/>
            </a:endParaRPr>
          </a:p>
        </p:txBody>
      </p:sp>
      <p:sp>
        <p:nvSpPr>
          <p:cNvPr id="27" name="Shape 5250">
            <a:extLst>
              <a:ext uri="{FF2B5EF4-FFF2-40B4-BE49-F238E27FC236}">
                <a16:creationId xmlns:a16="http://schemas.microsoft.com/office/drawing/2014/main" id="{77A201BF-3AA5-453F-BC0F-80CD6177C8DD}"/>
              </a:ext>
            </a:extLst>
          </p:cNvPr>
          <p:cNvSpPr>
            <a:spLocks/>
          </p:cNvSpPr>
          <p:nvPr/>
        </p:nvSpPr>
        <p:spPr bwMode="auto">
          <a:xfrm>
            <a:off x="6312150" y="2841129"/>
            <a:ext cx="203200" cy="206152"/>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4F81BD"/>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28" name="Прямоугольник 27"/>
          <p:cNvSpPr/>
          <p:nvPr/>
        </p:nvSpPr>
        <p:spPr>
          <a:xfrm>
            <a:off x="6603997" y="4055567"/>
            <a:ext cx="5486399" cy="584775"/>
          </a:xfrm>
          <a:prstGeom prst="rect">
            <a:avLst/>
          </a:prstGeom>
        </p:spPr>
        <p:txBody>
          <a:bodyPr wrap="square">
            <a:spAutoFit/>
          </a:bodyPr>
          <a:lstStyle/>
          <a:p>
            <a:r>
              <a:rPr lang="ru-RU" sz="1600" dirty="0">
                <a:latin typeface="Segoe UI" panose="020B0502040204020203" pitchFamily="34" charset="0"/>
                <a:cs typeface="Segoe UI" panose="020B0502040204020203" pitchFamily="34" charset="0"/>
              </a:rPr>
              <a:t>Астана </a:t>
            </a:r>
            <a:r>
              <a:rPr lang="ru-RU" sz="1600" dirty="0" err="1">
                <a:latin typeface="Segoe UI" panose="020B0502040204020203" pitchFamily="34" charset="0"/>
                <a:cs typeface="Segoe UI" panose="020B0502040204020203" pitchFamily="34" charset="0"/>
              </a:rPr>
              <a:t>қаласындағы</a:t>
            </a:r>
            <a:r>
              <a:rPr lang="ru-RU" sz="1600" dirty="0">
                <a:latin typeface="Segoe UI" panose="020B0502040204020203" pitchFamily="34" charset="0"/>
                <a:cs typeface="Segoe UI" panose="020B0502040204020203" pitchFamily="34" charset="0"/>
              </a:rPr>
              <a:t> </a:t>
            </a:r>
            <a:r>
              <a:rPr lang="ru-RU" sz="1600" dirty="0" err="1">
                <a:latin typeface="Segoe UI" panose="020B0502040204020203" pitchFamily="34" charset="0"/>
                <a:cs typeface="Segoe UI" panose="020B0502040204020203" pitchFamily="34" charset="0"/>
              </a:rPr>
              <a:t>Ұлттық</a:t>
            </a:r>
            <a:r>
              <a:rPr lang="ru-RU" sz="1600" dirty="0">
                <a:latin typeface="Segoe UI" panose="020B0502040204020203" pitchFamily="34" charset="0"/>
                <a:cs typeface="Segoe UI" panose="020B0502040204020203" pitchFamily="34" charset="0"/>
              </a:rPr>
              <a:t> музей </a:t>
            </a:r>
            <a:r>
              <a:rPr lang="ru-RU" sz="1600" dirty="0" err="1">
                <a:latin typeface="Segoe UI" panose="020B0502040204020203" pitchFamily="34" charset="0"/>
                <a:cs typeface="Segoe UI" panose="020B0502040204020203" pitchFamily="34" charset="0"/>
              </a:rPr>
              <a:t>базасында</a:t>
            </a:r>
            <a:r>
              <a:rPr lang="ru-RU" sz="1600" dirty="0">
                <a:latin typeface="Segoe UI" panose="020B0502040204020203" pitchFamily="34" charset="0"/>
                <a:cs typeface="Segoe UI" panose="020B0502040204020203" pitchFamily="34" charset="0"/>
              </a:rPr>
              <a:t> </a:t>
            </a:r>
            <a:r>
              <a:rPr lang="kk-KZ" sz="1600" b="1" dirty="0">
                <a:solidFill>
                  <a:srgbClr val="244375"/>
                </a:solidFill>
                <a:latin typeface="Segoe UI" panose="020B0502040204020203" pitchFamily="34" charset="0"/>
                <a:cs typeface="Segoe UI" panose="020B0502040204020203" pitchFamily="34" charset="0"/>
              </a:rPr>
              <a:t>Қ</a:t>
            </a:r>
            <a:r>
              <a:rPr lang="ru-RU" sz="1600" b="1" dirty="0" err="1">
                <a:solidFill>
                  <a:srgbClr val="244375"/>
                </a:solidFill>
                <a:latin typeface="Segoe UI" panose="020B0502040204020203" pitchFamily="34" charset="0"/>
                <a:cs typeface="Segoe UI" panose="020B0502040204020203" pitchFamily="34" charset="0"/>
              </a:rPr>
              <a:t>олөнершілер</a:t>
            </a:r>
            <a:r>
              <a:rPr lang="ru-RU" sz="1600" b="1" dirty="0">
                <a:solidFill>
                  <a:srgbClr val="244375"/>
                </a:solidFill>
                <a:latin typeface="Segoe UI" panose="020B0502040204020203" pitchFamily="34" charset="0"/>
                <a:cs typeface="Segoe UI" panose="020B0502040204020203" pitchFamily="34" charset="0"/>
              </a:rPr>
              <a:t> </a:t>
            </a:r>
            <a:r>
              <a:rPr lang="ru-RU" sz="1600" b="1" dirty="0" err="1" smtClean="0">
                <a:solidFill>
                  <a:srgbClr val="244375"/>
                </a:solidFill>
                <a:latin typeface="Segoe UI" panose="020B0502040204020203" pitchFamily="34" charset="0"/>
                <a:cs typeface="Segoe UI" panose="020B0502040204020203" pitchFamily="34" charset="0"/>
              </a:rPr>
              <a:t>орталығыны</a:t>
            </a:r>
            <a:r>
              <a:rPr lang="ru-RU" sz="1600" b="1" dirty="0" err="1">
                <a:solidFill>
                  <a:srgbClr val="244375"/>
                </a:solidFill>
                <a:latin typeface="Segoe UI" panose="020B0502040204020203" pitchFamily="34" charset="0"/>
                <a:cs typeface="Segoe UI" panose="020B0502040204020203" pitchFamily="34" charset="0"/>
              </a:rPr>
              <a:t>ң</a:t>
            </a:r>
            <a:r>
              <a:rPr lang="ru-RU" sz="1600" b="1" dirty="0" smtClean="0">
                <a:solidFill>
                  <a:srgbClr val="244375"/>
                </a:solidFill>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қызмет</a:t>
            </a:r>
            <a:r>
              <a:rPr lang="ru-RU" sz="1600" dirty="0" smtClean="0">
                <a:latin typeface="Segoe UI" panose="020B0502040204020203" pitchFamily="34" charset="0"/>
                <a:cs typeface="Segoe UI" panose="020B0502040204020203" pitchFamily="34" charset="0"/>
              </a:rPr>
              <a:t> </a:t>
            </a:r>
            <a:r>
              <a:rPr lang="ru-RU" sz="1600" dirty="0" err="1" smtClean="0">
                <a:latin typeface="Segoe UI" panose="020B0502040204020203" pitchFamily="34" charset="0"/>
                <a:cs typeface="Segoe UI" panose="020B0502040204020203" pitchFamily="34" charset="0"/>
              </a:rPr>
              <a:t>етуі</a:t>
            </a:r>
            <a:endParaRPr lang="ru-RU" sz="1067" dirty="0">
              <a:latin typeface="Segoe UI" panose="020B0502040204020203" pitchFamily="34" charset="0"/>
              <a:cs typeface="Segoe UI" panose="020B0502040204020203" pitchFamily="34" charset="0"/>
            </a:endParaRPr>
          </a:p>
        </p:txBody>
      </p:sp>
      <p:sp>
        <p:nvSpPr>
          <p:cNvPr id="29" name="Shape 5250">
            <a:extLst>
              <a:ext uri="{FF2B5EF4-FFF2-40B4-BE49-F238E27FC236}">
                <a16:creationId xmlns:a16="http://schemas.microsoft.com/office/drawing/2014/main" id="{77A201BF-3AA5-453F-BC0F-80CD6177C8DD}"/>
              </a:ext>
            </a:extLst>
          </p:cNvPr>
          <p:cNvSpPr>
            <a:spLocks/>
          </p:cNvSpPr>
          <p:nvPr/>
        </p:nvSpPr>
        <p:spPr bwMode="auto">
          <a:xfrm>
            <a:off x="6312150" y="4144762"/>
            <a:ext cx="203200" cy="206152"/>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4F81BD"/>
          </a:solidFill>
          <a:ln>
            <a:noFill/>
          </a:ln>
        </p:spPr>
        <p:txBody>
          <a:bodyPr lIns="60951" tIns="60951" rIns="60951" bIns="60951"/>
          <a:lstStyle/>
          <a:p>
            <a:pPr defTabSz="609585" eaLnBrk="0" fontAlgn="base" hangingPunct="0">
              <a:spcBef>
                <a:spcPct val="0"/>
              </a:spcBef>
              <a:spcAft>
                <a:spcPct val="0"/>
              </a:spcAft>
              <a:defRPr/>
            </a:pPr>
            <a:endPar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cxnSp>
        <p:nvCxnSpPr>
          <p:cNvPr id="30" name="Google Shape;371;p7">
            <a:extLst>
              <a:ext uri="{FF2B5EF4-FFF2-40B4-BE49-F238E27FC236}">
                <a16:creationId xmlns:a16="http://schemas.microsoft.com/office/drawing/2014/main" id="{C7B6481B-2143-4297-A5E9-02DB9EC08508}"/>
              </a:ext>
            </a:extLst>
          </p:cNvPr>
          <p:cNvCxnSpPr>
            <a:cxnSpLocks/>
          </p:cNvCxnSpPr>
          <p:nvPr/>
        </p:nvCxnSpPr>
        <p:spPr>
          <a:xfrm flipH="1">
            <a:off x="6023765" y="1323510"/>
            <a:ext cx="0" cy="4201078"/>
          </a:xfrm>
          <a:prstGeom prst="straightConnector1">
            <a:avLst/>
          </a:prstGeom>
          <a:noFill/>
          <a:ln w="19050" cap="flat" cmpd="sng">
            <a:solidFill>
              <a:schemeClr val="accent5">
                <a:lumMod val="75000"/>
              </a:schemeClr>
            </a:solidFill>
            <a:prstDash val="dot"/>
            <a:round/>
            <a:headEnd type="none" w="sm" len="sm"/>
            <a:tailEnd type="none" w="sm" len="sm"/>
          </a:ln>
        </p:spPr>
      </p:cxnSp>
    </p:spTree>
    <p:extLst>
      <p:ext uri="{BB962C8B-B14F-4D97-AF65-F5344CB8AC3E}">
        <p14:creationId xmlns:p14="http://schemas.microsoft.com/office/powerpoint/2010/main" val="283651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126159" y="0"/>
            <a:ext cx="133166" cy="468000"/>
          </a:xfrm>
          <a:prstGeom prst="rect">
            <a:avLst/>
          </a:prstGeom>
          <a:solidFill>
            <a:srgbClr val="05BD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Прямоугольник 32"/>
          <p:cNvSpPr/>
          <p:nvPr/>
        </p:nvSpPr>
        <p:spPr>
          <a:xfrm>
            <a:off x="296926" y="591"/>
            <a:ext cx="8538429" cy="523220"/>
          </a:xfrm>
          <a:prstGeom prst="rect">
            <a:avLst/>
          </a:prstGeom>
        </p:spPr>
        <p:txBody>
          <a:bodyPr wrap="square">
            <a:spAutoFit/>
          </a:bodyPr>
          <a:lstStyle/>
          <a:p>
            <a:r>
              <a:rPr lang="kk-KZ" sz="28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КРЕАТИВТІ ИНДУСТРИЯЛАРДЫ ДАМЫТУ</a:t>
            </a:r>
          </a:p>
        </p:txBody>
      </p:sp>
      <p:sp>
        <p:nvSpPr>
          <p:cNvPr id="34" name="Прямоугольник 33"/>
          <p:cNvSpPr/>
          <p:nvPr/>
        </p:nvSpPr>
        <p:spPr>
          <a:xfrm>
            <a:off x="8432800" y="1"/>
            <a:ext cx="3759199" cy="452904"/>
          </a:xfrm>
          <a:prstGeom prst="rect">
            <a:avLst/>
          </a:prstGeom>
          <a:solidFill>
            <a:srgbClr val="05BDD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37" name="Прямоугольник 36"/>
          <p:cNvSpPr/>
          <p:nvPr/>
        </p:nvSpPr>
        <p:spPr>
          <a:xfrm>
            <a:off x="5914946" y="622287"/>
            <a:ext cx="4522189" cy="369332"/>
          </a:xfrm>
          <a:prstGeom prst="rect">
            <a:avLst/>
          </a:prstGeom>
        </p:spPr>
        <p:txBody>
          <a:bodyPr wrap="square">
            <a:spAutoFit/>
          </a:bodyPr>
          <a:lstStyle/>
          <a:p>
            <a:pPr algn="ctr" defTabSz="913224">
              <a:buClr>
                <a:srgbClr val="0070CE"/>
              </a:buClr>
              <a:buSzPct val="100000"/>
              <a:defRPr/>
            </a:pPr>
            <a:r>
              <a:rPr lang="ru-RU" b="1" dirty="0" smtClean="0">
                <a:solidFill>
                  <a:schemeClr val="bg1"/>
                </a:solidFill>
                <a:latin typeface="Segoe UI" panose="020B0502040204020203" pitchFamily="34" charset="0"/>
                <a:ea typeface="Tahoma" panose="020B0604030504040204" pitchFamily="34" charset="0"/>
                <a:cs typeface="Segoe UI" panose="020B0502040204020203" pitchFamily="34" charset="0"/>
              </a:rPr>
              <a:t>Пути решения:</a:t>
            </a:r>
            <a:endParaRPr lang="ru-RU" b="1" dirty="0">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cxnSp>
        <p:nvCxnSpPr>
          <p:cNvPr id="40" name="Google Shape;371;p7">
            <a:extLst>
              <a:ext uri="{FF2B5EF4-FFF2-40B4-BE49-F238E27FC236}">
                <a16:creationId xmlns:a16="http://schemas.microsoft.com/office/drawing/2014/main" id="{C7B6481B-2143-4297-A5E9-02DB9EC08508}"/>
              </a:ext>
            </a:extLst>
          </p:cNvPr>
          <p:cNvCxnSpPr>
            <a:cxnSpLocks/>
          </p:cNvCxnSpPr>
          <p:nvPr/>
        </p:nvCxnSpPr>
        <p:spPr>
          <a:xfrm>
            <a:off x="4908713" y="1214301"/>
            <a:ext cx="0" cy="576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1" name="Равнобедренный треугольник 40">
            <a:extLst>
              <a:ext uri="{FF2B5EF4-FFF2-40B4-BE49-F238E27FC236}">
                <a16:creationId xmlns:a16="http://schemas.microsoft.com/office/drawing/2014/main" id="{3C2C356B-4D19-4329-9301-23B11A38C301}"/>
              </a:ext>
            </a:extLst>
          </p:cNvPr>
          <p:cNvSpPr/>
          <p:nvPr/>
        </p:nvSpPr>
        <p:spPr>
          <a:xfrm rot="5400000">
            <a:off x="4592215" y="1454470"/>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sp>
        <p:nvSpPr>
          <p:cNvPr id="42" name="Shape 5250">
            <a:extLst>
              <a:ext uri="{FF2B5EF4-FFF2-40B4-BE49-F238E27FC236}">
                <a16:creationId xmlns:a16="http://schemas.microsoft.com/office/drawing/2014/main" id="{77A201BF-3AA5-453F-BC0F-80CD6177C8DD}"/>
              </a:ext>
            </a:extLst>
          </p:cNvPr>
          <p:cNvSpPr>
            <a:spLocks/>
          </p:cNvSpPr>
          <p:nvPr/>
        </p:nvSpPr>
        <p:spPr bwMode="auto">
          <a:xfrm>
            <a:off x="47163" y="1441440"/>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43" name="Shape 5250">
            <a:extLst>
              <a:ext uri="{FF2B5EF4-FFF2-40B4-BE49-F238E27FC236}">
                <a16:creationId xmlns:a16="http://schemas.microsoft.com/office/drawing/2014/main" id="{77A201BF-3AA5-453F-BC0F-80CD6177C8DD}"/>
              </a:ext>
            </a:extLst>
          </p:cNvPr>
          <p:cNvSpPr>
            <a:spLocks/>
          </p:cNvSpPr>
          <p:nvPr/>
        </p:nvSpPr>
        <p:spPr bwMode="auto">
          <a:xfrm>
            <a:off x="47163" y="2283939"/>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cxnSp>
        <p:nvCxnSpPr>
          <p:cNvPr id="44" name="Google Shape;371;p7">
            <a:extLst>
              <a:ext uri="{FF2B5EF4-FFF2-40B4-BE49-F238E27FC236}">
                <a16:creationId xmlns:a16="http://schemas.microsoft.com/office/drawing/2014/main" id="{C7B6481B-2143-4297-A5E9-02DB9EC08508}"/>
              </a:ext>
            </a:extLst>
          </p:cNvPr>
          <p:cNvCxnSpPr>
            <a:cxnSpLocks/>
          </p:cNvCxnSpPr>
          <p:nvPr/>
        </p:nvCxnSpPr>
        <p:spPr>
          <a:xfrm>
            <a:off x="399661" y="1131268"/>
            <a:ext cx="0" cy="5616000"/>
          </a:xfrm>
          <a:prstGeom prst="straightConnector1">
            <a:avLst/>
          </a:prstGeom>
          <a:noFill/>
          <a:ln w="19050" cap="flat" cmpd="sng">
            <a:solidFill>
              <a:srgbClr val="001C7B"/>
            </a:solidFill>
            <a:prstDash val="dot"/>
            <a:round/>
            <a:headEnd type="none" w="sm" len="sm"/>
            <a:tailEnd type="none" w="sm" len="sm"/>
          </a:ln>
        </p:spPr>
      </p:cxnSp>
      <p:cxnSp>
        <p:nvCxnSpPr>
          <p:cNvPr id="45" name="Google Shape;371;p7">
            <a:extLst>
              <a:ext uri="{FF2B5EF4-FFF2-40B4-BE49-F238E27FC236}">
                <a16:creationId xmlns:a16="http://schemas.microsoft.com/office/drawing/2014/main" id="{C7B6481B-2143-4297-A5E9-02DB9EC08508}"/>
              </a:ext>
            </a:extLst>
          </p:cNvPr>
          <p:cNvCxnSpPr>
            <a:cxnSpLocks/>
          </p:cNvCxnSpPr>
          <p:nvPr/>
        </p:nvCxnSpPr>
        <p:spPr>
          <a:xfrm>
            <a:off x="4912819" y="2060290"/>
            <a:ext cx="0" cy="900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6" name="Равнобедренный треугольник 45">
            <a:extLst>
              <a:ext uri="{FF2B5EF4-FFF2-40B4-BE49-F238E27FC236}">
                <a16:creationId xmlns:a16="http://schemas.microsoft.com/office/drawing/2014/main" id="{3C2C356B-4D19-4329-9301-23B11A38C301}"/>
              </a:ext>
            </a:extLst>
          </p:cNvPr>
          <p:cNvSpPr/>
          <p:nvPr/>
        </p:nvSpPr>
        <p:spPr>
          <a:xfrm rot="5400000">
            <a:off x="4596321" y="2457475"/>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cxnSp>
        <p:nvCxnSpPr>
          <p:cNvPr id="47" name="Google Shape;371;p7">
            <a:extLst>
              <a:ext uri="{FF2B5EF4-FFF2-40B4-BE49-F238E27FC236}">
                <a16:creationId xmlns:a16="http://schemas.microsoft.com/office/drawing/2014/main" id="{C7B6481B-2143-4297-A5E9-02DB9EC08508}"/>
              </a:ext>
            </a:extLst>
          </p:cNvPr>
          <p:cNvCxnSpPr>
            <a:cxnSpLocks/>
          </p:cNvCxnSpPr>
          <p:nvPr/>
        </p:nvCxnSpPr>
        <p:spPr>
          <a:xfrm>
            <a:off x="4925084" y="3146385"/>
            <a:ext cx="0" cy="900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8" name="Равнобедренный треугольник 47">
            <a:extLst>
              <a:ext uri="{FF2B5EF4-FFF2-40B4-BE49-F238E27FC236}">
                <a16:creationId xmlns:a16="http://schemas.microsoft.com/office/drawing/2014/main" id="{3C2C356B-4D19-4329-9301-23B11A38C301}"/>
              </a:ext>
            </a:extLst>
          </p:cNvPr>
          <p:cNvSpPr/>
          <p:nvPr/>
        </p:nvSpPr>
        <p:spPr>
          <a:xfrm rot="5400000">
            <a:off x="4608586" y="3543570"/>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cxnSp>
        <p:nvCxnSpPr>
          <p:cNvPr id="49" name="Google Shape;371;p7">
            <a:extLst>
              <a:ext uri="{FF2B5EF4-FFF2-40B4-BE49-F238E27FC236}">
                <a16:creationId xmlns:a16="http://schemas.microsoft.com/office/drawing/2014/main" id="{C7B6481B-2143-4297-A5E9-02DB9EC08508}"/>
              </a:ext>
            </a:extLst>
          </p:cNvPr>
          <p:cNvCxnSpPr>
            <a:cxnSpLocks/>
          </p:cNvCxnSpPr>
          <p:nvPr/>
        </p:nvCxnSpPr>
        <p:spPr>
          <a:xfrm>
            <a:off x="4925084" y="4198586"/>
            <a:ext cx="0" cy="468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50" name="Равнобедренный треугольник 49">
            <a:extLst>
              <a:ext uri="{FF2B5EF4-FFF2-40B4-BE49-F238E27FC236}">
                <a16:creationId xmlns:a16="http://schemas.microsoft.com/office/drawing/2014/main" id="{3C2C356B-4D19-4329-9301-23B11A38C301}"/>
              </a:ext>
            </a:extLst>
          </p:cNvPr>
          <p:cNvSpPr/>
          <p:nvPr/>
        </p:nvSpPr>
        <p:spPr>
          <a:xfrm rot="5400000">
            <a:off x="4608586" y="4411045"/>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cxnSp>
        <p:nvCxnSpPr>
          <p:cNvPr id="51" name="Google Shape;371;p7">
            <a:extLst>
              <a:ext uri="{FF2B5EF4-FFF2-40B4-BE49-F238E27FC236}">
                <a16:creationId xmlns:a16="http://schemas.microsoft.com/office/drawing/2014/main" id="{C7B6481B-2143-4297-A5E9-02DB9EC08508}"/>
              </a:ext>
            </a:extLst>
          </p:cNvPr>
          <p:cNvCxnSpPr>
            <a:cxnSpLocks/>
          </p:cNvCxnSpPr>
          <p:nvPr/>
        </p:nvCxnSpPr>
        <p:spPr>
          <a:xfrm>
            <a:off x="4925084" y="4839383"/>
            <a:ext cx="0" cy="504000"/>
          </a:xfrm>
          <a:prstGeom prst="straightConnector1">
            <a:avLst/>
          </a:prstGeom>
          <a:noFill/>
          <a:ln w="19050" cap="flat" cmpd="sng">
            <a:solidFill>
              <a:schemeClr val="accent5">
                <a:lumMod val="75000"/>
              </a:schemeClr>
            </a:solidFill>
            <a:prstDash val="dot"/>
            <a:round/>
            <a:headEnd type="none" w="sm" len="sm"/>
            <a:tailEnd type="none" w="sm" len="sm"/>
          </a:ln>
        </p:spPr>
      </p:cxnSp>
      <p:cxnSp>
        <p:nvCxnSpPr>
          <p:cNvPr id="53" name="Google Shape;371;p7">
            <a:extLst>
              <a:ext uri="{FF2B5EF4-FFF2-40B4-BE49-F238E27FC236}">
                <a16:creationId xmlns:a16="http://schemas.microsoft.com/office/drawing/2014/main" id="{C7B6481B-2143-4297-A5E9-02DB9EC08508}"/>
              </a:ext>
            </a:extLst>
          </p:cNvPr>
          <p:cNvCxnSpPr>
            <a:cxnSpLocks/>
          </p:cNvCxnSpPr>
          <p:nvPr/>
        </p:nvCxnSpPr>
        <p:spPr>
          <a:xfrm>
            <a:off x="4928368" y="5494268"/>
            <a:ext cx="0" cy="648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54" name="Равнобедренный треугольник 53">
            <a:extLst>
              <a:ext uri="{FF2B5EF4-FFF2-40B4-BE49-F238E27FC236}">
                <a16:creationId xmlns:a16="http://schemas.microsoft.com/office/drawing/2014/main" id="{3C2C356B-4D19-4329-9301-23B11A38C301}"/>
              </a:ext>
            </a:extLst>
          </p:cNvPr>
          <p:cNvSpPr/>
          <p:nvPr/>
        </p:nvSpPr>
        <p:spPr>
          <a:xfrm rot="5400000">
            <a:off x="4589693" y="5491672"/>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cxnSp>
        <p:nvCxnSpPr>
          <p:cNvPr id="55" name="Google Shape;371;p7">
            <a:extLst>
              <a:ext uri="{FF2B5EF4-FFF2-40B4-BE49-F238E27FC236}">
                <a16:creationId xmlns:a16="http://schemas.microsoft.com/office/drawing/2014/main" id="{C7B6481B-2143-4297-A5E9-02DB9EC08508}"/>
              </a:ext>
            </a:extLst>
          </p:cNvPr>
          <p:cNvCxnSpPr>
            <a:cxnSpLocks/>
          </p:cNvCxnSpPr>
          <p:nvPr/>
        </p:nvCxnSpPr>
        <p:spPr>
          <a:xfrm>
            <a:off x="4928368" y="6276947"/>
            <a:ext cx="0" cy="540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56" name="Равнобедренный треугольник 55">
            <a:extLst>
              <a:ext uri="{FF2B5EF4-FFF2-40B4-BE49-F238E27FC236}">
                <a16:creationId xmlns:a16="http://schemas.microsoft.com/office/drawing/2014/main" id="{3C2C356B-4D19-4329-9301-23B11A38C301}"/>
              </a:ext>
            </a:extLst>
          </p:cNvPr>
          <p:cNvSpPr/>
          <p:nvPr/>
        </p:nvSpPr>
        <p:spPr>
          <a:xfrm rot="5400000">
            <a:off x="4627831" y="6373394"/>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Segoe UI" panose="020B0502040204020203" pitchFamily="34" charset="0"/>
              <a:cs typeface="Segoe UI" panose="020B0502040204020203" pitchFamily="34" charset="0"/>
            </a:endParaRPr>
          </a:p>
        </p:txBody>
      </p:sp>
      <p:sp>
        <p:nvSpPr>
          <p:cNvPr id="57" name="Shape 5250">
            <a:extLst>
              <a:ext uri="{FF2B5EF4-FFF2-40B4-BE49-F238E27FC236}">
                <a16:creationId xmlns:a16="http://schemas.microsoft.com/office/drawing/2014/main" id="{77A201BF-3AA5-453F-BC0F-80CD6177C8DD}"/>
              </a:ext>
            </a:extLst>
          </p:cNvPr>
          <p:cNvSpPr>
            <a:spLocks/>
          </p:cNvSpPr>
          <p:nvPr/>
        </p:nvSpPr>
        <p:spPr bwMode="auto">
          <a:xfrm>
            <a:off x="47163" y="4371201"/>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58" name="Shape 5250">
            <a:extLst>
              <a:ext uri="{FF2B5EF4-FFF2-40B4-BE49-F238E27FC236}">
                <a16:creationId xmlns:a16="http://schemas.microsoft.com/office/drawing/2014/main" id="{77A201BF-3AA5-453F-BC0F-80CD6177C8DD}"/>
              </a:ext>
            </a:extLst>
          </p:cNvPr>
          <p:cNvSpPr>
            <a:spLocks/>
          </p:cNvSpPr>
          <p:nvPr/>
        </p:nvSpPr>
        <p:spPr bwMode="auto">
          <a:xfrm>
            <a:off x="47163" y="3471570"/>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60" name="Shape 5250">
            <a:extLst>
              <a:ext uri="{FF2B5EF4-FFF2-40B4-BE49-F238E27FC236}">
                <a16:creationId xmlns:a16="http://schemas.microsoft.com/office/drawing/2014/main" id="{77A201BF-3AA5-453F-BC0F-80CD6177C8DD}"/>
              </a:ext>
            </a:extLst>
          </p:cNvPr>
          <p:cNvSpPr>
            <a:spLocks/>
          </p:cNvSpPr>
          <p:nvPr/>
        </p:nvSpPr>
        <p:spPr bwMode="auto">
          <a:xfrm>
            <a:off x="47163" y="5342383"/>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61" name="Shape 5250">
            <a:extLst>
              <a:ext uri="{FF2B5EF4-FFF2-40B4-BE49-F238E27FC236}">
                <a16:creationId xmlns:a16="http://schemas.microsoft.com/office/drawing/2014/main" id="{77A201BF-3AA5-453F-BC0F-80CD6177C8DD}"/>
              </a:ext>
            </a:extLst>
          </p:cNvPr>
          <p:cNvSpPr>
            <a:spLocks/>
          </p:cNvSpPr>
          <p:nvPr/>
        </p:nvSpPr>
        <p:spPr bwMode="auto">
          <a:xfrm>
            <a:off x="72162" y="6235386"/>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62" name="Прямоугольник 61"/>
          <p:cNvSpPr/>
          <p:nvPr/>
        </p:nvSpPr>
        <p:spPr>
          <a:xfrm>
            <a:off x="608661" y="1234922"/>
            <a:ext cx="4522189" cy="523220"/>
          </a:xfrm>
          <a:prstGeom prst="rect">
            <a:avLst/>
          </a:prstGeom>
        </p:spPr>
        <p:txBody>
          <a:bodyPr wrap="square">
            <a:spAutoFit/>
          </a:bodyPr>
          <a:lstStyle/>
          <a:p>
            <a:pPr defTabSz="913224">
              <a:buClr>
                <a:srgbClr val="0070CE"/>
              </a:buClr>
              <a:buSzPct val="100000"/>
              <a:defRPr/>
            </a:pPr>
            <a:r>
              <a:rPr lang="kk-KZ" sz="1400"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КИ субъектілері үшін «бірыңғай терезенің» болмауы</a:t>
            </a:r>
            <a:endParaRPr lang="kk-KZ" sz="14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63" name="Прямоугольник 62"/>
          <p:cNvSpPr/>
          <p:nvPr/>
        </p:nvSpPr>
        <p:spPr>
          <a:xfrm>
            <a:off x="4953613" y="1161001"/>
            <a:ext cx="7399294" cy="997196"/>
          </a:xfrm>
          <a:prstGeom prst="rect">
            <a:avLst/>
          </a:prstGeom>
        </p:spPr>
        <p:txBody>
          <a:bodyPr wrap="square">
            <a:spAutoFit/>
          </a:bodyPr>
          <a:lstStyle/>
          <a:p>
            <a:pPr>
              <a:lnSpc>
                <a:spcPct val="120000"/>
              </a:lnSpc>
            </a:pPr>
            <a:r>
              <a:rPr lang="en-US" sz="1400" dirty="0" smtClean="0">
                <a:latin typeface="Segoe UI" panose="020B0502040204020203" pitchFamily="34" charset="0"/>
                <a:cs typeface="Segoe UI" panose="020B0502040204020203" pitchFamily="34" charset="0"/>
              </a:rPr>
              <a:t>Astana </a:t>
            </a:r>
            <a:r>
              <a:rPr lang="en-US" sz="1400" dirty="0">
                <a:latin typeface="Segoe UI" panose="020B0502040204020203" pitchFamily="34" charset="0"/>
                <a:cs typeface="Segoe UI" panose="020B0502040204020203" pitchFamily="34" charset="0"/>
              </a:rPr>
              <a:t>it-hub </a:t>
            </a:r>
            <a:r>
              <a:rPr lang="ru-RU" sz="1400" dirty="0" err="1">
                <a:latin typeface="Segoe UI" panose="020B0502040204020203" pitchFamily="34" charset="0"/>
                <a:cs typeface="Segoe UI" panose="020B0502040204020203" pitchFamily="34" charset="0"/>
              </a:rPr>
              <a:t>ұқсастығы</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бойынша</a:t>
            </a:r>
            <a:r>
              <a:rPr lang="ru-RU" sz="1400" dirty="0">
                <a:latin typeface="Segoe UI" panose="020B0502040204020203" pitchFamily="34" charset="0"/>
                <a:cs typeface="Segoe UI" panose="020B0502040204020203" pitchFamily="34" charset="0"/>
              </a:rPr>
              <a:t> </a:t>
            </a:r>
            <a:r>
              <a:rPr lang="ru-RU" sz="1400" b="1" dirty="0" err="1">
                <a:latin typeface="Segoe UI" panose="020B0502040204020203" pitchFamily="34" charset="0"/>
                <a:cs typeface="Segoe UI" panose="020B0502040204020203" pitchFamily="34" charset="0"/>
              </a:rPr>
              <a:t>креативті</a:t>
            </a:r>
            <a:r>
              <a:rPr lang="ru-RU" sz="1400" b="1" dirty="0">
                <a:latin typeface="Segoe UI" panose="020B0502040204020203" pitchFamily="34" charset="0"/>
                <a:cs typeface="Segoe UI" panose="020B0502040204020203" pitchFamily="34" charset="0"/>
              </a:rPr>
              <a:t> </a:t>
            </a:r>
            <a:r>
              <a:rPr lang="ru-RU" sz="1400" b="1" dirty="0" err="1">
                <a:latin typeface="Segoe UI" panose="020B0502040204020203" pitchFamily="34" charset="0"/>
                <a:cs typeface="Segoe UI" panose="020B0502040204020203" pitchFamily="34" charset="0"/>
              </a:rPr>
              <a:t>индустрияларды</a:t>
            </a:r>
            <a:r>
              <a:rPr lang="ru-RU" sz="1400" b="1" dirty="0">
                <a:latin typeface="Segoe UI" panose="020B0502040204020203" pitchFamily="34" charset="0"/>
                <a:cs typeface="Segoe UI" panose="020B0502040204020203" pitchFamily="34" charset="0"/>
              </a:rPr>
              <a:t> </a:t>
            </a:r>
            <a:r>
              <a:rPr lang="ru-RU" sz="1400" b="1" dirty="0" err="1">
                <a:latin typeface="Segoe UI" panose="020B0502040204020203" pitchFamily="34" charset="0"/>
                <a:cs typeface="Segoe UI" panose="020B0502040204020203" pitchFamily="34" charset="0"/>
              </a:rPr>
              <a:t>дамыту</a:t>
            </a:r>
            <a:r>
              <a:rPr lang="ru-RU" sz="1400" b="1" dirty="0">
                <a:latin typeface="Segoe UI" panose="020B0502040204020203" pitchFamily="34" charset="0"/>
                <a:cs typeface="Segoe UI" panose="020B0502040204020203" pitchFamily="34" charset="0"/>
              </a:rPr>
              <a:t> </a:t>
            </a:r>
            <a:r>
              <a:rPr lang="ru-RU" sz="1400" b="1" dirty="0" err="1">
                <a:latin typeface="Segoe UI" panose="020B0502040204020203" pitchFamily="34" charset="0"/>
                <a:cs typeface="Segoe UI" panose="020B0502040204020203" pitchFamily="34" charset="0"/>
              </a:rPr>
              <a:t>қорын</a:t>
            </a:r>
            <a:r>
              <a:rPr lang="ru-RU" sz="1400" b="1" dirty="0">
                <a:latin typeface="Segoe UI" panose="020B0502040204020203" pitchFamily="34" charset="0"/>
                <a:cs typeface="Segoe UI" panose="020B0502040204020203" pitchFamily="34" charset="0"/>
              </a:rPr>
              <a:t> </a:t>
            </a:r>
            <a:r>
              <a:rPr lang="ru-RU" sz="1400" b="1" dirty="0" err="1">
                <a:latin typeface="Segoe UI" panose="020B0502040204020203" pitchFamily="34" charset="0"/>
                <a:cs typeface="Segoe UI" panose="020B0502040204020203" pitchFamily="34" charset="0"/>
              </a:rPr>
              <a:t>құру</a:t>
            </a:r>
            <a:r>
              <a:rPr lang="ru-RU" sz="1400" dirty="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Қордың</a:t>
            </a:r>
            <a:r>
              <a:rPr lang="ru-RU" sz="1200" i="1" dirty="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функциялары</a:t>
            </a:r>
            <a:r>
              <a:rPr lang="ru-RU" sz="1200" i="1" dirty="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таланттарды</a:t>
            </a:r>
            <a:r>
              <a:rPr lang="ru-RU" sz="1200" i="1" dirty="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олардың</a:t>
            </a:r>
            <a:r>
              <a:rPr lang="ru-RU" sz="1200" i="1" dirty="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шығармашылық</a:t>
            </a:r>
            <a:r>
              <a:rPr lang="ru-RU" sz="1200" i="1" dirty="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өнімдерін</a:t>
            </a:r>
            <a:r>
              <a:rPr lang="ru-RU" sz="1200" i="1" dirty="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анықтау</a:t>
            </a:r>
            <a:r>
              <a:rPr lang="ru-RU" sz="1200" i="1" dirty="0">
                <a:latin typeface="Segoe UI" panose="020B0502040204020203" pitchFamily="34" charset="0"/>
                <a:cs typeface="Segoe UI" panose="020B0502040204020203" pitchFamily="34" charset="0"/>
              </a:rPr>
              <a:t>, </a:t>
            </a:r>
            <a:r>
              <a:rPr lang="ru-RU" sz="1200" i="1" dirty="0" err="1" smtClean="0">
                <a:latin typeface="Segoe UI" panose="020B0502040204020203" pitchFamily="34" charset="0"/>
                <a:cs typeface="Segoe UI" panose="020B0502040204020203" pitchFamily="34" charset="0"/>
              </a:rPr>
              <a:t>акселерациялау</a:t>
            </a:r>
            <a:r>
              <a:rPr lang="ru-RU" sz="1200" i="1" dirty="0" smtClean="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және</a:t>
            </a:r>
            <a:r>
              <a:rPr lang="ru-RU" sz="1200" i="1" dirty="0">
                <a:latin typeface="Segoe UI" panose="020B0502040204020203" pitchFamily="34" charset="0"/>
                <a:cs typeface="Segoe UI" panose="020B0502040204020203" pitchFamily="34" charset="0"/>
              </a:rPr>
              <a:t> </a:t>
            </a:r>
            <a:r>
              <a:rPr lang="ru-RU" sz="1200" i="1" dirty="0" smtClean="0">
                <a:latin typeface="Segoe UI" panose="020B0502040204020203" pitchFamily="34" charset="0"/>
                <a:cs typeface="Segoe UI" panose="020B0502040204020203" pitchFamily="34" charset="0"/>
              </a:rPr>
              <a:t>«</a:t>
            </a:r>
            <a:r>
              <a:rPr lang="ru-RU" sz="1200" i="1" dirty="0" err="1" smtClean="0">
                <a:latin typeface="Segoe UI" panose="020B0502040204020203" pitchFamily="34" charset="0"/>
                <a:cs typeface="Segoe UI" panose="020B0502040204020203" pitchFamily="34" charset="0"/>
              </a:rPr>
              <a:t>экспортқа</a:t>
            </a:r>
            <a:r>
              <a:rPr lang="ru-RU" sz="1200" i="1" dirty="0" smtClean="0">
                <a:latin typeface="Segoe UI" panose="020B0502040204020203" pitchFamily="34" charset="0"/>
                <a:cs typeface="Segoe UI" panose="020B0502040204020203" pitchFamily="34" charset="0"/>
              </a:rPr>
              <a:t>»  </a:t>
            </a:r>
            <a:r>
              <a:rPr lang="ru-RU" sz="1200" i="1" dirty="0" err="1">
                <a:latin typeface="Segoe UI" panose="020B0502040204020203" pitchFamily="34" charset="0"/>
                <a:cs typeface="Segoe UI" panose="020B0502040204020203" pitchFamily="34" charset="0"/>
              </a:rPr>
              <a:t>дайындау</a:t>
            </a:r>
            <a:r>
              <a:rPr lang="ru-RU" sz="1200" i="1" dirty="0">
                <a:latin typeface="Segoe UI" panose="020B0502040204020203" pitchFamily="34" charset="0"/>
                <a:cs typeface="Segoe UI" panose="020B0502040204020203" pitchFamily="34" charset="0"/>
              </a:rPr>
              <a:t> </a:t>
            </a:r>
            <a:r>
              <a:rPr lang="ru-RU" sz="1200" i="1" dirty="0" err="1" smtClean="0">
                <a:latin typeface="Segoe UI" panose="020B0502040204020203" pitchFamily="34" charset="0"/>
                <a:cs typeface="Segoe UI" panose="020B0502040204020203" pitchFamily="34" charset="0"/>
              </a:rPr>
              <a:t>болады</a:t>
            </a:r>
            <a:endParaRPr lang="ru-RU" sz="1200" i="1" dirty="0">
              <a:latin typeface="Segoe UI" panose="020B0502040204020203" pitchFamily="34" charset="0"/>
              <a:cs typeface="Segoe UI" panose="020B0502040204020203" pitchFamily="34" charset="0"/>
            </a:endParaRPr>
          </a:p>
          <a:p>
            <a:pPr>
              <a:lnSpc>
                <a:spcPct val="120000"/>
              </a:lnSpc>
            </a:pPr>
            <a:endParaRPr lang="ru-RU" sz="1100" i="1" dirty="0">
              <a:latin typeface="Segoe UI" panose="020B0502040204020203" pitchFamily="34" charset="0"/>
              <a:cs typeface="Segoe UI" panose="020B0502040204020203" pitchFamily="34" charset="0"/>
            </a:endParaRPr>
          </a:p>
        </p:txBody>
      </p:sp>
      <p:sp>
        <p:nvSpPr>
          <p:cNvPr id="64" name="Прямоугольник 63"/>
          <p:cNvSpPr/>
          <p:nvPr/>
        </p:nvSpPr>
        <p:spPr>
          <a:xfrm>
            <a:off x="608662" y="2032505"/>
            <a:ext cx="4522189" cy="738664"/>
          </a:xfrm>
          <a:prstGeom prst="rect">
            <a:avLst/>
          </a:prstGeom>
        </p:spPr>
        <p:txBody>
          <a:bodyPr wrap="square">
            <a:spAutoFit/>
          </a:bodyPr>
          <a:lstStyle/>
          <a:p>
            <a:r>
              <a:rPr lang="kk-KZ" sz="1400"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КИ ШОБ үшін мемлекеттік қолдау шараларының, оның ішінде салықтық преференциялардың болмауы</a:t>
            </a:r>
            <a:endParaRPr lang="kk-KZ" sz="14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65" name="Прямоугольник 64"/>
          <p:cNvSpPr/>
          <p:nvPr/>
        </p:nvSpPr>
        <p:spPr>
          <a:xfrm>
            <a:off x="4953613" y="1973598"/>
            <a:ext cx="7399293" cy="1052596"/>
          </a:xfrm>
          <a:prstGeom prst="rect">
            <a:avLst/>
          </a:prstGeom>
        </p:spPr>
        <p:txBody>
          <a:bodyPr wrap="square">
            <a:spAutoFit/>
          </a:bodyPr>
          <a:lstStyle/>
          <a:p>
            <a:pPr>
              <a:lnSpc>
                <a:spcPct val="120000"/>
              </a:lnSpc>
            </a:pPr>
            <a:r>
              <a:rPr lang="kk-KZ" sz="1400" dirty="0" smtClean="0">
                <a:latin typeface="Segoe UI" panose="020B0502040204020203" pitchFamily="34" charset="0"/>
                <a:cs typeface="Segoe UI" panose="020B0502040204020203" pitchFamily="34" charset="0"/>
              </a:rPr>
              <a:t>КИ-де ШОБ-қа </a:t>
            </a:r>
            <a:r>
              <a:rPr lang="kk-KZ" sz="1400" b="1" dirty="0" smtClean="0">
                <a:latin typeface="Segoe UI" panose="020B0502040204020203" pitchFamily="34" charset="0"/>
                <a:cs typeface="Segoe UI" panose="020B0502040204020203" pitchFamily="34" charset="0"/>
              </a:rPr>
              <a:t>кәсіпкерлікті қолдаудың қолданыстағы шараларын тарату</a:t>
            </a:r>
            <a:r>
              <a:rPr lang="kk-KZ" sz="1400" dirty="0" smtClean="0">
                <a:latin typeface="Segoe UI" panose="020B0502040204020203" pitchFamily="34" charset="0"/>
                <a:cs typeface="Segoe UI" panose="020B0502040204020203" pitchFamily="34" charset="0"/>
              </a:rPr>
              <a:t>, жаңа шаралар қабылдау, атап айтқанда салықтық преференцияларды енгізу. </a:t>
            </a:r>
            <a:r>
              <a:rPr lang="kk-KZ" sz="1200" i="1" dirty="0" smtClean="0">
                <a:latin typeface="Segoe UI" panose="020B0502040204020203" pitchFamily="34" charset="0"/>
                <a:cs typeface="Segoe UI" panose="020B0502040204020203" pitchFamily="34" charset="0"/>
              </a:rPr>
              <a:t>КИ қолдау мәселелері бойынша жеке заң жобасын әзірлеу талап етіледі. Қазіргі уақытта КДРП жобасы әзірленді</a:t>
            </a:r>
            <a:endParaRPr lang="kk-KZ" sz="1000" i="1" dirty="0">
              <a:latin typeface="Segoe UI" panose="020B0502040204020203" pitchFamily="34" charset="0"/>
              <a:cs typeface="Segoe UI" panose="020B0502040204020203" pitchFamily="34" charset="0"/>
            </a:endParaRPr>
          </a:p>
        </p:txBody>
      </p:sp>
      <p:sp>
        <p:nvSpPr>
          <p:cNvPr id="66" name="Прямоугольник 65"/>
          <p:cNvSpPr/>
          <p:nvPr/>
        </p:nvSpPr>
        <p:spPr>
          <a:xfrm>
            <a:off x="608663" y="3424345"/>
            <a:ext cx="5101611" cy="307777"/>
          </a:xfrm>
          <a:prstGeom prst="rect">
            <a:avLst/>
          </a:prstGeom>
        </p:spPr>
        <p:txBody>
          <a:bodyPr wrap="square">
            <a:spAutoFit/>
          </a:bodyPr>
          <a:lstStyle/>
          <a:p>
            <a:pPr defTabSz="913224">
              <a:buClr>
                <a:srgbClr val="0070CE"/>
              </a:buClr>
              <a:buSzPct val="100000"/>
              <a:defRPr/>
            </a:pPr>
            <a:r>
              <a:rPr lang="kk-KZ" sz="1400"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Тиісті инфрақұрылымның болмауы</a:t>
            </a:r>
            <a:endParaRPr lang="ru-RU" sz="1400" b="1" dirty="0" smtClean="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67" name="Прямоугольник 66"/>
          <p:cNvSpPr/>
          <p:nvPr/>
        </p:nvSpPr>
        <p:spPr>
          <a:xfrm>
            <a:off x="4953609" y="3124697"/>
            <a:ext cx="7335919" cy="1015663"/>
          </a:xfrm>
          <a:prstGeom prst="rect">
            <a:avLst/>
          </a:prstGeom>
        </p:spPr>
        <p:txBody>
          <a:bodyPr wrap="square">
            <a:spAutoFit/>
          </a:bodyPr>
          <a:lstStyle/>
          <a:p>
            <a:pPr>
              <a:lnSpc>
                <a:spcPct val="120000"/>
              </a:lnSpc>
            </a:pPr>
            <a:r>
              <a:rPr lang="kk-KZ" sz="1400" b="1" dirty="0" smtClean="0">
                <a:latin typeface="Segoe UI" panose="020B0502040204020203" pitchFamily="34" charset="0"/>
                <a:cs typeface="Segoe UI" panose="020B0502040204020203" pitchFamily="34" charset="0"/>
              </a:rPr>
              <a:t>Мемлекеттік мүлікке қол жеткізуді қамтамасыз ету </a:t>
            </a:r>
            <a:r>
              <a:rPr lang="kk-KZ" sz="1200" i="1" dirty="0" smtClean="0">
                <a:latin typeface="Segoe UI" panose="020B0502040204020203" pitchFamily="34" charset="0"/>
                <a:cs typeface="Segoe UI" panose="020B0502040204020203" pitchFamily="34" charset="0"/>
              </a:rPr>
              <a:t>(өтеусіз негізде немесе жеңілдікті шарттармен ОМО мен ЖАО-ның ведомстволық бағынысты ұйымдарының үй-жайлары мен жабдықтарын ұсыну, оның ішінде </a:t>
            </a:r>
            <a:r>
              <a:rPr lang="kk-KZ" sz="1200" b="1" i="1" dirty="0" smtClean="0">
                <a:latin typeface="Segoe UI" panose="020B0502040204020203" pitchFamily="34" charset="0"/>
                <a:cs typeface="Segoe UI" panose="020B0502040204020203" pitchFamily="34" charset="0"/>
              </a:rPr>
              <a:t>театрлар, кітапханалар, музейлер, дыбыс жазу студиялары </a:t>
            </a:r>
            <a:r>
              <a:rPr lang="kk-KZ" sz="1200" i="1" dirty="0" smtClean="0">
                <a:latin typeface="Segoe UI" panose="020B0502040204020203" pitchFamily="34" charset="0"/>
                <a:cs typeface="Segoe UI" panose="020B0502040204020203" pitchFamily="34" charset="0"/>
              </a:rPr>
              <a:t>және т.б.). Заңнамалық өзгерістерді қабылдау қажет</a:t>
            </a:r>
            <a:endParaRPr lang="kk-KZ" sz="1000" i="1" dirty="0">
              <a:latin typeface="Segoe UI" panose="020B0502040204020203" pitchFamily="34" charset="0"/>
              <a:cs typeface="Segoe UI" panose="020B0502040204020203" pitchFamily="34" charset="0"/>
            </a:endParaRPr>
          </a:p>
        </p:txBody>
      </p:sp>
      <p:sp>
        <p:nvSpPr>
          <p:cNvPr id="68" name="Прямоугольник 67"/>
          <p:cNvSpPr/>
          <p:nvPr/>
        </p:nvSpPr>
        <p:spPr>
          <a:xfrm>
            <a:off x="608663" y="4290900"/>
            <a:ext cx="4522189" cy="523220"/>
          </a:xfrm>
          <a:prstGeom prst="rect">
            <a:avLst/>
          </a:prstGeom>
        </p:spPr>
        <p:txBody>
          <a:bodyPr wrap="square">
            <a:spAutoFit/>
          </a:bodyPr>
          <a:lstStyle/>
          <a:p>
            <a:r>
              <a:rPr lang="kk-KZ" sz="1400"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КИ өнімдерінің қазақстандық құрамының болмауы</a:t>
            </a:r>
            <a:endParaRPr lang="kk-KZ" sz="14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69" name="Прямоугольник 68"/>
          <p:cNvSpPr/>
          <p:nvPr/>
        </p:nvSpPr>
        <p:spPr>
          <a:xfrm>
            <a:off x="4953612" y="4255117"/>
            <a:ext cx="7182010" cy="523220"/>
          </a:xfrm>
          <a:prstGeom prst="rect">
            <a:avLst/>
          </a:prstGeom>
        </p:spPr>
        <p:txBody>
          <a:bodyPr wrap="square">
            <a:spAutoFit/>
          </a:bodyPr>
          <a:lstStyle/>
          <a:p>
            <a:pPr defTabSz="913224">
              <a:buClr>
                <a:srgbClr val="0070CE"/>
              </a:buClr>
              <a:buSzPct val="100000"/>
              <a:defRPr/>
            </a:pPr>
            <a:r>
              <a:rPr lang="kk-KZ" sz="1400" dirty="0" smtClean="0">
                <a:latin typeface="Segoe UI" panose="020B0502040204020203" pitchFamily="34" charset="0"/>
                <a:cs typeface="Segoe UI" panose="020B0502040204020203" pitchFamily="34" charset="0"/>
              </a:rPr>
              <a:t>Креативті индустриялардың өнімдерін </a:t>
            </a:r>
            <a:r>
              <a:rPr lang="kk-KZ" sz="1400" b="1" dirty="0" smtClean="0">
                <a:latin typeface="Segoe UI" panose="020B0502040204020203" pitchFamily="34" charset="0"/>
                <a:cs typeface="Segoe UI" panose="020B0502040204020203" pitchFamily="34" charset="0"/>
              </a:rPr>
              <a:t>қазақстандық өндіріске жатқызу критерийлерін белгілеу. </a:t>
            </a:r>
            <a:r>
              <a:rPr lang="kk-KZ" sz="1200" i="1" dirty="0" smtClean="0">
                <a:latin typeface="Segoe UI" panose="020B0502040204020203" pitchFamily="34" charset="0"/>
                <a:cs typeface="Segoe UI" panose="020B0502040204020203" pitchFamily="34" charset="0"/>
              </a:rPr>
              <a:t>Заңнамалық өзгерістерді қабылдау қажет</a:t>
            </a:r>
            <a:endParaRPr lang="kk-KZ" sz="1200" i="1" dirty="0">
              <a:latin typeface="Segoe UI" panose="020B0502040204020203" pitchFamily="34" charset="0"/>
              <a:cs typeface="Segoe UI" panose="020B0502040204020203" pitchFamily="34" charset="0"/>
            </a:endParaRPr>
          </a:p>
        </p:txBody>
      </p:sp>
      <p:sp>
        <p:nvSpPr>
          <p:cNvPr id="72" name="Прямоугольник 71"/>
          <p:cNvSpPr/>
          <p:nvPr/>
        </p:nvSpPr>
        <p:spPr>
          <a:xfrm>
            <a:off x="673164" y="5358923"/>
            <a:ext cx="4522189" cy="307777"/>
          </a:xfrm>
          <a:prstGeom prst="rect">
            <a:avLst/>
          </a:prstGeom>
        </p:spPr>
        <p:txBody>
          <a:bodyPr wrap="square">
            <a:spAutoFit/>
          </a:bodyPr>
          <a:lstStyle/>
          <a:p>
            <a:r>
              <a:rPr lang="kk-KZ" sz="1400"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Білікті мамандардың жетіспеушілігі</a:t>
            </a:r>
            <a:endParaRPr lang="kk-KZ" sz="14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73" name="Прямоугольник 72"/>
          <p:cNvSpPr/>
          <p:nvPr/>
        </p:nvSpPr>
        <p:spPr>
          <a:xfrm>
            <a:off x="4953609" y="5181041"/>
            <a:ext cx="7532079" cy="794064"/>
          </a:xfrm>
          <a:prstGeom prst="rect">
            <a:avLst/>
          </a:prstGeom>
        </p:spPr>
        <p:txBody>
          <a:bodyPr wrap="square">
            <a:spAutoFit/>
          </a:bodyPr>
          <a:lstStyle/>
          <a:p>
            <a:pPr>
              <a:lnSpc>
                <a:spcPct val="120000"/>
              </a:lnSpc>
            </a:pPr>
            <a:r>
              <a:rPr lang="kk-KZ" sz="1400" dirty="0" smtClean="0">
                <a:latin typeface="Segoe UI" panose="020B0502040204020203" pitchFamily="34" charset="0"/>
                <a:cs typeface="Segoe UI" panose="020B0502040204020203" pitchFamily="34" charset="0"/>
              </a:rPr>
              <a:t>Креативті индустрияларды дамыту бойынша </a:t>
            </a:r>
            <a:r>
              <a:rPr lang="kk-KZ" sz="1400" b="1" dirty="0" smtClean="0">
                <a:latin typeface="Segoe UI" panose="020B0502040204020203" pitchFamily="34" charset="0"/>
                <a:cs typeface="Segoe UI" panose="020B0502040204020203" pitchFamily="34" charset="0"/>
              </a:rPr>
              <a:t>әдістемелік құрал әзірлеу. </a:t>
            </a:r>
            <a:r>
              <a:rPr lang="kk-KZ" sz="1200" i="1" dirty="0" smtClean="0">
                <a:latin typeface="Segoe UI" panose="020B0502040204020203" pitchFamily="34" charset="0"/>
                <a:cs typeface="Segoe UI" panose="020B0502040204020203" pitchFamily="34" charset="0"/>
              </a:rPr>
              <a:t>Әдістемелік құрал әзірлеу үшін ЖОО өкілдерінің және тәуелсіз сарапшылардың қатысуымен жұмыс тобын құру жұмыстары басталды</a:t>
            </a:r>
            <a:endParaRPr lang="kk-KZ" sz="1400" i="1" dirty="0">
              <a:latin typeface="Segoe UI" panose="020B0502040204020203" pitchFamily="34" charset="0"/>
              <a:cs typeface="Segoe UI" panose="020B0502040204020203" pitchFamily="34" charset="0"/>
            </a:endParaRPr>
          </a:p>
        </p:txBody>
      </p:sp>
      <p:sp>
        <p:nvSpPr>
          <p:cNvPr id="79" name="Прямоугольник 78"/>
          <p:cNvSpPr/>
          <p:nvPr/>
        </p:nvSpPr>
        <p:spPr>
          <a:xfrm>
            <a:off x="608661" y="6130771"/>
            <a:ext cx="4522189" cy="523220"/>
          </a:xfrm>
          <a:prstGeom prst="rect">
            <a:avLst/>
          </a:prstGeom>
        </p:spPr>
        <p:txBody>
          <a:bodyPr wrap="square">
            <a:spAutoFit/>
          </a:bodyPr>
          <a:lstStyle/>
          <a:p>
            <a:r>
              <a:rPr lang="kk-KZ" sz="1400" b="1" dirty="0" smtClean="0">
                <a:solidFill>
                  <a:srgbClr val="002060"/>
                </a:solidFill>
                <a:latin typeface="Segoe UI" panose="020B0502040204020203" pitchFamily="34" charset="0"/>
                <a:ea typeface="Tahoma" panose="020B0604030504040204" pitchFamily="34" charset="0"/>
                <a:cs typeface="Segoe UI" panose="020B0502040204020203" pitchFamily="34" charset="0"/>
              </a:rPr>
              <a:t>КИ өнімдерін экспорттауды қолдау бағдарламасының болмауы</a:t>
            </a:r>
            <a:endParaRPr lang="kk-KZ" sz="14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80" name="Прямоугольник 79"/>
          <p:cNvSpPr/>
          <p:nvPr/>
        </p:nvSpPr>
        <p:spPr>
          <a:xfrm>
            <a:off x="4953609" y="6211503"/>
            <a:ext cx="7047891" cy="523220"/>
          </a:xfrm>
          <a:prstGeom prst="rect">
            <a:avLst/>
          </a:prstGeom>
        </p:spPr>
        <p:txBody>
          <a:bodyPr wrap="square">
            <a:spAutoFit/>
          </a:bodyPr>
          <a:lstStyle/>
          <a:p>
            <a:pPr defTabSz="913224">
              <a:buClr>
                <a:srgbClr val="0070CE"/>
              </a:buClr>
              <a:buSzPct val="100000"/>
            </a:pPr>
            <a:r>
              <a:rPr lang="ru-RU" sz="1400" dirty="0" err="1">
                <a:latin typeface="Segoe UI" panose="020B0502040204020203" pitchFamily="34" charset="0"/>
                <a:cs typeface="Segoe UI" panose="020B0502040204020203" pitchFamily="34" charset="0"/>
              </a:rPr>
              <a:t>Креативті</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индустриялардың</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өнімдері</a:t>
            </a:r>
            <a:r>
              <a:rPr lang="ru-RU" sz="1400" dirty="0">
                <a:latin typeface="Segoe UI" panose="020B0502040204020203" pitchFamily="34" charset="0"/>
                <a:cs typeface="Segoe UI" panose="020B0502040204020203" pitchFamily="34" charset="0"/>
              </a:rPr>
              <a:t> мен </a:t>
            </a:r>
            <a:r>
              <a:rPr lang="ru-RU" sz="1400" dirty="0" err="1">
                <a:latin typeface="Segoe UI" panose="020B0502040204020203" pitchFamily="34" charset="0"/>
                <a:cs typeface="Segoe UI" panose="020B0502040204020203" pitchFamily="34" charset="0"/>
              </a:rPr>
              <a:t>қызметтерін</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экспорттауға</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арналған</a:t>
            </a:r>
            <a:r>
              <a:rPr lang="ru-RU" sz="1400" dirty="0">
                <a:latin typeface="Segoe UI" panose="020B0502040204020203" pitchFamily="34" charset="0"/>
                <a:cs typeface="Segoe UI" panose="020B0502040204020203" pitchFamily="34" charset="0"/>
              </a:rPr>
              <a:t> </a:t>
            </a:r>
            <a:r>
              <a:rPr lang="ru-RU" sz="1400" b="1" dirty="0" err="1">
                <a:latin typeface="Segoe UI" panose="020B0502040204020203" pitchFamily="34" charset="0"/>
                <a:cs typeface="Segoe UI" panose="020B0502040204020203" pitchFamily="34" charset="0"/>
              </a:rPr>
              <a:t>бағдарлама</a:t>
            </a:r>
            <a:r>
              <a:rPr lang="ru-RU" sz="1400" b="1" dirty="0">
                <a:latin typeface="Segoe UI" panose="020B0502040204020203" pitchFamily="34" charset="0"/>
                <a:cs typeface="Segoe UI" panose="020B0502040204020203" pitchFamily="34" charset="0"/>
              </a:rPr>
              <a:t> </a:t>
            </a:r>
            <a:r>
              <a:rPr lang="ru-RU" sz="1400" b="1" dirty="0" err="1" smtClean="0">
                <a:latin typeface="Segoe UI" panose="020B0502040204020203" pitchFamily="34" charset="0"/>
                <a:cs typeface="Segoe UI" panose="020B0502040204020203" pitchFamily="34" charset="0"/>
              </a:rPr>
              <a:t>әзірлеу</a:t>
            </a:r>
            <a:r>
              <a:rPr lang="ru-RU" sz="1400" b="1" dirty="0" smtClean="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немесе</a:t>
            </a:r>
            <a:r>
              <a:rPr lang="ru-RU" sz="1400" dirty="0" smtClean="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қолданыстағы</a:t>
            </a:r>
            <a:r>
              <a:rPr lang="ru-RU" sz="1400" dirty="0">
                <a:latin typeface="Segoe UI" panose="020B0502040204020203" pitchFamily="34" charset="0"/>
                <a:cs typeface="Segoe UI" panose="020B0502040204020203" pitchFamily="34" charset="0"/>
              </a:rPr>
              <a:t> </a:t>
            </a:r>
            <a:r>
              <a:rPr lang="ru-RU" sz="1400" dirty="0" err="1">
                <a:latin typeface="Segoe UI" panose="020B0502040204020203" pitchFamily="34" charset="0"/>
                <a:cs typeface="Segoe UI" panose="020B0502040204020203" pitchFamily="34" charset="0"/>
              </a:rPr>
              <a:t>бағдарламаларды</a:t>
            </a:r>
            <a:r>
              <a:rPr lang="ru-RU" sz="1400" dirty="0">
                <a:latin typeface="Segoe UI" panose="020B0502040204020203" pitchFamily="34" charset="0"/>
                <a:cs typeface="Segoe UI" panose="020B0502040204020203" pitchFamily="34" charset="0"/>
              </a:rPr>
              <a:t> </a:t>
            </a:r>
            <a:r>
              <a:rPr lang="ru-RU" sz="1400" dirty="0" err="1" smtClean="0">
                <a:latin typeface="Segoe UI" panose="020B0502040204020203" pitchFamily="34" charset="0"/>
                <a:cs typeface="Segoe UI" panose="020B0502040204020203" pitchFamily="34" charset="0"/>
              </a:rPr>
              <a:t>бейімдеу</a:t>
            </a:r>
            <a:endParaRPr lang="ru-RU" sz="1100" i="1" dirty="0">
              <a:latin typeface="Segoe UI" panose="020B0502040204020203" pitchFamily="34" charset="0"/>
              <a:cs typeface="Segoe UI" panose="020B0502040204020203" pitchFamily="34" charset="0"/>
            </a:endParaRPr>
          </a:p>
        </p:txBody>
      </p:sp>
      <p:sp>
        <p:nvSpPr>
          <p:cNvPr id="82" name="Прямоугольник 81">
            <a:extLst>
              <a:ext uri="{FF2B5EF4-FFF2-40B4-BE49-F238E27FC236}">
                <a16:creationId xmlns:a16="http://schemas.microsoft.com/office/drawing/2014/main" id="{746BD5C9-A2CD-4995-8F6B-719E3CCF005E}"/>
              </a:ext>
            </a:extLst>
          </p:cNvPr>
          <p:cNvSpPr/>
          <p:nvPr/>
        </p:nvSpPr>
        <p:spPr>
          <a:xfrm>
            <a:off x="126159" y="696345"/>
            <a:ext cx="4439982" cy="434923"/>
          </a:xfrm>
          <a:prstGeom prst="rect">
            <a:avLst/>
          </a:prstGeom>
          <a:solidFill>
            <a:srgbClr val="C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accent1">
                    <a:lumMod val="50000"/>
                  </a:schemeClr>
                </a:solidFill>
                <a:latin typeface="Segoe UI" panose="020B0502040204020203" pitchFamily="34" charset="0"/>
                <a:cs typeface="Segoe UI" panose="020B0502040204020203" pitchFamily="34" charset="0"/>
              </a:rPr>
              <a:t>Ағымдағы жағдай</a:t>
            </a:r>
            <a:endParaRPr lang="ru-RU" sz="2000" b="1" dirty="0">
              <a:solidFill>
                <a:schemeClr val="accent1">
                  <a:lumMod val="50000"/>
                </a:schemeClr>
              </a:solidFill>
              <a:latin typeface="Segoe UI" panose="020B0502040204020203" pitchFamily="34" charset="0"/>
              <a:cs typeface="Segoe UI" panose="020B0502040204020203" pitchFamily="34" charset="0"/>
            </a:endParaRPr>
          </a:p>
        </p:txBody>
      </p:sp>
      <p:sp>
        <p:nvSpPr>
          <p:cNvPr id="83" name="Прямоугольник 82">
            <a:extLst>
              <a:ext uri="{FF2B5EF4-FFF2-40B4-BE49-F238E27FC236}">
                <a16:creationId xmlns:a16="http://schemas.microsoft.com/office/drawing/2014/main" id="{746BD5C9-A2CD-4995-8F6B-719E3CCF005E}"/>
              </a:ext>
            </a:extLst>
          </p:cNvPr>
          <p:cNvSpPr/>
          <p:nvPr/>
        </p:nvSpPr>
        <p:spPr>
          <a:xfrm>
            <a:off x="4788587" y="686393"/>
            <a:ext cx="7324946" cy="43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accent1">
                    <a:lumMod val="50000"/>
                  </a:schemeClr>
                </a:solidFill>
                <a:latin typeface="Segoe UI" panose="020B0502040204020203" pitchFamily="34" charset="0"/>
                <a:cs typeface="Segoe UI" panose="020B0502040204020203" pitchFamily="34" charset="0"/>
              </a:rPr>
              <a:t>Шешу</a:t>
            </a:r>
            <a:r>
              <a:rPr lang="ru-RU" sz="2000" b="1" dirty="0">
                <a:solidFill>
                  <a:schemeClr val="accent1">
                    <a:lumMod val="50000"/>
                  </a:schemeClr>
                </a:solidFill>
                <a:latin typeface="Segoe UI" panose="020B0502040204020203" pitchFamily="34" charset="0"/>
                <a:cs typeface="Segoe UI" panose="020B0502040204020203" pitchFamily="34" charset="0"/>
              </a:rPr>
              <a:t> </a:t>
            </a:r>
            <a:r>
              <a:rPr lang="ru-RU" sz="2000" b="1" dirty="0" err="1">
                <a:solidFill>
                  <a:schemeClr val="accent1">
                    <a:lumMod val="50000"/>
                  </a:schemeClr>
                </a:solidFill>
                <a:latin typeface="Segoe UI" panose="020B0502040204020203" pitchFamily="34" charset="0"/>
                <a:cs typeface="Segoe UI" panose="020B0502040204020203" pitchFamily="34" charset="0"/>
              </a:rPr>
              <a:t>жолдары</a:t>
            </a:r>
            <a:endParaRPr lang="ru-RU" sz="2000" b="1" dirty="0">
              <a:solidFill>
                <a:schemeClr val="accent1">
                  <a:lumMod val="50000"/>
                </a:schemeClr>
              </a:solidFill>
              <a:latin typeface="Segoe UI" panose="020B0502040204020203" pitchFamily="34" charset="0"/>
              <a:cs typeface="Segoe UI" panose="020B0502040204020203" pitchFamily="34" charset="0"/>
            </a:endParaRPr>
          </a:p>
        </p:txBody>
      </p:sp>
      <p:sp>
        <p:nvSpPr>
          <p:cNvPr id="84" name="TextBox 83">
            <a:extLst>
              <a:ext uri="{FF2B5EF4-FFF2-40B4-BE49-F238E27FC236}">
                <a16:creationId xmlns:a16="http://schemas.microsoft.com/office/drawing/2014/main" id="{80822AF5-9BD7-40BE-AC6D-B597C6B1E480}"/>
              </a:ext>
            </a:extLst>
          </p:cNvPr>
          <p:cNvSpPr txBox="1"/>
          <p:nvPr/>
        </p:nvSpPr>
        <p:spPr>
          <a:xfrm>
            <a:off x="8485929" y="43421"/>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smtClean="0">
                <a:solidFill>
                  <a:schemeClr val="bg1"/>
                </a:solidFill>
                <a:latin typeface="Segoe UI" panose="020B0502040204020203" pitchFamily="34" charset="0"/>
                <a:cs typeface="Segoe UI" panose="020B0502040204020203" pitchFamily="34" charset="0"/>
              </a:rPr>
              <a:t>Проблемалық мәселелер</a:t>
            </a:r>
            <a:endParaRPr lang="ru-RU" sz="1800"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4040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159" y="0"/>
            <a:ext cx="133166" cy="468000"/>
          </a:xfrm>
          <a:prstGeom prst="rect">
            <a:avLst/>
          </a:prstGeom>
          <a:solidFill>
            <a:srgbClr val="05BD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p:cNvSpPr/>
          <p:nvPr/>
        </p:nvSpPr>
        <p:spPr>
          <a:xfrm>
            <a:off x="300771" y="19266"/>
            <a:ext cx="11567956" cy="477054"/>
          </a:xfrm>
          <a:prstGeom prst="rect">
            <a:avLst/>
          </a:prstGeom>
        </p:spPr>
        <p:txBody>
          <a:bodyPr wrap="square">
            <a:spAutoFit/>
          </a:bodyPr>
          <a:lstStyle/>
          <a:p>
            <a:r>
              <a:rPr lang="ru-RU" sz="2500" b="1" dirty="0">
                <a:solidFill>
                  <a:srgbClr val="2E75B6"/>
                </a:solidFill>
                <a:latin typeface="Segoe UI Black" panose="020B0A02040204020203" pitchFamily="34" charset="0"/>
                <a:ea typeface="Segoe UI Black" panose="020B0A02040204020203" pitchFamily="34" charset="0"/>
                <a:cs typeface="Segoe UI Black" panose="020B0A02040204020203" pitchFamily="34" charset="0"/>
              </a:rPr>
              <a:t>ОЙЫН БИЗНЕСІ ЖӘНЕ ЛОТЕРЕЯ ҚЫЗМЕТІ САЛАСЫ</a:t>
            </a:r>
          </a:p>
        </p:txBody>
      </p:sp>
      <p:sp>
        <p:nvSpPr>
          <p:cNvPr id="6" name="Прямоугольник 5"/>
          <p:cNvSpPr/>
          <p:nvPr/>
        </p:nvSpPr>
        <p:spPr>
          <a:xfrm>
            <a:off x="10187709" y="1"/>
            <a:ext cx="2004289" cy="452904"/>
          </a:xfrm>
          <a:prstGeom prst="rect">
            <a:avLst/>
          </a:prstGeom>
          <a:solidFill>
            <a:srgbClr val="05BDD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11" name="TextBox 10">
            <a:extLst>
              <a:ext uri="{FF2B5EF4-FFF2-40B4-BE49-F238E27FC236}">
                <a16:creationId xmlns:a16="http://schemas.microsoft.com/office/drawing/2014/main" id="{ECDA1971-21D5-4C04-8C01-A71B10C46BC0}"/>
              </a:ext>
            </a:extLst>
          </p:cNvPr>
          <p:cNvSpPr txBox="1"/>
          <p:nvPr/>
        </p:nvSpPr>
        <p:spPr>
          <a:xfrm>
            <a:off x="221378" y="663277"/>
            <a:ext cx="5647820" cy="334900"/>
          </a:xfrm>
          <a:prstGeom prst="rect">
            <a:avLst/>
          </a:prstGeom>
          <a:solidFill>
            <a:schemeClr val="accent1">
              <a:lumMod val="75000"/>
            </a:schemeClr>
          </a:solidFill>
          <a:ln w="9525">
            <a:noFill/>
          </a:ln>
        </p:spPr>
        <p:txBody>
          <a:bodyPr wrap="square" lIns="91440" tIns="45720" rIns="91440" bIns="45720" rtlCol="0">
            <a:spAutoFit/>
          </a:bodyPr>
          <a:lstStyle/>
          <a:p>
            <a:pPr algn="ctr">
              <a:lnSpc>
                <a:spcPct val="150000"/>
              </a:lnSpc>
            </a:pPr>
            <a:r>
              <a:rPr lang="ru-RU" sz="1200" b="1" dirty="0" smtClean="0">
                <a:solidFill>
                  <a:schemeClr val="bg1"/>
                </a:solidFill>
                <a:latin typeface="Segoe UI" panose="020B0502040204020203" pitchFamily="34" charset="0"/>
                <a:cs typeface="Segoe UI" panose="020B0502040204020203" pitchFamily="34" charset="0"/>
              </a:rPr>
              <a:t>АҒЫМДАҒЫ ЖАҒДАЙ</a:t>
            </a:r>
            <a:endParaRPr lang="ru-RU" sz="1200" b="1" dirty="0">
              <a:solidFill>
                <a:schemeClr val="bg1"/>
              </a:solidFill>
              <a:latin typeface="Segoe UI" panose="020B0502040204020203" pitchFamily="34" charset="0"/>
              <a:cs typeface="Segoe UI" panose="020B0502040204020203" pitchFamily="34" charset="0"/>
            </a:endParaRPr>
          </a:p>
        </p:txBody>
      </p:sp>
      <p:sp>
        <p:nvSpPr>
          <p:cNvPr id="12" name="Google Shape;231;g150267bfc90_2_107">
            <a:extLst>
              <a:ext uri="{FF2B5EF4-FFF2-40B4-BE49-F238E27FC236}">
                <a16:creationId xmlns:a16="http://schemas.microsoft.com/office/drawing/2014/main" id="{615A4B26-557D-4DC1-835D-84D58680CB83}"/>
              </a:ext>
            </a:extLst>
          </p:cNvPr>
          <p:cNvSpPr txBox="1"/>
          <p:nvPr/>
        </p:nvSpPr>
        <p:spPr>
          <a:xfrm>
            <a:off x="238022" y="1045815"/>
            <a:ext cx="5647821" cy="1987630"/>
          </a:xfrm>
          <a:prstGeom prst="rect">
            <a:avLst/>
          </a:prstGeom>
          <a:noFill/>
          <a:ln w="9525">
            <a:noFill/>
          </a:ln>
        </p:spPr>
        <p:txBody>
          <a:bodyPr spcFirstLastPara="1" wrap="square" lIns="91425" tIns="91425" rIns="91425" bIns="91425" anchor="t" anchorCtr="0">
            <a:spAutoFit/>
          </a:bodyPr>
          <a:lstStyle/>
          <a:p>
            <a:pPr algn="just"/>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Сала </a:t>
            </a:r>
            <a:r>
              <a:rPr lang="ru-RU" sz="1333" b="1" i="1" u="sng" dirty="0" err="1">
                <a:solidFill>
                  <a:schemeClr val="accent1">
                    <a:lumMod val="50000"/>
                  </a:schemeClr>
                </a:solidFill>
                <a:latin typeface="Segoe UI" panose="020B0502040204020203" pitchFamily="34" charset="0"/>
                <a:ea typeface="Montserrat"/>
                <a:cs typeface="Segoe UI" panose="020B0502040204020203" pitchFamily="34" charset="0"/>
                <a:sym typeface="Montserrat"/>
              </a:rPr>
              <a:t>субъектілері</a:t>
            </a:r>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a:t>
            </a:r>
          </a:p>
          <a:p>
            <a:pPr algn="just"/>
            <a:r>
              <a:rPr lang="ru-RU" sz="1333" dirty="0">
                <a:solidFill>
                  <a:schemeClr val="dk1"/>
                </a:solidFill>
                <a:latin typeface="Segoe UI" panose="020B0502040204020203" pitchFamily="34" charset="0"/>
                <a:ea typeface="Montserrat"/>
                <a:cs typeface="Segoe UI" panose="020B0502040204020203" pitchFamily="34" charset="0"/>
                <a:sym typeface="Montserrat"/>
              </a:rPr>
              <a:t>1. Казино – 6;</a:t>
            </a:r>
          </a:p>
          <a:p>
            <a:pPr algn="just"/>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x-none" sz="1333" dirty="0">
                <a:solidFill>
                  <a:schemeClr val="dk1"/>
                </a:solidFill>
                <a:latin typeface="Segoe UI" panose="020B0502040204020203" pitchFamily="34" charset="0"/>
                <a:ea typeface="Montserrat"/>
                <a:cs typeface="Segoe UI" panose="020B0502040204020203" pitchFamily="34" charset="0"/>
                <a:sym typeface="Montserrat"/>
              </a:rPr>
              <a:t>О</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йын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автоматтары</a:t>
            </a:r>
            <a:r>
              <a:rPr lang="ru-RU" sz="1333" dirty="0">
                <a:solidFill>
                  <a:schemeClr val="dk1"/>
                </a:solidFill>
                <a:latin typeface="Segoe UI" panose="020B0502040204020203" pitchFamily="34" charset="0"/>
                <a:ea typeface="Montserrat"/>
                <a:cs typeface="Segoe UI" panose="020B0502040204020203" pitchFamily="34" charset="0"/>
                <a:sym typeface="Montserrat"/>
              </a:rPr>
              <a:t> залы– 10;</a:t>
            </a:r>
          </a:p>
          <a:p>
            <a:pPr algn="just"/>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x-none" sz="1333" dirty="0">
                <a:solidFill>
                  <a:schemeClr val="dk1"/>
                </a:solidFill>
                <a:latin typeface="Segoe UI" panose="020B0502040204020203" pitchFamily="34" charset="0"/>
                <a:ea typeface="Montserrat"/>
                <a:cs typeface="Segoe UI" panose="020B0502040204020203" pitchFamily="34" charset="0"/>
                <a:sym typeface="Montserrat"/>
              </a:rPr>
              <a:t>Б</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укмекерлік</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smtClean="0">
                <a:solidFill>
                  <a:schemeClr val="dk1"/>
                </a:solidFill>
                <a:latin typeface="Segoe UI" panose="020B0502040204020203" pitchFamily="34" charset="0"/>
                <a:ea typeface="Montserrat"/>
                <a:cs typeface="Segoe UI" panose="020B0502040204020203" pitchFamily="34" charset="0"/>
                <a:sym typeface="Montserrat"/>
              </a:rPr>
              <a:t>кеңселер</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 – </a:t>
            </a:r>
            <a:r>
              <a:rPr lang="ru-RU" sz="1333" dirty="0">
                <a:solidFill>
                  <a:schemeClr val="dk1"/>
                </a:solidFill>
                <a:latin typeface="Segoe UI" panose="020B0502040204020203" pitchFamily="34" charset="0"/>
                <a:ea typeface="Montserrat"/>
                <a:cs typeface="Segoe UI" panose="020B0502040204020203" pitchFamily="34" charset="0"/>
                <a:sym typeface="Montserrat"/>
              </a:rPr>
              <a:t>24;</a:t>
            </a:r>
          </a:p>
          <a:p>
            <a:pPr algn="just"/>
            <a:r>
              <a:rPr lang="ru-RU" sz="1333" dirty="0">
                <a:solidFill>
                  <a:schemeClr val="dk1"/>
                </a:solidFill>
                <a:latin typeface="Segoe UI" panose="020B0502040204020203" pitchFamily="34" charset="0"/>
                <a:ea typeface="Montserrat"/>
                <a:cs typeface="Segoe UI" panose="020B0502040204020203" pitchFamily="34" charset="0"/>
                <a:sym typeface="Montserrat"/>
              </a:rPr>
              <a:t>    Тотализатор</a:t>
            </a:r>
            <a:r>
              <a:rPr lang="x-none" sz="1333" dirty="0">
                <a:solidFill>
                  <a:schemeClr val="dk1"/>
                </a:solidFill>
                <a:latin typeface="Segoe UI" panose="020B0502040204020203" pitchFamily="34" charset="0"/>
                <a:ea typeface="Montserrat"/>
                <a:cs typeface="Segoe UI" panose="020B0502040204020203" pitchFamily="34" charset="0"/>
                <a:sym typeface="Montserrat"/>
              </a:rPr>
              <a:t>лар</a:t>
            </a:r>
            <a:r>
              <a:rPr lang="ru-RU" sz="1333" dirty="0">
                <a:solidFill>
                  <a:schemeClr val="dk1"/>
                </a:solidFill>
                <a:latin typeface="Segoe UI" panose="020B0502040204020203" pitchFamily="34" charset="0"/>
                <a:ea typeface="Montserrat"/>
                <a:cs typeface="Segoe UI" panose="020B0502040204020203" pitchFamily="34" charset="0"/>
                <a:sym typeface="Montserrat"/>
              </a:rPr>
              <a:t> – 8.</a:t>
            </a:r>
          </a:p>
          <a:p>
            <a:pPr algn="just"/>
            <a:r>
              <a:rPr lang="ru-RU" sz="1333" dirty="0">
                <a:solidFill>
                  <a:schemeClr val="dk1"/>
                </a:solidFill>
                <a:latin typeface="Segoe UI" panose="020B0502040204020203" pitchFamily="34" charset="0"/>
                <a:ea typeface="Montserrat"/>
                <a:cs typeface="Segoe UI" panose="020B0502040204020203" pitchFamily="34" charset="0"/>
                <a:sym typeface="Montserrat"/>
              </a:rPr>
              <a:t>2. Лотерея операторы 1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және</a:t>
            </a:r>
            <a:r>
              <a:rPr lang="ru-RU" sz="1333" dirty="0">
                <a:solidFill>
                  <a:schemeClr val="dk1"/>
                </a:solidFill>
                <a:latin typeface="Segoe UI" panose="020B0502040204020203" pitchFamily="34" charset="0"/>
                <a:ea typeface="Montserrat"/>
                <a:cs typeface="Segoe UI" panose="020B0502040204020203" pitchFamily="34" charset="0"/>
                <a:sym typeface="Montserrat"/>
              </a:rPr>
              <a:t> 7 227 агент.</a:t>
            </a:r>
            <a:endParaRPr lang="x-none" sz="1333" dirty="0">
              <a:solidFill>
                <a:schemeClr val="dk1"/>
              </a:solidFill>
              <a:latin typeface="Segoe UI" panose="020B0502040204020203" pitchFamily="34" charset="0"/>
              <a:ea typeface="Montserrat"/>
              <a:cs typeface="Segoe UI" panose="020B0502040204020203" pitchFamily="34" charset="0"/>
              <a:sym typeface="Montserrat"/>
            </a:endParaRPr>
          </a:p>
          <a:p>
            <a:pPr algn="just"/>
            <a:endParaRPr lang="ru-RU" sz="105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endParaRPr>
          </a:p>
          <a:p>
            <a:pPr algn="just"/>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2022 </a:t>
            </a:r>
            <a:r>
              <a:rPr lang="ru-RU" sz="1333" b="1" i="1" u="sng" dirty="0" err="1">
                <a:solidFill>
                  <a:schemeClr val="accent1">
                    <a:lumMod val="50000"/>
                  </a:schemeClr>
                </a:solidFill>
                <a:latin typeface="Segoe UI" panose="020B0502040204020203" pitchFamily="34" charset="0"/>
                <a:ea typeface="Montserrat"/>
                <a:cs typeface="Segoe UI" panose="020B0502040204020203" pitchFamily="34" charset="0"/>
                <a:sym typeface="Montserrat"/>
              </a:rPr>
              <a:t>жылғы</a:t>
            </a:r>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 </a:t>
            </a:r>
            <a:r>
              <a:rPr lang="ru-RU" sz="1333" b="1" i="1" u="sng" dirty="0" err="1">
                <a:solidFill>
                  <a:schemeClr val="accent1">
                    <a:lumMod val="50000"/>
                  </a:schemeClr>
                </a:solidFill>
                <a:latin typeface="Segoe UI" panose="020B0502040204020203" pitchFamily="34" charset="0"/>
                <a:ea typeface="Montserrat"/>
                <a:cs typeface="Segoe UI" panose="020B0502040204020203" pitchFamily="34" charset="0"/>
                <a:sym typeface="Montserrat"/>
              </a:rPr>
              <a:t>салық</a:t>
            </a:r>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 </a:t>
            </a:r>
            <a:r>
              <a:rPr lang="ru-RU" sz="1333" b="1" i="1" u="sng" dirty="0" err="1">
                <a:solidFill>
                  <a:schemeClr val="accent1">
                    <a:lumMod val="50000"/>
                  </a:schemeClr>
                </a:solidFill>
                <a:latin typeface="Segoe UI" panose="020B0502040204020203" pitchFamily="34" charset="0"/>
                <a:ea typeface="Montserrat"/>
                <a:cs typeface="Segoe UI" panose="020B0502040204020203" pitchFamily="34" charset="0"/>
                <a:sym typeface="Montserrat"/>
              </a:rPr>
              <a:t>аударымдары</a:t>
            </a:r>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 </a:t>
            </a:r>
            <a:r>
              <a:rPr lang="ru-RU" sz="1333" b="1" i="1" u="sng" dirty="0" err="1">
                <a:solidFill>
                  <a:schemeClr val="accent1">
                    <a:lumMod val="50000"/>
                  </a:schemeClr>
                </a:solidFill>
                <a:latin typeface="Segoe UI" panose="020B0502040204020203" pitchFamily="34" charset="0"/>
                <a:ea typeface="Montserrat"/>
                <a:cs typeface="Segoe UI" panose="020B0502040204020203" pitchFamily="34" charset="0"/>
                <a:sym typeface="Montserrat"/>
              </a:rPr>
              <a:t>және</a:t>
            </a:r>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 </a:t>
            </a:r>
            <a:r>
              <a:rPr lang="ru-RU" sz="1333" b="1" i="1" u="sng" dirty="0" err="1">
                <a:solidFill>
                  <a:schemeClr val="accent1">
                    <a:lumMod val="50000"/>
                  </a:schemeClr>
                </a:solidFill>
                <a:latin typeface="Segoe UI" panose="020B0502040204020203" pitchFamily="34" charset="0"/>
                <a:ea typeface="Montserrat"/>
                <a:cs typeface="Segoe UI" panose="020B0502040204020203" pitchFamily="34" charset="0"/>
                <a:sym typeface="Montserrat"/>
              </a:rPr>
              <a:t>жұмыс</a:t>
            </a:r>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 </a:t>
            </a:r>
            <a:r>
              <a:rPr lang="ru-RU" sz="1333" b="1" i="1" u="sng" dirty="0" err="1">
                <a:solidFill>
                  <a:schemeClr val="accent1">
                    <a:lumMod val="50000"/>
                  </a:schemeClr>
                </a:solidFill>
                <a:latin typeface="Segoe UI" panose="020B0502040204020203" pitchFamily="34" charset="0"/>
                <a:ea typeface="Montserrat"/>
                <a:cs typeface="Segoe UI" panose="020B0502040204020203" pitchFamily="34" charset="0"/>
                <a:sym typeface="Montserrat"/>
              </a:rPr>
              <a:t>орындары</a:t>
            </a:r>
            <a:r>
              <a:rPr lang="ru-RU"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rPr>
              <a:t>:</a:t>
            </a:r>
            <a:endParaRPr lang="x-none" sz="1333"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endParaRPr>
          </a:p>
          <a:p>
            <a:pPr algn="just"/>
            <a:r>
              <a:rPr lang="ru-RU" sz="1333" dirty="0">
                <a:solidFill>
                  <a:schemeClr val="dk1"/>
                </a:solidFill>
                <a:latin typeface="Segoe UI" panose="020B0502040204020203" pitchFamily="34" charset="0"/>
                <a:ea typeface="Montserrat"/>
                <a:cs typeface="Segoe UI" panose="020B0502040204020203" pitchFamily="34" charset="0"/>
                <a:sym typeface="Montserrat"/>
              </a:rPr>
              <a:t>113.6 млрд </a:t>
            </a:r>
            <a:r>
              <a:rPr lang="ru-RU" sz="1333" dirty="0" err="1" smtClean="0">
                <a:solidFill>
                  <a:schemeClr val="dk1"/>
                </a:solidFill>
                <a:latin typeface="Segoe UI" panose="020B0502040204020203" pitchFamily="34" charset="0"/>
                <a:ea typeface="Montserrat"/>
                <a:cs typeface="Segoe UI" panose="020B0502040204020203" pitchFamily="34" charset="0"/>
                <a:sym typeface="Montserrat"/>
              </a:rPr>
              <a:t>тг</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333" dirty="0">
                <a:solidFill>
                  <a:schemeClr val="dk1"/>
                </a:solidFill>
                <a:latin typeface="Segoe UI" panose="020B0502040204020203" pitchFamily="34" charset="0"/>
                <a:ea typeface="Montserrat"/>
                <a:cs typeface="Segoe UI" panose="020B0502040204020203" pitchFamily="34" charset="0"/>
                <a:sym typeface="Montserrat"/>
              </a:rPr>
              <a:t>салада 13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мың</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адам</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жұмыс</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істейді</a:t>
            </a:r>
            <a:endParaRPr lang="ru-RU" sz="133" dirty="0">
              <a:solidFill>
                <a:schemeClr val="dk1"/>
              </a:solidFill>
              <a:latin typeface="Segoe UI" panose="020B0502040204020203" pitchFamily="34" charset="0"/>
              <a:ea typeface="Montserrat"/>
              <a:cs typeface="Segoe UI" panose="020B0502040204020203" pitchFamily="34" charset="0"/>
              <a:sym typeface="Montserrat"/>
            </a:endParaRPr>
          </a:p>
        </p:txBody>
      </p:sp>
      <p:sp>
        <p:nvSpPr>
          <p:cNvPr id="13" name="Google Shape;231;g150267bfc90_2_107">
            <a:extLst>
              <a:ext uri="{FF2B5EF4-FFF2-40B4-BE49-F238E27FC236}">
                <a16:creationId xmlns:a16="http://schemas.microsoft.com/office/drawing/2014/main" id="{888D9227-6489-4999-848C-50452E74B4C0}"/>
              </a:ext>
            </a:extLst>
          </p:cNvPr>
          <p:cNvSpPr txBox="1"/>
          <p:nvPr/>
        </p:nvSpPr>
        <p:spPr>
          <a:xfrm>
            <a:off x="5950031" y="905815"/>
            <a:ext cx="5955323" cy="2502514"/>
          </a:xfrm>
          <a:prstGeom prst="rect">
            <a:avLst/>
          </a:prstGeom>
          <a:noFill/>
          <a:ln w="9525">
            <a:noFill/>
          </a:ln>
        </p:spPr>
        <p:txBody>
          <a:bodyPr spcFirstLastPara="1" wrap="square" lIns="91425" tIns="91425" rIns="91425" bIns="91425" anchor="t" anchorCtr="0">
            <a:spAutoFit/>
          </a:bodyPr>
          <a:lstStyle/>
          <a:p>
            <a:pPr algn="just"/>
            <a:endParaRPr lang="ru-RU" sz="400" b="1" i="1" u="sng" dirty="0">
              <a:solidFill>
                <a:schemeClr val="accent1">
                  <a:lumMod val="50000"/>
                </a:schemeClr>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r>
              <a:rPr lang="ru-RU" sz="1333" dirty="0" err="1">
                <a:solidFill>
                  <a:schemeClr val="dk1"/>
                </a:solidFill>
                <a:latin typeface="Segoe UI" panose="020B0502040204020203" pitchFamily="34" charset="0"/>
                <a:ea typeface="Montserrat"/>
                <a:cs typeface="Segoe UI" panose="020B0502040204020203" pitchFamily="34" charset="0"/>
                <a:sym typeface="Montserrat"/>
              </a:rPr>
              <a:t>Букмекерлік</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кеңселер</a:t>
            </a:r>
            <a:r>
              <a:rPr lang="ru-RU" sz="1333" dirty="0">
                <a:solidFill>
                  <a:schemeClr val="dk1"/>
                </a:solidFill>
                <a:latin typeface="Segoe UI" panose="020B0502040204020203" pitchFamily="34" charset="0"/>
                <a:ea typeface="Montserrat"/>
                <a:cs typeface="Segoe UI" panose="020B0502040204020203" pitchFamily="34" charset="0"/>
                <a:sym typeface="Montserrat"/>
              </a:rPr>
              <a:t> мен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тотализаторлардың</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аппараттық-бағдарламалық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кешендерін</a:t>
            </a:r>
            <a:r>
              <a:rPr lang="ru-RU" sz="1333" dirty="0">
                <a:solidFill>
                  <a:schemeClr val="dk1"/>
                </a:solidFill>
                <a:latin typeface="Segoe UI" panose="020B0502040204020203" pitchFamily="34" charset="0"/>
                <a:ea typeface="Montserrat"/>
                <a:cs typeface="Segoe UI" panose="020B0502040204020203" pitchFamily="34" charset="0"/>
                <a:sym typeface="Montserrat"/>
              </a:rPr>
              <a:t> Қ</a:t>
            </a:r>
            <a:r>
              <a:rPr lang="x-none" sz="1333" dirty="0">
                <a:solidFill>
                  <a:schemeClr val="dk1"/>
                </a:solidFill>
                <a:latin typeface="Segoe UI" panose="020B0502040204020203" pitchFamily="34" charset="0"/>
                <a:ea typeface="Montserrat"/>
                <a:cs typeface="Segoe UI" panose="020B0502040204020203" pitchFamily="34" charset="0"/>
                <a:sym typeface="Montserrat"/>
              </a:rPr>
              <a:t>М</a:t>
            </a:r>
            <a:r>
              <a:rPr lang="ru-RU" sz="1333" dirty="0">
                <a:solidFill>
                  <a:schemeClr val="dk1"/>
                </a:solidFill>
                <a:latin typeface="Segoe UI" panose="020B0502040204020203" pitchFamily="34" charset="0"/>
                <a:ea typeface="Montserrat"/>
                <a:cs typeface="Segoe UI" panose="020B0502040204020203" pitchFamily="34" charset="0"/>
                <a:sym typeface="Montserrat"/>
              </a:rPr>
              <a:t> МКК</a:t>
            </a:r>
            <a:r>
              <a:rPr lang="x-none" sz="1333" dirty="0">
                <a:solidFill>
                  <a:schemeClr val="dk1"/>
                </a:solidFill>
                <a:latin typeface="Segoe UI" panose="020B0502040204020203" pitchFamily="34" charset="0"/>
                <a:ea typeface="Montserrat"/>
                <a:cs typeface="Segoe UI" panose="020B0502040204020203" pitchFamily="34" charset="0"/>
                <a:sym typeface="Montserrat"/>
              </a:rPr>
              <a:t> - </a:t>
            </a:r>
            <a:r>
              <a:rPr lang="x-none" sz="1333" dirty="0" err="1">
                <a:solidFill>
                  <a:schemeClr val="dk1"/>
                </a:solidFill>
                <a:latin typeface="Segoe UI" panose="020B0502040204020203" pitchFamily="34" charset="0"/>
                <a:ea typeface="Montserrat"/>
                <a:cs typeface="Segoe UI" panose="020B0502040204020203" pitchFamily="34" charset="0"/>
                <a:sym typeface="Montserrat"/>
              </a:rPr>
              <a:t>нің</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ақпараттық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жүйелерімен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интеграциялау</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пайдасына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ставкаларды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есепке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алу</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орталығынан</a:t>
            </a:r>
            <a:r>
              <a:rPr lang="ru-RU" sz="1333" dirty="0">
                <a:solidFill>
                  <a:schemeClr val="dk1"/>
                </a:solidFill>
                <a:latin typeface="Segoe UI" panose="020B0502040204020203" pitchFamily="34" charset="0"/>
                <a:ea typeface="Montserrat"/>
                <a:cs typeface="Segoe UI" panose="020B0502040204020203" pitchFamily="34" charset="0"/>
                <a:sym typeface="Montserrat"/>
              </a:rPr>
              <a:t> бас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тарту</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a:t>
            </a:r>
            <a:endParaRPr lang="ru-RU" sz="800" dirty="0">
              <a:solidFill>
                <a:schemeClr val="dk1"/>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r>
              <a:rPr lang="ru-RU" sz="1333" dirty="0" err="1">
                <a:solidFill>
                  <a:schemeClr val="dk1"/>
                </a:solidFill>
                <a:latin typeface="Segoe UI" panose="020B0502040204020203" pitchFamily="34" charset="0"/>
                <a:ea typeface="Montserrat"/>
                <a:cs typeface="Segoe UI" panose="020B0502040204020203" pitchFamily="34" charset="0"/>
                <a:sym typeface="Montserrat"/>
              </a:rPr>
              <a:t>Ақтау</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қаласында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жаңа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ойын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аймағын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құру</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a:t>
            </a:r>
            <a:endParaRPr lang="ru-RU" sz="800" dirty="0">
              <a:solidFill>
                <a:schemeClr val="dk1"/>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r>
              <a:rPr lang="ru-RU" sz="1333" dirty="0">
                <a:solidFill>
                  <a:schemeClr val="dk1"/>
                </a:solidFill>
                <a:latin typeface="Segoe UI" panose="020B0502040204020203" pitchFamily="34" charset="0"/>
                <a:ea typeface="Montserrat"/>
                <a:cs typeface="Segoe UI" panose="020B0502040204020203" pitchFamily="34" charset="0"/>
                <a:sym typeface="Montserrat"/>
              </a:rPr>
              <a:t>Лотерея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операторының</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қызметін</a:t>
            </a:r>
            <a:r>
              <a:rPr lang="ru-RU" sz="1333" dirty="0">
                <a:solidFill>
                  <a:schemeClr val="dk1"/>
                </a:solidFill>
                <a:latin typeface="Segoe UI" panose="020B0502040204020203" pitchFamily="34" charset="0"/>
                <a:ea typeface="Montserrat"/>
                <a:cs typeface="Segoe UI" panose="020B0502040204020203" pitchFamily="34" charset="0"/>
                <a:sym typeface="Montserrat"/>
              </a:rPr>
              <a:t> 2025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жылға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дейін</a:t>
            </a:r>
            <a:r>
              <a:rPr lang="ru-RU" sz="1333" dirty="0">
                <a:solidFill>
                  <a:schemeClr val="dk1"/>
                </a:solidFill>
                <a:latin typeface="Segoe UI" panose="020B0502040204020203" pitchFamily="34" charset="0"/>
                <a:ea typeface="Montserrat"/>
                <a:cs typeface="Segoe UI" panose="020B0502040204020203" pitchFamily="34" charset="0"/>
                <a:sym typeface="Montserrat"/>
              </a:rPr>
              <a:t> МЖӘ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форматына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ауыстыру</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a:t>
            </a:r>
            <a:endParaRPr lang="ru-RU" sz="800" dirty="0">
              <a:solidFill>
                <a:schemeClr val="dk1"/>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r>
              <a:rPr lang="ru-RU" sz="1333" dirty="0">
                <a:solidFill>
                  <a:schemeClr val="dk1"/>
                </a:solidFill>
                <a:latin typeface="Segoe UI" panose="020B0502040204020203" pitchFamily="34" charset="0"/>
                <a:ea typeface="Montserrat"/>
                <a:cs typeface="Segoe UI" panose="020B0502040204020203" pitchFamily="34" charset="0"/>
                <a:sym typeface="Montserrat"/>
              </a:rPr>
              <a:t>Ипподром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аумақтарындағы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тотализаторлардың</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қызметіне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рұқсат</a:t>
            </a:r>
            <a:r>
              <a:rPr lang="ru-RU" sz="1333" dirty="0">
                <a:solidFill>
                  <a:schemeClr val="dk1"/>
                </a:solidFill>
                <a:latin typeface="Segoe UI" panose="020B0502040204020203" pitchFamily="34" charset="0"/>
                <a:ea typeface="Montserrat"/>
                <a:cs typeface="Segoe UI" panose="020B0502040204020203" pitchFamily="34" charset="0"/>
                <a:sym typeface="Montserrat"/>
              </a:rPr>
              <a:t> беру</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a:t>
            </a:r>
            <a:endParaRPr lang="ru-RU" sz="800" dirty="0">
              <a:solidFill>
                <a:schemeClr val="dk1"/>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r>
              <a:rPr lang="ru-RU" sz="1333" dirty="0" err="1">
                <a:latin typeface="Segoe UI" panose="020B0502040204020203" pitchFamily="34" charset="0"/>
                <a:ea typeface="Montserrat"/>
                <a:cs typeface="Segoe UI" panose="020B0502040204020203" pitchFamily="34" charset="0"/>
                <a:sym typeface="Montserrat"/>
              </a:rPr>
              <a:t>Халықтың</a:t>
            </a:r>
            <a:r>
              <a:rPr lang="ru-RU" sz="1333" dirty="0">
                <a:latin typeface="Segoe UI" panose="020B0502040204020203" pitchFamily="34" charset="0"/>
                <a:ea typeface="Montserrat"/>
                <a:cs typeface="Segoe UI" panose="020B0502040204020203" pitchFamily="34" charset="0"/>
                <a:sym typeface="Montserrat"/>
              </a:rPr>
              <a:t> </a:t>
            </a:r>
            <a:r>
              <a:rPr lang="ru-RU" sz="1333" dirty="0" err="1">
                <a:latin typeface="Segoe UI" panose="020B0502040204020203" pitchFamily="34" charset="0"/>
                <a:ea typeface="Montserrat"/>
                <a:cs typeface="Segoe UI" panose="020B0502040204020203" pitchFamily="34" charset="0"/>
                <a:sym typeface="Montserrat"/>
              </a:rPr>
              <a:t>құмар</a:t>
            </a:r>
            <a:r>
              <a:rPr lang="ru-RU" sz="1333" dirty="0">
                <a:latin typeface="Segoe UI" panose="020B0502040204020203" pitchFamily="34" charset="0"/>
                <a:ea typeface="Montserrat"/>
                <a:cs typeface="Segoe UI" panose="020B0502040204020203" pitchFamily="34" charset="0"/>
                <a:sym typeface="Montserrat"/>
              </a:rPr>
              <a:t> </a:t>
            </a:r>
            <a:r>
              <a:rPr lang="ru-RU" sz="1333" dirty="0" err="1">
                <a:latin typeface="Segoe UI" panose="020B0502040204020203" pitchFamily="34" charset="0"/>
                <a:ea typeface="Montserrat"/>
                <a:cs typeface="Segoe UI" panose="020B0502040204020203" pitchFamily="34" charset="0"/>
                <a:sym typeface="Montserrat"/>
              </a:rPr>
              <a:t>ойындар</a:t>
            </a:r>
            <a:r>
              <a:rPr lang="ru-RU" sz="1333" dirty="0">
                <a:latin typeface="Segoe UI" panose="020B0502040204020203" pitchFamily="34" charset="0"/>
                <a:ea typeface="Montserrat"/>
                <a:cs typeface="Segoe UI" panose="020B0502040204020203" pitchFamily="34" charset="0"/>
                <a:sym typeface="Montserrat"/>
              </a:rPr>
              <a:t> мен </a:t>
            </a:r>
            <a:r>
              <a:rPr lang="ru-RU" sz="1333" dirty="0" err="1">
                <a:latin typeface="Segoe UI" panose="020B0502040204020203" pitchFamily="34" charset="0"/>
                <a:ea typeface="Montserrat"/>
                <a:cs typeface="Segoe UI" panose="020B0502040204020203" pitchFamily="34" charset="0"/>
                <a:sym typeface="Montserrat"/>
              </a:rPr>
              <a:t>ставкаларға</a:t>
            </a:r>
            <a:r>
              <a:rPr lang="ru-RU" sz="1333" dirty="0">
                <a:latin typeface="Segoe UI" panose="020B0502040204020203" pitchFamily="34" charset="0"/>
                <a:ea typeface="Montserrat"/>
                <a:cs typeface="Segoe UI" panose="020B0502040204020203" pitchFamily="34" charset="0"/>
                <a:sym typeface="Montserrat"/>
              </a:rPr>
              <a:t> </a:t>
            </a:r>
            <a:r>
              <a:rPr lang="ru-RU" sz="1333" dirty="0" err="1">
                <a:latin typeface="Segoe UI" panose="020B0502040204020203" pitchFamily="34" charset="0"/>
                <a:ea typeface="Montserrat"/>
                <a:cs typeface="Segoe UI" panose="020B0502040204020203" pitchFamily="34" charset="0"/>
                <a:sym typeface="Montserrat"/>
              </a:rPr>
              <a:t>қатысу</a:t>
            </a:r>
            <a:r>
              <a:rPr lang="ru-RU" sz="1333" dirty="0">
                <a:latin typeface="Segoe UI" panose="020B0502040204020203" pitchFamily="34" charset="0"/>
                <a:ea typeface="Montserrat"/>
                <a:cs typeface="Segoe UI" panose="020B0502040204020203" pitchFamily="34" charset="0"/>
                <a:sym typeface="Montserrat"/>
              </a:rPr>
              <a:t> </a:t>
            </a:r>
            <a:r>
              <a:rPr lang="ru-RU" sz="1333" dirty="0" err="1">
                <a:latin typeface="Segoe UI" panose="020B0502040204020203" pitchFamily="34" charset="0"/>
                <a:ea typeface="Montserrat"/>
                <a:cs typeface="Segoe UI" panose="020B0502040204020203" pitchFamily="34" charset="0"/>
                <a:sym typeface="Montserrat"/>
              </a:rPr>
              <a:t>деңгейінің</a:t>
            </a:r>
            <a:r>
              <a:rPr lang="ru-RU" sz="1333" dirty="0">
                <a:latin typeface="Segoe UI" panose="020B0502040204020203" pitchFamily="34" charset="0"/>
                <a:ea typeface="Montserrat"/>
                <a:cs typeface="Segoe UI" panose="020B0502040204020203" pitchFamily="34" charset="0"/>
                <a:sym typeface="Montserrat"/>
              </a:rPr>
              <a:t> </a:t>
            </a:r>
            <a:r>
              <a:rPr lang="ru-RU" sz="1333" dirty="0" err="1">
                <a:latin typeface="Segoe UI" panose="020B0502040204020203" pitchFamily="34" charset="0"/>
                <a:ea typeface="Montserrat"/>
                <a:cs typeface="Segoe UI" panose="020B0502040204020203" pitchFamily="34" charset="0"/>
                <a:sym typeface="Montserrat"/>
              </a:rPr>
              <a:t>төмендеуі</a:t>
            </a:r>
            <a:r>
              <a:rPr lang="ru-RU" sz="1333" dirty="0">
                <a:latin typeface="Segoe UI" panose="020B0502040204020203" pitchFamily="34" charset="0"/>
                <a:ea typeface="Montserrat"/>
                <a:cs typeface="Segoe UI" panose="020B0502040204020203" pitchFamily="34" charset="0"/>
                <a:sym typeface="Montserrat"/>
              </a:rPr>
              <a:t>.</a:t>
            </a:r>
          </a:p>
        </p:txBody>
      </p:sp>
      <p:sp>
        <p:nvSpPr>
          <p:cNvPr id="14" name="Google Shape;231;g150267bfc90_2_107">
            <a:extLst>
              <a:ext uri="{FF2B5EF4-FFF2-40B4-BE49-F238E27FC236}">
                <a16:creationId xmlns:a16="http://schemas.microsoft.com/office/drawing/2014/main" id="{7160F98C-8372-408D-B707-B8C2296C9152}"/>
              </a:ext>
            </a:extLst>
          </p:cNvPr>
          <p:cNvSpPr txBox="1"/>
          <p:nvPr/>
        </p:nvSpPr>
        <p:spPr>
          <a:xfrm>
            <a:off x="228375" y="3678831"/>
            <a:ext cx="5640823" cy="594876"/>
          </a:xfrm>
          <a:prstGeom prst="rect">
            <a:avLst/>
          </a:prstGeom>
          <a:noFill/>
          <a:ln w="9525">
            <a:noFill/>
          </a:ln>
        </p:spPr>
        <p:txBody>
          <a:bodyPr spcFirstLastPara="1" wrap="square" lIns="91425" tIns="91425" rIns="91425" bIns="91425" anchor="t" anchorCtr="0">
            <a:spAutoFit/>
          </a:bodyPr>
          <a:lstStyle/>
          <a:p>
            <a:r>
              <a:rPr lang="ru-RU" sz="1333" dirty="0" err="1">
                <a:solidFill>
                  <a:schemeClr val="dk1"/>
                </a:solidFill>
                <a:latin typeface="Segoe UI" panose="020B0502040204020203" pitchFamily="34" charset="0"/>
                <a:ea typeface="Montserrat"/>
                <a:cs typeface="Segoe UI" panose="020B0502040204020203" pitchFamily="34" charset="0"/>
                <a:sym typeface="Montserrat"/>
              </a:rPr>
              <a:t>Реттеуші</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орган - </a:t>
            </a:r>
            <a:r>
              <a:rPr lang="x-none" sz="1333" dirty="0" smtClean="0">
                <a:solidFill>
                  <a:schemeClr val="dk1"/>
                </a:solidFill>
                <a:latin typeface="Segoe UI" panose="020B0502040204020203" pitchFamily="34" charset="0"/>
                <a:ea typeface="Montserrat"/>
                <a:cs typeface="Segoe UI" panose="020B0502040204020203" pitchFamily="34" charset="0"/>
                <a:sym typeface="Montserrat"/>
              </a:rPr>
              <a:t>МСМ</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333" dirty="0">
                <a:solidFill>
                  <a:schemeClr val="dk1"/>
                </a:solidFill>
                <a:latin typeface="Segoe UI" panose="020B0502040204020203" pitchFamily="34" charset="0"/>
                <a:ea typeface="Montserrat"/>
                <a:cs typeface="Segoe UI" panose="020B0502040204020203" pitchFamily="34" charset="0"/>
                <a:sym typeface="Montserrat"/>
              </a:rPr>
              <a:t>Туризм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индустриясы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комитеті</a:t>
            </a:r>
            <a:r>
              <a:rPr lang="ru-RU" sz="1333" dirty="0">
                <a:solidFill>
                  <a:schemeClr val="dk1"/>
                </a:solidFill>
                <a:latin typeface="Segoe UI" panose="020B0502040204020203" pitchFamily="34" charset="0"/>
                <a:ea typeface="Montserrat"/>
                <a:cs typeface="Segoe UI" panose="020B0502040204020203" pitchFamily="34" charset="0"/>
                <a:sym typeface="Montserrat"/>
              </a:rPr>
              <a:t>:</a:t>
            </a:r>
            <a:endParaRPr lang="x-none" sz="1333" dirty="0">
              <a:solidFill>
                <a:schemeClr val="dk1"/>
              </a:solidFill>
              <a:latin typeface="Segoe UI" panose="020B0502040204020203" pitchFamily="34" charset="0"/>
              <a:ea typeface="Montserrat"/>
              <a:cs typeface="Segoe UI" panose="020B0502040204020203" pitchFamily="34" charset="0"/>
              <a:sym typeface="Montserrat"/>
            </a:endParaRPr>
          </a:p>
          <a:p>
            <a:r>
              <a:rPr lang="ru-RU" sz="1333" dirty="0">
                <a:solidFill>
                  <a:schemeClr val="dk1"/>
                </a:solidFill>
                <a:latin typeface="Segoe UI" panose="020B0502040204020203" pitchFamily="34" charset="0"/>
                <a:ea typeface="Montserrat"/>
                <a:cs typeface="Segoe UI" panose="020B0502040204020203" pitchFamily="34" charset="0"/>
                <a:sym typeface="Montserrat"/>
              </a:rPr>
              <a:t>Штат саны - 3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бірлік</a:t>
            </a:r>
            <a:r>
              <a:rPr lang="ru-RU" sz="1333" dirty="0">
                <a:solidFill>
                  <a:schemeClr val="dk1"/>
                </a:solidFill>
                <a:latin typeface="Segoe UI" panose="020B0502040204020203" pitchFamily="34" charset="0"/>
                <a:ea typeface="Montserrat"/>
                <a:cs typeface="Segoe UI" panose="020B0502040204020203" pitchFamily="34" charset="0"/>
                <a:sym typeface="Montserrat"/>
              </a:rPr>
              <a:t> (1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басқарма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аумақтық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бөлімшелер</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жоқ</a:t>
            </a:r>
            <a:r>
              <a:rPr lang="ru-RU" sz="1333" dirty="0">
                <a:solidFill>
                  <a:schemeClr val="dk1"/>
                </a:solidFill>
                <a:latin typeface="Segoe UI" panose="020B0502040204020203" pitchFamily="34" charset="0"/>
                <a:ea typeface="Montserrat"/>
                <a:cs typeface="Segoe UI" panose="020B0502040204020203" pitchFamily="34" charset="0"/>
                <a:sym typeface="Montserrat"/>
              </a:rPr>
              <a:t>.</a:t>
            </a:r>
          </a:p>
        </p:txBody>
      </p:sp>
      <p:sp>
        <p:nvSpPr>
          <p:cNvPr id="15" name="TextBox 14">
            <a:extLst>
              <a:ext uri="{FF2B5EF4-FFF2-40B4-BE49-F238E27FC236}">
                <a16:creationId xmlns:a16="http://schemas.microsoft.com/office/drawing/2014/main" id="{F1B62A0E-3F42-4D86-98BA-9D0DC97B0BDC}"/>
              </a:ext>
            </a:extLst>
          </p:cNvPr>
          <p:cNvSpPr txBox="1"/>
          <p:nvPr/>
        </p:nvSpPr>
        <p:spPr>
          <a:xfrm>
            <a:off x="224080" y="3316097"/>
            <a:ext cx="11700523" cy="369332"/>
          </a:xfrm>
          <a:prstGeom prst="rect">
            <a:avLst/>
          </a:prstGeom>
          <a:solidFill>
            <a:schemeClr val="accent1">
              <a:lumMod val="75000"/>
            </a:schemeClr>
          </a:solidFill>
          <a:ln w="9525">
            <a:noFill/>
          </a:ln>
        </p:spPr>
        <p:txBody>
          <a:bodyPr wrap="square" lIns="91440" tIns="45720" rIns="91440" bIns="45720" rtlCol="0">
            <a:spAutoFit/>
          </a:bodyPr>
          <a:lstStyle/>
          <a:p>
            <a:pPr algn="ctr">
              <a:lnSpc>
                <a:spcPct val="150000"/>
              </a:lnSpc>
            </a:pPr>
            <a:r>
              <a:rPr lang="x-none" sz="1200" b="1" dirty="0">
                <a:solidFill>
                  <a:schemeClr val="bg1"/>
                </a:solidFill>
                <a:latin typeface="Segoe UI" panose="020B0502040204020203" pitchFamily="34" charset="0"/>
                <a:cs typeface="Segoe UI" panose="020B0502040204020203" pitchFamily="34" charset="0"/>
              </a:rPr>
              <a:t>   МСМ-</a:t>
            </a:r>
            <a:r>
              <a:rPr lang="x-none" sz="1200" b="1" dirty="0" err="1">
                <a:solidFill>
                  <a:schemeClr val="bg1"/>
                </a:solidFill>
                <a:latin typeface="Segoe UI" panose="020B0502040204020203" pitchFamily="34" charset="0"/>
                <a:cs typeface="Segoe UI" panose="020B0502040204020203" pitchFamily="34" charset="0"/>
              </a:rPr>
              <a:t>нен</a:t>
            </a:r>
            <a:r>
              <a:rPr lang="x-none" sz="1200" b="1" dirty="0">
                <a:solidFill>
                  <a:schemeClr val="bg1"/>
                </a:solidFill>
                <a:latin typeface="Segoe UI" panose="020B0502040204020203" pitchFamily="34" charset="0"/>
                <a:cs typeface="Segoe UI" panose="020B0502040204020203" pitchFamily="34" charset="0"/>
              </a:rPr>
              <a:t> </a:t>
            </a:r>
            <a:r>
              <a:rPr lang="ru-RU" sz="1200" b="1" dirty="0">
                <a:solidFill>
                  <a:schemeClr val="bg1"/>
                </a:solidFill>
                <a:latin typeface="Segoe UI" panose="020B0502040204020203" pitchFamily="34" charset="0"/>
                <a:cs typeface="Segoe UI" panose="020B0502040204020203" pitchFamily="34" charset="0"/>
              </a:rPr>
              <a:t>ҚМ</a:t>
            </a:r>
            <a:r>
              <a:rPr lang="x-none" sz="1200" b="1" dirty="0">
                <a:solidFill>
                  <a:schemeClr val="bg1"/>
                </a:solidFill>
                <a:latin typeface="Segoe UI" panose="020B0502040204020203" pitchFamily="34" charset="0"/>
                <a:cs typeface="Segoe UI" panose="020B0502040204020203" pitchFamily="34" charset="0"/>
              </a:rPr>
              <a:t>-</a:t>
            </a:r>
            <a:r>
              <a:rPr lang="x-none" sz="1200" b="1" dirty="0" err="1">
                <a:solidFill>
                  <a:schemeClr val="bg1"/>
                </a:solidFill>
                <a:latin typeface="Segoe UI" panose="020B0502040204020203" pitchFamily="34" charset="0"/>
                <a:cs typeface="Segoe UI" panose="020B0502040204020203" pitchFamily="34" charset="0"/>
              </a:rPr>
              <a:t>ге</a:t>
            </a:r>
            <a:r>
              <a:rPr lang="ru-RU" sz="1200" b="1" dirty="0">
                <a:solidFill>
                  <a:schemeClr val="bg1"/>
                </a:solidFill>
                <a:latin typeface="Segoe UI" panose="020B0502040204020203" pitchFamily="34" charset="0"/>
                <a:cs typeface="Segoe UI" panose="020B0502040204020203" pitchFamily="34" charset="0"/>
              </a:rPr>
              <a:t> ҚҰЗЫРЕТТЕРДІ БЕРУ БОЙЫНША ҰСЫНЫСТАР</a:t>
            </a:r>
          </a:p>
        </p:txBody>
      </p:sp>
      <p:sp>
        <p:nvSpPr>
          <p:cNvPr id="16" name="TextBox 15">
            <a:extLst>
              <a:ext uri="{FF2B5EF4-FFF2-40B4-BE49-F238E27FC236}">
                <a16:creationId xmlns:a16="http://schemas.microsoft.com/office/drawing/2014/main" id="{FBE9343E-D08A-4126-9673-317FFB283DD7}"/>
              </a:ext>
            </a:extLst>
          </p:cNvPr>
          <p:cNvSpPr txBox="1"/>
          <p:nvPr/>
        </p:nvSpPr>
        <p:spPr>
          <a:xfrm>
            <a:off x="5950031" y="654941"/>
            <a:ext cx="5974571" cy="369332"/>
          </a:xfrm>
          <a:prstGeom prst="rect">
            <a:avLst/>
          </a:prstGeom>
          <a:solidFill>
            <a:schemeClr val="accent1">
              <a:lumMod val="75000"/>
            </a:schemeClr>
          </a:solidFill>
          <a:ln w="9525">
            <a:noFill/>
          </a:ln>
        </p:spPr>
        <p:txBody>
          <a:bodyPr wrap="square" lIns="91440" tIns="45720" rIns="91440" bIns="45720" rtlCol="0">
            <a:spAutoFit/>
          </a:bodyPr>
          <a:lstStyle/>
          <a:p>
            <a:pPr algn="ctr">
              <a:lnSpc>
                <a:spcPct val="150000"/>
              </a:lnSpc>
            </a:pPr>
            <a:r>
              <a:rPr lang="x-none" sz="1200" b="1" dirty="0">
                <a:solidFill>
                  <a:schemeClr val="bg1"/>
                </a:solidFill>
                <a:latin typeface="Segoe UI" panose="020B0502040204020203" pitchFamily="34" charset="0"/>
                <a:cs typeface="Segoe UI" panose="020B0502040204020203" pitchFamily="34" charset="0"/>
              </a:rPr>
              <a:t>ЖОСПАРЛАР</a:t>
            </a:r>
            <a:endParaRPr lang="ru-RU" sz="1200" b="1" dirty="0">
              <a:latin typeface="Segoe UI" panose="020B0502040204020203" pitchFamily="34" charset="0"/>
              <a:cs typeface="Segoe UI" panose="020B0502040204020203" pitchFamily="34" charset="0"/>
            </a:endParaRPr>
          </a:p>
        </p:txBody>
      </p:sp>
      <p:sp>
        <p:nvSpPr>
          <p:cNvPr id="17" name="Google Shape;231;g150267bfc90_2_107">
            <a:extLst>
              <a:ext uri="{FF2B5EF4-FFF2-40B4-BE49-F238E27FC236}">
                <a16:creationId xmlns:a16="http://schemas.microsoft.com/office/drawing/2014/main" id="{66005BCD-C048-40A8-9EB0-3D350F157246}"/>
              </a:ext>
            </a:extLst>
          </p:cNvPr>
          <p:cNvSpPr txBox="1"/>
          <p:nvPr/>
        </p:nvSpPr>
        <p:spPr>
          <a:xfrm>
            <a:off x="6019321" y="3677675"/>
            <a:ext cx="5886033" cy="799997"/>
          </a:xfrm>
          <a:prstGeom prst="rect">
            <a:avLst/>
          </a:prstGeom>
          <a:noFill/>
          <a:ln w="9525">
            <a:noFill/>
          </a:ln>
        </p:spPr>
        <p:txBody>
          <a:bodyPr spcFirstLastPara="1" wrap="square" lIns="91425" tIns="91425" rIns="91425" bIns="91425" anchor="t" anchorCtr="0">
            <a:spAutoFit/>
          </a:bodyPr>
          <a:lstStyle/>
          <a:p>
            <a:pPr algn="just"/>
            <a:r>
              <a:rPr lang="x-none" sz="1333" dirty="0" smtClean="0">
                <a:solidFill>
                  <a:schemeClr val="dk1"/>
                </a:solidFill>
                <a:latin typeface="Segoe UI" panose="020B0502040204020203" pitchFamily="34" charset="0"/>
                <a:ea typeface="Montserrat"/>
                <a:cs typeface="Segoe UI" panose="020B0502040204020203" pitchFamily="34" charset="0"/>
                <a:sym typeface="Montserrat"/>
              </a:rPr>
              <a:t>ҚМ-</a:t>
            </a:r>
            <a:r>
              <a:rPr lang="ru-RU" sz="1333" dirty="0" err="1" smtClean="0">
                <a:solidFill>
                  <a:schemeClr val="dk1"/>
                </a:solidFill>
                <a:latin typeface="Segoe UI" panose="020B0502040204020203" pitchFamily="34" charset="0"/>
                <a:ea typeface="Montserrat"/>
                <a:cs typeface="Segoe UI" panose="020B0502040204020203" pitchFamily="34" charset="0"/>
                <a:sym typeface="Montserrat"/>
              </a:rPr>
              <a:t>нің</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Мемлекеттік</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кірістер</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комитеті</a:t>
            </a:r>
            <a:r>
              <a:rPr lang="ru-RU" sz="1333" dirty="0">
                <a:solidFill>
                  <a:schemeClr val="dk1"/>
                </a:solidFill>
                <a:latin typeface="Segoe UI" panose="020B0502040204020203" pitchFamily="34" charset="0"/>
                <a:ea typeface="Montserrat"/>
                <a:cs typeface="Segoe UI" panose="020B0502040204020203" pitchFamily="34" charset="0"/>
                <a:sym typeface="Montserrat"/>
              </a:rPr>
              <a:t>:</a:t>
            </a:r>
            <a:endParaRPr lang="x-none" sz="1333" dirty="0">
              <a:solidFill>
                <a:schemeClr val="dk1"/>
              </a:solidFill>
              <a:latin typeface="Segoe UI" panose="020B0502040204020203" pitchFamily="34" charset="0"/>
              <a:ea typeface="Montserrat"/>
              <a:cs typeface="Segoe UI" panose="020B0502040204020203" pitchFamily="34" charset="0"/>
              <a:sym typeface="Montserrat"/>
            </a:endParaRPr>
          </a:p>
          <a:p>
            <a:pPr algn="just"/>
            <a:r>
              <a:rPr lang="ru-RU" sz="1333" dirty="0">
                <a:solidFill>
                  <a:schemeClr val="dk1"/>
                </a:solidFill>
                <a:latin typeface="Segoe UI" panose="020B0502040204020203" pitchFamily="34" charset="0"/>
                <a:ea typeface="Montserrat"/>
                <a:cs typeface="Segoe UI" panose="020B0502040204020203" pitchFamily="34" charset="0"/>
                <a:sym typeface="Montserrat"/>
              </a:rPr>
              <a:t>Штат </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саны - 16000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бірліктен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астам</a:t>
            </a:r>
            <a:r>
              <a:rPr lang="ru-RU" sz="1333" dirty="0">
                <a:solidFill>
                  <a:schemeClr val="dk1"/>
                </a:solidFill>
                <a:latin typeface="Segoe UI" panose="020B0502040204020203" pitchFamily="34" charset="0"/>
                <a:ea typeface="Montserrat"/>
                <a:cs typeface="Segoe UI" panose="020B0502040204020203" pitchFamily="34" charset="0"/>
                <a:sym typeface="Montserrat"/>
              </a:rPr>
              <a:t>, 243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аумақтық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департаменттер</a:t>
            </a:r>
            <a:r>
              <a:rPr lang="ru-RU" sz="1333" dirty="0">
                <a:solidFill>
                  <a:schemeClr val="dk1"/>
                </a:solidFill>
                <a:latin typeface="Segoe UI" panose="020B0502040204020203" pitchFamily="34" charset="0"/>
                <a:ea typeface="Montserrat"/>
                <a:cs typeface="Segoe UI" panose="020B0502040204020203" pitchFamily="34" charset="0"/>
                <a:sym typeface="Montserrat"/>
              </a:rPr>
              <a:t> мен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басқармалар</a:t>
            </a:r>
            <a:r>
              <a:rPr lang="ru-RU" sz="1333" dirty="0">
                <a:solidFill>
                  <a:schemeClr val="dk1"/>
                </a:solidFill>
                <a:latin typeface="Segoe UI" panose="020B0502040204020203" pitchFamily="34" charset="0"/>
                <a:ea typeface="Montserrat"/>
                <a:cs typeface="Segoe UI" panose="020B0502040204020203" pitchFamily="34" charset="0"/>
                <a:sym typeface="Montserrat"/>
              </a:rPr>
              <a:t>.</a:t>
            </a:r>
          </a:p>
        </p:txBody>
      </p:sp>
      <p:sp>
        <p:nvSpPr>
          <p:cNvPr id="18" name="TextBox 17">
            <a:extLst>
              <a:ext uri="{FF2B5EF4-FFF2-40B4-BE49-F238E27FC236}">
                <a16:creationId xmlns:a16="http://schemas.microsoft.com/office/drawing/2014/main" id="{75BD1FD0-9889-466B-A344-DB905E241DAA}"/>
              </a:ext>
            </a:extLst>
          </p:cNvPr>
          <p:cNvSpPr txBox="1"/>
          <p:nvPr/>
        </p:nvSpPr>
        <p:spPr>
          <a:xfrm>
            <a:off x="246186" y="4582281"/>
            <a:ext cx="11699629" cy="334900"/>
          </a:xfrm>
          <a:prstGeom prst="rect">
            <a:avLst/>
          </a:prstGeom>
          <a:solidFill>
            <a:schemeClr val="accent1">
              <a:lumMod val="75000"/>
            </a:schemeClr>
          </a:solidFill>
          <a:ln w="9525">
            <a:noFill/>
          </a:ln>
        </p:spPr>
        <p:txBody>
          <a:bodyPr wrap="square" lIns="91440" tIns="45720" rIns="91440" bIns="45720" rtlCol="0">
            <a:spAutoFit/>
          </a:bodyPr>
          <a:lstStyle/>
          <a:p>
            <a:pPr algn="ctr">
              <a:lnSpc>
                <a:spcPct val="150000"/>
              </a:lnSpc>
            </a:pPr>
            <a:r>
              <a:rPr lang="kk-KZ" sz="1200" b="1" dirty="0" smtClean="0">
                <a:solidFill>
                  <a:schemeClr val="bg1"/>
                </a:solidFill>
                <a:latin typeface="Segoe UI" panose="020B0502040204020203" pitchFamily="34" charset="0"/>
                <a:cs typeface="Segoe UI" panose="020B0502040204020203" pitchFamily="34" charset="0"/>
              </a:rPr>
              <a:t>НЕГІЗДЕМЕ</a:t>
            </a:r>
            <a:endParaRPr lang="ru-RU" sz="1200" b="1" dirty="0">
              <a:solidFill>
                <a:schemeClr val="bg1"/>
              </a:solidFill>
              <a:latin typeface="Segoe UI" panose="020B0502040204020203" pitchFamily="34" charset="0"/>
              <a:cs typeface="Segoe UI" panose="020B0502040204020203" pitchFamily="34" charset="0"/>
            </a:endParaRPr>
          </a:p>
        </p:txBody>
      </p:sp>
      <p:sp>
        <p:nvSpPr>
          <p:cNvPr id="19" name="Google Shape;231;g150267bfc90_2_107">
            <a:extLst>
              <a:ext uri="{FF2B5EF4-FFF2-40B4-BE49-F238E27FC236}">
                <a16:creationId xmlns:a16="http://schemas.microsoft.com/office/drawing/2014/main" id="{C343CB4B-4918-456B-ACA5-2A7ED347973F}"/>
              </a:ext>
            </a:extLst>
          </p:cNvPr>
          <p:cNvSpPr txBox="1"/>
          <p:nvPr/>
        </p:nvSpPr>
        <p:spPr>
          <a:xfrm>
            <a:off x="224079" y="4925580"/>
            <a:ext cx="11690899" cy="1825598"/>
          </a:xfrm>
          <a:prstGeom prst="rect">
            <a:avLst/>
          </a:prstGeom>
          <a:noFill/>
          <a:ln w="9525">
            <a:noFill/>
          </a:ln>
        </p:spPr>
        <p:txBody>
          <a:bodyPr spcFirstLastPara="1" wrap="square" lIns="91425" tIns="91425" rIns="91425" bIns="91425" anchor="t" anchorCtr="0">
            <a:spAutoFit/>
          </a:bodyPr>
          <a:lstStyle/>
          <a:p>
            <a:pPr marL="228594" indent="-228594" algn="just">
              <a:buAutoNum type="arabicParenR"/>
            </a:pPr>
            <a:r>
              <a:rPr lang="ru-RU" sz="1333" dirty="0" err="1">
                <a:solidFill>
                  <a:schemeClr val="dk1"/>
                </a:solidFill>
                <a:latin typeface="Segoe UI" panose="020B0502040204020203" pitchFamily="34" charset="0"/>
                <a:ea typeface="Montserrat"/>
                <a:cs typeface="Segoe UI" panose="020B0502040204020203" pitchFamily="34" charset="0"/>
                <a:sym typeface="Montserrat"/>
              </a:rPr>
              <a:t>Халықаралық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smtClean="0">
                <a:solidFill>
                  <a:schemeClr val="dk1"/>
                </a:solidFill>
                <a:latin typeface="Segoe UI" panose="020B0502040204020203" pitchFamily="34" charset="0"/>
                <a:ea typeface="Montserrat"/>
                <a:cs typeface="Segoe UI" panose="020B0502040204020203" pitchFamily="34" charset="0"/>
                <a:sym typeface="Montserrat"/>
              </a:rPr>
              <a:t>тәжірибе</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333" dirty="0">
                <a:solidFill>
                  <a:schemeClr val="dk1"/>
                </a:solidFill>
                <a:latin typeface="Segoe UI" panose="020B0502040204020203" pitchFamily="34" charset="0"/>
                <a:ea typeface="Montserrat"/>
                <a:cs typeface="Segoe UI" panose="020B0502040204020203" pitchFamily="34" charset="0"/>
                <a:sym typeface="Montserrat"/>
              </a:rPr>
              <a:t>Австрия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және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Венгрия - </a:t>
            </a:r>
            <a:r>
              <a:rPr lang="ru-RU" sz="1333" dirty="0" err="1" smtClean="0">
                <a:solidFill>
                  <a:schemeClr val="dk1"/>
                </a:solidFill>
                <a:latin typeface="Segoe UI" panose="020B0502040204020203" pitchFamily="34" charset="0"/>
                <a:ea typeface="Montserrat"/>
                <a:cs typeface="Segoe UI" panose="020B0502040204020203" pitchFamily="34" charset="0"/>
                <a:sym typeface="Montserrat"/>
              </a:rPr>
              <a:t>Қаржы</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министрліктері</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Ресей</a:t>
            </a:r>
            <a:r>
              <a:rPr lang="ru-RU" sz="1333" dirty="0">
                <a:solidFill>
                  <a:schemeClr val="dk1"/>
                </a:solidFill>
                <a:latin typeface="Segoe UI" panose="020B0502040204020203" pitchFamily="34" charset="0"/>
                <a:ea typeface="Montserrat"/>
                <a:cs typeface="Segoe UI" panose="020B0502040204020203" pitchFamily="34" charset="0"/>
                <a:sym typeface="Montserrat"/>
              </a:rPr>
              <a:t> -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Федералды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салық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қызметі</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Беларусь - </a:t>
            </a:r>
            <a:r>
              <a:rPr lang="ru-RU" sz="1333" dirty="0" err="1" smtClean="0">
                <a:solidFill>
                  <a:schemeClr val="dk1"/>
                </a:solidFill>
                <a:latin typeface="Segoe UI" panose="020B0502040204020203" pitchFamily="34" charset="0"/>
                <a:ea typeface="Montserrat"/>
                <a:cs typeface="Segoe UI" panose="020B0502040204020203" pitchFamily="34" charset="0"/>
                <a:sym typeface="Montserrat"/>
              </a:rPr>
              <a:t>Салық</a:t>
            </a:r>
            <a:r>
              <a:rPr lang="ru-RU" sz="1333" dirty="0" smtClean="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және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алымдар</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министрлігі</a:t>
            </a:r>
            <a:endParaRPr lang="x-none" sz="1333" dirty="0">
              <a:solidFill>
                <a:schemeClr val="dk1"/>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endParaRPr lang="ru-RU" sz="1333" dirty="0">
              <a:solidFill>
                <a:schemeClr val="dk1"/>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r>
              <a:rPr lang="ru-RU" sz="1333" dirty="0" err="1">
                <a:solidFill>
                  <a:schemeClr val="dk1"/>
                </a:solidFill>
                <a:latin typeface="Segoe UI" panose="020B0502040204020203" pitchFamily="34" charset="0"/>
                <a:ea typeface="Montserrat"/>
                <a:cs typeface="Segoe UI" panose="020B0502040204020203" pitchFamily="34" charset="0"/>
                <a:sym typeface="Montserrat"/>
              </a:rPr>
              <a:t>Кірістерді</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жылыстатуға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қарсы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іс-қимыл</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жөніндегі</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халықаралық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ұйымның</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en-US" sz="1333" dirty="0">
                <a:solidFill>
                  <a:schemeClr val="dk1"/>
                </a:solidFill>
                <a:latin typeface="Segoe UI" panose="020B0502040204020203" pitchFamily="34" charset="0"/>
                <a:ea typeface="Montserrat"/>
                <a:cs typeface="Segoe UI" panose="020B0502040204020203" pitchFamily="34" charset="0"/>
                <a:sym typeface="Montserrat"/>
              </a:rPr>
              <a:t>FATF)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өзара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бағалау</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шеңберінде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қаржы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мониторингі</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субъектілерін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бақылауды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жүзеге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асыратын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мемлекеттік</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органдарда</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жеткілікті</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қаржылық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адами</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және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техникалық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ресурстардың</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болуы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ұсынылды</a:t>
            </a:r>
            <a:r>
              <a:rPr lang="ru-RU" sz="1333" dirty="0">
                <a:solidFill>
                  <a:schemeClr val="dk1"/>
                </a:solidFill>
                <a:latin typeface="Segoe UI" panose="020B0502040204020203" pitchFamily="34" charset="0"/>
                <a:ea typeface="Montserrat"/>
                <a:cs typeface="Segoe UI" panose="020B0502040204020203" pitchFamily="34" charset="0"/>
                <a:sym typeface="Montserrat"/>
              </a:rPr>
              <a:t>;</a:t>
            </a:r>
            <a:endParaRPr lang="x-none" sz="1333" dirty="0">
              <a:solidFill>
                <a:schemeClr val="dk1"/>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endParaRPr lang="ru-RU" sz="1333" dirty="0">
              <a:solidFill>
                <a:schemeClr val="dk1"/>
              </a:solidFill>
              <a:latin typeface="Segoe UI" panose="020B0502040204020203" pitchFamily="34" charset="0"/>
              <a:ea typeface="Montserrat"/>
              <a:cs typeface="Segoe UI" panose="020B0502040204020203" pitchFamily="34" charset="0"/>
              <a:sym typeface="Montserrat"/>
            </a:endParaRPr>
          </a:p>
          <a:p>
            <a:pPr marL="228594" indent="-228594" algn="just">
              <a:buAutoNum type="arabicParenR"/>
            </a:pPr>
            <a:r>
              <a:rPr lang="ru-RU" sz="1333" dirty="0" err="1">
                <a:solidFill>
                  <a:schemeClr val="dk1"/>
                </a:solidFill>
                <a:latin typeface="Segoe UI" panose="020B0502040204020203" pitchFamily="34" charset="0"/>
                <a:ea typeface="Montserrat"/>
                <a:cs typeface="Segoe UI" panose="020B0502040204020203" pitchFamily="34" charset="0"/>
                <a:sym typeface="Montserrat"/>
              </a:rPr>
              <a:t>Мемлекеттік</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бақылауды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күшейту</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көлеңкелі</a:t>
            </a:r>
            <a:r>
              <a:rPr lang="ru-RU" sz="1333" dirty="0">
                <a:solidFill>
                  <a:schemeClr val="dk1"/>
                </a:solidFill>
                <a:latin typeface="Segoe UI" panose="020B0502040204020203" pitchFamily="34" charset="0"/>
                <a:ea typeface="Montserrat"/>
                <a:cs typeface="Segoe UI" panose="020B0502040204020203" pitchFamily="34" charset="0"/>
                <a:sym typeface="Montserrat"/>
              </a:rPr>
              <a:t> экономика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үлесін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төмендету</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салықтар</a:t>
            </a:r>
            <a:r>
              <a:rPr lang="ru-RU" sz="1333" dirty="0">
                <a:solidFill>
                  <a:schemeClr val="dk1"/>
                </a:solidFill>
                <a:latin typeface="Segoe UI" panose="020B0502040204020203" pitchFamily="34" charset="0"/>
                <a:ea typeface="Montserrat"/>
                <a:cs typeface="Segoe UI" panose="020B0502040204020203" pitchFamily="34" charset="0"/>
                <a:sym typeface="Montserrat"/>
              </a:rPr>
              <a:t> мен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бюджетке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міндетті</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төлемдердің</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толық</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және</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уақтылы</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түсуін</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қамтамасыз</a:t>
            </a:r>
            <a:r>
              <a:rPr lang="ru-RU" sz="1333" dirty="0">
                <a:solidFill>
                  <a:schemeClr val="dk1"/>
                </a:solidFill>
                <a:latin typeface="Segoe UI" panose="020B0502040204020203" pitchFamily="34" charset="0"/>
                <a:ea typeface="Montserrat"/>
                <a:cs typeface="Segoe UI" panose="020B0502040204020203" pitchFamily="34" charset="0"/>
                <a:sym typeface="Montserrat"/>
              </a:rPr>
              <a:t> </a:t>
            </a:r>
            <a:r>
              <a:rPr lang="ru-RU" sz="1333" dirty="0" err="1">
                <a:solidFill>
                  <a:schemeClr val="dk1"/>
                </a:solidFill>
                <a:latin typeface="Segoe UI" panose="020B0502040204020203" pitchFamily="34" charset="0"/>
                <a:ea typeface="Montserrat"/>
                <a:cs typeface="Segoe UI" panose="020B0502040204020203" pitchFamily="34" charset="0"/>
                <a:sym typeface="Montserrat"/>
              </a:rPr>
              <a:t>ету</a:t>
            </a:r>
            <a:r>
              <a:rPr lang="ru-RU" sz="1333" dirty="0">
                <a:solidFill>
                  <a:schemeClr val="dk1"/>
                </a:solidFill>
                <a:latin typeface="Segoe UI" panose="020B0502040204020203" pitchFamily="34" charset="0"/>
                <a:ea typeface="Montserrat"/>
                <a:cs typeface="Segoe UI" panose="020B0502040204020203" pitchFamily="34" charset="0"/>
                <a:sym typeface="Montserrat"/>
              </a:rPr>
              <a:t>.</a:t>
            </a:r>
          </a:p>
        </p:txBody>
      </p:sp>
    </p:spTree>
    <p:extLst>
      <p:ext uri="{BB962C8B-B14F-4D97-AF65-F5344CB8AC3E}">
        <p14:creationId xmlns:p14="http://schemas.microsoft.com/office/powerpoint/2010/main" val="144862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вал 61"/>
          <p:cNvSpPr/>
          <p:nvPr/>
        </p:nvSpPr>
        <p:spPr>
          <a:xfrm>
            <a:off x="454442" y="4761548"/>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ятиугольник 47"/>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sp>
        <p:nvSpPr>
          <p:cNvPr id="16" name="Прямоугольник 15"/>
          <p:cNvSpPr/>
          <p:nvPr/>
        </p:nvSpPr>
        <p:spPr>
          <a:xfrm>
            <a:off x="126159" y="0"/>
            <a:ext cx="133166" cy="468000"/>
          </a:xfrm>
          <a:prstGeom prst="rect">
            <a:avLst/>
          </a:prstGeom>
          <a:solidFill>
            <a:srgbClr val="9C31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 name="Прямоугольник 16"/>
          <p:cNvSpPr/>
          <p:nvPr/>
        </p:nvSpPr>
        <p:spPr>
          <a:xfrm>
            <a:off x="6096001" y="-857"/>
            <a:ext cx="6096000" cy="453761"/>
          </a:xfrm>
          <a:prstGeom prst="rect">
            <a:avLst/>
          </a:prstGeom>
          <a:solidFill>
            <a:srgbClr val="9C31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18" name="TextBox 17">
            <a:extLst>
              <a:ext uri="{FF2B5EF4-FFF2-40B4-BE49-F238E27FC236}">
                <a16:creationId xmlns:a16="http://schemas.microsoft.com/office/drawing/2014/main" id="{80822AF5-9BD7-40BE-AC6D-B597C6B1E480}"/>
              </a:ext>
            </a:extLst>
          </p:cNvPr>
          <p:cNvSpPr txBox="1"/>
          <p:nvPr/>
        </p:nvSpPr>
        <p:spPr>
          <a:xfrm>
            <a:off x="6154131" y="36781"/>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err="1" smtClean="0">
                <a:solidFill>
                  <a:schemeClr val="bg1"/>
                </a:solidFill>
                <a:latin typeface="Segoe UI" panose="020B0502040204020203" pitchFamily="34" charset="0"/>
                <a:cs typeface="Segoe UI" panose="020B0502040204020203" pitchFamily="34" charset="0"/>
              </a:rPr>
              <a:t>Саланы</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дамыту</a:t>
            </a:r>
            <a:r>
              <a:rPr lang="ru-RU" sz="1800" i="1" dirty="0" smtClean="0">
                <a:solidFill>
                  <a:schemeClr val="bg1"/>
                </a:solidFill>
                <a:latin typeface="Segoe UI" panose="020B0502040204020203" pitchFamily="34" charset="0"/>
                <a:cs typeface="Segoe UI" panose="020B0502040204020203" pitchFamily="34" charset="0"/>
              </a:rPr>
              <a:t> бойынша </a:t>
            </a:r>
            <a:r>
              <a:rPr lang="ru-RU" sz="1800" i="1" dirty="0" err="1" smtClean="0">
                <a:solidFill>
                  <a:schemeClr val="bg1"/>
                </a:solidFill>
                <a:latin typeface="Segoe UI" panose="020B0502040204020203" pitchFamily="34" charset="0"/>
                <a:cs typeface="Segoe UI" panose="020B0502040204020203" pitchFamily="34" charset="0"/>
              </a:rPr>
              <a:t>қабылдаған</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шаралар</a:t>
            </a:r>
            <a:endParaRPr lang="ru-RU" sz="1800" i="1" dirty="0">
              <a:solidFill>
                <a:schemeClr val="bg1"/>
              </a:solidFill>
              <a:latin typeface="Segoe UI" panose="020B0502040204020203" pitchFamily="34" charset="0"/>
              <a:cs typeface="Segoe UI" panose="020B0502040204020203" pitchFamily="34" charset="0"/>
            </a:endParaRPr>
          </a:p>
        </p:txBody>
      </p:sp>
      <p:sp>
        <p:nvSpPr>
          <p:cNvPr id="19" name="Прямоугольник 18"/>
          <p:cNvSpPr/>
          <p:nvPr/>
        </p:nvSpPr>
        <p:spPr>
          <a:xfrm>
            <a:off x="300771" y="19266"/>
            <a:ext cx="7130393" cy="523220"/>
          </a:xfrm>
          <a:prstGeom prst="rect">
            <a:avLst/>
          </a:prstGeom>
        </p:spPr>
        <p:txBody>
          <a:bodyPr wrap="square">
            <a:spAutoFit/>
          </a:bodyPr>
          <a:lstStyle/>
          <a:p>
            <a:r>
              <a:rPr lang="kk-KZ" sz="2800" b="1" dirty="0" smtClean="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МӘДЕНИЕТ САЛАСЫ</a:t>
            </a:r>
            <a:endParaRPr lang="kk-KZ" sz="2800" b="1" dirty="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1" name="TextBox 20"/>
          <p:cNvSpPr txBox="1"/>
          <p:nvPr/>
        </p:nvSpPr>
        <p:spPr>
          <a:xfrm>
            <a:off x="1119107" y="1259355"/>
            <a:ext cx="10642653" cy="4817794"/>
          </a:xfrm>
          <a:prstGeom prst="rect">
            <a:avLst/>
          </a:prstGeom>
          <a:noFill/>
        </p:spPr>
        <p:txBody>
          <a:bodyPr wrap="square" rtlCol="0">
            <a:spAutoFit/>
          </a:bodyPr>
          <a:lstStyle/>
          <a:p>
            <a:pPr marL="361950" lvl="0" indent="-361950" algn="just">
              <a:lnSpc>
                <a:spcPct val="107000"/>
              </a:lnSpc>
              <a:spcBef>
                <a:spcPts val="2400"/>
              </a:spcBef>
              <a:buClr>
                <a:srgbClr val="2E75B6"/>
              </a:buClr>
              <a:buFont typeface="Wingdings" panose="05000000000000000000" pitchFamily="2" charset="2"/>
              <a:buChar char="§"/>
            </a:pPr>
            <a:r>
              <a:rPr lang="kk-KZ" sz="1600" dirty="0" smtClean="0">
                <a:solidFill>
                  <a:schemeClr val="tx2">
                    <a:lumMod val="50000"/>
                  </a:schemeClr>
                </a:solidFill>
                <a:latin typeface="Segoe UI" panose="020B0502040204020203" pitchFamily="34" charset="0"/>
                <a:cs typeface="Segoe UI" panose="020B0502040204020203" pitchFamily="34" charset="0"/>
              </a:rPr>
              <a:t>2023-2029 </a:t>
            </a:r>
            <a:r>
              <a:rPr lang="kk-KZ" sz="1600" dirty="0">
                <a:solidFill>
                  <a:schemeClr val="tx2">
                    <a:lumMod val="50000"/>
                  </a:schemeClr>
                </a:solidFill>
                <a:latin typeface="Segoe UI" panose="020B0502040204020203" pitchFamily="34" charset="0"/>
                <a:cs typeface="Segoe UI" panose="020B0502040204020203" pitchFamily="34" charset="0"/>
              </a:rPr>
              <a:t>жылдарға арналған </a:t>
            </a:r>
            <a:r>
              <a:rPr lang="kk-KZ" sz="1600" b="1" dirty="0">
                <a:solidFill>
                  <a:srgbClr val="1F4E79"/>
                </a:solidFill>
                <a:latin typeface="Segoe UI" panose="020B0502040204020203" pitchFamily="34" charset="0"/>
                <a:cs typeface="Segoe UI" panose="020B0502040204020203" pitchFamily="34" charset="0"/>
              </a:rPr>
              <a:t>М</a:t>
            </a:r>
            <a:r>
              <a:rPr lang="kk-KZ" sz="1600" b="1" dirty="0" smtClean="0">
                <a:solidFill>
                  <a:srgbClr val="1F4E79"/>
                </a:solidFill>
                <a:latin typeface="Segoe UI" panose="020B0502040204020203" pitchFamily="34" charset="0"/>
                <a:cs typeface="Segoe UI" panose="020B0502040204020203" pitchFamily="34" charset="0"/>
              </a:rPr>
              <a:t>әдени </a:t>
            </a:r>
            <a:r>
              <a:rPr lang="kk-KZ" sz="1600" b="1" dirty="0">
                <a:solidFill>
                  <a:srgbClr val="1F4E79"/>
                </a:solidFill>
                <a:latin typeface="Segoe UI" panose="020B0502040204020203" pitchFamily="34" charset="0"/>
                <a:cs typeface="Segoe UI" panose="020B0502040204020203" pitchFamily="34" charset="0"/>
              </a:rPr>
              <a:t>саясаттың жаңа </a:t>
            </a:r>
            <a:r>
              <a:rPr lang="kk-KZ" sz="1600" dirty="0" smtClean="0">
                <a:solidFill>
                  <a:schemeClr val="tx2">
                    <a:lumMod val="50000"/>
                  </a:schemeClr>
                </a:solidFill>
                <a:latin typeface="Segoe UI" panose="020B0502040204020203" pitchFamily="34" charset="0"/>
                <a:cs typeface="Segoe UI" panose="020B0502040204020203" pitchFamily="34" charset="0"/>
              </a:rPr>
              <a:t>тұжырымдамасы </a:t>
            </a:r>
            <a:r>
              <a:rPr lang="kk-KZ" sz="1600" dirty="0">
                <a:solidFill>
                  <a:schemeClr val="tx2">
                    <a:lumMod val="50000"/>
                  </a:schemeClr>
                </a:solidFill>
                <a:latin typeface="Segoe UI" panose="020B0502040204020203" pitchFamily="34" charset="0"/>
                <a:cs typeface="Segoe UI" panose="020B0502040204020203" pitchFamily="34" charset="0"/>
              </a:rPr>
              <a:t>бекітілді</a:t>
            </a:r>
          </a:p>
          <a:p>
            <a:pPr marL="361950" lvl="0" indent="-361950" algn="just">
              <a:lnSpc>
                <a:spcPct val="107000"/>
              </a:lnSpc>
              <a:spcBef>
                <a:spcPts val="2400"/>
              </a:spcBef>
              <a:buClr>
                <a:srgbClr val="2E75B6"/>
              </a:buClr>
              <a:buFont typeface="Wingdings" panose="05000000000000000000" pitchFamily="2" charset="2"/>
              <a:buChar char="§"/>
            </a:pPr>
            <a:r>
              <a:rPr lang="kk-KZ" sz="1600" b="1" dirty="0" smtClean="0">
                <a:solidFill>
                  <a:srgbClr val="1F4E79"/>
                </a:solidFill>
                <a:latin typeface="Segoe UI" panose="020B0502040204020203" pitchFamily="34" charset="0"/>
                <a:cs typeface="Segoe UI" panose="020B0502040204020203" pitchFamily="34" charset="0"/>
              </a:rPr>
              <a:t>Сұлтан </a:t>
            </a:r>
            <a:r>
              <a:rPr lang="kk-KZ" sz="1600" b="1" dirty="0">
                <a:solidFill>
                  <a:srgbClr val="1F4E79"/>
                </a:solidFill>
                <a:latin typeface="Segoe UI" panose="020B0502040204020203" pitchFamily="34" charset="0"/>
                <a:cs typeface="Segoe UI" panose="020B0502040204020203" pitchFamily="34" charset="0"/>
              </a:rPr>
              <a:t>Бейбарыстың 800 </a:t>
            </a:r>
            <a:r>
              <a:rPr lang="kk-KZ" sz="1600" b="1" dirty="0" smtClean="0">
                <a:solidFill>
                  <a:srgbClr val="1F4E79"/>
                </a:solidFill>
                <a:latin typeface="Segoe UI" panose="020B0502040204020203" pitchFamily="34" charset="0"/>
                <a:cs typeface="Segoe UI" panose="020B0502040204020203" pitchFamily="34" charset="0"/>
              </a:rPr>
              <a:t>жылдығы </a:t>
            </a:r>
            <a:r>
              <a:rPr lang="kk-KZ" sz="1600" dirty="0" smtClean="0">
                <a:solidFill>
                  <a:schemeClr val="tx2">
                    <a:lumMod val="50000"/>
                  </a:schemeClr>
                </a:solidFill>
                <a:latin typeface="Segoe UI" panose="020B0502040204020203" pitchFamily="34" charset="0"/>
                <a:cs typeface="Segoe UI" panose="020B0502040204020203" pitchFamily="34" charset="0"/>
              </a:rPr>
              <a:t>мен </a:t>
            </a:r>
            <a:r>
              <a:rPr lang="kk-KZ" sz="1600" b="1" dirty="0">
                <a:solidFill>
                  <a:srgbClr val="1F4E79"/>
                </a:solidFill>
                <a:latin typeface="Segoe UI" panose="020B0502040204020203" pitchFamily="34" charset="0"/>
                <a:cs typeface="Segoe UI" panose="020B0502040204020203" pitchFamily="34" charset="0"/>
              </a:rPr>
              <a:t>Т</a:t>
            </a:r>
            <a:r>
              <a:rPr lang="kk-KZ" sz="1600" b="1" dirty="0" smtClean="0">
                <a:solidFill>
                  <a:srgbClr val="1F4E79"/>
                </a:solidFill>
                <a:latin typeface="Segoe UI" panose="020B0502040204020203" pitchFamily="34" charset="0"/>
                <a:cs typeface="Segoe UI" panose="020B0502040204020203" pitchFamily="34" charset="0"/>
              </a:rPr>
              <a:t>. Жүргеновтің </a:t>
            </a:r>
            <a:r>
              <a:rPr lang="kk-KZ" sz="1600" b="1" dirty="0">
                <a:solidFill>
                  <a:srgbClr val="1F4E79"/>
                </a:solidFill>
                <a:latin typeface="Segoe UI" panose="020B0502040204020203" pitchFamily="34" charset="0"/>
                <a:cs typeface="Segoe UI" panose="020B0502040204020203" pitchFamily="34" charset="0"/>
              </a:rPr>
              <a:t>125 </a:t>
            </a:r>
            <a:r>
              <a:rPr lang="kk-KZ" sz="1600" b="1" dirty="0" smtClean="0">
                <a:solidFill>
                  <a:srgbClr val="1F4E79"/>
                </a:solidFill>
                <a:latin typeface="Segoe UI" panose="020B0502040204020203" pitchFamily="34" charset="0"/>
                <a:cs typeface="Segoe UI" panose="020B0502040204020203" pitchFamily="34" charset="0"/>
              </a:rPr>
              <a:t>жылдығын</a:t>
            </a:r>
            <a:r>
              <a:rPr lang="kk-KZ" sz="1600" b="1" dirty="0" smtClean="0">
                <a:solidFill>
                  <a:schemeClr val="tx2">
                    <a:lumMod val="50000"/>
                  </a:schemeClr>
                </a:solidFill>
                <a:latin typeface="Segoe UI" panose="020B0502040204020203" pitchFamily="34" charset="0"/>
                <a:cs typeface="Segoe UI" panose="020B0502040204020203" pitchFamily="34" charset="0"/>
              </a:rPr>
              <a:t> </a:t>
            </a:r>
            <a:r>
              <a:rPr lang="kk-KZ" sz="1600" dirty="0" smtClean="0">
                <a:solidFill>
                  <a:schemeClr val="tx2">
                    <a:lumMod val="50000"/>
                  </a:schemeClr>
                </a:solidFill>
                <a:latin typeface="Segoe UI" panose="020B0502040204020203" pitchFamily="34" charset="0"/>
                <a:cs typeface="Segoe UI" panose="020B0502040204020203" pitchFamily="34" charset="0"/>
              </a:rPr>
              <a:t>мерекелеуге </a:t>
            </a:r>
            <a:r>
              <a:rPr lang="kk-KZ" sz="1600" dirty="0">
                <a:solidFill>
                  <a:schemeClr val="tx2">
                    <a:lumMod val="50000"/>
                  </a:schemeClr>
                </a:solidFill>
                <a:latin typeface="Segoe UI" panose="020B0502040204020203" pitchFamily="34" charset="0"/>
                <a:cs typeface="Segoe UI" panose="020B0502040204020203" pitchFamily="34" charset="0"/>
              </a:rPr>
              <a:t>арналған мерейтойлық іс-шаралар басталды</a:t>
            </a:r>
          </a:p>
          <a:p>
            <a:pPr marL="361950" indent="-361950" algn="just">
              <a:lnSpc>
                <a:spcPct val="107000"/>
              </a:lnSpc>
              <a:spcBef>
                <a:spcPts val="2400"/>
              </a:spcBef>
              <a:buClr>
                <a:srgbClr val="2E75B6"/>
              </a:buClr>
              <a:buFont typeface="Wingdings" panose="05000000000000000000" pitchFamily="2" charset="2"/>
              <a:buChar char="§"/>
            </a:pPr>
            <a:r>
              <a:rPr lang="kk-KZ" sz="1600" b="1" dirty="0">
                <a:solidFill>
                  <a:srgbClr val="1F4E79"/>
                </a:solidFill>
                <a:latin typeface="Segoe UI" panose="020B0502040204020203" pitchFamily="34" charset="0"/>
                <a:cs typeface="Segoe UI" panose="020B0502040204020203" pitchFamily="34" charset="0"/>
              </a:rPr>
              <a:t>«Қазақстанның х</a:t>
            </a:r>
            <a:r>
              <a:rPr lang="kk-KZ" sz="1600" b="1" dirty="0" smtClean="0">
                <a:solidFill>
                  <a:srgbClr val="1F4E79"/>
                </a:solidFill>
                <a:latin typeface="Segoe UI" panose="020B0502040204020203" pitchFamily="34" charset="0"/>
                <a:cs typeface="Segoe UI" panose="020B0502040204020203" pitchFamily="34" charset="0"/>
              </a:rPr>
              <a:t>алық </a:t>
            </a:r>
            <a:r>
              <a:rPr lang="kk-KZ" sz="1600" b="1" dirty="0">
                <a:solidFill>
                  <a:srgbClr val="1F4E79"/>
                </a:solidFill>
                <a:latin typeface="Segoe UI" panose="020B0502040204020203" pitchFamily="34" charset="0"/>
                <a:cs typeface="Segoe UI" panose="020B0502040204020203" pitchFamily="34" charset="0"/>
              </a:rPr>
              <a:t>әртісі» </a:t>
            </a:r>
            <a:r>
              <a:rPr lang="kk-KZ" sz="1600" dirty="0">
                <a:solidFill>
                  <a:schemeClr val="tx2">
                    <a:lumMod val="50000"/>
                  </a:schemeClr>
                </a:solidFill>
                <a:latin typeface="Segoe UI" panose="020B0502040204020203" pitchFamily="34" charset="0"/>
                <a:cs typeface="Segoe UI" panose="020B0502040204020203" pitchFamily="34" charset="0"/>
              </a:rPr>
              <a:t>атағына ие мәдениет қызметкерлеріне төленетін үстемақы мөлшері </a:t>
            </a:r>
            <a:r>
              <a:rPr lang="kk-KZ" sz="1600" b="1" dirty="0">
                <a:solidFill>
                  <a:srgbClr val="1F4E79"/>
                </a:solidFill>
                <a:latin typeface="Segoe UI" panose="020B0502040204020203" pitchFamily="34" charset="0"/>
                <a:cs typeface="Segoe UI" panose="020B0502040204020203" pitchFamily="34" charset="0"/>
              </a:rPr>
              <a:t>екі есеге ұлғайтылды  </a:t>
            </a:r>
          </a:p>
          <a:p>
            <a:pPr marL="361950" indent="-361950" algn="just">
              <a:lnSpc>
                <a:spcPct val="107000"/>
              </a:lnSpc>
              <a:spcBef>
                <a:spcPts val="2400"/>
              </a:spcBef>
              <a:buClr>
                <a:srgbClr val="2E75B6"/>
              </a:buClr>
              <a:buFont typeface="Wingdings" panose="05000000000000000000" pitchFamily="2" charset="2"/>
              <a:buChar char="§"/>
            </a:pPr>
            <a:r>
              <a:rPr lang="kk-KZ" sz="1600" dirty="0">
                <a:solidFill>
                  <a:schemeClr val="tx2">
                    <a:lumMod val="50000"/>
                  </a:schemeClr>
                </a:solidFill>
                <a:latin typeface="Segoe UI" panose="020B0502040204020203" pitchFamily="34" charset="0"/>
                <a:cs typeface="Segoe UI" panose="020B0502040204020203" pitchFamily="34" charset="0"/>
              </a:rPr>
              <a:t>Аты аңызға айналған </a:t>
            </a:r>
            <a:r>
              <a:rPr lang="kk-KZ" sz="1600" b="1" dirty="0">
                <a:solidFill>
                  <a:srgbClr val="1F4E79"/>
                </a:solidFill>
                <a:latin typeface="Segoe UI" panose="020B0502040204020203" pitchFamily="34" charset="0"/>
                <a:cs typeface="Segoe UI" panose="020B0502040204020203" pitchFamily="34" charset="0"/>
              </a:rPr>
              <a:t>«Гүлдер» </a:t>
            </a:r>
            <a:r>
              <a:rPr lang="kk-KZ" sz="1600" dirty="0">
                <a:solidFill>
                  <a:schemeClr val="tx2">
                    <a:lumMod val="50000"/>
                  </a:schemeClr>
                </a:solidFill>
                <a:latin typeface="Segoe UI" panose="020B0502040204020203" pitchFamily="34" charset="0"/>
                <a:cs typeface="Segoe UI" panose="020B0502040204020203" pitchFamily="34" charset="0"/>
              </a:rPr>
              <a:t>ансамблі қайта жанданды</a:t>
            </a:r>
          </a:p>
          <a:p>
            <a:pPr marL="361950" lvl="0" indent="-361950" algn="just">
              <a:lnSpc>
                <a:spcPct val="107000"/>
              </a:lnSpc>
              <a:spcBef>
                <a:spcPts val="2400"/>
              </a:spcBef>
              <a:buClr>
                <a:srgbClr val="2E75B6"/>
              </a:buClr>
              <a:buFont typeface="Wingdings" panose="05000000000000000000" pitchFamily="2" charset="2"/>
              <a:buChar char="§"/>
            </a:pPr>
            <a:r>
              <a:rPr lang="kk-KZ" sz="1600" dirty="0" smtClean="0">
                <a:solidFill>
                  <a:schemeClr val="tx2">
                    <a:lumMod val="50000"/>
                  </a:schemeClr>
                </a:solidFill>
                <a:latin typeface="Segoe UI" panose="020B0502040204020203" pitchFamily="34" charset="0"/>
                <a:cs typeface="Segoe UI" panose="020B0502040204020203" pitchFamily="34" charset="0"/>
              </a:rPr>
              <a:t>10 </a:t>
            </a:r>
            <a:r>
              <a:rPr lang="kk-KZ" sz="1600" dirty="0">
                <a:solidFill>
                  <a:schemeClr val="tx2">
                    <a:lumMod val="50000"/>
                  </a:schemeClr>
                </a:solidFill>
                <a:latin typeface="Segoe UI" panose="020B0502040204020203" pitchFamily="34" charset="0"/>
                <a:cs typeface="Segoe UI" panose="020B0502040204020203" pitchFamily="34" charset="0"/>
              </a:rPr>
              <a:t>жылда алғаш рет шамамен 1 млрд теңге </a:t>
            </a:r>
            <a:r>
              <a:rPr lang="kk-KZ" sz="1600" dirty="0" smtClean="0">
                <a:solidFill>
                  <a:schemeClr val="tx2">
                    <a:lumMod val="50000"/>
                  </a:schemeClr>
                </a:solidFill>
                <a:latin typeface="Segoe UI" panose="020B0502040204020203" pitchFamily="34" charset="0"/>
                <a:cs typeface="Segoe UI" panose="020B0502040204020203" pitchFamily="34" charset="0"/>
              </a:rPr>
              <a:t>сомасына </a:t>
            </a:r>
            <a:r>
              <a:rPr lang="kk-KZ" sz="1600" b="1" dirty="0">
                <a:solidFill>
                  <a:srgbClr val="1F4E79"/>
                </a:solidFill>
                <a:latin typeface="Segoe UI" panose="020B0502040204020203" pitchFamily="34" charset="0"/>
                <a:cs typeface="Segoe UI" panose="020B0502040204020203" pitchFamily="34" charset="0"/>
              </a:rPr>
              <a:t>музыкалық аспаптар сатып алу </a:t>
            </a:r>
            <a:r>
              <a:rPr lang="kk-KZ" sz="1600" dirty="0">
                <a:solidFill>
                  <a:schemeClr val="tx2">
                    <a:lumMod val="50000"/>
                  </a:schemeClr>
                </a:solidFill>
                <a:latin typeface="Segoe UI" panose="020B0502040204020203" pitchFamily="34" charset="0"/>
                <a:cs typeface="Segoe UI" panose="020B0502040204020203" pitchFamily="34" charset="0"/>
              </a:rPr>
              <a:t>көзделген</a:t>
            </a:r>
          </a:p>
          <a:p>
            <a:pPr marL="361950" lvl="0" indent="-361950" algn="just">
              <a:lnSpc>
                <a:spcPct val="107000"/>
              </a:lnSpc>
              <a:spcBef>
                <a:spcPts val="2400"/>
              </a:spcBef>
              <a:buClr>
                <a:srgbClr val="2E75B6"/>
              </a:buClr>
              <a:buFont typeface="Wingdings" panose="05000000000000000000" pitchFamily="2" charset="2"/>
              <a:buChar char="§"/>
            </a:pPr>
            <a:r>
              <a:rPr lang="kk-KZ" sz="1600" dirty="0" smtClean="0">
                <a:solidFill>
                  <a:schemeClr val="tx2">
                    <a:lumMod val="50000"/>
                  </a:schemeClr>
                </a:solidFill>
                <a:latin typeface="Segoe UI" panose="020B0502040204020203" pitchFamily="34" charset="0"/>
                <a:cs typeface="Segoe UI" panose="020B0502040204020203" pitchFamily="34" charset="0"/>
              </a:rPr>
              <a:t>Шығармашылық қызметтің ерекшелігіне байланысты </a:t>
            </a:r>
            <a:r>
              <a:rPr lang="kk-KZ" sz="1600" b="1" dirty="0" smtClean="0">
                <a:solidFill>
                  <a:srgbClr val="1F4E79"/>
                </a:solidFill>
                <a:latin typeface="Segoe UI" panose="020B0502040204020203" pitchFamily="34" charset="0"/>
                <a:cs typeface="Segoe UI" panose="020B0502040204020203" pitchFamily="34" charset="0"/>
              </a:rPr>
              <a:t>тауарларды, жұмыстарды және қызметтерді бір көзден сатып алу</a:t>
            </a:r>
            <a:r>
              <a:rPr lang="kk-KZ" sz="1600" dirty="0" smtClean="0">
                <a:solidFill>
                  <a:schemeClr val="tx2">
                    <a:lumMod val="50000"/>
                  </a:schemeClr>
                </a:solidFill>
                <a:latin typeface="Segoe UI" panose="020B0502040204020203" pitchFamily="34" charset="0"/>
                <a:cs typeface="Segoe UI" panose="020B0502040204020203" pitchFamily="34" charset="0"/>
              </a:rPr>
              <a:t> бойынша «Мемлекеттік сатып алу туралы» Заңға түзетулер енгізу қарастырылды (әкімшілік реформалар туралы заң жобасы аясында. ҚР Президентіне қол қоюға жолданды).  </a:t>
            </a:r>
          </a:p>
          <a:p>
            <a:pPr marL="361950" lvl="0" indent="-361950" algn="just">
              <a:lnSpc>
                <a:spcPct val="107000"/>
              </a:lnSpc>
              <a:spcBef>
                <a:spcPts val="2400"/>
              </a:spcBef>
              <a:buClr>
                <a:srgbClr val="2E75B6"/>
              </a:buClr>
              <a:buFont typeface="Wingdings" panose="05000000000000000000" pitchFamily="2" charset="2"/>
              <a:buChar char="§"/>
            </a:pPr>
            <a:r>
              <a:rPr lang="kk-KZ" sz="1600" dirty="0" smtClean="0">
                <a:latin typeface="Segoe UI" panose="020B0502040204020203" pitchFamily="34" charset="0"/>
                <a:cs typeface="Segoe UI" panose="020B0502040204020203" pitchFamily="34" charset="0"/>
              </a:rPr>
              <a:t>ҚР Ұлтық музейінде </a:t>
            </a:r>
            <a:r>
              <a:rPr lang="kk-KZ" sz="1600" b="1" dirty="0" smtClean="0">
                <a:solidFill>
                  <a:srgbClr val="1F4E79"/>
                </a:solidFill>
                <a:latin typeface="Segoe UI" panose="020B0502040204020203" pitchFamily="34" charset="0"/>
                <a:cs typeface="Segoe UI" panose="020B0502040204020203" pitchFamily="34" charset="0"/>
              </a:rPr>
              <a:t>палеонтология залы </a:t>
            </a:r>
            <a:r>
              <a:rPr lang="kk-KZ" sz="1600" dirty="0" smtClean="0">
                <a:latin typeface="Segoe UI" panose="020B0502040204020203" pitchFamily="34" charset="0"/>
                <a:cs typeface="Segoe UI" panose="020B0502040204020203" pitchFamily="34" charset="0"/>
              </a:rPr>
              <a:t>мен </a:t>
            </a:r>
            <a:r>
              <a:rPr lang="kk-KZ" sz="1600" b="1" dirty="0" smtClean="0">
                <a:solidFill>
                  <a:srgbClr val="1F4E79"/>
                </a:solidFill>
                <a:latin typeface="Segoe UI" panose="020B0502040204020203" pitchFamily="34" charset="0"/>
                <a:cs typeface="Segoe UI" panose="020B0502040204020203" pitchFamily="34" charset="0"/>
              </a:rPr>
              <a:t>қолөнершілер</a:t>
            </a:r>
            <a:r>
              <a:rPr lang="kk-KZ" sz="1600" dirty="0" smtClean="0">
                <a:latin typeface="Segoe UI" panose="020B0502040204020203" pitchFamily="34" charset="0"/>
                <a:cs typeface="Segoe UI" panose="020B0502040204020203" pitchFamily="34" charset="0"/>
              </a:rPr>
              <a:t> </a:t>
            </a:r>
            <a:r>
              <a:rPr lang="kk-KZ" sz="1600" b="1" dirty="0">
                <a:solidFill>
                  <a:srgbClr val="1F4E79"/>
                </a:solidFill>
                <a:latin typeface="Segoe UI" panose="020B0502040204020203" pitchFamily="34" charset="0"/>
                <a:cs typeface="Segoe UI" panose="020B0502040204020203" pitchFamily="34" charset="0"/>
              </a:rPr>
              <a:t>орталығы</a:t>
            </a:r>
            <a:r>
              <a:rPr lang="kk-KZ" sz="1600" dirty="0" smtClean="0">
                <a:latin typeface="Segoe UI" panose="020B0502040204020203" pitchFamily="34" charset="0"/>
                <a:cs typeface="Segoe UI" panose="020B0502040204020203" pitchFamily="34" charset="0"/>
              </a:rPr>
              <a:t> ашылды</a:t>
            </a:r>
          </a:p>
        </p:txBody>
      </p:sp>
      <p:sp>
        <p:nvSpPr>
          <p:cNvPr id="31" name="Овал 30"/>
          <p:cNvSpPr/>
          <p:nvPr/>
        </p:nvSpPr>
        <p:spPr>
          <a:xfrm>
            <a:off x="440658" y="3302170"/>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2" name="Group 655"/>
          <p:cNvGrpSpPr/>
          <p:nvPr/>
        </p:nvGrpSpPr>
        <p:grpSpPr>
          <a:xfrm>
            <a:off x="594541" y="3409977"/>
            <a:ext cx="332369" cy="404621"/>
            <a:chOff x="5238750" y="3194050"/>
            <a:chExt cx="369888" cy="412750"/>
          </a:xfrm>
          <a:solidFill>
            <a:schemeClr val="bg1"/>
          </a:solidFill>
        </p:grpSpPr>
        <p:sp>
          <p:nvSpPr>
            <p:cNvPr id="33" name="Freeform 84"/>
            <p:cNvSpPr>
              <a:spLocks noEditPoints="1"/>
            </p:cNvSpPr>
            <p:nvPr/>
          </p:nvSpPr>
          <p:spPr bwMode="auto">
            <a:xfrm>
              <a:off x="5321300" y="3246438"/>
              <a:ext cx="204788" cy="212725"/>
            </a:xfrm>
            <a:custGeom>
              <a:avLst/>
              <a:gdLst>
                <a:gd name="T0" fmla="*/ 738 w 1678"/>
                <a:gd name="T1" fmla="*/ 189 h 1743"/>
                <a:gd name="T2" fmla="*/ 555 w 1678"/>
                <a:gd name="T3" fmla="*/ 258 h 1743"/>
                <a:gd name="T4" fmla="*/ 411 w 1678"/>
                <a:gd name="T5" fmla="*/ 282 h 1743"/>
                <a:gd name="T6" fmla="*/ 346 w 1678"/>
                <a:gd name="T7" fmla="*/ 404 h 1743"/>
                <a:gd name="T8" fmla="*/ 241 w 1678"/>
                <a:gd name="T9" fmla="*/ 548 h 1743"/>
                <a:gd name="T10" fmla="*/ 147 w 1678"/>
                <a:gd name="T11" fmla="*/ 646 h 1743"/>
                <a:gd name="T12" fmla="*/ 167 w 1678"/>
                <a:gd name="T13" fmla="*/ 789 h 1743"/>
                <a:gd name="T14" fmla="*/ 152 w 1678"/>
                <a:gd name="T15" fmla="*/ 1016 h 1743"/>
                <a:gd name="T16" fmla="*/ 166 w 1678"/>
                <a:gd name="T17" fmla="*/ 1129 h 1743"/>
                <a:gd name="T18" fmla="*/ 285 w 1678"/>
                <a:gd name="T19" fmla="*/ 1237 h 1743"/>
                <a:gd name="T20" fmla="*/ 367 w 1678"/>
                <a:gd name="T21" fmla="*/ 1391 h 1743"/>
                <a:gd name="T22" fmla="*/ 445 w 1678"/>
                <a:gd name="T23" fmla="*/ 1474 h 1743"/>
                <a:gd name="T24" fmla="*/ 634 w 1678"/>
                <a:gd name="T25" fmla="*/ 1501 h 1743"/>
                <a:gd name="T26" fmla="*/ 781 w 1678"/>
                <a:gd name="T27" fmla="*/ 1580 h 1743"/>
                <a:gd name="T28" fmla="*/ 896 w 1678"/>
                <a:gd name="T29" fmla="*/ 1580 h 1743"/>
                <a:gd name="T30" fmla="*/ 1044 w 1678"/>
                <a:gd name="T31" fmla="*/ 1501 h 1743"/>
                <a:gd name="T32" fmla="*/ 1233 w 1678"/>
                <a:gd name="T33" fmla="*/ 1474 h 1743"/>
                <a:gd name="T34" fmla="*/ 1311 w 1678"/>
                <a:gd name="T35" fmla="*/ 1391 h 1743"/>
                <a:gd name="T36" fmla="*/ 1393 w 1678"/>
                <a:gd name="T37" fmla="*/ 1237 h 1743"/>
                <a:gd name="T38" fmla="*/ 1511 w 1678"/>
                <a:gd name="T39" fmla="*/ 1129 h 1743"/>
                <a:gd name="T40" fmla="*/ 1526 w 1678"/>
                <a:gd name="T41" fmla="*/ 1016 h 1743"/>
                <a:gd name="T42" fmla="*/ 1510 w 1678"/>
                <a:gd name="T43" fmla="*/ 789 h 1743"/>
                <a:gd name="T44" fmla="*/ 1531 w 1678"/>
                <a:gd name="T45" fmla="*/ 646 h 1743"/>
                <a:gd name="T46" fmla="*/ 1436 w 1678"/>
                <a:gd name="T47" fmla="*/ 548 h 1743"/>
                <a:gd name="T48" fmla="*/ 1331 w 1678"/>
                <a:gd name="T49" fmla="*/ 404 h 1743"/>
                <a:gd name="T50" fmla="*/ 1267 w 1678"/>
                <a:gd name="T51" fmla="*/ 282 h 1743"/>
                <a:gd name="T52" fmla="*/ 1123 w 1678"/>
                <a:gd name="T53" fmla="*/ 258 h 1743"/>
                <a:gd name="T54" fmla="*/ 940 w 1678"/>
                <a:gd name="T55" fmla="*/ 189 h 1743"/>
                <a:gd name="T56" fmla="*/ 839 w 1678"/>
                <a:gd name="T57" fmla="*/ 0 h 1743"/>
                <a:gd name="T58" fmla="*/ 994 w 1678"/>
                <a:gd name="T59" fmla="*/ 53 h 1743"/>
                <a:gd name="T60" fmla="*/ 1141 w 1678"/>
                <a:gd name="T61" fmla="*/ 115 h 1743"/>
                <a:gd name="T62" fmla="*/ 1323 w 1678"/>
                <a:gd name="T63" fmla="*/ 149 h 1743"/>
                <a:gd name="T64" fmla="*/ 1433 w 1678"/>
                <a:gd name="T65" fmla="*/ 274 h 1743"/>
                <a:gd name="T66" fmla="*/ 1507 w 1678"/>
                <a:gd name="T67" fmla="*/ 417 h 1743"/>
                <a:gd name="T68" fmla="*/ 1628 w 1678"/>
                <a:gd name="T69" fmla="*/ 529 h 1743"/>
                <a:gd name="T70" fmla="*/ 1677 w 1678"/>
                <a:gd name="T71" fmla="*/ 697 h 1743"/>
                <a:gd name="T72" fmla="*/ 1644 w 1678"/>
                <a:gd name="T73" fmla="*/ 872 h 1743"/>
                <a:gd name="T74" fmla="*/ 1677 w 1678"/>
                <a:gd name="T75" fmla="*/ 1046 h 1743"/>
                <a:gd name="T76" fmla="*/ 1628 w 1678"/>
                <a:gd name="T77" fmla="*/ 1215 h 1743"/>
                <a:gd name="T78" fmla="*/ 1507 w 1678"/>
                <a:gd name="T79" fmla="*/ 1326 h 1743"/>
                <a:gd name="T80" fmla="*/ 1433 w 1678"/>
                <a:gd name="T81" fmla="*/ 1469 h 1743"/>
                <a:gd name="T82" fmla="*/ 1323 w 1678"/>
                <a:gd name="T83" fmla="*/ 1594 h 1743"/>
                <a:gd name="T84" fmla="*/ 1149 w 1678"/>
                <a:gd name="T85" fmla="*/ 1627 h 1743"/>
                <a:gd name="T86" fmla="*/ 1016 w 1678"/>
                <a:gd name="T87" fmla="*/ 1677 h 1743"/>
                <a:gd name="T88" fmla="*/ 869 w 1678"/>
                <a:gd name="T89" fmla="*/ 1741 h 1743"/>
                <a:gd name="T90" fmla="*/ 706 w 1678"/>
                <a:gd name="T91" fmla="*/ 1703 h 1743"/>
                <a:gd name="T92" fmla="*/ 565 w 1678"/>
                <a:gd name="T93" fmla="*/ 1631 h 1743"/>
                <a:gd name="T94" fmla="*/ 384 w 1678"/>
                <a:gd name="T95" fmla="*/ 1607 h 1743"/>
                <a:gd name="T96" fmla="*/ 256 w 1678"/>
                <a:gd name="T97" fmla="*/ 1493 h 1743"/>
                <a:gd name="T98" fmla="*/ 187 w 1678"/>
                <a:gd name="T99" fmla="*/ 1344 h 1743"/>
                <a:gd name="T100" fmla="*/ 69 w 1678"/>
                <a:gd name="T101" fmla="*/ 1234 h 1743"/>
                <a:gd name="T102" fmla="*/ 0 w 1678"/>
                <a:gd name="T103" fmla="*/ 1077 h 1743"/>
                <a:gd name="T104" fmla="*/ 32 w 1678"/>
                <a:gd name="T105" fmla="*/ 898 h 1743"/>
                <a:gd name="T106" fmla="*/ 5 w 1678"/>
                <a:gd name="T107" fmla="*/ 728 h 1743"/>
                <a:gd name="T108" fmla="*/ 35 w 1678"/>
                <a:gd name="T109" fmla="*/ 551 h 1743"/>
                <a:gd name="T110" fmla="*/ 150 w 1678"/>
                <a:gd name="T111" fmla="*/ 436 h 1743"/>
                <a:gd name="T112" fmla="*/ 234 w 1678"/>
                <a:gd name="T113" fmla="*/ 299 h 1743"/>
                <a:gd name="T114" fmla="*/ 327 w 1678"/>
                <a:gd name="T115" fmla="*/ 166 h 1743"/>
                <a:gd name="T116" fmla="*/ 506 w 1678"/>
                <a:gd name="T117" fmla="*/ 118 h 1743"/>
                <a:gd name="T118" fmla="*/ 636 w 1678"/>
                <a:gd name="T119" fmla="*/ 83 h 1743"/>
                <a:gd name="T120" fmla="*/ 781 w 1678"/>
                <a:gd name="T121" fmla="*/ 8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8" h="1743">
                  <a:moveTo>
                    <a:pt x="839" y="144"/>
                  </a:moveTo>
                  <a:lnTo>
                    <a:pt x="820" y="147"/>
                  </a:lnTo>
                  <a:lnTo>
                    <a:pt x="802" y="153"/>
                  </a:lnTo>
                  <a:lnTo>
                    <a:pt x="781" y="163"/>
                  </a:lnTo>
                  <a:lnTo>
                    <a:pt x="760" y="175"/>
                  </a:lnTo>
                  <a:lnTo>
                    <a:pt x="738" y="189"/>
                  </a:lnTo>
                  <a:lnTo>
                    <a:pt x="713" y="204"/>
                  </a:lnTo>
                  <a:lnTo>
                    <a:pt x="689" y="219"/>
                  </a:lnTo>
                  <a:lnTo>
                    <a:pt x="662" y="232"/>
                  </a:lnTo>
                  <a:lnTo>
                    <a:pt x="634" y="242"/>
                  </a:lnTo>
                  <a:lnTo>
                    <a:pt x="595" y="253"/>
                  </a:lnTo>
                  <a:lnTo>
                    <a:pt x="555" y="258"/>
                  </a:lnTo>
                  <a:lnTo>
                    <a:pt x="516" y="261"/>
                  </a:lnTo>
                  <a:lnTo>
                    <a:pt x="490" y="263"/>
                  </a:lnTo>
                  <a:lnTo>
                    <a:pt x="467" y="266"/>
                  </a:lnTo>
                  <a:lnTo>
                    <a:pt x="445" y="269"/>
                  </a:lnTo>
                  <a:lnTo>
                    <a:pt x="426" y="275"/>
                  </a:lnTo>
                  <a:lnTo>
                    <a:pt x="411" y="282"/>
                  </a:lnTo>
                  <a:lnTo>
                    <a:pt x="399" y="295"/>
                  </a:lnTo>
                  <a:lnTo>
                    <a:pt x="387" y="311"/>
                  </a:lnTo>
                  <a:lnTo>
                    <a:pt x="377" y="331"/>
                  </a:lnTo>
                  <a:lnTo>
                    <a:pt x="367" y="352"/>
                  </a:lnTo>
                  <a:lnTo>
                    <a:pt x="358" y="376"/>
                  </a:lnTo>
                  <a:lnTo>
                    <a:pt x="346" y="404"/>
                  </a:lnTo>
                  <a:lnTo>
                    <a:pt x="334" y="430"/>
                  </a:lnTo>
                  <a:lnTo>
                    <a:pt x="321" y="457"/>
                  </a:lnTo>
                  <a:lnTo>
                    <a:pt x="304" y="483"/>
                  </a:lnTo>
                  <a:lnTo>
                    <a:pt x="285" y="507"/>
                  </a:lnTo>
                  <a:lnTo>
                    <a:pt x="264" y="528"/>
                  </a:lnTo>
                  <a:lnTo>
                    <a:pt x="241" y="548"/>
                  </a:lnTo>
                  <a:lnTo>
                    <a:pt x="220" y="566"/>
                  </a:lnTo>
                  <a:lnTo>
                    <a:pt x="200" y="583"/>
                  </a:lnTo>
                  <a:lnTo>
                    <a:pt x="182" y="599"/>
                  </a:lnTo>
                  <a:lnTo>
                    <a:pt x="166" y="614"/>
                  </a:lnTo>
                  <a:lnTo>
                    <a:pt x="154" y="631"/>
                  </a:lnTo>
                  <a:lnTo>
                    <a:pt x="147" y="646"/>
                  </a:lnTo>
                  <a:lnTo>
                    <a:pt x="144" y="663"/>
                  </a:lnTo>
                  <a:lnTo>
                    <a:pt x="145" y="682"/>
                  </a:lnTo>
                  <a:lnTo>
                    <a:pt x="148" y="704"/>
                  </a:lnTo>
                  <a:lnTo>
                    <a:pt x="152" y="727"/>
                  </a:lnTo>
                  <a:lnTo>
                    <a:pt x="158" y="751"/>
                  </a:lnTo>
                  <a:lnTo>
                    <a:pt x="167" y="789"/>
                  </a:lnTo>
                  <a:lnTo>
                    <a:pt x="175" y="829"/>
                  </a:lnTo>
                  <a:lnTo>
                    <a:pt x="178" y="872"/>
                  </a:lnTo>
                  <a:lnTo>
                    <a:pt x="175" y="914"/>
                  </a:lnTo>
                  <a:lnTo>
                    <a:pt x="167" y="954"/>
                  </a:lnTo>
                  <a:lnTo>
                    <a:pt x="158" y="993"/>
                  </a:lnTo>
                  <a:lnTo>
                    <a:pt x="152" y="1016"/>
                  </a:lnTo>
                  <a:lnTo>
                    <a:pt x="148" y="1040"/>
                  </a:lnTo>
                  <a:lnTo>
                    <a:pt x="145" y="1061"/>
                  </a:lnTo>
                  <a:lnTo>
                    <a:pt x="144" y="1080"/>
                  </a:lnTo>
                  <a:lnTo>
                    <a:pt x="147" y="1097"/>
                  </a:lnTo>
                  <a:lnTo>
                    <a:pt x="154" y="1112"/>
                  </a:lnTo>
                  <a:lnTo>
                    <a:pt x="166" y="1129"/>
                  </a:lnTo>
                  <a:lnTo>
                    <a:pt x="182" y="1144"/>
                  </a:lnTo>
                  <a:lnTo>
                    <a:pt x="200" y="1160"/>
                  </a:lnTo>
                  <a:lnTo>
                    <a:pt x="220" y="1177"/>
                  </a:lnTo>
                  <a:lnTo>
                    <a:pt x="241" y="1195"/>
                  </a:lnTo>
                  <a:lnTo>
                    <a:pt x="264" y="1216"/>
                  </a:lnTo>
                  <a:lnTo>
                    <a:pt x="285" y="1237"/>
                  </a:lnTo>
                  <a:lnTo>
                    <a:pt x="304" y="1260"/>
                  </a:lnTo>
                  <a:lnTo>
                    <a:pt x="321" y="1286"/>
                  </a:lnTo>
                  <a:lnTo>
                    <a:pt x="334" y="1313"/>
                  </a:lnTo>
                  <a:lnTo>
                    <a:pt x="346" y="1339"/>
                  </a:lnTo>
                  <a:lnTo>
                    <a:pt x="358" y="1367"/>
                  </a:lnTo>
                  <a:lnTo>
                    <a:pt x="367" y="1391"/>
                  </a:lnTo>
                  <a:lnTo>
                    <a:pt x="377" y="1412"/>
                  </a:lnTo>
                  <a:lnTo>
                    <a:pt x="387" y="1432"/>
                  </a:lnTo>
                  <a:lnTo>
                    <a:pt x="399" y="1448"/>
                  </a:lnTo>
                  <a:lnTo>
                    <a:pt x="411" y="1461"/>
                  </a:lnTo>
                  <a:lnTo>
                    <a:pt x="426" y="1469"/>
                  </a:lnTo>
                  <a:lnTo>
                    <a:pt x="445" y="1474"/>
                  </a:lnTo>
                  <a:lnTo>
                    <a:pt x="467" y="1478"/>
                  </a:lnTo>
                  <a:lnTo>
                    <a:pt x="490" y="1480"/>
                  </a:lnTo>
                  <a:lnTo>
                    <a:pt x="516" y="1482"/>
                  </a:lnTo>
                  <a:lnTo>
                    <a:pt x="555" y="1485"/>
                  </a:lnTo>
                  <a:lnTo>
                    <a:pt x="595" y="1490"/>
                  </a:lnTo>
                  <a:lnTo>
                    <a:pt x="634" y="1501"/>
                  </a:lnTo>
                  <a:lnTo>
                    <a:pt x="662" y="1511"/>
                  </a:lnTo>
                  <a:lnTo>
                    <a:pt x="689" y="1524"/>
                  </a:lnTo>
                  <a:lnTo>
                    <a:pt x="713" y="1539"/>
                  </a:lnTo>
                  <a:lnTo>
                    <a:pt x="738" y="1554"/>
                  </a:lnTo>
                  <a:lnTo>
                    <a:pt x="760" y="1568"/>
                  </a:lnTo>
                  <a:lnTo>
                    <a:pt x="781" y="1580"/>
                  </a:lnTo>
                  <a:lnTo>
                    <a:pt x="802" y="1590"/>
                  </a:lnTo>
                  <a:lnTo>
                    <a:pt x="820" y="1596"/>
                  </a:lnTo>
                  <a:lnTo>
                    <a:pt x="839" y="1599"/>
                  </a:lnTo>
                  <a:lnTo>
                    <a:pt x="857" y="1596"/>
                  </a:lnTo>
                  <a:lnTo>
                    <a:pt x="876" y="1590"/>
                  </a:lnTo>
                  <a:lnTo>
                    <a:pt x="896" y="1580"/>
                  </a:lnTo>
                  <a:lnTo>
                    <a:pt x="918" y="1568"/>
                  </a:lnTo>
                  <a:lnTo>
                    <a:pt x="940" y="1554"/>
                  </a:lnTo>
                  <a:lnTo>
                    <a:pt x="964" y="1539"/>
                  </a:lnTo>
                  <a:lnTo>
                    <a:pt x="989" y="1524"/>
                  </a:lnTo>
                  <a:lnTo>
                    <a:pt x="1016" y="1511"/>
                  </a:lnTo>
                  <a:lnTo>
                    <a:pt x="1044" y="1501"/>
                  </a:lnTo>
                  <a:lnTo>
                    <a:pt x="1084" y="1490"/>
                  </a:lnTo>
                  <a:lnTo>
                    <a:pt x="1123" y="1485"/>
                  </a:lnTo>
                  <a:lnTo>
                    <a:pt x="1163" y="1482"/>
                  </a:lnTo>
                  <a:lnTo>
                    <a:pt x="1188" y="1480"/>
                  </a:lnTo>
                  <a:lnTo>
                    <a:pt x="1211" y="1478"/>
                  </a:lnTo>
                  <a:lnTo>
                    <a:pt x="1233" y="1474"/>
                  </a:lnTo>
                  <a:lnTo>
                    <a:pt x="1251" y="1469"/>
                  </a:lnTo>
                  <a:lnTo>
                    <a:pt x="1267" y="1461"/>
                  </a:lnTo>
                  <a:lnTo>
                    <a:pt x="1279" y="1448"/>
                  </a:lnTo>
                  <a:lnTo>
                    <a:pt x="1290" y="1432"/>
                  </a:lnTo>
                  <a:lnTo>
                    <a:pt x="1301" y="1412"/>
                  </a:lnTo>
                  <a:lnTo>
                    <a:pt x="1311" y="1391"/>
                  </a:lnTo>
                  <a:lnTo>
                    <a:pt x="1320" y="1367"/>
                  </a:lnTo>
                  <a:lnTo>
                    <a:pt x="1331" y="1339"/>
                  </a:lnTo>
                  <a:lnTo>
                    <a:pt x="1344" y="1313"/>
                  </a:lnTo>
                  <a:lnTo>
                    <a:pt x="1357" y="1286"/>
                  </a:lnTo>
                  <a:lnTo>
                    <a:pt x="1375" y="1260"/>
                  </a:lnTo>
                  <a:lnTo>
                    <a:pt x="1393" y="1237"/>
                  </a:lnTo>
                  <a:lnTo>
                    <a:pt x="1414" y="1216"/>
                  </a:lnTo>
                  <a:lnTo>
                    <a:pt x="1436" y="1195"/>
                  </a:lnTo>
                  <a:lnTo>
                    <a:pt x="1458" y="1177"/>
                  </a:lnTo>
                  <a:lnTo>
                    <a:pt x="1478" y="1160"/>
                  </a:lnTo>
                  <a:lnTo>
                    <a:pt x="1496" y="1144"/>
                  </a:lnTo>
                  <a:lnTo>
                    <a:pt x="1511" y="1129"/>
                  </a:lnTo>
                  <a:lnTo>
                    <a:pt x="1524" y="1112"/>
                  </a:lnTo>
                  <a:lnTo>
                    <a:pt x="1531" y="1097"/>
                  </a:lnTo>
                  <a:lnTo>
                    <a:pt x="1534" y="1080"/>
                  </a:lnTo>
                  <a:lnTo>
                    <a:pt x="1534" y="1061"/>
                  </a:lnTo>
                  <a:lnTo>
                    <a:pt x="1531" y="1039"/>
                  </a:lnTo>
                  <a:lnTo>
                    <a:pt x="1526" y="1016"/>
                  </a:lnTo>
                  <a:lnTo>
                    <a:pt x="1520" y="992"/>
                  </a:lnTo>
                  <a:lnTo>
                    <a:pt x="1510" y="954"/>
                  </a:lnTo>
                  <a:lnTo>
                    <a:pt x="1503" y="914"/>
                  </a:lnTo>
                  <a:lnTo>
                    <a:pt x="1500" y="872"/>
                  </a:lnTo>
                  <a:lnTo>
                    <a:pt x="1503" y="829"/>
                  </a:lnTo>
                  <a:lnTo>
                    <a:pt x="1510" y="789"/>
                  </a:lnTo>
                  <a:lnTo>
                    <a:pt x="1520" y="751"/>
                  </a:lnTo>
                  <a:lnTo>
                    <a:pt x="1526" y="727"/>
                  </a:lnTo>
                  <a:lnTo>
                    <a:pt x="1531" y="704"/>
                  </a:lnTo>
                  <a:lnTo>
                    <a:pt x="1534" y="682"/>
                  </a:lnTo>
                  <a:lnTo>
                    <a:pt x="1534" y="663"/>
                  </a:lnTo>
                  <a:lnTo>
                    <a:pt x="1531" y="646"/>
                  </a:lnTo>
                  <a:lnTo>
                    <a:pt x="1524" y="631"/>
                  </a:lnTo>
                  <a:lnTo>
                    <a:pt x="1511" y="614"/>
                  </a:lnTo>
                  <a:lnTo>
                    <a:pt x="1496" y="599"/>
                  </a:lnTo>
                  <a:lnTo>
                    <a:pt x="1478" y="583"/>
                  </a:lnTo>
                  <a:lnTo>
                    <a:pt x="1458" y="566"/>
                  </a:lnTo>
                  <a:lnTo>
                    <a:pt x="1436" y="548"/>
                  </a:lnTo>
                  <a:lnTo>
                    <a:pt x="1414" y="527"/>
                  </a:lnTo>
                  <a:lnTo>
                    <a:pt x="1393" y="507"/>
                  </a:lnTo>
                  <a:lnTo>
                    <a:pt x="1375" y="483"/>
                  </a:lnTo>
                  <a:lnTo>
                    <a:pt x="1357" y="457"/>
                  </a:lnTo>
                  <a:lnTo>
                    <a:pt x="1344" y="430"/>
                  </a:lnTo>
                  <a:lnTo>
                    <a:pt x="1331" y="404"/>
                  </a:lnTo>
                  <a:lnTo>
                    <a:pt x="1320" y="376"/>
                  </a:lnTo>
                  <a:lnTo>
                    <a:pt x="1311" y="352"/>
                  </a:lnTo>
                  <a:lnTo>
                    <a:pt x="1301" y="331"/>
                  </a:lnTo>
                  <a:lnTo>
                    <a:pt x="1290" y="311"/>
                  </a:lnTo>
                  <a:lnTo>
                    <a:pt x="1279" y="295"/>
                  </a:lnTo>
                  <a:lnTo>
                    <a:pt x="1267" y="282"/>
                  </a:lnTo>
                  <a:lnTo>
                    <a:pt x="1251" y="275"/>
                  </a:lnTo>
                  <a:lnTo>
                    <a:pt x="1233" y="269"/>
                  </a:lnTo>
                  <a:lnTo>
                    <a:pt x="1211" y="266"/>
                  </a:lnTo>
                  <a:lnTo>
                    <a:pt x="1188" y="263"/>
                  </a:lnTo>
                  <a:lnTo>
                    <a:pt x="1163" y="261"/>
                  </a:lnTo>
                  <a:lnTo>
                    <a:pt x="1123" y="258"/>
                  </a:lnTo>
                  <a:lnTo>
                    <a:pt x="1084" y="253"/>
                  </a:lnTo>
                  <a:lnTo>
                    <a:pt x="1044" y="242"/>
                  </a:lnTo>
                  <a:lnTo>
                    <a:pt x="1016" y="232"/>
                  </a:lnTo>
                  <a:lnTo>
                    <a:pt x="989" y="219"/>
                  </a:lnTo>
                  <a:lnTo>
                    <a:pt x="964" y="204"/>
                  </a:lnTo>
                  <a:lnTo>
                    <a:pt x="940" y="189"/>
                  </a:lnTo>
                  <a:lnTo>
                    <a:pt x="918" y="175"/>
                  </a:lnTo>
                  <a:lnTo>
                    <a:pt x="896" y="163"/>
                  </a:lnTo>
                  <a:lnTo>
                    <a:pt x="876" y="153"/>
                  </a:lnTo>
                  <a:lnTo>
                    <a:pt x="857" y="147"/>
                  </a:lnTo>
                  <a:lnTo>
                    <a:pt x="839" y="144"/>
                  </a:lnTo>
                  <a:close/>
                  <a:moveTo>
                    <a:pt x="839" y="0"/>
                  </a:moveTo>
                  <a:lnTo>
                    <a:pt x="869" y="2"/>
                  </a:lnTo>
                  <a:lnTo>
                    <a:pt x="896" y="8"/>
                  </a:lnTo>
                  <a:lnTo>
                    <a:pt x="922" y="16"/>
                  </a:lnTo>
                  <a:lnTo>
                    <a:pt x="948" y="27"/>
                  </a:lnTo>
                  <a:lnTo>
                    <a:pt x="972" y="40"/>
                  </a:lnTo>
                  <a:lnTo>
                    <a:pt x="994" y="53"/>
                  </a:lnTo>
                  <a:lnTo>
                    <a:pt x="1017" y="66"/>
                  </a:lnTo>
                  <a:lnTo>
                    <a:pt x="1041" y="83"/>
                  </a:lnTo>
                  <a:lnTo>
                    <a:pt x="1066" y="96"/>
                  </a:lnTo>
                  <a:lnTo>
                    <a:pt x="1088" y="106"/>
                  </a:lnTo>
                  <a:lnTo>
                    <a:pt x="1113" y="112"/>
                  </a:lnTo>
                  <a:lnTo>
                    <a:pt x="1141" y="115"/>
                  </a:lnTo>
                  <a:lnTo>
                    <a:pt x="1173" y="118"/>
                  </a:lnTo>
                  <a:lnTo>
                    <a:pt x="1202" y="120"/>
                  </a:lnTo>
                  <a:lnTo>
                    <a:pt x="1233" y="123"/>
                  </a:lnTo>
                  <a:lnTo>
                    <a:pt x="1264" y="128"/>
                  </a:lnTo>
                  <a:lnTo>
                    <a:pt x="1293" y="136"/>
                  </a:lnTo>
                  <a:lnTo>
                    <a:pt x="1323" y="149"/>
                  </a:lnTo>
                  <a:lnTo>
                    <a:pt x="1351" y="166"/>
                  </a:lnTo>
                  <a:lnTo>
                    <a:pt x="1374" y="185"/>
                  </a:lnTo>
                  <a:lnTo>
                    <a:pt x="1392" y="205"/>
                  </a:lnTo>
                  <a:lnTo>
                    <a:pt x="1409" y="228"/>
                  </a:lnTo>
                  <a:lnTo>
                    <a:pt x="1422" y="250"/>
                  </a:lnTo>
                  <a:lnTo>
                    <a:pt x="1433" y="274"/>
                  </a:lnTo>
                  <a:lnTo>
                    <a:pt x="1444" y="299"/>
                  </a:lnTo>
                  <a:lnTo>
                    <a:pt x="1454" y="322"/>
                  </a:lnTo>
                  <a:lnTo>
                    <a:pt x="1465" y="350"/>
                  </a:lnTo>
                  <a:lnTo>
                    <a:pt x="1478" y="377"/>
                  </a:lnTo>
                  <a:lnTo>
                    <a:pt x="1491" y="399"/>
                  </a:lnTo>
                  <a:lnTo>
                    <a:pt x="1507" y="417"/>
                  </a:lnTo>
                  <a:lnTo>
                    <a:pt x="1528" y="436"/>
                  </a:lnTo>
                  <a:lnTo>
                    <a:pt x="1551" y="456"/>
                  </a:lnTo>
                  <a:lnTo>
                    <a:pt x="1570" y="473"/>
                  </a:lnTo>
                  <a:lnTo>
                    <a:pt x="1590" y="490"/>
                  </a:lnTo>
                  <a:lnTo>
                    <a:pt x="1609" y="509"/>
                  </a:lnTo>
                  <a:lnTo>
                    <a:pt x="1628" y="529"/>
                  </a:lnTo>
                  <a:lnTo>
                    <a:pt x="1643" y="551"/>
                  </a:lnTo>
                  <a:lnTo>
                    <a:pt x="1657" y="575"/>
                  </a:lnTo>
                  <a:lnTo>
                    <a:pt x="1669" y="602"/>
                  </a:lnTo>
                  <a:lnTo>
                    <a:pt x="1676" y="634"/>
                  </a:lnTo>
                  <a:lnTo>
                    <a:pt x="1678" y="666"/>
                  </a:lnTo>
                  <a:lnTo>
                    <a:pt x="1677" y="697"/>
                  </a:lnTo>
                  <a:lnTo>
                    <a:pt x="1673" y="728"/>
                  </a:lnTo>
                  <a:lnTo>
                    <a:pt x="1667" y="756"/>
                  </a:lnTo>
                  <a:lnTo>
                    <a:pt x="1660" y="785"/>
                  </a:lnTo>
                  <a:lnTo>
                    <a:pt x="1652" y="816"/>
                  </a:lnTo>
                  <a:lnTo>
                    <a:pt x="1646" y="845"/>
                  </a:lnTo>
                  <a:lnTo>
                    <a:pt x="1644" y="872"/>
                  </a:lnTo>
                  <a:lnTo>
                    <a:pt x="1646" y="898"/>
                  </a:lnTo>
                  <a:lnTo>
                    <a:pt x="1652" y="927"/>
                  </a:lnTo>
                  <a:lnTo>
                    <a:pt x="1660" y="958"/>
                  </a:lnTo>
                  <a:lnTo>
                    <a:pt x="1667" y="987"/>
                  </a:lnTo>
                  <a:lnTo>
                    <a:pt x="1673" y="1016"/>
                  </a:lnTo>
                  <a:lnTo>
                    <a:pt x="1677" y="1046"/>
                  </a:lnTo>
                  <a:lnTo>
                    <a:pt x="1678" y="1077"/>
                  </a:lnTo>
                  <a:lnTo>
                    <a:pt x="1676" y="1109"/>
                  </a:lnTo>
                  <a:lnTo>
                    <a:pt x="1669" y="1141"/>
                  </a:lnTo>
                  <a:lnTo>
                    <a:pt x="1657" y="1168"/>
                  </a:lnTo>
                  <a:lnTo>
                    <a:pt x="1643" y="1192"/>
                  </a:lnTo>
                  <a:lnTo>
                    <a:pt x="1628" y="1215"/>
                  </a:lnTo>
                  <a:lnTo>
                    <a:pt x="1609" y="1234"/>
                  </a:lnTo>
                  <a:lnTo>
                    <a:pt x="1590" y="1253"/>
                  </a:lnTo>
                  <a:lnTo>
                    <a:pt x="1570" y="1270"/>
                  </a:lnTo>
                  <a:lnTo>
                    <a:pt x="1551" y="1288"/>
                  </a:lnTo>
                  <a:lnTo>
                    <a:pt x="1528" y="1307"/>
                  </a:lnTo>
                  <a:lnTo>
                    <a:pt x="1507" y="1326"/>
                  </a:lnTo>
                  <a:lnTo>
                    <a:pt x="1491" y="1344"/>
                  </a:lnTo>
                  <a:lnTo>
                    <a:pt x="1478" y="1367"/>
                  </a:lnTo>
                  <a:lnTo>
                    <a:pt x="1465" y="1393"/>
                  </a:lnTo>
                  <a:lnTo>
                    <a:pt x="1454" y="1421"/>
                  </a:lnTo>
                  <a:lnTo>
                    <a:pt x="1444" y="1444"/>
                  </a:lnTo>
                  <a:lnTo>
                    <a:pt x="1433" y="1469"/>
                  </a:lnTo>
                  <a:lnTo>
                    <a:pt x="1422" y="1493"/>
                  </a:lnTo>
                  <a:lnTo>
                    <a:pt x="1409" y="1515"/>
                  </a:lnTo>
                  <a:lnTo>
                    <a:pt x="1392" y="1538"/>
                  </a:lnTo>
                  <a:lnTo>
                    <a:pt x="1374" y="1558"/>
                  </a:lnTo>
                  <a:lnTo>
                    <a:pt x="1351" y="1577"/>
                  </a:lnTo>
                  <a:lnTo>
                    <a:pt x="1323" y="1594"/>
                  </a:lnTo>
                  <a:lnTo>
                    <a:pt x="1293" y="1607"/>
                  </a:lnTo>
                  <a:lnTo>
                    <a:pt x="1264" y="1615"/>
                  </a:lnTo>
                  <a:lnTo>
                    <a:pt x="1233" y="1620"/>
                  </a:lnTo>
                  <a:lnTo>
                    <a:pt x="1202" y="1623"/>
                  </a:lnTo>
                  <a:lnTo>
                    <a:pt x="1173" y="1626"/>
                  </a:lnTo>
                  <a:lnTo>
                    <a:pt x="1149" y="1627"/>
                  </a:lnTo>
                  <a:lnTo>
                    <a:pt x="1127" y="1629"/>
                  </a:lnTo>
                  <a:lnTo>
                    <a:pt x="1106" y="1633"/>
                  </a:lnTo>
                  <a:lnTo>
                    <a:pt x="1088" y="1638"/>
                  </a:lnTo>
                  <a:lnTo>
                    <a:pt x="1066" y="1647"/>
                  </a:lnTo>
                  <a:lnTo>
                    <a:pt x="1041" y="1660"/>
                  </a:lnTo>
                  <a:lnTo>
                    <a:pt x="1016" y="1677"/>
                  </a:lnTo>
                  <a:lnTo>
                    <a:pt x="994" y="1690"/>
                  </a:lnTo>
                  <a:lnTo>
                    <a:pt x="972" y="1703"/>
                  </a:lnTo>
                  <a:lnTo>
                    <a:pt x="948" y="1716"/>
                  </a:lnTo>
                  <a:lnTo>
                    <a:pt x="922" y="1727"/>
                  </a:lnTo>
                  <a:lnTo>
                    <a:pt x="896" y="1735"/>
                  </a:lnTo>
                  <a:lnTo>
                    <a:pt x="869" y="1741"/>
                  </a:lnTo>
                  <a:lnTo>
                    <a:pt x="839" y="1743"/>
                  </a:lnTo>
                  <a:lnTo>
                    <a:pt x="809" y="1741"/>
                  </a:lnTo>
                  <a:lnTo>
                    <a:pt x="781" y="1735"/>
                  </a:lnTo>
                  <a:lnTo>
                    <a:pt x="756" y="1727"/>
                  </a:lnTo>
                  <a:lnTo>
                    <a:pt x="730" y="1716"/>
                  </a:lnTo>
                  <a:lnTo>
                    <a:pt x="706" y="1703"/>
                  </a:lnTo>
                  <a:lnTo>
                    <a:pt x="684" y="1690"/>
                  </a:lnTo>
                  <a:lnTo>
                    <a:pt x="662" y="1677"/>
                  </a:lnTo>
                  <a:lnTo>
                    <a:pt x="636" y="1660"/>
                  </a:lnTo>
                  <a:lnTo>
                    <a:pt x="613" y="1647"/>
                  </a:lnTo>
                  <a:lnTo>
                    <a:pt x="590" y="1638"/>
                  </a:lnTo>
                  <a:lnTo>
                    <a:pt x="565" y="1631"/>
                  </a:lnTo>
                  <a:lnTo>
                    <a:pt x="537" y="1628"/>
                  </a:lnTo>
                  <a:lnTo>
                    <a:pt x="506" y="1626"/>
                  </a:lnTo>
                  <a:lnTo>
                    <a:pt x="476" y="1623"/>
                  </a:lnTo>
                  <a:lnTo>
                    <a:pt x="445" y="1620"/>
                  </a:lnTo>
                  <a:lnTo>
                    <a:pt x="414" y="1615"/>
                  </a:lnTo>
                  <a:lnTo>
                    <a:pt x="384" y="1607"/>
                  </a:lnTo>
                  <a:lnTo>
                    <a:pt x="355" y="1594"/>
                  </a:lnTo>
                  <a:lnTo>
                    <a:pt x="327" y="1577"/>
                  </a:lnTo>
                  <a:lnTo>
                    <a:pt x="304" y="1558"/>
                  </a:lnTo>
                  <a:lnTo>
                    <a:pt x="286" y="1538"/>
                  </a:lnTo>
                  <a:lnTo>
                    <a:pt x="270" y="1515"/>
                  </a:lnTo>
                  <a:lnTo>
                    <a:pt x="256" y="1493"/>
                  </a:lnTo>
                  <a:lnTo>
                    <a:pt x="244" y="1469"/>
                  </a:lnTo>
                  <a:lnTo>
                    <a:pt x="234" y="1444"/>
                  </a:lnTo>
                  <a:lnTo>
                    <a:pt x="224" y="1421"/>
                  </a:lnTo>
                  <a:lnTo>
                    <a:pt x="213" y="1393"/>
                  </a:lnTo>
                  <a:lnTo>
                    <a:pt x="200" y="1367"/>
                  </a:lnTo>
                  <a:lnTo>
                    <a:pt x="187" y="1344"/>
                  </a:lnTo>
                  <a:lnTo>
                    <a:pt x="171" y="1326"/>
                  </a:lnTo>
                  <a:lnTo>
                    <a:pt x="150" y="1307"/>
                  </a:lnTo>
                  <a:lnTo>
                    <a:pt x="127" y="1288"/>
                  </a:lnTo>
                  <a:lnTo>
                    <a:pt x="108" y="1270"/>
                  </a:lnTo>
                  <a:lnTo>
                    <a:pt x="88" y="1253"/>
                  </a:lnTo>
                  <a:lnTo>
                    <a:pt x="69" y="1234"/>
                  </a:lnTo>
                  <a:lnTo>
                    <a:pt x="51" y="1215"/>
                  </a:lnTo>
                  <a:lnTo>
                    <a:pt x="35" y="1192"/>
                  </a:lnTo>
                  <a:lnTo>
                    <a:pt x="20" y="1168"/>
                  </a:lnTo>
                  <a:lnTo>
                    <a:pt x="10" y="1141"/>
                  </a:lnTo>
                  <a:lnTo>
                    <a:pt x="2" y="1109"/>
                  </a:lnTo>
                  <a:lnTo>
                    <a:pt x="0" y="1077"/>
                  </a:lnTo>
                  <a:lnTo>
                    <a:pt x="1" y="1046"/>
                  </a:lnTo>
                  <a:lnTo>
                    <a:pt x="5" y="1016"/>
                  </a:lnTo>
                  <a:lnTo>
                    <a:pt x="11" y="987"/>
                  </a:lnTo>
                  <a:lnTo>
                    <a:pt x="18" y="958"/>
                  </a:lnTo>
                  <a:lnTo>
                    <a:pt x="25" y="927"/>
                  </a:lnTo>
                  <a:lnTo>
                    <a:pt x="32" y="898"/>
                  </a:lnTo>
                  <a:lnTo>
                    <a:pt x="34" y="872"/>
                  </a:lnTo>
                  <a:lnTo>
                    <a:pt x="32" y="845"/>
                  </a:lnTo>
                  <a:lnTo>
                    <a:pt x="25" y="816"/>
                  </a:lnTo>
                  <a:lnTo>
                    <a:pt x="18" y="785"/>
                  </a:lnTo>
                  <a:lnTo>
                    <a:pt x="11" y="756"/>
                  </a:lnTo>
                  <a:lnTo>
                    <a:pt x="5" y="728"/>
                  </a:lnTo>
                  <a:lnTo>
                    <a:pt x="1" y="697"/>
                  </a:lnTo>
                  <a:lnTo>
                    <a:pt x="0" y="666"/>
                  </a:lnTo>
                  <a:lnTo>
                    <a:pt x="2" y="634"/>
                  </a:lnTo>
                  <a:lnTo>
                    <a:pt x="10" y="602"/>
                  </a:lnTo>
                  <a:lnTo>
                    <a:pt x="20" y="575"/>
                  </a:lnTo>
                  <a:lnTo>
                    <a:pt x="35" y="551"/>
                  </a:lnTo>
                  <a:lnTo>
                    <a:pt x="51" y="529"/>
                  </a:lnTo>
                  <a:lnTo>
                    <a:pt x="69" y="509"/>
                  </a:lnTo>
                  <a:lnTo>
                    <a:pt x="88" y="490"/>
                  </a:lnTo>
                  <a:lnTo>
                    <a:pt x="108" y="473"/>
                  </a:lnTo>
                  <a:lnTo>
                    <a:pt x="127" y="456"/>
                  </a:lnTo>
                  <a:lnTo>
                    <a:pt x="150" y="436"/>
                  </a:lnTo>
                  <a:lnTo>
                    <a:pt x="171" y="417"/>
                  </a:lnTo>
                  <a:lnTo>
                    <a:pt x="187" y="399"/>
                  </a:lnTo>
                  <a:lnTo>
                    <a:pt x="200" y="377"/>
                  </a:lnTo>
                  <a:lnTo>
                    <a:pt x="213" y="350"/>
                  </a:lnTo>
                  <a:lnTo>
                    <a:pt x="224" y="322"/>
                  </a:lnTo>
                  <a:lnTo>
                    <a:pt x="234" y="299"/>
                  </a:lnTo>
                  <a:lnTo>
                    <a:pt x="244" y="274"/>
                  </a:lnTo>
                  <a:lnTo>
                    <a:pt x="256" y="250"/>
                  </a:lnTo>
                  <a:lnTo>
                    <a:pt x="270" y="228"/>
                  </a:lnTo>
                  <a:lnTo>
                    <a:pt x="286" y="205"/>
                  </a:lnTo>
                  <a:lnTo>
                    <a:pt x="304" y="185"/>
                  </a:lnTo>
                  <a:lnTo>
                    <a:pt x="327" y="166"/>
                  </a:lnTo>
                  <a:lnTo>
                    <a:pt x="355" y="149"/>
                  </a:lnTo>
                  <a:lnTo>
                    <a:pt x="384" y="136"/>
                  </a:lnTo>
                  <a:lnTo>
                    <a:pt x="414" y="128"/>
                  </a:lnTo>
                  <a:lnTo>
                    <a:pt x="445" y="123"/>
                  </a:lnTo>
                  <a:lnTo>
                    <a:pt x="476" y="120"/>
                  </a:lnTo>
                  <a:lnTo>
                    <a:pt x="506" y="118"/>
                  </a:lnTo>
                  <a:lnTo>
                    <a:pt x="528" y="116"/>
                  </a:lnTo>
                  <a:lnTo>
                    <a:pt x="551" y="114"/>
                  </a:lnTo>
                  <a:lnTo>
                    <a:pt x="572" y="110"/>
                  </a:lnTo>
                  <a:lnTo>
                    <a:pt x="590" y="106"/>
                  </a:lnTo>
                  <a:lnTo>
                    <a:pt x="613" y="96"/>
                  </a:lnTo>
                  <a:lnTo>
                    <a:pt x="636" y="83"/>
                  </a:lnTo>
                  <a:lnTo>
                    <a:pt x="662" y="66"/>
                  </a:lnTo>
                  <a:lnTo>
                    <a:pt x="684" y="53"/>
                  </a:lnTo>
                  <a:lnTo>
                    <a:pt x="706" y="40"/>
                  </a:lnTo>
                  <a:lnTo>
                    <a:pt x="730" y="27"/>
                  </a:lnTo>
                  <a:lnTo>
                    <a:pt x="756" y="16"/>
                  </a:lnTo>
                  <a:lnTo>
                    <a:pt x="781" y="8"/>
                  </a:lnTo>
                  <a:lnTo>
                    <a:pt x="809" y="2"/>
                  </a:lnTo>
                  <a:lnTo>
                    <a:pt x="8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39" name="Freeform 85"/>
            <p:cNvSpPr>
              <a:spLocks noEditPoints="1"/>
            </p:cNvSpPr>
            <p:nvPr/>
          </p:nvSpPr>
          <p:spPr bwMode="auto">
            <a:xfrm>
              <a:off x="5238750" y="3194050"/>
              <a:ext cx="369888" cy="412750"/>
            </a:xfrm>
            <a:custGeom>
              <a:avLst/>
              <a:gdLst>
                <a:gd name="T0" fmla="*/ 2144 w 3034"/>
                <a:gd name="T1" fmla="*/ 2389 h 3378"/>
                <a:gd name="T2" fmla="*/ 1885 w 3034"/>
                <a:gd name="T3" fmla="*/ 2423 h 3378"/>
                <a:gd name="T4" fmla="*/ 2365 w 3034"/>
                <a:gd name="T5" fmla="*/ 2754 h 3378"/>
                <a:gd name="T6" fmla="*/ 313 w 3034"/>
                <a:gd name="T7" fmla="*/ 2616 h 3378"/>
                <a:gd name="T8" fmla="*/ 1312 w 3034"/>
                <a:gd name="T9" fmla="*/ 2515 h 3378"/>
                <a:gd name="T10" fmla="*/ 1058 w 3034"/>
                <a:gd name="T11" fmla="*/ 2408 h 3378"/>
                <a:gd name="T12" fmla="*/ 790 w 3034"/>
                <a:gd name="T13" fmla="*/ 2353 h 3378"/>
                <a:gd name="T14" fmla="*/ 1447 w 3034"/>
                <a:gd name="T15" fmla="*/ 237 h 3378"/>
                <a:gd name="T16" fmla="*/ 1171 w 3034"/>
                <a:gd name="T17" fmla="*/ 373 h 3378"/>
                <a:gd name="T18" fmla="*/ 904 w 3034"/>
                <a:gd name="T19" fmla="*/ 411 h 3378"/>
                <a:gd name="T20" fmla="*/ 791 w 3034"/>
                <a:gd name="T21" fmla="*/ 599 h 3378"/>
                <a:gd name="T22" fmla="*/ 575 w 3034"/>
                <a:gd name="T23" fmla="*/ 864 h 3378"/>
                <a:gd name="T24" fmla="*/ 500 w 3034"/>
                <a:gd name="T25" fmla="*/ 1052 h 3378"/>
                <a:gd name="T26" fmla="*/ 533 w 3034"/>
                <a:gd name="T27" fmla="*/ 1382 h 3378"/>
                <a:gd name="T28" fmla="*/ 496 w 3034"/>
                <a:gd name="T29" fmla="*/ 1622 h 3378"/>
                <a:gd name="T30" fmla="*/ 699 w 3034"/>
                <a:gd name="T31" fmla="*/ 1828 h 3378"/>
                <a:gd name="T32" fmla="*/ 843 w 3034"/>
                <a:gd name="T33" fmla="*/ 2103 h 3378"/>
                <a:gd name="T34" fmla="*/ 1009 w 3034"/>
                <a:gd name="T35" fmla="*/ 2187 h 3378"/>
                <a:gd name="T36" fmla="*/ 1333 w 3034"/>
                <a:gd name="T37" fmla="*/ 2275 h 3378"/>
                <a:gd name="T38" fmla="*/ 1538 w 3034"/>
                <a:gd name="T39" fmla="*/ 2360 h 3378"/>
                <a:gd name="T40" fmla="*/ 1777 w 3034"/>
                <a:gd name="T41" fmla="*/ 2233 h 3378"/>
                <a:gd name="T42" fmla="*/ 2083 w 3034"/>
                <a:gd name="T43" fmla="*/ 2181 h 3378"/>
                <a:gd name="T44" fmla="*/ 2214 w 3034"/>
                <a:gd name="T45" fmla="*/ 2049 h 3378"/>
                <a:gd name="T46" fmla="*/ 2398 w 3034"/>
                <a:gd name="T47" fmla="*/ 1768 h 3378"/>
                <a:gd name="T48" fmla="*/ 2542 w 3034"/>
                <a:gd name="T49" fmla="*/ 1579 h 3378"/>
                <a:gd name="T50" fmla="*/ 2492 w 3034"/>
                <a:gd name="T51" fmla="*/ 1290 h 3378"/>
                <a:gd name="T52" fmla="*/ 2542 w 3034"/>
                <a:gd name="T53" fmla="*/ 1000 h 3378"/>
                <a:gd name="T54" fmla="*/ 2398 w 3034"/>
                <a:gd name="T55" fmla="*/ 812 h 3378"/>
                <a:gd name="T56" fmla="*/ 2214 w 3034"/>
                <a:gd name="T57" fmla="*/ 530 h 3378"/>
                <a:gd name="T58" fmla="*/ 2083 w 3034"/>
                <a:gd name="T59" fmla="*/ 398 h 3378"/>
                <a:gd name="T60" fmla="*/ 1777 w 3034"/>
                <a:gd name="T61" fmla="*/ 346 h 3378"/>
                <a:gd name="T62" fmla="*/ 1538 w 3034"/>
                <a:gd name="T63" fmla="*/ 219 h 3378"/>
                <a:gd name="T64" fmla="*/ 1723 w 3034"/>
                <a:gd name="T65" fmla="*/ 65 h 3378"/>
                <a:gd name="T66" fmla="*/ 1943 w 3034"/>
                <a:gd name="T67" fmla="*/ 168 h 3378"/>
                <a:gd name="T68" fmla="*/ 2211 w 3034"/>
                <a:gd name="T69" fmla="*/ 211 h 3378"/>
                <a:gd name="T70" fmla="*/ 2400 w 3034"/>
                <a:gd name="T71" fmla="*/ 416 h 3378"/>
                <a:gd name="T72" fmla="*/ 2520 w 3034"/>
                <a:gd name="T73" fmla="*/ 630 h 3378"/>
                <a:gd name="T74" fmla="*/ 2712 w 3034"/>
                <a:gd name="T75" fmla="*/ 824 h 3378"/>
                <a:gd name="T76" fmla="*/ 2740 w 3034"/>
                <a:gd name="T77" fmla="*/ 1126 h 3378"/>
                <a:gd name="T78" fmla="*/ 2722 w 3034"/>
                <a:gd name="T79" fmla="*/ 1382 h 3378"/>
                <a:gd name="T80" fmla="*/ 2744 w 3034"/>
                <a:gd name="T81" fmla="*/ 1688 h 3378"/>
                <a:gd name="T82" fmla="*/ 2569 w 3034"/>
                <a:gd name="T83" fmla="*/ 1905 h 3378"/>
                <a:gd name="T84" fmla="*/ 3016 w 3034"/>
                <a:gd name="T85" fmla="*/ 2609 h 3378"/>
                <a:gd name="T86" fmla="*/ 2977 w 3034"/>
                <a:gd name="T87" fmla="*/ 2763 h 3378"/>
                <a:gd name="T88" fmla="*/ 2350 w 3034"/>
                <a:gd name="T89" fmla="*/ 3375 h 3378"/>
                <a:gd name="T90" fmla="*/ 770 w 3034"/>
                <a:gd name="T91" fmla="*/ 3360 h 3378"/>
                <a:gd name="T92" fmla="*/ 615 w 3034"/>
                <a:gd name="T93" fmla="*/ 3321 h 3378"/>
                <a:gd name="T94" fmla="*/ 3 w 3034"/>
                <a:gd name="T95" fmla="*/ 2694 h 3378"/>
                <a:gd name="T96" fmla="*/ 553 w 3034"/>
                <a:gd name="T97" fmla="*/ 1990 h 3378"/>
                <a:gd name="T98" fmla="*/ 364 w 3034"/>
                <a:gd name="T99" fmla="*/ 1812 h 3378"/>
                <a:gd name="T100" fmla="*/ 280 w 3034"/>
                <a:gd name="T101" fmla="*/ 1528 h 3378"/>
                <a:gd name="T102" fmla="*/ 324 w 3034"/>
                <a:gd name="T103" fmla="*/ 1261 h 3378"/>
                <a:gd name="T104" fmla="*/ 276 w 3034"/>
                <a:gd name="T105" fmla="*/ 972 h 3378"/>
                <a:gd name="T106" fmla="*/ 413 w 3034"/>
                <a:gd name="T107" fmla="*/ 718 h 3378"/>
                <a:gd name="T108" fmla="*/ 581 w 3034"/>
                <a:gd name="T109" fmla="*/ 539 h 3378"/>
                <a:gd name="T110" fmla="*/ 705 w 3034"/>
                <a:gd name="T111" fmla="*/ 296 h 3378"/>
                <a:gd name="T112" fmla="*/ 957 w 3034"/>
                <a:gd name="T113" fmla="*/ 180 h 3378"/>
                <a:gd name="T114" fmla="*/ 1199 w 3034"/>
                <a:gd name="T115" fmla="*/ 134 h 3378"/>
                <a:gd name="T116" fmla="*/ 1442 w 3034"/>
                <a:gd name="T117" fmla="*/ 9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34" h="3378">
                  <a:moveTo>
                    <a:pt x="2354" y="2249"/>
                  </a:moveTo>
                  <a:lnTo>
                    <a:pt x="2331" y="2279"/>
                  </a:lnTo>
                  <a:lnTo>
                    <a:pt x="2306" y="2307"/>
                  </a:lnTo>
                  <a:lnTo>
                    <a:pt x="2275" y="2332"/>
                  </a:lnTo>
                  <a:lnTo>
                    <a:pt x="2244" y="2353"/>
                  </a:lnTo>
                  <a:lnTo>
                    <a:pt x="2211" y="2368"/>
                  </a:lnTo>
                  <a:lnTo>
                    <a:pt x="2178" y="2379"/>
                  </a:lnTo>
                  <a:lnTo>
                    <a:pt x="2144" y="2389"/>
                  </a:lnTo>
                  <a:lnTo>
                    <a:pt x="2110" y="2395"/>
                  </a:lnTo>
                  <a:lnTo>
                    <a:pt x="2076" y="2400"/>
                  </a:lnTo>
                  <a:lnTo>
                    <a:pt x="2042" y="2403"/>
                  </a:lnTo>
                  <a:lnTo>
                    <a:pt x="2011" y="2405"/>
                  </a:lnTo>
                  <a:lnTo>
                    <a:pt x="1976" y="2408"/>
                  </a:lnTo>
                  <a:lnTo>
                    <a:pt x="1943" y="2411"/>
                  </a:lnTo>
                  <a:lnTo>
                    <a:pt x="1913" y="2415"/>
                  </a:lnTo>
                  <a:lnTo>
                    <a:pt x="1885" y="2423"/>
                  </a:lnTo>
                  <a:lnTo>
                    <a:pt x="1861" y="2433"/>
                  </a:lnTo>
                  <a:lnTo>
                    <a:pt x="1835" y="2446"/>
                  </a:lnTo>
                  <a:lnTo>
                    <a:pt x="1808" y="2462"/>
                  </a:lnTo>
                  <a:lnTo>
                    <a:pt x="1780" y="2479"/>
                  </a:lnTo>
                  <a:lnTo>
                    <a:pt x="1722" y="2515"/>
                  </a:lnTo>
                  <a:lnTo>
                    <a:pt x="2272" y="3065"/>
                  </a:lnTo>
                  <a:lnTo>
                    <a:pt x="2357" y="2774"/>
                  </a:lnTo>
                  <a:lnTo>
                    <a:pt x="2365" y="2754"/>
                  </a:lnTo>
                  <a:lnTo>
                    <a:pt x="2378" y="2736"/>
                  </a:lnTo>
                  <a:lnTo>
                    <a:pt x="2392" y="2721"/>
                  </a:lnTo>
                  <a:lnTo>
                    <a:pt x="2411" y="2709"/>
                  </a:lnTo>
                  <a:lnTo>
                    <a:pt x="2430" y="2701"/>
                  </a:lnTo>
                  <a:lnTo>
                    <a:pt x="2721" y="2616"/>
                  </a:lnTo>
                  <a:lnTo>
                    <a:pt x="2354" y="2249"/>
                  </a:lnTo>
                  <a:close/>
                  <a:moveTo>
                    <a:pt x="680" y="2249"/>
                  </a:moveTo>
                  <a:lnTo>
                    <a:pt x="313" y="2616"/>
                  </a:lnTo>
                  <a:lnTo>
                    <a:pt x="604" y="2701"/>
                  </a:lnTo>
                  <a:lnTo>
                    <a:pt x="623" y="2709"/>
                  </a:lnTo>
                  <a:lnTo>
                    <a:pt x="642" y="2721"/>
                  </a:lnTo>
                  <a:lnTo>
                    <a:pt x="656" y="2736"/>
                  </a:lnTo>
                  <a:lnTo>
                    <a:pt x="668" y="2754"/>
                  </a:lnTo>
                  <a:lnTo>
                    <a:pt x="677" y="2774"/>
                  </a:lnTo>
                  <a:lnTo>
                    <a:pt x="762" y="3065"/>
                  </a:lnTo>
                  <a:lnTo>
                    <a:pt x="1312" y="2515"/>
                  </a:lnTo>
                  <a:lnTo>
                    <a:pt x="1255" y="2479"/>
                  </a:lnTo>
                  <a:lnTo>
                    <a:pt x="1226" y="2462"/>
                  </a:lnTo>
                  <a:lnTo>
                    <a:pt x="1199" y="2446"/>
                  </a:lnTo>
                  <a:lnTo>
                    <a:pt x="1173" y="2433"/>
                  </a:lnTo>
                  <a:lnTo>
                    <a:pt x="1149" y="2423"/>
                  </a:lnTo>
                  <a:lnTo>
                    <a:pt x="1122" y="2415"/>
                  </a:lnTo>
                  <a:lnTo>
                    <a:pt x="1091" y="2411"/>
                  </a:lnTo>
                  <a:lnTo>
                    <a:pt x="1058" y="2408"/>
                  </a:lnTo>
                  <a:lnTo>
                    <a:pt x="1024" y="2405"/>
                  </a:lnTo>
                  <a:lnTo>
                    <a:pt x="991" y="2403"/>
                  </a:lnTo>
                  <a:lnTo>
                    <a:pt x="957" y="2400"/>
                  </a:lnTo>
                  <a:lnTo>
                    <a:pt x="924" y="2395"/>
                  </a:lnTo>
                  <a:lnTo>
                    <a:pt x="890" y="2389"/>
                  </a:lnTo>
                  <a:lnTo>
                    <a:pt x="856" y="2379"/>
                  </a:lnTo>
                  <a:lnTo>
                    <a:pt x="823" y="2368"/>
                  </a:lnTo>
                  <a:lnTo>
                    <a:pt x="790" y="2353"/>
                  </a:lnTo>
                  <a:lnTo>
                    <a:pt x="759" y="2332"/>
                  </a:lnTo>
                  <a:lnTo>
                    <a:pt x="728" y="2307"/>
                  </a:lnTo>
                  <a:lnTo>
                    <a:pt x="702" y="2279"/>
                  </a:lnTo>
                  <a:lnTo>
                    <a:pt x="680" y="2249"/>
                  </a:lnTo>
                  <a:close/>
                  <a:moveTo>
                    <a:pt x="1517" y="216"/>
                  </a:moveTo>
                  <a:lnTo>
                    <a:pt x="1495" y="219"/>
                  </a:lnTo>
                  <a:lnTo>
                    <a:pt x="1472" y="226"/>
                  </a:lnTo>
                  <a:lnTo>
                    <a:pt x="1447" y="237"/>
                  </a:lnTo>
                  <a:lnTo>
                    <a:pt x="1422" y="250"/>
                  </a:lnTo>
                  <a:lnTo>
                    <a:pt x="1396" y="265"/>
                  </a:lnTo>
                  <a:lnTo>
                    <a:pt x="1369" y="283"/>
                  </a:lnTo>
                  <a:lnTo>
                    <a:pt x="1333" y="306"/>
                  </a:lnTo>
                  <a:lnTo>
                    <a:pt x="1296" y="327"/>
                  </a:lnTo>
                  <a:lnTo>
                    <a:pt x="1257" y="346"/>
                  </a:lnTo>
                  <a:lnTo>
                    <a:pt x="1216" y="362"/>
                  </a:lnTo>
                  <a:lnTo>
                    <a:pt x="1171" y="373"/>
                  </a:lnTo>
                  <a:lnTo>
                    <a:pt x="1127" y="382"/>
                  </a:lnTo>
                  <a:lnTo>
                    <a:pt x="1083" y="386"/>
                  </a:lnTo>
                  <a:lnTo>
                    <a:pt x="1040" y="390"/>
                  </a:lnTo>
                  <a:lnTo>
                    <a:pt x="1009" y="392"/>
                  </a:lnTo>
                  <a:lnTo>
                    <a:pt x="979" y="395"/>
                  </a:lnTo>
                  <a:lnTo>
                    <a:pt x="951" y="398"/>
                  </a:lnTo>
                  <a:lnTo>
                    <a:pt x="926" y="404"/>
                  </a:lnTo>
                  <a:lnTo>
                    <a:pt x="904" y="411"/>
                  </a:lnTo>
                  <a:lnTo>
                    <a:pt x="886" y="422"/>
                  </a:lnTo>
                  <a:lnTo>
                    <a:pt x="871" y="435"/>
                  </a:lnTo>
                  <a:lnTo>
                    <a:pt x="857" y="455"/>
                  </a:lnTo>
                  <a:lnTo>
                    <a:pt x="843" y="477"/>
                  </a:lnTo>
                  <a:lnTo>
                    <a:pt x="831" y="502"/>
                  </a:lnTo>
                  <a:lnTo>
                    <a:pt x="820" y="530"/>
                  </a:lnTo>
                  <a:lnTo>
                    <a:pt x="807" y="558"/>
                  </a:lnTo>
                  <a:lnTo>
                    <a:pt x="791" y="599"/>
                  </a:lnTo>
                  <a:lnTo>
                    <a:pt x="773" y="639"/>
                  </a:lnTo>
                  <a:lnTo>
                    <a:pt x="753" y="679"/>
                  </a:lnTo>
                  <a:lnTo>
                    <a:pt x="728" y="717"/>
                  </a:lnTo>
                  <a:lnTo>
                    <a:pt x="699" y="751"/>
                  </a:lnTo>
                  <a:lnTo>
                    <a:pt x="668" y="783"/>
                  </a:lnTo>
                  <a:lnTo>
                    <a:pt x="637" y="812"/>
                  </a:lnTo>
                  <a:lnTo>
                    <a:pt x="604" y="840"/>
                  </a:lnTo>
                  <a:lnTo>
                    <a:pt x="575" y="864"/>
                  </a:lnTo>
                  <a:lnTo>
                    <a:pt x="548" y="887"/>
                  </a:lnTo>
                  <a:lnTo>
                    <a:pt x="526" y="911"/>
                  </a:lnTo>
                  <a:lnTo>
                    <a:pt x="507" y="935"/>
                  </a:lnTo>
                  <a:lnTo>
                    <a:pt x="496" y="957"/>
                  </a:lnTo>
                  <a:lnTo>
                    <a:pt x="492" y="977"/>
                  </a:lnTo>
                  <a:lnTo>
                    <a:pt x="492" y="1000"/>
                  </a:lnTo>
                  <a:lnTo>
                    <a:pt x="495" y="1025"/>
                  </a:lnTo>
                  <a:lnTo>
                    <a:pt x="500" y="1052"/>
                  </a:lnTo>
                  <a:lnTo>
                    <a:pt x="506" y="1081"/>
                  </a:lnTo>
                  <a:lnTo>
                    <a:pt x="513" y="1111"/>
                  </a:lnTo>
                  <a:lnTo>
                    <a:pt x="523" y="1153"/>
                  </a:lnTo>
                  <a:lnTo>
                    <a:pt x="533" y="1197"/>
                  </a:lnTo>
                  <a:lnTo>
                    <a:pt x="539" y="1242"/>
                  </a:lnTo>
                  <a:lnTo>
                    <a:pt x="542" y="1290"/>
                  </a:lnTo>
                  <a:lnTo>
                    <a:pt x="539" y="1337"/>
                  </a:lnTo>
                  <a:lnTo>
                    <a:pt x="533" y="1382"/>
                  </a:lnTo>
                  <a:lnTo>
                    <a:pt x="523" y="1426"/>
                  </a:lnTo>
                  <a:lnTo>
                    <a:pt x="513" y="1468"/>
                  </a:lnTo>
                  <a:lnTo>
                    <a:pt x="506" y="1498"/>
                  </a:lnTo>
                  <a:lnTo>
                    <a:pt x="500" y="1527"/>
                  </a:lnTo>
                  <a:lnTo>
                    <a:pt x="495" y="1554"/>
                  </a:lnTo>
                  <a:lnTo>
                    <a:pt x="492" y="1579"/>
                  </a:lnTo>
                  <a:lnTo>
                    <a:pt x="492" y="1602"/>
                  </a:lnTo>
                  <a:lnTo>
                    <a:pt x="496" y="1622"/>
                  </a:lnTo>
                  <a:lnTo>
                    <a:pt x="507" y="1644"/>
                  </a:lnTo>
                  <a:lnTo>
                    <a:pt x="526" y="1668"/>
                  </a:lnTo>
                  <a:lnTo>
                    <a:pt x="548" y="1692"/>
                  </a:lnTo>
                  <a:lnTo>
                    <a:pt x="575" y="1715"/>
                  </a:lnTo>
                  <a:lnTo>
                    <a:pt x="604" y="1740"/>
                  </a:lnTo>
                  <a:lnTo>
                    <a:pt x="637" y="1768"/>
                  </a:lnTo>
                  <a:lnTo>
                    <a:pt x="668" y="1796"/>
                  </a:lnTo>
                  <a:lnTo>
                    <a:pt x="699" y="1828"/>
                  </a:lnTo>
                  <a:lnTo>
                    <a:pt x="728" y="1862"/>
                  </a:lnTo>
                  <a:lnTo>
                    <a:pt x="753" y="1900"/>
                  </a:lnTo>
                  <a:lnTo>
                    <a:pt x="773" y="1940"/>
                  </a:lnTo>
                  <a:lnTo>
                    <a:pt x="791" y="1980"/>
                  </a:lnTo>
                  <a:lnTo>
                    <a:pt x="807" y="2021"/>
                  </a:lnTo>
                  <a:lnTo>
                    <a:pt x="820" y="2049"/>
                  </a:lnTo>
                  <a:lnTo>
                    <a:pt x="831" y="2077"/>
                  </a:lnTo>
                  <a:lnTo>
                    <a:pt x="843" y="2103"/>
                  </a:lnTo>
                  <a:lnTo>
                    <a:pt x="857" y="2124"/>
                  </a:lnTo>
                  <a:lnTo>
                    <a:pt x="871" y="2144"/>
                  </a:lnTo>
                  <a:lnTo>
                    <a:pt x="886" y="2158"/>
                  </a:lnTo>
                  <a:lnTo>
                    <a:pt x="904" y="2168"/>
                  </a:lnTo>
                  <a:lnTo>
                    <a:pt x="926" y="2176"/>
                  </a:lnTo>
                  <a:lnTo>
                    <a:pt x="951" y="2181"/>
                  </a:lnTo>
                  <a:lnTo>
                    <a:pt x="979" y="2184"/>
                  </a:lnTo>
                  <a:lnTo>
                    <a:pt x="1009" y="2187"/>
                  </a:lnTo>
                  <a:lnTo>
                    <a:pt x="1040" y="2189"/>
                  </a:lnTo>
                  <a:lnTo>
                    <a:pt x="1083" y="2193"/>
                  </a:lnTo>
                  <a:lnTo>
                    <a:pt x="1127" y="2197"/>
                  </a:lnTo>
                  <a:lnTo>
                    <a:pt x="1171" y="2206"/>
                  </a:lnTo>
                  <a:lnTo>
                    <a:pt x="1216" y="2217"/>
                  </a:lnTo>
                  <a:lnTo>
                    <a:pt x="1257" y="2233"/>
                  </a:lnTo>
                  <a:lnTo>
                    <a:pt x="1296" y="2253"/>
                  </a:lnTo>
                  <a:lnTo>
                    <a:pt x="1333" y="2275"/>
                  </a:lnTo>
                  <a:lnTo>
                    <a:pt x="1369" y="2296"/>
                  </a:lnTo>
                  <a:lnTo>
                    <a:pt x="1396" y="2314"/>
                  </a:lnTo>
                  <a:lnTo>
                    <a:pt x="1422" y="2329"/>
                  </a:lnTo>
                  <a:lnTo>
                    <a:pt x="1447" y="2342"/>
                  </a:lnTo>
                  <a:lnTo>
                    <a:pt x="1472" y="2353"/>
                  </a:lnTo>
                  <a:lnTo>
                    <a:pt x="1495" y="2360"/>
                  </a:lnTo>
                  <a:lnTo>
                    <a:pt x="1517" y="2363"/>
                  </a:lnTo>
                  <a:lnTo>
                    <a:pt x="1538" y="2360"/>
                  </a:lnTo>
                  <a:lnTo>
                    <a:pt x="1562" y="2353"/>
                  </a:lnTo>
                  <a:lnTo>
                    <a:pt x="1587" y="2342"/>
                  </a:lnTo>
                  <a:lnTo>
                    <a:pt x="1611" y="2329"/>
                  </a:lnTo>
                  <a:lnTo>
                    <a:pt x="1638" y="2314"/>
                  </a:lnTo>
                  <a:lnTo>
                    <a:pt x="1665" y="2296"/>
                  </a:lnTo>
                  <a:lnTo>
                    <a:pt x="1701" y="2275"/>
                  </a:lnTo>
                  <a:lnTo>
                    <a:pt x="1738" y="2253"/>
                  </a:lnTo>
                  <a:lnTo>
                    <a:pt x="1777" y="2233"/>
                  </a:lnTo>
                  <a:lnTo>
                    <a:pt x="1818" y="2217"/>
                  </a:lnTo>
                  <a:lnTo>
                    <a:pt x="1862" y="2206"/>
                  </a:lnTo>
                  <a:lnTo>
                    <a:pt x="1907" y="2197"/>
                  </a:lnTo>
                  <a:lnTo>
                    <a:pt x="1951" y="2193"/>
                  </a:lnTo>
                  <a:lnTo>
                    <a:pt x="1994" y="2189"/>
                  </a:lnTo>
                  <a:lnTo>
                    <a:pt x="2025" y="2187"/>
                  </a:lnTo>
                  <a:lnTo>
                    <a:pt x="2055" y="2184"/>
                  </a:lnTo>
                  <a:lnTo>
                    <a:pt x="2083" y="2181"/>
                  </a:lnTo>
                  <a:lnTo>
                    <a:pt x="2108" y="2176"/>
                  </a:lnTo>
                  <a:lnTo>
                    <a:pt x="2130" y="2168"/>
                  </a:lnTo>
                  <a:lnTo>
                    <a:pt x="2148" y="2158"/>
                  </a:lnTo>
                  <a:lnTo>
                    <a:pt x="2163" y="2144"/>
                  </a:lnTo>
                  <a:lnTo>
                    <a:pt x="2177" y="2124"/>
                  </a:lnTo>
                  <a:lnTo>
                    <a:pt x="2190" y="2103"/>
                  </a:lnTo>
                  <a:lnTo>
                    <a:pt x="2203" y="2077"/>
                  </a:lnTo>
                  <a:lnTo>
                    <a:pt x="2214" y="2049"/>
                  </a:lnTo>
                  <a:lnTo>
                    <a:pt x="2226" y="2021"/>
                  </a:lnTo>
                  <a:lnTo>
                    <a:pt x="2243" y="1980"/>
                  </a:lnTo>
                  <a:lnTo>
                    <a:pt x="2260" y="1940"/>
                  </a:lnTo>
                  <a:lnTo>
                    <a:pt x="2281" y="1900"/>
                  </a:lnTo>
                  <a:lnTo>
                    <a:pt x="2306" y="1862"/>
                  </a:lnTo>
                  <a:lnTo>
                    <a:pt x="2334" y="1828"/>
                  </a:lnTo>
                  <a:lnTo>
                    <a:pt x="2365" y="1796"/>
                  </a:lnTo>
                  <a:lnTo>
                    <a:pt x="2398" y="1768"/>
                  </a:lnTo>
                  <a:lnTo>
                    <a:pt x="2431" y="1740"/>
                  </a:lnTo>
                  <a:lnTo>
                    <a:pt x="2459" y="1715"/>
                  </a:lnTo>
                  <a:lnTo>
                    <a:pt x="2486" y="1692"/>
                  </a:lnTo>
                  <a:lnTo>
                    <a:pt x="2509" y="1668"/>
                  </a:lnTo>
                  <a:lnTo>
                    <a:pt x="2527" y="1644"/>
                  </a:lnTo>
                  <a:lnTo>
                    <a:pt x="2538" y="1622"/>
                  </a:lnTo>
                  <a:lnTo>
                    <a:pt x="2542" y="1602"/>
                  </a:lnTo>
                  <a:lnTo>
                    <a:pt x="2542" y="1579"/>
                  </a:lnTo>
                  <a:lnTo>
                    <a:pt x="2539" y="1554"/>
                  </a:lnTo>
                  <a:lnTo>
                    <a:pt x="2534" y="1527"/>
                  </a:lnTo>
                  <a:lnTo>
                    <a:pt x="2528" y="1498"/>
                  </a:lnTo>
                  <a:lnTo>
                    <a:pt x="2521" y="1468"/>
                  </a:lnTo>
                  <a:lnTo>
                    <a:pt x="2510" y="1426"/>
                  </a:lnTo>
                  <a:lnTo>
                    <a:pt x="2501" y="1382"/>
                  </a:lnTo>
                  <a:lnTo>
                    <a:pt x="2495" y="1337"/>
                  </a:lnTo>
                  <a:lnTo>
                    <a:pt x="2492" y="1290"/>
                  </a:lnTo>
                  <a:lnTo>
                    <a:pt x="2495" y="1242"/>
                  </a:lnTo>
                  <a:lnTo>
                    <a:pt x="2501" y="1197"/>
                  </a:lnTo>
                  <a:lnTo>
                    <a:pt x="2510" y="1153"/>
                  </a:lnTo>
                  <a:lnTo>
                    <a:pt x="2521" y="1111"/>
                  </a:lnTo>
                  <a:lnTo>
                    <a:pt x="2528" y="1081"/>
                  </a:lnTo>
                  <a:lnTo>
                    <a:pt x="2534" y="1052"/>
                  </a:lnTo>
                  <a:lnTo>
                    <a:pt x="2539" y="1025"/>
                  </a:lnTo>
                  <a:lnTo>
                    <a:pt x="2542" y="1000"/>
                  </a:lnTo>
                  <a:lnTo>
                    <a:pt x="2542" y="977"/>
                  </a:lnTo>
                  <a:lnTo>
                    <a:pt x="2538" y="957"/>
                  </a:lnTo>
                  <a:lnTo>
                    <a:pt x="2527" y="935"/>
                  </a:lnTo>
                  <a:lnTo>
                    <a:pt x="2509" y="911"/>
                  </a:lnTo>
                  <a:lnTo>
                    <a:pt x="2486" y="887"/>
                  </a:lnTo>
                  <a:lnTo>
                    <a:pt x="2459" y="864"/>
                  </a:lnTo>
                  <a:lnTo>
                    <a:pt x="2431" y="840"/>
                  </a:lnTo>
                  <a:lnTo>
                    <a:pt x="2398" y="812"/>
                  </a:lnTo>
                  <a:lnTo>
                    <a:pt x="2365" y="783"/>
                  </a:lnTo>
                  <a:lnTo>
                    <a:pt x="2334" y="751"/>
                  </a:lnTo>
                  <a:lnTo>
                    <a:pt x="2306" y="717"/>
                  </a:lnTo>
                  <a:lnTo>
                    <a:pt x="2281" y="679"/>
                  </a:lnTo>
                  <a:lnTo>
                    <a:pt x="2260" y="639"/>
                  </a:lnTo>
                  <a:lnTo>
                    <a:pt x="2243" y="599"/>
                  </a:lnTo>
                  <a:lnTo>
                    <a:pt x="2226" y="558"/>
                  </a:lnTo>
                  <a:lnTo>
                    <a:pt x="2214" y="530"/>
                  </a:lnTo>
                  <a:lnTo>
                    <a:pt x="2203" y="502"/>
                  </a:lnTo>
                  <a:lnTo>
                    <a:pt x="2190" y="477"/>
                  </a:lnTo>
                  <a:lnTo>
                    <a:pt x="2177" y="455"/>
                  </a:lnTo>
                  <a:lnTo>
                    <a:pt x="2163" y="435"/>
                  </a:lnTo>
                  <a:lnTo>
                    <a:pt x="2148" y="422"/>
                  </a:lnTo>
                  <a:lnTo>
                    <a:pt x="2130" y="411"/>
                  </a:lnTo>
                  <a:lnTo>
                    <a:pt x="2108" y="404"/>
                  </a:lnTo>
                  <a:lnTo>
                    <a:pt x="2083" y="398"/>
                  </a:lnTo>
                  <a:lnTo>
                    <a:pt x="2055" y="395"/>
                  </a:lnTo>
                  <a:lnTo>
                    <a:pt x="2025" y="392"/>
                  </a:lnTo>
                  <a:lnTo>
                    <a:pt x="1994" y="390"/>
                  </a:lnTo>
                  <a:lnTo>
                    <a:pt x="1951" y="386"/>
                  </a:lnTo>
                  <a:lnTo>
                    <a:pt x="1907" y="382"/>
                  </a:lnTo>
                  <a:lnTo>
                    <a:pt x="1862" y="373"/>
                  </a:lnTo>
                  <a:lnTo>
                    <a:pt x="1818" y="362"/>
                  </a:lnTo>
                  <a:lnTo>
                    <a:pt x="1777" y="346"/>
                  </a:lnTo>
                  <a:lnTo>
                    <a:pt x="1738" y="327"/>
                  </a:lnTo>
                  <a:lnTo>
                    <a:pt x="1701" y="306"/>
                  </a:lnTo>
                  <a:lnTo>
                    <a:pt x="1665" y="283"/>
                  </a:lnTo>
                  <a:lnTo>
                    <a:pt x="1638" y="265"/>
                  </a:lnTo>
                  <a:lnTo>
                    <a:pt x="1611" y="250"/>
                  </a:lnTo>
                  <a:lnTo>
                    <a:pt x="1587" y="237"/>
                  </a:lnTo>
                  <a:lnTo>
                    <a:pt x="1562" y="226"/>
                  </a:lnTo>
                  <a:lnTo>
                    <a:pt x="1538" y="219"/>
                  </a:lnTo>
                  <a:lnTo>
                    <a:pt x="1517" y="216"/>
                  </a:lnTo>
                  <a:close/>
                  <a:moveTo>
                    <a:pt x="1517" y="0"/>
                  </a:moveTo>
                  <a:lnTo>
                    <a:pt x="1555" y="3"/>
                  </a:lnTo>
                  <a:lnTo>
                    <a:pt x="1592" y="9"/>
                  </a:lnTo>
                  <a:lnTo>
                    <a:pt x="1627" y="20"/>
                  </a:lnTo>
                  <a:lnTo>
                    <a:pt x="1660" y="33"/>
                  </a:lnTo>
                  <a:lnTo>
                    <a:pt x="1692" y="47"/>
                  </a:lnTo>
                  <a:lnTo>
                    <a:pt x="1723" y="65"/>
                  </a:lnTo>
                  <a:lnTo>
                    <a:pt x="1751" y="82"/>
                  </a:lnTo>
                  <a:lnTo>
                    <a:pt x="1780" y="100"/>
                  </a:lnTo>
                  <a:lnTo>
                    <a:pt x="1808" y="117"/>
                  </a:lnTo>
                  <a:lnTo>
                    <a:pt x="1835" y="133"/>
                  </a:lnTo>
                  <a:lnTo>
                    <a:pt x="1861" y="147"/>
                  </a:lnTo>
                  <a:lnTo>
                    <a:pt x="1885" y="156"/>
                  </a:lnTo>
                  <a:lnTo>
                    <a:pt x="1913" y="164"/>
                  </a:lnTo>
                  <a:lnTo>
                    <a:pt x="1943" y="168"/>
                  </a:lnTo>
                  <a:lnTo>
                    <a:pt x="1976" y="172"/>
                  </a:lnTo>
                  <a:lnTo>
                    <a:pt x="2009" y="174"/>
                  </a:lnTo>
                  <a:lnTo>
                    <a:pt x="2042" y="176"/>
                  </a:lnTo>
                  <a:lnTo>
                    <a:pt x="2076" y="180"/>
                  </a:lnTo>
                  <a:lnTo>
                    <a:pt x="2110" y="184"/>
                  </a:lnTo>
                  <a:lnTo>
                    <a:pt x="2144" y="190"/>
                  </a:lnTo>
                  <a:lnTo>
                    <a:pt x="2178" y="200"/>
                  </a:lnTo>
                  <a:lnTo>
                    <a:pt x="2211" y="211"/>
                  </a:lnTo>
                  <a:lnTo>
                    <a:pt x="2244" y="226"/>
                  </a:lnTo>
                  <a:lnTo>
                    <a:pt x="2275" y="247"/>
                  </a:lnTo>
                  <a:lnTo>
                    <a:pt x="2304" y="271"/>
                  </a:lnTo>
                  <a:lnTo>
                    <a:pt x="2328" y="296"/>
                  </a:lnTo>
                  <a:lnTo>
                    <a:pt x="2351" y="325"/>
                  </a:lnTo>
                  <a:lnTo>
                    <a:pt x="2369" y="355"/>
                  </a:lnTo>
                  <a:lnTo>
                    <a:pt x="2386" y="385"/>
                  </a:lnTo>
                  <a:lnTo>
                    <a:pt x="2400" y="416"/>
                  </a:lnTo>
                  <a:lnTo>
                    <a:pt x="2414" y="447"/>
                  </a:lnTo>
                  <a:lnTo>
                    <a:pt x="2426" y="477"/>
                  </a:lnTo>
                  <a:lnTo>
                    <a:pt x="2439" y="509"/>
                  </a:lnTo>
                  <a:lnTo>
                    <a:pt x="2453" y="539"/>
                  </a:lnTo>
                  <a:lnTo>
                    <a:pt x="2466" y="566"/>
                  </a:lnTo>
                  <a:lnTo>
                    <a:pt x="2480" y="589"/>
                  </a:lnTo>
                  <a:lnTo>
                    <a:pt x="2498" y="610"/>
                  </a:lnTo>
                  <a:lnTo>
                    <a:pt x="2520" y="630"/>
                  </a:lnTo>
                  <a:lnTo>
                    <a:pt x="2543" y="652"/>
                  </a:lnTo>
                  <a:lnTo>
                    <a:pt x="2569" y="674"/>
                  </a:lnTo>
                  <a:lnTo>
                    <a:pt x="2595" y="695"/>
                  </a:lnTo>
                  <a:lnTo>
                    <a:pt x="2620" y="718"/>
                  </a:lnTo>
                  <a:lnTo>
                    <a:pt x="2645" y="741"/>
                  </a:lnTo>
                  <a:lnTo>
                    <a:pt x="2670" y="767"/>
                  </a:lnTo>
                  <a:lnTo>
                    <a:pt x="2692" y="794"/>
                  </a:lnTo>
                  <a:lnTo>
                    <a:pt x="2712" y="824"/>
                  </a:lnTo>
                  <a:lnTo>
                    <a:pt x="2729" y="856"/>
                  </a:lnTo>
                  <a:lnTo>
                    <a:pt x="2744" y="892"/>
                  </a:lnTo>
                  <a:lnTo>
                    <a:pt x="2753" y="932"/>
                  </a:lnTo>
                  <a:lnTo>
                    <a:pt x="2758" y="972"/>
                  </a:lnTo>
                  <a:lnTo>
                    <a:pt x="2758" y="1012"/>
                  </a:lnTo>
                  <a:lnTo>
                    <a:pt x="2754" y="1051"/>
                  </a:lnTo>
                  <a:lnTo>
                    <a:pt x="2748" y="1089"/>
                  </a:lnTo>
                  <a:lnTo>
                    <a:pt x="2740" y="1126"/>
                  </a:lnTo>
                  <a:lnTo>
                    <a:pt x="2730" y="1163"/>
                  </a:lnTo>
                  <a:lnTo>
                    <a:pt x="2722" y="1197"/>
                  </a:lnTo>
                  <a:lnTo>
                    <a:pt x="2715" y="1230"/>
                  </a:lnTo>
                  <a:lnTo>
                    <a:pt x="2710" y="1261"/>
                  </a:lnTo>
                  <a:lnTo>
                    <a:pt x="2708" y="1290"/>
                  </a:lnTo>
                  <a:lnTo>
                    <a:pt x="2710" y="1318"/>
                  </a:lnTo>
                  <a:lnTo>
                    <a:pt x="2715" y="1349"/>
                  </a:lnTo>
                  <a:lnTo>
                    <a:pt x="2722" y="1382"/>
                  </a:lnTo>
                  <a:lnTo>
                    <a:pt x="2730" y="1417"/>
                  </a:lnTo>
                  <a:lnTo>
                    <a:pt x="2740" y="1453"/>
                  </a:lnTo>
                  <a:lnTo>
                    <a:pt x="2748" y="1490"/>
                  </a:lnTo>
                  <a:lnTo>
                    <a:pt x="2754" y="1528"/>
                  </a:lnTo>
                  <a:lnTo>
                    <a:pt x="2758" y="1567"/>
                  </a:lnTo>
                  <a:lnTo>
                    <a:pt x="2758" y="1607"/>
                  </a:lnTo>
                  <a:lnTo>
                    <a:pt x="2753" y="1647"/>
                  </a:lnTo>
                  <a:lnTo>
                    <a:pt x="2744" y="1688"/>
                  </a:lnTo>
                  <a:lnTo>
                    <a:pt x="2729" y="1723"/>
                  </a:lnTo>
                  <a:lnTo>
                    <a:pt x="2712" y="1755"/>
                  </a:lnTo>
                  <a:lnTo>
                    <a:pt x="2692" y="1785"/>
                  </a:lnTo>
                  <a:lnTo>
                    <a:pt x="2670" y="1812"/>
                  </a:lnTo>
                  <a:lnTo>
                    <a:pt x="2645" y="1838"/>
                  </a:lnTo>
                  <a:lnTo>
                    <a:pt x="2620" y="1861"/>
                  </a:lnTo>
                  <a:lnTo>
                    <a:pt x="2595" y="1884"/>
                  </a:lnTo>
                  <a:lnTo>
                    <a:pt x="2569" y="1905"/>
                  </a:lnTo>
                  <a:lnTo>
                    <a:pt x="2543" y="1927"/>
                  </a:lnTo>
                  <a:lnTo>
                    <a:pt x="2520" y="1949"/>
                  </a:lnTo>
                  <a:lnTo>
                    <a:pt x="2498" y="1969"/>
                  </a:lnTo>
                  <a:lnTo>
                    <a:pt x="2480" y="1990"/>
                  </a:lnTo>
                  <a:lnTo>
                    <a:pt x="2466" y="2013"/>
                  </a:lnTo>
                  <a:lnTo>
                    <a:pt x="2452" y="2041"/>
                  </a:lnTo>
                  <a:lnTo>
                    <a:pt x="3003" y="2591"/>
                  </a:lnTo>
                  <a:lnTo>
                    <a:pt x="3016" y="2609"/>
                  </a:lnTo>
                  <a:lnTo>
                    <a:pt x="3027" y="2628"/>
                  </a:lnTo>
                  <a:lnTo>
                    <a:pt x="3033" y="2650"/>
                  </a:lnTo>
                  <a:lnTo>
                    <a:pt x="3034" y="2672"/>
                  </a:lnTo>
                  <a:lnTo>
                    <a:pt x="3031" y="2694"/>
                  </a:lnTo>
                  <a:lnTo>
                    <a:pt x="3023" y="2716"/>
                  </a:lnTo>
                  <a:lnTo>
                    <a:pt x="3011" y="2734"/>
                  </a:lnTo>
                  <a:lnTo>
                    <a:pt x="2996" y="2751"/>
                  </a:lnTo>
                  <a:lnTo>
                    <a:pt x="2977" y="2763"/>
                  </a:lnTo>
                  <a:lnTo>
                    <a:pt x="2957" y="2771"/>
                  </a:lnTo>
                  <a:lnTo>
                    <a:pt x="2547" y="2891"/>
                  </a:lnTo>
                  <a:lnTo>
                    <a:pt x="2427" y="3301"/>
                  </a:lnTo>
                  <a:lnTo>
                    <a:pt x="2419" y="3321"/>
                  </a:lnTo>
                  <a:lnTo>
                    <a:pt x="2406" y="3340"/>
                  </a:lnTo>
                  <a:lnTo>
                    <a:pt x="2390" y="3355"/>
                  </a:lnTo>
                  <a:lnTo>
                    <a:pt x="2371" y="3366"/>
                  </a:lnTo>
                  <a:lnTo>
                    <a:pt x="2350" y="3375"/>
                  </a:lnTo>
                  <a:lnTo>
                    <a:pt x="2324" y="3378"/>
                  </a:lnTo>
                  <a:lnTo>
                    <a:pt x="2303" y="3376"/>
                  </a:lnTo>
                  <a:lnTo>
                    <a:pt x="2283" y="3370"/>
                  </a:lnTo>
                  <a:lnTo>
                    <a:pt x="2264" y="3360"/>
                  </a:lnTo>
                  <a:lnTo>
                    <a:pt x="2247" y="3346"/>
                  </a:lnTo>
                  <a:lnTo>
                    <a:pt x="1517" y="2616"/>
                  </a:lnTo>
                  <a:lnTo>
                    <a:pt x="787" y="3346"/>
                  </a:lnTo>
                  <a:lnTo>
                    <a:pt x="770" y="3360"/>
                  </a:lnTo>
                  <a:lnTo>
                    <a:pt x="752" y="3370"/>
                  </a:lnTo>
                  <a:lnTo>
                    <a:pt x="731" y="3376"/>
                  </a:lnTo>
                  <a:lnTo>
                    <a:pt x="711" y="3378"/>
                  </a:lnTo>
                  <a:lnTo>
                    <a:pt x="684" y="3375"/>
                  </a:lnTo>
                  <a:lnTo>
                    <a:pt x="662" y="3366"/>
                  </a:lnTo>
                  <a:lnTo>
                    <a:pt x="644" y="3355"/>
                  </a:lnTo>
                  <a:lnTo>
                    <a:pt x="627" y="3340"/>
                  </a:lnTo>
                  <a:lnTo>
                    <a:pt x="615" y="3321"/>
                  </a:lnTo>
                  <a:lnTo>
                    <a:pt x="607" y="3301"/>
                  </a:lnTo>
                  <a:lnTo>
                    <a:pt x="486" y="2891"/>
                  </a:lnTo>
                  <a:lnTo>
                    <a:pt x="77" y="2771"/>
                  </a:lnTo>
                  <a:lnTo>
                    <a:pt x="57" y="2763"/>
                  </a:lnTo>
                  <a:lnTo>
                    <a:pt x="38" y="2751"/>
                  </a:lnTo>
                  <a:lnTo>
                    <a:pt x="23" y="2734"/>
                  </a:lnTo>
                  <a:lnTo>
                    <a:pt x="11" y="2716"/>
                  </a:lnTo>
                  <a:lnTo>
                    <a:pt x="3" y="2694"/>
                  </a:lnTo>
                  <a:lnTo>
                    <a:pt x="0" y="2672"/>
                  </a:lnTo>
                  <a:lnTo>
                    <a:pt x="1" y="2650"/>
                  </a:lnTo>
                  <a:lnTo>
                    <a:pt x="7" y="2628"/>
                  </a:lnTo>
                  <a:lnTo>
                    <a:pt x="17" y="2609"/>
                  </a:lnTo>
                  <a:lnTo>
                    <a:pt x="31" y="2591"/>
                  </a:lnTo>
                  <a:lnTo>
                    <a:pt x="582" y="2041"/>
                  </a:lnTo>
                  <a:lnTo>
                    <a:pt x="568" y="2013"/>
                  </a:lnTo>
                  <a:lnTo>
                    <a:pt x="553" y="1990"/>
                  </a:lnTo>
                  <a:lnTo>
                    <a:pt x="536" y="1969"/>
                  </a:lnTo>
                  <a:lnTo>
                    <a:pt x="514" y="1949"/>
                  </a:lnTo>
                  <a:lnTo>
                    <a:pt x="491" y="1927"/>
                  </a:lnTo>
                  <a:lnTo>
                    <a:pt x="465" y="1905"/>
                  </a:lnTo>
                  <a:lnTo>
                    <a:pt x="439" y="1884"/>
                  </a:lnTo>
                  <a:lnTo>
                    <a:pt x="413" y="1861"/>
                  </a:lnTo>
                  <a:lnTo>
                    <a:pt x="389" y="1838"/>
                  </a:lnTo>
                  <a:lnTo>
                    <a:pt x="364" y="1812"/>
                  </a:lnTo>
                  <a:lnTo>
                    <a:pt x="341" y="1785"/>
                  </a:lnTo>
                  <a:lnTo>
                    <a:pt x="322" y="1755"/>
                  </a:lnTo>
                  <a:lnTo>
                    <a:pt x="304" y="1723"/>
                  </a:lnTo>
                  <a:lnTo>
                    <a:pt x="290" y="1688"/>
                  </a:lnTo>
                  <a:lnTo>
                    <a:pt x="281" y="1647"/>
                  </a:lnTo>
                  <a:lnTo>
                    <a:pt x="276" y="1607"/>
                  </a:lnTo>
                  <a:lnTo>
                    <a:pt x="277" y="1567"/>
                  </a:lnTo>
                  <a:lnTo>
                    <a:pt x="280" y="1528"/>
                  </a:lnTo>
                  <a:lnTo>
                    <a:pt x="287" y="1490"/>
                  </a:lnTo>
                  <a:lnTo>
                    <a:pt x="294" y="1453"/>
                  </a:lnTo>
                  <a:lnTo>
                    <a:pt x="303" y="1417"/>
                  </a:lnTo>
                  <a:lnTo>
                    <a:pt x="312" y="1382"/>
                  </a:lnTo>
                  <a:lnTo>
                    <a:pt x="319" y="1349"/>
                  </a:lnTo>
                  <a:lnTo>
                    <a:pt x="324" y="1318"/>
                  </a:lnTo>
                  <a:lnTo>
                    <a:pt x="326" y="1290"/>
                  </a:lnTo>
                  <a:lnTo>
                    <a:pt x="324" y="1261"/>
                  </a:lnTo>
                  <a:lnTo>
                    <a:pt x="319" y="1230"/>
                  </a:lnTo>
                  <a:lnTo>
                    <a:pt x="312" y="1197"/>
                  </a:lnTo>
                  <a:lnTo>
                    <a:pt x="303" y="1163"/>
                  </a:lnTo>
                  <a:lnTo>
                    <a:pt x="294" y="1126"/>
                  </a:lnTo>
                  <a:lnTo>
                    <a:pt x="287" y="1089"/>
                  </a:lnTo>
                  <a:lnTo>
                    <a:pt x="280" y="1051"/>
                  </a:lnTo>
                  <a:lnTo>
                    <a:pt x="277" y="1012"/>
                  </a:lnTo>
                  <a:lnTo>
                    <a:pt x="276" y="972"/>
                  </a:lnTo>
                  <a:lnTo>
                    <a:pt x="281" y="932"/>
                  </a:lnTo>
                  <a:lnTo>
                    <a:pt x="290" y="892"/>
                  </a:lnTo>
                  <a:lnTo>
                    <a:pt x="304" y="856"/>
                  </a:lnTo>
                  <a:lnTo>
                    <a:pt x="322" y="824"/>
                  </a:lnTo>
                  <a:lnTo>
                    <a:pt x="341" y="794"/>
                  </a:lnTo>
                  <a:lnTo>
                    <a:pt x="364" y="767"/>
                  </a:lnTo>
                  <a:lnTo>
                    <a:pt x="389" y="741"/>
                  </a:lnTo>
                  <a:lnTo>
                    <a:pt x="413" y="718"/>
                  </a:lnTo>
                  <a:lnTo>
                    <a:pt x="439" y="695"/>
                  </a:lnTo>
                  <a:lnTo>
                    <a:pt x="465" y="674"/>
                  </a:lnTo>
                  <a:lnTo>
                    <a:pt x="491" y="652"/>
                  </a:lnTo>
                  <a:lnTo>
                    <a:pt x="514" y="630"/>
                  </a:lnTo>
                  <a:lnTo>
                    <a:pt x="536" y="610"/>
                  </a:lnTo>
                  <a:lnTo>
                    <a:pt x="553" y="589"/>
                  </a:lnTo>
                  <a:lnTo>
                    <a:pt x="568" y="566"/>
                  </a:lnTo>
                  <a:lnTo>
                    <a:pt x="581" y="539"/>
                  </a:lnTo>
                  <a:lnTo>
                    <a:pt x="594" y="509"/>
                  </a:lnTo>
                  <a:lnTo>
                    <a:pt x="608" y="477"/>
                  </a:lnTo>
                  <a:lnTo>
                    <a:pt x="620" y="447"/>
                  </a:lnTo>
                  <a:lnTo>
                    <a:pt x="633" y="416"/>
                  </a:lnTo>
                  <a:lnTo>
                    <a:pt x="648" y="385"/>
                  </a:lnTo>
                  <a:lnTo>
                    <a:pt x="664" y="355"/>
                  </a:lnTo>
                  <a:lnTo>
                    <a:pt x="684" y="325"/>
                  </a:lnTo>
                  <a:lnTo>
                    <a:pt x="705" y="296"/>
                  </a:lnTo>
                  <a:lnTo>
                    <a:pt x="730" y="271"/>
                  </a:lnTo>
                  <a:lnTo>
                    <a:pt x="759" y="247"/>
                  </a:lnTo>
                  <a:lnTo>
                    <a:pt x="790" y="226"/>
                  </a:lnTo>
                  <a:lnTo>
                    <a:pt x="823" y="211"/>
                  </a:lnTo>
                  <a:lnTo>
                    <a:pt x="856" y="200"/>
                  </a:lnTo>
                  <a:lnTo>
                    <a:pt x="890" y="190"/>
                  </a:lnTo>
                  <a:lnTo>
                    <a:pt x="924" y="184"/>
                  </a:lnTo>
                  <a:lnTo>
                    <a:pt x="957" y="180"/>
                  </a:lnTo>
                  <a:lnTo>
                    <a:pt x="991" y="177"/>
                  </a:lnTo>
                  <a:lnTo>
                    <a:pt x="1024" y="174"/>
                  </a:lnTo>
                  <a:lnTo>
                    <a:pt x="1058" y="172"/>
                  </a:lnTo>
                  <a:lnTo>
                    <a:pt x="1091" y="168"/>
                  </a:lnTo>
                  <a:lnTo>
                    <a:pt x="1122" y="164"/>
                  </a:lnTo>
                  <a:lnTo>
                    <a:pt x="1149" y="156"/>
                  </a:lnTo>
                  <a:lnTo>
                    <a:pt x="1173" y="147"/>
                  </a:lnTo>
                  <a:lnTo>
                    <a:pt x="1199" y="134"/>
                  </a:lnTo>
                  <a:lnTo>
                    <a:pt x="1226" y="117"/>
                  </a:lnTo>
                  <a:lnTo>
                    <a:pt x="1255" y="100"/>
                  </a:lnTo>
                  <a:lnTo>
                    <a:pt x="1282" y="82"/>
                  </a:lnTo>
                  <a:lnTo>
                    <a:pt x="1312" y="65"/>
                  </a:lnTo>
                  <a:lnTo>
                    <a:pt x="1342" y="47"/>
                  </a:lnTo>
                  <a:lnTo>
                    <a:pt x="1374" y="33"/>
                  </a:lnTo>
                  <a:lnTo>
                    <a:pt x="1407" y="20"/>
                  </a:lnTo>
                  <a:lnTo>
                    <a:pt x="1442" y="9"/>
                  </a:lnTo>
                  <a:lnTo>
                    <a:pt x="1479" y="3"/>
                  </a:lnTo>
                  <a:lnTo>
                    <a:pt x="15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sp>
        <p:nvSpPr>
          <p:cNvPr id="45" name="Овал 44"/>
          <p:cNvSpPr/>
          <p:nvPr/>
        </p:nvSpPr>
        <p:spPr>
          <a:xfrm>
            <a:off x="440658" y="184279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443791" y="4031859"/>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7" name="Рисунок 46"/>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Effect>
                      <a14:saturation sat="400000"/>
                    </a14:imgEffect>
                    <a14:imgEffect>
                      <a14:brightnessContrast bright="-40000" contrast="40000"/>
                    </a14:imgEffect>
                  </a14:imgLayer>
                </a14:imgProps>
              </a:ext>
            </a:extLst>
          </a:blip>
          <a:stretch>
            <a:fillRect/>
          </a:stretch>
        </p:blipFill>
        <p:spPr>
          <a:xfrm>
            <a:off x="578053" y="4856498"/>
            <a:ext cx="382342" cy="382342"/>
          </a:xfrm>
          <a:prstGeom prst="rect">
            <a:avLst/>
          </a:prstGeom>
        </p:spPr>
      </p:pic>
      <p:pic>
        <p:nvPicPr>
          <p:cNvPr id="49" name="Рисунок 48"/>
          <p:cNvPicPr>
            <a:picLocks noChangeAspect="1"/>
          </p:cNvPicPr>
          <p:nvPr/>
        </p:nvPicPr>
        <p:blipFill>
          <a:blip r:embed="rId4">
            <a:biLevel thresh="25000"/>
          </a:blip>
          <a:stretch>
            <a:fillRect/>
          </a:stretch>
        </p:blipFill>
        <p:spPr>
          <a:xfrm>
            <a:off x="601455" y="2000617"/>
            <a:ext cx="337083" cy="332973"/>
          </a:xfrm>
          <a:prstGeom prst="rect">
            <a:avLst/>
          </a:prstGeom>
        </p:spPr>
      </p:pic>
      <p:sp>
        <p:nvSpPr>
          <p:cNvPr id="50" name="Овал 49"/>
          <p:cNvSpPr/>
          <p:nvPr/>
        </p:nvSpPr>
        <p:spPr>
          <a:xfrm>
            <a:off x="414333" y="111310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1" name="Group 836"/>
          <p:cNvGrpSpPr>
            <a:grpSpLocks noChangeAspect="1"/>
          </p:cNvGrpSpPr>
          <p:nvPr/>
        </p:nvGrpSpPr>
        <p:grpSpPr bwMode="auto">
          <a:xfrm>
            <a:off x="556546" y="1209829"/>
            <a:ext cx="305473" cy="421523"/>
            <a:chOff x="536" y="300"/>
            <a:chExt cx="687" cy="948"/>
          </a:xfrm>
          <a:solidFill>
            <a:schemeClr val="bg1"/>
          </a:solidFill>
        </p:grpSpPr>
        <p:sp>
          <p:nvSpPr>
            <p:cNvPr id="52" name="Freeform 838"/>
            <p:cNvSpPr>
              <a:spLocks noEditPoints="1"/>
            </p:cNvSpPr>
            <p:nvPr/>
          </p:nvSpPr>
          <p:spPr bwMode="auto">
            <a:xfrm>
              <a:off x="536" y="300"/>
              <a:ext cx="687" cy="948"/>
            </a:xfrm>
            <a:custGeom>
              <a:avLst/>
              <a:gdLst>
                <a:gd name="T0" fmla="*/ 2126 w 2748"/>
                <a:gd name="T1" fmla="*/ 3169 h 3792"/>
                <a:gd name="T2" fmla="*/ 2126 w 2748"/>
                <a:gd name="T3" fmla="*/ 3535 h 3792"/>
                <a:gd name="T4" fmla="*/ 2490 w 2748"/>
                <a:gd name="T5" fmla="*/ 3169 h 3792"/>
                <a:gd name="T6" fmla="*/ 2126 w 2748"/>
                <a:gd name="T7" fmla="*/ 3169 h 3792"/>
                <a:gd name="T8" fmla="*/ 152 w 2748"/>
                <a:gd name="T9" fmla="*/ 151 h 3792"/>
                <a:gd name="T10" fmla="*/ 152 w 2748"/>
                <a:gd name="T11" fmla="*/ 3641 h 3792"/>
                <a:gd name="T12" fmla="*/ 1974 w 2748"/>
                <a:gd name="T13" fmla="*/ 3641 h 3792"/>
                <a:gd name="T14" fmla="*/ 1974 w 2748"/>
                <a:gd name="T15" fmla="*/ 3093 h 3792"/>
                <a:gd name="T16" fmla="*/ 1977 w 2748"/>
                <a:gd name="T17" fmla="*/ 3074 h 3792"/>
                <a:gd name="T18" fmla="*/ 1985 w 2748"/>
                <a:gd name="T19" fmla="*/ 3057 h 3792"/>
                <a:gd name="T20" fmla="*/ 1996 w 2748"/>
                <a:gd name="T21" fmla="*/ 3040 h 3792"/>
                <a:gd name="T22" fmla="*/ 2012 w 2748"/>
                <a:gd name="T23" fmla="*/ 3028 h 3792"/>
                <a:gd name="T24" fmla="*/ 2031 w 2748"/>
                <a:gd name="T25" fmla="*/ 3021 h 3792"/>
                <a:gd name="T26" fmla="*/ 2050 w 2748"/>
                <a:gd name="T27" fmla="*/ 3019 h 3792"/>
                <a:gd name="T28" fmla="*/ 2050 w 2748"/>
                <a:gd name="T29" fmla="*/ 3019 h 3792"/>
                <a:gd name="T30" fmla="*/ 2597 w 2748"/>
                <a:gd name="T31" fmla="*/ 3019 h 3792"/>
                <a:gd name="T32" fmla="*/ 2597 w 2748"/>
                <a:gd name="T33" fmla="*/ 151 h 3792"/>
                <a:gd name="T34" fmla="*/ 152 w 2748"/>
                <a:gd name="T35" fmla="*/ 151 h 3792"/>
                <a:gd name="T36" fmla="*/ 76 w 2748"/>
                <a:gd name="T37" fmla="*/ 0 h 3792"/>
                <a:gd name="T38" fmla="*/ 2673 w 2748"/>
                <a:gd name="T39" fmla="*/ 0 h 3792"/>
                <a:gd name="T40" fmla="*/ 2693 w 2748"/>
                <a:gd name="T41" fmla="*/ 2 h 3792"/>
                <a:gd name="T42" fmla="*/ 2711 w 2748"/>
                <a:gd name="T43" fmla="*/ 10 h 3792"/>
                <a:gd name="T44" fmla="*/ 2726 w 2748"/>
                <a:gd name="T45" fmla="*/ 22 h 3792"/>
                <a:gd name="T46" fmla="*/ 2738 w 2748"/>
                <a:gd name="T47" fmla="*/ 38 h 3792"/>
                <a:gd name="T48" fmla="*/ 2746 w 2748"/>
                <a:gd name="T49" fmla="*/ 55 h 3792"/>
                <a:gd name="T50" fmla="*/ 2748 w 2748"/>
                <a:gd name="T51" fmla="*/ 76 h 3792"/>
                <a:gd name="T52" fmla="*/ 2748 w 2748"/>
                <a:gd name="T53" fmla="*/ 3095 h 3792"/>
                <a:gd name="T54" fmla="*/ 2746 w 2748"/>
                <a:gd name="T55" fmla="*/ 3114 h 3792"/>
                <a:gd name="T56" fmla="*/ 2739 w 2748"/>
                <a:gd name="T57" fmla="*/ 3132 h 3792"/>
                <a:gd name="T58" fmla="*/ 2726 w 2748"/>
                <a:gd name="T59" fmla="*/ 3147 h 3792"/>
                <a:gd name="T60" fmla="*/ 2104 w 2748"/>
                <a:gd name="T61" fmla="*/ 3770 h 3792"/>
                <a:gd name="T62" fmla="*/ 2088 w 2748"/>
                <a:gd name="T63" fmla="*/ 3782 h 3792"/>
                <a:gd name="T64" fmla="*/ 2070 w 2748"/>
                <a:gd name="T65" fmla="*/ 3790 h 3792"/>
                <a:gd name="T66" fmla="*/ 2050 w 2748"/>
                <a:gd name="T67" fmla="*/ 3792 h 3792"/>
                <a:gd name="T68" fmla="*/ 76 w 2748"/>
                <a:gd name="T69" fmla="*/ 3792 h 3792"/>
                <a:gd name="T70" fmla="*/ 56 w 2748"/>
                <a:gd name="T71" fmla="*/ 3790 h 3792"/>
                <a:gd name="T72" fmla="*/ 38 w 2748"/>
                <a:gd name="T73" fmla="*/ 3782 h 3792"/>
                <a:gd name="T74" fmla="*/ 23 w 2748"/>
                <a:gd name="T75" fmla="*/ 3770 h 3792"/>
                <a:gd name="T76" fmla="*/ 10 w 2748"/>
                <a:gd name="T77" fmla="*/ 3754 h 3792"/>
                <a:gd name="T78" fmla="*/ 3 w 2748"/>
                <a:gd name="T79" fmla="*/ 3737 h 3792"/>
                <a:gd name="T80" fmla="*/ 0 w 2748"/>
                <a:gd name="T81" fmla="*/ 3716 h 3792"/>
                <a:gd name="T82" fmla="*/ 0 w 2748"/>
                <a:gd name="T83" fmla="*/ 76 h 3792"/>
                <a:gd name="T84" fmla="*/ 3 w 2748"/>
                <a:gd name="T85" fmla="*/ 55 h 3792"/>
                <a:gd name="T86" fmla="*/ 10 w 2748"/>
                <a:gd name="T87" fmla="*/ 38 h 3792"/>
                <a:gd name="T88" fmla="*/ 23 w 2748"/>
                <a:gd name="T89" fmla="*/ 22 h 3792"/>
                <a:gd name="T90" fmla="*/ 38 w 2748"/>
                <a:gd name="T91" fmla="*/ 10 h 3792"/>
                <a:gd name="T92" fmla="*/ 56 w 2748"/>
                <a:gd name="T93" fmla="*/ 2 h 3792"/>
                <a:gd name="T94" fmla="*/ 76 w 2748"/>
                <a:gd name="T95" fmla="*/ 0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8" h="3792">
                  <a:moveTo>
                    <a:pt x="2126" y="3169"/>
                  </a:moveTo>
                  <a:lnTo>
                    <a:pt x="2126" y="3535"/>
                  </a:lnTo>
                  <a:lnTo>
                    <a:pt x="2490" y="3169"/>
                  </a:lnTo>
                  <a:lnTo>
                    <a:pt x="2126" y="3169"/>
                  </a:lnTo>
                  <a:close/>
                  <a:moveTo>
                    <a:pt x="152" y="151"/>
                  </a:moveTo>
                  <a:lnTo>
                    <a:pt x="152" y="3641"/>
                  </a:lnTo>
                  <a:lnTo>
                    <a:pt x="1974" y="3641"/>
                  </a:lnTo>
                  <a:lnTo>
                    <a:pt x="1974" y="3093"/>
                  </a:lnTo>
                  <a:lnTo>
                    <a:pt x="1977" y="3074"/>
                  </a:lnTo>
                  <a:lnTo>
                    <a:pt x="1985" y="3057"/>
                  </a:lnTo>
                  <a:lnTo>
                    <a:pt x="1996" y="3040"/>
                  </a:lnTo>
                  <a:lnTo>
                    <a:pt x="2012" y="3028"/>
                  </a:lnTo>
                  <a:lnTo>
                    <a:pt x="2031" y="3021"/>
                  </a:lnTo>
                  <a:lnTo>
                    <a:pt x="2050" y="3019"/>
                  </a:lnTo>
                  <a:lnTo>
                    <a:pt x="2050" y="3019"/>
                  </a:lnTo>
                  <a:lnTo>
                    <a:pt x="2597" y="3019"/>
                  </a:lnTo>
                  <a:lnTo>
                    <a:pt x="2597" y="151"/>
                  </a:lnTo>
                  <a:lnTo>
                    <a:pt x="152" y="151"/>
                  </a:lnTo>
                  <a:close/>
                  <a:moveTo>
                    <a:pt x="76" y="0"/>
                  </a:moveTo>
                  <a:lnTo>
                    <a:pt x="2673" y="0"/>
                  </a:lnTo>
                  <a:lnTo>
                    <a:pt x="2693" y="2"/>
                  </a:lnTo>
                  <a:lnTo>
                    <a:pt x="2711" y="10"/>
                  </a:lnTo>
                  <a:lnTo>
                    <a:pt x="2726" y="22"/>
                  </a:lnTo>
                  <a:lnTo>
                    <a:pt x="2738" y="38"/>
                  </a:lnTo>
                  <a:lnTo>
                    <a:pt x="2746" y="55"/>
                  </a:lnTo>
                  <a:lnTo>
                    <a:pt x="2748" y="76"/>
                  </a:lnTo>
                  <a:lnTo>
                    <a:pt x="2748" y="3095"/>
                  </a:lnTo>
                  <a:lnTo>
                    <a:pt x="2746" y="3114"/>
                  </a:lnTo>
                  <a:lnTo>
                    <a:pt x="2739" y="3132"/>
                  </a:lnTo>
                  <a:lnTo>
                    <a:pt x="2726" y="3147"/>
                  </a:lnTo>
                  <a:lnTo>
                    <a:pt x="2104" y="3770"/>
                  </a:lnTo>
                  <a:lnTo>
                    <a:pt x="2088" y="3782"/>
                  </a:lnTo>
                  <a:lnTo>
                    <a:pt x="2070" y="3790"/>
                  </a:lnTo>
                  <a:lnTo>
                    <a:pt x="2050" y="3792"/>
                  </a:lnTo>
                  <a:lnTo>
                    <a:pt x="76" y="3792"/>
                  </a:lnTo>
                  <a:lnTo>
                    <a:pt x="56" y="3790"/>
                  </a:lnTo>
                  <a:lnTo>
                    <a:pt x="38" y="3782"/>
                  </a:lnTo>
                  <a:lnTo>
                    <a:pt x="23" y="3770"/>
                  </a:lnTo>
                  <a:lnTo>
                    <a:pt x="10" y="3754"/>
                  </a:lnTo>
                  <a:lnTo>
                    <a:pt x="3" y="3737"/>
                  </a:lnTo>
                  <a:lnTo>
                    <a:pt x="0" y="3716"/>
                  </a:lnTo>
                  <a:lnTo>
                    <a:pt x="0" y="76"/>
                  </a:lnTo>
                  <a:lnTo>
                    <a:pt x="3" y="55"/>
                  </a:lnTo>
                  <a:lnTo>
                    <a:pt x="10" y="38"/>
                  </a:lnTo>
                  <a:lnTo>
                    <a:pt x="23" y="22"/>
                  </a:lnTo>
                  <a:lnTo>
                    <a:pt x="38" y="10"/>
                  </a:lnTo>
                  <a:lnTo>
                    <a:pt x="56"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3" name="Freeform 839"/>
            <p:cNvSpPr>
              <a:spLocks/>
            </p:cNvSpPr>
            <p:nvPr/>
          </p:nvSpPr>
          <p:spPr bwMode="auto">
            <a:xfrm>
              <a:off x="637" y="453"/>
              <a:ext cx="133" cy="107"/>
            </a:xfrm>
            <a:custGeom>
              <a:avLst/>
              <a:gdLst>
                <a:gd name="T0" fmla="*/ 460 w 536"/>
                <a:gd name="T1" fmla="*/ 0 h 426"/>
                <a:gd name="T2" fmla="*/ 480 w 536"/>
                <a:gd name="T3" fmla="*/ 2 h 426"/>
                <a:gd name="T4" fmla="*/ 498 w 536"/>
                <a:gd name="T5" fmla="*/ 9 h 426"/>
                <a:gd name="T6" fmla="*/ 514 w 536"/>
                <a:gd name="T7" fmla="*/ 21 h 426"/>
                <a:gd name="T8" fmla="*/ 525 w 536"/>
                <a:gd name="T9" fmla="*/ 38 h 426"/>
                <a:gd name="T10" fmla="*/ 534 w 536"/>
                <a:gd name="T11" fmla="*/ 56 h 426"/>
                <a:gd name="T12" fmla="*/ 536 w 536"/>
                <a:gd name="T13" fmla="*/ 74 h 426"/>
                <a:gd name="T14" fmla="*/ 534 w 536"/>
                <a:gd name="T15" fmla="*/ 94 h 426"/>
                <a:gd name="T16" fmla="*/ 525 w 536"/>
                <a:gd name="T17" fmla="*/ 112 h 426"/>
                <a:gd name="T18" fmla="*/ 514 w 536"/>
                <a:gd name="T19" fmla="*/ 128 h 426"/>
                <a:gd name="T20" fmla="*/ 238 w 536"/>
                <a:gd name="T21" fmla="*/ 404 h 426"/>
                <a:gd name="T22" fmla="*/ 222 w 536"/>
                <a:gd name="T23" fmla="*/ 416 h 426"/>
                <a:gd name="T24" fmla="*/ 204 w 536"/>
                <a:gd name="T25" fmla="*/ 424 h 426"/>
                <a:gd name="T26" fmla="*/ 184 w 536"/>
                <a:gd name="T27" fmla="*/ 426 h 426"/>
                <a:gd name="T28" fmla="*/ 165 w 536"/>
                <a:gd name="T29" fmla="*/ 424 h 426"/>
                <a:gd name="T30" fmla="*/ 147 w 536"/>
                <a:gd name="T31" fmla="*/ 416 h 426"/>
                <a:gd name="T32" fmla="*/ 131 w 536"/>
                <a:gd name="T33" fmla="*/ 404 h 426"/>
                <a:gd name="T34" fmla="*/ 22 w 536"/>
                <a:gd name="T35" fmla="*/ 295 h 426"/>
                <a:gd name="T36" fmla="*/ 11 w 536"/>
                <a:gd name="T37" fmla="*/ 279 h 426"/>
                <a:gd name="T38" fmla="*/ 3 w 536"/>
                <a:gd name="T39" fmla="*/ 262 h 426"/>
                <a:gd name="T40" fmla="*/ 0 w 536"/>
                <a:gd name="T41" fmla="*/ 242 h 426"/>
                <a:gd name="T42" fmla="*/ 3 w 536"/>
                <a:gd name="T43" fmla="*/ 223 h 426"/>
                <a:gd name="T44" fmla="*/ 11 w 536"/>
                <a:gd name="T45" fmla="*/ 204 h 426"/>
                <a:gd name="T46" fmla="*/ 22 w 536"/>
                <a:gd name="T47" fmla="*/ 188 h 426"/>
                <a:gd name="T48" fmla="*/ 38 w 536"/>
                <a:gd name="T49" fmla="*/ 177 h 426"/>
                <a:gd name="T50" fmla="*/ 57 w 536"/>
                <a:gd name="T51" fmla="*/ 169 h 426"/>
                <a:gd name="T52" fmla="*/ 76 w 536"/>
                <a:gd name="T53" fmla="*/ 166 h 426"/>
                <a:gd name="T54" fmla="*/ 96 w 536"/>
                <a:gd name="T55" fmla="*/ 169 h 426"/>
                <a:gd name="T56" fmla="*/ 113 w 536"/>
                <a:gd name="T57" fmla="*/ 177 h 426"/>
                <a:gd name="T58" fmla="*/ 129 w 536"/>
                <a:gd name="T59" fmla="*/ 188 h 426"/>
                <a:gd name="T60" fmla="*/ 184 w 536"/>
                <a:gd name="T61" fmla="*/ 243 h 426"/>
                <a:gd name="T62" fmla="*/ 407 w 536"/>
                <a:gd name="T63" fmla="*/ 21 h 426"/>
                <a:gd name="T64" fmla="*/ 423 w 536"/>
                <a:gd name="T65" fmla="*/ 9 h 426"/>
                <a:gd name="T66" fmla="*/ 442 w 536"/>
                <a:gd name="T67" fmla="*/ 2 h 426"/>
                <a:gd name="T68" fmla="*/ 460 w 536"/>
                <a:gd name="T6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 h="426">
                  <a:moveTo>
                    <a:pt x="460" y="0"/>
                  </a:moveTo>
                  <a:lnTo>
                    <a:pt x="480" y="2"/>
                  </a:lnTo>
                  <a:lnTo>
                    <a:pt x="498" y="9"/>
                  </a:lnTo>
                  <a:lnTo>
                    <a:pt x="514" y="21"/>
                  </a:lnTo>
                  <a:lnTo>
                    <a:pt x="525" y="38"/>
                  </a:lnTo>
                  <a:lnTo>
                    <a:pt x="534" y="56"/>
                  </a:lnTo>
                  <a:lnTo>
                    <a:pt x="536" y="74"/>
                  </a:lnTo>
                  <a:lnTo>
                    <a:pt x="534" y="94"/>
                  </a:lnTo>
                  <a:lnTo>
                    <a:pt x="525" y="112"/>
                  </a:lnTo>
                  <a:lnTo>
                    <a:pt x="514" y="128"/>
                  </a:lnTo>
                  <a:lnTo>
                    <a:pt x="238" y="404"/>
                  </a:lnTo>
                  <a:lnTo>
                    <a:pt x="222" y="416"/>
                  </a:lnTo>
                  <a:lnTo>
                    <a:pt x="204" y="424"/>
                  </a:lnTo>
                  <a:lnTo>
                    <a:pt x="184" y="426"/>
                  </a:lnTo>
                  <a:lnTo>
                    <a:pt x="165" y="424"/>
                  </a:lnTo>
                  <a:lnTo>
                    <a:pt x="147" y="416"/>
                  </a:lnTo>
                  <a:lnTo>
                    <a:pt x="131" y="404"/>
                  </a:lnTo>
                  <a:lnTo>
                    <a:pt x="22" y="295"/>
                  </a:lnTo>
                  <a:lnTo>
                    <a:pt x="11" y="279"/>
                  </a:lnTo>
                  <a:lnTo>
                    <a:pt x="3" y="262"/>
                  </a:lnTo>
                  <a:lnTo>
                    <a:pt x="0" y="242"/>
                  </a:lnTo>
                  <a:lnTo>
                    <a:pt x="3" y="223"/>
                  </a:lnTo>
                  <a:lnTo>
                    <a:pt x="11" y="204"/>
                  </a:lnTo>
                  <a:lnTo>
                    <a:pt x="22" y="188"/>
                  </a:lnTo>
                  <a:lnTo>
                    <a:pt x="38" y="177"/>
                  </a:lnTo>
                  <a:lnTo>
                    <a:pt x="57" y="169"/>
                  </a:lnTo>
                  <a:lnTo>
                    <a:pt x="76" y="166"/>
                  </a:lnTo>
                  <a:lnTo>
                    <a:pt x="96" y="169"/>
                  </a:lnTo>
                  <a:lnTo>
                    <a:pt x="113" y="177"/>
                  </a:lnTo>
                  <a:lnTo>
                    <a:pt x="129" y="188"/>
                  </a:lnTo>
                  <a:lnTo>
                    <a:pt x="184" y="243"/>
                  </a:lnTo>
                  <a:lnTo>
                    <a:pt x="407" y="21"/>
                  </a:lnTo>
                  <a:lnTo>
                    <a:pt x="423" y="9"/>
                  </a:lnTo>
                  <a:lnTo>
                    <a:pt x="442" y="2"/>
                  </a:lnTo>
                  <a:lnTo>
                    <a:pt x="4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4" name="Freeform 840"/>
            <p:cNvSpPr>
              <a:spLocks/>
            </p:cNvSpPr>
            <p:nvPr/>
          </p:nvSpPr>
          <p:spPr bwMode="auto">
            <a:xfrm>
              <a:off x="1078" y="496"/>
              <a:ext cx="44" cy="38"/>
            </a:xfrm>
            <a:custGeom>
              <a:avLst/>
              <a:gdLst>
                <a:gd name="T0" fmla="*/ 76 w 179"/>
                <a:gd name="T1" fmla="*/ 0 h 151"/>
                <a:gd name="T2" fmla="*/ 103 w 179"/>
                <a:gd name="T3" fmla="*/ 0 h 151"/>
                <a:gd name="T4" fmla="*/ 122 w 179"/>
                <a:gd name="T5" fmla="*/ 2 h 151"/>
                <a:gd name="T6" fmla="*/ 141 w 179"/>
                <a:gd name="T7" fmla="*/ 10 h 151"/>
                <a:gd name="T8" fmla="*/ 156 w 179"/>
                <a:gd name="T9" fmla="*/ 22 h 151"/>
                <a:gd name="T10" fmla="*/ 168 w 179"/>
                <a:gd name="T11" fmla="*/ 38 h 151"/>
                <a:gd name="T12" fmla="*/ 175 w 179"/>
                <a:gd name="T13" fmla="*/ 55 h 151"/>
                <a:gd name="T14" fmla="*/ 179 w 179"/>
                <a:gd name="T15" fmla="*/ 76 h 151"/>
                <a:gd name="T16" fmla="*/ 175 w 179"/>
                <a:gd name="T17" fmla="*/ 95 h 151"/>
                <a:gd name="T18" fmla="*/ 168 w 179"/>
                <a:gd name="T19" fmla="*/ 114 h 151"/>
                <a:gd name="T20" fmla="*/ 156 w 179"/>
                <a:gd name="T21" fmla="*/ 129 h 151"/>
                <a:gd name="T22" fmla="*/ 141 w 179"/>
                <a:gd name="T23" fmla="*/ 140 h 151"/>
                <a:gd name="T24" fmla="*/ 122 w 179"/>
                <a:gd name="T25" fmla="*/ 148 h 151"/>
                <a:gd name="T26" fmla="*/ 103 w 179"/>
                <a:gd name="T27" fmla="*/ 151 h 151"/>
                <a:gd name="T28" fmla="*/ 76 w 179"/>
                <a:gd name="T29" fmla="*/ 151 h 151"/>
                <a:gd name="T30" fmla="*/ 56 w 179"/>
                <a:gd name="T31" fmla="*/ 148 h 151"/>
                <a:gd name="T32" fmla="*/ 38 w 179"/>
                <a:gd name="T33" fmla="*/ 140 h 151"/>
                <a:gd name="T34" fmla="*/ 22 w 179"/>
                <a:gd name="T35" fmla="*/ 129 h 151"/>
                <a:gd name="T36" fmla="*/ 11 w 179"/>
                <a:gd name="T37" fmla="*/ 114 h 151"/>
                <a:gd name="T38" fmla="*/ 3 w 179"/>
                <a:gd name="T39" fmla="*/ 95 h 151"/>
                <a:gd name="T40" fmla="*/ 0 w 179"/>
                <a:gd name="T41" fmla="*/ 76 h 151"/>
                <a:gd name="T42" fmla="*/ 3 w 179"/>
                <a:gd name="T43" fmla="*/ 55 h 151"/>
                <a:gd name="T44" fmla="*/ 11 w 179"/>
                <a:gd name="T45" fmla="*/ 38 h 151"/>
                <a:gd name="T46" fmla="*/ 22 w 179"/>
                <a:gd name="T47" fmla="*/ 22 h 151"/>
                <a:gd name="T48" fmla="*/ 38 w 179"/>
                <a:gd name="T49" fmla="*/ 10 h 151"/>
                <a:gd name="T50" fmla="*/ 56 w 179"/>
                <a:gd name="T51" fmla="*/ 2 h 151"/>
                <a:gd name="T52" fmla="*/ 76 w 179"/>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151">
                  <a:moveTo>
                    <a:pt x="76" y="0"/>
                  </a:moveTo>
                  <a:lnTo>
                    <a:pt x="103" y="0"/>
                  </a:lnTo>
                  <a:lnTo>
                    <a:pt x="122" y="2"/>
                  </a:lnTo>
                  <a:lnTo>
                    <a:pt x="141" y="10"/>
                  </a:lnTo>
                  <a:lnTo>
                    <a:pt x="156" y="22"/>
                  </a:lnTo>
                  <a:lnTo>
                    <a:pt x="168" y="38"/>
                  </a:lnTo>
                  <a:lnTo>
                    <a:pt x="175" y="55"/>
                  </a:lnTo>
                  <a:lnTo>
                    <a:pt x="179" y="76"/>
                  </a:lnTo>
                  <a:lnTo>
                    <a:pt x="175" y="95"/>
                  </a:lnTo>
                  <a:lnTo>
                    <a:pt x="168" y="114"/>
                  </a:lnTo>
                  <a:lnTo>
                    <a:pt x="156" y="129"/>
                  </a:lnTo>
                  <a:lnTo>
                    <a:pt x="141" y="140"/>
                  </a:lnTo>
                  <a:lnTo>
                    <a:pt x="122" y="148"/>
                  </a:lnTo>
                  <a:lnTo>
                    <a:pt x="103" y="151"/>
                  </a:lnTo>
                  <a:lnTo>
                    <a:pt x="76" y="151"/>
                  </a:lnTo>
                  <a:lnTo>
                    <a:pt x="56" y="148"/>
                  </a:lnTo>
                  <a:lnTo>
                    <a:pt x="38" y="140"/>
                  </a:lnTo>
                  <a:lnTo>
                    <a:pt x="22" y="129"/>
                  </a:lnTo>
                  <a:lnTo>
                    <a:pt x="11" y="114"/>
                  </a:lnTo>
                  <a:lnTo>
                    <a:pt x="3" y="95"/>
                  </a:lnTo>
                  <a:lnTo>
                    <a:pt x="0" y="76"/>
                  </a:lnTo>
                  <a:lnTo>
                    <a:pt x="3" y="55"/>
                  </a:lnTo>
                  <a:lnTo>
                    <a:pt x="11" y="38"/>
                  </a:lnTo>
                  <a:lnTo>
                    <a:pt x="22" y="22"/>
                  </a:lnTo>
                  <a:lnTo>
                    <a:pt x="38" y="10"/>
                  </a:lnTo>
                  <a:lnTo>
                    <a:pt x="56"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5" name="Freeform 841"/>
            <p:cNvSpPr>
              <a:spLocks/>
            </p:cNvSpPr>
            <p:nvPr/>
          </p:nvSpPr>
          <p:spPr bwMode="auto">
            <a:xfrm>
              <a:off x="806" y="496"/>
              <a:ext cx="249" cy="38"/>
            </a:xfrm>
            <a:custGeom>
              <a:avLst/>
              <a:gdLst>
                <a:gd name="T0" fmla="*/ 75 w 997"/>
                <a:gd name="T1" fmla="*/ 0 h 151"/>
                <a:gd name="T2" fmla="*/ 921 w 997"/>
                <a:gd name="T3" fmla="*/ 0 h 151"/>
                <a:gd name="T4" fmla="*/ 941 w 997"/>
                <a:gd name="T5" fmla="*/ 2 h 151"/>
                <a:gd name="T6" fmla="*/ 960 w 997"/>
                <a:gd name="T7" fmla="*/ 10 h 151"/>
                <a:gd name="T8" fmla="*/ 975 w 997"/>
                <a:gd name="T9" fmla="*/ 22 h 151"/>
                <a:gd name="T10" fmla="*/ 986 w 997"/>
                <a:gd name="T11" fmla="*/ 38 h 151"/>
                <a:gd name="T12" fmla="*/ 994 w 997"/>
                <a:gd name="T13" fmla="*/ 55 h 151"/>
                <a:gd name="T14" fmla="*/ 997 w 997"/>
                <a:gd name="T15" fmla="*/ 76 h 151"/>
                <a:gd name="T16" fmla="*/ 994 w 997"/>
                <a:gd name="T17" fmla="*/ 95 h 151"/>
                <a:gd name="T18" fmla="*/ 986 w 997"/>
                <a:gd name="T19" fmla="*/ 114 h 151"/>
                <a:gd name="T20" fmla="*/ 975 w 997"/>
                <a:gd name="T21" fmla="*/ 129 h 151"/>
                <a:gd name="T22" fmla="*/ 960 w 997"/>
                <a:gd name="T23" fmla="*/ 140 h 151"/>
                <a:gd name="T24" fmla="*/ 941 w 997"/>
                <a:gd name="T25" fmla="*/ 148 h 151"/>
                <a:gd name="T26" fmla="*/ 921 w 997"/>
                <a:gd name="T27" fmla="*/ 151 h 151"/>
                <a:gd name="T28" fmla="*/ 75 w 997"/>
                <a:gd name="T29" fmla="*/ 151 h 151"/>
                <a:gd name="T30" fmla="*/ 55 w 997"/>
                <a:gd name="T31" fmla="*/ 148 h 151"/>
                <a:gd name="T32" fmla="*/ 37 w 997"/>
                <a:gd name="T33" fmla="*/ 140 h 151"/>
                <a:gd name="T34" fmla="*/ 22 w 997"/>
                <a:gd name="T35" fmla="*/ 129 h 151"/>
                <a:gd name="T36" fmla="*/ 11 w 997"/>
                <a:gd name="T37" fmla="*/ 114 h 151"/>
                <a:gd name="T38" fmla="*/ 3 w 997"/>
                <a:gd name="T39" fmla="*/ 95 h 151"/>
                <a:gd name="T40" fmla="*/ 0 w 997"/>
                <a:gd name="T41" fmla="*/ 76 h 151"/>
                <a:gd name="T42" fmla="*/ 3 w 997"/>
                <a:gd name="T43" fmla="*/ 55 h 151"/>
                <a:gd name="T44" fmla="*/ 11 w 997"/>
                <a:gd name="T45" fmla="*/ 38 h 151"/>
                <a:gd name="T46" fmla="*/ 22 w 997"/>
                <a:gd name="T47" fmla="*/ 22 h 151"/>
                <a:gd name="T48" fmla="*/ 37 w 997"/>
                <a:gd name="T49" fmla="*/ 10 h 151"/>
                <a:gd name="T50" fmla="*/ 55 w 997"/>
                <a:gd name="T51" fmla="*/ 2 h 151"/>
                <a:gd name="T52" fmla="*/ 75 w 997"/>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7" h="151">
                  <a:moveTo>
                    <a:pt x="75" y="0"/>
                  </a:moveTo>
                  <a:lnTo>
                    <a:pt x="921" y="0"/>
                  </a:lnTo>
                  <a:lnTo>
                    <a:pt x="941" y="2"/>
                  </a:lnTo>
                  <a:lnTo>
                    <a:pt x="960" y="10"/>
                  </a:lnTo>
                  <a:lnTo>
                    <a:pt x="975" y="22"/>
                  </a:lnTo>
                  <a:lnTo>
                    <a:pt x="986" y="38"/>
                  </a:lnTo>
                  <a:lnTo>
                    <a:pt x="994" y="55"/>
                  </a:lnTo>
                  <a:lnTo>
                    <a:pt x="997" y="76"/>
                  </a:lnTo>
                  <a:lnTo>
                    <a:pt x="994" y="95"/>
                  </a:lnTo>
                  <a:lnTo>
                    <a:pt x="986" y="114"/>
                  </a:lnTo>
                  <a:lnTo>
                    <a:pt x="975" y="129"/>
                  </a:lnTo>
                  <a:lnTo>
                    <a:pt x="960" y="140"/>
                  </a:lnTo>
                  <a:lnTo>
                    <a:pt x="941" y="148"/>
                  </a:lnTo>
                  <a:lnTo>
                    <a:pt x="921" y="151"/>
                  </a:lnTo>
                  <a:lnTo>
                    <a:pt x="75" y="151"/>
                  </a:lnTo>
                  <a:lnTo>
                    <a:pt x="55" y="148"/>
                  </a:lnTo>
                  <a:lnTo>
                    <a:pt x="37" y="140"/>
                  </a:lnTo>
                  <a:lnTo>
                    <a:pt x="22" y="129"/>
                  </a:lnTo>
                  <a:lnTo>
                    <a:pt x="11" y="114"/>
                  </a:lnTo>
                  <a:lnTo>
                    <a:pt x="3" y="95"/>
                  </a:lnTo>
                  <a:lnTo>
                    <a:pt x="0" y="76"/>
                  </a:lnTo>
                  <a:lnTo>
                    <a:pt x="3" y="55"/>
                  </a:lnTo>
                  <a:lnTo>
                    <a:pt x="11" y="38"/>
                  </a:lnTo>
                  <a:lnTo>
                    <a:pt x="22" y="22"/>
                  </a:lnTo>
                  <a:lnTo>
                    <a:pt x="37" y="10"/>
                  </a:lnTo>
                  <a:lnTo>
                    <a:pt x="55" y="2"/>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6" name="Freeform 842"/>
            <p:cNvSpPr>
              <a:spLocks/>
            </p:cNvSpPr>
            <p:nvPr/>
          </p:nvSpPr>
          <p:spPr bwMode="auto">
            <a:xfrm>
              <a:off x="637" y="636"/>
              <a:ext cx="133" cy="107"/>
            </a:xfrm>
            <a:custGeom>
              <a:avLst/>
              <a:gdLst>
                <a:gd name="T0" fmla="*/ 460 w 536"/>
                <a:gd name="T1" fmla="*/ 0 h 428"/>
                <a:gd name="T2" fmla="*/ 480 w 536"/>
                <a:gd name="T3" fmla="*/ 3 h 428"/>
                <a:gd name="T4" fmla="*/ 498 w 536"/>
                <a:gd name="T5" fmla="*/ 11 h 428"/>
                <a:gd name="T6" fmla="*/ 514 w 536"/>
                <a:gd name="T7" fmla="*/ 22 h 428"/>
                <a:gd name="T8" fmla="*/ 525 w 536"/>
                <a:gd name="T9" fmla="*/ 38 h 428"/>
                <a:gd name="T10" fmla="*/ 534 w 536"/>
                <a:gd name="T11" fmla="*/ 57 h 428"/>
                <a:gd name="T12" fmla="*/ 536 w 536"/>
                <a:gd name="T13" fmla="*/ 76 h 428"/>
                <a:gd name="T14" fmla="*/ 534 w 536"/>
                <a:gd name="T15" fmla="*/ 96 h 428"/>
                <a:gd name="T16" fmla="*/ 525 w 536"/>
                <a:gd name="T17" fmla="*/ 113 h 428"/>
                <a:gd name="T18" fmla="*/ 514 w 536"/>
                <a:gd name="T19" fmla="*/ 129 h 428"/>
                <a:gd name="T20" fmla="*/ 238 w 536"/>
                <a:gd name="T21" fmla="*/ 405 h 428"/>
                <a:gd name="T22" fmla="*/ 222 w 536"/>
                <a:gd name="T23" fmla="*/ 418 h 428"/>
                <a:gd name="T24" fmla="*/ 204 w 536"/>
                <a:gd name="T25" fmla="*/ 424 h 428"/>
                <a:gd name="T26" fmla="*/ 184 w 536"/>
                <a:gd name="T27" fmla="*/ 428 h 428"/>
                <a:gd name="T28" fmla="*/ 165 w 536"/>
                <a:gd name="T29" fmla="*/ 424 h 428"/>
                <a:gd name="T30" fmla="*/ 147 w 536"/>
                <a:gd name="T31" fmla="*/ 418 h 428"/>
                <a:gd name="T32" fmla="*/ 131 w 536"/>
                <a:gd name="T33" fmla="*/ 405 h 428"/>
                <a:gd name="T34" fmla="*/ 22 w 536"/>
                <a:gd name="T35" fmla="*/ 297 h 428"/>
                <a:gd name="T36" fmla="*/ 11 w 536"/>
                <a:gd name="T37" fmla="*/ 281 h 428"/>
                <a:gd name="T38" fmla="*/ 3 w 536"/>
                <a:gd name="T39" fmla="*/ 262 h 428"/>
                <a:gd name="T40" fmla="*/ 0 w 536"/>
                <a:gd name="T41" fmla="*/ 243 h 428"/>
                <a:gd name="T42" fmla="*/ 3 w 536"/>
                <a:gd name="T43" fmla="*/ 225 h 428"/>
                <a:gd name="T44" fmla="*/ 11 w 536"/>
                <a:gd name="T45" fmla="*/ 206 h 428"/>
                <a:gd name="T46" fmla="*/ 22 w 536"/>
                <a:gd name="T47" fmla="*/ 190 h 428"/>
                <a:gd name="T48" fmla="*/ 38 w 536"/>
                <a:gd name="T49" fmla="*/ 177 h 428"/>
                <a:gd name="T50" fmla="*/ 57 w 536"/>
                <a:gd name="T51" fmla="*/ 171 h 428"/>
                <a:gd name="T52" fmla="*/ 76 w 536"/>
                <a:gd name="T53" fmla="*/ 168 h 428"/>
                <a:gd name="T54" fmla="*/ 96 w 536"/>
                <a:gd name="T55" fmla="*/ 171 h 428"/>
                <a:gd name="T56" fmla="*/ 113 w 536"/>
                <a:gd name="T57" fmla="*/ 177 h 428"/>
                <a:gd name="T58" fmla="*/ 129 w 536"/>
                <a:gd name="T59" fmla="*/ 190 h 428"/>
                <a:gd name="T60" fmla="*/ 184 w 536"/>
                <a:gd name="T61" fmla="*/ 245 h 428"/>
                <a:gd name="T62" fmla="*/ 407 w 536"/>
                <a:gd name="T63" fmla="*/ 22 h 428"/>
                <a:gd name="T64" fmla="*/ 423 w 536"/>
                <a:gd name="T65" fmla="*/ 11 h 428"/>
                <a:gd name="T66" fmla="*/ 442 w 536"/>
                <a:gd name="T67" fmla="*/ 3 h 428"/>
                <a:gd name="T68" fmla="*/ 460 w 536"/>
                <a:gd name="T6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 h="428">
                  <a:moveTo>
                    <a:pt x="460" y="0"/>
                  </a:moveTo>
                  <a:lnTo>
                    <a:pt x="480" y="3"/>
                  </a:lnTo>
                  <a:lnTo>
                    <a:pt x="498" y="11"/>
                  </a:lnTo>
                  <a:lnTo>
                    <a:pt x="514" y="22"/>
                  </a:lnTo>
                  <a:lnTo>
                    <a:pt x="525" y="38"/>
                  </a:lnTo>
                  <a:lnTo>
                    <a:pt x="534" y="57"/>
                  </a:lnTo>
                  <a:lnTo>
                    <a:pt x="536" y="76"/>
                  </a:lnTo>
                  <a:lnTo>
                    <a:pt x="534" y="96"/>
                  </a:lnTo>
                  <a:lnTo>
                    <a:pt x="525" y="113"/>
                  </a:lnTo>
                  <a:lnTo>
                    <a:pt x="514" y="129"/>
                  </a:lnTo>
                  <a:lnTo>
                    <a:pt x="238" y="405"/>
                  </a:lnTo>
                  <a:lnTo>
                    <a:pt x="222" y="418"/>
                  </a:lnTo>
                  <a:lnTo>
                    <a:pt x="204" y="424"/>
                  </a:lnTo>
                  <a:lnTo>
                    <a:pt x="184" y="428"/>
                  </a:lnTo>
                  <a:lnTo>
                    <a:pt x="165" y="424"/>
                  </a:lnTo>
                  <a:lnTo>
                    <a:pt x="147" y="418"/>
                  </a:lnTo>
                  <a:lnTo>
                    <a:pt x="131" y="405"/>
                  </a:lnTo>
                  <a:lnTo>
                    <a:pt x="22" y="297"/>
                  </a:lnTo>
                  <a:lnTo>
                    <a:pt x="11" y="281"/>
                  </a:lnTo>
                  <a:lnTo>
                    <a:pt x="3" y="262"/>
                  </a:lnTo>
                  <a:lnTo>
                    <a:pt x="0" y="243"/>
                  </a:lnTo>
                  <a:lnTo>
                    <a:pt x="3" y="225"/>
                  </a:lnTo>
                  <a:lnTo>
                    <a:pt x="11" y="206"/>
                  </a:lnTo>
                  <a:lnTo>
                    <a:pt x="22" y="190"/>
                  </a:lnTo>
                  <a:lnTo>
                    <a:pt x="38" y="177"/>
                  </a:lnTo>
                  <a:lnTo>
                    <a:pt x="57" y="171"/>
                  </a:lnTo>
                  <a:lnTo>
                    <a:pt x="76" y="168"/>
                  </a:lnTo>
                  <a:lnTo>
                    <a:pt x="96" y="171"/>
                  </a:lnTo>
                  <a:lnTo>
                    <a:pt x="113" y="177"/>
                  </a:lnTo>
                  <a:lnTo>
                    <a:pt x="129" y="190"/>
                  </a:lnTo>
                  <a:lnTo>
                    <a:pt x="184" y="245"/>
                  </a:lnTo>
                  <a:lnTo>
                    <a:pt x="407" y="22"/>
                  </a:lnTo>
                  <a:lnTo>
                    <a:pt x="423" y="11"/>
                  </a:lnTo>
                  <a:lnTo>
                    <a:pt x="442" y="3"/>
                  </a:lnTo>
                  <a:lnTo>
                    <a:pt x="4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7" name="Freeform 843"/>
            <p:cNvSpPr>
              <a:spLocks/>
            </p:cNvSpPr>
            <p:nvPr/>
          </p:nvSpPr>
          <p:spPr bwMode="auto">
            <a:xfrm>
              <a:off x="806" y="679"/>
              <a:ext cx="316" cy="38"/>
            </a:xfrm>
            <a:custGeom>
              <a:avLst/>
              <a:gdLst>
                <a:gd name="T0" fmla="*/ 75 w 1266"/>
                <a:gd name="T1" fmla="*/ 0 h 151"/>
                <a:gd name="T2" fmla="*/ 1190 w 1266"/>
                <a:gd name="T3" fmla="*/ 0 h 151"/>
                <a:gd name="T4" fmla="*/ 1209 w 1266"/>
                <a:gd name="T5" fmla="*/ 3 h 151"/>
                <a:gd name="T6" fmla="*/ 1228 w 1266"/>
                <a:gd name="T7" fmla="*/ 10 h 151"/>
                <a:gd name="T8" fmla="*/ 1243 w 1266"/>
                <a:gd name="T9" fmla="*/ 23 h 151"/>
                <a:gd name="T10" fmla="*/ 1255 w 1266"/>
                <a:gd name="T11" fmla="*/ 38 h 151"/>
                <a:gd name="T12" fmla="*/ 1262 w 1266"/>
                <a:gd name="T13" fmla="*/ 56 h 151"/>
                <a:gd name="T14" fmla="*/ 1266 w 1266"/>
                <a:gd name="T15" fmla="*/ 76 h 151"/>
                <a:gd name="T16" fmla="*/ 1262 w 1266"/>
                <a:gd name="T17" fmla="*/ 96 h 151"/>
                <a:gd name="T18" fmla="*/ 1255 w 1266"/>
                <a:gd name="T19" fmla="*/ 114 h 151"/>
                <a:gd name="T20" fmla="*/ 1243 w 1266"/>
                <a:gd name="T21" fmla="*/ 130 h 151"/>
                <a:gd name="T22" fmla="*/ 1228 w 1266"/>
                <a:gd name="T23" fmla="*/ 141 h 151"/>
                <a:gd name="T24" fmla="*/ 1209 w 1266"/>
                <a:gd name="T25" fmla="*/ 149 h 151"/>
                <a:gd name="T26" fmla="*/ 1190 w 1266"/>
                <a:gd name="T27" fmla="*/ 151 h 151"/>
                <a:gd name="T28" fmla="*/ 75 w 1266"/>
                <a:gd name="T29" fmla="*/ 151 h 151"/>
                <a:gd name="T30" fmla="*/ 55 w 1266"/>
                <a:gd name="T31" fmla="*/ 149 h 151"/>
                <a:gd name="T32" fmla="*/ 37 w 1266"/>
                <a:gd name="T33" fmla="*/ 141 h 151"/>
                <a:gd name="T34" fmla="*/ 22 w 1266"/>
                <a:gd name="T35" fmla="*/ 130 h 151"/>
                <a:gd name="T36" fmla="*/ 11 w 1266"/>
                <a:gd name="T37" fmla="*/ 114 h 151"/>
                <a:gd name="T38" fmla="*/ 3 w 1266"/>
                <a:gd name="T39" fmla="*/ 96 h 151"/>
                <a:gd name="T40" fmla="*/ 0 w 1266"/>
                <a:gd name="T41" fmla="*/ 76 h 151"/>
                <a:gd name="T42" fmla="*/ 3 w 1266"/>
                <a:gd name="T43" fmla="*/ 56 h 151"/>
                <a:gd name="T44" fmla="*/ 11 w 1266"/>
                <a:gd name="T45" fmla="*/ 38 h 151"/>
                <a:gd name="T46" fmla="*/ 22 w 1266"/>
                <a:gd name="T47" fmla="*/ 23 h 151"/>
                <a:gd name="T48" fmla="*/ 37 w 1266"/>
                <a:gd name="T49" fmla="*/ 10 h 151"/>
                <a:gd name="T50" fmla="*/ 55 w 1266"/>
                <a:gd name="T51" fmla="*/ 3 h 151"/>
                <a:gd name="T52" fmla="*/ 75 w 1266"/>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6" h="151">
                  <a:moveTo>
                    <a:pt x="75" y="0"/>
                  </a:moveTo>
                  <a:lnTo>
                    <a:pt x="1190" y="0"/>
                  </a:lnTo>
                  <a:lnTo>
                    <a:pt x="1209" y="3"/>
                  </a:lnTo>
                  <a:lnTo>
                    <a:pt x="1228" y="10"/>
                  </a:lnTo>
                  <a:lnTo>
                    <a:pt x="1243" y="23"/>
                  </a:lnTo>
                  <a:lnTo>
                    <a:pt x="1255" y="38"/>
                  </a:lnTo>
                  <a:lnTo>
                    <a:pt x="1262" y="56"/>
                  </a:lnTo>
                  <a:lnTo>
                    <a:pt x="1266" y="76"/>
                  </a:lnTo>
                  <a:lnTo>
                    <a:pt x="1262" y="96"/>
                  </a:lnTo>
                  <a:lnTo>
                    <a:pt x="1255" y="114"/>
                  </a:lnTo>
                  <a:lnTo>
                    <a:pt x="1243" y="130"/>
                  </a:lnTo>
                  <a:lnTo>
                    <a:pt x="1228" y="141"/>
                  </a:lnTo>
                  <a:lnTo>
                    <a:pt x="1209" y="149"/>
                  </a:lnTo>
                  <a:lnTo>
                    <a:pt x="1190" y="151"/>
                  </a:lnTo>
                  <a:lnTo>
                    <a:pt x="75" y="151"/>
                  </a:lnTo>
                  <a:lnTo>
                    <a:pt x="55" y="149"/>
                  </a:lnTo>
                  <a:lnTo>
                    <a:pt x="37" y="141"/>
                  </a:lnTo>
                  <a:lnTo>
                    <a:pt x="22" y="130"/>
                  </a:lnTo>
                  <a:lnTo>
                    <a:pt x="11" y="114"/>
                  </a:lnTo>
                  <a:lnTo>
                    <a:pt x="3" y="96"/>
                  </a:lnTo>
                  <a:lnTo>
                    <a:pt x="0" y="76"/>
                  </a:lnTo>
                  <a:lnTo>
                    <a:pt x="3" y="56"/>
                  </a:lnTo>
                  <a:lnTo>
                    <a:pt x="11" y="38"/>
                  </a:lnTo>
                  <a:lnTo>
                    <a:pt x="22" y="23"/>
                  </a:lnTo>
                  <a:lnTo>
                    <a:pt x="37" y="10"/>
                  </a:lnTo>
                  <a:lnTo>
                    <a:pt x="55" y="3"/>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8" name="Freeform 844"/>
            <p:cNvSpPr>
              <a:spLocks/>
            </p:cNvSpPr>
            <p:nvPr/>
          </p:nvSpPr>
          <p:spPr bwMode="auto">
            <a:xfrm>
              <a:off x="637" y="818"/>
              <a:ext cx="133" cy="107"/>
            </a:xfrm>
            <a:custGeom>
              <a:avLst/>
              <a:gdLst>
                <a:gd name="T0" fmla="*/ 460 w 536"/>
                <a:gd name="T1" fmla="*/ 0 h 427"/>
                <a:gd name="T2" fmla="*/ 480 w 536"/>
                <a:gd name="T3" fmla="*/ 3 h 427"/>
                <a:gd name="T4" fmla="*/ 498 w 536"/>
                <a:gd name="T5" fmla="*/ 10 h 427"/>
                <a:gd name="T6" fmla="*/ 514 w 536"/>
                <a:gd name="T7" fmla="*/ 23 h 427"/>
                <a:gd name="T8" fmla="*/ 525 w 536"/>
                <a:gd name="T9" fmla="*/ 39 h 427"/>
                <a:gd name="T10" fmla="*/ 534 w 536"/>
                <a:gd name="T11" fmla="*/ 57 h 427"/>
                <a:gd name="T12" fmla="*/ 536 w 536"/>
                <a:gd name="T13" fmla="*/ 76 h 427"/>
                <a:gd name="T14" fmla="*/ 534 w 536"/>
                <a:gd name="T15" fmla="*/ 95 h 427"/>
                <a:gd name="T16" fmla="*/ 525 w 536"/>
                <a:gd name="T17" fmla="*/ 114 h 427"/>
                <a:gd name="T18" fmla="*/ 514 w 536"/>
                <a:gd name="T19" fmla="*/ 130 h 427"/>
                <a:gd name="T20" fmla="*/ 238 w 536"/>
                <a:gd name="T21" fmla="*/ 406 h 427"/>
                <a:gd name="T22" fmla="*/ 222 w 536"/>
                <a:gd name="T23" fmla="*/ 417 h 427"/>
                <a:gd name="T24" fmla="*/ 204 w 536"/>
                <a:gd name="T25" fmla="*/ 425 h 427"/>
                <a:gd name="T26" fmla="*/ 184 w 536"/>
                <a:gd name="T27" fmla="*/ 427 h 427"/>
                <a:gd name="T28" fmla="*/ 165 w 536"/>
                <a:gd name="T29" fmla="*/ 425 h 427"/>
                <a:gd name="T30" fmla="*/ 147 w 536"/>
                <a:gd name="T31" fmla="*/ 417 h 427"/>
                <a:gd name="T32" fmla="*/ 131 w 536"/>
                <a:gd name="T33" fmla="*/ 406 h 427"/>
                <a:gd name="T34" fmla="*/ 22 w 536"/>
                <a:gd name="T35" fmla="*/ 296 h 427"/>
                <a:gd name="T36" fmla="*/ 11 w 536"/>
                <a:gd name="T37" fmla="*/ 280 h 427"/>
                <a:gd name="T38" fmla="*/ 3 w 536"/>
                <a:gd name="T39" fmla="*/ 262 h 427"/>
                <a:gd name="T40" fmla="*/ 0 w 536"/>
                <a:gd name="T41" fmla="*/ 244 h 427"/>
                <a:gd name="T42" fmla="*/ 3 w 536"/>
                <a:gd name="T43" fmla="*/ 224 h 427"/>
                <a:gd name="T44" fmla="*/ 11 w 536"/>
                <a:gd name="T45" fmla="*/ 206 h 427"/>
                <a:gd name="T46" fmla="*/ 22 w 536"/>
                <a:gd name="T47" fmla="*/ 190 h 427"/>
                <a:gd name="T48" fmla="*/ 38 w 536"/>
                <a:gd name="T49" fmla="*/ 177 h 427"/>
                <a:gd name="T50" fmla="*/ 57 w 536"/>
                <a:gd name="T51" fmla="*/ 170 h 427"/>
                <a:gd name="T52" fmla="*/ 76 w 536"/>
                <a:gd name="T53" fmla="*/ 168 h 427"/>
                <a:gd name="T54" fmla="*/ 96 w 536"/>
                <a:gd name="T55" fmla="*/ 170 h 427"/>
                <a:gd name="T56" fmla="*/ 113 w 536"/>
                <a:gd name="T57" fmla="*/ 177 h 427"/>
                <a:gd name="T58" fmla="*/ 129 w 536"/>
                <a:gd name="T59" fmla="*/ 190 h 427"/>
                <a:gd name="T60" fmla="*/ 184 w 536"/>
                <a:gd name="T61" fmla="*/ 245 h 427"/>
                <a:gd name="T62" fmla="*/ 407 w 536"/>
                <a:gd name="T63" fmla="*/ 23 h 427"/>
                <a:gd name="T64" fmla="*/ 423 w 536"/>
                <a:gd name="T65" fmla="*/ 10 h 427"/>
                <a:gd name="T66" fmla="*/ 442 w 536"/>
                <a:gd name="T67" fmla="*/ 3 h 427"/>
                <a:gd name="T68" fmla="*/ 460 w 536"/>
                <a:gd name="T6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 h="427">
                  <a:moveTo>
                    <a:pt x="460" y="0"/>
                  </a:moveTo>
                  <a:lnTo>
                    <a:pt x="480" y="3"/>
                  </a:lnTo>
                  <a:lnTo>
                    <a:pt x="498" y="10"/>
                  </a:lnTo>
                  <a:lnTo>
                    <a:pt x="514" y="23"/>
                  </a:lnTo>
                  <a:lnTo>
                    <a:pt x="525" y="39"/>
                  </a:lnTo>
                  <a:lnTo>
                    <a:pt x="534" y="57"/>
                  </a:lnTo>
                  <a:lnTo>
                    <a:pt x="536" y="76"/>
                  </a:lnTo>
                  <a:lnTo>
                    <a:pt x="534" y="95"/>
                  </a:lnTo>
                  <a:lnTo>
                    <a:pt x="525" y="114"/>
                  </a:lnTo>
                  <a:lnTo>
                    <a:pt x="514" y="130"/>
                  </a:lnTo>
                  <a:lnTo>
                    <a:pt x="238" y="406"/>
                  </a:lnTo>
                  <a:lnTo>
                    <a:pt x="222" y="417"/>
                  </a:lnTo>
                  <a:lnTo>
                    <a:pt x="204" y="425"/>
                  </a:lnTo>
                  <a:lnTo>
                    <a:pt x="184" y="427"/>
                  </a:lnTo>
                  <a:lnTo>
                    <a:pt x="165" y="425"/>
                  </a:lnTo>
                  <a:lnTo>
                    <a:pt x="147" y="417"/>
                  </a:lnTo>
                  <a:lnTo>
                    <a:pt x="131" y="406"/>
                  </a:lnTo>
                  <a:lnTo>
                    <a:pt x="22" y="296"/>
                  </a:lnTo>
                  <a:lnTo>
                    <a:pt x="11" y="280"/>
                  </a:lnTo>
                  <a:lnTo>
                    <a:pt x="3" y="262"/>
                  </a:lnTo>
                  <a:lnTo>
                    <a:pt x="0" y="244"/>
                  </a:lnTo>
                  <a:lnTo>
                    <a:pt x="3" y="224"/>
                  </a:lnTo>
                  <a:lnTo>
                    <a:pt x="11" y="206"/>
                  </a:lnTo>
                  <a:lnTo>
                    <a:pt x="22" y="190"/>
                  </a:lnTo>
                  <a:lnTo>
                    <a:pt x="38" y="177"/>
                  </a:lnTo>
                  <a:lnTo>
                    <a:pt x="57" y="170"/>
                  </a:lnTo>
                  <a:lnTo>
                    <a:pt x="76" y="168"/>
                  </a:lnTo>
                  <a:lnTo>
                    <a:pt x="96" y="170"/>
                  </a:lnTo>
                  <a:lnTo>
                    <a:pt x="113" y="177"/>
                  </a:lnTo>
                  <a:lnTo>
                    <a:pt x="129" y="190"/>
                  </a:lnTo>
                  <a:lnTo>
                    <a:pt x="184" y="245"/>
                  </a:lnTo>
                  <a:lnTo>
                    <a:pt x="407" y="23"/>
                  </a:lnTo>
                  <a:lnTo>
                    <a:pt x="423" y="10"/>
                  </a:lnTo>
                  <a:lnTo>
                    <a:pt x="442" y="3"/>
                  </a:lnTo>
                  <a:lnTo>
                    <a:pt x="4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59" name="Freeform 845"/>
            <p:cNvSpPr>
              <a:spLocks/>
            </p:cNvSpPr>
            <p:nvPr/>
          </p:nvSpPr>
          <p:spPr bwMode="auto">
            <a:xfrm>
              <a:off x="806" y="862"/>
              <a:ext cx="316" cy="37"/>
            </a:xfrm>
            <a:custGeom>
              <a:avLst/>
              <a:gdLst>
                <a:gd name="T0" fmla="*/ 75 w 1266"/>
                <a:gd name="T1" fmla="*/ 0 h 151"/>
                <a:gd name="T2" fmla="*/ 1190 w 1266"/>
                <a:gd name="T3" fmla="*/ 0 h 151"/>
                <a:gd name="T4" fmla="*/ 1209 w 1266"/>
                <a:gd name="T5" fmla="*/ 3 h 151"/>
                <a:gd name="T6" fmla="*/ 1228 w 1266"/>
                <a:gd name="T7" fmla="*/ 11 h 151"/>
                <a:gd name="T8" fmla="*/ 1243 w 1266"/>
                <a:gd name="T9" fmla="*/ 22 h 151"/>
                <a:gd name="T10" fmla="*/ 1255 w 1266"/>
                <a:gd name="T11" fmla="*/ 37 h 151"/>
                <a:gd name="T12" fmla="*/ 1262 w 1266"/>
                <a:gd name="T13" fmla="*/ 56 h 151"/>
                <a:gd name="T14" fmla="*/ 1266 w 1266"/>
                <a:gd name="T15" fmla="*/ 75 h 151"/>
                <a:gd name="T16" fmla="*/ 1262 w 1266"/>
                <a:gd name="T17" fmla="*/ 96 h 151"/>
                <a:gd name="T18" fmla="*/ 1255 w 1266"/>
                <a:gd name="T19" fmla="*/ 114 h 151"/>
                <a:gd name="T20" fmla="*/ 1243 w 1266"/>
                <a:gd name="T21" fmla="*/ 129 h 151"/>
                <a:gd name="T22" fmla="*/ 1228 w 1266"/>
                <a:gd name="T23" fmla="*/ 141 h 151"/>
                <a:gd name="T24" fmla="*/ 1209 w 1266"/>
                <a:gd name="T25" fmla="*/ 149 h 151"/>
                <a:gd name="T26" fmla="*/ 1190 w 1266"/>
                <a:gd name="T27" fmla="*/ 151 h 151"/>
                <a:gd name="T28" fmla="*/ 75 w 1266"/>
                <a:gd name="T29" fmla="*/ 151 h 151"/>
                <a:gd name="T30" fmla="*/ 55 w 1266"/>
                <a:gd name="T31" fmla="*/ 149 h 151"/>
                <a:gd name="T32" fmla="*/ 37 w 1266"/>
                <a:gd name="T33" fmla="*/ 141 h 151"/>
                <a:gd name="T34" fmla="*/ 22 w 1266"/>
                <a:gd name="T35" fmla="*/ 129 h 151"/>
                <a:gd name="T36" fmla="*/ 11 w 1266"/>
                <a:gd name="T37" fmla="*/ 114 h 151"/>
                <a:gd name="T38" fmla="*/ 3 w 1266"/>
                <a:gd name="T39" fmla="*/ 96 h 151"/>
                <a:gd name="T40" fmla="*/ 0 w 1266"/>
                <a:gd name="T41" fmla="*/ 75 h 151"/>
                <a:gd name="T42" fmla="*/ 3 w 1266"/>
                <a:gd name="T43" fmla="*/ 56 h 151"/>
                <a:gd name="T44" fmla="*/ 11 w 1266"/>
                <a:gd name="T45" fmla="*/ 37 h 151"/>
                <a:gd name="T46" fmla="*/ 22 w 1266"/>
                <a:gd name="T47" fmla="*/ 22 h 151"/>
                <a:gd name="T48" fmla="*/ 37 w 1266"/>
                <a:gd name="T49" fmla="*/ 11 h 151"/>
                <a:gd name="T50" fmla="*/ 55 w 1266"/>
                <a:gd name="T51" fmla="*/ 3 h 151"/>
                <a:gd name="T52" fmla="*/ 75 w 1266"/>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6" h="151">
                  <a:moveTo>
                    <a:pt x="75" y="0"/>
                  </a:moveTo>
                  <a:lnTo>
                    <a:pt x="1190" y="0"/>
                  </a:lnTo>
                  <a:lnTo>
                    <a:pt x="1209" y="3"/>
                  </a:lnTo>
                  <a:lnTo>
                    <a:pt x="1228" y="11"/>
                  </a:lnTo>
                  <a:lnTo>
                    <a:pt x="1243" y="22"/>
                  </a:lnTo>
                  <a:lnTo>
                    <a:pt x="1255" y="37"/>
                  </a:lnTo>
                  <a:lnTo>
                    <a:pt x="1262" y="56"/>
                  </a:lnTo>
                  <a:lnTo>
                    <a:pt x="1266" y="75"/>
                  </a:lnTo>
                  <a:lnTo>
                    <a:pt x="1262" y="96"/>
                  </a:lnTo>
                  <a:lnTo>
                    <a:pt x="1255" y="114"/>
                  </a:lnTo>
                  <a:lnTo>
                    <a:pt x="1243" y="129"/>
                  </a:lnTo>
                  <a:lnTo>
                    <a:pt x="1228" y="141"/>
                  </a:lnTo>
                  <a:lnTo>
                    <a:pt x="1209" y="149"/>
                  </a:lnTo>
                  <a:lnTo>
                    <a:pt x="1190" y="151"/>
                  </a:lnTo>
                  <a:lnTo>
                    <a:pt x="75" y="151"/>
                  </a:lnTo>
                  <a:lnTo>
                    <a:pt x="55" y="149"/>
                  </a:lnTo>
                  <a:lnTo>
                    <a:pt x="37" y="141"/>
                  </a:lnTo>
                  <a:lnTo>
                    <a:pt x="22" y="129"/>
                  </a:lnTo>
                  <a:lnTo>
                    <a:pt x="11" y="114"/>
                  </a:lnTo>
                  <a:lnTo>
                    <a:pt x="3" y="96"/>
                  </a:lnTo>
                  <a:lnTo>
                    <a:pt x="0" y="75"/>
                  </a:lnTo>
                  <a:lnTo>
                    <a:pt x="3" y="56"/>
                  </a:lnTo>
                  <a:lnTo>
                    <a:pt x="11" y="37"/>
                  </a:lnTo>
                  <a:lnTo>
                    <a:pt x="22" y="22"/>
                  </a:lnTo>
                  <a:lnTo>
                    <a:pt x="37" y="11"/>
                  </a:lnTo>
                  <a:lnTo>
                    <a:pt x="55" y="3"/>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sp>
        <p:nvSpPr>
          <p:cNvPr id="60" name="Овал 59"/>
          <p:cNvSpPr/>
          <p:nvPr/>
        </p:nvSpPr>
        <p:spPr>
          <a:xfrm>
            <a:off x="443268" y="2572481"/>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 name="Рисунок 60"/>
          <p:cNvPicPr>
            <a:picLocks noChangeAspect="1"/>
          </p:cNvPicPr>
          <p:nvPr/>
        </p:nvPicPr>
        <p:blipFill>
          <a:blip r:embed="rId5">
            <a:biLevel thresh="25000"/>
          </a:blip>
          <a:stretch>
            <a:fillRect/>
          </a:stretch>
        </p:blipFill>
        <p:spPr>
          <a:xfrm>
            <a:off x="529762" y="4103316"/>
            <a:ext cx="352504" cy="419435"/>
          </a:xfrm>
          <a:prstGeom prst="rect">
            <a:avLst/>
          </a:prstGeom>
        </p:spPr>
      </p:pic>
      <p:pic>
        <p:nvPicPr>
          <p:cNvPr id="63" name="Рисунок 62"/>
          <p:cNvPicPr>
            <a:picLocks noChangeAspect="1"/>
          </p:cNvPicPr>
          <p:nvPr/>
        </p:nvPicPr>
        <p:blipFill>
          <a:blip r:embed="rId6"/>
          <a:stretch>
            <a:fillRect/>
          </a:stretch>
        </p:blipFill>
        <p:spPr>
          <a:xfrm>
            <a:off x="532105" y="2671774"/>
            <a:ext cx="457240" cy="390178"/>
          </a:xfrm>
          <a:prstGeom prst="rect">
            <a:avLst/>
          </a:prstGeom>
        </p:spPr>
      </p:pic>
      <p:sp>
        <p:nvSpPr>
          <p:cNvPr id="64" name="Овал 63"/>
          <p:cNvSpPr/>
          <p:nvPr/>
        </p:nvSpPr>
        <p:spPr>
          <a:xfrm>
            <a:off x="456242" y="5491234"/>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7"/>
          <a:stretch>
            <a:fillRect/>
          </a:stretch>
        </p:blipFill>
        <p:spPr>
          <a:xfrm>
            <a:off x="542478" y="5599097"/>
            <a:ext cx="438950" cy="396274"/>
          </a:xfrm>
          <a:prstGeom prst="rect">
            <a:avLst/>
          </a:prstGeom>
        </p:spPr>
      </p:pic>
    </p:spTree>
    <p:extLst>
      <p:ext uri="{BB962C8B-B14F-4D97-AF65-F5344CB8AC3E}">
        <p14:creationId xmlns:p14="http://schemas.microsoft.com/office/powerpoint/2010/main" val="965694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Пятиугольник 47"/>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sp>
        <p:nvSpPr>
          <p:cNvPr id="16" name="Прямоугольник 15"/>
          <p:cNvSpPr/>
          <p:nvPr/>
        </p:nvSpPr>
        <p:spPr>
          <a:xfrm>
            <a:off x="126159" y="0"/>
            <a:ext cx="133166" cy="468000"/>
          </a:xfrm>
          <a:prstGeom prst="rect">
            <a:avLst/>
          </a:prstGeom>
          <a:solidFill>
            <a:srgbClr val="9C31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 name="Прямоугольник 16"/>
          <p:cNvSpPr/>
          <p:nvPr/>
        </p:nvSpPr>
        <p:spPr>
          <a:xfrm>
            <a:off x="6096001" y="-857"/>
            <a:ext cx="6096000" cy="453761"/>
          </a:xfrm>
          <a:prstGeom prst="rect">
            <a:avLst/>
          </a:prstGeom>
          <a:solidFill>
            <a:srgbClr val="9C31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18" name="TextBox 17">
            <a:extLst>
              <a:ext uri="{FF2B5EF4-FFF2-40B4-BE49-F238E27FC236}">
                <a16:creationId xmlns:a16="http://schemas.microsoft.com/office/drawing/2014/main" id="{80822AF5-9BD7-40BE-AC6D-B597C6B1E480}"/>
              </a:ext>
            </a:extLst>
          </p:cNvPr>
          <p:cNvSpPr txBox="1"/>
          <p:nvPr/>
        </p:nvSpPr>
        <p:spPr>
          <a:xfrm>
            <a:off x="6154131" y="36781"/>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err="1" smtClean="0">
                <a:solidFill>
                  <a:schemeClr val="bg1"/>
                </a:solidFill>
                <a:latin typeface="Segoe UI" panose="020B0502040204020203" pitchFamily="34" charset="0"/>
                <a:cs typeface="Segoe UI" panose="020B0502040204020203" pitchFamily="34" charset="0"/>
              </a:rPr>
              <a:t>Саланы</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дамыту</a:t>
            </a:r>
            <a:r>
              <a:rPr lang="ru-RU" sz="1800" i="1" dirty="0" smtClean="0">
                <a:solidFill>
                  <a:schemeClr val="bg1"/>
                </a:solidFill>
                <a:latin typeface="Segoe UI" panose="020B0502040204020203" pitchFamily="34" charset="0"/>
                <a:cs typeface="Segoe UI" panose="020B0502040204020203" pitchFamily="34" charset="0"/>
              </a:rPr>
              <a:t> бойынша </a:t>
            </a:r>
            <a:r>
              <a:rPr lang="ru-RU" sz="1800" i="1" dirty="0" err="1" smtClean="0">
                <a:solidFill>
                  <a:schemeClr val="bg1"/>
                </a:solidFill>
                <a:latin typeface="Segoe UI" panose="020B0502040204020203" pitchFamily="34" charset="0"/>
                <a:cs typeface="Segoe UI" panose="020B0502040204020203" pitchFamily="34" charset="0"/>
              </a:rPr>
              <a:t>қабылдаған</a:t>
            </a:r>
            <a:r>
              <a:rPr lang="ru-RU" sz="1800" i="1" dirty="0" smtClean="0">
                <a:solidFill>
                  <a:schemeClr val="bg1"/>
                </a:solidFill>
                <a:latin typeface="Segoe UI" panose="020B0502040204020203" pitchFamily="34" charset="0"/>
                <a:cs typeface="Segoe UI" panose="020B0502040204020203" pitchFamily="34" charset="0"/>
              </a:rPr>
              <a:t> </a:t>
            </a:r>
            <a:r>
              <a:rPr lang="ru-RU" sz="1800" i="1" dirty="0" err="1" smtClean="0">
                <a:solidFill>
                  <a:schemeClr val="bg1"/>
                </a:solidFill>
                <a:latin typeface="Segoe UI" panose="020B0502040204020203" pitchFamily="34" charset="0"/>
                <a:cs typeface="Segoe UI" panose="020B0502040204020203" pitchFamily="34" charset="0"/>
              </a:rPr>
              <a:t>шаралар</a:t>
            </a:r>
            <a:endParaRPr lang="ru-RU" sz="1800" i="1" dirty="0">
              <a:solidFill>
                <a:schemeClr val="bg1"/>
              </a:solidFill>
              <a:latin typeface="Segoe UI" panose="020B0502040204020203" pitchFamily="34" charset="0"/>
              <a:cs typeface="Segoe UI" panose="020B0502040204020203" pitchFamily="34" charset="0"/>
            </a:endParaRPr>
          </a:p>
        </p:txBody>
      </p:sp>
      <p:sp>
        <p:nvSpPr>
          <p:cNvPr id="19" name="Прямоугольник 18"/>
          <p:cNvSpPr/>
          <p:nvPr/>
        </p:nvSpPr>
        <p:spPr>
          <a:xfrm>
            <a:off x="300771" y="19266"/>
            <a:ext cx="7130393" cy="523220"/>
          </a:xfrm>
          <a:prstGeom prst="rect">
            <a:avLst/>
          </a:prstGeom>
        </p:spPr>
        <p:txBody>
          <a:bodyPr wrap="square">
            <a:spAutoFit/>
          </a:bodyPr>
          <a:lstStyle/>
          <a:p>
            <a:r>
              <a:rPr lang="kk-KZ" sz="2800" b="1" dirty="0" smtClean="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МӘДЕНИЕТ САЛАСЫ</a:t>
            </a:r>
            <a:endParaRPr lang="kk-KZ" sz="2800" b="1" dirty="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1" name="Прямоугольник 30"/>
          <p:cNvSpPr/>
          <p:nvPr/>
        </p:nvSpPr>
        <p:spPr>
          <a:xfrm>
            <a:off x="1798398" y="5188693"/>
            <a:ext cx="828000" cy="404069"/>
          </a:xfrm>
          <a:prstGeom prst="rect">
            <a:avLst/>
          </a:prstGeom>
          <a:solidFill>
            <a:schemeClr val="accent5">
              <a:lumMod val="75000"/>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32" name="Прямоугольник 31"/>
          <p:cNvSpPr/>
          <p:nvPr/>
        </p:nvSpPr>
        <p:spPr>
          <a:xfrm>
            <a:off x="2731902" y="4986015"/>
            <a:ext cx="828000" cy="606748"/>
          </a:xfrm>
          <a:prstGeom prst="rect">
            <a:avLst/>
          </a:prstGeom>
          <a:solidFill>
            <a:srgbClr val="9C311C">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33" name="Прямоугольник 32"/>
          <p:cNvSpPr/>
          <p:nvPr/>
        </p:nvSpPr>
        <p:spPr>
          <a:xfrm>
            <a:off x="5245275" y="4905015"/>
            <a:ext cx="828000" cy="687748"/>
          </a:xfrm>
          <a:prstGeom prst="rect">
            <a:avLst/>
          </a:prstGeom>
          <a:solidFill>
            <a:srgbClr val="9C311C">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39" name="Прямоугольник: скругленные углы 3">
            <a:extLst>
              <a:ext uri="{FF2B5EF4-FFF2-40B4-BE49-F238E27FC236}">
                <a16:creationId xmlns:a16="http://schemas.microsoft.com/office/drawing/2014/main" id="{C3A87387-B9DE-4E38-B782-D9DFD1DE0FCA}"/>
              </a:ext>
            </a:extLst>
          </p:cNvPr>
          <p:cNvSpPr/>
          <p:nvPr/>
        </p:nvSpPr>
        <p:spPr>
          <a:xfrm>
            <a:off x="979054" y="2084724"/>
            <a:ext cx="10867709" cy="1781506"/>
          </a:xfrm>
          <a:prstGeom prst="roundRect">
            <a:avLst>
              <a:gd name="adj" fmla="val 0"/>
            </a:avLst>
          </a:prstGeom>
          <a:noFill/>
          <a:ln w="22225" cap="rnd" cmpd="sng">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435">
              <a:solidFill>
                <a:prstClr val="white"/>
              </a:solidFill>
            </a:endParaRPr>
          </a:p>
        </p:txBody>
      </p:sp>
      <p:sp>
        <p:nvSpPr>
          <p:cNvPr id="45" name="TextBox 44">
            <a:extLst>
              <a:ext uri="{FF2B5EF4-FFF2-40B4-BE49-F238E27FC236}">
                <a16:creationId xmlns:a16="http://schemas.microsoft.com/office/drawing/2014/main" id="{F4538212-DD40-46FF-92CD-FA48902560AF}"/>
              </a:ext>
            </a:extLst>
          </p:cNvPr>
          <p:cNvSpPr txBox="1"/>
          <p:nvPr/>
        </p:nvSpPr>
        <p:spPr>
          <a:xfrm>
            <a:off x="1465232" y="1916361"/>
            <a:ext cx="9904731" cy="369332"/>
          </a:xfrm>
          <a:prstGeom prst="rect">
            <a:avLst/>
          </a:prstGeom>
          <a:solidFill>
            <a:schemeClr val="accent3">
              <a:lumMod val="20000"/>
              <a:lumOff val="80000"/>
            </a:schemeClr>
          </a:solidFill>
        </p:spPr>
        <p:txBody>
          <a:bodyPr wrap="square" rtlCol="0">
            <a:spAutoFit/>
          </a:bodyPr>
          <a:lstStyle>
            <a:defPPr>
              <a:defRPr lang="ru-RU"/>
            </a:defPPr>
            <a:lvl1pPr algn="ctr">
              <a:defRPr sz="1400" b="1">
                <a:solidFill>
                  <a:schemeClr val="accent1">
                    <a:lumMod val="50000"/>
                  </a:schemeClr>
                </a:solidFill>
                <a:latin typeface="Arial" panose="020B0604020202020204" pitchFamily="34" charset="0"/>
                <a:cs typeface="Arial" panose="020B0604020202020204" pitchFamily="34" charset="0"/>
              </a:defRPr>
            </a:lvl1pPr>
          </a:lstStyle>
          <a:p>
            <a:endParaRPr lang="ru-RU" sz="1800" dirty="0">
              <a:solidFill>
                <a:srgbClr val="5B9BD5">
                  <a:lumMod val="50000"/>
                </a:srgbClr>
              </a:solidFill>
              <a:latin typeface="Segoe UI" panose="020B0502040204020203" pitchFamily="34" charset="0"/>
              <a:cs typeface="Segoe UI" panose="020B0502040204020203" pitchFamily="34" charset="0"/>
            </a:endParaRPr>
          </a:p>
        </p:txBody>
      </p:sp>
      <p:pic>
        <p:nvPicPr>
          <p:cNvPr id="46" name="Рисунок 45"/>
          <p:cNvPicPr>
            <a:picLocks noChangeAspect="1"/>
          </p:cNvPicPr>
          <p:nvPr/>
        </p:nvPicPr>
        <p:blipFill>
          <a:blip r:embed="rId2" cstate="print">
            <a:duotone>
              <a:prstClr val="black"/>
              <a:schemeClr val="accent5">
                <a:tint val="45000"/>
                <a:satMod val="400000"/>
              </a:schemeClr>
            </a:duotone>
          </a:blip>
          <a:stretch>
            <a:fillRect/>
          </a:stretch>
        </p:blipFill>
        <p:spPr>
          <a:xfrm>
            <a:off x="2520798" y="2493048"/>
            <a:ext cx="5664883" cy="1096746"/>
          </a:xfrm>
          <a:prstGeom prst="rect">
            <a:avLst/>
          </a:prstGeom>
        </p:spPr>
      </p:pic>
      <p:sp>
        <p:nvSpPr>
          <p:cNvPr id="47" name="Прямоугольник 46"/>
          <p:cNvSpPr/>
          <p:nvPr/>
        </p:nvSpPr>
        <p:spPr>
          <a:xfrm>
            <a:off x="2843905" y="2919759"/>
            <a:ext cx="828000" cy="575808"/>
          </a:xfrm>
          <a:prstGeom prst="rect">
            <a:avLst/>
          </a:prstGeom>
          <a:solidFill>
            <a:srgbClr val="9C311C">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49" name="Прямоугольник 48"/>
          <p:cNvSpPr/>
          <p:nvPr/>
        </p:nvSpPr>
        <p:spPr>
          <a:xfrm>
            <a:off x="4525240" y="2763149"/>
            <a:ext cx="828000" cy="732418"/>
          </a:xfrm>
          <a:prstGeom prst="rect">
            <a:avLst/>
          </a:prstGeom>
          <a:solidFill>
            <a:srgbClr val="9C311C">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50" name="Прямоугольник 49"/>
          <p:cNvSpPr/>
          <p:nvPr/>
        </p:nvSpPr>
        <p:spPr>
          <a:xfrm>
            <a:off x="6206575" y="2623977"/>
            <a:ext cx="828000" cy="871590"/>
          </a:xfrm>
          <a:prstGeom prst="rect">
            <a:avLst/>
          </a:prstGeom>
          <a:solidFill>
            <a:srgbClr val="9C311C">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51" name="Прямоугольник 50"/>
          <p:cNvSpPr/>
          <p:nvPr/>
        </p:nvSpPr>
        <p:spPr>
          <a:xfrm>
            <a:off x="7887909" y="2495043"/>
            <a:ext cx="828000" cy="1000524"/>
          </a:xfrm>
          <a:prstGeom prst="rect">
            <a:avLst/>
          </a:prstGeom>
          <a:solidFill>
            <a:srgbClr val="9C311C">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cxnSp>
        <p:nvCxnSpPr>
          <p:cNvPr id="52" name="Google Shape;371;p7">
            <a:extLst>
              <a:ext uri="{FF2B5EF4-FFF2-40B4-BE49-F238E27FC236}">
                <a16:creationId xmlns:a16="http://schemas.microsoft.com/office/drawing/2014/main" id="{C7B6481B-2143-4297-A5E9-02DB9EC08508}"/>
              </a:ext>
            </a:extLst>
          </p:cNvPr>
          <p:cNvCxnSpPr>
            <a:cxnSpLocks/>
          </p:cNvCxnSpPr>
          <p:nvPr/>
        </p:nvCxnSpPr>
        <p:spPr>
          <a:xfrm>
            <a:off x="4053022" y="2815730"/>
            <a:ext cx="0" cy="720000"/>
          </a:xfrm>
          <a:prstGeom prst="straightConnector1">
            <a:avLst/>
          </a:prstGeom>
          <a:noFill/>
          <a:ln w="19050" cap="flat" cmpd="sng">
            <a:solidFill>
              <a:srgbClr val="001C7B"/>
            </a:solidFill>
            <a:prstDash val="dot"/>
            <a:round/>
            <a:headEnd type="none" w="sm" len="sm"/>
            <a:tailEnd type="none" w="sm" len="sm"/>
          </a:ln>
        </p:spPr>
      </p:cxnSp>
      <p:sp>
        <p:nvSpPr>
          <p:cNvPr id="53" name="Пятиугольник 52"/>
          <p:cNvSpPr/>
          <p:nvPr/>
        </p:nvSpPr>
        <p:spPr>
          <a:xfrm>
            <a:off x="11846763" y="647189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Segoe UI" panose="020B0502040204020203" pitchFamily="34" charset="0"/>
              <a:cs typeface="Segoe UI" panose="020B0502040204020203" pitchFamily="34" charset="0"/>
            </a:endParaRPr>
          </a:p>
        </p:txBody>
      </p:sp>
      <p:sp>
        <p:nvSpPr>
          <p:cNvPr id="54" name="Прямоугольник 53">
            <a:extLst>
              <a:ext uri="{FF2B5EF4-FFF2-40B4-BE49-F238E27FC236}">
                <a16:creationId xmlns:a16="http://schemas.microsoft.com/office/drawing/2014/main" id="{89F7D6AE-B6F5-4419-AA6A-4A7784AC2243}"/>
              </a:ext>
            </a:extLst>
          </p:cNvPr>
          <p:cNvSpPr/>
          <p:nvPr/>
        </p:nvSpPr>
        <p:spPr>
          <a:xfrm>
            <a:off x="2611939" y="3535730"/>
            <a:ext cx="1311939" cy="338550"/>
          </a:xfrm>
          <a:prstGeom prst="rect">
            <a:avLst/>
          </a:prstGeom>
        </p:spPr>
        <p:txBody>
          <a:bodyPr wrap="square" lIns="91420" tIns="45718" rIns="91420" bIns="45718">
            <a:spAutoFit/>
          </a:bodyPr>
          <a:lstStyle/>
          <a:p>
            <a:pPr lvl="0" algn="ctr" defTabSz="708317"/>
            <a:r>
              <a:rPr lang="ru-RU" sz="1600" b="1" dirty="0" smtClean="0">
                <a:solidFill>
                  <a:srgbClr val="1F4E79"/>
                </a:solidFill>
                <a:latin typeface="Segoe UI" panose="020B0502040204020203" pitchFamily="34" charset="0"/>
                <a:ea typeface="Tahoma" pitchFamily="34" charset="0"/>
                <a:cs typeface="Segoe UI" panose="020B0502040204020203" pitchFamily="34" charset="0"/>
              </a:rPr>
              <a:t>2022 </a:t>
            </a:r>
            <a:r>
              <a:rPr lang="ru-RU" sz="1600" b="1" dirty="0" err="1" smtClean="0">
                <a:solidFill>
                  <a:srgbClr val="1F4E79"/>
                </a:solidFill>
                <a:latin typeface="Segoe UI" panose="020B0502040204020203" pitchFamily="34" charset="0"/>
                <a:ea typeface="Tahoma" pitchFamily="34" charset="0"/>
                <a:cs typeface="Segoe UI" panose="020B0502040204020203" pitchFamily="34" charset="0"/>
              </a:rPr>
              <a:t>жыл</a:t>
            </a:r>
            <a:endParaRPr lang="ru-RU" sz="800" i="1" dirty="0">
              <a:solidFill>
                <a:srgbClr val="1F4E79"/>
              </a:solidFill>
              <a:latin typeface="Segoe UI" panose="020B0502040204020203" pitchFamily="34" charset="0"/>
              <a:ea typeface="Tahoma" pitchFamily="34" charset="0"/>
              <a:cs typeface="Segoe UI" panose="020B0502040204020203" pitchFamily="34" charset="0"/>
            </a:endParaRPr>
          </a:p>
        </p:txBody>
      </p:sp>
      <p:sp>
        <p:nvSpPr>
          <p:cNvPr id="55" name="Прямоугольник 54">
            <a:extLst>
              <a:ext uri="{FF2B5EF4-FFF2-40B4-BE49-F238E27FC236}">
                <a16:creationId xmlns:a16="http://schemas.microsoft.com/office/drawing/2014/main" id="{89F7D6AE-B6F5-4419-AA6A-4A7784AC2243}"/>
              </a:ext>
            </a:extLst>
          </p:cNvPr>
          <p:cNvSpPr/>
          <p:nvPr/>
        </p:nvSpPr>
        <p:spPr>
          <a:xfrm>
            <a:off x="7474321" y="3535730"/>
            <a:ext cx="1521475" cy="338550"/>
          </a:xfrm>
          <a:prstGeom prst="rect">
            <a:avLst/>
          </a:prstGeom>
        </p:spPr>
        <p:txBody>
          <a:bodyPr wrap="square" lIns="91420" tIns="45718" rIns="91420" bIns="45718">
            <a:spAutoFit/>
          </a:bodyPr>
          <a:lstStyle/>
          <a:p>
            <a:pPr lvl="0" algn="ctr" defTabSz="708317"/>
            <a:r>
              <a:rPr lang="ru-RU" sz="1600" b="1" dirty="0" smtClean="0">
                <a:solidFill>
                  <a:srgbClr val="1F4E79"/>
                </a:solidFill>
                <a:latin typeface="Segoe UI" panose="020B0502040204020203" pitchFamily="34" charset="0"/>
                <a:ea typeface="Tahoma" pitchFamily="34" charset="0"/>
                <a:cs typeface="Segoe UI" panose="020B0502040204020203" pitchFamily="34" charset="0"/>
              </a:rPr>
              <a:t>2025 </a:t>
            </a:r>
            <a:r>
              <a:rPr lang="ru-RU" sz="1600" b="1" dirty="0" err="1" smtClean="0">
                <a:solidFill>
                  <a:srgbClr val="1F4E79"/>
                </a:solidFill>
                <a:latin typeface="Segoe UI" panose="020B0502040204020203" pitchFamily="34" charset="0"/>
                <a:ea typeface="Tahoma" pitchFamily="34" charset="0"/>
                <a:cs typeface="Segoe UI" panose="020B0502040204020203" pitchFamily="34" charset="0"/>
              </a:rPr>
              <a:t>жыл</a:t>
            </a:r>
            <a:endParaRPr lang="ru-RU" sz="800" i="1" dirty="0">
              <a:solidFill>
                <a:srgbClr val="1F4E79"/>
              </a:solidFill>
              <a:latin typeface="Segoe UI" panose="020B0502040204020203" pitchFamily="34" charset="0"/>
              <a:ea typeface="Tahoma" pitchFamily="34" charset="0"/>
              <a:cs typeface="Segoe UI" panose="020B0502040204020203" pitchFamily="34" charset="0"/>
            </a:endParaRPr>
          </a:p>
        </p:txBody>
      </p:sp>
      <p:sp>
        <p:nvSpPr>
          <p:cNvPr id="56" name="Прямоугольник 55">
            <a:extLst>
              <a:ext uri="{FF2B5EF4-FFF2-40B4-BE49-F238E27FC236}">
                <a16:creationId xmlns:a16="http://schemas.microsoft.com/office/drawing/2014/main" id="{89F7D6AE-B6F5-4419-AA6A-4A7784AC2243}"/>
              </a:ext>
            </a:extLst>
          </p:cNvPr>
          <p:cNvSpPr/>
          <p:nvPr/>
        </p:nvSpPr>
        <p:spPr>
          <a:xfrm>
            <a:off x="2507594" y="2626447"/>
            <a:ext cx="1378460" cy="307773"/>
          </a:xfrm>
          <a:prstGeom prst="rect">
            <a:avLst/>
          </a:prstGeom>
        </p:spPr>
        <p:txBody>
          <a:bodyPr wrap="square" lIns="91420" tIns="45718" rIns="91420" bIns="45718">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165,4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700" i="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57" name="Прямоугольник 56">
            <a:extLst>
              <a:ext uri="{FF2B5EF4-FFF2-40B4-BE49-F238E27FC236}">
                <a16:creationId xmlns:a16="http://schemas.microsoft.com/office/drawing/2014/main" id="{89F7D6AE-B6F5-4419-AA6A-4A7784AC2243}"/>
              </a:ext>
            </a:extLst>
          </p:cNvPr>
          <p:cNvSpPr/>
          <p:nvPr/>
        </p:nvSpPr>
        <p:spPr>
          <a:xfrm>
            <a:off x="7658790" y="2229883"/>
            <a:ext cx="1337006" cy="307773"/>
          </a:xfrm>
          <a:prstGeom prst="rect">
            <a:avLst/>
          </a:prstGeom>
        </p:spPr>
        <p:txBody>
          <a:bodyPr wrap="square" lIns="91420" tIns="45718" rIns="91420" bIns="45718">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294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1400" b="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58" name="Прямоугольник 57">
            <a:extLst>
              <a:ext uri="{FF2B5EF4-FFF2-40B4-BE49-F238E27FC236}">
                <a16:creationId xmlns:a16="http://schemas.microsoft.com/office/drawing/2014/main" id="{89F7D6AE-B6F5-4419-AA6A-4A7784AC2243}"/>
              </a:ext>
            </a:extLst>
          </p:cNvPr>
          <p:cNvSpPr/>
          <p:nvPr/>
        </p:nvSpPr>
        <p:spPr>
          <a:xfrm>
            <a:off x="2507592" y="4701367"/>
            <a:ext cx="1397323" cy="553994"/>
          </a:xfrm>
          <a:prstGeom prst="rect">
            <a:avLst/>
          </a:prstGeom>
        </p:spPr>
        <p:txBody>
          <a:bodyPr wrap="square" lIns="91420" tIns="45718" rIns="91420" bIns="45718">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106,1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1400" b="1" dirty="0">
              <a:solidFill>
                <a:srgbClr val="2E75B6"/>
              </a:solidFill>
              <a:latin typeface="Segoe UI" panose="020B0502040204020203" pitchFamily="34" charset="0"/>
              <a:ea typeface="Tahoma" pitchFamily="34" charset="0"/>
              <a:cs typeface="Segoe UI" panose="020B0502040204020203" pitchFamily="34" charset="0"/>
            </a:endParaRPr>
          </a:p>
          <a:p>
            <a:pPr lvl="0" algn="ctr" defTabSz="708317"/>
            <a:endParaRPr lang="ru-RU" sz="800" i="1" dirty="0" smtClean="0">
              <a:solidFill>
                <a:schemeClr val="accent2">
                  <a:lumMod val="50000"/>
                </a:schemeClr>
              </a:solidFill>
              <a:latin typeface="Bahnschrift" panose="020B0502040204020203" pitchFamily="34" charset="0"/>
              <a:ea typeface="Tahoma" pitchFamily="34" charset="0"/>
              <a:cs typeface="Tahoma" pitchFamily="34" charset="0"/>
            </a:endParaRPr>
          </a:p>
          <a:p>
            <a:pPr lvl="0" algn="ctr" defTabSz="708317"/>
            <a:endParaRPr lang="ru-RU" sz="800" i="1" dirty="0">
              <a:solidFill>
                <a:schemeClr val="accent2">
                  <a:lumMod val="50000"/>
                </a:schemeClr>
              </a:solidFill>
              <a:latin typeface="Bahnschrift" panose="020B0502040204020203" pitchFamily="34" charset="0"/>
              <a:ea typeface="Tahoma" pitchFamily="34" charset="0"/>
              <a:cs typeface="Tahoma" pitchFamily="34" charset="0"/>
            </a:endParaRPr>
          </a:p>
        </p:txBody>
      </p:sp>
      <p:sp>
        <p:nvSpPr>
          <p:cNvPr id="59" name="Прямоугольник 58">
            <a:extLst>
              <a:ext uri="{FF2B5EF4-FFF2-40B4-BE49-F238E27FC236}">
                <a16:creationId xmlns:a16="http://schemas.microsoft.com/office/drawing/2014/main" id="{89F7D6AE-B6F5-4419-AA6A-4A7784AC2243}"/>
              </a:ext>
            </a:extLst>
          </p:cNvPr>
          <p:cNvSpPr/>
          <p:nvPr/>
        </p:nvSpPr>
        <p:spPr>
          <a:xfrm>
            <a:off x="9377837" y="4384212"/>
            <a:ext cx="2285417" cy="738660"/>
          </a:xfrm>
          <a:prstGeom prst="rect">
            <a:avLst/>
          </a:prstGeom>
        </p:spPr>
        <p:txBody>
          <a:bodyPr wrap="square" lIns="91420" tIns="45718" rIns="91420" bIns="45718">
            <a:spAutoFit/>
          </a:bodyPr>
          <a:lstStyle/>
          <a:p>
            <a:pPr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172,5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p>
          <a:p>
            <a:pPr lvl="0" algn="ctr" defTabSz="708317"/>
            <a:endParaRPr lang="ru-RU" sz="1400" b="1" dirty="0" smtClean="0">
              <a:solidFill>
                <a:srgbClr val="2E75B6"/>
              </a:solidFill>
              <a:latin typeface="Segoe UI" panose="020B0502040204020203" pitchFamily="34" charset="0"/>
              <a:ea typeface="Tahoma" pitchFamily="34" charset="0"/>
              <a:cs typeface="Segoe UI" panose="020B0502040204020203" pitchFamily="34" charset="0"/>
            </a:endParaRPr>
          </a:p>
          <a:p>
            <a:pPr lvl="0" algn="ctr" defTabSz="708317"/>
            <a:endParaRPr lang="ru-RU" sz="1400" b="1" dirty="0" smtClean="0">
              <a:solidFill>
                <a:srgbClr val="2E75B6"/>
              </a:solidFill>
              <a:latin typeface="Segoe UI" panose="020B0502040204020203" pitchFamily="34" charset="0"/>
              <a:ea typeface="Tahoma" pitchFamily="34" charset="0"/>
              <a:cs typeface="Segoe UI" panose="020B0502040204020203" pitchFamily="34" charset="0"/>
            </a:endParaRPr>
          </a:p>
        </p:txBody>
      </p:sp>
      <p:sp>
        <p:nvSpPr>
          <p:cNvPr id="60" name="Прямоугольник 59">
            <a:extLst>
              <a:ext uri="{FF2B5EF4-FFF2-40B4-BE49-F238E27FC236}">
                <a16:creationId xmlns:a16="http://schemas.microsoft.com/office/drawing/2014/main" id="{89F7D6AE-B6F5-4419-AA6A-4A7784AC2243}"/>
              </a:ext>
            </a:extLst>
          </p:cNvPr>
          <p:cNvSpPr/>
          <p:nvPr/>
        </p:nvSpPr>
        <p:spPr>
          <a:xfrm>
            <a:off x="4215227" y="3535730"/>
            <a:ext cx="1368229" cy="338550"/>
          </a:xfrm>
          <a:prstGeom prst="rect">
            <a:avLst/>
          </a:prstGeom>
        </p:spPr>
        <p:txBody>
          <a:bodyPr wrap="square" lIns="91420" tIns="45718" rIns="91420" bIns="45718">
            <a:spAutoFit/>
          </a:bodyPr>
          <a:lstStyle/>
          <a:p>
            <a:pPr lvl="0" algn="ctr" defTabSz="708317"/>
            <a:r>
              <a:rPr lang="ru-RU" sz="1600" b="1" dirty="0" smtClean="0">
                <a:solidFill>
                  <a:srgbClr val="1F4E79"/>
                </a:solidFill>
                <a:latin typeface="Segoe UI" panose="020B0502040204020203" pitchFamily="34" charset="0"/>
                <a:ea typeface="Tahoma" pitchFamily="34" charset="0"/>
                <a:cs typeface="Segoe UI" panose="020B0502040204020203" pitchFamily="34" charset="0"/>
              </a:rPr>
              <a:t>2023 </a:t>
            </a:r>
            <a:r>
              <a:rPr lang="ru-RU" sz="1600" b="1" dirty="0" err="1" smtClean="0">
                <a:solidFill>
                  <a:srgbClr val="1F4E79"/>
                </a:solidFill>
                <a:latin typeface="Segoe UI" panose="020B0502040204020203" pitchFamily="34" charset="0"/>
                <a:ea typeface="Tahoma" pitchFamily="34" charset="0"/>
                <a:cs typeface="Segoe UI" panose="020B0502040204020203" pitchFamily="34" charset="0"/>
              </a:rPr>
              <a:t>жыл</a:t>
            </a:r>
            <a:endParaRPr lang="ru-RU" sz="800" i="1" dirty="0">
              <a:solidFill>
                <a:srgbClr val="1F4E79"/>
              </a:solidFill>
              <a:latin typeface="Segoe UI" panose="020B0502040204020203" pitchFamily="34" charset="0"/>
              <a:ea typeface="Tahoma" pitchFamily="34" charset="0"/>
              <a:cs typeface="Segoe UI" panose="020B0502040204020203" pitchFamily="34" charset="0"/>
            </a:endParaRPr>
          </a:p>
        </p:txBody>
      </p:sp>
      <p:sp>
        <p:nvSpPr>
          <p:cNvPr id="61" name="Прямоугольник 60">
            <a:extLst>
              <a:ext uri="{FF2B5EF4-FFF2-40B4-BE49-F238E27FC236}">
                <a16:creationId xmlns:a16="http://schemas.microsoft.com/office/drawing/2014/main" id="{89F7D6AE-B6F5-4419-AA6A-4A7784AC2243}"/>
              </a:ext>
            </a:extLst>
          </p:cNvPr>
          <p:cNvSpPr/>
          <p:nvPr/>
        </p:nvSpPr>
        <p:spPr>
          <a:xfrm>
            <a:off x="5874805" y="3535730"/>
            <a:ext cx="1308166" cy="338550"/>
          </a:xfrm>
          <a:prstGeom prst="rect">
            <a:avLst/>
          </a:prstGeom>
        </p:spPr>
        <p:txBody>
          <a:bodyPr wrap="square" lIns="91420" tIns="45718" rIns="91420" bIns="45718">
            <a:spAutoFit/>
          </a:bodyPr>
          <a:lstStyle/>
          <a:p>
            <a:pPr lvl="0" algn="ctr" defTabSz="708317"/>
            <a:r>
              <a:rPr lang="ru-RU" sz="1600" b="1" dirty="0" smtClean="0">
                <a:solidFill>
                  <a:srgbClr val="1F4E79"/>
                </a:solidFill>
                <a:latin typeface="Segoe UI" panose="020B0502040204020203" pitchFamily="34" charset="0"/>
                <a:ea typeface="Tahoma" pitchFamily="34" charset="0"/>
                <a:cs typeface="Segoe UI" panose="020B0502040204020203" pitchFamily="34" charset="0"/>
              </a:rPr>
              <a:t>2024 </a:t>
            </a:r>
            <a:r>
              <a:rPr lang="ru-RU" sz="1600" b="1" dirty="0" err="1" smtClean="0">
                <a:solidFill>
                  <a:srgbClr val="1F4E79"/>
                </a:solidFill>
                <a:latin typeface="Segoe UI" panose="020B0502040204020203" pitchFamily="34" charset="0"/>
                <a:ea typeface="Tahoma" pitchFamily="34" charset="0"/>
                <a:cs typeface="Segoe UI" panose="020B0502040204020203" pitchFamily="34" charset="0"/>
              </a:rPr>
              <a:t>жыл</a:t>
            </a:r>
            <a:endParaRPr lang="ru-RU" sz="800" i="1" dirty="0">
              <a:solidFill>
                <a:srgbClr val="1F4E79"/>
              </a:solidFill>
              <a:latin typeface="Segoe UI" panose="020B0502040204020203" pitchFamily="34" charset="0"/>
              <a:ea typeface="Tahoma" pitchFamily="34" charset="0"/>
              <a:cs typeface="Segoe UI" panose="020B0502040204020203" pitchFamily="34" charset="0"/>
            </a:endParaRPr>
          </a:p>
        </p:txBody>
      </p:sp>
      <p:sp>
        <p:nvSpPr>
          <p:cNvPr id="62" name="Прямоугольник 61">
            <a:extLst>
              <a:ext uri="{FF2B5EF4-FFF2-40B4-BE49-F238E27FC236}">
                <a16:creationId xmlns:a16="http://schemas.microsoft.com/office/drawing/2014/main" id="{89F7D6AE-B6F5-4419-AA6A-4A7784AC2243}"/>
              </a:ext>
            </a:extLst>
          </p:cNvPr>
          <p:cNvSpPr/>
          <p:nvPr/>
        </p:nvSpPr>
        <p:spPr>
          <a:xfrm>
            <a:off x="4309752" y="2473848"/>
            <a:ext cx="1213563" cy="307773"/>
          </a:xfrm>
          <a:prstGeom prst="rect">
            <a:avLst/>
          </a:prstGeom>
        </p:spPr>
        <p:txBody>
          <a:bodyPr wrap="square" lIns="91420" tIns="45718" rIns="91420" bIns="45718">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195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700" i="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63" name="Прямоугольник 62">
            <a:extLst>
              <a:ext uri="{FF2B5EF4-FFF2-40B4-BE49-F238E27FC236}">
                <a16:creationId xmlns:a16="http://schemas.microsoft.com/office/drawing/2014/main" id="{89F7D6AE-B6F5-4419-AA6A-4A7784AC2243}"/>
              </a:ext>
            </a:extLst>
          </p:cNvPr>
          <p:cNvSpPr/>
          <p:nvPr/>
        </p:nvSpPr>
        <p:spPr>
          <a:xfrm>
            <a:off x="6006453" y="2331321"/>
            <a:ext cx="1213563" cy="307773"/>
          </a:xfrm>
          <a:prstGeom prst="rect">
            <a:avLst/>
          </a:prstGeom>
        </p:spPr>
        <p:txBody>
          <a:bodyPr wrap="square" lIns="91420" tIns="45718" rIns="91420" bIns="45718">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230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700" i="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64" name="Прямоугольник 63">
            <a:extLst>
              <a:ext uri="{FF2B5EF4-FFF2-40B4-BE49-F238E27FC236}">
                <a16:creationId xmlns:a16="http://schemas.microsoft.com/office/drawing/2014/main" id="{89F7D6AE-B6F5-4419-AA6A-4A7784AC2243}"/>
              </a:ext>
            </a:extLst>
          </p:cNvPr>
          <p:cNvSpPr/>
          <p:nvPr/>
        </p:nvSpPr>
        <p:spPr>
          <a:xfrm>
            <a:off x="3966757" y="4767075"/>
            <a:ext cx="1326074" cy="307773"/>
          </a:xfrm>
          <a:prstGeom prst="rect">
            <a:avLst/>
          </a:prstGeom>
        </p:spPr>
        <p:txBody>
          <a:bodyPr wrap="square" lIns="91420" tIns="45718" rIns="91420" bIns="45718">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88,1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1400" i="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65" name="Прямоугольник 64">
            <a:extLst>
              <a:ext uri="{FF2B5EF4-FFF2-40B4-BE49-F238E27FC236}">
                <a16:creationId xmlns:a16="http://schemas.microsoft.com/office/drawing/2014/main" id="{89F7D6AE-B6F5-4419-AA6A-4A7784AC2243}"/>
              </a:ext>
            </a:extLst>
          </p:cNvPr>
          <p:cNvSpPr/>
          <p:nvPr/>
        </p:nvSpPr>
        <p:spPr>
          <a:xfrm>
            <a:off x="7357599" y="4512974"/>
            <a:ext cx="1514563" cy="307773"/>
          </a:xfrm>
          <a:prstGeom prst="rect">
            <a:avLst/>
          </a:prstGeom>
        </p:spPr>
        <p:txBody>
          <a:bodyPr wrap="square" lIns="91420" tIns="45718" rIns="91420" bIns="45718">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147,5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1400" i="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66" name="Прямоугольник 65"/>
          <p:cNvSpPr/>
          <p:nvPr/>
        </p:nvSpPr>
        <p:spPr>
          <a:xfrm>
            <a:off x="2981255" y="5084703"/>
            <a:ext cx="314510" cy="338554"/>
          </a:xfrm>
          <a:prstGeom prst="rect">
            <a:avLst/>
          </a:prstGeom>
        </p:spPr>
        <p:txBody>
          <a:bodyPr wrap="none">
            <a:spAutoFit/>
          </a:bodyPr>
          <a:lstStyle/>
          <a:p>
            <a:pPr algn="just"/>
            <a:r>
              <a:rPr lang="ru-RU" sz="1600" b="1" i="1" dirty="0">
                <a:solidFill>
                  <a:schemeClr val="bg1"/>
                </a:solidFill>
                <a:latin typeface="Segoe UI" panose="020B0502040204020203" pitchFamily="34" charset="0"/>
                <a:cs typeface="Segoe UI" panose="020B0502040204020203" pitchFamily="34" charset="0"/>
              </a:rPr>
              <a:t>C</a:t>
            </a:r>
            <a:endParaRPr lang="ru-RU" sz="1600" b="1" dirty="0">
              <a:solidFill>
                <a:schemeClr val="bg1"/>
              </a:solidFill>
              <a:latin typeface="Segoe UI" panose="020B0502040204020203" pitchFamily="34" charset="0"/>
              <a:cs typeface="Segoe UI" panose="020B0502040204020203" pitchFamily="34" charset="0"/>
            </a:endParaRPr>
          </a:p>
        </p:txBody>
      </p:sp>
      <p:sp>
        <p:nvSpPr>
          <p:cNvPr id="67" name="Прямоугольник 66"/>
          <p:cNvSpPr/>
          <p:nvPr/>
        </p:nvSpPr>
        <p:spPr>
          <a:xfrm>
            <a:off x="2051499" y="5221201"/>
            <a:ext cx="341760" cy="338554"/>
          </a:xfrm>
          <a:prstGeom prst="rect">
            <a:avLst/>
          </a:prstGeom>
        </p:spPr>
        <p:txBody>
          <a:bodyPr wrap="none">
            <a:spAutoFit/>
          </a:bodyPr>
          <a:lstStyle/>
          <a:p>
            <a:pPr algn="just"/>
            <a:r>
              <a:rPr lang="ru-RU" sz="1600" b="1" i="1" dirty="0" smtClean="0">
                <a:solidFill>
                  <a:schemeClr val="bg1"/>
                </a:solidFill>
                <a:latin typeface="Segoe UI" panose="020B0502040204020203" pitchFamily="34" charset="0"/>
                <a:cs typeface="Segoe UI" panose="020B0502040204020203" pitchFamily="34" charset="0"/>
              </a:rPr>
              <a:t>Д</a:t>
            </a:r>
            <a:endParaRPr lang="ru-RU" sz="1600" b="1" dirty="0">
              <a:solidFill>
                <a:schemeClr val="bg1"/>
              </a:solidFill>
              <a:latin typeface="Segoe UI" panose="020B0502040204020203" pitchFamily="34" charset="0"/>
              <a:cs typeface="Segoe UI" panose="020B0502040204020203" pitchFamily="34" charset="0"/>
            </a:endParaRPr>
          </a:p>
        </p:txBody>
      </p:sp>
      <p:sp>
        <p:nvSpPr>
          <p:cNvPr id="68" name="Прямоугольник 67"/>
          <p:cNvSpPr/>
          <p:nvPr/>
        </p:nvSpPr>
        <p:spPr>
          <a:xfrm>
            <a:off x="885714" y="739974"/>
            <a:ext cx="11137217" cy="1169551"/>
          </a:xfrm>
          <a:prstGeom prst="rect">
            <a:avLst/>
          </a:prstGeom>
        </p:spPr>
        <p:txBody>
          <a:bodyPr wrap="square">
            <a:spAutoFit/>
          </a:bodyPr>
          <a:lstStyle/>
          <a:p>
            <a:pPr algn="just"/>
            <a:r>
              <a:rPr lang="kk-KZ" sz="1400" b="1" dirty="0" smtClean="0">
                <a:solidFill>
                  <a:schemeClr val="tx2">
                    <a:lumMod val="50000"/>
                  </a:schemeClr>
                </a:solidFill>
                <a:latin typeface="Segoe UI" panose="020B0502040204020203" pitchFamily="34" charset="0"/>
                <a:cs typeface="Segoe UI" panose="020B0502040204020203" pitchFamily="34" charset="0"/>
              </a:rPr>
              <a:t>Мемлекет басшысының тапсырмасына сәйкес 2025 жылға дейін жыл сайын лауазымдық жалақының белгіленген мөлшеріне жоғарылату коэффициентін қолдану жолымен мәдениет және архив ісі ұйымдары қызметкерлерінің жалақысын 100</a:t>
            </a:r>
            <a:r>
              <a:rPr lang="ru-RU" sz="1400" b="1" dirty="0">
                <a:solidFill>
                  <a:schemeClr val="tx2">
                    <a:lumMod val="50000"/>
                  </a:schemeClr>
                </a:solidFill>
                <a:latin typeface="Segoe UI" panose="020B0502040204020203" pitchFamily="34" charset="0"/>
                <a:cs typeface="Segoe UI" panose="020B0502040204020203" pitchFamily="34" charset="0"/>
              </a:rPr>
              <a:t> %</a:t>
            </a:r>
            <a:r>
              <a:rPr lang="kk-KZ" sz="1400" b="1" dirty="0" smtClean="0">
                <a:solidFill>
                  <a:schemeClr val="tx2">
                    <a:lumMod val="50000"/>
                  </a:schemeClr>
                </a:solidFill>
                <a:latin typeface="Segoe UI" panose="020B0502040204020203" pitchFamily="34" charset="0"/>
                <a:cs typeface="Segoe UI" panose="020B0502040204020203" pitchFamily="34" charset="0"/>
              </a:rPr>
              <a:t> арттыруды кезең-кезеңімен жүзеге асыру </a:t>
            </a:r>
            <a:r>
              <a:rPr lang="ru-RU" sz="1400" b="1" dirty="0" err="1" smtClean="0">
                <a:solidFill>
                  <a:schemeClr val="tx2">
                    <a:lumMod val="50000"/>
                  </a:schemeClr>
                </a:solidFill>
                <a:latin typeface="Segoe UI" panose="020B0502040204020203" pitchFamily="34" charset="0"/>
                <a:cs typeface="Segoe UI" panose="020B0502040204020203" pitchFamily="34" charset="0"/>
              </a:rPr>
              <a:t>жоспарлануда</a:t>
            </a:r>
            <a:r>
              <a:rPr lang="ru-RU" sz="1400" b="1" dirty="0" smtClean="0">
                <a:solidFill>
                  <a:schemeClr val="tx2">
                    <a:lumMod val="50000"/>
                  </a:schemeClr>
                </a:solidFill>
                <a:latin typeface="Segoe UI" panose="020B0502040204020203" pitchFamily="34" charset="0"/>
                <a:cs typeface="Segoe UI" panose="020B0502040204020203" pitchFamily="34" charset="0"/>
              </a:rPr>
              <a:t>.</a:t>
            </a:r>
          </a:p>
          <a:p>
            <a:pPr algn="just"/>
            <a:r>
              <a:rPr lang="ru-RU" sz="1300" i="1" dirty="0" err="1" smtClean="0">
                <a:solidFill>
                  <a:schemeClr val="tx2">
                    <a:lumMod val="50000"/>
                  </a:schemeClr>
                </a:solidFill>
                <a:latin typeface="Segoe UI" panose="020B0502040204020203" pitchFamily="34" charset="0"/>
                <a:cs typeface="Segoe UI" panose="020B0502040204020203" pitchFamily="34" charset="0"/>
              </a:rPr>
              <a:t>Бұл</a:t>
            </a:r>
            <a:r>
              <a:rPr lang="ru-RU" sz="1300" i="1" dirty="0" smtClean="0">
                <a:solidFill>
                  <a:schemeClr val="tx2">
                    <a:lumMod val="50000"/>
                  </a:schemeClr>
                </a:solidFill>
                <a:latin typeface="Segoe UI" panose="020B0502040204020203" pitchFamily="34" charset="0"/>
                <a:cs typeface="Segoe UI" panose="020B0502040204020203" pitchFamily="34" charset="0"/>
              </a:rPr>
              <a:t> </a:t>
            </a:r>
            <a:r>
              <a:rPr lang="ru-RU" sz="1300" i="1" dirty="0">
                <a:solidFill>
                  <a:schemeClr val="tx2">
                    <a:lumMod val="50000"/>
                  </a:schemeClr>
                </a:solidFill>
                <a:latin typeface="Segoe UI" panose="020B0502040204020203" pitchFamily="34" charset="0"/>
                <a:cs typeface="Segoe UI" panose="020B0502040204020203" pitchFamily="34" charset="0"/>
              </a:rPr>
              <a:t>64 </a:t>
            </a:r>
            <a:r>
              <a:rPr lang="ru-RU" sz="1300" i="1" dirty="0" err="1">
                <a:solidFill>
                  <a:schemeClr val="tx2">
                    <a:lumMod val="50000"/>
                  </a:schemeClr>
                </a:solidFill>
                <a:latin typeface="Segoe UI" panose="020B0502040204020203" pitchFamily="34" charset="0"/>
                <a:cs typeface="Segoe UI" panose="020B0502040204020203" pitchFamily="34" charset="0"/>
              </a:rPr>
              <a:t>мыңға</a:t>
            </a:r>
            <a:r>
              <a:rPr lang="ru-RU" sz="1300" i="1" dirty="0">
                <a:solidFill>
                  <a:schemeClr val="tx2">
                    <a:lumMod val="50000"/>
                  </a:schemeClr>
                </a:solidFill>
                <a:latin typeface="Segoe UI" panose="020B0502040204020203" pitchFamily="34" charset="0"/>
                <a:cs typeface="Segoe UI" panose="020B0502040204020203" pitchFamily="34" charset="0"/>
              </a:rPr>
              <a:t> </a:t>
            </a:r>
            <a:r>
              <a:rPr lang="ru-RU" sz="1300" i="1" dirty="0" err="1">
                <a:solidFill>
                  <a:schemeClr val="tx2">
                    <a:lumMod val="50000"/>
                  </a:schemeClr>
                </a:solidFill>
                <a:latin typeface="Segoe UI" panose="020B0502040204020203" pitchFamily="34" charset="0"/>
                <a:cs typeface="Segoe UI" panose="020B0502040204020203" pitchFamily="34" charset="0"/>
              </a:rPr>
              <a:t>жуық</a:t>
            </a:r>
            <a:r>
              <a:rPr lang="ru-RU" sz="1300" i="1" dirty="0">
                <a:solidFill>
                  <a:schemeClr val="tx2">
                    <a:lumMod val="50000"/>
                  </a:schemeClr>
                </a:solidFill>
                <a:latin typeface="Segoe UI" panose="020B0502040204020203" pitchFamily="34" charset="0"/>
                <a:cs typeface="Segoe UI" panose="020B0502040204020203" pitchFamily="34" charset="0"/>
              </a:rPr>
              <a:t> </a:t>
            </a:r>
            <a:r>
              <a:rPr lang="ru-RU" sz="1300" i="1" dirty="0" err="1" smtClean="0">
                <a:solidFill>
                  <a:schemeClr val="tx2">
                    <a:lumMod val="50000"/>
                  </a:schemeClr>
                </a:solidFill>
                <a:latin typeface="Segoe UI" panose="020B0502040204020203" pitchFamily="34" charset="0"/>
                <a:cs typeface="Segoe UI" panose="020B0502040204020203" pitchFamily="34" charset="0"/>
              </a:rPr>
              <a:t>мәдениет</a:t>
            </a:r>
            <a:r>
              <a:rPr lang="ru-RU" sz="1300" i="1" dirty="0">
                <a:solidFill>
                  <a:schemeClr val="tx2">
                    <a:lumMod val="50000"/>
                  </a:schemeClr>
                </a:solidFill>
                <a:latin typeface="Segoe UI" panose="020B0502040204020203" pitchFamily="34" charset="0"/>
                <a:cs typeface="Segoe UI" panose="020B0502040204020203" pitchFamily="34" charset="0"/>
              </a:rPr>
              <a:t> </a:t>
            </a:r>
            <a:r>
              <a:rPr lang="ru-RU" sz="1300" i="1" dirty="0" err="1" smtClean="0">
                <a:solidFill>
                  <a:schemeClr val="tx2">
                    <a:lumMod val="50000"/>
                  </a:schemeClr>
                </a:solidFill>
                <a:latin typeface="Segoe UI" panose="020B0502040204020203" pitchFamily="34" charset="0"/>
                <a:cs typeface="Segoe UI" panose="020B0502040204020203" pitchFamily="34" charset="0"/>
              </a:rPr>
              <a:t>және</a:t>
            </a:r>
            <a:r>
              <a:rPr lang="ru-RU" sz="1300" i="1" dirty="0" smtClean="0">
                <a:solidFill>
                  <a:schemeClr val="tx2">
                    <a:lumMod val="50000"/>
                  </a:schemeClr>
                </a:solidFill>
                <a:latin typeface="Segoe UI" panose="020B0502040204020203" pitchFamily="34" charset="0"/>
                <a:cs typeface="Segoe UI" panose="020B0502040204020203" pitchFamily="34" charset="0"/>
              </a:rPr>
              <a:t> </a:t>
            </a:r>
            <a:r>
              <a:rPr lang="ru-RU" sz="1300" i="1" dirty="0">
                <a:solidFill>
                  <a:schemeClr val="tx2">
                    <a:lumMod val="50000"/>
                  </a:schemeClr>
                </a:solidFill>
                <a:latin typeface="Segoe UI" panose="020B0502040204020203" pitchFamily="34" charset="0"/>
                <a:cs typeface="Segoe UI" panose="020B0502040204020203" pitchFamily="34" charset="0"/>
              </a:rPr>
              <a:t>архив </a:t>
            </a:r>
            <a:r>
              <a:rPr lang="ru-RU" sz="1300" i="1" dirty="0" err="1" smtClean="0">
                <a:solidFill>
                  <a:schemeClr val="tx2">
                    <a:lumMod val="50000"/>
                  </a:schemeClr>
                </a:solidFill>
                <a:latin typeface="Segoe UI" panose="020B0502040204020203" pitchFamily="34" charset="0"/>
                <a:cs typeface="Segoe UI" panose="020B0502040204020203" pitchFamily="34" charset="0"/>
              </a:rPr>
              <a:t>қызметкерінің</a:t>
            </a:r>
            <a:r>
              <a:rPr lang="ru-RU" sz="1300" i="1" dirty="0" smtClean="0">
                <a:solidFill>
                  <a:schemeClr val="tx2">
                    <a:lumMod val="50000"/>
                  </a:schemeClr>
                </a:solidFill>
                <a:latin typeface="Segoe UI" panose="020B0502040204020203" pitchFamily="34" charset="0"/>
                <a:cs typeface="Segoe UI" panose="020B0502040204020203" pitchFamily="34" charset="0"/>
              </a:rPr>
              <a:t> </a:t>
            </a:r>
            <a:r>
              <a:rPr lang="ru-RU" sz="1300" i="1" dirty="0" err="1">
                <a:solidFill>
                  <a:schemeClr val="tx2">
                    <a:lumMod val="50000"/>
                  </a:schemeClr>
                </a:solidFill>
                <a:latin typeface="Segoe UI" panose="020B0502040204020203" pitchFamily="34" charset="0"/>
                <a:cs typeface="Segoe UI" panose="020B0502040204020203" pitchFamily="34" charset="0"/>
              </a:rPr>
              <a:t>жалақысы</a:t>
            </a:r>
            <a:r>
              <a:rPr lang="ru-RU" sz="1300" i="1" dirty="0">
                <a:solidFill>
                  <a:schemeClr val="tx2">
                    <a:lumMod val="50000"/>
                  </a:schemeClr>
                </a:solidFill>
                <a:latin typeface="Segoe UI" panose="020B0502040204020203" pitchFamily="34" charset="0"/>
                <a:cs typeface="Segoe UI" panose="020B0502040204020203" pitchFamily="34" charset="0"/>
              </a:rPr>
              <a:t> 2021 </a:t>
            </a:r>
            <a:r>
              <a:rPr lang="ru-RU" sz="1300" i="1" dirty="0" err="1">
                <a:solidFill>
                  <a:schemeClr val="tx2">
                    <a:lumMod val="50000"/>
                  </a:schemeClr>
                </a:solidFill>
                <a:latin typeface="Segoe UI" panose="020B0502040204020203" pitchFamily="34" charset="0"/>
                <a:cs typeface="Segoe UI" panose="020B0502040204020203" pitchFamily="34" charset="0"/>
              </a:rPr>
              <a:t>жылғы</a:t>
            </a:r>
            <a:r>
              <a:rPr lang="ru-RU" sz="1300" i="1" dirty="0">
                <a:solidFill>
                  <a:schemeClr val="tx2">
                    <a:lumMod val="50000"/>
                  </a:schemeClr>
                </a:solidFill>
                <a:latin typeface="Segoe UI" panose="020B0502040204020203" pitchFamily="34" charset="0"/>
                <a:cs typeface="Segoe UI" panose="020B0502040204020203" pitchFamily="34" charset="0"/>
              </a:rPr>
              <a:t> </a:t>
            </a:r>
            <a:r>
              <a:rPr lang="ru-RU" sz="1300" i="1" dirty="0" err="1">
                <a:solidFill>
                  <a:schemeClr val="tx2">
                    <a:lumMod val="50000"/>
                  </a:schemeClr>
                </a:solidFill>
                <a:latin typeface="Segoe UI" panose="020B0502040204020203" pitchFamily="34" charset="0"/>
                <a:cs typeface="Segoe UI" panose="020B0502040204020203" pitchFamily="34" charset="0"/>
              </a:rPr>
              <a:t>деңгейден</a:t>
            </a:r>
            <a:r>
              <a:rPr lang="ru-RU" sz="1300" i="1" dirty="0">
                <a:solidFill>
                  <a:schemeClr val="tx2">
                    <a:lumMod val="50000"/>
                  </a:schemeClr>
                </a:solidFill>
                <a:latin typeface="Segoe UI" panose="020B0502040204020203" pitchFamily="34" charset="0"/>
                <a:cs typeface="Segoe UI" panose="020B0502040204020203" pitchFamily="34" charset="0"/>
              </a:rPr>
              <a:t> 2022 </a:t>
            </a:r>
            <a:r>
              <a:rPr lang="ru-RU" sz="1300" i="1" dirty="0" err="1">
                <a:solidFill>
                  <a:schemeClr val="tx2">
                    <a:lumMod val="50000"/>
                  </a:schemeClr>
                </a:solidFill>
                <a:latin typeface="Segoe UI" panose="020B0502040204020203" pitchFamily="34" charset="0"/>
                <a:cs typeface="Segoe UI" panose="020B0502040204020203" pitchFamily="34" charset="0"/>
              </a:rPr>
              <a:t>жылы</a:t>
            </a:r>
            <a:r>
              <a:rPr lang="ru-RU" sz="1300" i="1" dirty="0">
                <a:solidFill>
                  <a:schemeClr val="tx2">
                    <a:lumMod val="50000"/>
                  </a:schemeClr>
                </a:solidFill>
                <a:latin typeface="Segoe UI" panose="020B0502040204020203" pitchFamily="34" charset="0"/>
                <a:cs typeface="Segoe UI" panose="020B0502040204020203" pitchFamily="34" charset="0"/>
              </a:rPr>
              <a:t> 23</a:t>
            </a:r>
            <a:r>
              <a:rPr lang="ru-RU" sz="1300" i="1" dirty="0" smtClean="0">
                <a:solidFill>
                  <a:schemeClr val="tx2">
                    <a:lumMod val="50000"/>
                  </a:schemeClr>
                </a:solidFill>
                <a:latin typeface="Segoe UI" panose="020B0502040204020203" pitchFamily="34" charset="0"/>
                <a:cs typeface="Segoe UI" panose="020B0502040204020203" pitchFamily="34" charset="0"/>
              </a:rPr>
              <a:t>%, </a:t>
            </a:r>
            <a:r>
              <a:rPr lang="ru-RU" sz="1300" i="1" dirty="0">
                <a:solidFill>
                  <a:schemeClr val="tx2">
                    <a:lumMod val="50000"/>
                  </a:schemeClr>
                </a:solidFill>
                <a:latin typeface="Segoe UI" panose="020B0502040204020203" pitchFamily="34" charset="0"/>
                <a:cs typeface="Segoe UI" panose="020B0502040204020203" pitchFamily="34" charset="0"/>
              </a:rPr>
              <a:t>2023 </a:t>
            </a:r>
            <a:r>
              <a:rPr lang="ru-RU" sz="1300" i="1" dirty="0" err="1">
                <a:solidFill>
                  <a:schemeClr val="tx2">
                    <a:lumMod val="50000"/>
                  </a:schemeClr>
                </a:solidFill>
                <a:latin typeface="Segoe UI" panose="020B0502040204020203" pitchFamily="34" charset="0"/>
                <a:cs typeface="Segoe UI" panose="020B0502040204020203" pitchFamily="34" charset="0"/>
              </a:rPr>
              <a:t>жылы</a:t>
            </a:r>
            <a:r>
              <a:rPr lang="ru-RU" sz="1300" i="1" dirty="0">
                <a:solidFill>
                  <a:schemeClr val="tx2">
                    <a:lumMod val="50000"/>
                  </a:schemeClr>
                </a:solidFill>
                <a:latin typeface="Segoe UI" panose="020B0502040204020203" pitchFamily="34" charset="0"/>
                <a:cs typeface="Segoe UI" panose="020B0502040204020203" pitchFamily="34" charset="0"/>
              </a:rPr>
              <a:t> 45</a:t>
            </a:r>
            <a:r>
              <a:rPr lang="ru-RU" sz="1300" i="1" dirty="0" smtClean="0">
                <a:solidFill>
                  <a:schemeClr val="tx2">
                    <a:lumMod val="50000"/>
                  </a:schemeClr>
                </a:solidFill>
                <a:latin typeface="Segoe UI" panose="020B0502040204020203" pitchFamily="34" charset="0"/>
                <a:cs typeface="Segoe UI" panose="020B0502040204020203" pitchFamily="34" charset="0"/>
              </a:rPr>
              <a:t>%, 2024 </a:t>
            </a:r>
            <a:r>
              <a:rPr lang="ru-RU" sz="1300" i="1" dirty="0" err="1">
                <a:solidFill>
                  <a:schemeClr val="tx2">
                    <a:lumMod val="50000"/>
                  </a:schemeClr>
                </a:solidFill>
                <a:latin typeface="Segoe UI" panose="020B0502040204020203" pitchFamily="34" charset="0"/>
                <a:cs typeface="Segoe UI" panose="020B0502040204020203" pitchFamily="34" charset="0"/>
              </a:rPr>
              <a:t>жылы</a:t>
            </a:r>
            <a:r>
              <a:rPr lang="ru-RU" sz="1300" i="1" dirty="0">
                <a:solidFill>
                  <a:schemeClr val="tx2">
                    <a:lumMod val="50000"/>
                  </a:schemeClr>
                </a:solidFill>
                <a:latin typeface="Segoe UI" panose="020B0502040204020203" pitchFamily="34" charset="0"/>
                <a:cs typeface="Segoe UI" panose="020B0502040204020203" pitchFamily="34" charset="0"/>
              </a:rPr>
              <a:t> </a:t>
            </a:r>
            <a:r>
              <a:rPr lang="ru-RU" sz="1300" i="1" dirty="0" smtClean="0">
                <a:solidFill>
                  <a:schemeClr val="tx2">
                    <a:lumMod val="50000"/>
                  </a:schemeClr>
                </a:solidFill>
                <a:latin typeface="Segoe UI" panose="020B0502040204020203" pitchFamily="34" charset="0"/>
                <a:cs typeface="Segoe UI" panose="020B0502040204020203" pitchFamily="34" charset="0"/>
              </a:rPr>
              <a:t>71%, 2025 </a:t>
            </a:r>
            <a:r>
              <a:rPr lang="ru-RU" sz="1300" i="1" dirty="0" err="1">
                <a:solidFill>
                  <a:schemeClr val="tx2">
                    <a:lumMod val="50000"/>
                  </a:schemeClr>
                </a:solidFill>
                <a:latin typeface="Segoe UI" panose="020B0502040204020203" pitchFamily="34" charset="0"/>
                <a:cs typeface="Segoe UI" panose="020B0502040204020203" pitchFamily="34" charset="0"/>
              </a:rPr>
              <a:t>жылы</a:t>
            </a:r>
            <a:r>
              <a:rPr lang="ru-RU" sz="1300" i="1" dirty="0">
                <a:solidFill>
                  <a:schemeClr val="tx2">
                    <a:lumMod val="50000"/>
                  </a:schemeClr>
                </a:solidFill>
                <a:latin typeface="Segoe UI" panose="020B0502040204020203" pitchFamily="34" charset="0"/>
                <a:cs typeface="Segoe UI" panose="020B0502040204020203" pitchFamily="34" charset="0"/>
              </a:rPr>
              <a:t> 100</a:t>
            </a:r>
            <a:r>
              <a:rPr lang="ru-RU" sz="1300" i="1" dirty="0" smtClean="0">
                <a:solidFill>
                  <a:schemeClr val="tx2">
                    <a:lumMod val="50000"/>
                  </a:schemeClr>
                </a:solidFill>
                <a:latin typeface="Segoe UI" panose="020B0502040204020203" pitchFamily="34" charset="0"/>
                <a:cs typeface="Segoe UI" panose="020B0502040204020203" pitchFamily="34" charset="0"/>
              </a:rPr>
              <a:t>% </a:t>
            </a:r>
            <a:r>
              <a:rPr lang="ru-RU" sz="1300" i="1" dirty="0" err="1">
                <a:solidFill>
                  <a:schemeClr val="tx2">
                    <a:lumMod val="50000"/>
                  </a:schemeClr>
                </a:solidFill>
                <a:latin typeface="Segoe UI" panose="020B0502040204020203" pitchFamily="34" charset="0"/>
                <a:cs typeface="Segoe UI" panose="020B0502040204020203" pitchFamily="34" charset="0"/>
              </a:rPr>
              <a:t>өсетінін</a:t>
            </a:r>
            <a:r>
              <a:rPr lang="ru-RU" sz="1300" i="1" dirty="0">
                <a:solidFill>
                  <a:schemeClr val="tx2">
                    <a:lumMod val="50000"/>
                  </a:schemeClr>
                </a:solidFill>
                <a:latin typeface="Segoe UI" panose="020B0502040204020203" pitchFamily="34" charset="0"/>
                <a:cs typeface="Segoe UI" panose="020B0502040204020203" pitchFamily="34" charset="0"/>
              </a:rPr>
              <a:t> </a:t>
            </a:r>
            <a:r>
              <a:rPr lang="ru-RU" sz="1300" i="1" dirty="0" err="1" smtClean="0">
                <a:solidFill>
                  <a:schemeClr val="tx2">
                    <a:lumMod val="50000"/>
                  </a:schemeClr>
                </a:solidFill>
                <a:latin typeface="Segoe UI" panose="020B0502040204020203" pitchFamily="34" charset="0"/>
                <a:cs typeface="Segoe UI" panose="020B0502040204020203" pitchFamily="34" charset="0"/>
              </a:rPr>
              <a:t>білдіреді</a:t>
            </a:r>
            <a:endParaRPr lang="ru-RU" sz="1300" i="1" dirty="0">
              <a:solidFill>
                <a:schemeClr val="tx2">
                  <a:lumMod val="50000"/>
                </a:schemeClr>
              </a:solidFill>
              <a:latin typeface="Segoe UI" panose="020B0502040204020203" pitchFamily="34" charset="0"/>
              <a:cs typeface="Segoe UI" panose="020B0502040204020203" pitchFamily="34" charset="0"/>
            </a:endParaRPr>
          </a:p>
        </p:txBody>
      </p:sp>
      <p:sp>
        <p:nvSpPr>
          <p:cNvPr id="69" name="Прямоугольник 68"/>
          <p:cNvSpPr/>
          <p:nvPr/>
        </p:nvSpPr>
        <p:spPr>
          <a:xfrm>
            <a:off x="1857240" y="1755818"/>
            <a:ext cx="11694391" cy="461665"/>
          </a:xfrm>
          <a:prstGeom prst="rect">
            <a:avLst/>
          </a:prstGeom>
        </p:spPr>
        <p:txBody>
          <a:bodyPr wrap="square">
            <a:spAutoFit/>
          </a:bodyPr>
          <a:lstStyle/>
          <a:p>
            <a:pPr algn="just"/>
            <a:endParaRPr lang="ru-RU" sz="1200" b="1" i="1" dirty="0">
              <a:latin typeface="Segoe UI" panose="020B0502040204020203" pitchFamily="34" charset="0"/>
              <a:cs typeface="Segoe UI" panose="020B0502040204020203" pitchFamily="34" charset="0"/>
            </a:endParaRPr>
          </a:p>
          <a:p>
            <a:pPr algn="just"/>
            <a:r>
              <a:rPr lang="ru-RU" sz="1200" b="1" i="1" dirty="0">
                <a:latin typeface="Segoe UI" panose="020B0502040204020203" pitchFamily="34" charset="0"/>
                <a:cs typeface="Segoe UI" panose="020B0502040204020203" pitchFamily="34" charset="0"/>
              </a:rPr>
              <a:t>2025 </a:t>
            </a:r>
            <a:r>
              <a:rPr lang="ru-RU" sz="1200" b="1" i="1" dirty="0" err="1">
                <a:latin typeface="Segoe UI" panose="020B0502040204020203" pitchFamily="34" charset="0"/>
                <a:cs typeface="Segoe UI" panose="020B0502040204020203" pitchFamily="34" charset="0"/>
              </a:rPr>
              <a:t>жылға</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қарай</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мәдениет</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саласындағы</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негізгі</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персоналдың</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орташа</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лауазымдық</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жалақысы</a:t>
            </a:r>
            <a:r>
              <a:rPr lang="ru-RU" sz="1200" b="1" i="1" dirty="0">
                <a:latin typeface="Segoe UI" panose="020B0502040204020203" pitchFamily="34" charset="0"/>
                <a:cs typeface="Segoe UI" panose="020B0502040204020203" pitchFamily="34" charset="0"/>
              </a:rPr>
              <a:t> </a:t>
            </a:r>
            <a:r>
              <a:rPr lang="ru-RU" sz="1200" b="1" i="1" dirty="0" err="1" smtClean="0">
                <a:latin typeface="Segoe UI" panose="020B0502040204020203" pitchFamily="34" charset="0"/>
                <a:cs typeface="Segoe UI" panose="020B0502040204020203" pitchFamily="34" charset="0"/>
              </a:rPr>
              <a:t>орташа</a:t>
            </a:r>
            <a:r>
              <a:rPr lang="ru-RU" sz="1200" b="1" i="1" dirty="0" smtClean="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есеппен</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өседі</a:t>
            </a:r>
            <a:r>
              <a:rPr lang="ru-RU" sz="1200" b="1" i="1" dirty="0">
                <a:latin typeface="Segoe UI" panose="020B0502040204020203" pitchFamily="34" charset="0"/>
                <a:cs typeface="Segoe UI" panose="020B0502040204020203" pitchFamily="34" charset="0"/>
              </a:rPr>
              <a:t>:</a:t>
            </a:r>
            <a:endParaRPr lang="ru-RU" sz="1200" b="1" dirty="0">
              <a:latin typeface="Segoe UI" panose="020B0502040204020203" pitchFamily="34" charset="0"/>
              <a:cs typeface="Segoe UI" panose="020B0502040204020203" pitchFamily="34" charset="0"/>
            </a:endParaRPr>
          </a:p>
        </p:txBody>
      </p:sp>
      <p:sp>
        <p:nvSpPr>
          <p:cNvPr id="70" name="TextBox 69"/>
          <p:cNvSpPr txBox="1"/>
          <p:nvPr/>
        </p:nvSpPr>
        <p:spPr>
          <a:xfrm>
            <a:off x="1465233" y="5519049"/>
            <a:ext cx="1146022" cy="307777"/>
          </a:xfrm>
          <a:prstGeom prst="rect">
            <a:avLst/>
          </a:prstGeom>
          <a:noFill/>
        </p:spPr>
        <p:txBody>
          <a:bodyPr wrap="square" rtlCol="0">
            <a:spAutoFit/>
          </a:bodyPr>
          <a:lstStyle/>
          <a:p>
            <a:endParaRPr lang="ru-RU" sz="1400" b="1" dirty="0">
              <a:solidFill>
                <a:schemeClr val="bg1"/>
              </a:solidFill>
              <a:effectLst>
                <a:glow rad="101600">
                  <a:schemeClr val="tx1">
                    <a:alpha val="60000"/>
                  </a:schemeClr>
                </a:glow>
              </a:effectLst>
              <a:latin typeface="Segoe UI" panose="020B0502040204020203" pitchFamily="34" charset="0"/>
              <a:cs typeface="Segoe UI" panose="020B0502040204020203" pitchFamily="34" charset="0"/>
            </a:endParaRPr>
          </a:p>
        </p:txBody>
      </p:sp>
      <p:cxnSp>
        <p:nvCxnSpPr>
          <p:cNvPr id="71" name="Google Shape;371;p7">
            <a:extLst>
              <a:ext uri="{FF2B5EF4-FFF2-40B4-BE49-F238E27FC236}">
                <a16:creationId xmlns:a16="http://schemas.microsoft.com/office/drawing/2014/main" id="{C7B6481B-2143-4297-A5E9-02DB9EC08508}"/>
              </a:ext>
            </a:extLst>
          </p:cNvPr>
          <p:cNvCxnSpPr>
            <a:cxnSpLocks/>
          </p:cNvCxnSpPr>
          <p:nvPr/>
        </p:nvCxnSpPr>
        <p:spPr>
          <a:xfrm>
            <a:off x="5784840" y="2747166"/>
            <a:ext cx="0" cy="720000"/>
          </a:xfrm>
          <a:prstGeom prst="straightConnector1">
            <a:avLst/>
          </a:prstGeom>
          <a:noFill/>
          <a:ln w="19050" cap="flat" cmpd="sng">
            <a:solidFill>
              <a:srgbClr val="001C7B"/>
            </a:solidFill>
            <a:prstDash val="dot"/>
            <a:round/>
            <a:headEnd type="none" w="sm" len="sm"/>
            <a:tailEnd type="none" w="sm" len="sm"/>
          </a:ln>
        </p:spPr>
      </p:cxnSp>
      <p:cxnSp>
        <p:nvCxnSpPr>
          <p:cNvPr id="72" name="Google Shape;371;p7">
            <a:extLst>
              <a:ext uri="{FF2B5EF4-FFF2-40B4-BE49-F238E27FC236}">
                <a16:creationId xmlns:a16="http://schemas.microsoft.com/office/drawing/2014/main" id="{C7B6481B-2143-4297-A5E9-02DB9EC08508}"/>
              </a:ext>
            </a:extLst>
          </p:cNvPr>
          <p:cNvCxnSpPr>
            <a:cxnSpLocks/>
          </p:cNvCxnSpPr>
          <p:nvPr/>
        </p:nvCxnSpPr>
        <p:spPr>
          <a:xfrm>
            <a:off x="7391968" y="2697460"/>
            <a:ext cx="0" cy="720000"/>
          </a:xfrm>
          <a:prstGeom prst="straightConnector1">
            <a:avLst/>
          </a:prstGeom>
          <a:noFill/>
          <a:ln w="19050" cap="flat" cmpd="sng">
            <a:solidFill>
              <a:srgbClr val="001C7B"/>
            </a:solidFill>
            <a:prstDash val="dot"/>
            <a:round/>
            <a:headEnd type="none" w="sm" len="sm"/>
            <a:tailEnd type="none" w="sm" len="sm"/>
          </a:ln>
        </p:spPr>
      </p:cxnSp>
      <p:sp>
        <p:nvSpPr>
          <p:cNvPr id="73" name="Овал 72"/>
          <p:cNvSpPr/>
          <p:nvPr/>
        </p:nvSpPr>
        <p:spPr>
          <a:xfrm>
            <a:off x="192742" y="83261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скругленные углы 3">
            <a:extLst>
              <a:ext uri="{FF2B5EF4-FFF2-40B4-BE49-F238E27FC236}">
                <a16:creationId xmlns:a16="http://schemas.microsoft.com/office/drawing/2014/main" id="{C3A87387-B9DE-4E38-B782-D9DFD1DE0FCA}"/>
              </a:ext>
            </a:extLst>
          </p:cNvPr>
          <p:cNvSpPr/>
          <p:nvPr/>
        </p:nvSpPr>
        <p:spPr>
          <a:xfrm>
            <a:off x="979053" y="4182834"/>
            <a:ext cx="10867709" cy="1779888"/>
          </a:xfrm>
          <a:prstGeom prst="roundRect">
            <a:avLst>
              <a:gd name="adj" fmla="val 0"/>
            </a:avLst>
          </a:prstGeom>
          <a:noFill/>
          <a:ln w="22225" cap="rnd" cmpd="sng">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435">
              <a:solidFill>
                <a:prstClr val="white"/>
              </a:solidFill>
            </a:endParaRPr>
          </a:p>
        </p:txBody>
      </p:sp>
      <p:sp>
        <p:nvSpPr>
          <p:cNvPr id="76" name="TextBox 75">
            <a:extLst>
              <a:ext uri="{FF2B5EF4-FFF2-40B4-BE49-F238E27FC236}">
                <a16:creationId xmlns:a16="http://schemas.microsoft.com/office/drawing/2014/main" id="{F4538212-DD40-46FF-92CD-FA48902560AF}"/>
              </a:ext>
            </a:extLst>
          </p:cNvPr>
          <p:cNvSpPr txBox="1"/>
          <p:nvPr/>
        </p:nvSpPr>
        <p:spPr>
          <a:xfrm>
            <a:off x="1465234" y="3997068"/>
            <a:ext cx="9904730" cy="369332"/>
          </a:xfrm>
          <a:prstGeom prst="rect">
            <a:avLst/>
          </a:prstGeom>
          <a:solidFill>
            <a:schemeClr val="accent3">
              <a:lumMod val="20000"/>
              <a:lumOff val="80000"/>
            </a:schemeClr>
          </a:solidFill>
        </p:spPr>
        <p:txBody>
          <a:bodyPr wrap="square" rtlCol="0">
            <a:spAutoFit/>
          </a:bodyPr>
          <a:lstStyle>
            <a:defPPr>
              <a:defRPr lang="ru-RU"/>
            </a:defPPr>
            <a:lvl1pPr algn="ctr">
              <a:defRPr sz="1400" b="1">
                <a:solidFill>
                  <a:schemeClr val="accent1">
                    <a:lumMod val="50000"/>
                  </a:schemeClr>
                </a:solidFill>
                <a:latin typeface="Arial" panose="020B0604020202020204" pitchFamily="34" charset="0"/>
                <a:cs typeface="Arial" panose="020B0604020202020204" pitchFamily="34" charset="0"/>
              </a:defRPr>
            </a:lvl1pPr>
          </a:lstStyle>
          <a:p>
            <a:endParaRPr lang="ru-RU" sz="1800" dirty="0">
              <a:solidFill>
                <a:srgbClr val="5B9BD5">
                  <a:lumMod val="50000"/>
                </a:srgbClr>
              </a:solidFill>
              <a:latin typeface="Segoe UI" panose="020B0502040204020203" pitchFamily="34" charset="0"/>
              <a:cs typeface="Segoe UI" panose="020B0502040204020203" pitchFamily="34" charset="0"/>
            </a:endParaRPr>
          </a:p>
        </p:txBody>
      </p:sp>
      <p:cxnSp>
        <p:nvCxnSpPr>
          <p:cNvPr id="77" name="Google Shape;371;p7">
            <a:extLst>
              <a:ext uri="{FF2B5EF4-FFF2-40B4-BE49-F238E27FC236}">
                <a16:creationId xmlns:a16="http://schemas.microsoft.com/office/drawing/2014/main" id="{C7B6481B-2143-4297-A5E9-02DB9EC08508}"/>
              </a:ext>
            </a:extLst>
          </p:cNvPr>
          <p:cNvCxnSpPr>
            <a:cxnSpLocks/>
          </p:cNvCxnSpPr>
          <p:nvPr/>
        </p:nvCxnSpPr>
        <p:spPr>
          <a:xfrm>
            <a:off x="3954348" y="4913840"/>
            <a:ext cx="0" cy="720000"/>
          </a:xfrm>
          <a:prstGeom prst="straightConnector1">
            <a:avLst/>
          </a:prstGeom>
          <a:noFill/>
          <a:ln w="19050" cap="flat" cmpd="sng">
            <a:solidFill>
              <a:srgbClr val="001C7B"/>
            </a:solidFill>
            <a:prstDash val="dot"/>
            <a:round/>
            <a:headEnd type="none" w="sm" len="sm"/>
            <a:tailEnd type="none" w="sm" len="sm"/>
          </a:ln>
        </p:spPr>
      </p:cxnSp>
      <p:sp>
        <p:nvSpPr>
          <p:cNvPr id="78" name="Прямоугольник 77">
            <a:extLst>
              <a:ext uri="{FF2B5EF4-FFF2-40B4-BE49-F238E27FC236}">
                <a16:creationId xmlns:a16="http://schemas.microsoft.com/office/drawing/2014/main" id="{89F7D6AE-B6F5-4419-AA6A-4A7784AC2243}"/>
              </a:ext>
            </a:extLst>
          </p:cNvPr>
          <p:cNvSpPr/>
          <p:nvPr/>
        </p:nvSpPr>
        <p:spPr>
          <a:xfrm>
            <a:off x="2081370" y="5624171"/>
            <a:ext cx="1311939" cy="338550"/>
          </a:xfrm>
          <a:prstGeom prst="rect">
            <a:avLst/>
          </a:prstGeom>
        </p:spPr>
        <p:txBody>
          <a:bodyPr wrap="square" lIns="91420" tIns="45718" rIns="91420" bIns="45718">
            <a:spAutoFit/>
          </a:bodyPr>
          <a:lstStyle/>
          <a:p>
            <a:pPr lvl="0" algn="ctr" defTabSz="708317"/>
            <a:r>
              <a:rPr lang="ru-RU" sz="1600" b="1" dirty="0" smtClean="0">
                <a:solidFill>
                  <a:srgbClr val="1F4E79"/>
                </a:solidFill>
                <a:latin typeface="Segoe UI" panose="020B0502040204020203" pitchFamily="34" charset="0"/>
                <a:ea typeface="Tahoma" pitchFamily="34" charset="0"/>
                <a:cs typeface="Segoe UI" panose="020B0502040204020203" pitchFamily="34" charset="0"/>
              </a:rPr>
              <a:t>2022 </a:t>
            </a:r>
            <a:r>
              <a:rPr lang="ru-RU" sz="1600" b="1" dirty="0" err="1" smtClean="0">
                <a:solidFill>
                  <a:srgbClr val="1F4E79"/>
                </a:solidFill>
                <a:latin typeface="Segoe UI" panose="020B0502040204020203" pitchFamily="34" charset="0"/>
                <a:ea typeface="Tahoma" pitchFamily="34" charset="0"/>
                <a:cs typeface="Segoe UI" panose="020B0502040204020203" pitchFamily="34" charset="0"/>
              </a:rPr>
              <a:t>жыл</a:t>
            </a:r>
            <a:endParaRPr lang="ru-RU" sz="800" i="1" dirty="0">
              <a:solidFill>
                <a:srgbClr val="1F4E79"/>
              </a:solidFill>
              <a:latin typeface="Segoe UI" panose="020B0502040204020203" pitchFamily="34" charset="0"/>
              <a:ea typeface="Tahoma" pitchFamily="34" charset="0"/>
              <a:cs typeface="Segoe UI" panose="020B0502040204020203" pitchFamily="34" charset="0"/>
            </a:endParaRPr>
          </a:p>
        </p:txBody>
      </p:sp>
      <p:sp>
        <p:nvSpPr>
          <p:cNvPr id="79" name="Прямоугольник 78">
            <a:extLst>
              <a:ext uri="{FF2B5EF4-FFF2-40B4-BE49-F238E27FC236}">
                <a16:creationId xmlns:a16="http://schemas.microsoft.com/office/drawing/2014/main" id="{89F7D6AE-B6F5-4419-AA6A-4A7784AC2243}"/>
              </a:ext>
            </a:extLst>
          </p:cNvPr>
          <p:cNvSpPr/>
          <p:nvPr/>
        </p:nvSpPr>
        <p:spPr>
          <a:xfrm>
            <a:off x="9377837" y="5633840"/>
            <a:ext cx="1521475" cy="338550"/>
          </a:xfrm>
          <a:prstGeom prst="rect">
            <a:avLst/>
          </a:prstGeom>
        </p:spPr>
        <p:txBody>
          <a:bodyPr wrap="square" lIns="91420" tIns="45718" rIns="91420" bIns="45718">
            <a:spAutoFit/>
          </a:bodyPr>
          <a:lstStyle/>
          <a:p>
            <a:pPr lvl="0" algn="ctr" defTabSz="708317"/>
            <a:r>
              <a:rPr lang="ru-RU" sz="1600" b="1" dirty="0" smtClean="0">
                <a:solidFill>
                  <a:srgbClr val="1F4E79"/>
                </a:solidFill>
                <a:latin typeface="Segoe UI" panose="020B0502040204020203" pitchFamily="34" charset="0"/>
                <a:ea typeface="Tahoma" pitchFamily="34" charset="0"/>
                <a:cs typeface="Segoe UI" panose="020B0502040204020203" pitchFamily="34" charset="0"/>
              </a:rPr>
              <a:t>2025 </a:t>
            </a:r>
            <a:r>
              <a:rPr lang="ru-RU" sz="1600" b="1" dirty="0" err="1" smtClean="0">
                <a:solidFill>
                  <a:srgbClr val="1F4E79"/>
                </a:solidFill>
                <a:latin typeface="Segoe UI" panose="020B0502040204020203" pitchFamily="34" charset="0"/>
                <a:ea typeface="Tahoma" pitchFamily="34" charset="0"/>
                <a:cs typeface="Segoe UI" panose="020B0502040204020203" pitchFamily="34" charset="0"/>
              </a:rPr>
              <a:t>жыл</a:t>
            </a:r>
            <a:endParaRPr lang="ru-RU" sz="800" i="1" dirty="0">
              <a:solidFill>
                <a:srgbClr val="1F4E79"/>
              </a:solidFill>
              <a:latin typeface="Segoe UI" panose="020B0502040204020203" pitchFamily="34" charset="0"/>
              <a:ea typeface="Tahoma" pitchFamily="34" charset="0"/>
              <a:cs typeface="Segoe UI" panose="020B0502040204020203" pitchFamily="34" charset="0"/>
            </a:endParaRPr>
          </a:p>
        </p:txBody>
      </p:sp>
      <p:sp>
        <p:nvSpPr>
          <p:cNvPr id="80" name="Прямоугольник 79">
            <a:extLst>
              <a:ext uri="{FF2B5EF4-FFF2-40B4-BE49-F238E27FC236}">
                <a16:creationId xmlns:a16="http://schemas.microsoft.com/office/drawing/2014/main" id="{89F7D6AE-B6F5-4419-AA6A-4A7784AC2243}"/>
              </a:ext>
            </a:extLst>
          </p:cNvPr>
          <p:cNvSpPr/>
          <p:nvPr/>
        </p:nvSpPr>
        <p:spPr>
          <a:xfrm>
            <a:off x="1164231" y="4917760"/>
            <a:ext cx="2030302" cy="307773"/>
          </a:xfrm>
          <a:prstGeom prst="rect">
            <a:avLst/>
          </a:prstGeom>
        </p:spPr>
        <p:txBody>
          <a:bodyPr wrap="square" lIns="91420" tIns="45718" rIns="91420" bIns="45718">
            <a:spAutoFit/>
          </a:bodyPr>
          <a:lstStyle/>
          <a:p>
            <a:pPr lvl="0" algn="ctr" defTabSz="708317"/>
            <a:r>
              <a:rPr lang="ru-RU" sz="1400" b="1" dirty="0">
                <a:solidFill>
                  <a:srgbClr val="2E75B6"/>
                </a:solidFill>
                <a:latin typeface="Segoe UI" panose="020B0502040204020203" pitchFamily="34" charset="0"/>
                <a:ea typeface="Tahoma" pitchFamily="34" charset="0"/>
                <a:cs typeface="Segoe UI" panose="020B0502040204020203" pitchFamily="34" charset="0"/>
              </a:rPr>
              <a:t>74,7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1400" b="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81" name="Прямоугольник 80">
            <a:extLst>
              <a:ext uri="{FF2B5EF4-FFF2-40B4-BE49-F238E27FC236}">
                <a16:creationId xmlns:a16="http://schemas.microsoft.com/office/drawing/2014/main" id="{89F7D6AE-B6F5-4419-AA6A-4A7784AC2243}"/>
              </a:ext>
            </a:extLst>
          </p:cNvPr>
          <p:cNvSpPr/>
          <p:nvPr/>
        </p:nvSpPr>
        <p:spPr>
          <a:xfrm>
            <a:off x="4508738" y="5633840"/>
            <a:ext cx="1368229" cy="338550"/>
          </a:xfrm>
          <a:prstGeom prst="rect">
            <a:avLst/>
          </a:prstGeom>
        </p:spPr>
        <p:txBody>
          <a:bodyPr wrap="square" lIns="91420" tIns="45718" rIns="91420" bIns="45718">
            <a:spAutoFit/>
          </a:bodyPr>
          <a:lstStyle/>
          <a:p>
            <a:pPr lvl="0" algn="ctr" defTabSz="708317"/>
            <a:r>
              <a:rPr lang="ru-RU" sz="1600" b="1" dirty="0" smtClean="0">
                <a:solidFill>
                  <a:srgbClr val="1F4E79"/>
                </a:solidFill>
                <a:latin typeface="Segoe UI" panose="020B0502040204020203" pitchFamily="34" charset="0"/>
                <a:ea typeface="Tahoma" pitchFamily="34" charset="0"/>
                <a:cs typeface="Segoe UI" panose="020B0502040204020203" pitchFamily="34" charset="0"/>
              </a:rPr>
              <a:t>2023 </a:t>
            </a:r>
            <a:r>
              <a:rPr lang="ru-RU" sz="1600" b="1" dirty="0" err="1" smtClean="0">
                <a:solidFill>
                  <a:srgbClr val="1F4E79"/>
                </a:solidFill>
                <a:latin typeface="Segoe UI" panose="020B0502040204020203" pitchFamily="34" charset="0"/>
                <a:ea typeface="Tahoma" pitchFamily="34" charset="0"/>
                <a:cs typeface="Segoe UI" panose="020B0502040204020203" pitchFamily="34" charset="0"/>
              </a:rPr>
              <a:t>жыл</a:t>
            </a:r>
            <a:endParaRPr lang="ru-RU" sz="800" i="1" dirty="0">
              <a:solidFill>
                <a:srgbClr val="1F4E79"/>
              </a:solidFill>
              <a:latin typeface="Segoe UI" panose="020B0502040204020203" pitchFamily="34" charset="0"/>
              <a:ea typeface="Tahoma" pitchFamily="34" charset="0"/>
              <a:cs typeface="Segoe UI" panose="020B0502040204020203" pitchFamily="34" charset="0"/>
            </a:endParaRPr>
          </a:p>
        </p:txBody>
      </p:sp>
      <p:sp>
        <p:nvSpPr>
          <p:cNvPr id="82" name="Прямоугольник 81">
            <a:extLst>
              <a:ext uri="{FF2B5EF4-FFF2-40B4-BE49-F238E27FC236}">
                <a16:creationId xmlns:a16="http://schemas.microsoft.com/office/drawing/2014/main" id="{89F7D6AE-B6F5-4419-AA6A-4A7784AC2243}"/>
              </a:ext>
            </a:extLst>
          </p:cNvPr>
          <p:cNvSpPr/>
          <p:nvPr/>
        </p:nvSpPr>
        <p:spPr>
          <a:xfrm>
            <a:off x="7050353" y="5633840"/>
            <a:ext cx="1308166" cy="338550"/>
          </a:xfrm>
          <a:prstGeom prst="rect">
            <a:avLst/>
          </a:prstGeom>
        </p:spPr>
        <p:txBody>
          <a:bodyPr wrap="square" lIns="91420" tIns="45718" rIns="91420" bIns="45718">
            <a:spAutoFit/>
          </a:bodyPr>
          <a:lstStyle/>
          <a:p>
            <a:pPr lvl="0" algn="ctr" defTabSz="708317"/>
            <a:r>
              <a:rPr lang="ru-RU" sz="1600" b="1" dirty="0" smtClean="0">
                <a:solidFill>
                  <a:srgbClr val="1F4E79"/>
                </a:solidFill>
                <a:latin typeface="Segoe UI" panose="020B0502040204020203" pitchFamily="34" charset="0"/>
                <a:ea typeface="Tahoma" pitchFamily="34" charset="0"/>
                <a:cs typeface="Segoe UI" panose="020B0502040204020203" pitchFamily="34" charset="0"/>
              </a:rPr>
              <a:t>2024 </a:t>
            </a:r>
            <a:r>
              <a:rPr lang="ru-RU" sz="1600" b="1" dirty="0" err="1" smtClean="0">
                <a:solidFill>
                  <a:srgbClr val="1F4E79"/>
                </a:solidFill>
                <a:latin typeface="Segoe UI" panose="020B0502040204020203" pitchFamily="34" charset="0"/>
                <a:ea typeface="Tahoma" pitchFamily="34" charset="0"/>
                <a:cs typeface="Segoe UI" panose="020B0502040204020203" pitchFamily="34" charset="0"/>
              </a:rPr>
              <a:t>жыл</a:t>
            </a:r>
            <a:endParaRPr lang="ru-RU" sz="800" i="1" dirty="0">
              <a:solidFill>
                <a:srgbClr val="1F4E79"/>
              </a:solidFill>
              <a:latin typeface="Segoe UI" panose="020B0502040204020203" pitchFamily="34" charset="0"/>
              <a:ea typeface="Tahoma" pitchFamily="34" charset="0"/>
              <a:cs typeface="Segoe UI" panose="020B0502040204020203" pitchFamily="34" charset="0"/>
            </a:endParaRPr>
          </a:p>
        </p:txBody>
      </p:sp>
      <p:sp>
        <p:nvSpPr>
          <p:cNvPr id="83" name="Прямоугольник 82"/>
          <p:cNvSpPr/>
          <p:nvPr/>
        </p:nvSpPr>
        <p:spPr>
          <a:xfrm>
            <a:off x="1811594" y="3856257"/>
            <a:ext cx="11694391" cy="461665"/>
          </a:xfrm>
          <a:prstGeom prst="rect">
            <a:avLst/>
          </a:prstGeom>
        </p:spPr>
        <p:txBody>
          <a:bodyPr wrap="square">
            <a:spAutoFit/>
          </a:bodyPr>
          <a:lstStyle/>
          <a:p>
            <a:pPr algn="just"/>
            <a:endParaRPr lang="ru-RU" sz="1200" b="1" i="1" dirty="0">
              <a:latin typeface="Segoe UI" panose="020B0502040204020203" pitchFamily="34" charset="0"/>
              <a:cs typeface="Segoe UI" panose="020B0502040204020203" pitchFamily="34" charset="0"/>
            </a:endParaRPr>
          </a:p>
          <a:p>
            <a:pPr algn="just"/>
            <a:r>
              <a:rPr lang="ru-RU" sz="1200" b="1" i="1" dirty="0" err="1">
                <a:latin typeface="Segoe UI" panose="020B0502040204020203" pitchFamily="34" charset="0"/>
                <a:cs typeface="Segoe UI" panose="020B0502040204020203" pitchFamily="34" charset="0"/>
              </a:rPr>
              <a:t>әкімшілік</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және</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көмекші</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персоналдың</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орташа</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жалақысы</a:t>
            </a:r>
            <a:r>
              <a:rPr lang="ru-RU" sz="1200" b="1" i="1" dirty="0">
                <a:latin typeface="Segoe UI" panose="020B0502040204020203" pitchFamily="34" charset="0"/>
                <a:cs typeface="Segoe UI" panose="020B0502040204020203" pitchFamily="34" charset="0"/>
              </a:rPr>
              <a:t> </a:t>
            </a:r>
            <a:r>
              <a:rPr lang="ru-RU" sz="1200" i="1" dirty="0">
                <a:latin typeface="Segoe UI" panose="020B0502040204020203" pitchFamily="34" charset="0"/>
                <a:cs typeface="Segoe UI" panose="020B0502040204020203" pitchFamily="34" charset="0"/>
              </a:rPr>
              <a:t>(</a:t>
            </a:r>
            <a:r>
              <a:rPr lang="en-US" sz="1200" i="1" dirty="0">
                <a:latin typeface="Segoe UI" panose="020B0502040204020203" pitchFamily="34" charset="0"/>
                <a:cs typeface="Segoe UI" panose="020B0502040204020203" pitchFamily="34" charset="0"/>
              </a:rPr>
              <a:t>C </a:t>
            </a:r>
            <a:r>
              <a:rPr lang="ru-RU" sz="1200" i="1" dirty="0" err="1">
                <a:latin typeface="Segoe UI" panose="020B0502040204020203" pitchFamily="34" charset="0"/>
                <a:cs typeface="Segoe UI" panose="020B0502040204020203" pitchFamily="34" charset="0"/>
              </a:rPr>
              <a:t>және</a:t>
            </a:r>
            <a:r>
              <a:rPr lang="ru-RU" sz="1200" i="1" dirty="0">
                <a:latin typeface="Segoe UI" panose="020B0502040204020203" pitchFamily="34" charset="0"/>
                <a:cs typeface="Segoe UI" panose="020B0502040204020203" pitchFamily="34" charset="0"/>
              </a:rPr>
              <a:t> </a:t>
            </a:r>
            <a:r>
              <a:rPr lang="en-US" sz="1200" i="1" dirty="0">
                <a:latin typeface="Segoe UI" panose="020B0502040204020203" pitchFamily="34" charset="0"/>
                <a:cs typeface="Segoe UI" panose="020B0502040204020203" pitchFamily="34" charset="0"/>
              </a:rPr>
              <a:t>D </a:t>
            </a:r>
            <a:r>
              <a:rPr lang="ru-RU" sz="1200" i="1" dirty="0" err="1">
                <a:latin typeface="Segoe UI" panose="020B0502040204020203" pitchFamily="34" charset="0"/>
                <a:cs typeface="Segoe UI" panose="020B0502040204020203" pitchFamily="34" charset="0"/>
              </a:rPr>
              <a:t>санаттары</a:t>
            </a:r>
            <a:r>
              <a:rPr lang="ru-RU" sz="1200" i="1" dirty="0">
                <a:latin typeface="Segoe UI" panose="020B0502040204020203" pitchFamily="34" charset="0"/>
                <a:cs typeface="Segoe UI" panose="020B0502040204020203" pitchFamily="34" charset="0"/>
              </a:rPr>
              <a:t>) </a:t>
            </a:r>
            <a:r>
              <a:rPr lang="ru-RU" sz="1200" b="1" i="1" dirty="0">
                <a:latin typeface="Segoe UI" panose="020B0502040204020203" pitchFamily="34" charset="0"/>
                <a:cs typeface="Segoe UI" panose="020B0502040204020203" pitchFamily="34" charset="0"/>
              </a:rPr>
              <a:t>2025 </a:t>
            </a:r>
            <a:r>
              <a:rPr lang="ru-RU" sz="1200" b="1" i="1" dirty="0" err="1">
                <a:latin typeface="Segoe UI" panose="020B0502040204020203" pitchFamily="34" charset="0"/>
                <a:cs typeface="Segoe UI" panose="020B0502040204020203" pitchFamily="34" charset="0"/>
              </a:rPr>
              <a:t>жылға</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қарай</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сәйкесінше</a:t>
            </a:r>
            <a:r>
              <a:rPr lang="ru-RU" sz="1200" b="1" i="1" dirty="0">
                <a:latin typeface="Segoe UI" panose="020B0502040204020203" pitchFamily="34" charset="0"/>
                <a:cs typeface="Segoe UI" panose="020B0502040204020203" pitchFamily="34" charset="0"/>
              </a:rPr>
              <a:t> </a:t>
            </a:r>
            <a:r>
              <a:rPr lang="ru-RU" sz="1200" b="1" i="1" dirty="0" err="1">
                <a:latin typeface="Segoe UI" panose="020B0502040204020203" pitchFamily="34" charset="0"/>
                <a:cs typeface="Segoe UI" panose="020B0502040204020203" pitchFamily="34" charset="0"/>
              </a:rPr>
              <a:t>өседі</a:t>
            </a:r>
            <a:r>
              <a:rPr lang="ru-RU" sz="1200" b="1" i="1" dirty="0">
                <a:latin typeface="Segoe UI" panose="020B0502040204020203" pitchFamily="34" charset="0"/>
                <a:cs typeface="Segoe UI" panose="020B0502040204020203" pitchFamily="34" charset="0"/>
              </a:rPr>
              <a:t>:</a:t>
            </a:r>
          </a:p>
        </p:txBody>
      </p:sp>
      <p:cxnSp>
        <p:nvCxnSpPr>
          <p:cNvPr id="84" name="Google Shape;371;p7">
            <a:extLst>
              <a:ext uri="{FF2B5EF4-FFF2-40B4-BE49-F238E27FC236}">
                <a16:creationId xmlns:a16="http://schemas.microsoft.com/office/drawing/2014/main" id="{C7B6481B-2143-4297-A5E9-02DB9EC08508}"/>
              </a:ext>
            </a:extLst>
          </p:cNvPr>
          <p:cNvCxnSpPr>
            <a:cxnSpLocks/>
          </p:cNvCxnSpPr>
          <p:nvPr/>
        </p:nvCxnSpPr>
        <p:spPr>
          <a:xfrm>
            <a:off x="6438357" y="4913840"/>
            <a:ext cx="0" cy="720000"/>
          </a:xfrm>
          <a:prstGeom prst="straightConnector1">
            <a:avLst/>
          </a:prstGeom>
          <a:noFill/>
          <a:ln w="19050" cap="flat" cmpd="sng">
            <a:solidFill>
              <a:srgbClr val="001C7B"/>
            </a:solidFill>
            <a:prstDash val="dot"/>
            <a:round/>
            <a:headEnd type="none" w="sm" len="sm"/>
            <a:tailEnd type="none" w="sm" len="sm"/>
          </a:ln>
        </p:spPr>
      </p:cxnSp>
      <p:cxnSp>
        <p:nvCxnSpPr>
          <p:cNvPr id="85" name="Google Shape;371;p7">
            <a:extLst>
              <a:ext uri="{FF2B5EF4-FFF2-40B4-BE49-F238E27FC236}">
                <a16:creationId xmlns:a16="http://schemas.microsoft.com/office/drawing/2014/main" id="{C7B6481B-2143-4297-A5E9-02DB9EC08508}"/>
              </a:ext>
            </a:extLst>
          </p:cNvPr>
          <p:cNvCxnSpPr>
            <a:cxnSpLocks/>
          </p:cNvCxnSpPr>
          <p:nvPr/>
        </p:nvCxnSpPr>
        <p:spPr>
          <a:xfrm>
            <a:off x="8919105" y="4913840"/>
            <a:ext cx="0" cy="720000"/>
          </a:xfrm>
          <a:prstGeom prst="straightConnector1">
            <a:avLst/>
          </a:prstGeom>
          <a:noFill/>
          <a:ln w="19050" cap="flat" cmpd="sng">
            <a:solidFill>
              <a:srgbClr val="001C7B"/>
            </a:solidFill>
            <a:prstDash val="dot"/>
            <a:round/>
            <a:headEnd type="none" w="sm" len="sm"/>
            <a:tailEnd type="none" w="sm" len="sm"/>
          </a:ln>
        </p:spPr>
      </p:cxnSp>
      <p:sp>
        <p:nvSpPr>
          <p:cNvPr id="86" name="Прямоугольник 85"/>
          <p:cNvSpPr/>
          <p:nvPr/>
        </p:nvSpPr>
        <p:spPr>
          <a:xfrm>
            <a:off x="979052" y="6052453"/>
            <a:ext cx="10867709" cy="692497"/>
          </a:xfrm>
          <a:prstGeom prst="rect">
            <a:avLst/>
          </a:prstGeom>
        </p:spPr>
        <p:txBody>
          <a:bodyPr wrap="square">
            <a:spAutoFit/>
          </a:bodyPr>
          <a:lstStyle/>
          <a:p>
            <a:pPr algn="just"/>
            <a:r>
              <a:rPr lang="ru-RU" sz="1300" b="1" dirty="0" err="1">
                <a:solidFill>
                  <a:schemeClr val="tx2">
                    <a:lumMod val="50000"/>
                  </a:schemeClr>
                </a:solidFill>
                <a:latin typeface="Segoe UI" panose="020B0502040204020203" pitchFamily="34" charset="0"/>
                <a:cs typeface="Segoe UI" panose="020B0502040204020203" pitchFamily="34" charset="0"/>
              </a:rPr>
              <a:t>Сонымен</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қатар</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мәдениет</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саласындағы</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мемлекеттік</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кәсіпорындар</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қызметкерлерінің</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жалақысы</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төмен</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деңгейде</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қалып</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отыр</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сондықтан</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smtClean="0">
                <a:solidFill>
                  <a:schemeClr val="tx2">
                    <a:lumMod val="50000"/>
                  </a:schemeClr>
                </a:solidFill>
                <a:latin typeface="Segoe UI" panose="020B0502040204020203" pitchFamily="34" charset="0"/>
                <a:cs typeface="Segoe UI" panose="020B0502040204020203" pitchFamily="34" charset="0"/>
              </a:rPr>
              <a:t>осы </a:t>
            </a:r>
            <a:r>
              <a:rPr lang="ru-RU" sz="1300" b="1" dirty="0" err="1">
                <a:solidFill>
                  <a:schemeClr val="tx2">
                    <a:lumMod val="50000"/>
                  </a:schemeClr>
                </a:solidFill>
                <a:latin typeface="Segoe UI" panose="020B0502040204020203" pitchFamily="34" charset="0"/>
                <a:cs typeface="Segoe UI" panose="020B0502040204020203" pitchFamily="34" charset="0"/>
              </a:rPr>
              <a:t>санаттағы</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мәдениет</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қызметкерлерінің</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және</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т</a:t>
            </a:r>
            <a:r>
              <a:rPr lang="ru-RU" sz="1300" b="1" dirty="0" err="1" smtClean="0">
                <a:solidFill>
                  <a:schemeClr val="tx2">
                    <a:lumMod val="50000"/>
                  </a:schemeClr>
                </a:solidFill>
                <a:latin typeface="Segoe UI" panose="020B0502040204020203" pitchFamily="34" charset="0"/>
                <a:cs typeface="Segoe UI" panose="020B0502040204020203" pitchFamily="34" charset="0"/>
              </a:rPr>
              <a:t>ехникалық</a:t>
            </a:r>
            <a:r>
              <a:rPr lang="ru-RU" sz="1300" b="1" dirty="0" smtClean="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персоналдың</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лауазымдық</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жалақысына</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қосымша</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smtClean="0">
                <a:solidFill>
                  <a:schemeClr val="tx2">
                    <a:lumMod val="50000"/>
                  </a:schemeClr>
                </a:solidFill>
                <a:latin typeface="Segoe UI" panose="020B0502040204020203" pitchFamily="34" charset="0"/>
                <a:cs typeface="Segoe UI" panose="020B0502040204020203" pitchFamily="34" charset="0"/>
              </a:rPr>
              <a:t>ақыны</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өңірлік</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деңгейде</a:t>
            </a:r>
            <a:r>
              <a:rPr lang="ru-RU" sz="1300" b="1" dirty="0">
                <a:solidFill>
                  <a:schemeClr val="tx2">
                    <a:lumMod val="50000"/>
                  </a:schemeClr>
                </a:solidFill>
                <a:latin typeface="Segoe UI" panose="020B0502040204020203" pitchFamily="34" charset="0"/>
                <a:cs typeface="Segoe UI" panose="020B0502040204020203" pitchFamily="34" charset="0"/>
              </a:rPr>
              <a:t> 35</a:t>
            </a:r>
            <a:r>
              <a:rPr lang="ru-RU" sz="1300" b="1" dirty="0" smtClean="0">
                <a:solidFill>
                  <a:schemeClr val="tx2">
                    <a:lumMod val="50000"/>
                  </a:schemeClr>
                </a:solidFill>
                <a:latin typeface="Segoe UI" panose="020B0502040204020203" pitchFamily="34" charset="0"/>
                <a:cs typeface="Segoe UI" panose="020B0502040204020203" pitchFamily="34" charset="0"/>
              </a:rPr>
              <a:t>%-</a:t>
            </a:r>
            <a:r>
              <a:rPr lang="ru-RU" sz="1300" b="1" dirty="0" err="1" smtClean="0">
                <a:solidFill>
                  <a:schemeClr val="tx2">
                    <a:lumMod val="50000"/>
                  </a:schemeClr>
                </a:solidFill>
                <a:latin typeface="Segoe UI" panose="020B0502040204020203" pitchFamily="34" charset="0"/>
                <a:cs typeface="Segoe UI" panose="020B0502040204020203" pitchFamily="34" charset="0"/>
              </a:rPr>
              <a:t>ға</a:t>
            </a:r>
            <a:r>
              <a:rPr lang="ru-RU" sz="1300" b="1" dirty="0">
                <a:solidFill>
                  <a:schemeClr val="tx2">
                    <a:lumMod val="50000"/>
                  </a:schemeClr>
                </a:solidFill>
                <a:latin typeface="Segoe UI" panose="020B0502040204020203" pitchFamily="34" charset="0"/>
                <a:cs typeface="Segoe UI" panose="020B0502040204020203" pitchFamily="34" charset="0"/>
              </a:rPr>
              <a:t>,</a:t>
            </a:r>
            <a:r>
              <a:rPr lang="ru-RU" sz="1300" b="1" dirty="0" smtClean="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республикалық</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деңгейде</a:t>
            </a:r>
            <a:r>
              <a:rPr lang="ru-RU" sz="1300" b="1" dirty="0">
                <a:solidFill>
                  <a:schemeClr val="tx2">
                    <a:lumMod val="50000"/>
                  </a:schemeClr>
                </a:solidFill>
                <a:latin typeface="Segoe UI" panose="020B0502040204020203" pitchFamily="34" charset="0"/>
                <a:cs typeface="Segoe UI" panose="020B0502040204020203" pitchFamily="34" charset="0"/>
              </a:rPr>
              <a:t> 50</a:t>
            </a:r>
            <a:r>
              <a:rPr lang="ru-RU" sz="1300" b="1" dirty="0" smtClean="0">
                <a:solidFill>
                  <a:schemeClr val="tx2">
                    <a:lumMod val="50000"/>
                  </a:schemeClr>
                </a:solidFill>
                <a:latin typeface="Segoe UI" panose="020B0502040204020203" pitchFamily="34" charset="0"/>
                <a:cs typeface="Segoe UI" panose="020B0502040204020203" pitchFamily="34" charset="0"/>
              </a:rPr>
              <a:t>%-</a:t>
            </a:r>
            <a:r>
              <a:rPr lang="ru-RU" sz="1300" b="1" dirty="0" err="1" smtClean="0">
                <a:solidFill>
                  <a:schemeClr val="tx2">
                    <a:lumMod val="50000"/>
                  </a:schemeClr>
                </a:solidFill>
                <a:latin typeface="Segoe UI" panose="020B0502040204020203" pitchFamily="34" charset="0"/>
                <a:cs typeface="Segoe UI" panose="020B0502040204020203" pitchFamily="34" charset="0"/>
              </a:rPr>
              <a:t>ға</a:t>
            </a:r>
            <a:r>
              <a:rPr lang="ru-RU" sz="1300" b="1" dirty="0" smtClean="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ұлғайту</a:t>
            </a:r>
            <a:r>
              <a:rPr lang="ru-RU" sz="1300" b="1" dirty="0">
                <a:solidFill>
                  <a:schemeClr val="tx2">
                    <a:lumMod val="50000"/>
                  </a:schemeClr>
                </a:solidFill>
                <a:latin typeface="Segoe UI" panose="020B0502040204020203" pitchFamily="34" charset="0"/>
                <a:cs typeface="Segoe UI" panose="020B0502040204020203" pitchFamily="34" charset="0"/>
              </a:rPr>
              <a:t> </a:t>
            </a:r>
            <a:r>
              <a:rPr lang="ru-RU" sz="1300" b="1" dirty="0" err="1">
                <a:solidFill>
                  <a:schemeClr val="tx2">
                    <a:lumMod val="50000"/>
                  </a:schemeClr>
                </a:solidFill>
                <a:latin typeface="Segoe UI" panose="020B0502040204020203" pitchFamily="34" charset="0"/>
                <a:cs typeface="Segoe UI" panose="020B0502040204020203" pitchFamily="34" charset="0"/>
              </a:rPr>
              <a:t>қажет</a:t>
            </a:r>
            <a:r>
              <a:rPr lang="ru-RU" sz="1300" b="1" dirty="0">
                <a:solidFill>
                  <a:schemeClr val="tx2">
                    <a:lumMod val="50000"/>
                  </a:schemeClr>
                </a:solidFill>
                <a:latin typeface="Segoe UI" panose="020B0502040204020203" pitchFamily="34" charset="0"/>
                <a:cs typeface="Segoe UI" panose="020B0502040204020203" pitchFamily="34" charset="0"/>
              </a:rPr>
              <a:t>.</a:t>
            </a:r>
          </a:p>
        </p:txBody>
      </p:sp>
      <p:sp>
        <p:nvSpPr>
          <p:cNvPr id="87" name="Прямоугольник 86"/>
          <p:cNvSpPr/>
          <p:nvPr/>
        </p:nvSpPr>
        <p:spPr>
          <a:xfrm>
            <a:off x="4311771" y="5072758"/>
            <a:ext cx="828000" cy="520005"/>
          </a:xfrm>
          <a:prstGeom prst="rect">
            <a:avLst/>
          </a:prstGeom>
          <a:solidFill>
            <a:schemeClr val="accent5">
              <a:lumMod val="75000"/>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88" name="Прямоугольник 87"/>
          <p:cNvSpPr/>
          <p:nvPr/>
        </p:nvSpPr>
        <p:spPr>
          <a:xfrm>
            <a:off x="6783372" y="5072758"/>
            <a:ext cx="828000" cy="520005"/>
          </a:xfrm>
          <a:prstGeom prst="rect">
            <a:avLst/>
          </a:prstGeom>
          <a:solidFill>
            <a:schemeClr val="accent5">
              <a:lumMod val="75000"/>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89" name="Прямоугольник 88"/>
          <p:cNvSpPr/>
          <p:nvPr/>
        </p:nvSpPr>
        <p:spPr>
          <a:xfrm>
            <a:off x="7716876" y="4861259"/>
            <a:ext cx="828000" cy="731504"/>
          </a:xfrm>
          <a:prstGeom prst="rect">
            <a:avLst/>
          </a:prstGeom>
          <a:solidFill>
            <a:srgbClr val="9C311C">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90" name="Прямоугольник 89"/>
          <p:cNvSpPr/>
          <p:nvPr/>
        </p:nvSpPr>
        <p:spPr>
          <a:xfrm>
            <a:off x="9194162" y="4926936"/>
            <a:ext cx="828000" cy="665827"/>
          </a:xfrm>
          <a:prstGeom prst="rect">
            <a:avLst/>
          </a:prstGeom>
          <a:solidFill>
            <a:schemeClr val="accent5">
              <a:lumMod val="75000"/>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91" name="Прямоугольник 90"/>
          <p:cNvSpPr/>
          <p:nvPr/>
        </p:nvSpPr>
        <p:spPr>
          <a:xfrm>
            <a:off x="10127666" y="4678377"/>
            <a:ext cx="828000" cy="914386"/>
          </a:xfrm>
          <a:prstGeom prst="rect">
            <a:avLst/>
          </a:prstGeom>
          <a:solidFill>
            <a:srgbClr val="9C311C">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cs typeface="Segoe UI" panose="020B0502040204020203" pitchFamily="34" charset="0"/>
            </a:endParaRPr>
          </a:p>
        </p:txBody>
      </p:sp>
      <p:sp>
        <p:nvSpPr>
          <p:cNvPr id="92" name="Прямоугольник 91"/>
          <p:cNvSpPr/>
          <p:nvPr/>
        </p:nvSpPr>
        <p:spPr>
          <a:xfrm>
            <a:off x="5059268" y="4599654"/>
            <a:ext cx="1188000" cy="307777"/>
          </a:xfrm>
          <a:prstGeom prst="rect">
            <a:avLst/>
          </a:prstGeom>
        </p:spPr>
        <p:txBody>
          <a:bodyPr wrap="square">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125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1400" b="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93" name="Прямоугольник 92"/>
          <p:cNvSpPr/>
          <p:nvPr/>
        </p:nvSpPr>
        <p:spPr>
          <a:xfrm>
            <a:off x="6338550" y="4784241"/>
            <a:ext cx="1514397" cy="307777"/>
          </a:xfrm>
          <a:prstGeom prst="rect">
            <a:avLst/>
          </a:prstGeom>
        </p:spPr>
        <p:txBody>
          <a:bodyPr wrap="square">
            <a:spAutoFit/>
          </a:bodyPr>
          <a:lstStyle/>
          <a:p>
            <a:pPr lvl="0" algn="ctr" defTabSz="708317"/>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103,9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a:t>
            </a:r>
            <a:endParaRPr lang="ru-RU" sz="1400" i="1" dirty="0">
              <a:solidFill>
                <a:srgbClr val="2E75B6"/>
              </a:solidFill>
              <a:latin typeface="Segoe UI" panose="020B0502040204020203" pitchFamily="34" charset="0"/>
              <a:ea typeface="Tahoma" pitchFamily="34" charset="0"/>
              <a:cs typeface="Segoe UI" panose="020B0502040204020203" pitchFamily="34" charset="0"/>
            </a:endParaRPr>
          </a:p>
        </p:txBody>
      </p:sp>
      <p:sp>
        <p:nvSpPr>
          <p:cNvPr id="94" name="Прямоугольник 93"/>
          <p:cNvSpPr/>
          <p:nvPr/>
        </p:nvSpPr>
        <p:spPr>
          <a:xfrm>
            <a:off x="8741701" y="4626707"/>
            <a:ext cx="1626177" cy="307777"/>
          </a:xfrm>
          <a:prstGeom prst="rect">
            <a:avLst/>
          </a:prstGeom>
        </p:spPr>
        <p:txBody>
          <a:bodyPr wrap="square">
            <a:spAutoFit/>
          </a:bodyPr>
          <a:lstStyle/>
          <a:p>
            <a:pPr lvl="0" algn="ctr" defTabSz="708317"/>
            <a:r>
              <a:rPr lang="ru-RU" sz="1400" b="1" dirty="0">
                <a:solidFill>
                  <a:srgbClr val="2E75B6"/>
                </a:solidFill>
                <a:latin typeface="Segoe UI" panose="020B0502040204020203" pitchFamily="34" charset="0"/>
                <a:ea typeface="Tahoma" pitchFamily="34" charset="0"/>
                <a:cs typeface="Segoe UI" panose="020B0502040204020203" pitchFamily="34" charset="0"/>
              </a:rPr>
              <a:t>121,5 </a:t>
            </a:r>
            <a:r>
              <a:rPr lang="ru-RU" sz="1400" b="1" dirty="0" err="1" smtClean="0">
                <a:solidFill>
                  <a:srgbClr val="2E75B6"/>
                </a:solidFill>
                <a:latin typeface="Segoe UI" panose="020B0502040204020203" pitchFamily="34" charset="0"/>
                <a:ea typeface="Tahoma" pitchFamily="34" charset="0"/>
                <a:cs typeface="Segoe UI" panose="020B0502040204020203" pitchFamily="34" charset="0"/>
              </a:rPr>
              <a:t>мың</a:t>
            </a:r>
            <a:r>
              <a:rPr lang="ru-RU" sz="1400" b="1" dirty="0" smtClean="0">
                <a:solidFill>
                  <a:srgbClr val="2E75B6"/>
                </a:solidFill>
                <a:latin typeface="Segoe UI" panose="020B0502040204020203" pitchFamily="34" charset="0"/>
                <a:ea typeface="Tahoma" pitchFamily="34" charset="0"/>
                <a:cs typeface="Segoe UI" panose="020B0502040204020203" pitchFamily="34" charset="0"/>
              </a:rPr>
              <a:t> </a:t>
            </a:r>
            <a:r>
              <a:rPr lang="ru-RU" sz="1400" b="1" dirty="0" err="1">
                <a:solidFill>
                  <a:srgbClr val="2E75B6"/>
                </a:solidFill>
                <a:latin typeface="Segoe UI" panose="020B0502040204020203" pitchFamily="34" charset="0"/>
                <a:ea typeface="Tahoma" pitchFamily="34" charset="0"/>
                <a:cs typeface="Segoe UI" panose="020B0502040204020203" pitchFamily="34" charset="0"/>
              </a:rPr>
              <a:t>тг</a:t>
            </a:r>
            <a:r>
              <a:rPr lang="ru-RU" sz="1400" b="1" dirty="0">
                <a:solidFill>
                  <a:srgbClr val="2E75B6"/>
                </a:solidFill>
                <a:latin typeface="Segoe UI" panose="020B0502040204020203" pitchFamily="34" charset="0"/>
                <a:ea typeface="Tahoma" pitchFamily="34" charset="0"/>
                <a:cs typeface="Segoe UI" panose="020B0502040204020203" pitchFamily="34" charset="0"/>
              </a:rPr>
              <a:t>.</a:t>
            </a:r>
          </a:p>
        </p:txBody>
      </p:sp>
      <p:sp>
        <p:nvSpPr>
          <p:cNvPr id="95" name="Прямоугольник 94"/>
          <p:cNvSpPr/>
          <p:nvPr/>
        </p:nvSpPr>
        <p:spPr>
          <a:xfrm>
            <a:off x="5498530" y="4998237"/>
            <a:ext cx="314510" cy="338554"/>
          </a:xfrm>
          <a:prstGeom prst="rect">
            <a:avLst/>
          </a:prstGeom>
        </p:spPr>
        <p:txBody>
          <a:bodyPr wrap="none">
            <a:spAutoFit/>
          </a:bodyPr>
          <a:lstStyle/>
          <a:p>
            <a:pPr algn="just"/>
            <a:r>
              <a:rPr lang="ru-RU" sz="1600" b="1" i="1" dirty="0">
                <a:solidFill>
                  <a:schemeClr val="bg1"/>
                </a:solidFill>
                <a:latin typeface="Segoe UI" panose="020B0502040204020203" pitchFamily="34" charset="0"/>
                <a:cs typeface="Segoe UI" panose="020B0502040204020203" pitchFamily="34" charset="0"/>
              </a:rPr>
              <a:t>C</a:t>
            </a:r>
            <a:endParaRPr lang="ru-RU" sz="1600" b="1" dirty="0">
              <a:solidFill>
                <a:schemeClr val="bg1"/>
              </a:solidFill>
              <a:latin typeface="Segoe UI" panose="020B0502040204020203" pitchFamily="34" charset="0"/>
              <a:cs typeface="Segoe UI" panose="020B0502040204020203" pitchFamily="34" charset="0"/>
            </a:endParaRPr>
          </a:p>
        </p:txBody>
      </p:sp>
      <p:sp>
        <p:nvSpPr>
          <p:cNvPr id="96" name="Прямоугольник 95"/>
          <p:cNvSpPr/>
          <p:nvPr/>
        </p:nvSpPr>
        <p:spPr>
          <a:xfrm>
            <a:off x="4568774" y="5134735"/>
            <a:ext cx="341760" cy="338554"/>
          </a:xfrm>
          <a:prstGeom prst="rect">
            <a:avLst/>
          </a:prstGeom>
        </p:spPr>
        <p:txBody>
          <a:bodyPr wrap="none">
            <a:spAutoFit/>
          </a:bodyPr>
          <a:lstStyle/>
          <a:p>
            <a:pPr algn="just"/>
            <a:r>
              <a:rPr lang="ru-RU" sz="1600" b="1" i="1" dirty="0" smtClean="0">
                <a:solidFill>
                  <a:schemeClr val="bg1"/>
                </a:solidFill>
                <a:latin typeface="Segoe UI" panose="020B0502040204020203" pitchFamily="34" charset="0"/>
                <a:cs typeface="Segoe UI" panose="020B0502040204020203" pitchFamily="34" charset="0"/>
              </a:rPr>
              <a:t>Д</a:t>
            </a:r>
            <a:endParaRPr lang="ru-RU" sz="1600" b="1" dirty="0">
              <a:solidFill>
                <a:schemeClr val="bg1"/>
              </a:solidFill>
              <a:latin typeface="Segoe UI" panose="020B0502040204020203" pitchFamily="34" charset="0"/>
              <a:cs typeface="Segoe UI" panose="020B0502040204020203" pitchFamily="34" charset="0"/>
            </a:endParaRPr>
          </a:p>
        </p:txBody>
      </p:sp>
      <p:sp>
        <p:nvSpPr>
          <p:cNvPr id="97" name="Прямоугольник 96"/>
          <p:cNvSpPr/>
          <p:nvPr/>
        </p:nvSpPr>
        <p:spPr>
          <a:xfrm>
            <a:off x="7971842" y="4922737"/>
            <a:ext cx="314510" cy="338554"/>
          </a:xfrm>
          <a:prstGeom prst="rect">
            <a:avLst/>
          </a:prstGeom>
        </p:spPr>
        <p:txBody>
          <a:bodyPr wrap="none">
            <a:spAutoFit/>
          </a:bodyPr>
          <a:lstStyle/>
          <a:p>
            <a:pPr algn="just"/>
            <a:r>
              <a:rPr lang="ru-RU" sz="1600" b="1" i="1" dirty="0">
                <a:solidFill>
                  <a:schemeClr val="bg1"/>
                </a:solidFill>
                <a:latin typeface="Segoe UI" panose="020B0502040204020203" pitchFamily="34" charset="0"/>
                <a:cs typeface="Segoe UI" panose="020B0502040204020203" pitchFamily="34" charset="0"/>
              </a:rPr>
              <a:t>C</a:t>
            </a:r>
            <a:endParaRPr lang="ru-RU" sz="1600" b="1" dirty="0">
              <a:solidFill>
                <a:schemeClr val="bg1"/>
              </a:solidFill>
              <a:latin typeface="Segoe UI" panose="020B0502040204020203" pitchFamily="34" charset="0"/>
              <a:cs typeface="Segoe UI" panose="020B0502040204020203" pitchFamily="34" charset="0"/>
            </a:endParaRPr>
          </a:p>
        </p:txBody>
      </p:sp>
      <p:sp>
        <p:nvSpPr>
          <p:cNvPr id="98" name="Прямоугольник 97"/>
          <p:cNvSpPr/>
          <p:nvPr/>
        </p:nvSpPr>
        <p:spPr>
          <a:xfrm>
            <a:off x="7042086" y="5059235"/>
            <a:ext cx="341760" cy="338554"/>
          </a:xfrm>
          <a:prstGeom prst="rect">
            <a:avLst/>
          </a:prstGeom>
        </p:spPr>
        <p:txBody>
          <a:bodyPr wrap="none">
            <a:spAutoFit/>
          </a:bodyPr>
          <a:lstStyle/>
          <a:p>
            <a:pPr algn="just"/>
            <a:r>
              <a:rPr lang="ru-RU" sz="1600" b="1" i="1" dirty="0" smtClean="0">
                <a:solidFill>
                  <a:schemeClr val="bg1"/>
                </a:solidFill>
                <a:latin typeface="Segoe UI" panose="020B0502040204020203" pitchFamily="34" charset="0"/>
                <a:cs typeface="Segoe UI" panose="020B0502040204020203" pitchFamily="34" charset="0"/>
              </a:rPr>
              <a:t>Д</a:t>
            </a:r>
            <a:endParaRPr lang="ru-RU" sz="1600" b="1" dirty="0">
              <a:solidFill>
                <a:schemeClr val="bg1"/>
              </a:solidFill>
              <a:latin typeface="Segoe UI" panose="020B0502040204020203" pitchFamily="34" charset="0"/>
              <a:cs typeface="Segoe UI" panose="020B0502040204020203" pitchFamily="34" charset="0"/>
            </a:endParaRPr>
          </a:p>
        </p:txBody>
      </p:sp>
      <p:sp>
        <p:nvSpPr>
          <p:cNvPr id="99" name="Прямоугольник 98"/>
          <p:cNvSpPr/>
          <p:nvPr/>
        </p:nvSpPr>
        <p:spPr>
          <a:xfrm>
            <a:off x="10393433" y="4832353"/>
            <a:ext cx="314510" cy="338554"/>
          </a:xfrm>
          <a:prstGeom prst="rect">
            <a:avLst/>
          </a:prstGeom>
        </p:spPr>
        <p:txBody>
          <a:bodyPr wrap="none">
            <a:spAutoFit/>
          </a:bodyPr>
          <a:lstStyle/>
          <a:p>
            <a:pPr algn="just"/>
            <a:r>
              <a:rPr lang="ru-RU" sz="1600" b="1" i="1" dirty="0">
                <a:solidFill>
                  <a:schemeClr val="bg1"/>
                </a:solidFill>
                <a:latin typeface="Segoe UI" panose="020B0502040204020203" pitchFamily="34" charset="0"/>
                <a:cs typeface="Segoe UI" panose="020B0502040204020203" pitchFamily="34" charset="0"/>
              </a:rPr>
              <a:t>C</a:t>
            </a:r>
            <a:endParaRPr lang="ru-RU" sz="1600" b="1" dirty="0">
              <a:solidFill>
                <a:schemeClr val="bg1"/>
              </a:solidFill>
              <a:latin typeface="Segoe UI" panose="020B0502040204020203" pitchFamily="34" charset="0"/>
              <a:cs typeface="Segoe UI" panose="020B0502040204020203" pitchFamily="34" charset="0"/>
            </a:endParaRPr>
          </a:p>
        </p:txBody>
      </p:sp>
      <p:sp>
        <p:nvSpPr>
          <p:cNvPr id="100" name="Прямоугольник 99"/>
          <p:cNvSpPr/>
          <p:nvPr/>
        </p:nvSpPr>
        <p:spPr>
          <a:xfrm>
            <a:off x="9463677" y="4968851"/>
            <a:ext cx="341760" cy="338554"/>
          </a:xfrm>
          <a:prstGeom prst="rect">
            <a:avLst/>
          </a:prstGeom>
        </p:spPr>
        <p:txBody>
          <a:bodyPr wrap="none">
            <a:spAutoFit/>
          </a:bodyPr>
          <a:lstStyle/>
          <a:p>
            <a:pPr algn="just"/>
            <a:r>
              <a:rPr lang="ru-RU" sz="1600" b="1" i="1" dirty="0" smtClean="0">
                <a:solidFill>
                  <a:schemeClr val="bg1"/>
                </a:solidFill>
                <a:latin typeface="Segoe UI" panose="020B0502040204020203" pitchFamily="34" charset="0"/>
                <a:cs typeface="Segoe UI" panose="020B0502040204020203" pitchFamily="34" charset="0"/>
              </a:rPr>
              <a:t>Д</a:t>
            </a:r>
            <a:endParaRPr lang="ru-RU" sz="1600" b="1" dirty="0">
              <a:solidFill>
                <a:schemeClr val="bg1"/>
              </a:solidFill>
              <a:latin typeface="Segoe UI" panose="020B0502040204020203" pitchFamily="34" charset="0"/>
              <a:cs typeface="Segoe UI" panose="020B0502040204020203" pitchFamily="34" charset="0"/>
            </a:endParaRPr>
          </a:p>
        </p:txBody>
      </p:sp>
      <p:cxnSp>
        <p:nvCxnSpPr>
          <p:cNvPr id="101" name="Прямая соединительная линия 100"/>
          <p:cNvCxnSpPr/>
          <p:nvPr/>
        </p:nvCxnSpPr>
        <p:spPr>
          <a:xfrm flipV="1">
            <a:off x="2093429" y="3491102"/>
            <a:ext cx="7328417" cy="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flipV="1">
            <a:off x="1164230" y="5600837"/>
            <a:ext cx="10440000" cy="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3" name="Овал 102"/>
          <p:cNvSpPr/>
          <p:nvPr/>
        </p:nvSpPr>
        <p:spPr>
          <a:xfrm>
            <a:off x="190032" y="6044098"/>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4" name="Группа 103"/>
          <p:cNvGrpSpPr/>
          <p:nvPr/>
        </p:nvGrpSpPr>
        <p:grpSpPr>
          <a:xfrm>
            <a:off x="283700" y="6164542"/>
            <a:ext cx="428937" cy="371112"/>
            <a:chOff x="1872876" y="4102297"/>
            <a:chExt cx="704523" cy="550517"/>
          </a:xfrm>
          <a:noFill/>
        </p:grpSpPr>
        <p:grpSp>
          <p:nvGrpSpPr>
            <p:cNvPr id="105" name="Group 801">
              <a:extLst>
                <a:ext uri="{FF2B5EF4-FFF2-40B4-BE49-F238E27FC236}">
                  <a16:creationId xmlns:a16="http://schemas.microsoft.com/office/drawing/2014/main" id="{113E7D27-B3C5-457D-A427-7636253EF7AF}"/>
                </a:ext>
              </a:extLst>
            </p:cNvPr>
            <p:cNvGrpSpPr/>
            <p:nvPr/>
          </p:nvGrpSpPr>
          <p:grpSpPr>
            <a:xfrm>
              <a:off x="1872876" y="4143734"/>
              <a:ext cx="496760" cy="509080"/>
              <a:chOff x="1948149" y="2481478"/>
              <a:chExt cx="409575" cy="409575"/>
            </a:xfrm>
            <a:grpFill/>
          </p:grpSpPr>
          <p:sp>
            <p:nvSpPr>
              <p:cNvPr id="107" name="Freeform: Shape 802">
                <a:extLst>
                  <a:ext uri="{FF2B5EF4-FFF2-40B4-BE49-F238E27FC236}">
                    <a16:creationId xmlns:a16="http://schemas.microsoft.com/office/drawing/2014/main" id="{1EAD81E7-9FA3-448D-AA82-6EB29EE257AE}"/>
                  </a:ext>
                </a:extLst>
              </p:cNvPr>
              <p:cNvSpPr/>
              <p:nvPr/>
            </p:nvSpPr>
            <p:spPr>
              <a:xfrm>
                <a:off x="2119599" y="2538628"/>
                <a:ext cx="238125" cy="85725"/>
              </a:xfrm>
              <a:custGeom>
                <a:avLst/>
                <a:gdLst>
                  <a:gd name="connsiteX0" fmla="*/ 223838 w 238125"/>
                  <a:gd name="connsiteY0" fmla="*/ 14288 h 85725"/>
                  <a:gd name="connsiteX1" fmla="*/ 119063 w 238125"/>
                  <a:gd name="connsiteY1" fmla="*/ 71438 h 85725"/>
                  <a:gd name="connsiteX2" fmla="*/ 14288 w 238125"/>
                  <a:gd name="connsiteY2" fmla="*/ 14288 h 85725"/>
                </a:gdLst>
                <a:ahLst/>
                <a:cxnLst>
                  <a:cxn ang="0">
                    <a:pos x="connsiteX0" y="connsiteY0"/>
                  </a:cxn>
                  <a:cxn ang="0">
                    <a:pos x="connsiteX1" y="connsiteY1"/>
                  </a:cxn>
                  <a:cxn ang="0">
                    <a:pos x="connsiteX2" y="connsiteY2"/>
                  </a:cxn>
                </a:cxnLst>
                <a:rect l="l" t="t" r="r" b="b"/>
                <a:pathLst>
                  <a:path w="238125" h="85725">
                    <a:moveTo>
                      <a:pt x="223838" y="14288"/>
                    </a:moveTo>
                    <a:cubicBezTo>
                      <a:pt x="223838" y="45815"/>
                      <a:pt x="176975" y="71438"/>
                      <a:pt x="119063" y="71438"/>
                    </a:cubicBezTo>
                    <a:cubicBezTo>
                      <a:pt x="61150" y="71438"/>
                      <a:pt x="14288" y="45815"/>
                      <a:pt x="14288" y="14288"/>
                    </a:cubicBezTo>
                  </a:path>
                </a:pathLst>
              </a:custGeom>
              <a:grpFill/>
              <a:ln w="19050" cap="rnd">
                <a:solidFill>
                  <a:schemeClr val="bg1"/>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1" i="0" u="none" strike="noStrike" kern="0" cap="none" spc="0" normalizeH="0" baseline="0" noProof="0">
                  <a:ln>
                    <a:noFill/>
                  </a:ln>
                  <a:solidFill>
                    <a:srgbClr val="000000"/>
                  </a:solidFill>
                  <a:effectLst/>
                  <a:uLnTx/>
                  <a:uFillTx/>
                  <a:ea typeface="ＭＳ Ｐゴシック"/>
                </a:endParaRPr>
              </a:p>
            </p:txBody>
          </p:sp>
          <p:sp>
            <p:nvSpPr>
              <p:cNvPr id="108" name="Freeform: Shape 803">
                <a:extLst>
                  <a:ext uri="{FF2B5EF4-FFF2-40B4-BE49-F238E27FC236}">
                    <a16:creationId xmlns:a16="http://schemas.microsoft.com/office/drawing/2014/main" id="{C9F8BA10-B630-4051-A6A9-729AF0F759A7}"/>
                  </a:ext>
                </a:extLst>
              </p:cNvPr>
              <p:cNvSpPr/>
              <p:nvPr/>
            </p:nvSpPr>
            <p:spPr>
              <a:xfrm>
                <a:off x="2119599" y="2586253"/>
                <a:ext cx="238125" cy="85725"/>
              </a:xfrm>
              <a:custGeom>
                <a:avLst/>
                <a:gdLst>
                  <a:gd name="connsiteX0" fmla="*/ 223838 w 238125"/>
                  <a:gd name="connsiteY0" fmla="*/ 14288 h 85725"/>
                  <a:gd name="connsiteX1" fmla="*/ 119063 w 238125"/>
                  <a:gd name="connsiteY1" fmla="*/ 71438 h 85725"/>
                  <a:gd name="connsiteX2" fmla="*/ 14288 w 238125"/>
                  <a:gd name="connsiteY2" fmla="*/ 14288 h 85725"/>
                </a:gdLst>
                <a:ahLst/>
                <a:cxnLst>
                  <a:cxn ang="0">
                    <a:pos x="connsiteX0" y="connsiteY0"/>
                  </a:cxn>
                  <a:cxn ang="0">
                    <a:pos x="connsiteX1" y="connsiteY1"/>
                  </a:cxn>
                  <a:cxn ang="0">
                    <a:pos x="connsiteX2" y="connsiteY2"/>
                  </a:cxn>
                </a:cxnLst>
                <a:rect l="l" t="t" r="r" b="b"/>
                <a:pathLst>
                  <a:path w="238125" h="85725">
                    <a:moveTo>
                      <a:pt x="223838" y="14288"/>
                    </a:moveTo>
                    <a:cubicBezTo>
                      <a:pt x="223838" y="45815"/>
                      <a:pt x="176975" y="71438"/>
                      <a:pt x="119063" y="71438"/>
                    </a:cubicBezTo>
                    <a:cubicBezTo>
                      <a:pt x="61150" y="71438"/>
                      <a:pt x="14288" y="45815"/>
                      <a:pt x="14288" y="14288"/>
                    </a:cubicBezTo>
                  </a:path>
                </a:pathLst>
              </a:custGeom>
              <a:grpFill/>
              <a:ln w="19050" cap="rnd">
                <a:solidFill>
                  <a:schemeClr val="bg1"/>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1" i="0" u="none" strike="noStrike" kern="0" cap="none" spc="0" normalizeH="0" baseline="0" noProof="0">
                  <a:ln>
                    <a:noFill/>
                  </a:ln>
                  <a:solidFill>
                    <a:srgbClr val="000000"/>
                  </a:solidFill>
                  <a:effectLst/>
                  <a:uLnTx/>
                  <a:uFillTx/>
                  <a:ea typeface="ＭＳ Ｐゴシック"/>
                </a:endParaRPr>
              </a:p>
            </p:txBody>
          </p:sp>
          <p:sp>
            <p:nvSpPr>
              <p:cNvPr id="109" name="Freeform: Shape 804">
                <a:extLst>
                  <a:ext uri="{FF2B5EF4-FFF2-40B4-BE49-F238E27FC236}">
                    <a16:creationId xmlns:a16="http://schemas.microsoft.com/office/drawing/2014/main" id="{B20039EF-E1FE-4732-B12E-CBFE17D94791}"/>
                  </a:ext>
                </a:extLst>
              </p:cNvPr>
              <p:cNvSpPr/>
              <p:nvPr/>
            </p:nvSpPr>
            <p:spPr>
              <a:xfrm>
                <a:off x="2182464" y="2633878"/>
                <a:ext cx="171450" cy="85725"/>
              </a:xfrm>
              <a:custGeom>
                <a:avLst/>
                <a:gdLst>
                  <a:gd name="connsiteX0" fmla="*/ 160972 w 171450"/>
                  <a:gd name="connsiteY0" fmla="*/ 14288 h 85725"/>
                  <a:gd name="connsiteX1" fmla="*/ 56197 w 171450"/>
                  <a:gd name="connsiteY1" fmla="*/ 71438 h 85725"/>
                  <a:gd name="connsiteX2" fmla="*/ 14288 w 171450"/>
                  <a:gd name="connsiteY2" fmla="*/ 66675 h 85725"/>
                </a:gdLst>
                <a:ahLst/>
                <a:cxnLst>
                  <a:cxn ang="0">
                    <a:pos x="connsiteX0" y="connsiteY0"/>
                  </a:cxn>
                  <a:cxn ang="0">
                    <a:pos x="connsiteX1" y="connsiteY1"/>
                  </a:cxn>
                  <a:cxn ang="0">
                    <a:pos x="connsiteX2" y="connsiteY2"/>
                  </a:cxn>
                </a:cxnLst>
                <a:rect l="l" t="t" r="r" b="b"/>
                <a:pathLst>
                  <a:path w="171450" h="85725">
                    <a:moveTo>
                      <a:pt x="160972" y="14288"/>
                    </a:moveTo>
                    <a:cubicBezTo>
                      <a:pt x="160972" y="45815"/>
                      <a:pt x="114109" y="71438"/>
                      <a:pt x="56197" y="71438"/>
                    </a:cubicBezTo>
                    <a:cubicBezTo>
                      <a:pt x="41338" y="71438"/>
                      <a:pt x="27146" y="69723"/>
                      <a:pt x="14288" y="66675"/>
                    </a:cubicBezTo>
                  </a:path>
                </a:pathLst>
              </a:custGeom>
              <a:grpFill/>
              <a:ln w="19050" cap="rnd">
                <a:solidFill>
                  <a:schemeClr val="bg1"/>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1" i="0" u="none" strike="noStrike" kern="0" cap="none" spc="0" normalizeH="0" baseline="0" noProof="0">
                  <a:ln>
                    <a:noFill/>
                  </a:ln>
                  <a:solidFill>
                    <a:srgbClr val="000000"/>
                  </a:solidFill>
                  <a:effectLst/>
                  <a:uLnTx/>
                  <a:uFillTx/>
                  <a:ea typeface="ＭＳ Ｐゴシック"/>
                </a:endParaRPr>
              </a:p>
            </p:txBody>
          </p:sp>
          <p:sp>
            <p:nvSpPr>
              <p:cNvPr id="110" name="Freeform: Shape 805">
                <a:extLst>
                  <a:ext uri="{FF2B5EF4-FFF2-40B4-BE49-F238E27FC236}">
                    <a16:creationId xmlns:a16="http://schemas.microsoft.com/office/drawing/2014/main" id="{96D01176-E8E2-42DB-95E8-623A71C74522}"/>
                  </a:ext>
                </a:extLst>
              </p:cNvPr>
              <p:cNvSpPr/>
              <p:nvPr/>
            </p:nvSpPr>
            <p:spPr>
              <a:xfrm>
                <a:off x="2182464" y="2681503"/>
                <a:ext cx="171450" cy="85725"/>
              </a:xfrm>
              <a:custGeom>
                <a:avLst/>
                <a:gdLst>
                  <a:gd name="connsiteX0" fmla="*/ 160972 w 171450"/>
                  <a:gd name="connsiteY0" fmla="*/ 14288 h 85725"/>
                  <a:gd name="connsiteX1" fmla="*/ 56197 w 171450"/>
                  <a:gd name="connsiteY1" fmla="*/ 71438 h 85725"/>
                  <a:gd name="connsiteX2" fmla="*/ 14288 w 171450"/>
                  <a:gd name="connsiteY2" fmla="*/ 66675 h 85725"/>
                </a:gdLst>
                <a:ahLst/>
                <a:cxnLst>
                  <a:cxn ang="0">
                    <a:pos x="connsiteX0" y="connsiteY0"/>
                  </a:cxn>
                  <a:cxn ang="0">
                    <a:pos x="connsiteX1" y="connsiteY1"/>
                  </a:cxn>
                  <a:cxn ang="0">
                    <a:pos x="connsiteX2" y="connsiteY2"/>
                  </a:cxn>
                </a:cxnLst>
                <a:rect l="l" t="t" r="r" b="b"/>
                <a:pathLst>
                  <a:path w="171450" h="85725">
                    <a:moveTo>
                      <a:pt x="160972" y="14288"/>
                    </a:moveTo>
                    <a:cubicBezTo>
                      <a:pt x="160972" y="45815"/>
                      <a:pt x="114109" y="71438"/>
                      <a:pt x="56197" y="71438"/>
                    </a:cubicBezTo>
                    <a:cubicBezTo>
                      <a:pt x="41338" y="71438"/>
                      <a:pt x="27146" y="69723"/>
                      <a:pt x="14288" y="66675"/>
                    </a:cubicBezTo>
                  </a:path>
                </a:pathLst>
              </a:custGeom>
              <a:grpFill/>
              <a:ln w="19050" cap="rnd">
                <a:solidFill>
                  <a:schemeClr val="bg1"/>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1" i="0" u="none" strike="noStrike" kern="0" cap="none" spc="0" normalizeH="0" baseline="0" noProof="0">
                  <a:ln>
                    <a:noFill/>
                  </a:ln>
                  <a:solidFill>
                    <a:srgbClr val="000000"/>
                  </a:solidFill>
                  <a:effectLst/>
                  <a:uLnTx/>
                  <a:uFillTx/>
                  <a:ea typeface="ＭＳ Ｐゴシック"/>
                </a:endParaRPr>
              </a:p>
            </p:txBody>
          </p:sp>
          <p:sp>
            <p:nvSpPr>
              <p:cNvPr id="111" name="Freeform: Shape 806">
                <a:extLst>
                  <a:ext uri="{FF2B5EF4-FFF2-40B4-BE49-F238E27FC236}">
                    <a16:creationId xmlns:a16="http://schemas.microsoft.com/office/drawing/2014/main" id="{BC0D987C-39E3-45CD-BE1C-5E0878A0951D}"/>
                  </a:ext>
                </a:extLst>
              </p:cNvPr>
              <p:cNvSpPr/>
              <p:nvPr/>
            </p:nvSpPr>
            <p:spPr>
              <a:xfrm>
                <a:off x="1948149" y="2652928"/>
                <a:ext cx="238125" cy="238125"/>
              </a:xfrm>
              <a:custGeom>
                <a:avLst/>
                <a:gdLst>
                  <a:gd name="connsiteX0" fmla="*/ 119063 w 238125"/>
                  <a:gd name="connsiteY0" fmla="*/ 14288 h 238125"/>
                  <a:gd name="connsiteX1" fmla="*/ 14288 w 238125"/>
                  <a:gd name="connsiteY1" fmla="*/ 71438 h 238125"/>
                  <a:gd name="connsiteX2" fmla="*/ 14288 w 238125"/>
                  <a:gd name="connsiteY2" fmla="*/ 166688 h 238125"/>
                  <a:gd name="connsiteX3" fmla="*/ 119063 w 238125"/>
                  <a:gd name="connsiteY3" fmla="*/ 223838 h 238125"/>
                  <a:gd name="connsiteX4" fmla="*/ 223838 w 238125"/>
                  <a:gd name="connsiteY4" fmla="*/ 166688 h 238125"/>
                  <a:gd name="connsiteX5" fmla="*/ 223838 w 238125"/>
                  <a:gd name="connsiteY5" fmla="*/ 71438 h 238125"/>
                  <a:gd name="connsiteX6" fmla="*/ 119063 w 238125"/>
                  <a:gd name="connsiteY6" fmla="*/ 1428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238125">
                    <a:moveTo>
                      <a:pt x="119063" y="14288"/>
                    </a:moveTo>
                    <a:cubicBezTo>
                      <a:pt x="61150" y="14288"/>
                      <a:pt x="14288" y="39910"/>
                      <a:pt x="14288" y="71438"/>
                    </a:cubicBezTo>
                    <a:lnTo>
                      <a:pt x="14288" y="166688"/>
                    </a:lnTo>
                    <a:cubicBezTo>
                      <a:pt x="14288" y="198215"/>
                      <a:pt x="61150" y="223838"/>
                      <a:pt x="119063" y="223838"/>
                    </a:cubicBezTo>
                    <a:cubicBezTo>
                      <a:pt x="176975" y="223838"/>
                      <a:pt x="223838" y="198215"/>
                      <a:pt x="223838" y="166688"/>
                    </a:cubicBezTo>
                    <a:lnTo>
                      <a:pt x="223838" y="71438"/>
                    </a:lnTo>
                    <a:cubicBezTo>
                      <a:pt x="223838" y="39910"/>
                      <a:pt x="176975" y="14288"/>
                      <a:pt x="119063" y="14288"/>
                    </a:cubicBezTo>
                    <a:close/>
                  </a:path>
                </a:pathLst>
              </a:custGeom>
              <a:grpFill/>
              <a:ln w="19050" cap="rnd">
                <a:solidFill>
                  <a:schemeClr val="bg1"/>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1" i="0" u="none" strike="noStrike" kern="0" cap="none" spc="0" normalizeH="0" baseline="0" noProof="0">
                  <a:ln>
                    <a:noFill/>
                  </a:ln>
                  <a:solidFill>
                    <a:srgbClr val="000000"/>
                  </a:solidFill>
                  <a:effectLst/>
                  <a:uLnTx/>
                  <a:uFillTx/>
                  <a:ea typeface="ＭＳ Ｐゴシック"/>
                </a:endParaRPr>
              </a:p>
            </p:txBody>
          </p:sp>
          <p:sp>
            <p:nvSpPr>
              <p:cNvPr id="112" name="Freeform: Shape 807">
                <a:extLst>
                  <a:ext uri="{FF2B5EF4-FFF2-40B4-BE49-F238E27FC236}">
                    <a16:creationId xmlns:a16="http://schemas.microsoft.com/office/drawing/2014/main" id="{34ADDFEC-B423-4EE1-8EF6-042AD088C9EB}"/>
                  </a:ext>
                </a:extLst>
              </p:cNvPr>
              <p:cNvSpPr/>
              <p:nvPr/>
            </p:nvSpPr>
            <p:spPr>
              <a:xfrm>
                <a:off x="1948149" y="2710078"/>
                <a:ext cx="238125" cy="85725"/>
              </a:xfrm>
              <a:custGeom>
                <a:avLst/>
                <a:gdLst>
                  <a:gd name="connsiteX0" fmla="*/ 223838 w 238125"/>
                  <a:gd name="connsiteY0" fmla="*/ 14288 h 85725"/>
                  <a:gd name="connsiteX1" fmla="*/ 119063 w 238125"/>
                  <a:gd name="connsiteY1" fmla="*/ 71438 h 85725"/>
                  <a:gd name="connsiteX2" fmla="*/ 14288 w 238125"/>
                  <a:gd name="connsiteY2" fmla="*/ 14288 h 85725"/>
                </a:gdLst>
                <a:ahLst/>
                <a:cxnLst>
                  <a:cxn ang="0">
                    <a:pos x="connsiteX0" y="connsiteY0"/>
                  </a:cxn>
                  <a:cxn ang="0">
                    <a:pos x="connsiteX1" y="connsiteY1"/>
                  </a:cxn>
                  <a:cxn ang="0">
                    <a:pos x="connsiteX2" y="connsiteY2"/>
                  </a:cxn>
                </a:cxnLst>
                <a:rect l="l" t="t" r="r" b="b"/>
                <a:pathLst>
                  <a:path w="238125" h="85725">
                    <a:moveTo>
                      <a:pt x="223838" y="14288"/>
                    </a:moveTo>
                    <a:cubicBezTo>
                      <a:pt x="223838" y="45815"/>
                      <a:pt x="176975" y="71438"/>
                      <a:pt x="119063" y="71438"/>
                    </a:cubicBezTo>
                    <a:cubicBezTo>
                      <a:pt x="61150" y="71438"/>
                      <a:pt x="14288" y="45815"/>
                      <a:pt x="14288" y="14288"/>
                    </a:cubicBezTo>
                  </a:path>
                </a:pathLst>
              </a:custGeom>
              <a:grpFill/>
              <a:ln w="19050" cap="rnd">
                <a:solidFill>
                  <a:schemeClr val="bg1"/>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1" i="0" u="none" strike="noStrike" kern="0" cap="none" spc="0" normalizeH="0" baseline="0" noProof="0">
                  <a:ln>
                    <a:noFill/>
                  </a:ln>
                  <a:solidFill>
                    <a:srgbClr val="000000"/>
                  </a:solidFill>
                  <a:effectLst/>
                  <a:uLnTx/>
                  <a:uFillTx/>
                  <a:ea typeface="ＭＳ Ｐゴシック"/>
                </a:endParaRPr>
              </a:p>
            </p:txBody>
          </p:sp>
          <p:sp>
            <p:nvSpPr>
              <p:cNvPr id="113" name="Freeform: Shape 808">
                <a:extLst>
                  <a:ext uri="{FF2B5EF4-FFF2-40B4-BE49-F238E27FC236}">
                    <a16:creationId xmlns:a16="http://schemas.microsoft.com/office/drawing/2014/main" id="{C622F2B9-0111-4C8D-8B47-975FB078D76F}"/>
                  </a:ext>
                </a:extLst>
              </p:cNvPr>
              <p:cNvSpPr/>
              <p:nvPr/>
            </p:nvSpPr>
            <p:spPr>
              <a:xfrm>
                <a:off x="1948149" y="2757703"/>
                <a:ext cx="238125" cy="85725"/>
              </a:xfrm>
              <a:custGeom>
                <a:avLst/>
                <a:gdLst>
                  <a:gd name="connsiteX0" fmla="*/ 223838 w 238125"/>
                  <a:gd name="connsiteY0" fmla="*/ 14288 h 85725"/>
                  <a:gd name="connsiteX1" fmla="*/ 119063 w 238125"/>
                  <a:gd name="connsiteY1" fmla="*/ 71438 h 85725"/>
                  <a:gd name="connsiteX2" fmla="*/ 14288 w 238125"/>
                  <a:gd name="connsiteY2" fmla="*/ 14288 h 85725"/>
                </a:gdLst>
                <a:ahLst/>
                <a:cxnLst>
                  <a:cxn ang="0">
                    <a:pos x="connsiteX0" y="connsiteY0"/>
                  </a:cxn>
                  <a:cxn ang="0">
                    <a:pos x="connsiteX1" y="connsiteY1"/>
                  </a:cxn>
                  <a:cxn ang="0">
                    <a:pos x="connsiteX2" y="connsiteY2"/>
                  </a:cxn>
                </a:cxnLst>
                <a:rect l="l" t="t" r="r" b="b"/>
                <a:pathLst>
                  <a:path w="238125" h="85725">
                    <a:moveTo>
                      <a:pt x="223838" y="14288"/>
                    </a:moveTo>
                    <a:cubicBezTo>
                      <a:pt x="223838" y="45815"/>
                      <a:pt x="176975" y="71438"/>
                      <a:pt x="119063" y="71438"/>
                    </a:cubicBezTo>
                    <a:cubicBezTo>
                      <a:pt x="61150" y="71438"/>
                      <a:pt x="14288" y="45815"/>
                      <a:pt x="14288" y="14288"/>
                    </a:cubicBezTo>
                  </a:path>
                </a:pathLst>
              </a:custGeom>
              <a:grpFill/>
              <a:ln w="19050" cap="rnd">
                <a:solidFill>
                  <a:schemeClr val="bg1"/>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1" i="0" u="none" strike="noStrike" kern="0" cap="none" spc="0" normalizeH="0" baseline="0" noProof="0">
                  <a:ln>
                    <a:noFill/>
                  </a:ln>
                  <a:solidFill>
                    <a:srgbClr val="000000"/>
                  </a:solidFill>
                  <a:effectLst/>
                  <a:uLnTx/>
                  <a:uFillTx/>
                  <a:ea typeface="ＭＳ Ｐゴシック"/>
                </a:endParaRPr>
              </a:p>
            </p:txBody>
          </p:sp>
          <p:sp>
            <p:nvSpPr>
              <p:cNvPr id="114" name="Freeform: Shape 809">
                <a:extLst>
                  <a:ext uri="{FF2B5EF4-FFF2-40B4-BE49-F238E27FC236}">
                    <a16:creationId xmlns:a16="http://schemas.microsoft.com/office/drawing/2014/main" id="{61A94DEB-9BF8-4D49-BF1C-AE301E40AE59}"/>
                  </a:ext>
                </a:extLst>
              </p:cNvPr>
              <p:cNvSpPr/>
              <p:nvPr/>
            </p:nvSpPr>
            <p:spPr>
              <a:xfrm>
                <a:off x="2119599" y="2481478"/>
                <a:ext cx="238125" cy="333375"/>
              </a:xfrm>
              <a:custGeom>
                <a:avLst/>
                <a:gdLst>
                  <a:gd name="connsiteX0" fmla="*/ 77153 w 238125"/>
                  <a:gd name="connsiteY0" fmla="*/ 314325 h 333375"/>
                  <a:gd name="connsiteX1" fmla="*/ 119063 w 238125"/>
                  <a:gd name="connsiteY1" fmla="*/ 319088 h 333375"/>
                  <a:gd name="connsiteX2" fmla="*/ 223838 w 238125"/>
                  <a:gd name="connsiteY2" fmla="*/ 261938 h 333375"/>
                  <a:gd name="connsiteX3" fmla="*/ 223838 w 238125"/>
                  <a:gd name="connsiteY3" fmla="*/ 71438 h 333375"/>
                  <a:gd name="connsiteX4" fmla="*/ 119063 w 238125"/>
                  <a:gd name="connsiteY4" fmla="*/ 14288 h 333375"/>
                  <a:gd name="connsiteX5" fmla="*/ 14288 w 238125"/>
                  <a:gd name="connsiteY5" fmla="*/ 71438 h 333375"/>
                  <a:gd name="connsiteX6" fmla="*/ 14288 w 238125"/>
                  <a:gd name="connsiteY6" fmla="*/ 16668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333375">
                    <a:moveTo>
                      <a:pt x="77153" y="314325"/>
                    </a:moveTo>
                    <a:cubicBezTo>
                      <a:pt x="90011" y="317373"/>
                      <a:pt x="104108" y="319088"/>
                      <a:pt x="119063" y="319088"/>
                    </a:cubicBezTo>
                    <a:cubicBezTo>
                      <a:pt x="176975" y="319088"/>
                      <a:pt x="223838" y="293465"/>
                      <a:pt x="223838" y="261938"/>
                    </a:cubicBezTo>
                    <a:lnTo>
                      <a:pt x="223838" y="71438"/>
                    </a:lnTo>
                    <a:cubicBezTo>
                      <a:pt x="223838" y="39910"/>
                      <a:pt x="176975" y="14288"/>
                      <a:pt x="119063" y="14288"/>
                    </a:cubicBezTo>
                    <a:cubicBezTo>
                      <a:pt x="61150" y="14288"/>
                      <a:pt x="14288" y="39910"/>
                      <a:pt x="14288" y="71438"/>
                    </a:cubicBezTo>
                    <a:lnTo>
                      <a:pt x="14288" y="166688"/>
                    </a:lnTo>
                  </a:path>
                </a:pathLst>
              </a:custGeom>
              <a:grpFill/>
              <a:ln w="19050" cap="rnd">
                <a:solidFill>
                  <a:schemeClr val="bg1"/>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1" i="0" u="none" strike="noStrike" kern="0" cap="none" spc="0" normalizeH="0" baseline="0" noProof="0">
                  <a:ln>
                    <a:noFill/>
                  </a:ln>
                  <a:solidFill>
                    <a:srgbClr val="000000"/>
                  </a:solidFill>
                  <a:effectLst/>
                  <a:uLnTx/>
                  <a:uFillTx/>
                  <a:ea typeface="ＭＳ Ｐゴシック"/>
                </a:endParaRPr>
              </a:p>
            </p:txBody>
          </p:sp>
        </p:grpSp>
        <p:sp>
          <p:nvSpPr>
            <p:cNvPr id="106" name="Стрелка вниз 105"/>
            <p:cNvSpPr/>
            <p:nvPr/>
          </p:nvSpPr>
          <p:spPr>
            <a:xfrm flipV="1">
              <a:off x="2409674" y="4102297"/>
              <a:ext cx="167725" cy="509079"/>
            </a:xfrm>
            <a:prstGeom prst="downArrow">
              <a:avLst/>
            </a:prstGeom>
            <a:grpFill/>
            <a:ln w="19050" cap="flat" cmpd="sng" algn="ctr">
              <a:solidFill>
                <a:schemeClr val="bg1"/>
              </a:solidFill>
              <a:prstDash val="solid"/>
            </a:ln>
            <a:effectLst/>
          </p:spPr>
          <p:txBody>
            <a:bodyPr lIns="91418" tIns="45709" rIns="91418" bIns="4570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Arial"/>
                <a:ea typeface="ＭＳ Ｐゴシック"/>
                <a:cs typeface="+mn-cs"/>
              </a:endParaRPr>
            </a:p>
          </p:txBody>
        </p:sp>
      </p:grpSp>
      <p:pic>
        <p:nvPicPr>
          <p:cNvPr id="115" name="Рисунок 114"/>
          <p:cNvPicPr>
            <a:picLocks noChangeAspect="1"/>
          </p:cNvPicPr>
          <p:nvPr/>
        </p:nvPicPr>
        <p:blipFill>
          <a:blip r:embed="rId3">
            <a:biLevel thresh="25000"/>
            <a:extLst>
              <a:ext uri="{BEBA8EAE-BF5A-486C-A8C5-ECC9F3942E4B}">
                <a14:imgProps xmlns:a14="http://schemas.microsoft.com/office/drawing/2010/main">
                  <a14:imgLayer r:embed="rId4">
                    <a14:imgEffect>
                      <a14:artisticPlasticWrap/>
                    </a14:imgEffect>
                    <a14:imgEffect>
                      <a14:brightnessContrast bright="-20000" contrast="-40000"/>
                    </a14:imgEffect>
                  </a14:imgLayer>
                </a14:imgProps>
              </a:ext>
            </a:extLst>
          </a:blip>
          <a:stretch>
            <a:fillRect/>
          </a:stretch>
        </p:blipFill>
        <p:spPr>
          <a:xfrm>
            <a:off x="325174" y="987045"/>
            <a:ext cx="378585" cy="360557"/>
          </a:xfrm>
          <a:prstGeom prst="rect">
            <a:avLst/>
          </a:prstGeom>
        </p:spPr>
      </p:pic>
    </p:spTree>
    <p:extLst>
      <p:ext uri="{BB962C8B-B14F-4D97-AF65-F5344CB8AC3E}">
        <p14:creationId xmlns:p14="http://schemas.microsoft.com/office/powerpoint/2010/main" val="142468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Прямоугольник 75"/>
          <p:cNvSpPr/>
          <p:nvPr/>
        </p:nvSpPr>
        <p:spPr>
          <a:xfrm>
            <a:off x="6585311" y="1994053"/>
            <a:ext cx="5465790" cy="1029770"/>
          </a:xfrm>
          <a:prstGeom prst="rect">
            <a:avLst/>
          </a:prstGeom>
          <a:solidFill>
            <a:srgbClr val="C00000">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6585527" y="3998547"/>
            <a:ext cx="5465574" cy="813693"/>
          </a:xfrm>
          <a:prstGeom prst="rect">
            <a:avLst/>
          </a:prstGeom>
          <a:solidFill>
            <a:srgbClr val="C00000">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p:cNvSpPr/>
          <p:nvPr/>
        </p:nvSpPr>
        <p:spPr>
          <a:xfrm>
            <a:off x="6585527" y="3108454"/>
            <a:ext cx="5465574" cy="813693"/>
          </a:xfrm>
          <a:prstGeom prst="rect">
            <a:avLst/>
          </a:prstGeom>
          <a:solidFill>
            <a:srgbClr val="C00000">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147187" y="221502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147187" y="313303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147187" y="391306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147187" y="5206620"/>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p:cNvSpPr/>
          <p:nvPr/>
        </p:nvSpPr>
        <p:spPr>
          <a:xfrm>
            <a:off x="147187" y="598976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47187" y="1072758"/>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ятиугольник 43"/>
          <p:cNvSpPr/>
          <p:nvPr/>
        </p:nvSpPr>
        <p:spPr>
          <a:xfrm>
            <a:off x="11846763" y="6484836"/>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cxnSp>
        <p:nvCxnSpPr>
          <p:cNvPr id="8" name="Google Shape;371;p7">
            <a:extLst>
              <a:ext uri="{FF2B5EF4-FFF2-40B4-BE49-F238E27FC236}">
                <a16:creationId xmlns:a16="http://schemas.microsoft.com/office/drawing/2014/main" id="{C7B6481B-2143-4297-A5E9-02DB9EC08508}"/>
              </a:ext>
            </a:extLst>
          </p:cNvPr>
          <p:cNvCxnSpPr>
            <a:cxnSpLocks/>
          </p:cNvCxnSpPr>
          <p:nvPr/>
        </p:nvCxnSpPr>
        <p:spPr>
          <a:xfrm flipH="1">
            <a:off x="6511815" y="922845"/>
            <a:ext cx="0" cy="900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12" name="Прямоугольник 11">
            <a:extLst>
              <a:ext uri="{FF2B5EF4-FFF2-40B4-BE49-F238E27FC236}">
                <a16:creationId xmlns:a16="http://schemas.microsoft.com/office/drawing/2014/main" id="{FBD9FAD0-48BB-4230-A827-EF5D57D859A7}"/>
              </a:ext>
            </a:extLst>
          </p:cNvPr>
          <p:cNvSpPr/>
          <p:nvPr/>
        </p:nvSpPr>
        <p:spPr>
          <a:xfrm>
            <a:off x="4858360" y="2266587"/>
            <a:ext cx="1353884" cy="646327"/>
          </a:xfrm>
          <a:prstGeom prst="rect">
            <a:avLst/>
          </a:prstGeom>
        </p:spPr>
        <p:txBody>
          <a:bodyPr wrap="square" lIns="91420" tIns="45718" rIns="91420" bIns="45718">
            <a:spAutoFit/>
          </a:bodyPr>
          <a:lstStyle/>
          <a:p>
            <a:pPr defTabSz="708317"/>
            <a:r>
              <a:rPr lang="ru-RU" b="1" dirty="0">
                <a:solidFill>
                  <a:srgbClr val="2E75B6"/>
                </a:solidFill>
                <a:latin typeface="Segoe UI" panose="020B0502040204020203" pitchFamily="34" charset="0"/>
                <a:ea typeface="Barlow Condensed"/>
                <a:cs typeface="Segoe UI" panose="020B0502040204020203" pitchFamily="34" charset="0"/>
              </a:rPr>
              <a:t>16 </a:t>
            </a:r>
            <a:r>
              <a:rPr lang="ru-RU" b="1" dirty="0" err="1" smtClean="0">
                <a:solidFill>
                  <a:srgbClr val="2E75B6"/>
                </a:solidFill>
                <a:latin typeface="Segoe UI" panose="020B0502040204020203" pitchFamily="34" charset="0"/>
                <a:ea typeface="Barlow Condensed"/>
                <a:cs typeface="Segoe UI" panose="020B0502040204020203" pitchFamily="34" charset="0"/>
              </a:rPr>
              <a:t>бірлік</a:t>
            </a:r>
            <a:endParaRPr lang="ru-RU" b="1" dirty="0" smtClean="0">
              <a:solidFill>
                <a:srgbClr val="2E75B6"/>
              </a:solidFill>
              <a:latin typeface="Segoe UI" panose="020B0502040204020203" pitchFamily="34" charset="0"/>
              <a:ea typeface="Barlow Condensed"/>
              <a:cs typeface="Segoe UI" panose="020B0502040204020203" pitchFamily="34" charset="0"/>
            </a:endParaRPr>
          </a:p>
          <a:p>
            <a:pPr defTabSz="708317"/>
            <a:r>
              <a:rPr lang="ru-RU" sz="1000" dirty="0">
                <a:latin typeface="Segoe UI" panose="020B0502040204020203" pitchFamily="34" charset="0"/>
                <a:ea typeface="Tahoma" pitchFamily="34" charset="0"/>
                <a:cs typeface="Segoe UI" panose="020B0502040204020203" pitchFamily="34" charset="0"/>
              </a:rPr>
              <a:t>(2022 ж. – 10 </a:t>
            </a:r>
            <a:r>
              <a:rPr lang="ru-RU" sz="1000" dirty="0" err="1">
                <a:latin typeface="Segoe UI" panose="020B0502040204020203" pitchFamily="34" charset="0"/>
                <a:ea typeface="Tahoma" pitchFamily="34" charset="0"/>
                <a:cs typeface="Segoe UI" panose="020B0502040204020203" pitchFamily="34" charset="0"/>
              </a:rPr>
              <a:t>бірлік</a:t>
            </a:r>
            <a:r>
              <a:rPr lang="ru-RU" sz="1000" dirty="0">
                <a:latin typeface="Segoe UI" panose="020B0502040204020203" pitchFamily="34" charset="0"/>
                <a:ea typeface="Tahoma" pitchFamily="34" charset="0"/>
                <a:cs typeface="Segoe UI" panose="020B0502040204020203" pitchFamily="34" charset="0"/>
              </a:rPr>
              <a:t>)</a:t>
            </a:r>
            <a:r>
              <a:rPr lang="ru-RU" sz="1000" b="1" dirty="0" smtClean="0">
                <a:solidFill>
                  <a:srgbClr val="2E75B6"/>
                </a:solidFill>
                <a:latin typeface="Segoe UI" panose="020B0502040204020203" pitchFamily="34" charset="0"/>
                <a:ea typeface="Barlow Condensed"/>
                <a:cs typeface="Segoe UI" panose="020B0502040204020203" pitchFamily="34" charset="0"/>
              </a:rPr>
              <a:t> </a:t>
            </a:r>
            <a:endParaRPr lang="ru-RU" sz="1000" b="1" dirty="0">
              <a:solidFill>
                <a:srgbClr val="2E75B6"/>
              </a:solidFill>
              <a:latin typeface="Segoe UI" panose="020B0502040204020203" pitchFamily="34" charset="0"/>
              <a:ea typeface="Barlow Condensed"/>
              <a:cs typeface="Segoe UI" panose="020B0502040204020203" pitchFamily="34" charset="0"/>
            </a:endParaRPr>
          </a:p>
          <a:p>
            <a:pPr lvl="0" defTabSz="708317"/>
            <a:r>
              <a:rPr lang="ru-RU" sz="800" b="1" i="1" dirty="0">
                <a:solidFill>
                  <a:schemeClr val="bg1"/>
                </a:solidFill>
                <a:latin typeface="Segoe UI" panose="020B0502040204020203" pitchFamily="34" charset="0"/>
                <a:ea typeface="Tahoma" pitchFamily="34" charset="0"/>
                <a:cs typeface="Segoe UI" panose="020B0502040204020203" pitchFamily="34" charset="0"/>
              </a:rPr>
              <a:t>(2022 г. –  10 ед.)</a:t>
            </a:r>
          </a:p>
        </p:txBody>
      </p:sp>
      <p:sp>
        <p:nvSpPr>
          <p:cNvPr id="13" name="Прямоугольник 12">
            <a:extLst>
              <a:ext uri="{FF2B5EF4-FFF2-40B4-BE49-F238E27FC236}">
                <a16:creationId xmlns:a16="http://schemas.microsoft.com/office/drawing/2014/main" id="{9FEEAF6A-366D-4D08-9615-53C4FE09D58B}"/>
              </a:ext>
            </a:extLst>
          </p:cNvPr>
          <p:cNvSpPr/>
          <p:nvPr/>
        </p:nvSpPr>
        <p:spPr>
          <a:xfrm>
            <a:off x="870170" y="2197102"/>
            <a:ext cx="3708000" cy="738660"/>
          </a:xfrm>
          <a:prstGeom prst="rect">
            <a:avLst/>
          </a:prstGeom>
        </p:spPr>
        <p:txBody>
          <a:bodyPr wrap="square" lIns="91420" tIns="45718" rIns="91420" bIns="45718">
            <a:spAutoFit/>
          </a:bodyPr>
          <a:lstStyle/>
          <a:p>
            <a:pPr lvl="0" algn="just" defTabSz="708317"/>
            <a:r>
              <a:rPr lang="kk-KZ" sz="1400" b="1" dirty="0" smtClean="0">
                <a:latin typeface="Segoe UI" panose="020B0502040204020203" pitchFamily="34" charset="0"/>
                <a:ea typeface="Tahoma" pitchFamily="34" charset="0"/>
                <a:cs typeface="Segoe UI" panose="020B0502040204020203" pitchFamily="34" charset="0"/>
              </a:rPr>
              <a:t>ЮНЕСКО</a:t>
            </a:r>
            <a:r>
              <a:rPr lang="kk-KZ" sz="1400" dirty="0" smtClean="0">
                <a:latin typeface="Segoe UI" panose="020B0502040204020203" pitchFamily="34" charset="0"/>
                <a:ea typeface="Tahoma" pitchFamily="34" charset="0"/>
                <a:cs typeface="Segoe UI" panose="020B0502040204020203" pitchFamily="34" charset="0"/>
              </a:rPr>
              <a:t>-ның Бүкіләлемдік мұра нысандарының санын ұлғайту                   (2025 ж.)</a:t>
            </a:r>
            <a:endParaRPr lang="kk-KZ" sz="1400" dirty="0">
              <a:latin typeface="Segoe UI" panose="020B0502040204020203" pitchFamily="34" charset="0"/>
              <a:ea typeface="Tahoma" pitchFamily="34" charset="0"/>
              <a:cs typeface="Segoe UI" panose="020B0502040204020203" pitchFamily="34" charset="0"/>
            </a:endParaRPr>
          </a:p>
        </p:txBody>
      </p:sp>
      <p:sp>
        <p:nvSpPr>
          <p:cNvPr id="16" name="Прямоугольник 15">
            <a:extLst>
              <a:ext uri="{FF2B5EF4-FFF2-40B4-BE49-F238E27FC236}">
                <a16:creationId xmlns:a16="http://schemas.microsoft.com/office/drawing/2014/main" id="{89F7D6AE-B6F5-4419-AA6A-4A7784AC2243}"/>
              </a:ext>
            </a:extLst>
          </p:cNvPr>
          <p:cNvSpPr/>
          <p:nvPr/>
        </p:nvSpPr>
        <p:spPr>
          <a:xfrm>
            <a:off x="4731385" y="1093885"/>
            <a:ext cx="1513518" cy="677104"/>
          </a:xfrm>
          <a:prstGeom prst="rect">
            <a:avLst/>
          </a:prstGeom>
        </p:spPr>
        <p:txBody>
          <a:bodyPr wrap="square" lIns="91420" tIns="45718" rIns="91420" bIns="45718">
            <a:spAutoFit/>
          </a:bodyPr>
          <a:lstStyle/>
          <a:p>
            <a:pPr lvl="0" defTabSz="708317"/>
            <a:r>
              <a:rPr lang="ru-RU" sz="1600" b="1" dirty="0" smtClean="0">
                <a:solidFill>
                  <a:srgbClr val="2E75B6"/>
                </a:solidFill>
                <a:latin typeface="Segoe UI" panose="020B0502040204020203" pitchFamily="34" charset="0"/>
                <a:ea typeface="Tahoma" pitchFamily="34" charset="0"/>
                <a:cs typeface="Segoe UI" panose="020B0502040204020203" pitchFamily="34" charset="0"/>
              </a:rPr>
              <a:t>40% дейін</a:t>
            </a:r>
            <a:endParaRPr lang="ru-RU" sz="1600" b="1" dirty="0">
              <a:solidFill>
                <a:srgbClr val="2E75B6"/>
              </a:solidFill>
              <a:latin typeface="Segoe UI" panose="020B0502040204020203" pitchFamily="34" charset="0"/>
              <a:ea typeface="Tahoma" pitchFamily="34" charset="0"/>
              <a:cs typeface="Segoe UI" panose="020B0502040204020203" pitchFamily="34" charset="0"/>
            </a:endParaRPr>
          </a:p>
          <a:p>
            <a:pPr lvl="0" algn="ctr" defTabSz="708317"/>
            <a:r>
              <a:rPr lang="ru-RU" sz="1000" dirty="0">
                <a:latin typeface="Segoe UI" panose="020B0502040204020203" pitchFamily="34" charset="0"/>
                <a:ea typeface="Tahoma" pitchFamily="34" charset="0"/>
                <a:cs typeface="Segoe UI" panose="020B0502040204020203" pitchFamily="34" charset="0"/>
              </a:rPr>
              <a:t>(254 </a:t>
            </a:r>
            <a:r>
              <a:rPr lang="ru-RU" sz="1000" dirty="0" err="1">
                <a:latin typeface="Segoe UI" panose="020B0502040204020203" pitchFamily="34" charset="0"/>
                <a:ea typeface="Tahoma" pitchFamily="34" charset="0"/>
                <a:cs typeface="Segoe UI" panose="020B0502040204020203" pitchFamily="34" charset="0"/>
              </a:rPr>
              <a:t>ескерткіштің</a:t>
            </a:r>
            <a:r>
              <a:rPr lang="ru-RU" sz="1000" dirty="0">
                <a:latin typeface="Segoe UI" panose="020B0502040204020203" pitchFamily="34" charset="0"/>
                <a:ea typeface="Tahoma" pitchFamily="34" charset="0"/>
                <a:cs typeface="Segoe UI" panose="020B0502040204020203" pitchFamily="34" charset="0"/>
              </a:rPr>
              <a:t> </a:t>
            </a:r>
            <a:r>
              <a:rPr lang="ru-RU" sz="1000" dirty="0" smtClean="0">
                <a:latin typeface="Segoe UI" panose="020B0502040204020203" pitchFamily="34" charset="0"/>
                <a:ea typeface="Tahoma" pitchFamily="34" charset="0"/>
                <a:cs typeface="Segoe UI" panose="020B0502040204020203" pitchFamily="34" charset="0"/>
              </a:rPr>
              <a:t>102)</a:t>
            </a:r>
            <a:r>
              <a:rPr lang="ru-RU" sz="1400" b="1" dirty="0" smtClean="0">
                <a:solidFill>
                  <a:srgbClr val="00ACC0"/>
                </a:solidFill>
                <a:latin typeface="Segoe UI" panose="020B0502040204020203" pitchFamily="34" charset="0"/>
                <a:ea typeface="Tahoma" pitchFamily="34" charset="0"/>
                <a:cs typeface="Segoe UI" panose="020B0502040204020203" pitchFamily="34" charset="0"/>
              </a:rPr>
              <a:t> </a:t>
            </a:r>
            <a:endParaRPr lang="ru-RU" sz="1400" b="1" dirty="0">
              <a:solidFill>
                <a:srgbClr val="00ACC0"/>
              </a:solidFill>
              <a:latin typeface="Segoe UI" panose="020B0502040204020203" pitchFamily="34" charset="0"/>
              <a:ea typeface="Tahoma" pitchFamily="34" charset="0"/>
              <a:cs typeface="Segoe UI" panose="020B0502040204020203" pitchFamily="34" charset="0"/>
            </a:endParaRPr>
          </a:p>
          <a:p>
            <a:pPr lvl="0" defTabSz="708317"/>
            <a:r>
              <a:rPr lang="ru-RU" sz="800" b="1" i="1" dirty="0">
                <a:solidFill>
                  <a:schemeClr val="bg1"/>
                </a:solidFill>
                <a:latin typeface="Segoe UI" panose="020B0502040204020203" pitchFamily="34" charset="0"/>
                <a:ea typeface="Tahoma" pitchFamily="34" charset="0"/>
                <a:cs typeface="Segoe UI" panose="020B0502040204020203" pitchFamily="34" charset="0"/>
              </a:rPr>
              <a:t>2022 г. – 12,6%)</a:t>
            </a:r>
            <a:endParaRPr lang="ru-RU" sz="800" i="1" dirty="0">
              <a:solidFill>
                <a:schemeClr val="bg1"/>
              </a:solidFill>
              <a:latin typeface="Segoe UI" panose="020B0502040204020203" pitchFamily="34" charset="0"/>
              <a:ea typeface="Tahoma" pitchFamily="34" charset="0"/>
              <a:cs typeface="Segoe UI" panose="020B0502040204020203" pitchFamily="34" charset="0"/>
            </a:endParaRPr>
          </a:p>
        </p:txBody>
      </p:sp>
      <p:sp>
        <p:nvSpPr>
          <p:cNvPr id="19" name="Прямоугольник 18">
            <a:extLst>
              <a:ext uri="{FF2B5EF4-FFF2-40B4-BE49-F238E27FC236}">
                <a16:creationId xmlns:a16="http://schemas.microsoft.com/office/drawing/2014/main" id="{E89F9726-B130-4E18-AA06-0A3D024532AC}"/>
              </a:ext>
            </a:extLst>
          </p:cNvPr>
          <p:cNvSpPr/>
          <p:nvPr/>
        </p:nvSpPr>
        <p:spPr>
          <a:xfrm>
            <a:off x="870170" y="986068"/>
            <a:ext cx="3708000" cy="954103"/>
          </a:xfrm>
          <a:prstGeom prst="rect">
            <a:avLst/>
          </a:prstGeom>
        </p:spPr>
        <p:txBody>
          <a:bodyPr wrap="square" lIns="91420" tIns="45718" rIns="91420" bIns="45718">
            <a:spAutoFit/>
          </a:bodyPr>
          <a:lstStyle/>
          <a:p>
            <a:pPr algn="just" defTabSz="708317"/>
            <a:r>
              <a:rPr lang="kk-KZ" sz="1400" dirty="0" smtClean="0">
                <a:latin typeface="Segoe UI" panose="020B0502040204020203" pitchFamily="34" charset="0"/>
                <a:ea typeface="Tahoma" pitchFamily="34" charset="0"/>
                <a:cs typeface="Segoe UI" panose="020B0502040204020203" pitchFamily="34" charset="0"/>
              </a:rPr>
              <a:t>Ғылыми-реставрациялау жұмыстары жүргізілген республикалық маңызы бар тарих және мәдениет ескерткіштерінің санын арттыру</a:t>
            </a:r>
            <a:endParaRPr lang="kk-KZ" sz="1100" dirty="0">
              <a:latin typeface="Segoe UI" panose="020B0502040204020203" pitchFamily="34" charset="0"/>
              <a:ea typeface="Tahoma" pitchFamily="34" charset="0"/>
              <a:cs typeface="Segoe UI" panose="020B0502040204020203" pitchFamily="34" charset="0"/>
            </a:endParaRPr>
          </a:p>
        </p:txBody>
      </p:sp>
      <p:graphicFrame>
        <p:nvGraphicFramePr>
          <p:cNvPr id="20" name="Диаграмма 19"/>
          <p:cNvGraphicFramePr>
            <a:graphicFrameLocks/>
          </p:cNvGraphicFramePr>
          <p:nvPr>
            <p:extLst>
              <p:ext uri="{D42A27DB-BD31-4B8C-83A1-F6EECF244321}">
                <p14:modId xmlns:p14="http://schemas.microsoft.com/office/powerpoint/2010/main" val="2650118028"/>
              </p:ext>
            </p:extLst>
          </p:nvPr>
        </p:nvGraphicFramePr>
        <p:xfrm>
          <a:off x="6845516" y="722001"/>
          <a:ext cx="4773829" cy="1002954"/>
        </p:xfrm>
        <a:graphic>
          <a:graphicData uri="http://schemas.openxmlformats.org/drawingml/2006/chart">
            <c:chart xmlns:c="http://schemas.openxmlformats.org/drawingml/2006/chart" xmlns:r="http://schemas.openxmlformats.org/officeDocument/2006/relationships" r:id="rId2"/>
          </a:graphicData>
        </a:graphic>
      </p:graphicFrame>
      <p:sp>
        <p:nvSpPr>
          <p:cNvPr id="46" name="Прямоугольник 45">
            <a:extLst>
              <a:ext uri="{FF2B5EF4-FFF2-40B4-BE49-F238E27FC236}">
                <a16:creationId xmlns:a16="http://schemas.microsoft.com/office/drawing/2014/main" id="{A485C3C6-83B1-4A05-BE9F-5F50ED38FFC9}"/>
              </a:ext>
            </a:extLst>
          </p:cNvPr>
          <p:cNvSpPr/>
          <p:nvPr/>
        </p:nvSpPr>
        <p:spPr>
          <a:xfrm>
            <a:off x="878240" y="5203103"/>
            <a:ext cx="10619117" cy="523216"/>
          </a:xfrm>
          <a:prstGeom prst="rect">
            <a:avLst/>
          </a:prstGeom>
        </p:spPr>
        <p:txBody>
          <a:bodyPr wrap="square" lIns="91420" tIns="45718" rIns="91420" bIns="45718">
            <a:spAutoFit/>
          </a:bodyPr>
          <a:lstStyle/>
          <a:p>
            <a:pPr algn="just"/>
            <a:r>
              <a:rPr lang="ru-RU" sz="1400" dirty="0" err="1">
                <a:solidFill>
                  <a:schemeClr val="tx2">
                    <a:lumMod val="50000"/>
                  </a:schemeClr>
                </a:solidFill>
                <a:latin typeface="Segoe UI" panose="020B0502040204020203" pitchFamily="34" charset="0"/>
                <a:cs typeface="Segoe UI" panose="020B0502040204020203" pitchFamily="34" charset="0"/>
              </a:rPr>
              <a:t>Гауһар-Ана</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Есік</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Ордабасы</a:t>
            </a:r>
            <a:r>
              <a:rPr lang="ru-RU" sz="1400" dirty="0">
                <a:solidFill>
                  <a:schemeClr val="tx2">
                    <a:lumMod val="50000"/>
                  </a:schemeClr>
                </a:solidFill>
                <a:latin typeface="Segoe UI" panose="020B0502040204020203" pitchFamily="34" charset="0"/>
                <a:cs typeface="Segoe UI" panose="020B0502040204020203" pitchFamily="34" charset="0"/>
              </a:rPr>
              <a:t> музей </a:t>
            </a:r>
            <a:r>
              <a:rPr lang="ru-RU" sz="1400" dirty="0" err="1">
                <a:solidFill>
                  <a:schemeClr val="tx2">
                    <a:lumMod val="50000"/>
                  </a:schemeClr>
                </a:solidFill>
                <a:latin typeface="Segoe UI" panose="020B0502040204020203" pitchFamily="34" charset="0"/>
                <a:cs typeface="Segoe UI" panose="020B0502040204020203" pitchFamily="34" charset="0"/>
              </a:rPr>
              <a:t>қорықтарының</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аумағында</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сапар</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орталықтарының</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b="1" dirty="0" err="1">
                <a:solidFill>
                  <a:schemeClr val="tx2">
                    <a:lumMod val="50000"/>
                  </a:schemeClr>
                </a:solidFill>
                <a:latin typeface="Segoe UI" panose="020B0502040204020203" pitchFamily="34" charset="0"/>
                <a:cs typeface="Segoe UI" panose="020B0502040204020203" pitchFamily="34" charset="0"/>
              </a:rPr>
              <a:t>құрылысын</a:t>
            </a:r>
            <a:r>
              <a:rPr lang="ru-RU" sz="1400" b="1" dirty="0">
                <a:solidFill>
                  <a:schemeClr val="tx2">
                    <a:lumMod val="50000"/>
                  </a:schemeClr>
                </a:solidFill>
                <a:latin typeface="Segoe UI" panose="020B0502040204020203" pitchFamily="34" charset="0"/>
                <a:cs typeface="Segoe UI" panose="020B0502040204020203" pitchFamily="34" charset="0"/>
              </a:rPr>
              <a:t> </a:t>
            </a:r>
            <a:r>
              <a:rPr lang="ru-RU" sz="1400" b="1" dirty="0" err="1" smtClean="0">
                <a:solidFill>
                  <a:schemeClr val="tx2">
                    <a:lumMod val="50000"/>
                  </a:schemeClr>
                </a:solidFill>
                <a:latin typeface="Segoe UI" panose="020B0502040204020203" pitchFamily="34" charset="0"/>
                <a:cs typeface="Segoe UI" panose="020B0502040204020203" pitchFamily="34" charset="0"/>
              </a:rPr>
              <a:t>жалғастыру</a:t>
            </a:r>
            <a:r>
              <a:rPr lang="ru-RU" sz="1400" dirty="0">
                <a:solidFill>
                  <a:schemeClr val="tx2">
                    <a:lumMod val="50000"/>
                  </a:schemeClr>
                </a:solidFill>
                <a:latin typeface="Segoe UI" panose="020B0502040204020203" pitchFamily="34" charset="0"/>
                <a:cs typeface="Segoe UI" panose="020B0502040204020203" pitchFamily="34" charset="0"/>
              </a:rPr>
              <a:t>,</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а</a:t>
            </a:r>
            <a:r>
              <a:rPr lang="ru-RU" sz="1400" dirty="0" err="1" smtClean="0">
                <a:solidFill>
                  <a:schemeClr val="tx2">
                    <a:lumMod val="50000"/>
                  </a:schemeClr>
                </a:solidFill>
                <a:latin typeface="Segoe UI" panose="020B0502040204020203" pitchFamily="34" charset="0"/>
                <a:cs typeface="Segoe UI" panose="020B0502040204020203" pitchFamily="34" charset="0"/>
              </a:rPr>
              <a:t>шық</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аспан</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астындағы</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b="1" dirty="0">
                <a:solidFill>
                  <a:schemeClr val="tx2">
                    <a:lumMod val="50000"/>
                  </a:schemeClr>
                </a:solidFill>
                <a:latin typeface="Segoe UI" panose="020B0502040204020203" pitchFamily="34" charset="0"/>
                <a:cs typeface="Segoe UI" panose="020B0502040204020203" pitchFamily="34" charset="0"/>
              </a:rPr>
              <a:t>«</a:t>
            </a:r>
            <a:r>
              <a:rPr lang="ru-RU" sz="1400" b="1" dirty="0" err="1">
                <a:solidFill>
                  <a:schemeClr val="tx2">
                    <a:lumMod val="50000"/>
                  </a:schemeClr>
                </a:solidFill>
                <a:latin typeface="Segoe UI" panose="020B0502040204020203" pitchFamily="34" charset="0"/>
                <a:cs typeface="Segoe UI" panose="020B0502040204020203" pitchFamily="34" charset="0"/>
              </a:rPr>
              <a:t>Бозоқ</a:t>
            </a:r>
            <a:r>
              <a:rPr lang="ru-RU" sz="1400" b="1" dirty="0">
                <a:solidFill>
                  <a:schemeClr val="tx2">
                    <a:lumMod val="50000"/>
                  </a:schemeClr>
                </a:solidFill>
                <a:latin typeface="Segoe UI" panose="020B0502040204020203" pitchFamily="34" charset="0"/>
                <a:cs typeface="Segoe UI" panose="020B0502040204020203" pitchFamily="34" charset="0"/>
              </a:rPr>
              <a:t>» </a:t>
            </a:r>
            <a:r>
              <a:rPr lang="ru-RU" sz="1400" dirty="0">
                <a:solidFill>
                  <a:schemeClr val="tx2">
                    <a:lumMod val="50000"/>
                  </a:schemeClr>
                </a:solidFill>
                <a:latin typeface="Segoe UI" panose="020B0502040204020203" pitchFamily="34" charset="0"/>
                <a:cs typeface="Segoe UI" panose="020B0502040204020203" pitchFamily="34" charset="0"/>
              </a:rPr>
              <a:t>Ұлттық </a:t>
            </a:r>
            <a:r>
              <a:rPr lang="ru-RU" sz="1400" dirty="0" err="1" smtClean="0">
                <a:solidFill>
                  <a:schemeClr val="tx2">
                    <a:lumMod val="50000"/>
                  </a:schemeClr>
                </a:solidFill>
                <a:latin typeface="Segoe UI" panose="020B0502040204020203" pitchFamily="34" charset="0"/>
                <a:cs typeface="Segoe UI" panose="020B0502040204020203" pitchFamily="34" charset="0"/>
              </a:rPr>
              <a:t>саябағын</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a:solidFill>
                  <a:schemeClr val="tx2">
                    <a:lumMod val="50000"/>
                  </a:schemeClr>
                </a:solidFill>
                <a:latin typeface="Segoe UI" panose="020B0502040204020203" pitchFamily="34" charset="0"/>
                <a:cs typeface="Segoe UI" panose="020B0502040204020203" pitchFamily="34" charset="0"/>
              </a:rPr>
              <a:t>салу.</a:t>
            </a:r>
          </a:p>
        </p:txBody>
      </p:sp>
      <p:sp>
        <p:nvSpPr>
          <p:cNvPr id="24" name="Прямоугольник 23"/>
          <p:cNvSpPr/>
          <p:nvPr/>
        </p:nvSpPr>
        <p:spPr>
          <a:xfrm>
            <a:off x="6639285" y="2051667"/>
            <a:ext cx="5411817" cy="938719"/>
          </a:xfrm>
          <a:prstGeom prst="rect">
            <a:avLst/>
          </a:prstGeom>
        </p:spPr>
        <p:txBody>
          <a:bodyPr wrap="square">
            <a:spAutoFit/>
          </a:bodyPr>
          <a:lstStyle/>
          <a:p>
            <a:pPr algn="just"/>
            <a:r>
              <a:rPr lang="kk-KZ" sz="1100" dirty="0" smtClean="0">
                <a:latin typeface="Segoe UI" panose="020B0502040204020203" pitchFamily="34" charset="0"/>
                <a:cs typeface="Segoe UI" panose="020B0502040204020203" pitchFamily="34" charset="0"/>
              </a:rPr>
              <a:t>«Жібек жолы: Ферғана-Сырдария дәлізі» сериялық трансұлттық номинациясы бойынша </a:t>
            </a:r>
            <a:r>
              <a:rPr lang="kk-KZ" sz="1100" b="1" dirty="0" smtClean="0">
                <a:latin typeface="Segoe UI" panose="020B0502040204020203" pitchFamily="34" charset="0"/>
                <a:cs typeface="Segoe UI" panose="020B0502040204020203" pitchFamily="34" charset="0"/>
              </a:rPr>
              <a:t>6 объектіні </a:t>
            </a:r>
            <a:r>
              <a:rPr lang="kk-KZ" sz="1100" dirty="0" smtClean="0">
                <a:latin typeface="Segoe UI" panose="020B0502040204020203" pitchFamily="34" charset="0"/>
                <a:cs typeface="Segoe UI" panose="020B0502040204020203" pitchFamily="34" charset="0"/>
              </a:rPr>
              <a:t>ілгерілету: Отырар, Сығанақ, Күлтөбе-Яссы, Жанкент, Сауран, Жеті Асар). Бүгінгі күні </a:t>
            </a:r>
            <a:r>
              <a:rPr lang="kk-KZ" sz="1100" b="1" dirty="0" smtClean="0">
                <a:latin typeface="Segoe UI" panose="020B0502040204020203" pitchFamily="34" charset="0"/>
                <a:cs typeface="Segoe UI" panose="020B0502040204020203" pitchFamily="34" charset="0"/>
              </a:rPr>
              <a:t>10 объект </a:t>
            </a:r>
            <a:r>
              <a:rPr lang="kk-KZ" sz="1100" dirty="0" smtClean="0">
                <a:latin typeface="Segoe UI" panose="020B0502040204020203" pitchFamily="34" charset="0"/>
                <a:cs typeface="Segoe UI" panose="020B0502040204020203" pitchFamily="34" charset="0"/>
              </a:rPr>
              <a:t>енгізілген: Қ.А. Ясауи кесенесі, «Таңбалы» петроглифтері, «ҰЖЖ: Чанъан-Тянь-Шань дәлізі»: Қаялық, Қарамерген, Талғар, Ақтөбе, Ақыртас, Құлан, Қостөбе, Өрнек</a:t>
            </a:r>
            <a:endParaRPr lang="kk-KZ" sz="1100" dirty="0">
              <a:latin typeface="Segoe UI" panose="020B0502040204020203" pitchFamily="34" charset="0"/>
              <a:cs typeface="Segoe UI" panose="020B0502040204020203" pitchFamily="34" charset="0"/>
            </a:endParaRPr>
          </a:p>
        </p:txBody>
      </p:sp>
      <p:sp>
        <p:nvSpPr>
          <p:cNvPr id="55" name="Равнобедренный треугольник 54">
            <a:extLst>
              <a:ext uri="{FF2B5EF4-FFF2-40B4-BE49-F238E27FC236}">
                <a16:creationId xmlns:a16="http://schemas.microsoft.com/office/drawing/2014/main" id="{3C2C356B-4D19-4329-9301-23B11A38C301}"/>
              </a:ext>
            </a:extLst>
          </p:cNvPr>
          <p:cNvSpPr/>
          <p:nvPr/>
        </p:nvSpPr>
        <p:spPr>
          <a:xfrm rot="5400000">
            <a:off x="6178600" y="1387100"/>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56" name="Прямоугольник 55">
            <a:extLst>
              <a:ext uri="{FF2B5EF4-FFF2-40B4-BE49-F238E27FC236}">
                <a16:creationId xmlns:a16="http://schemas.microsoft.com/office/drawing/2014/main" id="{9FEEAF6A-366D-4D08-9615-53C4FE09D58B}"/>
              </a:ext>
            </a:extLst>
          </p:cNvPr>
          <p:cNvSpPr/>
          <p:nvPr/>
        </p:nvSpPr>
        <p:spPr>
          <a:xfrm>
            <a:off x="870170" y="3192693"/>
            <a:ext cx="3708000" cy="523216"/>
          </a:xfrm>
          <a:prstGeom prst="rect">
            <a:avLst/>
          </a:prstGeom>
        </p:spPr>
        <p:txBody>
          <a:bodyPr wrap="square" lIns="91420" tIns="45718" rIns="91420" bIns="45718">
            <a:spAutoFit/>
          </a:bodyPr>
          <a:lstStyle/>
          <a:p>
            <a:pPr lvl="0" algn="just" defTabSz="708317"/>
            <a:r>
              <a:rPr lang="kk-KZ" sz="1400" dirty="0" smtClean="0">
                <a:latin typeface="Segoe UI" panose="020B0502040204020203" pitchFamily="34" charset="0"/>
                <a:ea typeface="Tahoma" pitchFamily="34" charset="0"/>
                <a:cs typeface="Segoe UI" panose="020B0502040204020203" pitchFamily="34" charset="0"/>
              </a:rPr>
              <a:t>Музейлер мен тарихи-мәдени мұра объектілеріне келушілер санын арттыру</a:t>
            </a:r>
            <a:endParaRPr lang="kk-KZ" sz="1400" dirty="0">
              <a:latin typeface="Segoe UI" panose="020B0502040204020203" pitchFamily="34" charset="0"/>
              <a:ea typeface="Tahoma" pitchFamily="34" charset="0"/>
              <a:cs typeface="Segoe UI" panose="020B0502040204020203" pitchFamily="34" charset="0"/>
            </a:endParaRPr>
          </a:p>
        </p:txBody>
      </p:sp>
      <p:sp>
        <p:nvSpPr>
          <p:cNvPr id="57" name="Прямоугольник 56">
            <a:extLst>
              <a:ext uri="{FF2B5EF4-FFF2-40B4-BE49-F238E27FC236}">
                <a16:creationId xmlns:a16="http://schemas.microsoft.com/office/drawing/2014/main" id="{E89F9726-B130-4E18-AA06-0A3D024532AC}"/>
              </a:ext>
            </a:extLst>
          </p:cNvPr>
          <p:cNvSpPr/>
          <p:nvPr/>
        </p:nvSpPr>
        <p:spPr>
          <a:xfrm>
            <a:off x="870170" y="4065180"/>
            <a:ext cx="3708000" cy="307773"/>
          </a:xfrm>
          <a:prstGeom prst="rect">
            <a:avLst/>
          </a:prstGeom>
        </p:spPr>
        <p:txBody>
          <a:bodyPr wrap="square" lIns="91420" tIns="45718" rIns="91420" bIns="45718">
            <a:spAutoFit/>
          </a:bodyPr>
          <a:lstStyle/>
          <a:p>
            <a:pPr lvl="0" algn="just" defTabSz="708317"/>
            <a:r>
              <a:rPr lang="kk-KZ" sz="1400" smtClean="0">
                <a:latin typeface="Segoe UI" panose="020B0502040204020203" pitchFamily="34" charset="0"/>
                <a:ea typeface="Tahoma" pitchFamily="34" charset="0"/>
                <a:cs typeface="Segoe UI" panose="020B0502040204020203" pitchFamily="34" charset="0"/>
              </a:rPr>
              <a:t>Кітапханаларға келушілер санын ұлғайту</a:t>
            </a:r>
            <a:endParaRPr lang="kk-KZ" sz="1400">
              <a:latin typeface="Segoe UI" panose="020B0502040204020203" pitchFamily="34" charset="0"/>
              <a:ea typeface="Tahoma" pitchFamily="34" charset="0"/>
              <a:cs typeface="Segoe UI" panose="020B0502040204020203" pitchFamily="34" charset="0"/>
            </a:endParaRPr>
          </a:p>
        </p:txBody>
      </p:sp>
      <p:sp>
        <p:nvSpPr>
          <p:cNvPr id="60" name="Равнобедренный треугольник 59">
            <a:extLst>
              <a:ext uri="{FF2B5EF4-FFF2-40B4-BE49-F238E27FC236}">
                <a16:creationId xmlns:a16="http://schemas.microsoft.com/office/drawing/2014/main" id="{3C2C356B-4D19-4329-9301-23B11A38C301}"/>
              </a:ext>
            </a:extLst>
          </p:cNvPr>
          <p:cNvSpPr/>
          <p:nvPr/>
        </p:nvSpPr>
        <p:spPr>
          <a:xfrm rot="5400000">
            <a:off x="6176991" y="2437558"/>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61" name="Равнобедренный треугольник 60">
            <a:extLst>
              <a:ext uri="{FF2B5EF4-FFF2-40B4-BE49-F238E27FC236}">
                <a16:creationId xmlns:a16="http://schemas.microsoft.com/office/drawing/2014/main" id="{3C2C356B-4D19-4329-9301-23B11A38C301}"/>
              </a:ext>
            </a:extLst>
          </p:cNvPr>
          <p:cNvSpPr/>
          <p:nvPr/>
        </p:nvSpPr>
        <p:spPr>
          <a:xfrm rot="5400000">
            <a:off x="6176991" y="3421503"/>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62" name="Равнобедренный треугольник 61">
            <a:extLst>
              <a:ext uri="{FF2B5EF4-FFF2-40B4-BE49-F238E27FC236}">
                <a16:creationId xmlns:a16="http://schemas.microsoft.com/office/drawing/2014/main" id="{3C2C356B-4D19-4329-9301-23B11A38C301}"/>
              </a:ext>
            </a:extLst>
          </p:cNvPr>
          <p:cNvSpPr/>
          <p:nvPr/>
        </p:nvSpPr>
        <p:spPr>
          <a:xfrm rot="5400000">
            <a:off x="6189001" y="4201125"/>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graphicFrame>
        <p:nvGraphicFramePr>
          <p:cNvPr id="63" name="Диаграмма 62"/>
          <p:cNvGraphicFramePr>
            <a:graphicFrameLocks/>
          </p:cNvGraphicFramePr>
          <p:nvPr>
            <p:extLst>
              <p:ext uri="{D42A27DB-BD31-4B8C-83A1-F6EECF244321}">
                <p14:modId xmlns:p14="http://schemas.microsoft.com/office/powerpoint/2010/main" val="2844274517"/>
              </p:ext>
            </p:extLst>
          </p:nvPr>
        </p:nvGraphicFramePr>
        <p:xfrm>
          <a:off x="6585312" y="3850526"/>
          <a:ext cx="5465789" cy="844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Диаграмма 63"/>
          <p:cNvGraphicFramePr>
            <a:graphicFrameLocks/>
          </p:cNvGraphicFramePr>
          <p:nvPr>
            <p:extLst>
              <p:ext uri="{D42A27DB-BD31-4B8C-83A1-F6EECF244321}">
                <p14:modId xmlns:p14="http://schemas.microsoft.com/office/powerpoint/2010/main" val="1601473453"/>
              </p:ext>
            </p:extLst>
          </p:nvPr>
        </p:nvGraphicFramePr>
        <p:xfrm>
          <a:off x="6639285" y="2990012"/>
          <a:ext cx="5132104" cy="861834"/>
        </p:xfrm>
        <a:graphic>
          <a:graphicData uri="http://schemas.openxmlformats.org/drawingml/2006/chart">
            <c:chart xmlns:c="http://schemas.openxmlformats.org/drawingml/2006/chart" xmlns:r="http://schemas.openxmlformats.org/officeDocument/2006/relationships" r:id="rId4"/>
          </a:graphicData>
        </a:graphic>
      </p:graphicFrame>
      <p:sp>
        <p:nvSpPr>
          <p:cNvPr id="67" name="Прямоугольник 66">
            <a:extLst>
              <a:ext uri="{FF2B5EF4-FFF2-40B4-BE49-F238E27FC236}">
                <a16:creationId xmlns:a16="http://schemas.microsoft.com/office/drawing/2014/main" id="{FBD9FAD0-48BB-4230-A827-EF5D57D859A7}"/>
              </a:ext>
            </a:extLst>
          </p:cNvPr>
          <p:cNvSpPr/>
          <p:nvPr/>
        </p:nvSpPr>
        <p:spPr>
          <a:xfrm>
            <a:off x="4673470" y="3122795"/>
            <a:ext cx="1629348" cy="677104"/>
          </a:xfrm>
          <a:prstGeom prst="rect">
            <a:avLst/>
          </a:prstGeom>
        </p:spPr>
        <p:txBody>
          <a:bodyPr wrap="square" lIns="91420" tIns="45718" rIns="91420" bIns="45718">
            <a:spAutoFit/>
          </a:bodyPr>
          <a:lstStyle/>
          <a:p>
            <a:pPr algn="ctr" defTabSz="708317"/>
            <a:r>
              <a:rPr lang="ru-RU" b="1" dirty="0" smtClean="0">
                <a:solidFill>
                  <a:srgbClr val="2E75B6"/>
                </a:solidFill>
                <a:latin typeface="Segoe UI" panose="020B0502040204020203" pitchFamily="34" charset="0"/>
                <a:ea typeface="Barlow Condensed"/>
                <a:cs typeface="Segoe UI" panose="020B0502040204020203" pitchFamily="34" charset="0"/>
              </a:rPr>
              <a:t>20% </a:t>
            </a:r>
            <a:endParaRPr lang="ru-RU" b="1" dirty="0">
              <a:solidFill>
                <a:srgbClr val="2E75B6"/>
              </a:solidFill>
              <a:latin typeface="Segoe UI" panose="020B0502040204020203" pitchFamily="34" charset="0"/>
              <a:ea typeface="Barlow Condensed"/>
              <a:cs typeface="Segoe UI" panose="020B0502040204020203" pitchFamily="34" charset="0"/>
            </a:endParaRPr>
          </a:p>
          <a:p>
            <a:pPr algn="ctr" defTabSz="708317"/>
            <a:r>
              <a:rPr lang="ru-RU" sz="1000" dirty="0" smtClean="0">
                <a:latin typeface="Segoe UI" panose="020B0502040204020203" pitchFamily="34" charset="0"/>
                <a:ea typeface="Tahoma" pitchFamily="34" charset="0"/>
                <a:cs typeface="Segoe UI" panose="020B0502040204020203" pitchFamily="34" charset="0"/>
              </a:rPr>
              <a:t>(2022 ж. – </a:t>
            </a:r>
            <a:r>
              <a:rPr lang="ru-RU" sz="1000" dirty="0" err="1" smtClean="0">
                <a:latin typeface="Segoe UI" panose="020B0502040204020203" pitchFamily="34" charset="0"/>
                <a:ea typeface="Tahoma" pitchFamily="34" charset="0"/>
                <a:cs typeface="Segoe UI" panose="020B0502040204020203" pitchFamily="34" charset="0"/>
              </a:rPr>
              <a:t>келушілердің</a:t>
            </a:r>
            <a:r>
              <a:rPr lang="ru-RU" sz="1000" dirty="0" smtClean="0">
                <a:latin typeface="Segoe UI" panose="020B0502040204020203" pitchFamily="34" charset="0"/>
                <a:ea typeface="Tahoma" pitchFamily="34" charset="0"/>
                <a:cs typeface="Segoe UI" panose="020B0502040204020203" pitchFamily="34" charset="0"/>
              </a:rPr>
              <a:t> саны 6,8 млн) </a:t>
            </a:r>
            <a:endParaRPr lang="ru-RU" sz="1000" dirty="0">
              <a:latin typeface="Segoe UI" panose="020B0502040204020203" pitchFamily="34" charset="0"/>
              <a:ea typeface="Tahoma" pitchFamily="34" charset="0"/>
              <a:cs typeface="Segoe UI" panose="020B0502040204020203" pitchFamily="34" charset="0"/>
            </a:endParaRPr>
          </a:p>
        </p:txBody>
      </p:sp>
      <p:sp>
        <p:nvSpPr>
          <p:cNvPr id="68" name="Прямоугольник 67">
            <a:extLst>
              <a:ext uri="{FF2B5EF4-FFF2-40B4-BE49-F238E27FC236}">
                <a16:creationId xmlns:a16="http://schemas.microsoft.com/office/drawing/2014/main" id="{89F7D6AE-B6F5-4419-AA6A-4A7784AC2243}"/>
              </a:ext>
            </a:extLst>
          </p:cNvPr>
          <p:cNvSpPr/>
          <p:nvPr/>
        </p:nvSpPr>
        <p:spPr>
          <a:xfrm>
            <a:off x="4578170" y="3913066"/>
            <a:ext cx="1748173" cy="677104"/>
          </a:xfrm>
          <a:prstGeom prst="rect">
            <a:avLst/>
          </a:prstGeom>
        </p:spPr>
        <p:txBody>
          <a:bodyPr wrap="square" lIns="91420" tIns="45718" rIns="91420" bIns="45718">
            <a:spAutoFit/>
          </a:bodyPr>
          <a:lstStyle/>
          <a:p>
            <a:pPr lvl="0" algn="ctr" defTabSz="708317"/>
            <a:r>
              <a:rPr lang="ru-RU" b="1" dirty="0" smtClean="0">
                <a:solidFill>
                  <a:srgbClr val="2E75B6"/>
                </a:solidFill>
                <a:latin typeface="Segoe UI" panose="020B0502040204020203" pitchFamily="34" charset="0"/>
                <a:ea typeface="Barlow Condensed"/>
                <a:cs typeface="Segoe UI" panose="020B0502040204020203" pitchFamily="34" charset="0"/>
              </a:rPr>
              <a:t>20</a:t>
            </a:r>
            <a:r>
              <a:rPr lang="ru-RU" b="1" dirty="0">
                <a:solidFill>
                  <a:srgbClr val="2E75B6"/>
                </a:solidFill>
                <a:latin typeface="Segoe UI" panose="020B0502040204020203" pitchFamily="34" charset="0"/>
                <a:ea typeface="Barlow Condensed"/>
                <a:cs typeface="Segoe UI" panose="020B0502040204020203" pitchFamily="34" charset="0"/>
              </a:rPr>
              <a:t>%</a:t>
            </a:r>
          </a:p>
          <a:p>
            <a:pPr lvl="0" algn="ctr" defTabSz="708317"/>
            <a:r>
              <a:rPr lang="ru-RU" sz="1000" dirty="0">
                <a:latin typeface="Segoe UI" panose="020B0502040204020203" pitchFamily="34" charset="0"/>
                <a:ea typeface="Tahoma" pitchFamily="34" charset="0"/>
                <a:cs typeface="Segoe UI" panose="020B0502040204020203" pitchFamily="34" charset="0"/>
              </a:rPr>
              <a:t>(2022 ж. – </a:t>
            </a:r>
            <a:r>
              <a:rPr lang="ru-RU" sz="1000" dirty="0" err="1">
                <a:latin typeface="Segoe UI" panose="020B0502040204020203" pitchFamily="34" charset="0"/>
                <a:ea typeface="Tahoma" pitchFamily="34" charset="0"/>
                <a:cs typeface="Segoe UI" panose="020B0502040204020203" pitchFamily="34" charset="0"/>
              </a:rPr>
              <a:t>келушілердің</a:t>
            </a:r>
            <a:r>
              <a:rPr lang="ru-RU" sz="1000" dirty="0">
                <a:latin typeface="Segoe UI" panose="020B0502040204020203" pitchFamily="34" charset="0"/>
                <a:ea typeface="Tahoma" pitchFamily="34" charset="0"/>
                <a:cs typeface="Segoe UI" panose="020B0502040204020203" pitchFamily="34" charset="0"/>
              </a:rPr>
              <a:t> </a:t>
            </a:r>
            <a:r>
              <a:rPr lang="ru-RU" sz="1000" dirty="0" smtClean="0">
                <a:latin typeface="Segoe UI" panose="020B0502040204020203" pitchFamily="34" charset="0"/>
                <a:ea typeface="Tahoma" pitchFamily="34" charset="0"/>
                <a:cs typeface="Segoe UI" panose="020B0502040204020203" pitchFamily="34" charset="0"/>
              </a:rPr>
              <a:t>саны - 52  млн)</a:t>
            </a:r>
            <a:endParaRPr lang="ru-RU" sz="1000" dirty="0">
              <a:latin typeface="Segoe UI" panose="020B0502040204020203" pitchFamily="34" charset="0"/>
              <a:ea typeface="Tahoma" pitchFamily="34" charset="0"/>
              <a:cs typeface="Segoe UI" panose="020B0502040204020203" pitchFamily="34" charset="0"/>
            </a:endParaRPr>
          </a:p>
        </p:txBody>
      </p:sp>
      <p:sp>
        <p:nvSpPr>
          <p:cNvPr id="69" name="Прямоугольник 68"/>
          <p:cNvSpPr/>
          <p:nvPr/>
        </p:nvSpPr>
        <p:spPr>
          <a:xfrm>
            <a:off x="869102" y="6173130"/>
            <a:ext cx="10677584" cy="307777"/>
          </a:xfrm>
          <a:prstGeom prst="rect">
            <a:avLst/>
          </a:prstGeom>
        </p:spPr>
        <p:txBody>
          <a:bodyPr wrap="square">
            <a:spAutoFit/>
          </a:bodyPr>
          <a:lstStyle/>
          <a:p>
            <a:pPr algn="just"/>
            <a:r>
              <a:rPr lang="ru-RU" sz="1400" b="1" dirty="0">
                <a:solidFill>
                  <a:schemeClr val="tx2">
                    <a:lumMod val="50000"/>
                  </a:schemeClr>
                </a:solidFill>
                <a:latin typeface="Segoe UI" panose="020B0502040204020203" pitchFamily="34" charset="0"/>
                <a:cs typeface="Segoe UI" panose="020B0502040204020203" pitchFamily="34" charset="0"/>
              </a:rPr>
              <a:t>2026 </a:t>
            </a:r>
            <a:r>
              <a:rPr lang="ru-RU" sz="1400" b="1" dirty="0" err="1">
                <a:solidFill>
                  <a:schemeClr val="tx2">
                    <a:lumMod val="50000"/>
                  </a:schemeClr>
                </a:solidFill>
                <a:latin typeface="Segoe UI" panose="020B0502040204020203" pitchFamily="34" charset="0"/>
                <a:cs typeface="Segoe UI" panose="020B0502040204020203" pitchFamily="34" charset="0"/>
              </a:rPr>
              <a:t>жылы</a:t>
            </a:r>
            <a:r>
              <a:rPr lang="ru-RU" sz="1400" b="1" dirty="0">
                <a:solidFill>
                  <a:schemeClr val="tx2">
                    <a:lumMod val="50000"/>
                  </a:schemeClr>
                </a:solidFill>
                <a:latin typeface="Segoe UI" panose="020B0502040204020203" pitchFamily="34" charset="0"/>
                <a:cs typeface="Segoe UI" panose="020B0502040204020203" pitchFamily="34" charset="0"/>
              </a:rPr>
              <a:t> </a:t>
            </a:r>
            <a:r>
              <a:rPr lang="ru-RU" sz="1400" b="1" dirty="0" err="1" smtClean="0">
                <a:solidFill>
                  <a:schemeClr val="tx2">
                    <a:lumMod val="50000"/>
                  </a:schemeClr>
                </a:solidFill>
                <a:latin typeface="Segoe UI" panose="020B0502040204020203" pitchFamily="34" charset="0"/>
                <a:cs typeface="Segoe UI" panose="020B0502040204020203" pitchFamily="34" charset="0"/>
              </a:rPr>
              <a:t>Луврда</a:t>
            </a:r>
            <a:r>
              <a:rPr lang="ru-RU" sz="1400" b="1" dirty="0" smtClean="0">
                <a:solidFill>
                  <a:schemeClr val="tx2">
                    <a:lumMod val="50000"/>
                  </a:schemeClr>
                </a:solidFill>
                <a:latin typeface="Segoe UI" panose="020B0502040204020203" pitchFamily="34" charset="0"/>
                <a:cs typeface="Segoe UI" panose="020B0502040204020203" pitchFamily="34" charset="0"/>
              </a:rPr>
              <a:t> </a:t>
            </a:r>
            <a:r>
              <a:rPr lang="ru-RU" sz="1400" b="1" dirty="0">
                <a:solidFill>
                  <a:schemeClr val="tx2">
                    <a:lumMod val="50000"/>
                  </a:schemeClr>
                </a:solidFill>
                <a:latin typeface="Segoe UI" panose="020B0502040204020203" pitchFamily="34" charset="0"/>
                <a:cs typeface="Segoe UI" panose="020B0502040204020203" pitchFamily="34" charset="0"/>
              </a:rPr>
              <a:t>Қазақстанның ұлттық </a:t>
            </a:r>
            <a:r>
              <a:rPr lang="ru-RU" sz="1400" b="1" dirty="0" err="1">
                <a:solidFill>
                  <a:schemeClr val="tx2">
                    <a:lumMod val="50000"/>
                  </a:schemeClr>
                </a:solidFill>
                <a:latin typeface="Segoe UI" panose="020B0502040204020203" pitchFamily="34" charset="0"/>
                <a:cs typeface="Segoe UI" panose="020B0502040204020203" pitchFamily="34" charset="0"/>
              </a:rPr>
              <a:t>көрмесін</a:t>
            </a:r>
            <a:r>
              <a:rPr lang="ru-RU" sz="1400" b="1" dirty="0">
                <a:solidFill>
                  <a:schemeClr val="tx2">
                    <a:lumMod val="50000"/>
                  </a:schemeClr>
                </a:solidFill>
                <a:latin typeface="Segoe UI" panose="020B0502040204020203" pitchFamily="34" charset="0"/>
                <a:cs typeface="Segoe UI" panose="020B0502040204020203" pitchFamily="34" charset="0"/>
              </a:rPr>
              <a:t> </a:t>
            </a:r>
            <a:r>
              <a:rPr lang="ru-RU" sz="1400" b="1" dirty="0" err="1">
                <a:solidFill>
                  <a:schemeClr val="tx2">
                    <a:lumMod val="50000"/>
                  </a:schemeClr>
                </a:solidFill>
                <a:latin typeface="Segoe UI" panose="020B0502040204020203" pitchFamily="34" charset="0"/>
                <a:cs typeface="Segoe UI" panose="020B0502040204020203" pitchFamily="34" charset="0"/>
              </a:rPr>
              <a:t>дайындау</a:t>
            </a:r>
            <a:r>
              <a:rPr lang="ru-RU" sz="1400" b="1" dirty="0">
                <a:solidFill>
                  <a:schemeClr val="tx2">
                    <a:lumMod val="50000"/>
                  </a:schemeClr>
                </a:solidFill>
                <a:latin typeface="Segoe UI" panose="020B0502040204020203" pitchFamily="34" charset="0"/>
                <a:cs typeface="Segoe UI" panose="020B0502040204020203" pitchFamily="34" charset="0"/>
              </a:rPr>
              <a:t> және өткізу (Париж, Франция)</a:t>
            </a:r>
          </a:p>
        </p:txBody>
      </p:sp>
      <p:pic>
        <p:nvPicPr>
          <p:cNvPr id="75" name="Рисунок 74"/>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285795" y="3290690"/>
            <a:ext cx="342806" cy="310813"/>
          </a:xfrm>
          <a:prstGeom prst="rect">
            <a:avLst/>
          </a:prstGeom>
        </p:spPr>
      </p:pic>
      <p:pic>
        <p:nvPicPr>
          <p:cNvPr id="33" name="Рисунок 32"/>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296910" y="1168773"/>
            <a:ext cx="349128" cy="348691"/>
          </a:xfrm>
          <a:prstGeom prst="rect">
            <a:avLst/>
          </a:prstGeom>
        </p:spPr>
      </p:pic>
      <p:pic>
        <p:nvPicPr>
          <p:cNvPr id="34" name="Рисунок 33"/>
          <p:cNvPicPr>
            <a:picLocks noChangeAspect="1"/>
          </p:cNvPicPr>
          <p:nvPr/>
        </p:nvPicPr>
        <p:blipFill>
          <a:blip r:embed="rId7" cstate="print">
            <a:biLevel thresh="50000"/>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68572" y="4067415"/>
            <a:ext cx="346509" cy="305538"/>
          </a:xfrm>
          <a:prstGeom prst="rect">
            <a:avLst/>
          </a:prstGeom>
        </p:spPr>
      </p:pic>
      <p:sp>
        <p:nvSpPr>
          <p:cNvPr id="36" name="Прямоугольник 35"/>
          <p:cNvSpPr/>
          <p:nvPr/>
        </p:nvSpPr>
        <p:spPr>
          <a:xfrm>
            <a:off x="126159" y="0"/>
            <a:ext cx="133166" cy="468000"/>
          </a:xfrm>
          <a:prstGeom prst="rect">
            <a:avLst/>
          </a:prstGeom>
          <a:solidFill>
            <a:srgbClr val="9C31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Прямоугольник 36"/>
          <p:cNvSpPr/>
          <p:nvPr/>
        </p:nvSpPr>
        <p:spPr>
          <a:xfrm>
            <a:off x="300771" y="19266"/>
            <a:ext cx="7130393" cy="523220"/>
          </a:xfrm>
          <a:prstGeom prst="rect">
            <a:avLst/>
          </a:prstGeom>
        </p:spPr>
        <p:txBody>
          <a:bodyPr wrap="square">
            <a:spAutoFit/>
          </a:bodyPr>
          <a:lstStyle/>
          <a:p>
            <a:r>
              <a:rPr lang="kk-KZ" sz="2800" b="1" dirty="0" smtClean="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МӘДЕНИЕТ САЛАСЫ</a:t>
            </a:r>
            <a:endParaRPr lang="kk-KZ" sz="2800" b="1" dirty="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8" name="Прямоугольник 37"/>
          <p:cNvSpPr/>
          <p:nvPr/>
        </p:nvSpPr>
        <p:spPr>
          <a:xfrm>
            <a:off x="5702969" y="-857"/>
            <a:ext cx="6489032" cy="453761"/>
          </a:xfrm>
          <a:prstGeom prst="rect">
            <a:avLst/>
          </a:prstGeom>
          <a:solidFill>
            <a:srgbClr val="9C31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39" name="TextBox 38">
            <a:extLst>
              <a:ext uri="{FF2B5EF4-FFF2-40B4-BE49-F238E27FC236}">
                <a16:creationId xmlns:a16="http://schemas.microsoft.com/office/drawing/2014/main" id="{80822AF5-9BD7-40BE-AC6D-B597C6B1E480}"/>
              </a:ext>
            </a:extLst>
          </p:cNvPr>
          <p:cNvSpPr txBox="1"/>
          <p:nvPr/>
        </p:nvSpPr>
        <p:spPr>
          <a:xfrm>
            <a:off x="5702969" y="56353"/>
            <a:ext cx="6815802" cy="353943"/>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700" i="1" dirty="0">
                <a:solidFill>
                  <a:schemeClr val="bg1"/>
                </a:solidFill>
                <a:latin typeface="Segoe UI" panose="020B0502040204020203" pitchFamily="34" charset="0"/>
                <a:cs typeface="Segoe UI" panose="020B0502040204020203" pitchFamily="34" charset="0"/>
              </a:rPr>
              <a:t>Тарихи-мәдени мұралар, </a:t>
            </a:r>
            <a:r>
              <a:rPr lang="ru-RU" sz="1700" i="1" dirty="0" err="1" smtClean="0">
                <a:solidFill>
                  <a:schemeClr val="bg1"/>
                </a:solidFill>
                <a:latin typeface="Segoe UI" panose="020B0502040204020203" pitchFamily="34" charset="0"/>
                <a:cs typeface="Segoe UI" panose="020B0502040204020203" pitchFamily="34" charset="0"/>
              </a:rPr>
              <a:t>музейлер</a:t>
            </a:r>
            <a:r>
              <a:rPr lang="ru-RU" sz="1700" i="1" dirty="0" smtClean="0">
                <a:solidFill>
                  <a:schemeClr val="bg1"/>
                </a:solidFill>
                <a:latin typeface="Segoe UI" panose="020B0502040204020203" pitchFamily="34" charset="0"/>
                <a:cs typeface="Segoe UI" panose="020B0502040204020203" pitchFamily="34" charset="0"/>
              </a:rPr>
              <a:t> </a:t>
            </a:r>
            <a:r>
              <a:rPr lang="ru-RU" sz="1700" i="1" dirty="0">
                <a:solidFill>
                  <a:schemeClr val="bg1"/>
                </a:solidFill>
                <a:latin typeface="Segoe UI" panose="020B0502040204020203" pitchFamily="34" charset="0"/>
                <a:cs typeface="Segoe UI" panose="020B0502040204020203" pitchFamily="34" charset="0"/>
              </a:rPr>
              <a:t>мен кітапханалар</a:t>
            </a:r>
          </a:p>
        </p:txBody>
      </p:sp>
      <p:pic>
        <p:nvPicPr>
          <p:cNvPr id="40" name="Рисунок 39"/>
          <p:cNvPicPr>
            <a:picLocks noChangeAspect="1"/>
          </p:cNvPicPr>
          <p:nvPr/>
        </p:nvPicPr>
        <p:blipFill rotWithShape="1">
          <a:blip r:embed="rId9"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0">
                    <a14:imgEffect>
                      <a14:artisticCutout/>
                    </a14:imgEffect>
                  </a14:imgLayer>
                </a14:imgProps>
              </a:ext>
            </a:extLst>
          </a:blip>
          <a:srcRect l="23944" t="22490" r="55566" b="38502"/>
          <a:stretch/>
        </p:blipFill>
        <p:spPr>
          <a:xfrm>
            <a:off x="257102" y="6102376"/>
            <a:ext cx="387506" cy="414967"/>
          </a:xfrm>
          <a:prstGeom prst="rect">
            <a:avLst/>
          </a:prstGeom>
        </p:spPr>
      </p:pic>
      <p:pic>
        <p:nvPicPr>
          <p:cNvPr id="41" name="Рисунок 40"/>
          <p:cNvPicPr>
            <a:picLocks noChangeAspect="1"/>
          </p:cNvPicPr>
          <p:nvPr/>
        </p:nvPicPr>
        <p:blipFill>
          <a:blip r:embed="rId11">
            <a:biLevel thresh="25000"/>
          </a:blip>
          <a:stretch>
            <a:fillRect/>
          </a:stretch>
        </p:blipFill>
        <p:spPr>
          <a:xfrm>
            <a:off x="183379" y="5224716"/>
            <a:ext cx="575808" cy="575808"/>
          </a:xfrm>
          <a:prstGeom prst="rect">
            <a:avLst/>
          </a:prstGeom>
        </p:spPr>
      </p:pic>
      <p:cxnSp>
        <p:nvCxnSpPr>
          <p:cNvPr id="49" name="Google Shape;371;p7">
            <a:extLst>
              <a:ext uri="{FF2B5EF4-FFF2-40B4-BE49-F238E27FC236}">
                <a16:creationId xmlns:a16="http://schemas.microsoft.com/office/drawing/2014/main" id="{C7B6481B-2143-4297-A5E9-02DB9EC08508}"/>
              </a:ext>
            </a:extLst>
          </p:cNvPr>
          <p:cNvCxnSpPr>
            <a:cxnSpLocks/>
          </p:cNvCxnSpPr>
          <p:nvPr/>
        </p:nvCxnSpPr>
        <p:spPr>
          <a:xfrm flipH="1">
            <a:off x="6511815" y="2113989"/>
            <a:ext cx="0" cy="864000"/>
          </a:xfrm>
          <a:prstGeom prst="straightConnector1">
            <a:avLst/>
          </a:prstGeom>
          <a:noFill/>
          <a:ln w="19050" cap="flat" cmpd="sng">
            <a:solidFill>
              <a:schemeClr val="accent5">
                <a:lumMod val="75000"/>
              </a:schemeClr>
            </a:solidFill>
            <a:prstDash val="dot"/>
            <a:round/>
            <a:headEnd type="none" w="sm" len="sm"/>
            <a:tailEnd type="none" w="sm" len="sm"/>
          </a:ln>
        </p:spPr>
      </p:cxnSp>
      <p:cxnSp>
        <p:nvCxnSpPr>
          <p:cNvPr id="50" name="Google Shape;371;p7">
            <a:extLst>
              <a:ext uri="{FF2B5EF4-FFF2-40B4-BE49-F238E27FC236}">
                <a16:creationId xmlns:a16="http://schemas.microsoft.com/office/drawing/2014/main" id="{C7B6481B-2143-4297-A5E9-02DB9EC08508}"/>
              </a:ext>
            </a:extLst>
          </p:cNvPr>
          <p:cNvCxnSpPr>
            <a:cxnSpLocks/>
          </p:cNvCxnSpPr>
          <p:nvPr/>
        </p:nvCxnSpPr>
        <p:spPr>
          <a:xfrm flipH="1">
            <a:off x="6511815" y="3192693"/>
            <a:ext cx="0" cy="612000"/>
          </a:xfrm>
          <a:prstGeom prst="straightConnector1">
            <a:avLst/>
          </a:prstGeom>
          <a:noFill/>
          <a:ln w="19050" cap="flat" cmpd="sng">
            <a:solidFill>
              <a:schemeClr val="accent5">
                <a:lumMod val="75000"/>
              </a:schemeClr>
            </a:solidFill>
            <a:prstDash val="dot"/>
            <a:round/>
            <a:headEnd type="none" w="sm" len="sm"/>
            <a:tailEnd type="none" w="sm" len="sm"/>
          </a:ln>
        </p:spPr>
      </p:cxnSp>
      <p:cxnSp>
        <p:nvCxnSpPr>
          <p:cNvPr id="52" name="Google Shape;371;p7">
            <a:extLst>
              <a:ext uri="{FF2B5EF4-FFF2-40B4-BE49-F238E27FC236}">
                <a16:creationId xmlns:a16="http://schemas.microsoft.com/office/drawing/2014/main" id="{C7B6481B-2143-4297-A5E9-02DB9EC08508}"/>
              </a:ext>
            </a:extLst>
          </p:cNvPr>
          <p:cNvCxnSpPr>
            <a:cxnSpLocks/>
          </p:cNvCxnSpPr>
          <p:nvPr/>
        </p:nvCxnSpPr>
        <p:spPr>
          <a:xfrm flipH="1">
            <a:off x="6511815" y="4013563"/>
            <a:ext cx="0" cy="648000"/>
          </a:xfrm>
          <a:prstGeom prst="straightConnector1">
            <a:avLst/>
          </a:prstGeom>
          <a:noFill/>
          <a:ln w="19050" cap="flat" cmpd="sng">
            <a:solidFill>
              <a:schemeClr val="accent5">
                <a:lumMod val="75000"/>
              </a:schemeClr>
            </a:solidFill>
            <a:prstDash val="dot"/>
            <a:round/>
            <a:headEnd type="none" w="sm" len="sm"/>
            <a:tailEnd type="none" w="sm" len="sm"/>
          </a:ln>
        </p:spPr>
      </p:cxnSp>
      <p:cxnSp>
        <p:nvCxnSpPr>
          <p:cNvPr id="53" name="Google Shape;371;p7">
            <a:extLst>
              <a:ext uri="{FF2B5EF4-FFF2-40B4-BE49-F238E27FC236}">
                <a16:creationId xmlns:a16="http://schemas.microsoft.com/office/drawing/2014/main" id="{C7B6481B-2143-4297-A5E9-02DB9EC08508}"/>
              </a:ext>
            </a:extLst>
          </p:cNvPr>
          <p:cNvCxnSpPr>
            <a:cxnSpLocks/>
          </p:cNvCxnSpPr>
          <p:nvPr/>
        </p:nvCxnSpPr>
        <p:spPr>
          <a:xfrm flipH="1" flipV="1">
            <a:off x="192742" y="4937892"/>
            <a:ext cx="11722167" cy="0"/>
          </a:xfrm>
          <a:prstGeom prst="straightConnector1">
            <a:avLst/>
          </a:prstGeom>
          <a:noFill/>
          <a:ln w="19050" cap="flat" cmpd="sng">
            <a:solidFill>
              <a:schemeClr val="tx2">
                <a:lumMod val="75000"/>
              </a:schemeClr>
            </a:solidFill>
            <a:prstDash val="dot"/>
            <a:round/>
            <a:headEnd type="none" w="sm" len="sm"/>
            <a:tailEnd type="none" w="sm" len="sm"/>
          </a:ln>
        </p:spPr>
      </p:cxnSp>
      <p:sp>
        <p:nvSpPr>
          <p:cNvPr id="17" name="Прямоугольник 16"/>
          <p:cNvSpPr/>
          <p:nvPr/>
        </p:nvSpPr>
        <p:spPr>
          <a:xfrm>
            <a:off x="6585312" y="807696"/>
            <a:ext cx="5465789" cy="1082927"/>
          </a:xfrm>
          <a:prstGeom prst="rect">
            <a:avLst/>
          </a:prstGeom>
          <a:solidFill>
            <a:srgbClr val="C00000">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p:cNvPicPr>
            <a:picLocks noChangeAspect="1"/>
          </p:cNvPicPr>
          <p:nvPr/>
        </p:nvPicPr>
        <p:blipFill>
          <a:blip r:embed="rId12">
            <a:biLevel thresh="50000"/>
          </a:blip>
          <a:stretch>
            <a:fillRect/>
          </a:stretch>
        </p:blipFill>
        <p:spPr>
          <a:xfrm>
            <a:off x="213058" y="2318823"/>
            <a:ext cx="475594" cy="361930"/>
          </a:xfrm>
          <a:prstGeom prst="rect">
            <a:avLst/>
          </a:prstGeom>
        </p:spPr>
      </p:pic>
    </p:spTree>
    <p:extLst>
      <p:ext uri="{BB962C8B-B14F-4D97-AF65-F5344CB8AC3E}">
        <p14:creationId xmlns:p14="http://schemas.microsoft.com/office/powerpoint/2010/main" val="686372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Овал 25"/>
          <p:cNvSpPr/>
          <p:nvPr/>
        </p:nvSpPr>
        <p:spPr>
          <a:xfrm>
            <a:off x="127908" y="1072758"/>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127908" y="2264910"/>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30" name="Овал 29"/>
          <p:cNvSpPr/>
          <p:nvPr/>
        </p:nvSpPr>
        <p:spPr>
          <a:xfrm>
            <a:off x="127908" y="393175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127908" y="6004992"/>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ятиугольник 43"/>
          <p:cNvSpPr/>
          <p:nvPr/>
        </p:nvSpPr>
        <p:spPr>
          <a:xfrm>
            <a:off x="11846763" y="636407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cxnSp>
        <p:nvCxnSpPr>
          <p:cNvPr id="8" name="Google Shape;371;p7">
            <a:extLst>
              <a:ext uri="{FF2B5EF4-FFF2-40B4-BE49-F238E27FC236}">
                <a16:creationId xmlns:a16="http://schemas.microsoft.com/office/drawing/2014/main" id="{C7B6481B-2143-4297-A5E9-02DB9EC08508}"/>
              </a:ext>
            </a:extLst>
          </p:cNvPr>
          <p:cNvCxnSpPr>
            <a:cxnSpLocks/>
          </p:cNvCxnSpPr>
          <p:nvPr/>
        </p:nvCxnSpPr>
        <p:spPr>
          <a:xfrm>
            <a:off x="67367" y="1950863"/>
            <a:ext cx="12053977" cy="26288"/>
          </a:xfrm>
          <a:prstGeom prst="straightConnector1">
            <a:avLst/>
          </a:prstGeom>
          <a:noFill/>
          <a:ln w="19050" cap="flat" cmpd="sng">
            <a:solidFill>
              <a:srgbClr val="001C7B"/>
            </a:solidFill>
            <a:prstDash val="dot"/>
            <a:round/>
            <a:headEnd type="none" w="sm" len="sm"/>
            <a:tailEnd type="none" w="sm" len="sm"/>
          </a:ln>
        </p:spPr>
      </p:cxnSp>
      <p:sp>
        <p:nvSpPr>
          <p:cNvPr id="16" name="Прямоугольник 15">
            <a:extLst>
              <a:ext uri="{FF2B5EF4-FFF2-40B4-BE49-F238E27FC236}">
                <a16:creationId xmlns:a16="http://schemas.microsoft.com/office/drawing/2014/main" id="{89F7D6AE-B6F5-4419-AA6A-4A7784AC2243}"/>
              </a:ext>
            </a:extLst>
          </p:cNvPr>
          <p:cNvSpPr/>
          <p:nvPr/>
        </p:nvSpPr>
        <p:spPr>
          <a:xfrm>
            <a:off x="4500372" y="1014925"/>
            <a:ext cx="2021198" cy="507827"/>
          </a:xfrm>
          <a:prstGeom prst="rect">
            <a:avLst/>
          </a:prstGeom>
        </p:spPr>
        <p:txBody>
          <a:bodyPr wrap="square" lIns="91420" tIns="45718" rIns="91420" bIns="45718">
            <a:spAutoFit/>
          </a:bodyPr>
          <a:lstStyle/>
          <a:p>
            <a:pPr defTabSz="708317"/>
            <a:r>
              <a:rPr lang="ru-RU" sz="1600" b="1" dirty="0" smtClean="0">
                <a:solidFill>
                  <a:srgbClr val="2E75B6"/>
                </a:solidFill>
                <a:latin typeface="Segoe UI" panose="020B0502040204020203" pitchFamily="34" charset="0"/>
                <a:ea typeface="Tahoma" pitchFamily="34" charset="0"/>
                <a:cs typeface="Segoe UI" panose="020B0502040204020203" pitchFamily="34" charset="0"/>
              </a:rPr>
              <a:t>600 </a:t>
            </a:r>
            <a:r>
              <a:rPr lang="ru-RU" sz="1200" b="1" dirty="0" smtClean="0">
                <a:solidFill>
                  <a:srgbClr val="2E75B6"/>
                </a:solidFill>
                <a:latin typeface="Segoe UI" panose="020B0502040204020203" pitchFamily="34" charset="0"/>
                <a:ea typeface="Tahoma" pitchFamily="34" charset="0"/>
                <a:cs typeface="Segoe UI" panose="020B0502040204020203" pitchFamily="34" charset="0"/>
              </a:rPr>
              <a:t>бірлікке дейін</a:t>
            </a:r>
            <a:r>
              <a:rPr lang="ru-RU" sz="1200" b="1" dirty="0" smtClean="0">
                <a:solidFill>
                  <a:srgbClr val="2E75B6"/>
                </a:solidFill>
                <a:latin typeface="Segoe UI" panose="020B0502040204020203" pitchFamily="34" charset="0"/>
                <a:ea typeface="Barlow Condensed"/>
                <a:cs typeface="Segoe UI" panose="020B0502040204020203" pitchFamily="34" charset="0"/>
              </a:rPr>
              <a:t> </a:t>
            </a:r>
          </a:p>
          <a:p>
            <a:pPr defTabSz="708317"/>
            <a:r>
              <a:rPr lang="ru-RU" sz="1100" dirty="0" smtClean="0">
                <a:latin typeface="Segoe UI" panose="020B0502040204020203" pitchFamily="34" charset="0"/>
                <a:ea typeface="Tahoma" pitchFamily="34" charset="0"/>
                <a:cs typeface="Segoe UI" panose="020B0502040204020203" pitchFamily="34" charset="0"/>
              </a:rPr>
              <a:t>(</a:t>
            </a:r>
            <a:r>
              <a:rPr lang="ru-RU" sz="1000" dirty="0">
                <a:latin typeface="Segoe UI" panose="020B0502040204020203" pitchFamily="34" charset="0"/>
                <a:ea typeface="Tahoma" pitchFamily="34" charset="0"/>
                <a:cs typeface="Segoe UI" panose="020B0502040204020203" pitchFamily="34" charset="0"/>
              </a:rPr>
              <a:t>2022 </a:t>
            </a:r>
            <a:r>
              <a:rPr lang="ru-RU" sz="1000" dirty="0" smtClean="0">
                <a:latin typeface="Segoe UI" panose="020B0502040204020203" pitchFamily="34" charset="0"/>
                <a:ea typeface="Tahoma" pitchFamily="34" charset="0"/>
                <a:cs typeface="Segoe UI" panose="020B0502040204020203" pitchFamily="34" charset="0"/>
              </a:rPr>
              <a:t>ж. </a:t>
            </a:r>
            <a:r>
              <a:rPr lang="ru-RU" sz="1000" dirty="0">
                <a:latin typeface="Segoe UI" panose="020B0502040204020203" pitchFamily="34" charset="0"/>
                <a:ea typeface="Tahoma" pitchFamily="34" charset="0"/>
                <a:cs typeface="Segoe UI" panose="020B0502040204020203" pitchFamily="34" charset="0"/>
              </a:rPr>
              <a:t>–  183)</a:t>
            </a:r>
            <a:endParaRPr lang="ru-RU" sz="1000" i="1" dirty="0">
              <a:latin typeface="Segoe UI" panose="020B0502040204020203" pitchFamily="34" charset="0"/>
              <a:ea typeface="Tahoma" pitchFamily="34" charset="0"/>
              <a:cs typeface="Segoe UI" panose="020B0502040204020203" pitchFamily="34" charset="0"/>
            </a:endParaRPr>
          </a:p>
        </p:txBody>
      </p:sp>
      <p:sp>
        <p:nvSpPr>
          <p:cNvPr id="19" name="Прямоугольник 18">
            <a:extLst>
              <a:ext uri="{FF2B5EF4-FFF2-40B4-BE49-F238E27FC236}">
                <a16:creationId xmlns:a16="http://schemas.microsoft.com/office/drawing/2014/main" id="{E89F9726-B130-4E18-AA06-0A3D024532AC}"/>
              </a:ext>
            </a:extLst>
          </p:cNvPr>
          <p:cNvSpPr/>
          <p:nvPr/>
        </p:nvSpPr>
        <p:spPr>
          <a:xfrm>
            <a:off x="893821" y="1065733"/>
            <a:ext cx="3160822" cy="553994"/>
          </a:xfrm>
          <a:prstGeom prst="rect">
            <a:avLst/>
          </a:prstGeom>
        </p:spPr>
        <p:txBody>
          <a:bodyPr wrap="square" lIns="91420" tIns="45718" rIns="91420" bIns="45718">
            <a:spAutoFit/>
          </a:bodyPr>
          <a:lstStyle/>
          <a:p>
            <a:pPr defTabSz="708317"/>
            <a:r>
              <a:rPr lang="ru-RU" sz="1500" dirty="0">
                <a:latin typeface="Segoe UI" panose="020B0502040204020203" pitchFamily="34" charset="0"/>
                <a:ea typeface="Tahoma" pitchFamily="34" charset="0"/>
                <a:cs typeface="Segoe UI" panose="020B0502040204020203" pitchFamily="34" charset="0"/>
              </a:rPr>
              <a:t>Отандық </a:t>
            </a:r>
            <a:r>
              <a:rPr lang="ru-RU" sz="1500" dirty="0" err="1">
                <a:latin typeface="Segoe UI" panose="020B0502040204020203" pitchFamily="34" charset="0"/>
                <a:ea typeface="Tahoma" pitchFamily="34" charset="0"/>
                <a:cs typeface="Segoe UI" panose="020B0502040204020203" pitchFamily="34" charset="0"/>
              </a:rPr>
              <a:t>авторлардың</a:t>
            </a:r>
            <a:r>
              <a:rPr lang="ru-RU" sz="1500" dirty="0">
                <a:latin typeface="Segoe UI" panose="020B0502040204020203" pitchFamily="34" charset="0"/>
                <a:ea typeface="Tahoma" pitchFamily="34" charset="0"/>
                <a:cs typeface="Segoe UI" panose="020B0502040204020203" pitchFamily="34" charset="0"/>
              </a:rPr>
              <a:t> </a:t>
            </a:r>
            <a:r>
              <a:rPr lang="ru-RU" sz="1500" dirty="0" err="1" smtClean="0">
                <a:latin typeface="Segoe UI" panose="020B0502040204020203" pitchFamily="34" charset="0"/>
                <a:ea typeface="Tahoma" pitchFamily="34" charset="0"/>
                <a:cs typeface="Segoe UI" panose="020B0502040204020203" pitchFamily="34" charset="0"/>
              </a:rPr>
              <a:t>қойылымдары</a:t>
            </a:r>
            <a:r>
              <a:rPr lang="ru-RU" sz="1500" dirty="0" smtClean="0">
                <a:latin typeface="Segoe UI" panose="020B0502040204020203" pitchFamily="34" charset="0"/>
                <a:ea typeface="Tahoma" pitchFamily="34" charset="0"/>
                <a:cs typeface="Segoe UI" panose="020B0502040204020203" pitchFamily="34" charset="0"/>
              </a:rPr>
              <a:t> </a:t>
            </a:r>
            <a:r>
              <a:rPr lang="ru-RU" sz="1500" dirty="0">
                <a:latin typeface="Segoe UI" panose="020B0502040204020203" pitchFamily="34" charset="0"/>
                <a:ea typeface="Tahoma" pitchFamily="34" charset="0"/>
                <a:cs typeface="Segoe UI" panose="020B0502040204020203" pitchFamily="34" charset="0"/>
              </a:rPr>
              <a:t>санын ұлғайту</a:t>
            </a:r>
          </a:p>
        </p:txBody>
      </p:sp>
      <p:graphicFrame>
        <p:nvGraphicFramePr>
          <p:cNvPr id="34" name="Диаграмма 33"/>
          <p:cNvGraphicFramePr>
            <a:graphicFrameLocks/>
          </p:cNvGraphicFramePr>
          <p:nvPr>
            <p:extLst>
              <p:ext uri="{D42A27DB-BD31-4B8C-83A1-F6EECF244321}">
                <p14:modId xmlns:p14="http://schemas.microsoft.com/office/powerpoint/2010/main" val="602232987"/>
              </p:ext>
            </p:extLst>
          </p:nvPr>
        </p:nvGraphicFramePr>
        <p:xfrm>
          <a:off x="6521571" y="674880"/>
          <a:ext cx="5306032" cy="1014170"/>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Group 413"/>
          <p:cNvGrpSpPr>
            <a:grpSpLocks noChangeAspect="1"/>
          </p:cNvGrpSpPr>
          <p:nvPr/>
        </p:nvGrpSpPr>
        <p:grpSpPr bwMode="auto">
          <a:xfrm>
            <a:off x="170238" y="6083914"/>
            <a:ext cx="512210" cy="454155"/>
            <a:chOff x="5155" y="720"/>
            <a:chExt cx="3107" cy="2670"/>
          </a:xfrm>
          <a:solidFill>
            <a:schemeClr val="bg1"/>
          </a:solidFill>
        </p:grpSpPr>
        <p:sp>
          <p:nvSpPr>
            <p:cNvPr id="38" name="Freeform 415"/>
            <p:cNvSpPr>
              <a:spLocks/>
            </p:cNvSpPr>
            <p:nvPr/>
          </p:nvSpPr>
          <p:spPr bwMode="auto">
            <a:xfrm>
              <a:off x="5155" y="1817"/>
              <a:ext cx="1632" cy="1573"/>
            </a:xfrm>
            <a:custGeom>
              <a:avLst/>
              <a:gdLst>
                <a:gd name="T0" fmla="*/ 594 w 3263"/>
                <a:gd name="T1" fmla="*/ 0 h 3146"/>
                <a:gd name="T2" fmla="*/ 1189 w 3263"/>
                <a:gd name="T3" fmla="*/ 595 h 3146"/>
                <a:gd name="T4" fmla="*/ 966 w 3263"/>
                <a:gd name="T5" fmla="*/ 818 h 3146"/>
                <a:gd name="T6" fmla="*/ 755 w 3263"/>
                <a:gd name="T7" fmla="*/ 608 h 3146"/>
                <a:gd name="T8" fmla="*/ 772 w 3263"/>
                <a:gd name="T9" fmla="*/ 776 h 3146"/>
                <a:gd name="T10" fmla="*/ 798 w 3263"/>
                <a:gd name="T11" fmla="*/ 939 h 3146"/>
                <a:gd name="T12" fmla="*/ 836 w 3263"/>
                <a:gd name="T13" fmla="*/ 1099 h 3146"/>
                <a:gd name="T14" fmla="*/ 883 w 3263"/>
                <a:gd name="T15" fmla="*/ 1254 h 3146"/>
                <a:gd name="T16" fmla="*/ 944 w 3263"/>
                <a:gd name="T17" fmla="*/ 1405 h 3146"/>
                <a:gd name="T18" fmla="*/ 1012 w 3263"/>
                <a:gd name="T19" fmla="*/ 1551 h 3146"/>
                <a:gd name="T20" fmla="*/ 1089 w 3263"/>
                <a:gd name="T21" fmla="*/ 1690 h 3146"/>
                <a:gd name="T22" fmla="*/ 1176 w 3263"/>
                <a:gd name="T23" fmla="*/ 1822 h 3146"/>
                <a:gd name="T24" fmla="*/ 1272 w 3263"/>
                <a:gd name="T25" fmla="*/ 1951 h 3146"/>
                <a:gd name="T26" fmla="*/ 1376 w 3263"/>
                <a:gd name="T27" fmla="*/ 2072 h 3146"/>
                <a:gd name="T28" fmla="*/ 1487 w 3263"/>
                <a:gd name="T29" fmla="*/ 2185 h 3146"/>
                <a:gd name="T30" fmla="*/ 1606 w 3263"/>
                <a:gd name="T31" fmla="*/ 2289 h 3146"/>
                <a:gd name="T32" fmla="*/ 1731 w 3263"/>
                <a:gd name="T33" fmla="*/ 2387 h 3146"/>
                <a:gd name="T34" fmla="*/ 1863 w 3263"/>
                <a:gd name="T35" fmla="*/ 2476 h 3146"/>
                <a:gd name="T36" fmla="*/ 2002 w 3263"/>
                <a:gd name="T37" fmla="*/ 2555 h 3146"/>
                <a:gd name="T38" fmla="*/ 2146 w 3263"/>
                <a:gd name="T39" fmla="*/ 2627 h 3146"/>
                <a:gd name="T40" fmla="*/ 2295 w 3263"/>
                <a:gd name="T41" fmla="*/ 2687 h 3146"/>
                <a:gd name="T42" fmla="*/ 2450 w 3263"/>
                <a:gd name="T43" fmla="*/ 2738 h 3146"/>
                <a:gd name="T44" fmla="*/ 2608 w 3263"/>
                <a:gd name="T45" fmla="*/ 2778 h 3146"/>
                <a:gd name="T46" fmla="*/ 2771 w 3263"/>
                <a:gd name="T47" fmla="*/ 2806 h 3146"/>
                <a:gd name="T48" fmla="*/ 2937 w 3263"/>
                <a:gd name="T49" fmla="*/ 2825 h 3146"/>
                <a:gd name="T50" fmla="*/ 3106 w 3263"/>
                <a:gd name="T51" fmla="*/ 2831 h 3146"/>
                <a:gd name="T52" fmla="*/ 3263 w 3263"/>
                <a:gd name="T53" fmla="*/ 2831 h 3146"/>
                <a:gd name="T54" fmla="*/ 3263 w 3263"/>
                <a:gd name="T55" fmla="*/ 3146 h 3146"/>
                <a:gd name="T56" fmla="*/ 3106 w 3263"/>
                <a:gd name="T57" fmla="*/ 3146 h 3146"/>
                <a:gd name="T58" fmla="*/ 2938 w 3263"/>
                <a:gd name="T59" fmla="*/ 3142 h 3146"/>
                <a:gd name="T60" fmla="*/ 2772 w 3263"/>
                <a:gd name="T61" fmla="*/ 3125 h 3146"/>
                <a:gd name="T62" fmla="*/ 2608 w 3263"/>
                <a:gd name="T63" fmla="*/ 3101 h 3146"/>
                <a:gd name="T64" fmla="*/ 2450 w 3263"/>
                <a:gd name="T65" fmla="*/ 3065 h 3146"/>
                <a:gd name="T66" fmla="*/ 2295 w 3263"/>
                <a:gd name="T67" fmla="*/ 3021 h 3146"/>
                <a:gd name="T68" fmla="*/ 2142 w 3263"/>
                <a:gd name="T69" fmla="*/ 2967 h 3146"/>
                <a:gd name="T70" fmla="*/ 1995 w 3263"/>
                <a:gd name="T71" fmla="*/ 2904 h 3146"/>
                <a:gd name="T72" fmla="*/ 1851 w 3263"/>
                <a:gd name="T73" fmla="*/ 2833 h 3146"/>
                <a:gd name="T74" fmla="*/ 1714 w 3263"/>
                <a:gd name="T75" fmla="*/ 2755 h 3146"/>
                <a:gd name="T76" fmla="*/ 1582 w 3263"/>
                <a:gd name="T77" fmla="*/ 2668 h 3146"/>
                <a:gd name="T78" fmla="*/ 1455 w 3263"/>
                <a:gd name="T79" fmla="*/ 2574 h 3146"/>
                <a:gd name="T80" fmla="*/ 1334 w 3263"/>
                <a:gd name="T81" fmla="*/ 2472 h 3146"/>
                <a:gd name="T82" fmla="*/ 1219 w 3263"/>
                <a:gd name="T83" fmla="*/ 2364 h 3146"/>
                <a:gd name="T84" fmla="*/ 1110 w 3263"/>
                <a:gd name="T85" fmla="*/ 2247 h 3146"/>
                <a:gd name="T86" fmla="*/ 1006 w 3263"/>
                <a:gd name="T87" fmla="*/ 2123 h 3146"/>
                <a:gd name="T88" fmla="*/ 910 w 3263"/>
                <a:gd name="T89" fmla="*/ 1992 h 3146"/>
                <a:gd name="T90" fmla="*/ 821 w 3263"/>
                <a:gd name="T91" fmla="*/ 1856 h 3146"/>
                <a:gd name="T92" fmla="*/ 742 w 3263"/>
                <a:gd name="T93" fmla="*/ 1715 h 3146"/>
                <a:gd name="T94" fmla="*/ 670 w 3263"/>
                <a:gd name="T95" fmla="*/ 1569 h 3146"/>
                <a:gd name="T96" fmla="*/ 608 w 3263"/>
                <a:gd name="T97" fmla="*/ 1418 h 3146"/>
                <a:gd name="T98" fmla="*/ 555 w 3263"/>
                <a:gd name="T99" fmla="*/ 1262 h 3146"/>
                <a:gd name="T100" fmla="*/ 511 w 3263"/>
                <a:gd name="T101" fmla="*/ 1101 h 3146"/>
                <a:gd name="T102" fmla="*/ 477 w 3263"/>
                <a:gd name="T103" fmla="*/ 939 h 3146"/>
                <a:gd name="T104" fmla="*/ 453 w 3263"/>
                <a:gd name="T105" fmla="*/ 771 h 3146"/>
                <a:gd name="T106" fmla="*/ 440 w 3263"/>
                <a:gd name="T107" fmla="*/ 601 h 3146"/>
                <a:gd name="T108" fmla="*/ 223 w 3263"/>
                <a:gd name="T109" fmla="*/ 818 h 3146"/>
                <a:gd name="T110" fmla="*/ 0 w 3263"/>
                <a:gd name="T111" fmla="*/ 595 h 3146"/>
                <a:gd name="T112" fmla="*/ 444 w 3263"/>
                <a:gd name="T113" fmla="*/ 152 h 3146"/>
                <a:gd name="T114" fmla="*/ 594 w 3263"/>
                <a:gd name="T115" fmla="*/ 0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63" h="3146">
                  <a:moveTo>
                    <a:pt x="594" y="0"/>
                  </a:moveTo>
                  <a:lnTo>
                    <a:pt x="1189" y="595"/>
                  </a:lnTo>
                  <a:lnTo>
                    <a:pt x="966" y="818"/>
                  </a:lnTo>
                  <a:lnTo>
                    <a:pt x="755" y="608"/>
                  </a:lnTo>
                  <a:lnTo>
                    <a:pt x="772" y="776"/>
                  </a:lnTo>
                  <a:lnTo>
                    <a:pt x="798" y="939"/>
                  </a:lnTo>
                  <a:lnTo>
                    <a:pt x="836" y="1099"/>
                  </a:lnTo>
                  <a:lnTo>
                    <a:pt x="883" y="1254"/>
                  </a:lnTo>
                  <a:lnTo>
                    <a:pt x="944" y="1405"/>
                  </a:lnTo>
                  <a:lnTo>
                    <a:pt x="1012" y="1551"/>
                  </a:lnTo>
                  <a:lnTo>
                    <a:pt x="1089" y="1690"/>
                  </a:lnTo>
                  <a:lnTo>
                    <a:pt x="1176" y="1822"/>
                  </a:lnTo>
                  <a:lnTo>
                    <a:pt x="1272" y="1951"/>
                  </a:lnTo>
                  <a:lnTo>
                    <a:pt x="1376" y="2072"/>
                  </a:lnTo>
                  <a:lnTo>
                    <a:pt x="1487" y="2185"/>
                  </a:lnTo>
                  <a:lnTo>
                    <a:pt x="1606" y="2289"/>
                  </a:lnTo>
                  <a:lnTo>
                    <a:pt x="1731" y="2387"/>
                  </a:lnTo>
                  <a:lnTo>
                    <a:pt x="1863" y="2476"/>
                  </a:lnTo>
                  <a:lnTo>
                    <a:pt x="2002" y="2555"/>
                  </a:lnTo>
                  <a:lnTo>
                    <a:pt x="2146" y="2627"/>
                  </a:lnTo>
                  <a:lnTo>
                    <a:pt x="2295" y="2687"/>
                  </a:lnTo>
                  <a:lnTo>
                    <a:pt x="2450" y="2738"/>
                  </a:lnTo>
                  <a:lnTo>
                    <a:pt x="2608" y="2778"/>
                  </a:lnTo>
                  <a:lnTo>
                    <a:pt x="2771" y="2806"/>
                  </a:lnTo>
                  <a:lnTo>
                    <a:pt x="2937" y="2825"/>
                  </a:lnTo>
                  <a:lnTo>
                    <a:pt x="3106" y="2831"/>
                  </a:lnTo>
                  <a:lnTo>
                    <a:pt x="3263" y="2831"/>
                  </a:lnTo>
                  <a:lnTo>
                    <a:pt x="3263" y="3146"/>
                  </a:lnTo>
                  <a:lnTo>
                    <a:pt x="3106" y="3146"/>
                  </a:lnTo>
                  <a:lnTo>
                    <a:pt x="2938" y="3142"/>
                  </a:lnTo>
                  <a:lnTo>
                    <a:pt x="2772" y="3125"/>
                  </a:lnTo>
                  <a:lnTo>
                    <a:pt x="2608" y="3101"/>
                  </a:lnTo>
                  <a:lnTo>
                    <a:pt x="2450" y="3065"/>
                  </a:lnTo>
                  <a:lnTo>
                    <a:pt x="2295" y="3021"/>
                  </a:lnTo>
                  <a:lnTo>
                    <a:pt x="2142" y="2967"/>
                  </a:lnTo>
                  <a:lnTo>
                    <a:pt x="1995" y="2904"/>
                  </a:lnTo>
                  <a:lnTo>
                    <a:pt x="1851" y="2833"/>
                  </a:lnTo>
                  <a:lnTo>
                    <a:pt x="1714" y="2755"/>
                  </a:lnTo>
                  <a:lnTo>
                    <a:pt x="1582" y="2668"/>
                  </a:lnTo>
                  <a:lnTo>
                    <a:pt x="1455" y="2574"/>
                  </a:lnTo>
                  <a:lnTo>
                    <a:pt x="1334" y="2472"/>
                  </a:lnTo>
                  <a:lnTo>
                    <a:pt x="1219" y="2364"/>
                  </a:lnTo>
                  <a:lnTo>
                    <a:pt x="1110" y="2247"/>
                  </a:lnTo>
                  <a:lnTo>
                    <a:pt x="1006" y="2123"/>
                  </a:lnTo>
                  <a:lnTo>
                    <a:pt x="910" y="1992"/>
                  </a:lnTo>
                  <a:lnTo>
                    <a:pt x="821" y="1856"/>
                  </a:lnTo>
                  <a:lnTo>
                    <a:pt x="742" y="1715"/>
                  </a:lnTo>
                  <a:lnTo>
                    <a:pt x="670" y="1569"/>
                  </a:lnTo>
                  <a:lnTo>
                    <a:pt x="608" y="1418"/>
                  </a:lnTo>
                  <a:lnTo>
                    <a:pt x="555" y="1262"/>
                  </a:lnTo>
                  <a:lnTo>
                    <a:pt x="511" y="1101"/>
                  </a:lnTo>
                  <a:lnTo>
                    <a:pt x="477" y="939"/>
                  </a:lnTo>
                  <a:lnTo>
                    <a:pt x="453" y="771"/>
                  </a:lnTo>
                  <a:lnTo>
                    <a:pt x="440" y="601"/>
                  </a:lnTo>
                  <a:lnTo>
                    <a:pt x="223" y="818"/>
                  </a:lnTo>
                  <a:lnTo>
                    <a:pt x="0" y="595"/>
                  </a:lnTo>
                  <a:lnTo>
                    <a:pt x="444" y="152"/>
                  </a:lnTo>
                  <a:lnTo>
                    <a:pt x="5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39" name="Freeform 416"/>
            <p:cNvSpPr>
              <a:spLocks/>
            </p:cNvSpPr>
            <p:nvPr/>
          </p:nvSpPr>
          <p:spPr bwMode="auto">
            <a:xfrm>
              <a:off x="6631" y="720"/>
              <a:ext cx="1631" cy="1573"/>
            </a:xfrm>
            <a:custGeom>
              <a:avLst/>
              <a:gdLst>
                <a:gd name="T0" fmla="*/ 0 w 3263"/>
                <a:gd name="T1" fmla="*/ 0 h 3147"/>
                <a:gd name="T2" fmla="*/ 156 w 3263"/>
                <a:gd name="T3" fmla="*/ 0 h 3147"/>
                <a:gd name="T4" fmla="*/ 324 w 3263"/>
                <a:gd name="T5" fmla="*/ 5 h 3147"/>
                <a:gd name="T6" fmla="*/ 490 w 3263"/>
                <a:gd name="T7" fmla="*/ 22 h 3147"/>
                <a:gd name="T8" fmla="*/ 655 w 3263"/>
                <a:gd name="T9" fmla="*/ 47 h 3147"/>
                <a:gd name="T10" fmla="*/ 813 w 3263"/>
                <a:gd name="T11" fmla="*/ 83 h 3147"/>
                <a:gd name="T12" fmla="*/ 970 w 3263"/>
                <a:gd name="T13" fmla="*/ 126 h 3147"/>
                <a:gd name="T14" fmla="*/ 1121 w 3263"/>
                <a:gd name="T15" fmla="*/ 181 h 3147"/>
                <a:gd name="T16" fmla="*/ 1268 w 3263"/>
                <a:gd name="T17" fmla="*/ 243 h 3147"/>
                <a:gd name="T18" fmla="*/ 1411 w 3263"/>
                <a:gd name="T19" fmla="*/ 315 h 3147"/>
                <a:gd name="T20" fmla="*/ 1549 w 3263"/>
                <a:gd name="T21" fmla="*/ 392 h 3147"/>
                <a:gd name="T22" fmla="*/ 1681 w 3263"/>
                <a:gd name="T23" fmla="*/ 479 h 3147"/>
                <a:gd name="T24" fmla="*/ 1808 w 3263"/>
                <a:gd name="T25" fmla="*/ 574 h 3147"/>
                <a:gd name="T26" fmla="*/ 1928 w 3263"/>
                <a:gd name="T27" fmla="*/ 675 h 3147"/>
                <a:gd name="T28" fmla="*/ 2044 w 3263"/>
                <a:gd name="T29" fmla="*/ 783 h 3147"/>
                <a:gd name="T30" fmla="*/ 2153 w 3263"/>
                <a:gd name="T31" fmla="*/ 900 h 3147"/>
                <a:gd name="T32" fmla="*/ 2257 w 3263"/>
                <a:gd name="T33" fmla="*/ 1025 h 3147"/>
                <a:gd name="T34" fmla="*/ 2353 w 3263"/>
                <a:gd name="T35" fmla="*/ 1155 h 3147"/>
                <a:gd name="T36" fmla="*/ 2442 w 3263"/>
                <a:gd name="T37" fmla="*/ 1291 h 3147"/>
                <a:gd name="T38" fmla="*/ 2521 w 3263"/>
                <a:gd name="T39" fmla="*/ 1433 h 3147"/>
                <a:gd name="T40" fmla="*/ 2593 w 3263"/>
                <a:gd name="T41" fmla="*/ 1578 h 3147"/>
                <a:gd name="T42" fmla="*/ 2655 w 3263"/>
                <a:gd name="T43" fmla="*/ 1729 h 3147"/>
                <a:gd name="T44" fmla="*/ 2708 w 3263"/>
                <a:gd name="T45" fmla="*/ 1886 h 3147"/>
                <a:gd name="T46" fmla="*/ 2751 w 3263"/>
                <a:gd name="T47" fmla="*/ 2046 h 3147"/>
                <a:gd name="T48" fmla="*/ 2785 w 3263"/>
                <a:gd name="T49" fmla="*/ 2209 h 3147"/>
                <a:gd name="T50" fmla="*/ 2810 w 3263"/>
                <a:gd name="T51" fmla="*/ 2377 h 3147"/>
                <a:gd name="T52" fmla="*/ 2823 w 3263"/>
                <a:gd name="T53" fmla="*/ 2547 h 3147"/>
                <a:gd name="T54" fmla="*/ 3040 w 3263"/>
                <a:gd name="T55" fmla="*/ 2329 h 3147"/>
                <a:gd name="T56" fmla="*/ 3263 w 3263"/>
                <a:gd name="T57" fmla="*/ 2552 h 3147"/>
                <a:gd name="T58" fmla="*/ 2668 w 3263"/>
                <a:gd name="T59" fmla="*/ 3147 h 3147"/>
                <a:gd name="T60" fmla="*/ 2519 w 3263"/>
                <a:gd name="T61" fmla="*/ 3000 h 3147"/>
                <a:gd name="T62" fmla="*/ 2074 w 3263"/>
                <a:gd name="T63" fmla="*/ 2552 h 3147"/>
                <a:gd name="T64" fmla="*/ 2297 w 3263"/>
                <a:gd name="T65" fmla="*/ 2329 h 3147"/>
                <a:gd name="T66" fmla="*/ 2506 w 3263"/>
                <a:gd name="T67" fmla="*/ 2541 h 3147"/>
                <a:gd name="T68" fmla="*/ 2491 w 3263"/>
                <a:gd name="T69" fmla="*/ 2373 h 3147"/>
                <a:gd name="T70" fmla="*/ 2464 w 3263"/>
                <a:gd name="T71" fmla="*/ 2209 h 3147"/>
                <a:gd name="T72" fmla="*/ 2427 w 3263"/>
                <a:gd name="T73" fmla="*/ 2050 h 3147"/>
                <a:gd name="T74" fmla="*/ 2378 w 3263"/>
                <a:gd name="T75" fmla="*/ 1895 h 3147"/>
                <a:gd name="T76" fmla="*/ 2319 w 3263"/>
                <a:gd name="T77" fmla="*/ 1744 h 3147"/>
                <a:gd name="T78" fmla="*/ 2251 w 3263"/>
                <a:gd name="T79" fmla="*/ 1599 h 3147"/>
                <a:gd name="T80" fmla="*/ 2174 w 3263"/>
                <a:gd name="T81" fmla="*/ 1459 h 3147"/>
                <a:gd name="T82" fmla="*/ 2087 w 3263"/>
                <a:gd name="T83" fmla="*/ 1325 h 3147"/>
                <a:gd name="T84" fmla="*/ 1991 w 3263"/>
                <a:gd name="T85" fmla="*/ 1198 h 3147"/>
                <a:gd name="T86" fmla="*/ 1887 w 3263"/>
                <a:gd name="T87" fmla="*/ 1078 h 3147"/>
                <a:gd name="T88" fmla="*/ 1776 w 3263"/>
                <a:gd name="T89" fmla="*/ 964 h 3147"/>
                <a:gd name="T90" fmla="*/ 1657 w 3263"/>
                <a:gd name="T91" fmla="*/ 859 h 3147"/>
                <a:gd name="T92" fmla="*/ 1532 w 3263"/>
                <a:gd name="T93" fmla="*/ 762 h 3147"/>
                <a:gd name="T94" fmla="*/ 1400 w 3263"/>
                <a:gd name="T95" fmla="*/ 672 h 3147"/>
                <a:gd name="T96" fmla="*/ 1260 w 3263"/>
                <a:gd name="T97" fmla="*/ 592 h 3147"/>
                <a:gd name="T98" fmla="*/ 1117 w 3263"/>
                <a:gd name="T99" fmla="*/ 523 h 3147"/>
                <a:gd name="T100" fmla="*/ 968 w 3263"/>
                <a:gd name="T101" fmla="*/ 460 h 3147"/>
                <a:gd name="T102" fmla="*/ 813 w 3263"/>
                <a:gd name="T103" fmla="*/ 411 h 3147"/>
                <a:gd name="T104" fmla="*/ 655 w 3263"/>
                <a:gd name="T105" fmla="*/ 370 h 3147"/>
                <a:gd name="T106" fmla="*/ 492 w 3263"/>
                <a:gd name="T107" fmla="*/ 341 h 3147"/>
                <a:gd name="T108" fmla="*/ 326 w 3263"/>
                <a:gd name="T109" fmla="*/ 322 h 3147"/>
                <a:gd name="T110" fmla="*/ 156 w 3263"/>
                <a:gd name="T111" fmla="*/ 317 h 3147"/>
                <a:gd name="T112" fmla="*/ 0 w 3263"/>
                <a:gd name="T113" fmla="*/ 317 h 3147"/>
                <a:gd name="T114" fmla="*/ 0 w 3263"/>
                <a:gd name="T115" fmla="*/ 0 h 3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63" h="3147">
                  <a:moveTo>
                    <a:pt x="0" y="0"/>
                  </a:moveTo>
                  <a:lnTo>
                    <a:pt x="156" y="0"/>
                  </a:lnTo>
                  <a:lnTo>
                    <a:pt x="324" y="5"/>
                  </a:lnTo>
                  <a:lnTo>
                    <a:pt x="490" y="22"/>
                  </a:lnTo>
                  <a:lnTo>
                    <a:pt x="655" y="47"/>
                  </a:lnTo>
                  <a:lnTo>
                    <a:pt x="813" y="83"/>
                  </a:lnTo>
                  <a:lnTo>
                    <a:pt x="970" y="126"/>
                  </a:lnTo>
                  <a:lnTo>
                    <a:pt x="1121" y="181"/>
                  </a:lnTo>
                  <a:lnTo>
                    <a:pt x="1268" y="243"/>
                  </a:lnTo>
                  <a:lnTo>
                    <a:pt x="1411" y="315"/>
                  </a:lnTo>
                  <a:lnTo>
                    <a:pt x="1549" y="392"/>
                  </a:lnTo>
                  <a:lnTo>
                    <a:pt x="1681" y="479"/>
                  </a:lnTo>
                  <a:lnTo>
                    <a:pt x="1808" y="574"/>
                  </a:lnTo>
                  <a:lnTo>
                    <a:pt x="1928" y="675"/>
                  </a:lnTo>
                  <a:lnTo>
                    <a:pt x="2044" y="783"/>
                  </a:lnTo>
                  <a:lnTo>
                    <a:pt x="2153" y="900"/>
                  </a:lnTo>
                  <a:lnTo>
                    <a:pt x="2257" y="1025"/>
                  </a:lnTo>
                  <a:lnTo>
                    <a:pt x="2353" y="1155"/>
                  </a:lnTo>
                  <a:lnTo>
                    <a:pt x="2442" y="1291"/>
                  </a:lnTo>
                  <a:lnTo>
                    <a:pt x="2521" y="1433"/>
                  </a:lnTo>
                  <a:lnTo>
                    <a:pt x="2593" y="1578"/>
                  </a:lnTo>
                  <a:lnTo>
                    <a:pt x="2655" y="1729"/>
                  </a:lnTo>
                  <a:lnTo>
                    <a:pt x="2708" y="1886"/>
                  </a:lnTo>
                  <a:lnTo>
                    <a:pt x="2751" y="2046"/>
                  </a:lnTo>
                  <a:lnTo>
                    <a:pt x="2785" y="2209"/>
                  </a:lnTo>
                  <a:lnTo>
                    <a:pt x="2810" y="2377"/>
                  </a:lnTo>
                  <a:lnTo>
                    <a:pt x="2823" y="2547"/>
                  </a:lnTo>
                  <a:lnTo>
                    <a:pt x="3040" y="2329"/>
                  </a:lnTo>
                  <a:lnTo>
                    <a:pt x="3263" y="2552"/>
                  </a:lnTo>
                  <a:lnTo>
                    <a:pt x="2668" y="3147"/>
                  </a:lnTo>
                  <a:lnTo>
                    <a:pt x="2519" y="3000"/>
                  </a:lnTo>
                  <a:lnTo>
                    <a:pt x="2074" y="2552"/>
                  </a:lnTo>
                  <a:lnTo>
                    <a:pt x="2297" y="2329"/>
                  </a:lnTo>
                  <a:lnTo>
                    <a:pt x="2506" y="2541"/>
                  </a:lnTo>
                  <a:lnTo>
                    <a:pt x="2491" y="2373"/>
                  </a:lnTo>
                  <a:lnTo>
                    <a:pt x="2464" y="2209"/>
                  </a:lnTo>
                  <a:lnTo>
                    <a:pt x="2427" y="2050"/>
                  </a:lnTo>
                  <a:lnTo>
                    <a:pt x="2378" y="1895"/>
                  </a:lnTo>
                  <a:lnTo>
                    <a:pt x="2319" y="1744"/>
                  </a:lnTo>
                  <a:lnTo>
                    <a:pt x="2251" y="1599"/>
                  </a:lnTo>
                  <a:lnTo>
                    <a:pt x="2174" y="1459"/>
                  </a:lnTo>
                  <a:lnTo>
                    <a:pt x="2087" y="1325"/>
                  </a:lnTo>
                  <a:lnTo>
                    <a:pt x="1991" y="1198"/>
                  </a:lnTo>
                  <a:lnTo>
                    <a:pt x="1887" y="1078"/>
                  </a:lnTo>
                  <a:lnTo>
                    <a:pt x="1776" y="964"/>
                  </a:lnTo>
                  <a:lnTo>
                    <a:pt x="1657" y="859"/>
                  </a:lnTo>
                  <a:lnTo>
                    <a:pt x="1532" y="762"/>
                  </a:lnTo>
                  <a:lnTo>
                    <a:pt x="1400" y="672"/>
                  </a:lnTo>
                  <a:lnTo>
                    <a:pt x="1260" y="592"/>
                  </a:lnTo>
                  <a:lnTo>
                    <a:pt x="1117" y="523"/>
                  </a:lnTo>
                  <a:lnTo>
                    <a:pt x="968" y="460"/>
                  </a:lnTo>
                  <a:lnTo>
                    <a:pt x="813" y="411"/>
                  </a:lnTo>
                  <a:lnTo>
                    <a:pt x="655" y="370"/>
                  </a:lnTo>
                  <a:lnTo>
                    <a:pt x="492" y="341"/>
                  </a:lnTo>
                  <a:lnTo>
                    <a:pt x="326" y="322"/>
                  </a:lnTo>
                  <a:lnTo>
                    <a:pt x="156" y="317"/>
                  </a:lnTo>
                  <a:lnTo>
                    <a:pt x="0" y="31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1" name="Freeform 417"/>
            <p:cNvSpPr>
              <a:spLocks noEditPoints="1"/>
            </p:cNvSpPr>
            <p:nvPr/>
          </p:nvSpPr>
          <p:spPr bwMode="auto">
            <a:xfrm>
              <a:off x="5941" y="1287"/>
              <a:ext cx="1535" cy="1537"/>
            </a:xfrm>
            <a:custGeom>
              <a:avLst/>
              <a:gdLst>
                <a:gd name="T0" fmla="*/ 2123 w 3071"/>
                <a:gd name="T1" fmla="*/ 2368 h 3074"/>
                <a:gd name="T2" fmla="*/ 2086 w 3071"/>
                <a:gd name="T3" fmla="*/ 2542 h 3074"/>
                <a:gd name="T4" fmla="*/ 2414 w 3071"/>
                <a:gd name="T5" fmla="*/ 2270 h 3074"/>
                <a:gd name="T6" fmla="*/ 1650 w 3071"/>
                <a:gd name="T7" fmla="*/ 2092 h 3074"/>
                <a:gd name="T8" fmla="*/ 1802 w 3071"/>
                <a:gd name="T9" fmla="*/ 2453 h 3074"/>
                <a:gd name="T10" fmla="*/ 1991 w 3071"/>
                <a:gd name="T11" fmla="*/ 2092 h 3074"/>
                <a:gd name="T12" fmla="*/ 1166 w 3071"/>
                <a:gd name="T13" fmla="*/ 2289 h 3074"/>
                <a:gd name="T14" fmla="*/ 1370 w 3071"/>
                <a:gd name="T15" fmla="*/ 2579 h 3074"/>
                <a:gd name="T16" fmla="*/ 534 w 3071"/>
                <a:gd name="T17" fmla="*/ 2092 h 3074"/>
                <a:gd name="T18" fmla="*/ 808 w 3071"/>
                <a:gd name="T19" fmla="*/ 2421 h 3074"/>
                <a:gd name="T20" fmla="*/ 1036 w 3071"/>
                <a:gd name="T21" fmla="*/ 2521 h 3074"/>
                <a:gd name="T22" fmla="*/ 868 w 3071"/>
                <a:gd name="T23" fmla="*/ 2189 h 3074"/>
                <a:gd name="T24" fmla="*/ 1000 w 3071"/>
                <a:gd name="T25" fmla="*/ 1316 h 3074"/>
                <a:gd name="T26" fmla="*/ 1000 w 3071"/>
                <a:gd name="T27" fmla="*/ 1760 h 3074"/>
                <a:gd name="T28" fmla="*/ 1017 w 3071"/>
                <a:gd name="T29" fmla="*/ 1214 h 3074"/>
                <a:gd name="T30" fmla="*/ 391 w 3071"/>
                <a:gd name="T31" fmla="*/ 1537 h 3074"/>
                <a:gd name="T32" fmla="*/ 781 w 3071"/>
                <a:gd name="T33" fmla="*/ 1862 h 3074"/>
                <a:gd name="T34" fmla="*/ 759 w 3071"/>
                <a:gd name="T35" fmla="*/ 1426 h 3074"/>
                <a:gd name="T36" fmla="*/ 2287 w 3071"/>
                <a:gd name="T37" fmla="*/ 1212 h 3074"/>
                <a:gd name="T38" fmla="*/ 2310 w 3071"/>
                <a:gd name="T39" fmla="*/ 1650 h 3074"/>
                <a:gd name="T40" fmla="*/ 2657 w 3071"/>
                <a:gd name="T41" fmla="*/ 1756 h 3074"/>
                <a:gd name="T42" fmla="*/ 2657 w 3071"/>
                <a:gd name="T43" fmla="*/ 1316 h 3074"/>
                <a:gd name="T44" fmla="*/ 1648 w 3071"/>
                <a:gd name="T45" fmla="*/ 1862 h 3074"/>
                <a:gd name="T46" fmla="*/ 2084 w 3071"/>
                <a:gd name="T47" fmla="*/ 1537 h 3074"/>
                <a:gd name="T48" fmla="*/ 1648 w 3071"/>
                <a:gd name="T49" fmla="*/ 1212 h 3074"/>
                <a:gd name="T50" fmla="*/ 808 w 3071"/>
                <a:gd name="T51" fmla="*/ 654 h 3074"/>
                <a:gd name="T52" fmla="*/ 534 w 3071"/>
                <a:gd name="T53" fmla="*/ 984 h 3074"/>
                <a:gd name="T54" fmla="*/ 948 w 3071"/>
                <a:gd name="T55" fmla="*/ 708 h 3074"/>
                <a:gd name="T56" fmla="*/ 1987 w 3071"/>
                <a:gd name="T57" fmla="*/ 486 h 3074"/>
                <a:gd name="T58" fmla="*/ 2163 w 3071"/>
                <a:gd name="T59" fmla="*/ 793 h 3074"/>
                <a:gd name="T60" fmla="*/ 2480 w 3071"/>
                <a:gd name="T61" fmla="*/ 891 h 3074"/>
                <a:gd name="T62" fmla="*/ 2176 w 3071"/>
                <a:gd name="T63" fmla="*/ 589 h 3074"/>
                <a:gd name="T64" fmla="*/ 1650 w 3071"/>
                <a:gd name="T65" fmla="*/ 984 h 3074"/>
                <a:gd name="T66" fmla="*/ 1853 w 3071"/>
                <a:gd name="T67" fmla="*/ 701 h 3074"/>
                <a:gd name="T68" fmla="*/ 1650 w 3071"/>
                <a:gd name="T69" fmla="*/ 442 h 3074"/>
                <a:gd name="T70" fmla="*/ 1266 w 3071"/>
                <a:gd name="T71" fmla="*/ 621 h 3074"/>
                <a:gd name="T72" fmla="*/ 1078 w 3071"/>
                <a:gd name="T73" fmla="*/ 982 h 3074"/>
                <a:gd name="T74" fmla="*/ 1668 w 3071"/>
                <a:gd name="T75" fmla="*/ 6 h 3074"/>
                <a:gd name="T76" fmla="*/ 2161 w 3071"/>
                <a:gd name="T77" fmla="*/ 134 h 3074"/>
                <a:gd name="T78" fmla="*/ 2576 w 3071"/>
                <a:gd name="T79" fmla="*/ 408 h 3074"/>
                <a:gd name="T80" fmla="*/ 2882 w 3071"/>
                <a:gd name="T81" fmla="*/ 799 h 3074"/>
                <a:gd name="T82" fmla="*/ 3048 w 3071"/>
                <a:gd name="T83" fmla="*/ 1275 h 3074"/>
                <a:gd name="T84" fmla="*/ 3048 w 3071"/>
                <a:gd name="T85" fmla="*/ 1798 h 3074"/>
                <a:gd name="T86" fmla="*/ 2882 w 3071"/>
                <a:gd name="T87" fmla="*/ 2275 h 3074"/>
                <a:gd name="T88" fmla="*/ 2576 w 3071"/>
                <a:gd name="T89" fmla="*/ 2666 h 3074"/>
                <a:gd name="T90" fmla="*/ 2161 w 3071"/>
                <a:gd name="T91" fmla="*/ 2940 h 3074"/>
                <a:gd name="T92" fmla="*/ 1668 w 3071"/>
                <a:gd name="T93" fmla="*/ 3068 h 3074"/>
                <a:gd name="T94" fmla="*/ 1148 w 3071"/>
                <a:gd name="T95" fmla="*/ 3023 h 3074"/>
                <a:gd name="T96" fmla="*/ 691 w 3071"/>
                <a:gd name="T97" fmla="*/ 2819 h 3074"/>
                <a:gd name="T98" fmla="*/ 327 w 3071"/>
                <a:gd name="T99" fmla="*/ 2483 h 3074"/>
                <a:gd name="T100" fmla="*/ 87 w 3071"/>
                <a:gd name="T101" fmla="*/ 2045 h 3074"/>
                <a:gd name="T102" fmla="*/ 0 w 3071"/>
                <a:gd name="T103" fmla="*/ 1537 h 3074"/>
                <a:gd name="T104" fmla="*/ 87 w 3071"/>
                <a:gd name="T105" fmla="*/ 1027 h 3074"/>
                <a:gd name="T106" fmla="*/ 327 w 3071"/>
                <a:gd name="T107" fmla="*/ 591 h 3074"/>
                <a:gd name="T108" fmla="*/ 691 w 3071"/>
                <a:gd name="T109" fmla="*/ 255 h 3074"/>
                <a:gd name="T110" fmla="*/ 1148 w 3071"/>
                <a:gd name="T111" fmla="*/ 49 h 3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1" h="3074">
                  <a:moveTo>
                    <a:pt x="2233" y="2092"/>
                  </a:moveTo>
                  <a:lnTo>
                    <a:pt x="2201" y="2190"/>
                  </a:lnTo>
                  <a:lnTo>
                    <a:pt x="2163" y="2281"/>
                  </a:lnTo>
                  <a:lnTo>
                    <a:pt x="2123" y="2368"/>
                  </a:lnTo>
                  <a:lnTo>
                    <a:pt x="2080" y="2447"/>
                  </a:lnTo>
                  <a:lnTo>
                    <a:pt x="2035" y="2521"/>
                  </a:lnTo>
                  <a:lnTo>
                    <a:pt x="1987" y="2589"/>
                  </a:lnTo>
                  <a:lnTo>
                    <a:pt x="2086" y="2542"/>
                  </a:lnTo>
                  <a:lnTo>
                    <a:pt x="2176" y="2485"/>
                  </a:lnTo>
                  <a:lnTo>
                    <a:pt x="2263" y="2421"/>
                  </a:lnTo>
                  <a:lnTo>
                    <a:pt x="2342" y="2347"/>
                  </a:lnTo>
                  <a:lnTo>
                    <a:pt x="2414" y="2270"/>
                  </a:lnTo>
                  <a:lnTo>
                    <a:pt x="2480" y="2183"/>
                  </a:lnTo>
                  <a:lnTo>
                    <a:pt x="2535" y="2092"/>
                  </a:lnTo>
                  <a:lnTo>
                    <a:pt x="2233" y="2092"/>
                  </a:lnTo>
                  <a:close/>
                  <a:moveTo>
                    <a:pt x="1650" y="2092"/>
                  </a:moveTo>
                  <a:lnTo>
                    <a:pt x="1650" y="2634"/>
                  </a:lnTo>
                  <a:lnTo>
                    <a:pt x="1699" y="2581"/>
                  </a:lnTo>
                  <a:lnTo>
                    <a:pt x="1750" y="2521"/>
                  </a:lnTo>
                  <a:lnTo>
                    <a:pt x="1802" y="2453"/>
                  </a:lnTo>
                  <a:lnTo>
                    <a:pt x="1853" y="2375"/>
                  </a:lnTo>
                  <a:lnTo>
                    <a:pt x="1902" y="2291"/>
                  </a:lnTo>
                  <a:lnTo>
                    <a:pt x="1950" y="2196"/>
                  </a:lnTo>
                  <a:lnTo>
                    <a:pt x="1991" y="2092"/>
                  </a:lnTo>
                  <a:lnTo>
                    <a:pt x="1650" y="2092"/>
                  </a:lnTo>
                  <a:close/>
                  <a:moveTo>
                    <a:pt x="1080" y="2092"/>
                  </a:moveTo>
                  <a:lnTo>
                    <a:pt x="1121" y="2194"/>
                  </a:lnTo>
                  <a:lnTo>
                    <a:pt x="1166" y="2289"/>
                  </a:lnTo>
                  <a:lnTo>
                    <a:pt x="1217" y="2374"/>
                  </a:lnTo>
                  <a:lnTo>
                    <a:pt x="1268" y="2451"/>
                  </a:lnTo>
                  <a:lnTo>
                    <a:pt x="1319" y="2519"/>
                  </a:lnTo>
                  <a:lnTo>
                    <a:pt x="1370" y="2579"/>
                  </a:lnTo>
                  <a:lnTo>
                    <a:pt x="1419" y="2632"/>
                  </a:lnTo>
                  <a:lnTo>
                    <a:pt x="1419" y="2092"/>
                  </a:lnTo>
                  <a:lnTo>
                    <a:pt x="1080" y="2092"/>
                  </a:lnTo>
                  <a:close/>
                  <a:moveTo>
                    <a:pt x="534" y="2092"/>
                  </a:moveTo>
                  <a:lnTo>
                    <a:pt x="591" y="2183"/>
                  </a:lnTo>
                  <a:lnTo>
                    <a:pt x="655" y="2270"/>
                  </a:lnTo>
                  <a:lnTo>
                    <a:pt x="729" y="2347"/>
                  </a:lnTo>
                  <a:lnTo>
                    <a:pt x="808" y="2421"/>
                  </a:lnTo>
                  <a:lnTo>
                    <a:pt x="893" y="2485"/>
                  </a:lnTo>
                  <a:lnTo>
                    <a:pt x="985" y="2542"/>
                  </a:lnTo>
                  <a:lnTo>
                    <a:pt x="1082" y="2589"/>
                  </a:lnTo>
                  <a:lnTo>
                    <a:pt x="1036" y="2521"/>
                  </a:lnTo>
                  <a:lnTo>
                    <a:pt x="991" y="2447"/>
                  </a:lnTo>
                  <a:lnTo>
                    <a:pt x="948" y="2366"/>
                  </a:lnTo>
                  <a:lnTo>
                    <a:pt x="906" y="2281"/>
                  </a:lnTo>
                  <a:lnTo>
                    <a:pt x="868" y="2189"/>
                  </a:lnTo>
                  <a:lnTo>
                    <a:pt x="836" y="2092"/>
                  </a:lnTo>
                  <a:lnTo>
                    <a:pt x="534" y="2092"/>
                  </a:lnTo>
                  <a:close/>
                  <a:moveTo>
                    <a:pt x="1017" y="1214"/>
                  </a:moveTo>
                  <a:lnTo>
                    <a:pt x="1000" y="1316"/>
                  </a:lnTo>
                  <a:lnTo>
                    <a:pt x="989" y="1424"/>
                  </a:lnTo>
                  <a:lnTo>
                    <a:pt x="985" y="1537"/>
                  </a:lnTo>
                  <a:lnTo>
                    <a:pt x="989" y="1652"/>
                  </a:lnTo>
                  <a:lnTo>
                    <a:pt x="1000" y="1760"/>
                  </a:lnTo>
                  <a:lnTo>
                    <a:pt x="1017" y="1862"/>
                  </a:lnTo>
                  <a:lnTo>
                    <a:pt x="1419" y="1862"/>
                  </a:lnTo>
                  <a:lnTo>
                    <a:pt x="1419" y="1214"/>
                  </a:lnTo>
                  <a:lnTo>
                    <a:pt x="1017" y="1214"/>
                  </a:lnTo>
                  <a:close/>
                  <a:moveTo>
                    <a:pt x="438" y="1214"/>
                  </a:moveTo>
                  <a:lnTo>
                    <a:pt x="412" y="1318"/>
                  </a:lnTo>
                  <a:lnTo>
                    <a:pt x="396" y="1428"/>
                  </a:lnTo>
                  <a:lnTo>
                    <a:pt x="391" y="1537"/>
                  </a:lnTo>
                  <a:lnTo>
                    <a:pt x="396" y="1649"/>
                  </a:lnTo>
                  <a:lnTo>
                    <a:pt x="412" y="1758"/>
                  </a:lnTo>
                  <a:lnTo>
                    <a:pt x="438" y="1862"/>
                  </a:lnTo>
                  <a:lnTo>
                    <a:pt x="781" y="1862"/>
                  </a:lnTo>
                  <a:lnTo>
                    <a:pt x="768" y="1760"/>
                  </a:lnTo>
                  <a:lnTo>
                    <a:pt x="759" y="1650"/>
                  </a:lnTo>
                  <a:lnTo>
                    <a:pt x="755" y="1537"/>
                  </a:lnTo>
                  <a:lnTo>
                    <a:pt x="759" y="1426"/>
                  </a:lnTo>
                  <a:lnTo>
                    <a:pt x="768" y="1318"/>
                  </a:lnTo>
                  <a:lnTo>
                    <a:pt x="781" y="1214"/>
                  </a:lnTo>
                  <a:lnTo>
                    <a:pt x="438" y="1214"/>
                  </a:lnTo>
                  <a:close/>
                  <a:moveTo>
                    <a:pt x="2287" y="1212"/>
                  </a:moveTo>
                  <a:lnTo>
                    <a:pt x="2301" y="1316"/>
                  </a:lnTo>
                  <a:lnTo>
                    <a:pt x="2310" y="1424"/>
                  </a:lnTo>
                  <a:lnTo>
                    <a:pt x="2314" y="1537"/>
                  </a:lnTo>
                  <a:lnTo>
                    <a:pt x="2310" y="1650"/>
                  </a:lnTo>
                  <a:lnTo>
                    <a:pt x="2301" y="1758"/>
                  </a:lnTo>
                  <a:lnTo>
                    <a:pt x="2287" y="1862"/>
                  </a:lnTo>
                  <a:lnTo>
                    <a:pt x="2631" y="1862"/>
                  </a:lnTo>
                  <a:lnTo>
                    <a:pt x="2657" y="1756"/>
                  </a:lnTo>
                  <a:lnTo>
                    <a:pt x="2674" y="1649"/>
                  </a:lnTo>
                  <a:lnTo>
                    <a:pt x="2678" y="1537"/>
                  </a:lnTo>
                  <a:lnTo>
                    <a:pt x="2674" y="1426"/>
                  </a:lnTo>
                  <a:lnTo>
                    <a:pt x="2657" y="1316"/>
                  </a:lnTo>
                  <a:lnTo>
                    <a:pt x="2631" y="1212"/>
                  </a:lnTo>
                  <a:lnTo>
                    <a:pt x="2287" y="1212"/>
                  </a:lnTo>
                  <a:close/>
                  <a:moveTo>
                    <a:pt x="1648" y="1212"/>
                  </a:moveTo>
                  <a:lnTo>
                    <a:pt x="1648" y="1862"/>
                  </a:lnTo>
                  <a:lnTo>
                    <a:pt x="2053" y="1862"/>
                  </a:lnTo>
                  <a:lnTo>
                    <a:pt x="2069" y="1760"/>
                  </a:lnTo>
                  <a:lnTo>
                    <a:pt x="2080" y="1650"/>
                  </a:lnTo>
                  <a:lnTo>
                    <a:pt x="2084" y="1537"/>
                  </a:lnTo>
                  <a:lnTo>
                    <a:pt x="2080" y="1424"/>
                  </a:lnTo>
                  <a:lnTo>
                    <a:pt x="2069" y="1314"/>
                  </a:lnTo>
                  <a:lnTo>
                    <a:pt x="2053" y="1212"/>
                  </a:lnTo>
                  <a:lnTo>
                    <a:pt x="1648" y="1212"/>
                  </a:lnTo>
                  <a:close/>
                  <a:moveTo>
                    <a:pt x="1082" y="486"/>
                  </a:moveTo>
                  <a:lnTo>
                    <a:pt x="985" y="533"/>
                  </a:lnTo>
                  <a:lnTo>
                    <a:pt x="893" y="589"/>
                  </a:lnTo>
                  <a:lnTo>
                    <a:pt x="808" y="654"/>
                  </a:lnTo>
                  <a:lnTo>
                    <a:pt x="729" y="727"/>
                  </a:lnTo>
                  <a:lnTo>
                    <a:pt x="655" y="806"/>
                  </a:lnTo>
                  <a:lnTo>
                    <a:pt x="591" y="891"/>
                  </a:lnTo>
                  <a:lnTo>
                    <a:pt x="534" y="984"/>
                  </a:lnTo>
                  <a:lnTo>
                    <a:pt x="836" y="984"/>
                  </a:lnTo>
                  <a:lnTo>
                    <a:pt x="868" y="886"/>
                  </a:lnTo>
                  <a:lnTo>
                    <a:pt x="906" y="793"/>
                  </a:lnTo>
                  <a:lnTo>
                    <a:pt x="948" y="708"/>
                  </a:lnTo>
                  <a:lnTo>
                    <a:pt x="991" y="629"/>
                  </a:lnTo>
                  <a:lnTo>
                    <a:pt x="1036" y="553"/>
                  </a:lnTo>
                  <a:lnTo>
                    <a:pt x="1082" y="486"/>
                  </a:lnTo>
                  <a:close/>
                  <a:moveTo>
                    <a:pt x="1987" y="486"/>
                  </a:moveTo>
                  <a:lnTo>
                    <a:pt x="2035" y="553"/>
                  </a:lnTo>
                  <a:lnTo>
                    <a:pt x="2080" y="627"/>
                  </a:lnTo>
                  <a:lnTo>
                    <a:pt x="2123" y="706"/>
                  </a:lnTo>
                  <a:lnTo>
                    <a:pt x="2163" y="793"/>
                  </a:lnTo>
                  <a:lnTo>
                    <a:pt x="2201" y="884"/>
                  </a:lnTo>
                  <a:lnTo>
                    <a:pt x="2233" y="982"/>
                  </a:lnTo>
                  <a:lnTo>
                    <a:pt x="2535" y="982"/>
                  </a:lnTo>
                  <a:lnTo>
                    <a:pt x="2480" y="891"/>
                  </a:lnTo>
                  <a:lnTo>
                    <a:pt x="2414" y="805"/>
                  </a:lnTo>
                  <a:lnTo>
                    <a:pt x="2342" y="725"/>
                  </a:lnTo>
                  <a:lnTo>
                    <a:pt x="2263" y="654"/>
                  </a:lnTo>
                  <a:lnTo>
                    <a:pt x="2176" y="589"/>
                  </a:lnTo>
                  <a:lnTo>
                    <a:pt x="2086" y="533"/>
                  </a:lnTo>
                  <a:lnTo>
                    <a:pt x="1987" y="486"/>
                  </a:lnTo>
                  <a:close/>
                  <a:moveTo>
                    <a:pt x="1650" y="442"/>
                  </a:moveTo>
                  <a:lnTo>
                    <a:pt x="1650" y="984"/>
                  </a:lnTo>
                  <a:lnTo>
                    <a:pt x="1989" y="984"/>
                  </a:lnTo>
                  <a:lnTo>
                    <a:pt x="1948" y="880"/>
                  </a:lnTo>
                  <a:lnTo>
                    <a:pt x="1902" y="786"/>
                  </a:lnTo>
                  <a:lnTo>
                    <a:pt x="1853" y="701"/>
                  </a:lnTo>
                  <a:lnTo>
                    <a:pt x="1802" y="623"/>
                  </a:lnTo>
                  <a:lnTo>
                    <a:pt x="1750" y="555"/>
                  </a:lnTo>
                  <a:lnTo>
                    <a:pt x="1699" y="495"/>
                  </a:lnTo>
                  <a:lnTo>
                    <a:pt x="1650" y="442"/>
                  </a:lnTo>
                  <a:close/>
                  <a:moveTo>
                    <a:pt x="1419" y="440"/>
                  </a:moveTo>
                  <a:lnTo>
                    <a:pt x="1370" y="491"/>
                  </a:lnTo>
                  <a:lnTo>
                    <a:pt x="1319" y="552"/>
                  </a:lnTo>
                  <a:lnTo>
                    <a:pt x="1266" y="621"/>
                  </a:lnTo>
                  <a:lnTo>
                    <a:pt x="1216" y="697"/>
                  </a:lnTo>
                  <a:lnTo>
                    <a:pt x="1166" y="784"/>
                  </a:lnTo>
                  <a:lnTo>
                    <a:pt x="1119" y="878"/>
                  </a:lnTo>
                  <a:lnTo>
                    <a:pt x="1078" y="982"/>
                  </a:lnTo>
                  <a:lnTo>
                    <a:pt x="1419" y="982"/>
                  </a:lnTo>
                  <a:lnTo>
                    <a:pt x="1419" y="440"/>
                  </a:lnTo>
                  <a:close/>
                  <a:moveTo>
                    <a:pt x="1534" y="0"/>
                  </a:moveTo>
                  <a:lnTo>
                    <a:pt x="1668" y="6"/>
                  </a:lnTo>
                  <a:lnTo>
                    <a:pt x="1797" y="23"/>
                  </a:lnTo>
                  <a:lnTo>
                    <a:pt x="1923" y="49"/>
                  </a:lnTo>
                  <a:lnTo>
                    <a:pt x="2044" y="87"/>
                  </a:lnTo>
                  <a:lnTo>
                    <a:pt x="2161" y="134"/>
                  </a:lnTo>
                  <a:lnTo>
                    <a:pt x="2274" y="189"/>
                  </a:lnTo>
                  <a:lnTo>
                    <a:pt x="2380" y="255"/>
                  </a:lnTo>
                  <a:lnTo>
                    <a:pt x="2482" y="327"/>
                  </a:lnTo>
                  <a:lnTo>
                    <a:pt x="2576" y="408"/>
                  </a:lnTo>
                  <a:lnTo>
                    <a:pt x="2663" y="495"/>
                  </a:lnTo>
                  <a:lnTo>
                    <a:pt x="2744" y="591"/>
                  </a:lnTo>
                  <a:lnTo>
                    <a:pt x="2818" y="691"/>
                  </a:lnTo>
                  <a:lnTo>
                    <a:pt x="2882" y="799"/>
                  </a:lnTo>
                  <a:lnTo>
                    <a:pt x="2937" y="910"/>
                  </a:lnTo>
                  <a:lnTo>
                    <a:pt x="2984" y="1027"/>
                  </a:lnTo>
                  <a:lnTo>
                    <a:pt x="3022" y="1150"/>
                  </a:lnTo>
                  <a:lnTo>
                    <a:pt x="3048" y="1275"/>
                  </a:lnTo>
                  <a:lnTo>
                    <a:pt x="3065" y="1405"/>
                  </a:lnTo>
                  <a:lnTo>
                    <a:pt x="3071" y="1537"/>
                  </a:lnTo>
                  <a:lnTo>
                    <a:pt x="3065" y="1669"/>
                  </a:lnTo>
                  <a:lnTo>
                    <a:pt x="3048" y="1798"/>
                  </a:lnTo>
                  <a:lnTo>
                    <a:pt x="3022" y="1924"/>
                  </a:lnTo>
                  <a:lnTo>
                    <a:pt x="2984" y="2045"/>
                  </a:lnTo>
                  <a:lnTo>
                    <a:pt x="2937" y="2162"/>
                  </a:lnTo>
                  <a:lnTo>
                    <a:pt x="2882" y="2275"/>
                  </a:lnTo>
                  <a:lnTo>
                    <a:pt x="2818" y="2383"/>
                  </a:lnTo>
                  <a:lnTo>
                    <a:pt x="2744" y="2483"/>
                  </a:lnTo>
                  <a:lnTo>
                    <a:pt x="2663" y="2577"/>
                  </a:lnTo>
                  <a:lnTo>
                    <a:pt x="2576" y="2666"/>
                  </a:lnTo>
                  <a:lnTo>
                    <a:pt x="2482" y="2746"/>
                  </a:lnTo>
                  <a:lnTo>
                    <a:pt x="2380" y="2819"/>
                  </a:lnTo>
                  <a:lnTo>
                    <a:pt x="2274" y="2883"/>
                  </a:lnTo>
                  <a:lnTo>
                    <a:pt x="2161" y="2940"/>
                  </a:lnTo>
                  <a:lnTo>
                    <a:pt x="2044" y="2987"/>
                  </a:lnTo>
                  <a:lnTo>
                    <a:pt x="1923" y="3023"/>
                  </a:lnTo>
                  <a:lnTo>
                    <a:pt x="1797" y="3051"/>
                  </a:lnTo>
                  <a:lnTo>
                    <a:pt x="1668" y="3068"/>
                  </a:lnTo>
                  <a:lnTo>
                    <a:pt x="1534" y="3074"/>
                  </a:lnTo>
                  <a:lnTo>
                    <a:pt x="1402" y="3068"/>
                  </a:lnTo>
                  <a:lnTo>
                    <a:pt x="1274" y="3051"/>
                  </a:lnTo>
                  <a:lnTo>
                    <a:pt x="1148" y="3023"/>
                  </a:lnTo>
                  <a:lnTo>
                    <a:pt x="1027" y="2987"/>
                  </a:lnTo>
                  <a:lnTo>
                    <a:pt x="910" y="2940"/>
                  </a:lnTo>
                  <a:lnTo>
                    <a:pt x="797" y="2883"/>
                  </a:lnTo>
                  <a:lnTo>
                    <a:pt x="691" y="2819"/>
                  </a:lnTo>
                  <a:lnTo>
                    <a:pt x="589" y="2746"/>
                  </a:lnTo>
                  <a:lnTo>
                    <a:pt x="495" y="2666"/>
                  </a:lnTo>
                  <a:lnTo>
                    <a:pt x="408" y="2577"/>
                  </a:lnTo>
                  <a:lnTo>
                    <a:pt x="327" y="2483"/>
                  </a:lnTo>
                  <a:lnTo>
                    <a:pt x="253" y="2383"/>
                  </a:lnTo>
                  <a:lnTo>
                    <a:pt x="189" y="2275"/>
                  </a:lnTo>
                  <a:lnTo>
                    <a:pt x="132" y="2162"/>
                  </a:lnTo>
                  <a:lnTo>
                    <a:pt x="87" y="2045"/>
                  </a:lnTo>
                  <a:lnTo>
                    <a:pt x="49" y="1924"/>
                  </a:lnTo>
                  <a:lnTo>
                    <a:pt x="23" y="1798"/>
                  </a:lnTo>
                  <a:lnTo>
                    <a:pt x="6" y="1669"/>
                  </a:lnTo>
                  <a:lnTo>
                    <a:pt x="0" y="1537"/>
                  </a:lnTo>
                  <a:lnTo>
                    <a:pt x="6" y="1405"/>
                  </a:lnTo>
                  <a:lnTo>
                    <a:pt x="23" y="1275"/>
                  </a:lnTo>
                  <a:lnTo>
                    <a:pt x="49" y="1150"/>
                  </a:lnTo>
                  <a:lnTo>
                    <a:pt x="87" y="1027"/>
                  </a:lnTo>
                  <a:lnTo>
                    <a:pt x="132" y="910"/>
                  </a:lnTo>
                  <a:lnTo>
                    <a:pt x="189" y="799"/>
                  </a:lnTo>
                  <a:lnTo>
                    <a:pt x="253" y="691"/>
                  </a:lnTo>
                  <a:lnTo>
                    <a:pt x="327" y="591"/>
                  </a:lnTo>
                  <a:lnTo>
                    <a:pt x="408" y="495"/>
                  </a:lnTo>
                  <a:lnTo>
                    <a:pt x="495" y="408"/>
                  </a:lnTo>
                  <a:lnTo>
                    <a:pt x="589" y="327"/>
                  </a:lnTo>
                  <a:lnTo>
                    <a:pt x="691" y="255"/>
                  </a:lnTo>
                  <a:lnTo>
                    <a:pt x="797" y="189"/>
                  </a:lnTo>
                  <a:lnTo>
                    <a:pt x="910" y="134"/>
                  </a:lnTo>
                  <a:lnTo>
                    <a:pt x="1027" y="87"/>
                  </a:lnTo>
                  <a:lnTo>
                    <a:pt x="1148" y="49"/>
                  </a:lnTo>
                  <a:lnTo>
                    <a:pt x="1274" y="23"/>
                  </a:lnTo>
                  <a:lnTo>
                    <a:pt x="1402" y="6"/>
                  </a:lnTo>
                  <a:lnTo>
                    <a:pt x="1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dirty="0"/>
            </a:p>
          </p:txBody>
        </p:sp>
      </p:grpSp>
      <p:pic>
        <p:nvPicPr>
          <p:cNvPr id="20" name="Рисунок 19">
            <a:extLst>
              <a:ext uri="{FF2B5EF4-FFF2-40B4-BE49-F238E27FC236}">
                <a16:creationId xmlns:a16="http://schemas.microsoft.com/office/drawing/2014/main" id="{3E912F41-E2B9-44F2-B781-5DDA23F7024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38199" y="2361510"/>
            <a:ext cx="332504" cy="366707"/>
          </a:xfrm>
          <a:prstGeom prst="rect">
            <a:avLst/>
          </a:prstGeom>
        </p:spPr>
      </p:pic>
      <p:pic>
        <p:nvPicPr>
          <p:cNvPr id="21" name="Рисунок 2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36806" y="4014576"/>
            <a:ext cx="383374" cy="382894"/>
          </a:xfrm>
          <a:prstGeom prst="rect">
            <a:avLst/>
          </a:prstGeom>
        </p:spPr>
      </p:pic>
      <p:sp>
        <p:nvSpPr>
          <p:cNvPr id="22" name="Прямоугольник 21"/>
          <p:cNvSpPr/>
          <p:nvPr/>
        </p:nvSpPr>
        <p:spPr>
          <a:xfrm>
            <a:off x="126159" y="0"/>
            <a:ext cx="133166" cy="468000"/>
          </a:xfrm>
          <a:prstGeom prst="rect">
            <a:avLst/>
          </a:prstGeom>
          <a:solidFill>
            <a:srgbClr val="9C31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Прямоугольник 23"/>
          <p:cNvSpPr/>
          <p:nvPr/>
        </p:nvSpPr>
        <p:spPr>
          <a:xfrm>
            <a:off x="6096001" y="-857"/>
            <a:ext cx="6096000" cy="453761"/>
          </a:xfrm>
          <a:prstGeom prst="rect">
            <a:avLst/>
          </a:prstGeom>
          <a:solidFill>
            <a:srgbClr val="9C31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25" name="TextBox 24">
            <a:extLst>
              <a:ext uri="{FF2B5EF4-FFF2-40B4-BE49-F238E27FC236}">
                <a16:creationId xmlns:a16="http://schemas.microsoft.com/office/drawing/2014/main" id="{80822AF5-9BD7-40BE-AC6D-B597C6B1E480}"/>
              </a:ext>
            </a:extLst>
          </p:cNvPr>
          <p:cNvSpPr txBox="1"/>
          <p:nvPr/>
        </p:nvSpPr>
        <p:spPr>
          <a:xfrm>
            <a:off x="6154131" y="36781"/>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a:solidFill>
                  <a:schemeClr val="bg1"/>
                </a:solidFill>
                <a:latin typeface="Segoe UI" panose="020B0502040204020203" pitchFamily="34" charset="0"/>
                <a:cs typeface="Segoe UI" panose="020B0502040204020203" pitchFamily="34" charset="0"/>
              </a:rPr>
              <a:t>Театр және музыка </a:t>
            </a:r>
            <a:r>
              <a:rPr lang="ru-RU" sz="1800" i="1" dirty="0" err="1">
                <a:solidFill>
                  <a:schemeClr val="bg1"/>
                </a:solidFill>
                <a:latin typeface="Segoe UI" panose="020B0502040204020203" pitchFamily="34" charset="0"/>
                <a:cs typeface="Segoe UI" panose="020B0502040204020203" pitchFamily="34" charset="0"/>
              </a:rPr>
              <a:t>өнері</a:t>
            </a:r>
            <a:endParaRPr lang="ru-RU" sz="1800" i="1" dirty="0">
              <a:solidFill>
                <a:schemeClr val="bg1"/>
              </a:solidFill>
              <a:latin typeface="Segoe UI" panose="020B0502040204020203" pitchFamily="34" charset="0"/>
              <a:cs typeface="Segoe UI" panose="020B0502040204020203" pitchFamily="34" charset="0"/>
            </a:endParaRPr>
          </a:p>
        </p:txBody>
      </p:sp>
      <p:cxnSp>
        <p:nvCxnSpPr>
          <p:cNvPr id="27" name="Google Shape;371;p7">
            <a:extLst>
              <a:ext uri="{FF2B5EF4-FFF2-40B4-BE49-F238E27FC236}">
                <a16:creationId xmlns:a16="http://schemas.microsoft.com/office/drawing/2014/main" id="{C7B6481B-2143-4297-A5E9-02DB9EC08508}"/>
              </a:ext>
            </a:extLst>
          </p:cNvPr>
          <p:cNvCxnSpPr>
            <a:cxnSpLocks/>
          </p:cNvCxnSpPr>
          <p:nvPr/>
        </p:nvCxnSpPr>
        <p:spPr>
          <a:xfrm flipH="1">
            <a:off x="6521571" y="899317"/>
            <a:ext cx="0" cy="741704"/>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28" name="Равнобедренный треугольник 27">
            <a:extLst>
              <a:ext uri="{FF2B5EF4-FFF2-40B4-BE49-F238E27FC236}">
                <a16:creationId xmlns:a16="http://schemas.microsoft.com/office/drawing/2014/main" id="{3C2C356B-4D19-4329-9301-23B11A38C301}"/>
              </a:ext>
            </a:extLst>
          </p:cNvPr>
          <p:cNvSpPr/>
          <p:nvPr/>
        </p:nvSpPr>
        <p:spPr>
          <a:xfrm rot="5400000">
            <a:off x="6157755" y="1198758"/>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pic>
        <p:nvPicPr>
          <p:cNvPr id="32" name="Рисунок 31"/>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221215" y="1223901"/>
            <a:ext cx="439636" cy="333570"/>
          </a:xfrm>
          <a:prstGeom prst="rect">
            <a:avLst/>
          </a:prstGeom>
        </p:spPr>
      </p:pic>
      <p:sp>
        <p:nvSpPr>
          <p:cNvPr id="33" name="Прямоугольник 32"/>
          <p:cNvSpPr/>
          <p:nvPr/>
        </p:nvSpPr>
        <p:spPr>
          <a:xfrm>
            <a:off x="6585312" y="831273"/>
            <a:ext cx="5465789" cy="879294"/>
          </a:xfrm>
          <a:prstGeom prst="rect">
            <a:avLst/>
          </a:prstGeom>
          <a:solidFill>
            <a:srgbClr val="C00000">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300771" y="19266"/>
            <a:ext cx="7130393" cy="523220"/>
          </a:xfrm>
          <a:prstGeom prst="rect">
            <a:avLst/>
          </a:prstGeom>
        </p:spPr>
        <p:txBody>
          <a:bodyPr wrap="square">
            <a:spAutoFit/>
          </a:bodyPr>
          <a:lstStyle/>
          <a:p>
            <a:r>
              <a:rPr lang="kk-KZ" sz="2800" b="1" dirty="0" smtClean="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МӘДЕНИЕТ САЛАСЫ</a:t>
            </a:r>
            <a:endParaRPr lang="kk-KZ" sz="2800" b="1" dirty="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0" name="Прямоугольник 39">
            <a:extLst>
              <a:ext uri="{FF2B5EF4-FFF2-40B4-BE49-F238E27FC236}">
                <a16:creationId xmlns:a16="http://schemas.microsoft.com/office/drawing/2014/main" id="{A485C3C6-83B1-4A05-BE9F-5F50ED38FFC9}"/>
              </a:ext>
            </a:extLst>
          </p:cNvPr>
          <p:cNvSpPr/>
          <p:nvPr/>
        </p:nvSpPr>
        <p:spPr>
          <a:xfrm>
            <a:off x="890963" y="2195130"/>
            <a:ext cx="10955800" cy="954103"/>
          </a:xfrm>
          <a:prstGeom prst="rect">
            <a:avLst/>
          </a:prstGeom>
        </p:spPr>
        <p:txBody>
          <a:bodyPr wrap="square" lIns="91420" tIns="45718" rIns="91420" bIns="45718">
            <a:spAutoFit/>
          </a:bodyPr>
          <a:lstStyle/>
          <a:p>
            <a:pPr algn="just"/>
            <a:r>
              <a:rPr lang="ru-RU" sz="1400" b="1" dirty="0">
                <a:solidFill>
                  <a:schemeClr val="tx2">
                    <a:lumMod val="50000"/>
                  </a:schemeClr>
                </a:solidFill>
                <a:latin typeface="Segoe UI" panose="020B0502040204020203" pitchFamily="34" charset="0"/>
                <a:cs typeface="Segoe UI" panose="020B0502040204020203" pitchFamily="34" charset="0"/>
              </a:rPr>
              <a:t>Мәдениет қайраткерлері мен жас таланттарды мемлекеттік қолдауға бағытталған шараларды жүзеге </a:t>
            </a:r>
            <a:r>
              <a:rPr lang="ru-RU" sz="1400" b="1" dirty="0" smtClean="0">
                <a:solidFill>
                  <a:schemeClr val="tx2">
                    <a:lumMod val="50000"/>
                  </a:schemeClr>
                </a:solidFill>
                <a:latin typeface="Segoe UI" panose="020B0502040204020203" pitchFamily="34" charset="0"/>
                <a:cs typeface="Segoe UI" panose="020B0502040204020203" pitchFamily="34" charset="0"/>
              </a:rPr>
              <a:t>асыру </a:t>
            </a:r>
            <a:r>
              <a:rPr lang="ru-RU" sz="1400" dirty="0" smtClean="0">
                <a:solidFill>
                  <a:schemeClr val="tx2">
                    <a:lumMod val="50000"/>
                  </a:schemeClr>
                </a:solidFill>
                <a:latin typeface="Segoe UI" panose="020B0502040204020203" pitchFamily="34" charset="0"/>
                <a:cs typeface="Segoe UI" panose="020B0502040204020203" pitchFamily="34" charset="0"/>
              </a:rPr>
              <a:t>(«</a:t>
            </a:r>
            <a:r>
              <a:rPr lang="ru-RU" sz="1400" dirty="0">
                <a:solidFill>
                  <a:schemeClr val="tx2">
                    <a:lumMod val="50000"/>
                  </a:schemeClr>
                </a:solidFill>
                <a:latin typeface="Segoe UI" panose="020B0502040204020203" pitchFamily="34" charset="0"/>
                <a:cs typeface="Segoe UI" panose="020B0502040204020203" pitchFamily="34" charset="0"/>
              </a:rPr>
              <a:t>ҰМАЙ», «Дала дауысы», «Рухани қазына» т.б</a:t>
            </a:r>
            <a:r>
              <a:rPr lang="ru-RU" sz="1400" dirty="0" smtClean="0">
                <a:solidFill>
                  <a:schemeClr val="tx2">
                    <a:lumMod val="50000"/>
                  </a:schemeClr>
                </a:solidFill>
                <a:latin typeface="Segoe UI" panose="020B0502040204020203" pitchFamily="34" charset="0"/>
                <a:cs typeface="Segoe UI" panose="020B0502040204020203" pitchFamily="34" charset="0"/>
              </a:rPr>
              <a:t>.</a:t>
            </a:r>
            <a:r>
              <a:rPr lang="ru-RU" sz="1400" dirty="0">
                <a:solidFill>
                  <a:schemeClr val="tx2">
                    <a:lumMod val="50000"/>
                  </a:schemeClr>
                </a:solidFill>
                <a:latin typeface="Segoe UI" panose="020B0502040204020203" pitchFamily="34" charset="0"/>
                <a:cs typeface="Segoe UI" panose="020B0502040204020203" pitchFamily="34" charset="0"/>
              </a:rPr>
              <a:t> марапаттары</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b="1" dirty="0" smtClean="0">
                <a:solidFill>
                  <a:schemeClr val="tx2">
                    <a:lumMod val="50000"/>
                  </a:schemeClr>
                </a:solidFill>
                <a:latin typeface="Segoe UI" panose="020B0502040204020203" pitchFamily="34" charset="0"/>
                <a:cs typeface="Segoe UI" panose="020B0502040204020203" pitchFamily="34" charset="0"/>
              </a:rPr>
              <a:t>«Қазақстанның </a:t>
            </a:r>
            <a:r>
              <a:rPr lang="ru-RU" sz="1400" b="1" dirty="0">
                <a:solidFill>
                  <a:schemeClr val="tx2">
                    <a:lumMod val="50000"/>
                  </a:schemeClr>
                </a:solidFill>
                <a:latin typeface="Segoe UI" panose="020B0502040204020203" pitchFamily="34" charset="0"/>
                <a:cs typeface="Segoe UI" panose="020B0502040204020203" pitchFamily="34" charset="0"/>
              </a:rPr>
              <a:t>Халық </a:t>
            </a:r>
            <a:r>
              <a:rPr lang="ru-RU" sz="1400" b="1" dirty="0" err="1">
                <a:solidFill>
                  <a:schemeClr val="tx2">
                    <a:lumMod val="50000"/>
                  </a:schemeClr>
                </a:solidFill>
                <a:latin typeface="Segoe UI" panose="020B0502040204020203" pitchFamily="34" charset="0"/>
                <a:cs typeface="Segoe UI" panose="020B0502040204020203" pitchFamily="34" charset="0"/>
              </a:rPr>
              <a:t>әртісі</a:t>
            </a:r>
            <a:r>
              <a:rPr lang="ru-RU" sz="1400" b="1"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Құрметті</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атағын</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тағайындау</a:t>
            </a:r>
            <a:r>
              <a:rPr lang="ru-RU" sz="1400" b="1" dirty="0" smtClean="0">
                <a:solidFill>
                  <a:schemeClr val="tx2">
                    <a:lumMod val="50000"/>
                  </a:schemeClr>
                </a:solidFill>
                <a:latin typeface="Segoe UI" panose="020B0502040204020203" pitchFamily="34" charset="0"/>
                <a:cs typeface="Segoe UI" panose="020B0502040204020203" pitchFamily="34" charset="0"/>
              </a:rPr>
              <a:t> – </a:t>
            </a:r>
            <a:r>
              <a:rPr lang="ru-RU" sz="1400" dirty="0" smtClean="0">
                <a:solidFill>
                  <a:schemeClr val="tx2">
                    <a:lumMod val="50000"/>
                  </a:schemeClr>
                </a:solidFill>
                <a:latin typeface="Segoe UI" panose="020B0502040204020203" pitchFamily="34" charset="0"/>
                <a:cs typeface="Segoe UI" panose="020B0502040204020203" pitchFamily="34" charset="0"/>
              </a:rPr>
              <a:t>кино</a:t>
            </a:r>
            <a:r>
              <a:rPr lang="ru-RU" sz="1400" dirty="0">
                <a:solidFill>
                  <a:schemeClr val="tx2">
                    <a:lumMod val="50000"/>
                  </a:schemeClr>
                </a:solidFill>
                <a:latin typeface="Segoe UI" panose="020B0502040204020203" pitchFamily="34" charset="0"/>
                <a:cs typeface="Segoe UI" panose="020B0502040204020203" pitchFamily="34" charset="0"/>
              </a:rPr>
              <a:t>, театр, цирк және музыка өнерінің дамуына ерекше үлес қосқан, бұрын «</a:t>
            </a:r>
            <a:r>
              <a:rPr lang="kk-KZ" sz="1400" dirty="0">
                <a:solidFill>
                  <a:schemeClr val="tx2">
                    <a:lumMod val="50000"/>
                  </a:schemeClr>
                </a:solidFill>
                <a:latin typeface="Segoe UI" panose="020B0502040204020203" pitchFamily="34" charset="0"/>
                <a:cs typeface="Segoe UI" panose="020B0502040204020203" pitchFamily="34" charset="0"/>
              </a:rPr>
              <a:t>Қазақстанның еңбек сіңірген әртісі</a:t>
            </a:r>
            <a:r>
              <a:rPr lang="ru-RU" sz="1400" dirty="0">
                <a:solidFill>
                  <a:schemeClr val="tx2">
                    <a:lumMod val="50000"/>
                  </a:schemeClr>
                </a:solidFill>
                <a:latin typeface="Segoe UI" panose="020B0502040204020203" pitchFamily="34" charset="0"/>
                <a:cs typeface="Segoe UI" panose="020B0502040204020203" pitchFamily="34" charset="0"/>
              </a:rPr>
              <a:t>» және/немесе «</a:t>
            </a:r>
            <a:r>
              <a:rPr lang="kk-KZ" sz="1400" dirty="0">
                <a:solidFill>
                  <a:schemeClr val="tx2">
                    <a:lumMod val="50000"/>
                  </a:schemeClr>
                </a:solidFill>
                <a:latin typeface="Segoe UI" panose="020B0502040204020203" pitchFamily="34" charset="0"/>
                <a:cs typeface="Segoe UI" panose="020B0502040204020203" pitchFamily="34" charset="0"/>
              </a:rPr>
              <a:t>Қазақстанның еңбек сіңірген қайраткері</a:t>
            </a:r>
            <a:r>
              <a:rPr lang="ru-RU" sz="1400" dirty="0" smtClean="0">
                <a:solidFill>
                  <a:schemeClr val="tx2">
                    <a:lumMod val="50000"/>
                  </a:schemeClr>
                </a:solidFill>
                <a:latin typeface="Segoe UI" panose="020B0502040204020203" pitchFamily="34" charset="0"/>
                <a:cs typeface="Segoe UI" panose="020B0502040204020203" pitchFamily="34" charset="0"/>
              </a:rPr>
              <a:t>» құрметті </a:t>
            </a:r>
            <a:r>
              <a:rPr lang="ru-RU" sz="1400" dirty="0">
                <a:solidFill>
                  <a:schemeClr val="tx2">
                    <a:lumMod val="50000"/>
                  </a:schemeClr>
                </a:solidFill>
                <a:latin typeface="Segoe UI" panose="020B0502040204020203" pitchFamily="34" charset="0"/>
                <a:cs typeface="Segoe UI" panose="020B0502040204020203" pitchFamily="34" charset="0"/>
              </a:rPr>
              <a:t>атақ алған тұлғаларға беріледі</a:t>
            </a:r>
            <a:r>
              <a:rPr lang="ru-RU" sz="1400" dirty="0" smtClean="0">
                <a:solidFill>
                  <a:schemeClr val="tx2">
                    <a:lumMod val="50000"/>
                  </a:schemeClr>
                </a:solidFill>
                <a:latin typeface="Segoe UI" panose="020B0502040204020203" pitchFamily="34" charset="0"/>
                <a:cs typeface="Segoe UI" panose="020B0502040204020203" pitchFamily="34" charset="0"/>
              </a:rPr>
              <a:t>. </a:t>
            </a:r>
            <a:endParaRPr lang="ru-RU" sz="1400" dirty="0">
              <a:solidFill>
                <a:schemeClr val="tx2">
                  <a:lumMod val="50000"/>
                </a:schemeClr>
              </a:solidFill>
              <a:latin typeface="Segoe UI" panose="020B0502040204020203" pitchFamily="34" charset="0"/>
              <a:cs typeface="Segoe UI" panose="020B0502040204020203" pitchFamily="34" charset="0"/>
            </a:endParaRPr>
          </a:p>
        </p:txBody>
      </p:sp>
      <p:sp>
        <p:nvSpPr>
          <p:cNvPr id="42" name="Прямоугольник 41"/>
          <p:cNvSpPr/>
          <p:nvPr/>
        </p:nvSpPr>
        <p:spPr>
          <a:xfrm>
            <a:off x="1008027" y="6050357"/>
            <a:ext cx="10838736" cy="738664"/>
          </a:xfrm>
          <a:prstGeom prst="rect">
            <a:avLst/>
          </a:prstGeom>
        </p:spPr>
        <p:txBody>
          <a:bodyPr wrap="square">
            <a:spAutoFit/>
          </a:bodyPr>
          <a:lstStyle/>
          <a:p>
            <a:pPr algn="just" defTabSz="708317"/>
            <a:r>
              <a:rPr lang="ru-RU" sz="1400" b="1" dirty="0">
                <a:solidFill>
                  <a:schemeClr val="tx2">
                    <a:lumMod val="50000"/>
                  </a:schemeClr>
                </a:solidFill>
                <a:latin typeface="Segoe UI" panose="020B0502040204020203" pitchFamily="34" charset="0"/>
                <a:cs typeface="Segoe UI" panose="020B0502040204020203" pitchFamily="34" charset="0"/>
              </a:rPr>
              <a:t>Қазақ өнерінің </a:t>
            </a:r>
            <a:r>
              <a:rPr lang="ru-RU" sz="1400" dirty="0">
                <a:solidFill>
                  <a:schemeClr val="tx2">
                    <a:lumMod val="50000"/>
                  </a:schemeClr>
                </a:solidFill>
                <a:latin typeface="Segoe UI" panose="020B0502040204020203" pitchFamily="34" charset="0"/>
                <a:cs typeface="Segoe UI" panose="020B0502040204020203" pitchFamily="34" charset="0"/>
              </a:rPr>
              <a:t>халықаралық </a:t>
            </a:r>
            <a:r>
              <a:rPr lang="ru-RU" sz="1400" dirty="0" smtClean="0">
                <a:solidFill>
                  <a:schemeClr val="tx2">
                    <a:lumMod val="50000"/>
                  </a:schemeClr>
                </a:solidFill>
                <a:latin typeface="Segoe UI" panose="020B0502040204020203" pitchFamily="34" charset="0"/>
                <a:cs typeface="Segoe UI" panose="020B0502040204020203" pitchFamily="34" charset="0"/>
              </a:rPr>
              <a:t>аренада </a:t>
            </a:r>
            <a:r>
              <a:rPr lang="ru-RU" sz="1400" b="1" dirty="0">
                <a:solidFill>
                  <a:schemeClr val="tx2">
                    <a:lumMod val="50000"/>
                  </a:schemeClr>
                </a:solidFill>
                <a:latin typeface="Segoe UI" panose="020B0502040204020203" pitchFamily="34" charset="0"/>
                <a:cs typeface="Segoe UI" panose="020B0502040204020203" pitchFamily="34" charset="0"/>
              </a:rPr>
              <a:t>танылуын</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b="1" dirty="0">
                <a:solidFill>
                  <a:schemeClr val="tx2">
                    <a:lumMod val="50000"/>
                  </a:schemeClr>
                </a:solidFill>
                <a:latin typeface="Segoe UI" panose="020B0502040204020203" pitchFamily="34" charset="0"/>
                <a:cs typeface="Segoe UI" panose="020B0502040204020203" pitchFamily="34" charset="0"/>
              </a:rPr>
              <a:t>арттыру</a:t>
            </a:r>
            <a:r>
              <a:rPr lang="ru-RU" sz="1400" dirty="0">
                <a:solidFill>
                  <a:schemeClr val="tx2">
                    <a:lumMod val="50000"/>
                  </a:schemeClr>
                </a:solidFill>
                <a:latin typeface="Segoe UI" panose="020B0502040204020203" pitchFamily="34" charset="0"/>
                <a:cs typeface="Segoe UI" panose="020B0502040204020203" pitchFamily="34" charset="0"/>
              </a:rPr>
              <a:t>, орындаушылардың халықаралық байқаулар мен фестивальдерге қатысуын қамтамасыз ету, </a:t>
            </a:r>
            <a:r>
              <a:rPr lang="ru-RU" sz="1400" b="1" dirty="0" err="1" smtClean="0">
                <a:solidFill>
                  <a:schemeClr val="tx2">
                    <a:lumMod val="50000"/>
                  </a:schemeClr>
                </a:solidFill>
                <a:latin typeface="Segoe UI" panose="020B0502040204020203" pitchFamily="34" charset="0"/>
                <a:cs typeface="Segoe UI" panose="020B0502040204020203" pitchFamily="34" charset="0"/>
              </a:rPr>
              <a:t>Қазақстанның</a:t>
            </a:r>
            <a:r>
              <a:rPr lang="ru-RU" sz="1400" b="1" dirty="0" smtClean="0">
                <a:solidFill>
                  <a:schemeClr val="tx2">
                    <a:lumMod val="50000"/>
                  </a:schemeClr>
                </a:solidFill>
                <a:latin typeface="Segoe UI" panose="020B0502040204020203" pitchFamily="34" charset="0"/>
                <a:cs typeface="Segoe UI" panose="020B0502040204020203" pitchFamily="34" charset="0"/>
              </a:rPr>
              <a:t> </a:t>
            </a:r>
            <a:r>
              <a:rPr lang="ru-RU" sz="1400" b="1" dirty="0" err="1" smtClean="0">
                <a:solidFill>
                  <a:schemeClr val="tx2">
                    <a:lumMod val="50000"/>
                  </a:schemeClr>
                </a:solidFill>
                <a:latin typeface="Segoe UI" panose="020B0502040204020203" pitchFamily="34" charset="0"/>
                <a:cs typeface="Segoe UI" panose="020B0502040204020203" pitchFamily="34" charset="0"/>
              </a:rPr>
              <a:t>Мәдениет</a:t>
            </a:r>
            <a:r>
              <a:rPr lang="ru-RU" sz="1400" b="1" dirty="0" smtClean="0">
                <a:solidFill>
                  <a:schemeClr val="tx2">
                    <a:lumMod val="50000"/>
                  </a:schemeClr>
                </a:solidFill>
                <a:latin typeface="Segoe UI" panose="020B0502040204020203" pitchFamily="34" charset="0"/>
                <a:cs typeface="Segoe UI" panose="020B0502040204020203" pitchFamily="34" charset="0"/>
              </a:rPr>
              <a:t> </a:t>
            </a:r>
            <a:r>
              <a:rPr lang="ru-RU" sz="1400" b="1" dirty="0">
                <a:solidFill>
                  <a:schemeClr val="tx2">
                    <a:lumMod val="50000"/>
                  </a:schemeClr>
                </a:solidFill>
                <a:latin typeface="Segoe UI" panose="020B0502040204020203" pitchFamily="34" charset="0"/>
                <a:cs typeface="Segoe UI" panose="020B0502040204020203" pitchFamily="34" charset="0"/>
              </a:rPr>
              <a:t>күндерін </a:t>
            </a:r>
            <a:r>
              <a:rPr lang="ru-RU" sz="1400" dirty="0" smtClean="0">
                <a:solidFill>
                  <a:schemeClr val="tx2">
                    <a:lumMod val="50000"/>
                  </a:schemeClr>
                </a:solidFill>
                <a:latin typeface="Segoe UI" panose="020B0502040204020203" pitchFamily="34" charset="0"/>
                <a:cs typeface="Segoe UI" panose="020B0502040204020203" pitchFamily="34" charset="0"/>
              </a:rPr>
              <a:t>шетелде өткізу</a:t>
            </a:r>
            <a:r>
              <a:rPr lang="ru-RU" sz="1400" dirty="0">
                <a:solidFill>
                  <a:schemeClr val="tx2">
                    <a:lumMod val="50000"/>
                  </a:schemeClr>
                </a:solidFill>
                <a:latin typeface="Segoe UI" panose="020B0502040204020203" pitchFamily="34" charset="0"/>
                <a:cs typeface="Segoe UI" panose="020B0502040204020203" pitchFamily="34" charset="0"/>
              </a:rPr>
              <a:t> (2023 жылы Мысырда, </a:t>
            </a:r>
            <a:r>
              <a:rPr lang="ru-RU" sz="1400" dirty="0" err="1" smtClean="0">
                <a:solidFill>
                  <a:schemeClr val="tx2">
                    <a:lumMod val="50000"/>
                  </a:schemeClr>
                </a:solidFill>
                <a:latin typeface="Segoe UI" panose="020B0502040204020203" pitchFamily="34" charset="0"/>
                <a:cs typeface="Segoe UI" panose="020B0502040204020203" pitchFamily="34" charset="0"/>
              </a:rPr>
              <a:t>Әзербайжанда</a:t>
            </a:r>
            <a:r>
              <a:rPr lang="ru-RU" sz="1400" dirty="0">
                <a:solidFill>
                  <a:schemeClr val="tx2">
                    <a:lumMod val="50000"/>
                  </a:schemeClr>
                </a:solidFill>
                <a:latin typeface="Segoe UI" panose="020B0502040204020203" pitchFamily="34" charset="0"/>
                <a:cs typeface="Segoe UI" panose="020B0502040204020203" pitchFamily="34" charset="0"/>
              </a:rPr>
              <a:t>, Өзбекстанда</a:t>
            </a:r>
            <a:r>
              <a:rPr lang="ru-RU" sz="1400" dirty="0" smtClean="0">
                <a:solidFill>
                  <a:schemeClr val="tx2">
                    <a:lumMod val="50000"/>
                  </a:schemeClr>
                </a:solidFill>
                <a:latin typeface="Segoe UI" panose="020B0502040204020203" pitchFamily="34" charset="0"/>
                <a:cs typeface="Segoe UI" panose="020B0502040204020203" pitchFamily="34" charset="0"/>
              </a:rPr>
              <a:t>) </a:t>
            </a:r>
            <a:endParaRPr lang="ru-RU" sz="1400" b="1" dirty="0">
              <a:solidFill>
                <a:schemeClr val="tx2">
                  <a:lumMod val="50000"/>
                </a:schemeClr>
              </a:solidFill>
              <a:latin typeface="Segoe UI" panose="020B0502040204020203" pitchFamily="34" charset="0"/>
              <a:cs typeface="Segoe UI" panose="020B0502040204020203" pitchFamily="34" charset="0"/>
            </a:endParaRPr>
          </a:p>
        </p:txBody>
      </p:sp>
      <p:sp>
        <p:nvSpPr>
          <p:cNvPr id="43" name="Прямоугольник 42"/>
          <p:cNvSpPr/>
          <p:nvPr/>
        </p:nvSpPr>
        <p:spPr>
          <a:xfrm>
            <a:off x="848806" y="3262412"/>
            <a:ext cx="11139126" cy="2600712"/>
          </a:xfrm>
          <a:prstGeom prst="rect">
            <a:avLst/>
          </a:prstGeom>
        </p:spPr>
        <p:txBody>
          <a:bodyPr wrap="square">
            <a:spAutoFit/>
          </a:bodyPr>
          <a:lstStyle/>
          <a:p>
            <a:pPr algn="just"/>
            <a:r>
              <a:rPr lang="ru-RU" sz="1400" b="1" dirty="0">
                <a:solidFill>
                  <a:schemeClr val="tx2">
                    <a:lumMod val="50000"/>
                  </a:schemeClr>
                </a:solidFill>
                <a:latin typeface="Segoe UI" panose="020B0502040204020203" pitchFamily="34" charset="0"/>
                <a:cs typeface="Segoe UI" panose="020B0502040204020203" pitchFamily="34" charset="0"/>
              </a:rPr>
              <a:t>Мәдениет ұйымдарын дамытудың жүйелі шараларын жүзеге асыру</a:t>
            </a:r>
            <a:r>
              <a:rPr lang="ru-RU" sz="1400" b="1" dirty="0" smtClean="0">
                <a:solidFill>
                  <a:schemeClr val="tx2">
                    <a:lumMod val="50000"/>
                  </a:schemeClr>
                </a:solidFill>
                <a:latin typeface="Segoe UI" panose="020B0502040204020203" pitchFamily="34" charset="0"/>
                <a:cs typeface="Segoe UI" panose="020B0502040204020203" pitchFamily="34" charset="0"/>
              </a:rPr>
              <a:t>: </a:t>
            </a:r>
          </a:p>
          <a:p>
            <a:pPr marL="444500" indent="-263525" algn="just">
              <a:buFont typeface="Wingdings" panose="05000000000000000000" pitchFamily="2" charset="2"/>
              <a:buChar char="§"/>
            </a:pPr>
            <a:r>
              <a:rPr lang="ru-RU" sz="1400" dirty="0" smtClean="0">
                <a:solidFill>
                  <a:schemeClr val="tx2">
                    <a:lumMod val="50000"/>
                  </a:schemeClr>
                </a:solidFill>
                <a:latin typeface="Segoe UI" panose="020B0502040204020203" pitchFamily="34" charset="0"/>
                <a:cs typeface="Segoe UI" panose="020B0502040204020203" pitchFamily="34" charset="0"/>
              </a:rPr>
              <a:t>М. </a:t>
            </a:r>
            <a:r>
              <a:rPr lang="kk-KZ" sz="1400" dirty="0" smtClean="0">
                <a:solidFill>
                  <a:schemeClr val="tx2">
                    <a:lumMod val="50000"/>
                  </a:schemeClr>
                </a:solidFill>
                <a:latin typeface="Segoe UI" panose="020B0502040204020203" pitchFamily="34" charset="0"/>
                <a:cs typeface="Segoe UI" panose="020B0502040204020203" pitchFamily="34" charset="0"/>
              </a:rPr>
              <a:t>Әуезов атындағы Қазақ ұлттық драма театрының ғимаратын </a:t>
            </a:r>
            <a:r>
              <a:rPr lang="kk-KZ" sz="1400" b="1" dirty="0" smtClean="0">
                <a:solidFill>
                  <a:schemeClr val="tx2">
                    <a:lumMod val="50000"/>
                  </a:schemeClr>
                </a:solidFill>
                <a:latin typeface="Segoe UI" panose="020B0502040204020203" pitchFamily="34" charset="0"/>
                <a:cs typeface="Segoe UI" panose="020B0502040204020203" pitchFamily="34" charset="0"/>
              </a:rPr>
              <a:t>реконструкциялау</a:t>
            </a:r>
            <a:r>
              <a:rPr lang="kk-KZ" sz="1400" dirty="0" smtClean="0">
                <a:solidFill>
                  <a:schemeClr val="tx2">
                    <a:lumMod val="50000"/>
                  </a:schemeClr>
                </a:solidFill>
                <a:latin typeface="Segoe UI" panose="020B0502040204020203" pitchFamily="34" charset="0"/>
                <a:cs typeface="Segoe UI" panose="020B0502040204020203" pitchFamily="34" charset="0"/>
              </a:rPr>
              <a:t> </a:t>
            </a:r>
            <a:r>
              <a:rPr lang="kk-KZ" sz="1200" i="1" dirty="0" smtClean="0">
                <a:solidFill>
                  <a:schemeClr val="tx2">
                    <a:lumMod val="50000"/>
                  </a:schemeClr>
                </a:solidFill>
                <a:latin typeface="Segoe UI" panose="020B0502040204020203" pitchFamily="34" charset="0"/>
                <a:cs typeface="Segoe UI" panose="020B0502040204020203" pitchFamily="34" charset="0"/>
              </a:rPr>
              <a:t>(2026 жылы театрдың 100 жылдығы)</a:t>
            </a:r>
            <a:r>
              <a:rPr lang="kk-KZ" sz="1400" dirty="0" smtClean="0">
                <a:solidFill>
                  <a:schemeClr val="tx2">
                    <a:lumMod val="50000"/>
                  </a:schemeClr>
                </a:solidFill>
                <a:latin typeface="Segoe UI" panose="020B0502040204020203" pitchFamily="34" charset="0"/>
                <a:cs typeface="Segoe UI" panose="020B0502040204020203" pitchFamily="34" charset="0"/>
              </a:rPr>
              <a:t>. </a:t>
            </a:r>
          </a:p>
          <a:p>
            <a:pPr marL="444500" indent="-263525" algn="just">
              <a:buFont typeface="Wingdings" panose="05000000000000000000" pitchFamily="2" charset="2"/>
              <a:buChar char="§"/>
            </a:pPr>
            <a:endParaRPr lang="ru-RU" sz="300" b="1" dirty="0">
              <a:solidFill>
                <a:schemeClr val="tx2">
                  <a:lumMod val="50000"/>
                </a:schemeClr>
              </a:solidFill>
              <a:latin typeface="Segoe UI" panose="020B0502040204020203" pitchFamily="34" charset="0"/>
              <a:cs typeface="Segoe UI" panose="020B0502040204020203" pitchFamily="34" charset="0"/>
            </a:endParaRPr>
          </a:p>
          <a:p>
            <a:pPr marL="444500" indent="-263525" algn="just">
              <a:buFont typeface="Wingdings" panose="05000000000000000000" pitchFamily="2" charset="2"/>
              <a:buChar char="§"/>
            </a:pPr>
            <a:r>
              <a:rPr lang="ru-RU" sz="1400" b="1" dirty="0" err="1">
                <a:solidFill>
                  <a:schemeClr val="tx2">
                    <a:lumMod val="50000"/>
                  </a:schemeClr>
                </a:solidFill>
                <a:latin typeface="Segoe UI" panose="020B0502040204020203" pitchFamily="34" charset="0"/>
                <a:cs typeface="Segoe UI" panose="020B0502040204020203" pitchFamily="34" charset="0"/>
              </a:rPr>
              <a:t>М</a:t>
            </a:r>
            <a:r>
              <a:rPr lang="ru-RU" sz="1400" b="1" dirty="0" err="1" smtClean="0">
                <a:solidFill>
                  <a:schemeClr val="tx2">
                    <a:lumMod val="50000"/>
                  </a:schemeClr>
                </a:solidFill>
                <a:latin typeface="Segoe UI" panose="020B0502040204020203" pitchFamily="34" charset="0"/>
                <a:cs typeface="Segoe UI" panose="020B0502040204020203" pitchFamily="34" charset="0"/>
              </a:rPr>
              <a:t>әдениет</a:t>
            </a:r>
            <a:r>
              <a:rPr lang="ru-RU" sz="1400" b="1" dirty="0" smtClean="0">
                <a:solidFill>
                  <a:schemeClr val="tx2">
                    <a:lumMod val="50000"/>
                  </a:schemeClr>
                </a:solidFill>
                <a:latin typeface="Segoe UI" panose="020B0502040204020203" pitchFamily="34" charset="0"/>
                <a:cs typeface="Segoe UI" panose="020B0502040204020203" pitchFamily="34" charset="0"/>
              </a:rPr>
              <a:t> </a:t>
            </a:r>
            <a:r>
              <a:rPr lang="ru-RU" sz="1400" b="1" dirty="0" err="1">
                <a:solidFill>
                  <a:schemeClr val="tx2">
                    <a:lumMod val="50000"/>
                  </a:schemeClr>
                </a:solidFill>
                <a:latin typeface="Segoe UI" panose="020B0502040204020203" pitchFamily="34" charset="0"/>
                <a:cs typeface="Segoe UI" panose="020B0502040204020203" pitchFamily="34" charset="0"/>
              </a:rPr>
              <a:t>ұйымдарының</a:t>
            </a:r>
            <a:r>
              <a:rPr lang="ru-RU" sz="1400" b="1" dirty="0">
                <a:solidFill>
                  <a:schemeClr val="tx2">
                    <a:lumMod val="50000"/>
                  </a:schemeClr>
                </a:solidFill>
                <a:latin typeface="Segoe UI" panose="020B0502040204020203" pitchFamily="34" charset="0"/>
                <a:cs typeface="Segoe UI" panose="020B0502040204020203" pitchFamily="34" charset="0"/>
              </a:rPr>
              <a:t> </a:t>
            </a:r>
            <a:r>
              <a:rPr lang="ru-RU" sz="1400" b="1" dirty="0" err="1">
                <a:solidFill>
                  <a:schemeClr val="tx2">
                    <a:lumMod val="50000"/>
                  </a:schemeClr>
                </a:solidFill>
                <a:latin typeface="Segoe UI" panose="020B0502040204020203" pitchFamily="34" charset="0"/>
                <a:cs typeface="Segoe UI" panose="020B0502040204020203" pitchFamily="34" charset="0"/>
              </a:rPr>
              <a:t>материалдық</a:t>
            </a:r>
            <a:r>
              <a:rPr lang="ru-RU" sz="1400" b="1" dirty="0">
                <a:solidFill>
                  <a:schemeClr val="tx2">
                    <a:lumMod val="50000"/>
                  </a:schemeClr>
                </a:solidFill>
                <a:latin typeface="Segoe UI" panose="020B0502040204020203" pitchFamily="34" charset="0"/>
                <a:cs typeface="Segoe UI" panose="020B0502040204020203" pitchFamily="34" charset="0"/>
              </a:rPr>
              <a:t> </a:t>
            </a:r>
            <a:r>
              <a:rPr lang="ru-RU" sz="1400" b="1" dirty="0" err="1">
                <a:solidFill>
                  <a:schemeClr val="tx2">
                    <a:lumMod val="50000"/>
                  </a:schemeClr>
                </a:solidFill>
                <a:latin typeface="Segoe UI" panose="020B0502040204020203" pitchFamily="34" charset="0"/>
                <a:cs typeface="Segoe UI" panose="020B0502040204020203" pitchFamily="34" charset="0"/>
              </a:rPr>
              <a:t>базасын</a:t>
            </a:r>
            <a:r>
              <a:rPr lang="ru-RU" sz="1400" b="1" dirty="0">
                <a:solidFill>
                  <a:schemeClr val="tx2">
                    <a:lumMod val="50000"/>
                  </a:schemeClr>
                </a:solidFill>
                <a:latin typeface="Segoe UI" panose="020B0502040204020203" pitchFamily="34" charset="0"/>
                <a:cs typeface="Segoe UI" panose="020B0502040204020203" pitchFamily="34" charset="0"/>
              </a:rPr>
              <a:t> </a:t>
            </a:r>
            <a:r>
              <a:rPr lang="ru-RU" sz="1400" dirty="0" err="1">
                <a:solidFill>
                  <a:schemeClr val="tx2">
                    <a:lumMod val="50000"/>
                  </a:schemeClr>
                </a:solidFill>
                <a:latin typeface="Segoe UI" panose="020B0502040204020203" pitchFamily="34" charset="0"/>
                <a:cs typeface="Segoe UI" panose="020B0502040204020203" pitchFamily="34" charset="0"/>
              </a:rPr>
              <a:t>кезең-кезеңімен</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400" b="1" dirty="0" err="1" smtClean="0">
                <a:solidFill>
                  <a:schemeClr val="tx2">
                    <a:lumMod val="50000"/>
                  </a:schemeClr>
                </a:solidFill>
                <a:latin typeface="Segoe UI" panose="020B0502040204020203" pitchFamily="34" charset="0"/>
                <a:cs typeface="Segoe UI" panose="020B0502040204020203" pitchFamily="34" charset="0"/>
              </a:rPr>
              <a:t>жаңарту</a:t>
            </a:r>
            <a:r>
              <a:rPr lang="ru-RU" sz="1400" dirty="0">
                <a:solidFill>
                  <a:schemeClr val="tx2">
                    <a:lumMod val="50000"/>
                  </a:schemeClr>
                </a:solidFill>
                <a:latin typeface="Segoe UI" panose="020B0502040204020203" pitchFamily="34" charset="0"/>
                <a:cs typeface="Segoe UI" panose="020B0502040204020203" pitchFamily="34" charset="0"/>
              </a:rPr>
              <a:t> </a:t>
            </a:r>
            <a:r>
              <a:rPr lang="ru-RU" sz="1200" i="1" dirty="0">
                <a:solidFill>
                  <a:schemeClr val="tx2">
                    <a:lumMod val="50000"/>
                  </a:schemeClr>
                </a:solidFill>
                <a:latin typeface="Segoe UI" panose="020B0502040204020203" pitchFamily="34" charset="0"/>
                <a:cs typeface="Segoe UI" panose="020B0502040204020203" pitchFamily="34" charset="0"/>
              </a:rPr>
              <a:t>(2023 жылы </a:t>
            </a:r>
            <a:r>
              <a:rPr lang="ru-RU" sz="1200" i="1" dirty="0" err="1">
                <a:solidFill>
                  <a:schemeClr val="tx2">
                    <a:lumMod val="50000"/>
                  </a:schemeClr>
                </a:solidFill>
                <a:latin typeface="Segoe UI" panose="020B0502040204020203" pitchFamily="34" charset="0"/>
                <a:cs typeface="Segoe UI" panose="020B0502040204020203" pitchFamily="34" charset="0"/>
              </a:rPr>
              <a:t>музыкалық</a:t>
            </a:r>
            <a:r>
              <a:rPr lang="ru-RU" sz="1200" i="1" dirty="0">
                <a:solidFill>
                  <a:schemeClr val="tx2">
                    <a:lumMod val="50000"/>
                  </a:schemeClr>
                </a:solidFill>
                <a:latin typeface="Segoe UI" panose="020B0502040204020203" pitchFamily="34" charset="0"/>
                <a:cs typeface="Segoe UI" panose="020B0502040204020203" pitchFamily="34" charset="0"/>
              </a:rPr>
              <a:t> </a:t>
            </a:r>
            <a:r>
              <a:rPr lang="ru-RU" sz="1200" i="1" dirty="0" err="1">
                <a:solidFill>
                  <a:schemeClr val="tx2">
                    <a:lumMod val="50000"/>
                  </a:schemeClr>
                </a:solidFill>
                <a:latin typeface="Segoe UI" panose="020B0502040204020203" pitchFamily="34" charset="0"/>
                <a:cs typeface="Segoe UI" panose="020B0502040204020203" pitchFamily="34" charset="0"/>
              </a:rPr>
              <a:t>аспаптар</a:t>
            </a:r>
            <a:r>
              <a:rPr lang="ru-RU" sz="1200" i="1" dirty="0">
                <a:solidFill>
                  <a:schemeClr val="tx2">
                    <a:lumMod val="50000"/>
                  </a:schemeClr>
                </a:solidFill>
                <a:latin typeface="Segoe UI" panose="020B0502040204020203" pitchFamily="34" charset="0"/>
                <a:cs typeface="Segoe UI" panose="020B0502040204020203" pitchFamily="34" charset="0"/>
              </a:rPr>
              <a:t> сатып </a:t>
            </a:r>
            <a:r>
              <a:rPr lang="ru-RU" sz="1200" i="1" dirty="0" err="1">
                <a:solidFill>
                  <a:schemeClr val="tx2">
                    <a:lumMod val="50000"/>
                  </a:schemeClr>
                </a:solidFill>
                <a:latin typeface="Segoe UI" panose="020B0502040204020203" pitchFamily="34" charset="0"/>
                <a:cs typeface="Segoe UI" panose="020B0502040204020203" pitchFamily="34" charset="0"/>
              </a:rPr>
              <a:t>алуға</a:t>
            </a:r>
            <a:r>
              <a:rPr lang="ru-RU" sz="1200" i="1" dirty="0">
                <a:solidFill>
                  <a:schemeClr val="tx2">
                    <a:lumMod val="50000"/>
                  </a:schemeClr>
                </a:solidFill>
                <a:latin typeface="Segoe UI" panose="020B0502040204020203" pitchFamily="34" charset="0"/>
                <a:cs typeface="Segoe UI" panose="020B0502040204020203" pitchFamily="34" charset="0"/>
              </a:rPr>
              <a:t> </a:t>
            </a:r>
            <a:r>
              <a:rPr lang="ru-RU" sz="1200" i="1" dirty="0" err="1">
                <a:solidFill>
                  <a:schemeClr val="tx2">
                    <a:lumMod val="50000"/>
                  </a:schemeClr>
                </a:solidFill>
                <a:latin typeface="Segoe UI" panose="020B0502040204020203" pitchFamily="34" charset="0"/>
                <a:cs typeface="Segoe UI" panose="020B0502040204020203" pitchFamily="34" charset="0"/>
              </a:rPr>
              <a:t>шамамен</a:t>
            </a:r>
            <a:r>
              <a:rPr lang="ru-RU" sz="1200" i="1" dirty="0">
                <a:solidFill>
                  <a:schemeClr val="tx2">
                    <a:lumMod val="50000"/>
                  </a:schemeClr>
                </a:solidFill>
                <a:latin typeface="Segoe UI" panose="020B0502040204020203" pitchFamily="34" charset="0"/>
                <a:cs typeface="Segoe UI" panose="020B0502040204020203" pitchFamily="34" charset="0"/>
              </a:rPr>
              <a:t> 1 млрд теңге </a:t>
            </a:r>
            <a:r>
              <a:rPr lang="ru-RU" sz="1200" i="1" dirty="0" err="1" smtClean="0">
                <a:solidFill>
                  <a:schemeClr val="tx2">
                    <a:lumMod val="50000"/>
                  </a:schemeClr>
                </a:solidFill>
                <a:latin typeface="Segoe UI" panose="020B0502040204020203" pitchFamily="34" charset="0"/>
                <a:cs typeface="Segoe UI" panose="020B0502040204020203" pitchFamily="34" charset="0"/>
              </a:rPr>
              <a:t>қарастырылған</a:t>
            </a:r>
            <a:r>
              <a:rPr lang="ru-RU" sz="1200" i="1" dirty="0" smtClean="0">
                <a:solidFill>
                  <a:schemeClr val="tx2">
                    <a:lumMod val="50000"/>
                  </a:schemeClr>
                </a:solidFill>
                <a:latin typeface="Segoe UI" panose="020B0502040204020203" pitchFamily="34" charset="0"/>
                <a:cs typeface="Segoe UI" panose="020B0502040204020203" pitchFamily="34" charset="0"/>
              </a:rPr>
              <a:t>); </a:t>
            </a:r>
          </a:p>
          <a:p>
            <a:pPr marL="444500" indent="-263525" algn="just">
              <a:buFont typeface="Wingdings" panose="05000000000000000000" pitchFamily="2" charset="2"/>
              <a:buChar char="§"/>
            </a:pPr>
            <a:endParaRPr lang="ru-RU" sz="400" i="1" dirty="0">
              <a:solidFill>
                <a:schemeClr val="tx2">
                  <a:lumMod val="50000"/>
                </a:schemeClr>
              </a:solidFill>
              <a:latin typeface="Segoe UI" panose="020B0502040204020203" pitchFamily="34" charset="0"/>
              <a:cs typeface="Segoe UI" panose="020B0502040204020203" pitchFamily="34" charset="0"/>
            </a:endParaRPr>
          </a:p>
          <a:p>
            <a:pPr marL="444500" indent="-263525" algn="just">
              <a:buFont typeface="Wingdings" panose="05000000000000000000" pitchFamily="2" charset="2"/>
              <a:buChar char="§"/>
            </a:pPr>
            <a:r>
              <a:rPr lang="ru-RU" sz="1400" dirty="0" err="1" smtClean="0">
                <a:solidFill>
                  <a:schemeClr val="tx2">
                    <a:lumMod val="50000"/>
                  </a:schemeClr>
                </a:solidFill>
                <a:latin typeface="Segoe UI" panose="020B0502040204020203" pitchFamily="34" charset="0"/>
                <a:cs typeface="Segoe UI" panose="020B0502040204020203" pitchFamily="34" charset="0"/>
              </a:rPr>
              <a:t>Қазақстан</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Республикасы</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kk-KZ" sz="1400" dirty="0" smtClean="0">
                <a:solidFill>
                  <a:schemeClr val="tx2">
                    <a:lumMod val="50000"/>
                  </a:schemeClr>
                </a:solidFill>
                <a:latin typeface="Segoe UI" panose="020B0502040204020203" pitchFamily="34" charset="0"/>
                <a:cs typeface="Segoe UI" panose="020B0502040204020203" pitchFamily="34" charset="0"/>
              </a:rPr>
              <a:t>Президентінің</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Жарлығының</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талаптарына</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сәйкес</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келетін</a:t>
            </a:r>
            <a:r>
              <a:rPr lang="ru-RU" sz="1400" dirty="0" smtClean="0">
                <a:solidFill>
                  <a:schemeClr val="tx2">
                    <a:lumMod val="50000"/>
                  </a:schemeClr>
                </a:solidFill>
                <a:latin typeface="Segoe UI" panose="020B0502040204020203" pitchFamily="34" charset="0"/>
                <a:cs typeface="Segoe UI" panose="020B0502040204020203" pitchFamily="34" charset="0"/>
              </a:rPr>
              <a:t> 8 </a:t>
            </a:r>
            <a:r>
              <a:rPr lang="ru-RU" sz="1400" dirty="0" err="1" smtClean="0">
                <a:solidFill>
                  <a:schemeClr val="tx2">
                    <a:lumMod val="50000"/>
                  </a:schemeClr>
                </a:solidFill>
                <a:latin typeface="Segoe UI" panose="020B0502040204020203" pitchFamily="34" charset="0"/>
                <a:cs typeface="Segoe UI" panose="020B0502040204020203" pitchFamily="34" charset="0"/>
              </a:rPr>
              <a:t>республикалық</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ұйымға</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b="1" dirty="0" smtClean="0">
                <a:solidFill>
                  <a:schemeClr val="tx2">
                    <a:lumMod val="50000"/>
                  </a:schemeClr>
                </a:solidFill>
                <a:latin typeface="Segoe UI" panose="020B0502040204020203" pitchFamily="34" charset="0"/>
                <a:cs typeface="Segoe UI" panose="020B0502040204020203" pitchFamily="34" charset="0"/>
              </a:rPr>
              <a:t>«</a:t>
            </a:r>
            <a:r>
              <a:rPr lang="ru-RU" sz="1400" b="1" dirty="0" err="1" smtClean="0">
                <a:solidFill>
                  <a:schemeClr val="tx2">
                    <a:lumMod val="50000"/>
                  </a:schemeClr>
                </a:solidFill>
                <a:latin typeface="Segoe UI" panose="020B0502040204020203" pitchFamily="34" charset="0"/>
                <a:cs typeface="Segoe UI" panose="020B0502040204020203" pitchFamily="34" charset="0"/>
              </a:rPr>
              <a:t>Ұлттық</a:t>
            </a:r>
            <a:r>
              <a:rPr lang="ru-RU" sz="1400" b="1" dirty="0" smtClean="0">
                <a:solidFill>
                  <a:schemeClr val="tx2">
                    <a:lumMod val="50000"/>
                  </a:schemeClr>
                </a:solidFill>
                <a:latin typeface="Segoe UI" panose="020B0502040204020203" pitchFamily="34" charset="0"/>
                <a:cs typeface="Segoe UI" panose="020B0502040204020203" pitchFamily="34" charset="0"/>
              </a:rPr>
              <a:t>» </a:t>
            </a:r>
            <a:r>
              <a:rPr lang="ru-RU" sz="1400" b="1" dirty="0" err="1" smtClean="0">
                <a:solidFill>
                  <a:schemeClr val="tx2">
                    <a:lumMod val="50000"/>
                  </a:schemeClr>
                </a:solidFill>
                <a:latin typeface="Segoe UI" panose="020B0502040204020203" pitchFamily="34" charset="0"/>
                <a:cs typeface="Segoe UI" panose="020B0502040204020203" pitchFamily="34" charset="0"/>
              </a:rPr>
              <a:t>мәртебесін</a:t>
            </a:r>
            <a:r>
              <a:rPr lang="ru-RU" sz="1400" b="1" dirty="0" smtClean="0">
                <a:solidFill>
                  <a:schemeClr val="tx2">
                    <a:lumMod val="50000"/>
                  </a:schemeClr>
                </a:solidFill>
                <a:latin typeface="Segoe UI" panose="020B0502040204020203" pitchFamily="34" charset="0"/>
                <a:cs typeface="Segoe UI" panose="020B0502040204020203" pitchFamily="34" charset="0"/>
              </a:rPr>
              <a:t> беру </a:t>
            </a:r>
            <a:r>
              <a:rPr lang="ru-RU" sz="1400" dirty="0" err="1" smtClean="0">
                <a:solidFill>
                  <a:schemeClr val="tx2">
                    <a:lumMod val="50000"/>
                  </a:schemeClr>
                </a:solidFill>
                <a:latin typeface="Segoe UI" panose="020B0502040204020203" pitchFamily="34" charset="0"/>
                <a:cs typeface="Segoe UI" panose="020B0502040204020203" pitchFamily="34" charset="0"/>
              </a:rPr>
              <a:t>мәселесі</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пысықталуда</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kk-KZ" sz="1400" dirty="0" smtClean="0">
                <a:solidFill>
                  <a:schemeClr val="tx2">
                    <a:lumMod val="50000"/>
                  </a:schemeClr>
                </a:solidFill>
                <a:latin typeface="Segoe UI" panose="020B0502040204020203" pitchFamily="34" charset="0"/>
                <a:cs typeface="Segoe UI" panose="020B0502040204020203" pitchFamily="34" charset="0"/>
              </a:rPr>
              <a:t>Қ.Қуанышбаев және Ғ.Мүс</a:t>
            </a:r>
            <a:r>
              <a:rPr lang="kk-KZ" sz="1400" dirty="0">
                <a:solidFill>
                  <a:schemeClr val="tx2">
                    <a:lumMod val="50000"/>
                  </a:schemeClr>
                </a:solidFill>
                <a:latin typeface="Segoe UI" panose="020B0502040204020203" pitchFamily="34" charset="0"/>
                <a:cs typeface="Segoe UI" panose="020B0502040204020203" pitchFamily="34" charset="0"/>
              </a:rPr>
              <a:t>і</a:t>
            </a:r>
            <a:r>
              <a:rPr lang="kk-KZ" sz="1400" dirty="0" smtClean="0">
                <a:solidFill>
                  <a:schemeClr val="tx2">
                    <a:lumMod val="50000"/>
                  </a:schemeClr>
                </a:solidFill>
                <a:latin typeface="Segoe UI" panose="020B0502040204020203" pitchFamily="34" charset="0"/>
                <a:cs typeface="Segoe UI" panose="020B0502040204020203" pitchFamily="34" charset="0"/>
              </a:rPr>
              <a:t>репов атындағы театрлар, Н.Тілендиев атындағы «Отырар сазы» оркестрі, Жамбыл атындағы филармонияның мемлекеттік симфониялық оркестрі, Орталық мемлекеттік музейі және Ә.Қастеев атындағы өнер музейі, сондай-ақ «Әзірет Сұлтан» және «Жидебай-Бөрілі» музей-қорықтары. Бұл ұйымдарда 1260 адам жұмыс істейді</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Мәртебені</a:t>
            </a:r>
            <a:r>
              <a:rPr lang="ru-RU" sz="1400" dirty="0" smtClean="0">
                <a:solidFill>
                  <a:schemeClr val="tx2">
                    <a:lumMod val="50000"/>
                  </a:schemeClr>
                </a:solidFill>
                <a:latin typeface="Segoe UI" panose="020B0502040204020203" pitchFamily="34" charset="0"/>
                <a:cs typeface="Segoe UI" panose="020B0502040204020203" pitchFamily="34" charset="0"/>
              </a:rPr>
              <a:t> беру осы </a:t>
            </a:r>
            <a:r>
              <a:rPr lang="ru-RU" sz="1400" dirty="0" err="1" smtClean="0">
                <a:solidFill>
                  <a:schemeClr val="tx2">
                    <a:lumMod val="50000"/>
                  </a:schemeClr>
                </a:solidFill>
                <a:latin typeface="Segoe UI" panose="020B0502040204020203" pitchFamily="34" charset="0"/>
                <a:cs typeface="Segoe UI" panose="020B0502040204020203" pitchFamily="34" charset="0"/>
              </a:rPr>
              <a:t>ұйымдарда</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жұмыс</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істейтін</a:t>
            </a:r>
            <a:r>
              <a:rPr lang="ru-RU" sz="1400" dirty="0" smtClean="0">
                <a:solidFill>
                  <a:schemeClr val="tx2">
                    <a:lumMod val="50000"/>
                  </a:schemeClr>
                </a:solidFill>
                <a:latin typeface="Segoe UI" panose="020B0502040204020203" pitchFamily="34" charset="0"/>
                <a:cs typeface="Segoe UI" panose="020B0502040204020203" pitchFamily="34" charset="0"/>
              </a:rPr>
              <a:t> 1260 </a:t>
            </a:r>
            <a:r>
              <a:rPr lang="ru-RU" sz="1400" dirty="0" err="1" smtClean="0">
                <a:solidFill>
                  <a:schemeClr val="tx2">
                    <a:lumMod val="50000"/>
                  </a:schemeClr>
                </a:solidFill>
                <a:latin typeface="Segoe UI" panose="020B0502040204020203" pitchFamily="34" charset="0"/>
                <a:cs typeface="Segoe UI" panose="020B0502040204020203" pitchFamily="34" charset="0"/>
              </a:rPr>
              <a:t>адамның</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лауазымдық</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жалақысына</a:t>
            </a:r>
            <a:r>
              <a:rPr lang="ru-RU" sz="1400" dirty="0" smtClean="0">
                <a:solidFill>
                  <a:schemeClr val="tx2">
                    <a:lumMod val="50000"/>
                  </a:schemeClr>
                </a:solidFill>
                <a:latin typeface="Segoe UI" panose="020B0502040204020203" pitchFamily="34" charset="0"/>
                <a:cs typeface="Segoe UI" panose="020B0502040204020203" pitchFamily="34" charset="0"/>
              </a:rPr>
              <a:t> 1,75 </a:t>
            </a:r>
            <a:r>
              <a:rPr lang="ru-RU" sz="1400" dirty="0" err="1" smtClean="0">
                <a:solidFill>
                  <a:schemeClr val="tx2">
                    <a:lumMod val="50000"/>
                  </a:schemeClr>
                </a:solidFill>
                <a:latin typeface="Segoe UI" panose="020B0502040204020203" pitchFamily="34" charset="0"/>
                <a:cs typeface="Segoe UI" panose="020B0502040204020203" pitchFamily="34" charset="0"/>
              </a:rPr>
              <a:t>көбейткіш</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коэффициентін</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қолдануға</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мүмкіндік</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береді</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Бұл</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мақсаттарға</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жыл</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сайын</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шамамен</a:t>
            </a:r>
            <a:r>
              <a:rPr lang="ru-RU" sz="1400" dirty="0" smtClean="0">
                <a:solidFill>
                  <a:schemeClr val="tx2">
                    <a:lumMod val="50000"/>
                  </a:schemeClr>
                </a:solidFill>
                <a:latin typeface="Segoe UI" panose="020B0502040204020203" pitchFamily="34" charset="0"/>
                <a:cs typeface="Segoe UI" panose="020B0502040204020203" pitchFamily="34" charset="0"/>
              </a:rPr>
              <a:t> 1,6 миллиард </a:t>
            </a:r>
            <a:r>
              <a:rPr lang="ru-RU" sz="1400" dirty="0" err="1" smtClean="0">
                <a:solidFill>
                  <a:schemeClr val="tx2">
                    <a:lumMod val="50000"/>
                  </a:schemeClr>
                </a:solidFill>
                <a:latin typeface="Segoe UI" panose="020B0502040204020203" pitchFamily="34" charset="0"/>
                <a:cs typeface="Segoe UI" panose="020B0502040204020203" pitchFamily="34" charset="0"/>
              </a:rPr>
              <a:t>теңге</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қосымша</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қаражат</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бөлу</a:t>
            </a:r>
            <a:r>
              <a:rPr lang="ru-RU" sz="1400" dirty="0" smtClean="0">
                <a:solidFill>
                  <a:schemeClr val="tx2">
                    <a:lumMod val="50000"/>
                  </a:schemeClr>
                </a:solidFill>
                <a:latin typeface="Segoe UI" panose="020B0502040204020203" pitchFamily="34" charset="0"/>
                <a:cs typeface="Segoe UI" panose="020B0502040204020203" pitchFamily="34" charset="0"/>
              </a:rPr>
              <a:t> </a:t>
            </a:r>
            <a:r>
              <a:rPr lang="ru-RU" sz="1400" dirty="0" err="1" smtClean="0">
                <a:solidFill>
                  <a:schemeClr val="tx2">
                    <a:lumMod val="50000"/>
                  </a:schemeClr>
                </a:solidFill>
                <a:latin typeface="Segoe UI" panose="020B0502040204020203" pitchFamily="34" charset="0"/>
                <a:cs typeface="Segoe UI" panose="020B0502040204020203" pitchFamily="34" charset="0"/>
              </a:rPr>
              <a:t>қажет</a:t>
            </a:r>
            <a:r>
              <a:rPr lang="ru-RU" sz="1400" dirty="0" smtClean="0">
                <a:solidFill>
                  <a:schemeClr val="tx2">
                    <a:lumMod val="50000"/>
                  </a:schemeClr>
                </a:solidFill>
                <a:latin typeface="Segoe UI" panose="020B0502040204020203" pitchFamily="34" charset="0"/>
                <a:cs typeface="Segoe UI" panose="020B0502040204020203" pitchFamily="34" charset="0"/>
              </a:rPr>
              <a:t>.</a:t>
            </a:r>
            <a:endParaRPr lang="ru-RU" sz="1400" dirty="0">
              <a:solidFill>
                <a:schemeClr val="tx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5579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Овал 35"/>
          <p:cNvSpPr/>
          <p:nvPr/>
        </p:nvSpPr>
        <p:spPr>
          <a:xfrm>
            <a:off x="117706" y="961506"/>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117706" y="2000968"/>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106619" y="3348035"/>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117706" y="4097539"/>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117706" y="4768069"/>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117706" y="546161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117706" y="6184143"/>
            <a:ext cx="612000" cy="61200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ятиугольник 43"/>
          <p:cNvSpPr/>
          <p:nvPr/>
        </p:nvSpPr>
        <p:spPr>
          <a:xfrm>
            <a:off x="11846763" y="6364072"/>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203864"/>
              </a:solidFill>
              <a:latin typeface="Segoe UI" panose="020B0502040204020203" pitchFamily="34" charset="0"/>
              <a:cs typeface="Segoe UI" panose="020B0502040204020203" pitchFamily="34" charset="0"/>
            </a:endParaRPr>
          </a:p>
        </p:txBody>
      </p:sp>
      <p:cxnSp>
        <p:nvCxnSpPr>
          <p:cNvPr id="8" name="Google Shape;371;p7">
            <a:extLst>
              <a:ext uri="{FF2B5EF4-FFF2-40B4-BE49-F238E27FC236}">
                <a16:creationId xmlns:a16="http://schemas.microsoft.com/office/drawing/2014/main" id="{C7B6481B-2143-4297-A5E9-02DB9EC08508}"/>
              </a:ext>
            </a:extLst>
          </p:cNvPr>
          <p:cNvCxnSpPr>
            <a:cxnSpLocks/>
          </p:cNvCxnSpPr>
          <p:nvPr/>
        </p:nvCxnSpPr>
        <p:spPr>
          <a:xfrm>
            <a:off x="72113" y="3119343"/>
            <a:ext cx="12053977" cy="26288"/>
          </a:xfrm>
          <a:prstGeom prst="straightConnector1">
            <a:avLst/>
          </a:prstGeom>
          <a:noFill/>
          <a:ln w="19050" cap="flat" cmpd="sng">
            <a:solidFill>
              <a:srgbClr val="001C7B"/>
            </a:solidFill>
            <a:prstDash val="dot"/>
            <a:round/>
            <a:headEnd type="none" w="sm" len="sm"/>
            <a:tailEnd type="none" w="sm" len="sm"/>
          </a:ln>
        </p:spPr>
      </p:cxnSp>
      <p:sp>
        <p:nvSpPr>
          <p:cNvPr id="16" name="Прямоугольник 15">
            <a:extLst>
              <a:ext uri="{FF2B5EF4-FFF2-40B4-BE49-F238E27FC236}">
                <a16:creationId xmlns:a16="http://schemas.microsoft.com/office/drawing/2014/main" id="{89F7D6AE-B6F5-4419-AA6A-4A7784AC2243}"/>
              </a:ext>
            </a:extLst>
          </p:cNvPr>
          <p:cNvSpPr/>
          <p:nvPr/>
        </p:nvSpPr>
        <p:spPr>
          <a:xfrm>
            <a:off x="10722004" y="1024902"/>
            <a:ext cx="1603192" cy="538605"/>
          </a:xfrm>
          <a:prstGeom prst="rect">
            <a:avLst/>
          </a:prstGeom>
        </p:spPr>
        <p:txBody>
          <a:bodyPr wrap="square" lIns="91420" tIns="45718" rIns="91420" bIns="45718">
            <a:spAutoFit/>
          </a:bodyPr>
          <a:lstStyle/>
          <a:p>
            <a:pPr defTabSz="708317"/>
            <a:r>
              <a:rPr lang="ru-RU" b="1" dirty="0" smtClean="0">
                <a:solidFill>
                  <a:srgbClr val="2E75B6"/>
                </a:solidFill>
                <a:latin typeface="Segoe UI" panose="020B0502040204020203" pitchFamily="34" charset="0"/>
                <a:ea typeface="Tahoma" pitchFamily="34" charset="0"/>
                <a:cs typeface="Segoe UI" panose="020B0502040204020203" pitchFamily="34" charset="0"/>
              </a:rPr>
              <a:t>35% дейін</a:t>
            </a:r>
            <a:endParaRPr lang="ru-RU" b="1" dirty="0">
              <a:solidFill>
                <a:srgbClr val="2E75B6"/>
              </a:solidFill>
              <a:latin typeface="Segoe UI" panose="020B0502040204020203" pitchFamily="34" charset="0"/>
              <a:ea typeface="Tahoma" pitchFamily="34" charset="0"/>
              <a:cs typeface="Segoe UI" panose="020B0502040204020203" pitchFamily="34" charset="0"/>
            </a:endParaRPr>
          </a:p>
          <a:p>
            <a:pPr defTabSz="708317"/>
            <a:r>
              <a:rPr lang="ru-RU" sz="1100" dirty="0">
                <a:latin typeface="Segoe UI" panose="020B0502040204020203" pitchFamily="34" charset="0"/>
                <a:ea typeface="Tahoma" pitchFamily="34" charset="0"/>
                <a:cs typeface="Segoe UI" panose="020B0502040204020203" pitchFamily="34" charset="0"/>
              </a:rPr>
              <a:t>(2022 ж</a:t>
            </a:r>
            <a:r>
              <a:rPr lang="ru-RU" sz="1100" dirty="0" smtClean="0">
                <a:latin typeface="Segoe UI" panose="020B0502040204020203" pitchFamily="34" charset="0"/>
                <a:ea typeface="Tahoma" pitchFamily="34" charset="0"/>
                <a:cs typeface="Segoe UI" panose="020B0502040204020203" pitchFamily="34" charset="0"/>
              </a:rPr>
              <a:t>. </a:t>
            </a:r>
            <a:r>
              <a:rPr lang="ru-RU" sz="1100" dirty="0">
                <a:latin typeface="Segoe UI" panose="020B0502040204020203" pitchFamily="34" charset="0"/>
                <a:ea typeface="Tahoma" pitchFamily="34" charset="0"/>
                <a:cs typeface="Segoe UI" panose="020B0502040204020203" pitchFamily="34" charset="0"/>
              </a:rPr>
              <a:t>–  13,3%) </a:t>
            </a:r>
          </a:p>
        </p:txBody>
      </p:sp>
      <p:sp>
        <p:nvSpPr>
          <p:cNvPr id="21" name="Прямоугольник 20">
            <a:extLst>
              <a:ext uri="{FF2B5EF4-FFF2-40B4-BE49-F238E27FC236}">
                <a16:creationId xmlns:a16="http://schemas.microsoft.com/office/drawing/2014/main" id="{89F7D6AE-B6F5-4419-AA6A-4A7784AC2243}"/>
              </a:ext>
            </a:extLst>
          </p:cNvPr>
          <p:cNvSpPr/>
          <p:nvPr/>
        </p:nvSpPr>
        <p:spPr>
          <a:xfrm>
            <a:off x="10722004" y="2056117"/>
            <a:ext cx="1469995" cy="538605"/>
          </a:xfrm>
          <a:prstGeom prst="rect">
            <a:avLst/>
          </a:prstGeom>
        </p:spPr>
        <p:txBody>
          <a:bodyPr wrap="square" lIns="91420" tIns="45718" rIns="91420" bIns="45718">
            <a:spAutoFit/>
          </a:bodyPr>
          <a:lstStyle/>
          <a:p>
            <a:pPr defTabSz="708317"/>
            <a:r>
              <a:rPr lang="ru-RU" b="1" dirty="0" smtClean="0">
                <a:solidFill>
                  <a:srgbClr val="2E75B6"/>
                </a:solidFill>
                <a:latin typeface="Segoe UI" panose="020B0502040204020203" pitchFamily="34" charset="0"/>
                <a:ea typeface="Tahoma" pitchFamily="34" charset="0"/>
                <a:cs typeface="Segoe UI" panose="020B0502040204020203" pitchFamily="34" charset="0"/>
              </a:rPr>
              <a:t>30% дейін</a:t>
            </a:r>
            <a:endParaRPr lang="ru-RU" b="1" dirty="0">
              <a:solidFill>
                <a:srgbClr val="2E75B6"/>
              </a:solidFill>
              <a:latin typeface="Segoe UI" panose="020B0502040204020203" pitchFamily="34" charset="0"/>
              <a:ea typeface="Tahoma" pitchFamily="34" charset="0"/>
              <a:cs typeface="Segoe UI" panose="020B0502040204020203" pitchFamily="34" charset="0"/>
            </a:endParaRPr>
          </a:p>
          <a:p>
            <a:pPr defTabSz="708317"/>
            <a:r>
              <a:rPr lang="ru-RU" sz="1100" dirty="0">
                <a:latin typeface="Segoe UI" panose="020B0502040204020203" pitchFamily="34" charset="0"/>
                <a:ea typeface="Tahoma" pitchFamily="34" charset="0"/>
                <a:cs typeface="Segoe UI" panose="020B0502040204020203" pitchFamily="34" charset="0"/>
              </a:rPr>
              <a:t>(2022 ж</a:t>
            </a:r>
            <a:r>
              <a:rPr lang="ru-RU" sz="1100" dirty="0" smtClean="0">
                <a:latin typeface="Segoe UI" panose="020B0502040204020203" pitchFamily="34" charset="0"/>
                <a:ea typeface="Tahoma" pitchFamily="34" charset="0"/>
                <a:cs typeface="Segoe UI" panose="020B0502040204020203" pitchFamily="34" charset="0"/>
              </a:rPr>
              <a:t>. </a:t>
            </a:r>
            <a:r>
              <a:rPr lang="ru-RU" sz="1100" dirty="0">
                <a:latin typeface="Segoe UI" panose="020B0502040204020203" pitchFamily="34" charset="0"/>
                <a:ea typeface="Tahoma" pitchFamily="34" charset="0"/>
                <a:cs typeface="Segoe UI" panose="020B0502040204020203" pitchFamily="34" charset="0"/>
              </a:rPr>
              <a:t>–  5%) </a:t>
            </a:r>
          </a:p>
        </p:txBody>
      </p:sp>
      <p:pic>
        <p:nvPicPr>
          <p:cNvPr id="5" name="Рисунок 4"/>
          <p:cNvPicPr>
            <a:picLocks noChangeAspect="1"/>
          </p:cNvPicPr>
          <p:nvPr/>
        </p:nvPicPr>
        <p:blipFill rotWithShape="1">
          <a:blip r:embed="rId2" cstate="print">
            <a:clrChange>
              <a:clrFrom>
                <a:srgbClr val="FFFFFB"/>
              </a:clrFrom>
              <a:clrTo>
                <a:srgbClr val="FFFFFB">
                  <a:alpha val="0"/>
                </a:srgbClr>
              </a:clrTo>
            </a:clrChange>
            <a:biLevel thresh="25000"/>
            <a:extLst>
              <a:ext uri="{28A0092B-C50C-407E-A947-70E740481C1C}">
                <a14:useLocalDpi xmlns:a14="http://schemas.microsoft.com/office/drawing/2010/main" val="0"/>
              </a:ext>
            </a:extLst>
          </a:blip>
          <a:srcRect l="6065" t="24445" r="4560" b="48749"/>
          <a:stretch/>
        </p:blipFill>
        <p:spPr>
          <a:xfrm>
            <a:off x="152230" y="4232929"/>
            <a:ext cx="553052" cy="359390"/>
          </a:xfrm>
          <a:prstGeom prst="rect">
            <a:avLst/>
          </a:prstGeom>
        </p:spPr>
      </p:pic>
      <p:pic>
        <p:nvPicPr>
          <p:cNvPr id="24" name="Рисунок 2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57755" y="1046131"/>
            <a:ext cx="331902" cy="414698"/>
          </a:xfrm>
          <a:prstGeom prst="rect">
            <a:avLst/>
          </a:prstGeom>
        </p:spPr>
      </p:pic>
      <p:pic>
        <p:nvPicPr>
          <p:cNvPr id="26" name="Рисунок 2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26724" y="2145601"/>
            <a:ext cx="393963" cy="335586"/>
          </a:xfrm>
          <a:prstGeom prst="rect">
            <a:avLst/>
          </a:prstGeom>
        </p:spPr>
      </p:pic>
      <p:pic>
        <p:nvPicPr>
          <p:cNvPr id="27" name="Рисунок 2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226724" y="3423804"/>
            <a:ext cx="422537" cy="422008"/>
          </a:xfrm>
          <a:prstGeom prst="rect">
            <a:avLst/>
          </a:prstGeom>
        </p:spPr>
      </p:pic>
      <p:sp>
        <p:nvSpPr>
          <p:cNvPr id="28" name="Прямоугольник 27"/>
          <p:cNvSpPr/>
          <p:nvPr/>
        </p:nvSpPr>
        <p:spPr>
          <a:xfrm>
            <a:off x="126159" y="0"/>
            <a:ext cx="133166" cy="468000"/>
          </a:xfrm>
          <a:prstGeom prst="rect">
            <a:avLst/>
          </a:prstGeom>
          <a:solidFill>
            <a:srgbClr val="9C31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1" name="Прямоугольник 30"/>
          <p:cNvSpPr/>
          <p:nvPr/>
        </p:nvSpPr>
        <p:spPr>
          <a:xfrm>
            <a:off x="6096001" y="-857"/>
            <a:ext cx="6096000" cy="453761"/>
          </a:xfrm>
          <a:prstGeom prst="rect">
            <a:avLst/>
          </a:prstGeom>
          <a:solidFill>
            <a:srgbClr val="9C31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34" name="TextBox 33">
            <a:extLst>
              <a:ext uri="{FF2B5EF4-FFF2-40B4-BE49-F238E27FC236}">
                <a16:creationId xmlns:a16="http://schemas.microsoft.com/office/drawing/2014/main" id="{80822AF5-9BD7-40BE-AC6D-B597C6B1E480}"/>
              </a:ext>
            </a:extLst>
          </p:cNvPr>
          <p:cNvSpPr txBox="1"/>
          <p:nvPr/>
        </p:nvSpPr>
        <p:spPr>
          <a:xfrm>
            <a:off x="6151089" y="37561"/>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a:solidFill>
                  <a:schemeClr val="bg1"/>
                </a:solidFill>
                <a:latin typeface="Segoe UI" panose="020B0502040204020203" pitchFamily="34" charset="0"/>
                <a:cs typeface="Segoe UI" panose="020B0502040204020203" pitchFamily="34" charset="0"/>
              </a:rPr>
              <a:t>Кинематография</a:t>
            </a:r>
          </a:p>
        </p:txBody>
      </p:sp>
      <p:cxnSp>
        <p:nvCxnSpPr>
          <p:cNvPr id="37" name="Google Shape;371;p7">
            <a:extLst>
              <a:ext uri="{FF2B5EF4-FFF2-40B4-BE49-F238E27FC236}">
                <a16:creationId xmlns:a16="http://schemas.microsoft.com/office/drawing/2014/main" id="{C7B6481B-2143-4297-A5E9-02DB9EC08508}"/>
              </a:ext>
            </a:extLst>
          </p:cNvPr>
          <p:cNvCxnSpPr>
            <a:cxnSpLocks/>
          </p:cNvCxnSpPr>
          <p:nvPr/>
        </p:nvCxnSpPr>
        <p:spPr>
          <a:xfrm flipH="1">
            <a:off x="10538188" y="974269"/>
            <a:ext cx="0" cy="741704"/>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38" name="Равнобедренный треугольник 37">
            <a:extLst>
              <a:ext uri="{FF2B5EF4-FFF2-40B4-BE49-F238E27FC236}">
                <a16:creationId xmlns:a16="http://schemas.microsoft.com/office/drawing/2014/main" id="{3C2C356B-4D19-4329-9301-23B11A38C301}"/>
              </a:ext>
            </a:extLst>
          </p:cNvPr>
          <p:cNvSpPr/>
          <p:nvPr/>
        </p:nvSpPr>
        <p:spPr>
          <a:xfrm rot="5400000">
            <a:off x="10174372" y="1273710"/>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cxnSp>
        <p:nvCxnSpPr>
          <p:cNvPr id="39" name="Google Shape;371;p7">
            <a:extLst>
              <a:ext uri="{FF2B5EF4-FFF2-40B4-BE49-F238E27FC236}">
                <a16:creationId xmlns:a16="http://schemas.microsoft.com/office/drawing/2014/main" id="{C7B6481B-2143-4297-A5E9-02DB9EC08508}"/>
              </a:ext>
            </a:extLst>
          </p:cNvPr>
          <p:cNvCxnSpPr>
            <a:cxnSpLocks/>
          </p:cNvCxnSpPr>
          <p:nvPr/>
        </p:nvCxnSpPr>
        <p:spPr>
          <a:xfrm flipH="1">
            <a:off x="10538188" y="1958570"/>
            <a:ext cx="0" cy="741704"/>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0" name="Равнобедренный треугольник 39">
            <a:extLst>
              <a:ext uri="{FF2B5EF4-FFF2-40B4-BE49-F238E27FC236}">
                <a16:creationId xmlns:a16="http://schemas.microsoft.com/office/drawing/2014/main" id="{3C2C356B-4D19-4329-9301-23B11A38C301}"/>
              </a:ext>
            </a:extLst>
          </p:cNvPr>
          <p:cNvSpPr/>
          <p:nvPr/>
        </p:nvSpPr>
        <p:spPr>
          <a:xfrm rot="5400000">
            <a:off x="10174372" y="2258011"/>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pic>
        <p:nvPicPr>
          <p:cNvPr id="54" name="Рисунок 5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92742" y="5562489"/>
            <a:ext cx="496365" cy="410247"/>
          </a:xfrm>
          <a:prstGeom prst="rect">
            <a:avLst/>
          </a:prstGeom>
        </p:spPr>
      </p:pic>
      <p:pic>
        <p:nvPicPr>
          <p:cNvPr id="56" name="Рисунок 55"/>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278147" y="4964768"/>
            <a:ext cx="311510" cy="278810"/>
          </a:xfrm>
          <a:prstGeom prst="rect">
            <a:avLst/>
          </a:prstGeom>
        </p:spPr>
      </p:pic>
      <p:pic>
        <p:nvPicPr>
          <p:cNvPr id="57" name="Рисунок 56"/>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07030" y="6276535"/>
            <a:ext cx="435475" cy="427214"/>
          </a:xfrm>
          <a:prstGeom prst="rect">
            <a:avLst/>
          </a:prstGeom>
        </p:spPr>
      </p:pic>
      <p:sp>
        <p:nvSpPr>
          <p:cNvPr id="49" name="Прямоугольник 48"/>
          <p:cNvSpPr/>
          <p:nvPr/>
        </p:nvSpPr>
        <p:spPr>
          <a:xfrm>
            <a:off x="300771" y="19266"/>
            <a:ext cx="7130393" cy="523220"/>
          </a:xfrm>
          <a:prstGeom prst="rect">
            <a:avLst/>
          </a:prstGeom>
        </p:spPr>
        <p:txBody>
          <a:bodyPr wrap="square">
            <a:spAutoFit/>
          </a:bodyPr>
          <a:lstStyle/>
          <a:p>
            <a:r>
              <a:rPr lang="kk-KZ" sz="2800" b="1" dirty="0" smtClean="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МӘДЕНИЕТ САЛАСЫ</a:t>
            </a:r>
            <a:endParaRPr lang="kk-KZ" sz="2800" b="1" dirty="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0" name="Прямоугольник 49">
            <a:extLst>
              <a:ext uri="{FF2B5EF4-FFF2-40B4-BE49-F238E27FC236}">
                <a16:creationId xmlns:a16="http://schemas.microsoft.com/office/drawing/2014/main" id="{A485C3C6-83B1-4A05-BE9F-5F50ED38FFC9}"/>
              </a:ext>
            </a:extLst>
          </p:cNvPr>
          <p:cNvSpPr/>
          <p:nvPr/>
        </p:nvSpPr>
        <p:spPr>
          <a:xfrm>
            <a:off x="932215" y="3310281"/>
            <a:ext cx="10807203" cy="738660"/>
          </a:xfrm>
          <a:prstGeom prst="rect">
            <a:avLst/>
          </a:prstGeom>
        </p:spPr>
        <p:txBody>
          <a:bodyPr wrap="square" lIns="91420" tIns="45718" rIns="91420" bIns="45718">
            <a:spAutoFit/>
          </a:bodyPr>
          <a:lstStyle/>
          <a:p>
            <a:pPr algn="just"/>
            <a:r>
              <a:rPr lang="kk-KZ" sz="1400" b="1" dirty="0" smtClean="0">
                <a:solidFill>
                  <a:schemeClr val="tx2">
                    <a:lumMod val="50000"/>
                  </a:schemeClr>
                </a:solidFill>
                <a:latin typeface="Segoe UI" panose="020B0502040204020203" pitchFamily="34" charset="0"/>
                <a:cs typeface="Segoe UI" panose="020B0502040204020203" pitchFamily="34" charset="0"/>
              </a:rPr>
              <a:t>Қазақ киносының алтын қорын сақтау </a:t>
            </a:r>
            <a:r>
              <a:rPr lang="kk-KZ" sz="1400" i="1" dirty="0" smtClean="0">
                <a:solidFill>
                  <a:schemeClr val="tx2">
                    <a:lumMod val="50000"/>
                  </a:schemeClr>
                </a:solidFill>
                <a:latin typeface="Segoe UI" panose="020B0502040204020203" pitchFamily="34" charset="0"/>
                <a:cs typeface="Segoe UI" panose="020B0502040204020203" pitchFamily="34" charset="0"/>
              </a:rPr>
              <a:t>–</a:t>
            </a:r>
            <a:r>
              <a:rPr lang="kk-KZ" sz="1400" b="1" dirty="0" smtClean="0">
                <a:solidFill>
                  <a:schemeClr val="tx2">
                    <a:lumMod val="50000"/>
                  </a:schemeClr>
                </a:solidFill>
                <a:latin typeface="Segoe UI" panose="020B0502040204020203" pitchFamily="34" charset="0"/>
                <a:cs typeface="Segoe UI" panose="020B0502040204020203" pitchFamily="34" charset="0"/>
              </a:rPr>
              <a:t> </a:t>
            </a:r>
            <a:r>
              <a:rPr lang="kk-KZ" sz="1400" i="1" dirty="0" smtClean="0">
                <a:solidFill>
                  <a:schemeClr val="tx2">
                    <a:lumMod val="50000"/>
                  </a:schemeClr>
                </a:solidFill>
                <a:latin typeface="Segoe UI" panose="020B0502040204020203" pitchFamily="34" charset="0"/>
                <a:cs typeface="Segoe UI" panose="020B0502040204020203" pitchFamily="34" charset="0"/>
              </a:rPr>
              <a:t>отандық фильмдерді цифрландыру және қалпына келтіру (жылына кемінде </a:t>
            </a:r>
            <a:br>
              <a:rPr lang="kk-KZ" sz="1400" i="1" dirty="0" smtClean="0">
                <a:solidFill>
                  <a:schemeClr val="tx2">
                    <a:lumMod val="50000"/>
                  </a:schemeClr>
                </a:solidFill>
                <a:latin typeface="Segoe UI" panose="020B0502040204020203" pitchFamily="34" charset="0"/>
                <a:cs typeface="Segoe UI" panose="020B0502040204020203" pitchFamily="34" charset="0"/>
              </a:rPr>
            </a:br>
            <a:r>
              <a:rPr lang="kk-KZ" sz="1400" i="1" dirty="0" smtClean="0">
                <a:solidFill>
                  <a:schemeClr val="tx2">
                    <a:lumMod val="50000"/>
                  </a:schemeClr>
                </a:solidFill>
                <a:latin typeface="Segoe UI" panose="020B0502040204020203" pitchFamily="34" charset="0"/>
                <a:cs typeface="Segoe UI" panose="020B0502040204020203" pitchFamily="34" charset="0"/>
              </a:rPr>
              <a:t>5 фильм. «Қазақфильм» киностудиясы шығарған барлығы 361 фильм Ресей Федерациясының Мемлекеттік киноқорына тиесілі. 2022 жылы цифрландырылған 18 бірлік, оның ішінде 6 бірлік қалпына келтірілді).</a:t>
            </a:r>
            <a:endParaRPr lang="kk-KZ" sz="1400" i="1" dirty="0">
              <a:solidFill>
                <a:schemeClr val="tx2">
                  <a:lumMod val="50000"/>
                </a:schemeClr>
              </a:solidFill>
              <a:latin typeface="Segoe UI" panose="020B0502040204020203" pitchFamily="34" charset="0"/>
              <a:cs typeface="Segoe UI" panose="020B0502040204020203" pitchFamily="34" charset="0"/>
            </a:endParaRPr>
          </a:p>
        </p:txBody>
      </p:sp>
      <p:sp>
        <p:nvSpPr>
          <p:cNvPr id="51" name="Прямоугольник 50"/>
          <p:cNvSpPr/>
          <p:nvPr/>
        </p:nvSpPr>
        <p:spPr>
          <a:xfrm>
            <a:off x="932216" y="1024902"/>
            <a:ext cx="9045973" cy="738664"/>
          </a:xfrm>
          <a:prstGeom prst="rect">
            <a:avLst/>
          </a:prstGeom>
        </p:spPr>
        <p:txBody>
          <a:bodyPr wrap="square">
            <a:spAutoFit/>
          </a:bodyPr>
          <a:lstStyle/>
          <a:p>
            <a:pPr algn="just"/>
            <a:r>
              <a:rPr lang="kk-KZ" sz="1400" b="1" dirty="0" smtClean="0">
                <a:solidFill>
                  <a:schemeClr val="tx2">
                    <a:lumMod val="50000"/>
                  </a:schemeClr>
                </a:solidFill>
                <a:latin typeface="Segoe UI" panose="020B0502040204020203" pitchFamily="34" charset="0"/>
                <a:cs typeface="Segoe UI" panose="020B0502040204020203" pitchFamily="34" charset="0"/>
              </a:rPr>
              <a:t>Кинопрокаттағы отандық фильмдердің, оның ішінде анимациялық фильмдердің үлесін арттыру </a:t>
            </a:r>
            <a:r>
              <a:rPr lang="kk-KZ" sz="1400" i="1" dirty="0" smtClean="0">
                <a:solidFill>
                  <a:schemeClr val="tx2">
                    <a:lumMod val="50000"/>
                  </a:schemeClr>
                </a:solidFill>
                <a:latin typeface="Segoe UI" panose="020B0502040204020203" pitchFamily="34" charset="0"/>
                <a:cs typeface="Segoe UI" panose="020B0502040204020203" pitchFamily="34" charset="0"/>
              </a:rPr>
              <a:t>(2022 ж. – 13,3% (прокаттағы 449 фильмнің 60-ы. 2030 жылға қарай 35% (Прокаттағы 449 фильмнің </a:t>
            </a:r>
            <a:br>
              <a:rPr lang="kk-KZ" sz="1400" i="1" dirty="0" smtClean="0">
                <a:solidFill>
                  <a:schemeClr val="tx2">
                    <a:lumMod val="50000"/>
                  </a:schemeClr>
                </a:solidFill>
                <a:latin typeface="Segoe UI" panose="020B0502040204020203" pitchFamily="34" charset="0"/>
                <a:cs typeface="Segoe UI" panose="020B0502040204020203" pitchFamily="34" charset="0"/>
              </a:rPr>
            </a:br>
            <a:r>
              <a:rPr lang="kk-KZ" sz="1400" i="1" dirty="0" smtClean="0">
                <a:solidFill>
                  <a:schemeClr val="tx2">
                    <a:lumMod val="50000"/>
                  </a:schemeClr>
                </a:solidFill>
                <a:latin typeface="Segoe UI" panose="020B0502040204020203" pitchFamily="34" charset="0"/>
                <a:cs typeface="Segoe UI" panose="020B0502040204020203" pitchFamily="34" charset="0"/>
              </a:rPr>
              <a:t>157-сі). </a:t>
            </a:r>
            <a:endParaRPr lang="kk-KZ" sz="1400" i="1" dirty="0">
              <a:solidFill>
                <a:schemeClr val="tx2">
                  <a:lumMod val="50000"/>
                </a:schemeClr>
              </a:solidFill>
              <a:latin typeface="Segoe UI" panose="020B0502040204020203" pitchFamily="34" charset="0"/>
              <a:cs typeface="Segoe UI" panose="020B0502040204020203" pitchFamily="34" charset="0"/>
            </a:endParaRPr>
          </a:p>
        </p:txBody>
      </p:sp>
      <p:sp>
        <p:nvSpPr>
          <p:cNvPr id="52" name="Прямоугольник 51"/>
          <p:cNvSpPr/>
          <p:nvPr/>
        </p:nvSpPr>
        <p:spPr>
          <a:xfrm>
            <a:off x="932216" y="1960250"/>
            <a:ext cx="8837425" cy="738664"/>
          </a:xfrm>
          <a:prstGeom prst="rect">
            <a:avLst/>
          </a:prstGeom>
        </p:spPr>
        <p:txBody>
          <a:bodyPr wrap="square">
            <a:spAutoFit/>
          </a:bodyPr>
          <a:lstStyle/>
          <a:p>
            <a:pPr algn="just"/>
            <a:r>
              <a:rPr lang="kk-KZ" sz="1400" b="1" dirty="0" smtClean="0">
                <a:solidFill>
                  <a:schemeClr val="tx2">
                    <a:lumMod val="50000"/>
                  </a:schemeClr>
                </a:solidFill>
                <a:latin typeface="Segoe UI" panose="020B0502040204020203" pitchFamily="34" charset="0"/>
                <a:cs typeface="Segoe UI" panose="020B0502040204020203" pitchFamily="34" charset="0"/>
              </a:rPr>
              <a:t>Елдегі жалпы кинопрокаттағы қазақ тіліндегі фильмдердің үлесін арттыру </a:t>
            </a:r>
          </a:p>
          <a:p>
            <a:pPr algn="just"/>
            <a:r>
              <a:rPr lang="kk-KZ" sz="1400" i="1" dirty="0" smtClean="0">
                <a:solidFill>
                  <a:schemeClr val="tx2">
                    <a:lumMod val="50000"/>
                  </a:schemeClr>
                </a:solidFill>
                <a:latin typeface="Segoe UI" panose="020B0502040204020203" pitchFamily="34" charset="0"/>
                <a:cs typeface="Segoe UI" panose="020B0502040204020203" pitchFamily="34" charset="0"/>
              </a:rPr>
              <a:t>(2022 ж. – 5% (Прокаттағы 449 фильмнің 20 отандық және 3 дубляждалған шетелдік фильм). 2030 жылға қарай 30% (449 фильмнің 135-і қазақ тілінде, оның ішінде дубляждалған шетелдік фильмдер). </a:t>
            </a:r>
            <a:endParaRPr lang="kk-KZ" sz="1400" i="1" dirty="0">
              <a:solidFill>
                <a:schemeClr val="tx2">
                  <a:lumMod val="50000"/>
                </a:schemeClr>
              </a:solidFill>
              <a:latin typeface="Segoe UI" panose="020B0502040204020203" pitchFamily="34" charset="0"/>
              <a:cs typeface="Segoe UI" panose="020B0502040204020203" pitchFamily="34" charset="0"/>
            </a:endParaRPr>
          </a:p>
        </p:txBody>
      </p:sp>
      <p:sp>
        <p:nvSpPr>
          <p:cNvPr id="53" name="Прямоугольник 52">
            <a:extLst>
              <a:ext uri="{FF2B5EF4-FFF2-40B4-BE49-F238E27FC236}">
                <a16:creationId xmlns:a16="http://schemas.microsoft.com/office/drawing/2014/main" id="{A485C3C6-83B1-4A05-BE9F-5F50ED38FFC9}"/>
              </a:ext>
            </a:extLst>
          </p:cNvPr>
          <p:cNvSpPr/>
          <p:nvPr/>
        </p:nvSpPr>
        <p:spPr>
          <a:xfrm>
            <a:off x="932216" y="4268278"/>
            <a:ext cx="10677584" cy="307773"/>
          </a:xfrm>
          <a:prstGeom prst="rect">
            <a:avLst/>
          </a:prstGeom>
        </p:spPr>
        <p:txBody>
          <a:bodyPr wrap="square" lIns="91420" tIns="45718" rIns="91420" bIns="45718">
            <a:spAutoFit/>
          </a:bodyPr>
          <a:lstStyle/>
          <a:p>
            <a:pPr algn="just"/>
            <a:r>
              <a:rPr lang="kk-KZ" sz="1400" b="1" dirty="0" smtClean="0">
                <a:solidFill>
                  <a:schemeClr val="tx2">
                    <a:lumMod val="50000"/>
                  </a:schemeClr>
                </a:solidFill>
                <a:latin typeface="Segoe UI" panose="020B0502040204020203" pitchFamily="34" charset="0"/>
                <a:cs typeface="Segoe UI" panose="020B0502040204020203" pitchFamily="34" charset="0"/>
              </a:rPr>
              <a:t>«Шәкен Айманов атындағы Қазақфильм» киностудиясын жаңғырту </a:t>
            </a:r>
            <a:r>
              <a:rPr lang="kk-KZ" sz="1400" i="1" dirty="0" smtClean="0">
                <a:solidFill>
                  <a:schemeClr val="tx2">
                    <a:lumMod val="50000"/>
                  </a:schemeClr>
                </a:solidFill>
                <a:latin typeface="Segoe UI" panose="020B0502040204020203" pitchFamily="34" charset="0"/>
                <a:cs typeface="Segoe UI" panose="020B0502040204020203" pitchFamily="34" charset="0"/>
              </a:rPr>
              <a:t>– жабдықтар мен арнайы көліктер сатып алу</a:t>
            </a:r>
            <a:endParaRPr lang="kk-KZ" sz="1400" dirty="0">
              <a:solidFill>
                <a:schemeClr val="tx2">
                  <a:lumMod val="50000"/>
                </a:schemeClr>
              </a:solidFill>
              <a:latin typeface="Segoe UI" panose="020B0502040204020203" pitchFamily="34" charset="0"/>
              <a:cs typeface="Segoe UI" panose="020B0502040204020203" pitchFamily="34" charset="0"/>
            </a:endParaRPr>
          </a:p>
        </p:txBody>
      </p:sp>
      <p:sp>
        <p:nvSpPr>
          <p:cNvPr id="55" name="Прямоугольник 54">
            <a:extLst>
              <a:ext uri="{FF2B5EF4-FFF2-40B4-BE49-F238E27FC236}">
                <a16:creationId xmlns:a16="http://schemas.microsoft.com/office/drawing/2014/main" id="{A485C3C6-83B1-4A05-BE9F-5F50ED38FFC9}"/>
              </a:ext>
            </a:extLst>
          </p:cNvPr>
          <p:cNvSpPr/>
          <p:nvPr/>
        </p:nvSpPr>
        <p:spPr>
          <a:xfrm>
            <a:off x="932216" y="4758744"/>
            <a:ext cx="10677584" cy="523216"/>
          </a:xfrm>
          <a:prstGeom prst="rect">
            <a:avLst/>
          </a:prstGeom>
        </p:spPr>
        <p:txBody>
          <a:bodyPr wrap="square" lIns="91420" tIns="45718" rIns="91420" bIns="45718">
            <a:spAutoFit/>
          </a:bodyPr>
          <a:lstStyle/>
          <a:p>
            <a:pPr algn="just"/>
            <a:r>
              <a:rPr lang="kk-KZ" sz="1400" b="1" dirty="0" smtClean="0">
                <a:solidFill>
                  <a:schemeClr val="tx2">
                    <a:lumMod val="50000"/>
                  </a:schemeClr>
                </a:solidFill>
                <a:latin typeface="Segoe UI" panose="020B0502040204020203" pitchFamily="34" charset="0"/>
                <a:cs typeface="Segoe UI" panose="020B0502040204020203" pitchFamily="34" charset="0"/>
              </a:rPr>
              <a:t>Жылына кемінде 15 фильмді дубляждау, қазақстандық фильмдерді стримингтік платформалар мен онлайн кинотеатрларда орналастыру</a:t>
            </a:r>
            <a:endParaRPr lang="kk-KZ" sz="1400" b="1" dirty="0">
              <a:solidFill>
                <a:schemeClr val="tx2">
                  <a:lumMod val="50000"/>
                </a:schemeClr>
              </a:solidFill>
              <a:latin typeface="Segoe UI" panose="020B0502040204020203" pitchFamily="34" charset="0"/>
              <a:cs typeface="Segoe UI" panose="020B0502040204020203" pitchFamily="34" charset="0"/>
            </a:endParaRPr>
          </a:p>
        </p:txBody>
      </p:sp>
      <p:sp>
        <p:nvSpPr>
          <p:cNvPr id="58" name="Прямоугольник 57">
            <a:extLst>
              <a:ext uri="{FF2B5EF4-FFF2-40B4-BE49-F238E27FC236}">
                <a16:creationId xmlns:a16="http://schemas.microsoft.com/office/drawing/2014/main" id="{A485C3C6-83B1-4A05-BE9F-5F50ED38FFC9}"/>
              </a:ext>
            </a:extLst>
          </p:cNvPr>
          <p:cNvSpPr/>
          <p:nvPr/>
        </p:nvSpPr>
        <p:spPr>
          <a:xfrm>
            <a:off x="932216" y="5462862"/>
            <a:ext cx="10677584" cy="738660"/>
          </a:xfrm>
          <a:prstGeom prst="rect">
            <a:avLst/>
          </a:prstGeom>
        </p:spPr>
        <p:txBody>
          <a:bodyPr wrap="square" lIns="91420" tIns="45718" rIns="91420" bIns="45718">
            <a:spAutoFit/>
          </a:bodyPr>
          <a:lstStyle/>
          <a:p>
            <a:pPr algn="just"/>
            <a:r>
              <a:rPr lang="kk-KZ" sz="1400" dirty="0" smtClean="0">
                <a:solidFill>
                  <a:schemeClr val="tx2">
                    <a:lumMod val="50000"/>
                  </a:schemeClr>
                </a:solidFill>
                <a:latin typeface="Segoe UI" panose="020B0502040204020203" pitchFamily="34" charset="0"/>
                <a:cs typeface="Segoe UI" panose="020B0502040204020203" pitchFamily="34" charset="0"/>
              </a:rPr>
              <a:t>«Қазақфильм» киностудиясы жанындағы </a:t>
            </a:r>
            <a:r>
              <a:rPr lang="kk-KZ" sz="1400" b="1" dirty="0" smtClean="0">
                <a:solidFill>
                  <a:schemeClr val="tx2">
                    <a:lumMod val="50000"/>
                  </a:schemeClr>
                </a:solidFill>
                <a:latin typeface="Segoe UI" panose="020B0502040204020203" pitchFamily="34" charset="0"/>
                <a:cs typeface="Segoe UI" panose="020B0502040204020203" pitchFamily="34" charset="0"/>
              </a:rPr>
              <a:t>«Қазақанимация» шығармашылық бірлестігінің қызметін дамыту</a:t>
            </a:r>
            <a:r>
              <a:rPr lang="kk-KZ" sz="1400" dirty="0" smtClean="0">
                <a:solidFill>
                  <a:schemeClr val="tx2">
                    <a:lumMod val="50000"/>
                  </a:schemeClr>
                </a:solidFill>
                <a:latin typeface="Segoe UI" panose="020B0502040204020203" pitchFamily="34" charset="0"/>
                <a:cs typeface="Segoe UI" panose="020B0502040204020203" pitchFamily="34" charset="0"/>
              </a:rPr>
              <a:t>: шығармашылық жоғары оқу орындарының студенттері мен анимация саласының мамандары үшін шеберлік сыныптары мен тәжірибелік сабақтарды өткізу, жаңа анимациялық жобаларды жасау</a:t>
            </a:r>
            <a:endParaRPr lang="kk-KZ" sz="1400" dirty="0">
              <a:solidFill>
                <a:schemeClr val="tx2">
                  <a:lumMod val="50000"/>
                </a:schemeClr>
              </a:solidFill>
              <a:latin typeface="Segoe UI" panose="020B0502040204020203" pitchFamily="34" charset="0"/>
              <a:cs typeface="Segoe UI" panose="020B0502040204020203" pitchFamily="34" charset="0"/>
            </a:endParaRPr>
          </a:p>
        </p:txBody>
      </p:sp>
      <p:sp>
        <p:nvSpPr>
          <p:cNvPr id="59" name="Прямоугольник 58">
            <a:extLst>
              <a:ext uri="{FF2B5EF4-FFF2-40B4-BE49-F238E27FC236}">
                <a16:creationId xmlns:a16="http://schemas.microsoft.com/office/drawing/2014/main" id="{A485C3C6-83B1-4A05-BE9F-5F50ED38FFC9}"/>
              </a:ext>
            </a:extLst>
          </p:cNvPr>
          <p:cNvSpPr/>
          <p:nvPr/>
        </p:nvSpPr>
        <p:spPr>
          <a:xfrm>
            <a:off x="932216" y="6366172"/>
            <a:ext cx="10677584" cy="307773"/>
          </a:xfrm>
          <a:prstGeom prst="rect">
            <a:avLst/>
          </a:prstGeom>
        </p:spPr>
        <p:txBody>
          <a:bodyPr wrap="square" lIns="91420" tIns="45718" rIns="91420" bIns="45718">
            <a:spAutoFit/>
          </a:bodyPr>
          <a:lstStyle/>
          <a:p>
            <a:pPr algn="just"/>
            <a:r>
              <a:rPr lang="kk-KZ" sz="1400" b="1" dirty="0" smtClean="0">
                <a:solidFill>
                  <a:schemeClr val="tx2">
                    <a:lumMod val="50000"/>
                  </a:schemeClr>
                </a:solidFill>
                <a:latin typeface="Segoe UI" panose="020B0502040204020203" pitchFamily="34" charset="0"/>
                <a:cs typeface="Segoe UI" panose="020B0502040204020203" pitchFamily="34" charset="0"/>
              </a:rPr>
              <a:t>Әлемнің 15 елінде Қазақстан киносының күндерін өткізу</a:t>
            </a:r>
            <a:endParaRPr lang="kk-KZ" sz="1400" dirty="0">
              <a:solidFill>
                <a:schemeClr val="tx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0059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5250">
            <a:extLst>
              <a:ext uri="{FF2B5EF4-FFF2-40B4-BE49-F238E27FC236}">
                <a16:creationId xmlns:a16="http://schemas.microsoft.com/office/drawing/2014/main" id="{77A201BF-3AA5-453F-BC0F-80CD6177C8DD}"/>
              </a:ext>
            </a:extLst>
          </p:cNvPr>
          <p:cNvSpPr>
            <a:spLocks/>
          </p:cNvSpPr>
          <p:nvPr/>
        </p:nvSpPr>
        <p:spPr bwMode="auto">
          <a:xfrm>
            <a:off x="48742" y="1501607"/>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17" name="Shape 5250">
            <a:extLst>
              <a:ext uri="{FF2B5EF4-FFF2-40B4-BE49-F238E27FC236}">
                <a16:creationId xmlns:a16="http://schemas.microsoft.com/office/drawing/2014/main" id="{77A201BF-3AA5-453F-BC0F-80CD6177C8DD}"/>
              </a:ext>
            </a:extLst>
          </p:cNvPr>
          <p:cNvSpPr>
            <a:spLocks/>
          </p:cNvSpPr>
          <p:nvPr/>
        </p:nvSpPr>
        <p:spPr bwMode="auto">
          <a:xfrm>
            <a:off x="48742" y="3371912"/>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cxnSp>
        <p:nvCxnSpPr>
          <p:cNvPr id="19" name="Google Shape;371;p7">
            <a:extLst>
              <a:ext uri="{FF2B5EF4-FFF2-40B4-BE49-F238E27FC236}">
                <a16:creationId xmlns:a16="http://schemas.microsoft.com/office/drawing/2014/main" id="{C7B6481B-2143-4297-A5E9-02DB9EC08508}"/>
              </a:ext>
            </a:extLst>
          </p:cNvPr>
          <p:cNvCxnSpPr>
            <a:cxnSpLocks/>
          </p:cNvCxnSpPr>
          <p:nvPr/>
        </p:nvCxnSpPr>
        <p:spPr>
          <a:xfrm>
            <a:off x="411828" y="1179892"/>
            <a:ext cx="0" cy="5616000"/>
          </a:xfrm>
          <a:prstGeom prst="straightConnector1">
            <a:avLst/>
          </a:prstGeom>
          <a:noFill/>
          <a:ln w="19050" cap="flat" cmpd="sng">
            <a:solidFill>
              <a:srgbClr val="001C7B"/>
            </a:solidFill>
            <a:prstDash val="dot"/>
            <a:round/>
            <a:headEnd type="none" w="sm" len="sm"/>
            <a:tailEnd type="none" w="sm" len="sm"/>
          </a:ln>
        </p:spPr>
      </p:cxnSp>
      <p:sp>
        <p:nvSpPr>
          <p:cNvPr id="20" name="Пятиугольник 19"/>
          <p:cNvSpPr/>
          <p:nvPr/>
        </p:nvSpPr>
        <p:spPr>
          <a:xfrm>
            <a:off x="11846763" y="6481128"/>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Segoe UI" panose="020B0502040204020203" pitchFamily="34" charset="0"/>
              <a:cs typeface="Segoe UI" panose="020B0502040204020203" pitchFamily="34" charset="0"/>
            </a:endParaRPr>
          </a:p>
        </p:txBody>
      </p:sp>
      <p:sp>
        <p:nvSpPr>
          <p:cNvPr id="21" name="Прямоугольник 20">
            <a:extLst>
              <a:ext uri="{FF2B5EF4-FFF2-40B4-BE49-F238E27FC236}">
                <a16:creationId xmlns:a16="http://schemas.microsoft.com/office/drawing/2014/main" id="{746BD5C9-A2CD-4995-8F6B-719E3CCF005E}"/>
              </a:ext>
            </a:extLst>
          </p:cNvPr>
          <p:cNvSpPr/>
          <p:nvPr/>
        </p:nvSpPr>
        <p:spPr>
          <a:xfrm>
            <a:off x="126159" y="696345"/>
            <a:ext cx="5886714" cy="434923"/>
          </a:xfrm>
          <a:prstGeom prst="rect">
            <a:avLst/>
          </a:prstGeom>
          <a:solidFill>
            <a:srgbClr val="C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accent1">
                    <a:lumMod val="50000"/>
                  </a:schemeClr>
                </a:solidFill>
                <a:latin typeface="Arial" panose="020B0604020202020204" pitchFamily="34" charset="0"/>
                <a:cs typeface="Arial" panose="020B0604020202020204" pitchFamily="34" charset="0"/>
              </a:rPr>
              <a:t>Ағымдағы жағдай</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id="{746BD5C9-A2CD-4995-8F6B-719E3CCF005E}"/>
              </a:ext>
            </a:extLst>
          </p:cNvPr>
          <p:cNvSpPr/>
          <p:nvPr/>
        </p:nvSpPr>
        <p:spPr>
          <a:xfrm>
            <a:off x="6096001" y="686393"/>
            <a:ext cx="5999058" cy="43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accent1">
                    <a:lumMod val="50000"/>
                  </a:schemeClr>
                </a:solidFill>
                <a:latin typeface="Arial" panose="020B0604020202020204" pitchFamily="34" charset="0"/>
                <a:cs typeface="Arial" panose="020B0604020202020204" pitchFamily="34" charset="0"/>
              </a:rPr>
              <a:t>Шешу жолдары</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28" name="Прямоугольник 27"/>
          <p:cNvSpPr/>
          <p:nvPr/>
        </p:nvSpPr>
        <p:spPr>
          <a:xfrm>
            <a:off x="126159" y="0"/>
            <a:ext cx="133166" cy="468000"/>
          </a:xfrm>
          <a:prstGeom prst="rect">
            <a:avLst/>
          </a:prstGeom>
          <a:solidFill>
            <a:srgbClr val="9C31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1" name="Прямоугольник 30"/>
          <p:cNvSpPr/>
          <p:nvPr/>
        </p:nvSpPr>
        <p:spPr>
          <a:xfrm>
            <a:off x="6096001" y="-857"/>
            <a:ext cx="6096000" cy="453761"/>
          </a:xfrm>
          <a:prstGeom prst="rect">
            <a:avLst/>
          </a:prstGeom>
          <a:solidFill>
            <a:srgbClr val="9C31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33" name="TextBox 32">
            <a:extLst>
              <a:ext uri="{FF2B5EF4-FFF2-40B4-BE49-F238E27FC236}">
                <a16:creationId xmlns:a16="http://schemas.microsoft.com/office/drawing/2014/main" id="{80822AF5-9BD7-40BE-AC6D-B597C6B1E480}"/>
              </a:ext>
            </a:extLst>
          </p:cNvPr>
          <p:cNvSpPr txBox="1"/>
          <p:nvPr/>
        </p:nvSpPr>
        <p:spPr>
          <a:xfrm>
            <a:off x="6151089" y="56115"/>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smtClean="0">
                <a:solidFill>
                  <a:schemeClr val="bg1"/>
                </a:solidFill>
                <a:latin typeface="Segoe UI" panose="020B0502040204020203" pitchFamily="34" charset="0"/>
                <a:cs typeface="Segoe UI" panose="020B0502040204020203" pitchFamily="34" charset="0"/>
              </a:rPr>
              <a:t>Проблемалық мәселелер</a:t>
            </a:r>
            <a:endParaRPr lang="ru-RU" sz="1800" i="1" dirty="0">
              <a:solidFill>
                <a:schemeClr val="bg1"/>
              </a:solidFill>
              <a:latin typeface="Segoe UI" panose="020B0502040204020203" pitchFamily="34" charset="0"/>
              <a:cs typeface="Segoe UI" panose="020B0502040204020203" pitchFamily="34" charset="0"/>
            </a:endParaRPr>
          </a:p>
        </p:txBody>
      </p:sp>
      <p:sp>
        <p:nvSpPr>
          <p:cNvPr id="36" name="Shape 5250">
            <a:extLst>
              <a:ext uri="{FF2B5EF4-FFF2-40B4-BE49-F238E27FC236}">
                <a16:creationId xmlns:a16="http://schemas.microsoft.com/office/drawing/2014/main" id="{77A201BF-3AA5-453F-BC0F-80CD6177C8DD}"/>
              </a:ext>
            </a:extLst>
          </p:cNvPr>
          <p:cNvSpPr>
            <a:spLocks/>
          </p:cNvSpPr>
          <p:nvPr/>
        </p:nvSpPr>
        <p:spPr bwMode="auto">
          <a:xfrm>
            <a:off x="48742" y="5525638"/>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cxnSp>
        <p:nvCxnSpPr>
          <p:cNvPr id="39" name="Google Shape;371;p7">
            <a:extLst>
              <a:ext uri="{FF2B5EF4-FFF2-40B4-BE49-F238E27FC236}">
                <a16:creationId xmlns:a16="http://schemas.microsoft.com/office/drawing/2014/main" id="{C7B6481B-2143-4297-A5E9-02DB9EC08508}"/>
              </a:ext>
            </a:extLst>
          </p:cNvPr>
          <p:cNvCxnSpPr>
            <a:cxnSpLocks/>
          </p:cNvCxnSpPr>
          <p:nvPr/>
        </p:nvCxnSpPr>
        <p:spPr>
          <a:xfrm flipH="1">
            <a:off x="6291752" y="1598117"/>
            <a:ext cx="0" cy="1332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0" name="Равнобедренный треугольник 39">
            <a:extLst>
              <a:ext uri="{FF2B5EF4-FFF2-40B4-BE49-F238E27FC236}">
                <a16:creationId xmlns:a16="http://schemas.microsoft.com/office/drawing/2014/main" id="{3C2C356B-4D19-4329-9301-23B11A38C301}"/>
              </a:ext>
            </a:extLst>
          </p:cNvPr>
          <p:cNvSpPr/>
          <p:nvPr/>
        </p:nvSpPr>
        <p:spPr>
          <a:xfrm rot="5400000">
            <a:off x="5974622" y="2118614"/>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cxnSp>
        <p:nvCxnSpPr>
          <p:cNvPr id="41" name="Google Shape;371;p7">
            <a:extLst>
              <a:ext uri="{FF2B5EF4-FFF2-40B4-BE49-F238E27FC236}">
                <a16:creationId xmlns:a16="http://schemas.microsoft.com/office/drawing/2014/main" id="{C7B6481B-2143-4297-A5E9-02DB9EC08508}"/>
              </a:ext>
            </a:extLst>
          </p:cNvPr>
          <p:cNvCxnSpPr>
            <a:cxnSpLocks/>
          </p:cNvCxnSpPr>
          <p:nvPr/>
        </p:nvCxnSpPr>
        <p:spPr>
          <a:xfrm flipH="1">
            <a:off x="6293317" y="3413228"/>
            <a:ext cx="0" cy="1512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2" name="Равнобедренный треугольник 41">
            <a:extLst>
              <a:ext uri="{FF2B5EF4-FFF2-40B4-BE49-F238E27FC236}">
                <a16:creationId xmlns:a16="http://schemas.microsoft.com/office/drawing/2014/main" id="{3C2C356B-4D19-4329-9301-23B11A38C301}"/>
              </a:ext>
            </a:extLst>
          </p:cNvPr>
          <p:cNvSpPr/>
          <p:nvPr/>
        </p:nvSpPr>
        <p:spPr>
          <a:xfrm rot="5400000">
            <a:off x="5974116" y="4083472"/>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cxnSp>
        <p:nvCxnSpPr>
          <p:cNvPr id="47" name="Google Shape;371;p7">
            <a:extLst>
              <a:ext uri="{FF2B5EF4-FFF2-40B4-BE49-F238E27FC236}">
                <a16:creationId xmlns:a16="http://schemas.microsoft.com/office/drawing/2014/main" id="{C7B6481B-2143-4297-A5E9-02DB9EC08508}"/>
              </a:ext>
            </a:extLst>
          </p:cNvPr>
          <p:cNvCxnSpPr>
            <a:cxnSpLocks/>
          </p:cNvCxnSpPr>
          <p:nvPr/>
        </p:nvCxnSpPr>
        <p:spPr>
          <a:xfrm>
            <a:off x="6051489" y="671788"/>
            <a:ext cx="0" cy="468000"/>
          </a:xfrm>
          <a:prstGeom prst="straightConnector1">
            <a:avLst/>
          </a:prstGeom>
          <a:noFill/>
          <a:ln w="19050" cap="flat" cmpd="sng">
            <a:solidFill>
              <a:srgbClr val="001C7B"/>
            </a:solidFill>
            <a:prstDash val="dot"/>
            <a:round/>
            <a:headEnd type="none" w="sm" len="sm"/>
            <a:tailEnd type="none" w="sm" len="sm"/>
          </a:ln>
        </p:spPr>
      </p:cxnSp>
      <p:sp>
        <p:nvSpPr>
          <p:cNvPr id="57" name="Прямоугольник 56"/>
          <p:cNvSpPr/>
          <p:nvPr/>
        </p:nvSpPr>
        <p:spPr>
          <a:xfrm>
            <a:off x="300771" y="19266"/>
            <a:ext cx="7130393" cy="523220"/>
          </a:xfrm>
          <a:prstGeom prst="rect">
            <a:avLst/>
          </a:prstGeom>
        </p:spPr>
        <p:txBody>
          <a:bodyPr wrap="square">
            <a:spAutoFit/>
          </a:bodyPr>
          <a:lstStyle/>
          <a:p>
            <a:r>
              <a:rPr lang="kk-KZ" sz="2800" b="1" dirty="0" smtClean="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МӘДЕНИЕТ САЛАСЫ</a:t>
            </a:r>
            <a:endParaRPr lang="kk-KZ" sz="2800" b="1" dirty="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8" name="Пятиугольник 57"/>
          <p:cNvSpPr/>
          <p:nvPr/>
        </p:nvSpPr>
        <p:spPr>
          <a:xfrm>
            <a:off x="11588746" y="6827640"/>
            <a:ext cx="313853" cy="330451"/>
          </a:xfrm>
          <a:prstGeom prst="homePlate">
            <a:avLst>
              <a:gd name="adj" fmla="val 211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2">
                  <a:lumMod val="50000"/>
                </a:schemeClr>
              </a:solidFill>
              <a:latin typeface="Segoe UI" panose="020B0502040204020203" pitchFamily="34" charset="0"/>
              <a:cs typeface="Segoe UI" panose="020B0502040204020203" pitchFamily="34" charset="0"/>
            </a:endParaRPr>
          </a:p>
        </p:txBody>
      </p:sp>
      <p:sp>
        <p:nvSpPr>
          <p:cNvPr id="60" name="Прямоугольник 59"/>
          <p:cNvSpPr/>
          <p:nvPr/>
        </p:nvSpPr>
        <p:spPr>
          <a:xfrm>
            <a:off x="482693" y="1457884"/>
            <a:ext cx="5364000" cy="1569660"/>
          </a:xfrm>
          <a:prstGeom prst="rect">
            <a:avLst/>
          </a:prstGeom>
        </p:spPr>
        <p:txBody>
          <a:bodyPr wrap="square">
            <a:spAutoFit/>
          </a:bodyPr>
          <a:lstStyle/>
          <a:p>
            <a:pPr algn="just"/>
            <a:r>
              <a:rPr lang="kk-KZ" sz="1200" b="1" dirty="0" smtClean="0">
                <a:solidFill>
                  <a:schemeClr val="tx2">
                    <a:lumMod val="50000"/>
                  </a:schemeClr>
                </a:solidFill>
                <a:latin typeface="Segoe UI" panose="020B0502040204020203" pitchFamily="34" charset="0"/>
                <a:cs typeface="Segoe UI" panose="020B0502040204020203" pitchFamily="34" charset="0"/>
              </a:rPr>
              <a:t>2020 жылдан бастап балет әртістеріне мамандығының ерекшелігіне байланысты кәсіпті тоқтатқан жағдайда зейнеткерлік жасқа жеткенге дейін ай сайынғы төлемақы (жалақысының 60%) беріледі. Бұл әлеуметтік қолдауды кәсіби шығындары бірдей үрмелі аспаптарда айнайтын әртістерге, би ұжымдарына және цирктерге де көрсету керек </a:t>
            </a:r>
            <a:r>
              <a:rPr lang="kk-KZ" sz="1200" dirty="0" smtClean="0">
                <a:solidFill>
                  <a:schemeClr val="tx2">
                    <a:lumMod val="50000"/>
                  </a:schemeClr>
                </a:solidFill>
                <a:latin typeface="Segoe UI" panose="020B0502040204020203" pitchFamily="34" charset="0"/>
                <a:cs typeface="Segoe UI" panose="020B0502040204020203" pitchFamily="34" charset="0"/>
              </a:rPr>
              <a:t>(</a:t>
            </a:r>
            <a:r>
              <a:rPr lang="kk-KZ" sz="1200" i="1" dirty="0" smtClean="0">
                <a:solidFill>
                  <a:schemeClr val="tx2">
                    <a:lumMod val="50000"/>
                  </a:schemeClr>
                </a:solidFill>
                <a:latin typeface="Segoe UI" panose="020B0502040204020203" pitchFamily="34" charset="0"/>
                <a:cs typeface="Segoe UI" panose="020B0502040204020203" pitchFamily="34" charset="0"/>
              </a:rPr>
              <a:t>20-25 жылдан кейін өнер адамдары зейнеткерлік жасты күтпестен кәсіпті тастап кетуге мәжбүр (кәсіптік ауруларға байланысты)</a:t>
            </a:r>
            <a:r>
              <a:rPr lang="kk-KZ" sz="1200" dirty="0" smtClean="0">
                <a:solidFill>
                  <a:schemeClr val="tx2">
                    <a:lumMod val="50000"/>
                  </a:schemeClr>
                </a:solidFill>
                <a:latin typeface="Segoe UI" panose="020B0502040204020203" pitchFamily="34" charset="0"/>
                <a:cs typeface="Segoe UI" panose="020B0502040204020203" pitchFamily="34" charset="0"/>
              </a:rPr>
              <a:t>.</a:t>
            </a:r>
            <a:endParaRPr lang="kk-KZ" sz="1200" dirty="0">
              <a:solidFill>
                <a:schemeClr val="tx2">
                  <a:lumMod val="50000"/>
                </a:schemeClr>
              </a:solidFill>
              <a:latin typeface="Segoe UI" panose="020B0502040204020203" pitchFamily="34" charset="0"/>
              <a:cs typeface="Segoe UI" panose="020B0502040204020203" pitchFamily="34" charset="0"/>
            </a:endParaRPr>
          </a:p>
        </p:txBody>
      </p:sp>
      <p:sp>
        <p:nvSpPr>
          <p:cNvPr id="62" name="Прямоугольник 61"/>
          <p:cNvSpPr/>
          <p:nvPr/>
        </p:nvSpPr>
        <p:spPr>
          <a:xfrm>
            <a:off x="6373054" y="1479818"/>
            <a:ext cx="5652000" cy="1538883"/>
          </a:xfrm>
          <a:prstGeom prst="rect">
            <a:avLst/>
          </a:prstGeom>
        </p:spPr>
        <p:txBody>
          <a:bodyPr wrap="square">
            <a:spAutoFit/>
          </a:bodyPr>
          <a:lstStyle/>
          <a:p>
            <a:pPr algn="just"/>
            <a:r>
              <a:rPr lang="kk-KZ" sz="1200" b="1" dirty="0" smtClean="0">
                <a:solidFill>
                  <a:schemeClr val="tx2">
                    <a:lumMod val="50000"/>
                  </a:schemeClr>
                </a:solidFill>
                <a:latin typeface="Segoe UI" panose="020B0502040204020203" pitchFamily="34" charset="0"/>
                <a:cs typeface="Segoe UI" panose="020B0502040204020203" pitchFamily="34" charset="0"/>
              </a:rPr>
              <a:t>«Мәдениет туралы» ҚР Заңына тиісті өзгерістер енгізу. Қажетті бюджет сомасы: </a:t>
            </a:r>
          </a:p>
          <a:p>
            <a:pPr algn="just"/>
            <a:endParaRPr lang="kk-KZ" sz="1200" b="1" i="1" dirty="0" smtClean="0">
              <a:solidFill>
                <a:schemeClr val="tx2">
                  <a:lumMod val="50000"/>
                </a:schemeClr>
              </a:solidFill>
              <a:latin typeface="Segoe UI" panose="020B0502040204020203" pitchFamily="34" charset="0"/>
              <a:cs typeface="Segoe UI" panose="020B0502040204020203" pitchFamily="34" charset="0"/>
            </a:endParaRPr>
          </a:p>
          <a:p>
            <a:pPr algn="just"/>
            <a:endParaRPr lang="kk-KZ" sz="1200" b="1" i="1" dirty="0" smtClean="0">
              <a:solidFill>
                <a:schemeClr val="tx2">
                  <a:lumMod val="50000"/>
                </a:schemeClr>
              </a:solidFill>
              <a:latin typeface="Segoe UI" panose="020B0502040204020203" pitchFamily="34" charset="0"/>
              <a:cs typeface="Segoe UI" panose="020B0502040204020203" pitchFamily="34" charset="0"/>
            </a:endParaRPr>
          </a:p>
          <a:p>
            <a:pPr algn="just"/>
            <a:endParaRPr lang="kk-KZ" sz="1200" b="1" i="1" dirty="0" smtClean="0">
              <a:solidFill>
                <a:schemeClr val="tx2">
                  <a:lumMod val="50000"/>
                </a:schemeClr>
              </a:solidFill>
              <a:latin typeface="Segoe UI" panose="020B0502040204020203" pitchFamily="34" charset="0"/>
              <a:cs typeface="Segoe UI" panose="020B0502040204020203" pitchFamily="34" charset="0"/>
            </a:endParaRPr>
          </a:p>
          <a:p>
            <a:pPr algn="just"/>
            <a:endParaRPr lang="kk-KZ" sz="1200" b="1" i="1" dirty="0" smtClean="0">
              <a:solidFill>
                <a:schemeClr val="tx2">
                  <a:lumMod val="50000"/>
                </a:schemeClr>
              </a:solidFill>
              <a:latin typeface="Segoe UI" panose="020B0502040204020203" pitchFamily="34" charset="0"/>
              <a:cs typeface="Segoe UI" panose="020B0502040204020203" pitchFamily="34" charset="0"/>
            </a:endParaRPr>
          </a:p>
          <a:p>
            <a:pPr algn="just"/>
            <a:endParaRPr lang="kk-KZ" sz="1200" b="1" i="1" dirty="0" smtClean="0">
              <a:solidFill>
                <a:schemeClr val="tx2">
                  <a:lumMod val="50000"/>
                </a:schemeClr>
              </a:solidFill>
              <a:latin typeface="Segoe UI" panose="020B0502040204020203" pitchFamily="34" charset="0"/>
              <a:cs typeface="Segoe UI" panose="020B0502040204020203" pitchFamily="34" charset="0"/>
            </a:endParaRPr>
          </a:p>
          <a:p>
            <a:pPr algn="just"/>
            <a:r>
              <a:rPr lang="kk-KZ" sz="1000" i="1" dirty="0" smtClean="0">
                <a:solidFill>
                  <a:schemeClr val="tx2">
                    <a:lumMod val="50000"/>
                  </a:schemeClr>
                </a:solidFill>
                <a:latin typeface="Segoe UI" panose="020B0502040204020203" pitchFamily="34" charset="0"/>
                <a:cs typeface="Segoe UI" panose="020B0502040204020203" pitchFamily="34" charset="0"/>
              </a:rPr>
              <a:t>    (үміткерлердің жалпы саны шамамен 140 адамға жетеді)</a:t>
            </a:r>
            <a:endParaRPr lang="kk-KZ" sz="1200" b="1" dirty="0" smtClean="0">
              <a:solidFill>
                <a:schemeClr val="tx2">
                  <a:lumMod val="50000"/>
                </a:schemeClr>
              </a:solidFill>
              <a:latin typeface="Segoe UI" panose="020B0502040204020203" pitchFamily="34" charset="0"/>
              <a:cs typeface="Segoe UI" panose="020B0502040204020203" pitchFamily="34" charset="0"/>
            </a:endParaRPr>
          </a:p>
        </p:txBody>
      </p:sp>
      <p:sp>
        <p:nvSpPr>
          <p:cNvPr id="63" name="Прямоугольник 62"/>
          <p:cNvSpPr/>
          <p:nvPr/>
        </p:nvSpPr>
        <p:spPr>
          <a:xfrm>
            <a:off x="482692" y="3333469"/>
            <a:ext cx="5364000" cy="1200329"/>
          </a:xfrm>
          <a:prstGeom prst="rect">
            <a:avLst/>
          </a:prstGeom>
        </p:spPr>
        <p:txBody>
          <a:bodyPr wrap="square">
            <a:spAutoFit/>
          </a:bodyPr>
          <a:lstStyle/>
          <a:p>
            <a:pPr algn="just"/>
            <a:r>
              <a:rPr lang="kk-KZ" sz="1200" b="1" dirty="0" smtClean="0">
                <a:solidFill>
                  <a:schemeClr val="tx2">
                    <a:lumMod val="50000"/>
                  </a:schemeClr>
                </a:solidFill>
                <a:latin typeface="Segoe UI" panose="020B0502040204020203" pitchFamily="34" charset="0"/>
                <a:cs typeface="Segoe UI" panose="020B0502040204020203" pitchFamily="34" charset="0"/>
              </a:rPr>
              <a:t>Шығармашылық университеттердегі концертмейстерлердің жалақысын мектептер мен колледждердің концертмейстерлерінің жалақысымен салыстырғандағы диспропорция </a:t>
            </a:r>
            <a:r>
              <a:rPr lang="kk-KZ" sz="1200" i="1" dirty="0" smtClean="0">
                <a:solidFill>
                  <a:schemeClr val="tx2">
                    <a:lumMod val="50000"/>
                  </a:schemeClr>
                </a:solidFill>
                <a:latin typeface="Segoe UI" panose="020B0502040204020203" pitchFamily="34" charset="0"/>
                <a:cs typeface="Segoe UI" panose="020B0502040204020203" pitchFamily="34" charset="0"/>
              </a:rPr>
              <a:t>(бұл диспропорция мұғалім мәртебесінің артуына байланысты қалыптасты (тек орта білім беру және ТжКБ ұйымдарына қолданылады). Бұл ЖЖОКББ саласынан жоғары санатты мамандардың кетуіне әкеледі).</a:t>
            </a:r>
          </a:p>
        </p:txBody>
      </p:sp>
      <p:sp>
        <p:nvSpPr>
          <p:cNvPr id="64" name="Прямоугольник 63"/>
          <p:cNvSpPr/>
          <p:nvPr/>
        </p:nvSpPr>
        <p:spPr>
          <a:xfrm>
            <a:off x="6432519" y="3325947"/>
            <a:ext cx="5652000" cy="1446550"/>
          </a:xfrm>
          <a:prstGeom prst="rect">
            <a:avLst/>
          </a:prstGeom>
        </p:spPr>
        <p:txBody>
          <a:bodyPr wrap="square">
            <a:spAutoFit/>
          </a:bodyPr>
          <a:lstStyle/>
          <a:p>
            <a:pPr algn="just"/>
            <a:r>
              <a:rPr lang="kk-KZ" sz="1200" b="1" dirty="0" smtClean="0">
                <a:solidFill>
                  <a:schemeClr val="tx2">
                    <a:lumMod val="50000"/>
                  </a:schemeClr>
                </a:solidFill>
                <a:latin typeface="Segoe UI" panose="020B0502040204020203" pitchFamily="34" charset="0"/>
                <a:cs typeface="Segoe UI" panose="020B0502040204020203" pitchFamily="34" charset="0"/>
              </a:rPr>
              <a:t>Көбейту коэффициентін 1,75-тен 3,5-ке дейін арттыру арқылы университеттік концертмейстерлердің жалақысын көтеру. </a:t>
            </a:r>
          </a:p>
          <a:p>
            <a:pPr algn="just"/>
            <a:r>
              <a:rPr lang="kk-KZ" sz="1200" b="1" dirty="0" smtClean="0">
                <a:solidFill>
                  <a:schemeClr val="tx2">
                    <a:lumMod val="50000"/>
                  </a:schemeClr>
                </a:solidFill>
                <a:latin typeface="Segoe UI" panose="020B0502040204020203" pitchFamily="34" charset="0"/>
                <a:cs typeface="Segoe UI" panose="020B0502040204020203" pitchFamily="34" charset="0"/>
              </a:rPr>
              <a:t>Қажетті бюджет сомасы:</a:t>
            </a:r>
          </a:p>
          <a:p>
            <a:pPr algn="just"/>
            <a:endParaRPr lang="ru-RU" sz="1200" b="1" dirty="0">
              <a:solidFill>
                <a:schemeClr val="tx2">
                  <a:lumMod val="50000"/>
                </a:schemeClr>
              </a:solidFill>
              <a:latin typeface="Segoe UI" panose="020B0502040204020203" pitchFamily="34" charset="0"/>
              <a:cs typeface="Segoe UI" panose="020B0502040204020203" pitchFamily="34" charset="0"/>
            </a:endParaRPr>
          </a:p>
          <a:p>
            <a:pPr algn="just"/>
            <a:endParaRPr lang="ru-RU" sz="1200" b="1" dirty="0" smtClean="0">
              <a:solidFill>
                <a:schemeClr val="tx2">
                  <a:lumMod val="50000"/>
                </a:schemeClr>
              </a:solidFill>
              <a:latin typeface="Segoe UI" panose="020B0502040204020203" pitchFamily="34" charset="0"/>
              <a:cs typeface="Segoe UI" panose="020B0502040204020203" pitchFamily="34" charset="0"/>
            </a:endParaRPr>
          </a:p>
          <a:p>
            <a:pPr algn="just"/>
            <a:endParaRPr lang="kk-KZ" sz="1200" b="1" dirty="0" smtClean="0">
              <a:solidFill>
                <a:schemeClr val="tx2">
                  <a:lumMod val="50000"/>
                </a:schemeClr>
              </a:solidFill>
              <a:latin typeface="Segoe UI" panose="020B0502040204020203" pitchFamily="34" charset="0"/>
              <a:cs typeface="Segoe UI" panose="020B0502040204020203" pitchFamily="34" charset="0"/>
            </a:endParaRPr>
          </a:p>
          <a:p>
            <a:pPr algn="just"/>
            <a:endParaRPr lang="kk-KZ" sz="1200" b="1" dirty="0" smtClean="0">
              <a:solidFill>
                <a:schemeClr val="tx2">
                  <a:lumMod val="50000"/>
                </a:schemeClr>
              </a:solidFill>
              <a:latin typeface="Segoe UI" panose="020B0502040204020203" pitchFamily="34" charset="0"/>
              <a:cs typeface="Segoe UI" panose="020B0502040204020203" pitchFamily="34" charset="0"/>
            </a:endParaRPr>
          </a:p>
          <a:p>
            <a:pPr algn="just"/>
            <a:endParaRPr lang="ru-RU" sz="300" b="1" dirty="0" smtClean="0">
              <a:solidFill>
                <a:schemeClr val="tx2">
                  <a:lumMod val="50000"/>
                </a:schemeClr>
              </a:solidFill>
              <a:latin typeface="Segoe UI" panose="020B0502040204020203" pitchFamily="34" charset="0"/>
              <a:cs typeface="Segoe UI" panose="020B0502040204020203" pitchFamily="34" charset="0"/>
            </a:endParaRPr>
          </a:p>
          <a:p>
            <a:pPr algn="just"/>
            <a:endParaRPr lang="ru-RU" sz="100" i="1" dirty="0" smtClean="0">
              <a:solidFill>
                <a:schemeClr val="tx2">
                  <a:lumMod val="50000"/>
                </a:schemeClr>
              </a:solidFill>
              <a:latin typeface="Segoe UI" panose="020B0502040204020203" pitchFamily="34" charset="0"/>
              <a:cs typeface="Segoe UI" panose="020B0502040204020203" pitchFamily="34" charset="0"/>
            </a:endParaRPr>
          </a:p>
        </p:txBody>
      </p:sp>
      <p:graphicFrame>
        <p:nvGraphicFramePr>
          <p:cNvPr id="65" name="Таблица 64"/>
          <p:cNvGraphicFramePr>
            <a:graphicFrameLocks noGrp="1"/>
          </p:cNvGraphicFramePr>
          <p:nvPr>
            <p:extLst>
              <p:ext uri="{D42A27DB-BD31-4B8C-83A1-F6EECF244321}">
                <p14:modId xmlns:p14="http://schemas.microsoft.com/office/powerpoint/2010/main" val="1850434426"/>
              </p:ext>
            </p:extLst>
          </p:nvPr>
        </p:nvGraphicFramePr>
        <p:xfrm>
          <a:off x="6600187" y="1997279"/>
          <a:ext cx="4048218" cy="806347"/>
        </p:xfrm>
        <a:graphic>
          <a:graphicData uri="http://schemas.openxmlformats.org/drawingml/2006/table">
            <a:tbl>
              <a:tblPr firstRow="1" bandRow="1">
                <a:tableStyleId>{5C22544A-7EE6-4342-B048-85BDC9FD1C3A}</a:tableStyleId>
              </a:tblPr>
              <a:tblGrid>
                <a:gridCol w="862483">
                  <a:extLst>
                    <a:ext uri="{9D8B030D-6E8A-4147-A177-3AD203B41FA5}">
                      <a16:colId xmlns:a16="http://schemas.microsoft.com/office/drawing/2014/main" val="2467825217"/>
                    </a:ext>
                  </a:extLst>
                </a:gridCol>
                <a:gridCol w="1497710">
                  <a:extLst>
                    <a:ext uri="{9D8B030D-6E8A-4147-A177-3AD203B41FA5}">
                      <a16:colId xmlns:a16="http://schemas.microsoft.com/office/drawing/2014/main" val="1337416773"/>
                    </a:ext>
                  </a:extLst>
                </a:gridCol>
                <a:gridCol w="1688025">
                  <a:extLst>
                    <a:ext uri="{9D8B030D-6E8A-4147-A177-3AD203B41FA5}">
                      <a16:colId xmlns:a16="http://schemas.microsoft.com/office/drawing/2014/main" val="786970464"/>
                    </a:ext>
                  </a:extLst>
                </a:gridCol>
              </a:tblGrid>
              <a:tr h="266780">
                <a:tc>
                  <a:txBody>
                    <a:bodyPr/>
                    <a:lstStyle/>
                    <a:p>
                      <a:r>
                        <a:rPr lang="ru-RU" sz="1000" b="1" dirty="0" smtClean="0">
                          <a:solidFill>
                            <a:schemeClr val="tx1"/>
                          </a:solidFill>
                          <a:latin typeface="Arial" panose="020B0604020202020204" pitchFamily="34" charset="0"/>
                          <a:cs typeface="Arial" panose="020B0604020202020204" pitchFamily="34" charset="0"/>
                        </a:rPr>
                        <a:t>2023 </a:t>
                      </a:r>
                      <a:r>
                        <a:rPr lang="ru-RU" sz="1000" b="1" dirty="0" err="1" smtClean="0">
                          <a:solidFill>
                            <a:schemeClr val="tx1"/>
                          </a:solidFill>
                          <a:latin typeface="Arial" panose="020B0604020202020204" pitchFamily="34" charset="0"/>
                          <a:cs typeface="Arial" panose="020B0604020202020204" pitchFamily="34" charset="0"/>
                        </a:rPr>
                        <a:t>жыл</a:t>
                      </a:r>
                      <a:endParaRPr lang="en-US" sz="1000" b="1"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000" b="1" dirty="0" smtClean="0">
                          <a:solidFill>
                            <a:schemeClr val="tx1"/>
                          </a:solidFill>
                          <a:latin typeface="Arial" panose="020B0604020202020204" pitchFamily="34" charset="0"/>
                          <a:cs typeface="Arial" panose="020B0604020202020204" pitchFamily="34" charset="0"/>
                        </a:rPr>
                        <a:t>141 млн теңге РБ</a:t>
                      </a:r>
                      <a:endParaRPr lang="en-US" sz="1000" b="1"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latin typeface="Arial" panose="020B0604020202020204" pitchFamily="34" charset="0"/>
                          <a:cs typeface="Arial" panose="020B0604020202020204" pitchFamily="34" charset="0"/>
                        </a:rPr>
                        <a:t>198 млн теңге ЖБ</a:t>
                      </a:r>
                      <a:endParaRPr lang="en-US" sz="1000" b="1" dirty="0" smtClean="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31741580"/>
                  </a:ext>
                </a:extLst>
              </a:tr>
              <a:tr h="266780">
                <a:tc>
                  <a:txBody>
                    <a:bodyPr/>
                    <a:lstStyle/>
                    <a:p>
                      <a:r>
                        <a:rPr lang="ru-RU" sz="1000" b="1" dirty="0" smtClean="0">
                          <a:solidFill>
                            <a:schemeClr val="tx1"/>
                          </a:solidFill>
                          <a:latin typeface="Arial" panose="020B0604020202020204" pitchFamily="34" charset="0"/>
                          <a:cs typeface="Arial" panose="020B0604020202020204" pitchFamily="34" charset="0"/>
                        </a:rPr>
                        <a:t>2024 </a:t>
                      </a:r>
                      <a:r>
                        <a:rPr lang="ru-RU" sz="1000" b="1" dirty="0" err="1" smtClean="0">
                          <a:solidFill>
                            <a:schemeClr val="tx1"/>
                          </a:solidFill>
                          <a:latin typeface="Arial" panose="020B0604020202020204" pitchFamily="34" charset="0"/>
                          <a:cs typeface="Arial" panose="020B0604020202020204" pitchFamily="34" charset="0"/>
                        </a:rPr>
                        <a:t>жыл</a:t>
                      </a:r>
                      <a:r>
                        <a:rPr lang="ru-RU" sz="1000" b="1" dirty="0" smtClean="0">
                          <a:solidFill>
                            <a:schemeClr val="tx1"/>
                          </a:solidFill>
                          <a:latin typeface="Arial" panose="020B0604020202020204" pitchFamily="34" charset="0"/>
                          <a:cs typeface="Arial" panose="020B0604020202020204" pitchFamily="34" charset="0"/>
                        </a:rPr>
                        <a:t> </a:t>
                      </a:r>
                      <a:endParaRPr lang="en-US" sz="1000" b="1"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000" b="1" dirty="0" smtClean="0">
                          <a:solidFill>
                            <a:schemeClr val="tx1"/>
                          </a:solidFill>
                          <a:latin typeface="Arial" panose="020B0604020202020204" pitchFamily="34" charset="0"/>
                          <a:cs typeface="Arial" panose="020B0604020202020204" pitchFamily="34" charset="0"/>
                        </a:rPr>
                        <a:t>146 </a:t>
                      </a:r>
                      <a:r>
                        <a:rPr lang="ru-RU" sz="1000" b="1" dirty="0" smtClean="0">
                          <a:latin typeface="Arial" panose="020B0604020202020204" pitchFamily="34" charset="0"/>
                          <a:cs typeface="Arial" panose="020B0604020202020204" pitchFamily="34" charset="0"/>
                        </a:rPr>
                        <a:t>млн </a:t>
                      </a:r>
                      <a:r>
                        <a:rPr lang="ru-RU" sz="1000" b="1" dirty="0" smtClean="0">
                          <a:solidFill>
                            <a:schemeClr val="tx1"/>
                          </a:solidFill>
                          <a:latin typeface="Arial" panose="020B0604020202020204" pitchFamily="34" charset="0"/>
                          <a:cs typeface="Arial" panose="020B0604020202020204" pitchFamily="34" charset="0"/>
                        </a:rPr>
                        <a:t>теңге РБ</a:t>
                      </a:r>
                      <a:endParaRPr lang="en-US" sz="1000" b="1"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latin typeface="Arial" panose="020B0604020202020204" pitchFamily="34" charset="0"/>
                          <a:cs typeface="Arial" panose="020B0604020202020204" pitchFamily="34" charset="0"/>
                        </a:rPr>
                        <a:t>215</a:t>
                      </a:r>
                      <a:r>
                        <a:rPr lang="ru-RU" sz="1000" b="1" baseline="0" dirty="0" smtClean="0">
                          <a:solidFill>
                            <a:schemeClr val="tx1"/>
                          </a:solidFill>
                          <a:latin typeface="Arial" panose="020B0604020202020204" pitchFamily="34" charset="0"/>
                          <a:cs typeface="Arial" panose="020B0604020202020204" pitchFamily="34" charset="0"/>
                        </a:rPr>
                        <a:t> </a:t>
                      </a:r>
                      <a:r>
                        <a:rPr lang="ru-RU" sz="1000" b="1" dirty="0" smtClean="0">
                          <a:latin typeface="Arial" panose="020B0604020202020204" pitchFamily="34" charset="0"/>
                          <a:cs typeface="Arial" panose="020B0604020202020204" pitchFamily="34" charset="0"/>
                        </a:rPr>
                        <a:t>млн </a:t>
                      </a:r>
                      <a:r>
                        <a:rPr lang="ru-RU" sz="1000" b="1" dirty="0" smtClean="0">
                          <a:solidFill>
                            <a:schemeClr val="tx1"/>
                          </a:solidFill>
                          <a:latin typeface="Arial" panose="020B0604020202020204" pitchFamily="34" charset="0"/>
                          <a:cs typeface="Arial" panose="020B0604020202020204" pitchFamily="34" charset="0"/>
                        </a:rPr>
                        <a:t>теңге ЖБ</a:t>
                      </a:r>
                      <a:endParaRPr lang="en-US" sz="1000" b="1" dirty="0" smtClean="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29199866"/>
                  </a:ext>
                </a:extLst>
              </a:tr>
              <a:tr h="272787">
                <a:tc>
                  <a:txBody>
                    <a:bodyPr/>
                    <a:lstStyle/>
                    <a:p>
                      <a:r>
                        <a:rPr lang="ru-RU" sz="1000" b="1" dirty="0" smtClean="0">
                          <a:solidFill>
                            <a:schemeClr val="tx1"/>
                          </a:solidFill>
                          <a:latin typeface="Arial" panose="020B0604020202020204" pitchFamily="34" charset="0"/>
                          <a:cs typeface="Arial" panose="020B0604020202020204" pitchFamily="34" charset="0"/>
                        </a:rPr>
                        <a:t>2025 </a:t>
                      </a:r>
                      <a:r>
                        <a:rPr lang="ru-RU" sz="1000" b="1" dirty="0" err="1" smtClean="0">
                          <a:solidFill>
                            <a:schemeClr val="tx1"/>
                          </a:solidFill>
                          <a:latin typeface="Arial" panose="020B0604020202020204" pitchFamily="34" charset="0"/>
                          <a:cs typeface="Arial" panose="020B0604020202020204" pitchFamily="34" charset="0"/>
                        </a:rPr>
                        <a:t>жыл</a:t>
                      </a:r>
                      <a:endParaRPr lang="en-US" sz="1000" b="1"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latin typeface="Arial" panose="020B0604020202020204" pitchFamily="34" charset="0"/>
                          <a:cs typeface="Arial" panose="020B0604020202020204" pitchFamily="34" charset="0"/>
                        </a:rPr>
                        <a:t>151 </a:t>
                      </a:r>
                      <a:r>
                        <a:rPr lang="ru-RU" sz="1000" b="1" dirty="0" smtClean="0">
                          <a:latin typeface="Arial" panose="020B0604020202020204" pitchFamily="34" charset="0"/>
                          <a:cs typeface="Arial" panose="020B0604020202020204" pitchFamily="34" charset="0"/>
                        </a:rPr>
                        <a:t>млн </a:t>
                      </a:r>
                      <a:r>
                        <a:rPr lang="ru-RU" sz="1000" b="1" dirty="0" smtClean="0">
                          <a:solidFill>
                            <a:schemeClr val="tx1"/>
                          </a:solidFill>
                          <a:latin typeface="Arial" panose="020B0604020202020204" pitchFamily="34" charset="0"/>
                          <a:cs typeface="Arial" panose="020B0604020202020204" pitchFamily="34" charset="0"/>
                        </a:rPr>
                        <a:t>теңге</a:t>
                      </a:r>
                      <a:r>
                        <a:rPr lang="ru-RU" sz="1000" b="1" dirty="0" smtClean="0">
                          <a:latin typeface="Arial" panose="020B0604020202020204" pitchFamily="34" charset="0"/>
                          <a:cs typeface="Arial" panose="020B0604020202020204" pitchFamily="34" charset="0"/>
                        </a:rPr>
                        <a:t> </a:t>
                      </a:r>
                      <a:r>
                        <a:rPr lang="ru-RU" sz="1000" b="1" dirty="0" smtClean="0">
                          <a:solidFill>
                            <a:schemeClr val="tx1"/>
                          </a:solidFill>
                          <a:latin typeface="Arial" panose="020B0604020202020204" pitchFamily="34" charset="0"/>
                          <a:cs typeface="Arial" panose="020B0604020202020204" pitchFamily="34" charset="0"/>
                        </a:rPr>
                        <a:t>РБ</a:t>
                      </a:r>
                      <a:endParaRPr lang="en-US" sz="1000" b="1" dirty="0" smtClean="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latin typeface="Arial" panose="020B0604020202020204" pitchFamily="34" charset="0"/>
                          <a:cs typeface="Arial" panose="020B0604020202020204" pitchFamily="34" charset="0"/>
                        </a:rPr>
                        <a:t>238 </a:t>
                      </a:r>
                      <a:r>
                        <a:rPr lang="ru-RU" sz="1000" b="1" dirty="0" smtClean="0">
                          <a:latin typeface="Arial" panose="020B0604020202020204" pitchFamily="34" charset="0"/>
                          <a:cs typeface="Arial" panose="020B0604020202020204" pitchFamily="34" charset="0"/>
                        </a:rPr>
                        <a:t>млн </a:t>
                      </a:r>
                      <a:r>
                        <a:rPr lang="ru-RU" sz="1000" b="1" dirty="0" smtClean="0">
                          <a:solidFill>
                            <a:schemeClr val="tx1"/>
                          </a:solidFill>
                          <a:latin typeface="Arial" panose="020B0604020202020204" pitchFamily="34" charset="0"/>
                          <a:cs typeface="Arial" panose="020B0604020202020204" pitchFamily="34" charset="0"/>
                        </a:rPr>
                        <a:t>теңге ЖБ</a:t>
                      </a:r>
                      <a:endParaRPr lang="en-US" sz="1000" b="1" dirty="0" smtClean="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41780939"/>
                  </a:ext>
                </a:extLst>
              </a:tr>
            </a:tbl>
          </a:graphicData>
        </a:graphic>
      </p:graphicFrame>
      <p:graphicFrame>
        <p:nvGraphicFramePr>
          <p:cNvPr id="66" name="Таблица 65"/>
          <p:cNvGraphicFramePr>
            <a:graphicFrameLocks noGrp="1"/>
          </p:cNvGraphicFramePr>
          <p:nvPr>
            <p:extLst>
              <p:ext uri="{D42A27DB-BD31-4B8C-83A1-F6EECF244321}">
                <p14:modId xmlns:p14="http://schemas.microsoft.com/office/powerpoint/2010/main" val="3482667643"/>
              </p:ext>
            </p:extLst>
          </p:nvPr>
        </p:nvGraphicFramePr>
        <p:xfrm>
          <a:off x="6739943" y="3960120"/>
          <a:ext cx="3322307" cy="751641"/>
        </p:xfrm>
        <a:graphic>
          <a:graphicData uri="http://schemas.openxmlformats.org/drawingml/2006/table">
            <a:tbl>
              <a:tblPr firstRow="1" bandRow="1">
                <a:tableStyleId>{5C22544A-7EE6-4342-B048-85BDC9FD1C3A}</a:tableStyleId>
              </a:tblPr>
              <a:tblGrid>
                <a:gridCol w="1166015">
                  <a:extLst>
                    <a:ext uri="{9D8B030D-6E8A-4147-A177-3AD203B41FA5}">
                      <a16:colId xmlns:a16="http://schemas.microsoft.com/office/drawing/2014/main" val="2467825217"/>
                    </a:ext>
                  </a:extLst>
                </a:gridCol>
                <a:gridCol w="2156292">
                  <a:extLst>
                    <a:ext uri="{9D8B030D-6E8A-4147-A177-3AD203B41FA5}">
                      <a16:colId xmlns:a16="http://schemas.microsoft.com/office/drawing/2014/main" val="1337416773"/>
                    </a:ext>
                  </a:extLst>
                </a:gridCol>
              </a:tblGrid>
              <a:tr h="222649">
                <a:tc>
                  <a:txBody>
                    <a:bodyPr/>
                    <a:lstStyle/>
                    <a:p>
                      <a:r>
                        <a:rPr lang="ru-RU" sz="1000" b="1" dirty="0" smtClean="0">
                          <a:solidFill>
                            <a:schemeClr val="tx1"/>
                          </a:solidFill>
                          <a:latin typeface="Arial" panose="020B0604020202020204" pitchFamily="34" charset="0"/>
                          <a:cs typeface="Arial" panose="020B0604020202020204" pitchFamily="34" charset="0"/>
                        </a:rPr>
                        <a:t>2023 </a:t>
                      </a:r>
                      <a:r>
                        <a:rPr lang="ru-RU" sz="1000" b="1" dirty="0" err="1" smtClean="0">
                          <a:solidFill>
                            <a:schemeClr val="tx1"/>
                          </a:solidFill>
                          <a:latin typeface="Arial" panose="020B0604020202020204" pitchFamily="34" charset="0"/>
                          <a:cs typeface="Arial" panose="020B0604020202020204" pitchFamily="34" charset="0"/>
                        </a:rPr>
                        <a:t>жыл</a:t>
                      </a:r>
                      <a:endParaRPr lang="en-US" sz="1000" b="1"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ru-RU" sz="1000" dirty="0" smtClean="0">
                          <a:solidFill>
                            <a:schemeClr val="tx1"/>
                          </a:solidFill>
                          <a:latin typeface="Arial" panose="020B0604020202020204" pitchFamily="34" charset="0"/>
                          <a:cs typeface="Arial" panose="020B0604020202020204" pitchFamily="34" charset="0"/>
                        </a:rPr>
                        <a:t>598 млн </a:t>
                      </a:r>
                      <a:r>
                        <a:rPr lang="ru-RU" sz="1000" b="1" dirty="0" smtClean="0">
                          <a:solidFill>
                            <a:schemeClr val="tx1"/>
                          </a:solidFill>
                          <a:latin typeface="Arial" panose="020B0604020202020204" pitchFamily="34" charset="0"/>
                          <a:cs typeface="Arial" panose="020B0604020202020204" pitchFamily="34" charset="0"/>
                        </a:rPr>
                        <a:t>теңге</a:t>
                      </a:r>
                      <a:r>
                        <a:rPr lang="ru-RU" sz="1000" dirty="0" smtClean="0">
                          <a:solidFill>
                            <a:schemeClr val="tx1"/>
                          </a:solidFill>
                          <a:latin typeface="Arial" panose="020B0604020202020204" pitchFamily="34" charset="0"/>
                          <a:cs typeface="Arial" panose="020B0604020202020204" pitchFamily="34" charset="0"/>
                        </a:rPr>
                        <a:t> РБ   </a:t>
                      </a:r>
                      <a:r>
                        <a:rPr lang="ru-RU" sz="1000" b="0" dirty="0" smtClean="0">
                          <a:solidFill>
                            <a:schemeClr val="tx1"/>
                          </a:solidFill>
                          <a:latin typeface="Arial" panose="020B0604020202020204" pitchFamily="34" charset="0"/>
                          <a:cs typeface="Arial" panose="020B0604020202020204" pitchFamily="34" charset="0"/>
                        </a:rPr>
                        <a:t>(139 </a:t>
                      </a:r>
                      <a:r>
                        <a:rPr lang="ru-RU" sz="1000" b="0" dirty="0" err="1" smtClean="0">
                          <a:solidFill>
                            <a:schemeClr val="tx1"/>
                          </a:solidFill>
                          <a:latin typeface="Arial" panose="020B0604020202020204" pitchFamily="34" charset="0"/>
                          <a:cs typeface="Arial" panose="020B0604020202020204" pitchFamily="34" charset="0"/>
                        </a:rPr>
                        <a:t>адам</a:t>
                      </a:r>
                      <a:r>
                        <a:rPr lang="ru-RU" sz="1000" b="0" dirty="0" smtClean="0">
                          <a:solidFill>
                            <a:schemeClr val="tx1"/>
                          </a:solidFill>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31741580"/>
                  </a:ext>
                </a:extLst>
              </a:tr>
              <a:tr h="200751">
                <a:tc>
                  <a:txBody>
                    <a:bodyPr/>
                    <a:lstStyle/>
                    <a:p>
                      <a:r>
                        <a:rPr lang="ru-RU" sz="1000" b="1" dirty="0" smtClean="0">
                          <a:solidFill>
                            <a:schemeClr val="tx1"/>
                          </a:solidFill>
                          <a:latin typeface="Arial" panose="020B0604020202020204" pitchFamily="34" charset="0"/>
                          <a:cs typeface="Arial" panose="020B0604020202020204" pitchFamily="34" charset="0"/>
                        </a:rPr>
                        <a:t>2024 </a:t>
                      </a:r>
                      <a:r>
                        <a:rPr lang="ru-RU" sz="1000" b="1" dirty="0" err="1" smtClean="0">
                          <a:solidFill>
                            <a:schemeClr val="tx1"/>
                          </a:solidFill>
                          <a:latin typeface="Arial" panose="020B0604020202020204" pitchFamily="34" charset="0"/>
                          <a:cs typeface="Arial" panose="020B0604020202020204" pitchFamily="34" charset="0"/>
                        </a:rPr>
                        <a:t>жыл</a:t>
                      </a:r>
                      <a:r>
                        <a:rPr lang="ru-RU" sz="1000" b="1" dirty="0" smtClean="0">
                          <a:solidFill>
                            <a:schemeClr val="tx1"/>
                          </a:solidFill>
                          <a:latin typeface="Arial" panose="020B0604020202020204" pitchFamily="34" charset="0"/>
                          <a:cs typeface="Arial" panose="020B0604020202020204" pitchFamily="34" charset="0"/>
                        </a:rPr>
                        <a:t> </a:t>
                      </a:r>
                      <a:endParaRPr lang="en-US" sz="1000" b="1"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latin typeface="Arial" panose="020B0604020202020204" pitchFamily="34" charset="0"/>
                          <a:cs typeface="Arial" panose="020B0604020202020204" pitchFamily="34" charset="0"/>
                        </a:rPr>
                        <a:t>607 </a:t>
                      </a:r>
                      <a:r>
                        <a:rPr lang="ru-RU" sz="1000" b="1" dirty="0" smtClean="0">
                          <a:latin typeface="Arial" panose="020B0604020202020204" pitchFamily="34" charset="0"/>
                          <a:cs typeface="Arial" panose="020B0604020202020204" pitchFamily="34" charset="0"/>
                        </a:rPr>
                        <a:t>млн </a:t>
                      </a:r>
                      <a:r>
                        <a:rPr lang="ru-RU" sz="1000" b="1" dirty="0" smtClean="0">
                          <a:solidFill>
                            <a:schemeClr val="tx1"/>
                          </a:solidFill>
                          <a:latin typeface="Arial" panose="020B0604020202020204" pitchFamily="34" charset="0"/>
                          <a:cs typeface="Arial" panose="020B0604020202020204" pitchFamily="34" charset="0"/>
                        </a:rPr>
                        <a:t>теңге</a:t>
                      </a:r>
                      <a:r>
                        <a:rPr lang="ru-RU" sz="1000" b="1" dirty="0" smtClean="0">
                          <a:latin typeface="Arial" panose="020B0604020202020204" pitchFamily="34" charset="0"/>
                          <a:cs typeface="Arial" panose="020B0604020202020204" pitchFamily="34" charset="0"/>
                        </a:rPr>
                        <a:t> </a:t>
                      </a:r>
                      <a:r>
                        <a:rPr lang="ru-RU" sz="1000" b="1" dirty="0" smtClean="0">
                          <a:solidFill>
                            <a:schemeClr val="tx1"/>
                          </a:solidFill>
                          <a:latin typeface="Arial" panose="020B0604020202020204" pitchFamily="34" charset="0"/>
                          <a:cs typeface="Arial" panose="020B0604020202020204" pitchFamily="34" charset="0"/>
                        </a:rPr>
                        <a:t>РБ   </a:t>
                      </a:r>
                      <a:r>
                        <a:rPr lang="ru-RU" sz="1000" b="0" dirty="0" smtClean="0">
                          <a:solidFill>
                            <a:schemeClr val="tx1"/>
                          </a:solidFill>
                          <a:latin typeface="Arial" panose="020B0604020202020204" pitchFamily="34" charset="0"/>
                          <a:cs typeface="Arial" panose="020B0604020202020204" pitchFamily="34" charset="0"/>
                        </a:rPr>
                        <a:t>(139 </a:t>
                      </a:r>
                      <a:r>
                        <a:rPr lang="ru-RU" sz="1000" b="0" dirty="0" err="1" smtClean="0">
                          <a:solidFill>
                            <a:schemeClr val="tx1"/>
                          </a:solidFill>
                          <a:latin typeface="Arial" panose="020B0604020202020204" pitchFamily="34" charset="0"/>
                          <a:cs typeface="Arial" panose="020B0604020202020204" pitchFamily="34" charset="0"/>
                        </a:rPr>
                        <a:t>адам</a:t>
                      </a:r>
                      <a:r>
                        <a:rPr lang="ru-RU" sz="1000" b="0" dirty="0" smtClean="0">
                          <a:solidFill>
                            <a:schemeClr val="tx1"/>
                          </a:solidFill>
                          <a:latin typeface="Arial" panose="020B0604020202020204" pitchFamily="34" charset="0"/>
                          <a:cs typeface="Arial" panose="020B0604020202020204" pitchFamily="34" charset="0"/>
                        </a:rPr>
                        <a:t>)</a:t>
                      </a:r>
                      <a:endParaRPr lang="en-US" sz="1000" b="0" dirty="0" smtClean="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29199866"/>
                  </a:ext>
                </a:extLst>
              </a:tr>
              <a:tr h="263961">
                <a:tc>
                  <a:txBody>
                    <a:bodyPr/>
                    <a:lstStyle/>
                    <a:p>
                      <a:r>
                        <a:rPr lang="ru-RU" sz="1000" b="1" dirty="0" smtClean="0">
                          <a:solidFill>
                            <a:schemeClr val="tx1"/>
                          </a:solidFill>
                          <a:latin typeface="Arial" panose="020B0604020202020204" pitchFamily="34" charset="0"/>
                          <a:cs typeface="Arial" panose="020B0604020202020204" pitchFamily="34" charset="0"/>
                        </a:rPr>
                        <a:t>2025 </a:t>
                      </a:r>
                      <a:r>
                        <a:rPr lang="ru-RU" sz="1000" b="1" dirty="0" err="1" smtClean="0">
                          <a:solidFill>
                            <a:schemeClr val="tx1"/>
                          </a:solidFill>
                          <a:latin typeface="Arial" panose="020B0604020202020204" pitchFamily="34" charset="0"/>
                          <a:cs typeface="Arial" panose="020B0604020202020204" pitchFamily="34" charset="0"/>
                        </a:rPr>
                        <a:t>жыл</a:t>
                      </a:r>
                      <a:endParaRPr lang="en-US" sz="1000" b="1" dirty="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latin typeface="Arial" panose="020B0604020202020204" pitchFamily="34" charset="0"/>
                          <a:cs typeface="Arial" panose="020B0604020202020204" pitchFamily="34" charset="0"/>
                        </a:rPr>
                        <a:t>619 млн теңге РБ   </a:t>
                      </a:r>
                      <a:r>
                        <a:rPr lang="ru-RU" sz="1000" dirty="0" smtClean="0">
                          <a:solidFill>
                            <a:schemeClr val="tx1"/>
                          </a:solidFill>
                          <a:latin typeface="Arial" panose="020B0604020202020204" pitchFamily="34" charset="0"/>
                          <a:cs typeface="Arial" panose="020B0604020202020204" pitchFamily="34" charset="0"/>
                        </a:rPr>
                        <a:t>(139 </a:t>
                      </a:r>
                      <a:r>
                        <a:rPr lang="ru-RU" sz="1000" b="0" dirty="0" err="1" smtClean="0">
                          <a:solidFill>
                            <a:schemeClr val="tx1"/>
                          </a:solidFill>
                          <a:latin typeface="Arial" panose="020B0604020202020204" pitchFamily="34" charset="0"/>
                          <a:cs typeface="Arial" panose="020B0604020202020204" pitchFamily="34" charset="0"/>
                        </a:rPr>
                        <a:t>адам</a:t>
                      </a:r>
                      <a:r>
                        <a:rPr lang="ru-RU" sz="1000" dirty="0" smtClean="0">
                          <a:solidFill>
                            <a:schemeClr val="tx1"/>
                          </a:solidFill>
                          <a:latin typeface="Arial" panose="020B0604020202020204" pitchFamily="34" charset="0"/>
                          <a:cs typeface="Arial" panose="020B0604020202020204" pitchFamily="34" charset="0"/>
                        </a:rPr>
                        <a:t>)</a:t>
                      </a:r>
                      <a:endParaRPr lang="en-US" sz="1000" dirty="0" smtClean="0">
                        <a:solidFill>
                          <a:schemeClr val="tx1"/>
                        </a:solidFill>
                        <a:latin typeface="Arial" panose="020B0604020202020204" pitchFamily="34" charset="0"/>
                        <a:cs typeface="Arial" panose="020B06040202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41780939"/>
                  </a:ext>
                </a:extLst>
              </a:tr>
            </a:tbl>
          </a:graphicData>
        </a:graphic>
      </p:graphicFrame>
      <p:cxnSp>
        <p:nvCxnSpPr>
          <p:cNvPr id="34" name="Google Shape;371;p7">
            <a:extLst>
              <a:ext uri="{FF2B5EF4-FFF2-40B4-BE49-F238E27FC236}">
                <a16:creationId xmlns:a16="http://schemas.microsoft.com/office/drawing/2014/main" id="{C7B6481B-2143-4297-A5E9-02DB9EC08508}"/>
              </a:ext>
            </a:extLst>
          </p:cNvPr>
          <p:cNvCxnSpPr>
            <a:cxnSpLocks/>
          </p:cNvCxnSpPr>
          <p:nvPr/>
        </p:nvCxnSpPr>
        <p:spPr>
          <a:xfrm flipH="1">
            <a:off x="6292258" y="5498850"/>
            <a:ext cx="0" cy="828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35" name="Равнобедренный треугольник 34">
            <a:extLst>
              <a:ext uri="{FF2B5EF4-FFF2-40B4-BE49-F238E27FC236}">
                <a16:creationId xmlns:a16="http://schemas.microsoft.com/office/drawing/2014/main" id="{3C2C356B-4D19-4329-9301-23B11A38C301}"/>
              </a:ext>
            </a:extLst>
          </p:cNvPr>
          <p:cNvSpPr/>
          <p:nvPr/>
        </p:nvSpPr>
        <p:spPr>
          <a:xfrm rot="5400000">
            <a:off x="5974622" y="5844323"/>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45" name="Прямоугольник 44"/>
          <p:cNvSpPr/>
          <p:nvPr/>
        </p:nvSpPr>
        <p:spPr>
          <a:xfrm>
            <a:off x="444414" y="5472766"/>
            <a:ext cx="5364000" cy="646331"/>
          </a:xfrm>
          <a:prstGeom prst="rect">
            <a:avLst/>
          </a:prstGeom>
        </p:spPr>
        <p:txBody>
          <a:bodyPr wrap="square">
            <a:spAutoFit/>
          </a:bodyPr>
          <a:lstStyle/>
          <a:p>
            <a:pPr algn="just"/>
            <a:r>
              <a:rPr lang="kk-KZ" sz="1200" b="1" dirty="0" smtClean="0">
                <a:solidFill>
                  <a:schemeClr val="tx2">
                    <a:lumMod val="50000"/>
                  </a:schemeClr>
                </a:solidFill>
                <a:latin typeface="Segoe UI" panose="020B0502040204020203" pitchFamily="34" charset="0"/>
                <a:cs typeface="Segoe UI" panose="020B0502040204020203" pitchFamily="34" charset="0"/>
              </a:rPr>
              <a:t>Мемлекеттік мәдениет ұйымдарының балансындағы бос үй-жайларды жалға беруден түсетін кірістер мемлекеттік бюджетке түседі </a:t>
            </a:r>
            <a:r>
              <a:rPr lang="kk-KZ" sz="1200" i="1" dirty="0" smtClean="0">
                <a:solidFill>
                  <a:schemeClr val="tx2">
                    <a:lumMod val="50000"/>
                  </a:schemeClr>
                </a:solidFill>
                <a:latin typeface="Segoe UI" panose="020B0502040204020203" pitchFamily="34" charset="0"/>
                <a:cs typeface="Segoe UI" panose="020B0502040204020203" pitchFamily="34" charset="0"/>
              </a:rPr>
              <a:t>(ұйымдар мүдделі емес)</a:t>
            </a:r>
            <a:endParaRPr lang="kk-KZ" sz="1200" i="1" dirty="0">
              <a:solidFill>
                <a:schemeClr val="tx2">
                  <a:lumMod val="50000"/>
                </a:schemeClr>
              </a:solidFill>
              <a:latin typeface="Segoe UI" panose="020B0502040204020203" pitchFamily="34" charset="0"/>
              <a:cs typeface="Segoe UI" panose="020B0502040204020203" pitchFamily="34" charset="0"/>
            </a:endParaRPr>
          </a:p>
        </p:txBody>
      </p:sp>
      <p:sp>
        <p:nvSpPr>
          <p:cNvPr id="46" name="Прямоугольник 45"/>
          <p:cNvSpPr/>
          <p:nvPr/>
        </p:nvSpPr>
        <p:spPr>
          <a:xfrm>
            <a:off x="6373054" y="5430016"/>
            <a:ext cx="5652000" cy="830997"/>
          </a:xfrm>
          <a:prstGeom prst="rect">
            <a:avLst/>
          </a:prstGeom>
        </p:spPr>
        <p:txBody>
          <a:bodyPr wrap="square">
            <a:spAutoFit/>
          </a:bodyPr>
          <a:lstStyle/>
          <a:p>
            <a:pPr algn="just"/>
            <a:r>
              <a:rPr lang="kk-KZ" sz="1200" b="1" dirty="0" smtClean="0">
                <a:solidFill>
                  <a:schemeClr val="tx2">
                    <a:lumMod val="50000"/>
                  </a:schemeClr>
                </a:solidFill>
                <a:latin typeface="Segoe UI" panose="020B0502040204020203" pitchFamily="34" charset="0"/>
                <a:cs typeface="Segoe UI" panose="020B0502040204020203" pitchFamily="34" charset="0"/>
              </a:rPr>
              <a:t>Мәдениет ұйымдарына оларды пайдаланудан түсетін қаражатты </a:t>
            </a:r>
            <a:r>
              <a:rPr lang="kk-KZ" sz="1200" dirty="0" smtClean="0">
                <a:solidFill>
                  <a:schemeClr val="tx2">
                    <a:lumMod val="50000"/>
                  </a:schemeClr>
                </a:solidFill>
                <a:latin typeface="Segoe UI" panose="020B0502040204020203" pitchFamily="34" charset="0"/>
                <a:cs typeface="Segoe UI" panose="020B0502040204020203" pitchFamily="34" charset="0"/>
              </a:rPr>
              <a:t>өз ұйымын дамытуға жұмсай отырып, </a:t>
            </a:r>
            <a:r>
              <a:rPr lang="kk-KZ" sz="1200" b="1" dirty="0" smtClean="0">
                <a:solidFill>
                  <a:schemeClr val="tx2">
                    <a:lumMod val="50000"/>
                  </a:schemeClr>
                </a:solidFill>
                <a:latin typeface="Segoe UI" panose="020B0502040204020203" pitchFamily="34" charset="0"/>
                <a:cs typeface="Segoe UI" panose="020B0502040204020203" pitchFamily="34" charset="0"/>
              </a:rPr>
              <a:t>үй-жайлар мен аумақтарды жалға алу құқығын беру </a:t>
            </a:r>
            <a:r>
              <a:rPr lang="kk-KZ" sz="1200" i="1" dirty="0" smtClean="0">
                <a:solidFill>
                  <a:schemeClr val="tx2">
                    <a:lumMod val="50000"/>
                  </a:schemeClr>
                </a:solidFill>
                <a:latin typeface="Segoe UI" panose="020B0502040204020203" pitchFamily="34" charset="0"/>
                <a:cs typeface="Segoe UI" panose="020B0502040204020203" pitchFamily="34" charset="0"/>
              </a:rPr>
              <a:t>(Қолданыстағы заңнамаға, оның ішінде «Мемлекеттік мүлік туралы» Қазақстан Республикасының </a:t>
            </a:r>
            <a:r>
              <a:rPr lang="kk-KZ" sz="1200" i="1" dirty="0">
                <a:solidFill>
                  <a:schemeClr val="tx2">
                    <a:lumMod val="50000"/>
                  </a:schemeClr>
                </a:solidFill>
                <a:latin typeface="Segoe UI" panose="020B0502040204020203" pitchFamily="34" charset="0"/>
                <a:cs typeface="Segoe UI" panose="020B0502040204020203" pitchFamily="34" charset="0"/>
              </a:rPr>
              <a:t>Заңына өзгерістер енгізу </a:t>
            </a:r>
            <a:r>
              <a:rPr lang="kk-KZ" sz="1200" i="1" dirty="0" smtClean="0">
                <a:solidFill>
                  <a:schemeClr val="tx2">
                    <a:lumMod val="50000"/>
                  </a:schemeClr>
                </a:solidFill>
                <a:latin typeface="Segoe UI" panose="020B0502040204020203" pitchFamily="34" charset="0"/>
                <a:cs typeface="Segoe UI" panose="020B0502040204020203" pitchFamily="34" charset="0"/>
              </a:rPr>
              <a:t>қажет)</a:t>
            </a:r>
            <a:endParaRPr lang="kk-KZ" sz="1200" i="1" dirty="0">
              <a:solidFill>
                <a:schemeClr val="tx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0029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5250">
            <a:extLst>
              <a:ext uri="{FF2B5EF4-FFF2-40B4-BE49-F238E27FC236}">
                <a16:creationId xmlns:a16="http://schemas.microsoft.com/office/drawing/2014/main" id="{77A201BF-3AA5-453F-BC0F-80CD6177C8DD}"/>
              </a:ext>
            </a:extLst>
          </p:cNvPr>
          <p:cNvSpPr>
            <a:spLocks/>
          </p:cNvSpPr>
          <p:nvPr/>
        </p:nvSpPr>
        <p:spPr bwMode="auto">
          <a:xfrm>
            <a:off x="48742" y="1388663"/>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13" name="Shape 5250">
            <a:extLst>
              <a:ext uri="{FF2B5EF4-FFF2-40B4-BE49-F238E27FC236}">
                <a16:creationId xmlns:a16="http://schemas.microsoft.com/office/drawing/2014/main" id="{77A201BF-3AA5-453F-BC0F-80CD6177C8DD}"/>
              </a:ext>
            </a:extLst>
          </p:cNvPr>
          <p:cNvSpPr>
            <a:spLocks/>
          </p:cNvSpPr>
          <p:nvPr/>
        </p:nvSpPr>
        <p:spPr bwMode="auto">
          <a:xfrm>
            <a:off x="48742" y="3136903"/>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sp>
        <p:nvSpPr>
          <p:cNvPr id="17" name="Shape 5250">
            <a:extLst>
              <a:ext uri="{FF2B5EF4-FFF2-40B4-BE49-F238E27FC236}">
                <a16:creationId xmlns:a16="http://schemas.microsoft.com/office/drawing/2014/main" id="{77A201BF-3AA5-453F-BC0F-80CD6177C8DD}"/>
              </a:ext>
            </a:extLst>
          </p:cNvPr>
          <p:cNvSpPr>
            <a:spLocks/>
          </p:cNvSpPr>
          <p:nvPr/>
        </p:nvSpPr>
        <p:spPr bwMode="auto">
          <a:xfrm>
            <a:off x="48742" y="5067709"/>
            <a:ext cx="288000" cy="288000"/>
          </a:xfrm>
          <a:custGeom>
            <a:avLst/>
            <a:gdLst>
              <a:gd name="T0" fmla="*/ 808343 w 21600"/>
              <a:gd name="T1" fmla="*/ 808338 h 21600"/>
              <a:gd name="T2" fmla="*/ 808343 w 21600"/>
              <a:gd name="T3" fmla="*/ 808338 h 21600"/>
              <a:gd name="T4" fmla="*/ 808343 w 21600"/>
              <a:gd name="T5" fmla="*/ 808338 h 21600"/>
              <a:gd name="T6" fmla="*/ 808343 w 21600"/>
              <a:gd name="T7" fmla="*/ 8083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chemeClr val="accent1">
              <a:lumMod val="60000"/>
              <a:lumOff val="40000"/>
            </a:schemeClr>
          </a:solidFill>
          <a:ln>
            <a:noFill/>
          </a:ln>
        </p:spPr>
        <p:txBody>
          <a:bodyPr lIns="45713" tIns="45713" rIns="45713" bIns="45713"/>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endParaRPr>
          </a:p>
        </p:txBody>
      </p:sp>
      <p:cxnSp>
        <p:nvCxnSpPr>
          <p:cNvPr id="19" name="Google Shape;371;p7">
            <a:extLst>
              <a:ext uri="{FF2B5EF4-FFF2-40B4-BE49-F238E27FC236}">
                <a16:creationId xmlns:a16="http://schemas.microsoft.com/office/drawing/2014/main" id="{C7B6481B-2143-4297-A5E9-02DB9EC08508}"/>
              </a:ext>
            </a:extLst>
          </p:cNvPr>
          <p:cNvCxnSpPr>
            <a:cxnSpLocks/>
          </p:cNvCxnSpPr>
          <p:nvPr/>
        </p:nvCxnSpPr>
        <p:spPr>
          <a:xfrm>
            <a:off x="411828" y="1179892"/>
            <a:ext cx="0" cy="5616000"/>
          </a:xfrm>
          <a:prstGeom prst="straightConnector1">
            <a:avLst/>
          </a:prstGeom>
          <a:noFill/>
          <a:ln w="19050" cap="flat" cmpd="sng">
            <a:solidFill>
              <a:srgbClr val="001C7B"/>
            </a:solidFill>
            <a:prstDash val="dot"/>
            <a:round/>
            <a:headEnd type="none" w="sm" len="sm"/>
            <a:tailEnd type="none" w="sm" len="sm"/>
          </a:ln>
        </p:spPr>
      </p:cxnSp>
      <p:cxnSp>
        <p:nvCxnSpPr>
          <p:cNvPr id="37" name="Google Shape;371;p7">
            <a:extLst>
              <a:ext uri="{FF2B5EF4-FFF2-40B4-BE49-F238E27FC236}">
                <a16:creationId xmlns:a16="http://schemas.microsoft.com/office/drawing/2014/main" id="{C7B6481B-2143-4297-A5E9-02DB9EC08508}"/>
              </a:ext>
            </a:extLst>
          </p:cNvPr>
          <p:cNvCxnSpPr>
            <a:cxnSpLocks/>
          </p:cNvCxnSpPr>
          <p:nvPr/>
        </p:nvCxnSpPr>
        <p:spPr>
          <a:xfrm flipH="1">
            <a:off x="6370632" y="1563280"/>
            <a:ext cx="0" cy="741704"/>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38" name="Равнобедренный треугольник 37">
            <a:extLst>
              <a:ext uri="{FF2B5EF4-FFF2-40B4-BE49-F238E27FC236}">
                <a16:creationId xmlns:a16="http://schemas.microsoft.com/office/drawing/2014/main" id="{3C2C356B-4D19-4329-9301-23B11A38C301}"/>
              </a:ext>
            </a:extLst>
          </p:cNvPr>
          <p:cNvSpPr/>
          <p:nvPr/>
        </p:nvSpPr>
        <p:spPr>
          <a:xfrm rot="5400000">
            <a:off x="6025089" y="1835485"/>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cxnSp>
        <p:nvCxnSpPr>
          <p:cNvPr id="41" name="Google Shape;371;p7">
            <a:extLst>
              <a:ext uri="{FF2B5EF4-FFF2-40B4-BE49-F238E27FC236}">
                <a16:creationId xmlns:a16="http://schemas.microsoft.com/office/drawing/2014/main" id="{C7B6481B-2143-4297-A5E9-02DB9EC08508}"/>
              </a:ext>
            </a:extLst>
          </p:cNvPr>
          <p:cNvCxnSpPr>
            <a:cxnSpLocks/>
          </p:cNvCxnSpPr>
          <p:nvPr/>
        </p:nvCxnSpPr>
        <p:spPr>
          <a:xfrm flipH="1">
            <a:off x="6409627" y="3235126"/>
            <a:ext cx="0" cy="1296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42" name="Равнобедренный треугольник 41">
            <a:extLst>
              <a:ext uri="{FF2B5EF4-FFF2-40B4-BE49-F238E27FC236}">
                <a16:creationId xmlns:a16="http://schemas.microsoft.com/office/drawing/2014/main" id="{3C2C356B-4D19-4329-9301-23B11A38C301}"/>
              </a:ext>
            </a:extLst>
          </p:cNvPr>
          <p:cNvSpPr/>
          <p:nvPr/>
        </p:nvSpPr>
        <p:spPr>
          <a:xfrm rot="5400000">
            <a:off x="6025089" y="3757744"/>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26" name="Прямоугольник 25">
            <a:extLst>
              <a:ext uri="{FF2B5EF4-FFF2-40B4-BE49-F238E27FC236}">
                <a16:creationId xmlns:a16="http://schemas.microsoft.com/office/drawing/2014/main" id="{746BD5C9-A2CD-4995-8F6B-719E3CCF005E}"/>
              </a:ext>
            </a:extLst>
          </p:cNvPr>
          <p:cNvSpPr/>
          <p:nvPr/>
        </p:nvSpPr>
        <p:spPr>
          <a:xfrm>
            <a:off x="126159" y="696345"/>
            <a:ext cx="5886714" cy="434923"/>
          </a:xfrm>
          <a:prstGeom prst="rect">
            <a:avLst/>
          </a:prstGeom>
          <a:solidFill>
            <a:srgbClr val="C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accent1">
                    <a:lumMod val="50000"/>
                  </a:schemeClr>
                </a:solidFill>
                <a:latin typeface="Arial" panose="020B0604020202020204" pitchFamily="34" charset="0"/>
                <a:cs typeface="Arial" panose="020B0604020202020204" pitchFamily="34" charset="0"/>
              </a:rPr>
              <a:t>Ағымдағы жағдай</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27" name="Прямоугольник 26">
            <a:extLst>
              <a:ext uri="{FF2B5EF4-FFF2-40B4-BE49-F238E27FC236}">
                <a16:creationId xmlns:a16="http://schemas.microsoft.com/office/drawing/2014/main" id="{746BD5C9-A2CD-4995-8F6B-719E3CCF005E}"/>
              </a:ext>
            </a:extLst>
          </p:cNvPr>
          <p:cNvSpPr/>
          <p:nvPr/>
        </p:nvSpPr>
        <p:spPr>
          <a:xfrm>
            <a:off x="6096001" y="686393"/>
            <a:ext cx="5999058" cy="43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accent1">
                    <a:lumMod val="50000"/>
                  </a:schemeClr>
                </a:solidFill>
                <a:latin typeface="Arial" panose="020B0604020202020204" pitchFamily="34" charset="0"/>
                <a:cs typeface="Arial" panose="020B0604020202020204" pitchFamily="34" charset="0"/>
              </a:rPr>
              <a:t>Шешу жолдары</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30" name="Прямоугольник 29"/>
          <p:cNvSpPr/>
          <p:nvPr/>
        </p:nvSpPr>
        <p:spPr>
          <a:xfrm>
            <a:off x="126159" y="0"/>
            <a:ext cx="133166" cy="468000"/>
          </a:xfrm>
          <a:prstGeom prst="rect">
            <a:avLst/>
          </a:prstGeom>
          <a:solidFill>
            <a:srgbClr val="9C31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2" name="Прямоугольник 31"/>
          <p:cNvSpPr/>
          <p:nvPr/>
        </p:nvSpPr>
        <p:spPr>
          <a:xfrm>
            <a:off x="6096001" y="-857"/>
            <a:ext cx="6096000" cy="453761"/>
          </a:xfrm>
          <a:prstGeom prst="rect">
            <a:avLst/>
          </a:prstGeom>
          <a:solidFill>
            <a:srgbClr val="9C31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34" name="TextBox 33">
            <a:extLst>
              <a:ext uri="{FF2B5EF4-FFF2-40B4-BE49-F238E27FC236}">
                <a16:creationId xmlns:a16="http://schemas.microsoft.com/office/drawing/2014/main" id="{80822AF5-9BD7-40BE-AC6D-B597C6B1E480}"/>
              </a:ext>
            </a:extLst>
          </p:cNvPr>
          <p:cNvSpPr txBox="1"/>
          <p:nvPr/>
        </p:nvSpPr>
        <p:spPr>
          <a:xfrm>
            <a:off x="6151089" y="56115"/>
            <a:ext cx="6040911" cy="369332"/>
          </a:xfrm>
          <a:prstGeom prst="rect">
            <a:avLst/>
          </a:prstGeom>
          <a:noFill/>
        </p:spPr>
        <p:txBody>
          <a:bodyPr wrap="square" rtlCol="0">
            <a:spAutoFit/>
          </a:bodyPr>
          <a:lstStyle>
            <a:defPPr>
              <a:defRPr lang="ru-RU"/>
            </a:defPPr>
            <a:lvl1pPr>
              <a:defRPr sz="2551" b="1">
                <a:solidFill>
                  <a:schemeClr val="accent1">
                    <a:lumMod val="50000"/>
                  </a:schemeClr>
                </a:solidFill>
                <a:latin typeface="Arial" panose="020B0604020202020204" pitchFamily="34" charset="0"/>
              </a:defRPr>
            </a:lvl1pPr>
          </a:lstStyle>
          <a:p>
            <a:pPr>
              <a:defRPr lang="ru-RU" sz="2400" b="1" i="0" u="none" strike="noStrike" kern="1200" spc="0" baseline="0" dirty="0" smtClean="0">
                <a:solidFill>
                  <a:srgbClr val="4F81BD">
                    <a:lumMod val="50000"/>
                  </a:srgbClr>
                </a:solidFill>
                <a:latin typeface="Arial" panose="020B0604020202020204" pitchFamily="34" charset="0"/>
                <a:ea typeface="+mn-ea"/>
                <a:cs typeface="Arial" panose="020B0604020202020204" pitchFamily="34" charset="0"/>
              </a:defRPr>
            </a:pPr>
            <a:r>
              <a:rPr lang="ru-RU" sz="1800" i="1" dirty="0" smtClean="0">
                <a:solidFill>
                  <a:schemeClr val="bg1"/>
                </a:solidFill>
                <a:latin typeface="Segoe UI" panose="020B0502040204020203" pitchFamily="34" charset="0"/>
                <a:cs typeface="Segoe UI" panose="020B0502040204020203" pitchFamily="34" charset="0"/>
              </a:rPr>
              <a:t>Проблемалық мәселелер</a:t>
            </a:r>
            <a:endParaRPr lang="ru-RU" sz="1800" i="1" dirty="0">
              <a:solidFill>
                <a:schemeClr val="bg1"/>
              </a:solidFill>
              <a:latin typeface="Segoe UI" panose="020B0502040204020203" pitchFamily="34" charset="0"/>
              <a:cs typeface="Segoe UI" panose="020B0502040204020203" pitchFamily="34" charset="0"/>
            </a:endParaRPr>
          </a:p>
        </p:txBody>
      </p:sp>
      <p:cxnSp>
        <p:nvCxnSpPr>
          <p:cNvPr id="35" name="Google Shape;371;p7">
            <a:extLst>
              <a:ext uri="{FF2B5EF4-FFF2-40B4-BE49-F238E27FC236}">
                <a16:creationId xmlns:a16="http://schemas.microsoft.com/office/drawing/2014/main" id="{C7B6481B-2143-4297-A5E9-02DB9EC08508}"/>
              </a:ext>
            </a:extLst>
          </p:cNvPr>
          <p:cNvCxnSpPr>
            <a:cxnSpLocks/>
          </p:cNvCxnSpPr>
          <p:nvPr/>
        </p:nvCxnSpPr>
        <p:spPr>
          <a:xfrm>
            <a:off x="6051489" y="671788"/>
            <a:ext cx="0" cy="468000"/>
          </a:xfrm>
          <a:prstGeom prst="straightConnector1">
            <a:avLst/>
          </a:prstGeom>
          <a:noFill/>
          <a:ln w="19050" cap="flat" cmpd="sng">
            <a:solidFill>
              <a:srgbClr val="001C7B"/>
            </a:solidFill>
            <a:prstDash val="dot"/>
            <a:round/>
            <a:headEnd type="none" w="sm" len="sm"/>
            <a:tailEnd type="none" w="sm" len="sm"/>
          </a:ln>
        </p:spPr>
      </p:cxnSp>
      <p:sp>
        <p:nvSpPr>
          <p:cNvPr id="36" name="Прямоугольник 35"/>
          <p:cNvSpPr/>
          <p:nvPr/>
        </p:nvSpPr>
        <p:spPr>
          <a:xfrm>
            <a:off x="300771" y="19266"/>
            <a:ext cx="7130393" cy="523220"/>
          </a:xfrm>
          <a:prstGeom prst="rect">
            <a:avLst/>
          </a:prstGeom>
        </p:spPr>
        <p:txBody>
          <a:bodyPr wrap="square">
            <a:spAutoFit/>
          </a:bodyPr>
          <a:lstStyle/>
          <a:p>
            <a:r>
              <a:rPr lang="kk-KZ" sz="2800" b="1" dirty="0" smtClean="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МӘДЕНИЕТ САЛАСЫ</a:t>
            </a:r>
            <a:endParaRPr lang="kk-KZ" sz="2800" b="1" dirty="0">
              <a:solidFill>
                <a:schemeClr val="accent1">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3" name="Прямоугольник 42"/>
          <p:cNvSpPr/>
          <p:nvPr/>
        </p:nvSpPr>
        <p:spPr>
          <a:xfrm>
            <a:off x="478031" y="1244077"/>
            <a:ext cx="5269567" cy="1892826"/>
          </a:xfrm>
          <a:prstGeom prst="rect">
            <a:avLst/>
          </a:prstGeom>
        </p:spPr>
        <p:txBody>
          <a:bodyPr wrap="square">
            <a:spAutoFit/>
          </a:bodyPr>
          <a:lstStyle/>
          <a:p>
            <a:pPr algn="just"/>
            <a:r>
              <a:rPr lang="kk-KZ" sz="1300" dirty="0" smtClean="0">
                <a:latin typeface="Segoe UI" panose="020B0502040204020203" pitchFamily="34" charset="0"/>
                <a:cs typeface="Segoe UI" panose="020B0502040204020203" pitchFamily="34" charset="0"/>
              </a:rPr>
              <a:t>Қолданыстағы «Мәдениет туралы» Заңда музей қорларын көпшілікке таныстыруға және оларды насихаттауға (стационарлық және көшпелі көрмелер, экспозициялар, интерактивті іс-шаралар, дөңгелек үстелдер, конференциялар және т.б.) байланысты шығындарды өтеу үшін</a:t>
            </a:r>
            <a:r>
              <a:rPr lang="kk-KZ" sz="1300" b="1" dirty="0" smtClean="0">
                <a:latin typeface="Segoe UI" panose="020B0502040204020203" pitchFamily="34" charset="0"/>
                <a:cs typeface="Segoe UI" panose="020B0502040204020203" pitchFamily="34" charset="0"/>
              </a:rPr>
              <a:t> мемлекеттік музейлерге бөлінетін субсидиялар қарастырылмаған</a:t>
            </a:r>
            <a:r>
              <a:rPr lang="kk-KZ" sz="1300" dirty="0" smtClean="0">
                <a:latin typeface="Segoe UI" panose="020B0502040204020203" pitchFamily="34" charset="0"/>
                <a:cs typeface="Segoe UI" panose="020B0502040204020203" pitchFamily="34" charset="0"/>
              </a:rPr>
              <a:t>. Іс жүзінде барлық музей субсидияланған қаражат есебінен бұл жұмысты белсенді түрде жүргізеді. </a:t>
            </a:r>
          </a:p>
          <a:p>
            <a:pPr algn="just"/>
            <a:endParaRPr lang="kk-KZ" sz="1300" i="1" dirty="0">
              <a:latin typeface="Segoe UI" panose="020B0502040204020203" pitchFamily="34" charset="0"/>
              <a:cs typeface="Segoe UI" panose="020B0502040204020203" pitchFamily="34" charset="0"/>
            </a:endParaRPr>
          </a:p>
        </p:txBody>
      </p:sp>
      <p:sp>
        <p:nvSpPr>
          <p:cNvPr id="44" name="Прямоугольник 43"/>
          <p:cNvSpPr/>
          <p:nvPr/>
        </p:nvSpPr>
        <p:spPr>
          <a:xfrm>
            <a:off x="6432634" y="1577979"/>
            <a:ext cx="5269567" cy="692497"/>
          </a:xfrm>
          <a:prstGeom prst="rect">
            <a:avLst/>
          </a:prstGeom>
        </p:spPr>
        <p:txBody>
          <a:bodyPr wrap="square">
            <a:spAutoFit/>
          </a:bodyPr>
          <a:lstStyle/>
          <a:p>
            <a:pPr algn="just"/>
            <a:r>
              <a:rPr lang="kk-KZ" sz="1300" dirty="0" smtClean="0">
                <a:latin typeface="Segoe UI" panose="020B0502040204020203" pitchFamily="34" charset="0"/>
                <a:cs typeface="Segoe UI" panose="020B0502040204020203" pitchFamily="34" charset="0"/>
              </a:rPr>
              <a:t>Субсидиялауға жататын музейлер қызметінің негізгі бағыттарын заңнамалық бекіту үшін </a:t>
            </a:r>
            <a:r>
              <a:rPr lang="kk-KZ" sz="1300" b="1" dirty="0" smtClean="0">
                <a:latin typeface="Segoe UI" panose="020B0502040204020203" pitchFamily="34" charset="0"/>
                <a:cs typeface="Segoe UI" panose="020B0502040204020203" pitchFamily="34" charset="0"/>
              </a:rPr>
              <a:t>«Мәдениет туралы» Заңға нақты түзетулер қысқа мерзімде енгізілу </a:t>
            </a:r>
            <a:r>
              <a:rPr lang="kk-KZ" sz="1300" dirty="0" smtClean="0">
                <a:latin typeface="Segoe UI" panose="020B0502040204020203" pitchFamily="34" charset="0"/>
                <a:cs typeface="Segoe UI" panose="020B0502040204020203" pitchFamily="34" charset="0"/>
              </a:rPr>
              <a:t>қажет.</a:t>
            </a:r>
            <a:endParaRPr lang="kk-KZ" sz="1300" i="1" dirty="0">
              <a:latin typeface="Segoe UI" panose="020B0502040204020203" pitchFamily="34" charset="0"/>
              <a:cs typeface="Segoe UI" panose="020B0502040204020203" pitchFamily="34" charset="0"/>
            </a:endParaRPr>
          </a:p>
        </p:txBody>
      </p:sp>
      <p:sp>
        <p:nvSpPr>
          <p:cNvPr id="54" name="Прямоугольник 53"/>
          <p:cNvSpPr/>
          <p:nvPr/>
        </p:nvSpPr>
        <p:spPr>
          <a:xfrm>
            <a:off x="497498" y="2974594"/>
            <a:ext cx="5250100" cy="1692771"/>
          </a:xfrm>
          <a:prstGeom prst="rect">
            <a:avLst/>
          </a:prstGeom>
        </p:spPr>
        <p:txBody>
          <a:bodyPr wrap="square">
            <a:spAutoFit/>
          </a:bodyPr>
          <a:lstStyle/>
          <a:p>
            <a:pPr algn="just"/>
            <a:r>
              <a:rPr lang="kk-KZ" sz="1300" dirty="0" smtClean="0">
                <a:latin typeface="Segoe UI" panose="020B0502040204020203" pitchFamily="34" charset="0"/>
                <a:cs typeface="Segoe UI" panose="020B0502040204020203" pitchFamily="34" charset="0"/>
              </a:rPr>
              <a:t>«Тарихи-мәдени мұра объектілерін қорғау және пайдалану туралы» Заңға сәйкес монументалды өнер құрылымдарын (ескерткіштерін) орнату жұмыстары ЖАО-ға жүктелген. Бұл ретте заңнамада оларды орнату тәртібі мен шарттары нақты белгіленген. Сонымен қатар, Қазақстан Республикасының аймақтарында </a:t>
            </a:r>
            <a:r>
              <a:rPr lang="kk-KZ" sz="1300" b="1" dirty="0" smtClean="0">
                <a:latin typeface="Segoe UI" panose="020B0502040204020203" pitchFamily="34" charset="0"/>
                <a:cs typeface="Segoe UI" panose="020B0502040204020203" pitchFamily="34" charset="0"/>
              </a:rPr>
              <a:t>ескерткіштерді орнату кезінде заң талаптарының өрескел бұзылуы орын алуда </a:t>
            </a:r>
            <a:r>
              <a:rPr lang="kk-KZ" sz="1300" dirty="0" smtClean="0">
                <a:latin typeface="Segoe UI" panose="020B0502040204020203" pitchFamily="34" charset="0"/>
                <a:cs typeface="Segoe UI" panose="020B0502040204020203" pitchFamily="34" charset="0"/>
              </a:rPr>
              <a:t>(орнату фактілері республикалық комиссияның рұқсатынсыз қайталанады). </a:t>
            </a:r>
            <a:endParaRPr lang="kk-KZ" sz="1300" dirty="0">
              <a:latin typeface="Segoe UI" panose="020B0502040204020203" pitchFamily="34" charset="0"/>
              <a:cs typeface="Segoe UI" panose="020B0502040204020203" pitchFamily="34" charset="0"/>
            </a:endParaRPr>
          </a:p>
        </p:txBody>
      </p:sp>
      <p:sp>
        <p:nvSpPr>
          <p:cNvPr id="55" name="Прямоугольник 54"/>
          <p:cNvSpPr/>
          <p:nvPr/>
        </p:nvSpPr>
        <p:spPr>
          <a:xfrm>
            <a:off x="6509217" y="3355294"/>
            <a:ext cx="5269567" cy="1092607"/>
          </a:xfrm>
          <a:prstGeom prst="rect">
            <a:avLst/>
          </a:prstGeom>
        </p:spPr>
        <p:txBody>
          <a:bodyPr wrap="square">
            <a:spAutoFit/>
          </a:bodyPr>
          <a:lstStyle/>
          <a:p>
            <a:pPr algn="just"/>
            <a:r>
              <a:rPr lang="kk-KZ" sz="1300" dirty="0" smtClean="0">
                <a:latin typeface="Segoe UI" panose="020B0502040204020203" pitchFamily="34" charset="0"/>
                <a:cs typeface="Segoe UI" panose="020B0502040204020203" pitchFamily="34" charset="0"/>
              </a:rPr>
              <a:t>Мерейтойлар мен есте қаларлық күндерге сілтеме жасай отырып, ескерткіштер орнатудың алдағы үш жылға арналған республикалық жоспарын бекіту туралы </a:t>
            </a:r>
            <a:r>
              <a:rPr lang="kk-KZ" sz="1300" b="1" dirty="0" smtClean="0">
                <a:latin typeface="Segoe UI" panose="020B0502040204020203" pitchFamily="34" charset="0"/>
                <a:cs typeface="Segoe UI" panose="020B0502040204020203" pitchFamily="34" charset="0"/>
              </a:rPr>
              <a:t>заңнамаға өзгерістер енгізу</a:t>
            </a:r>
            <a:r>
              <a:rPr lang="kk-KZ" sz="1300" dirty="0" smtClean="0">
                <a:latin typeface="Segoe UI" panose="020B0502040204020203" pitchFamily="34" charset="0"/>
                <a:cs typeface="Segoe UI" panose="020B0502040204020203" pitchFamily="34" charset="0"/>
              </a:rPr>
              <a:t>.</a:t>
            </a:r>
          </a:p>
          <a:p>
            <a:pPr algn="just"/>
            <a:endParaRPr lang="kk-KZ" sz="1300" dirty="0">
              <a:latin typeface="Segoe UI" panose="020B0502040204020203" pitchFamily="34" charset="0"/>
              <a:cs typeface="Segoe UI" panose="020B0502040204020203" pitchFamily="34" charset="0"/>
            </a:endParaRPr>
          </a:p>
        </p:txBody>
      </p:sp>
      <p:cxnSp>
        <p:nvCxnSpPr>
          <p:cNvPr id="25" name="Google Shape;371;p7">
            <a:extLst>
              <a:ext uri="{FF2B5EF4-FFF2-40B4-BE49-F238E27FC236}">
                <a16:creationId xmlns:a16="http://schemas.microsoft.com/office/drawing/2014/main" id="{C7B6481B-2143-4297-A5E9-02DB9EC08508}"/>
              </a:ext>
            </a:extLst>
          </p:cNvPr>
          <p:cNvCxnSpPr>
            <a:cxnSpLocks/>
          </p:cNvCxnSpPr>
          <p:nvPr/>
        </p:nvCxnSpPr>
        <p:spPr>
          <a:xfrm flipH="1">
            <a:off x="6380379" y="5185512"/>
            <a:ext cx="0" cy="828000"/>
          </a:xfrm>
          <a:prstGeom prst="straightConnector1">
            <a:avLst/>
          </a:prstGeom>
          <a:noFill/>
          <a:ln w="19050" cap="flat" cmpd="sng">
            <a:solidFill>
              <a:schemeClr val="accent5">
                <a:lumMod val="75000"/>
              </a:schemeClr>
            </a:solidFill>
            <a:prstDash val="dot"/>
            <a:round/>
            <a:headEnd type="none" w="sm" len="sm"/>
            <a:tailEnd type="none" w="sm" len="sm"/>
          </a:ln>
        </p:spPr>
      </p:cxnSp>
      <p:sp>
        <p:nvSpPr>
          <p:cNvPr id="28" name="Равнобедренный треугольник 27">
            <a:extLst>
              <a:ext uri="{FF2B5EF4-FFF2-40B4-BE49-F238E27FC236}">
                <a16:creationId xmlns:a16="http://schemas.microsoft.com/office/drawing/2014/main" id="{3C2C356B-4D19-4329-9301-23B11A38C301}"/>
              </a:ext>
            </a:extLst>
          </p:cNvPr>
          <p:cNvSpPr/>
          <p:nvPr/>
        </p:nvSpPr>
        <p:spPr>
          <a:xfrm rot="5400000">
            <a:off x="6025089" y="5443343"/>
            <a:ext cx="252000" cy="108000"/>
          </a:xfrm>
          <a:prstGeom prst="triangl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2E2E38"/>
              </a:solidFill>
              <a:effectLst/>
              <a:uLnTx/>
              <a:uFillTx/>
              <a:latin typeface="Bahnschrift" panose="020B0502040204020203" pitchFamily="34" charset="0"/>
              <a:ea typeface="+mn-ea"/>
              <a:cs typeface="+mn-cs"/>
            </a:endParaRPr>
          </a:p>
        </p:txBody>
      </p:sp>
      <p:sp>
        <p:nvSpPr>
          <p:cNvPr id="29" name="Прямоугольник 28"/>
          <p:cNvSpPr/>
          <p:nvPr/>
        </p:nvSpPr>
        <p:spPr>
          <a:xfrm>
            <a:off x="443688" y="5044047"/>
            <a:ext cx="5251655" cy="1492716"/>
          </a:xfrm>
          <a:prstGeom prst="rect">
            <a:avLst/>
          </a:prstGeom>
        </p:spPr>
        <p:txBody>
          <a:bodyPr wrap="square">
            <a:spAutoFit/>
          </a:bodyPr>
          <a:lstStyle/>
          <a:p>
            <a:pPr algn="just"/>
            <a:r>
              <a:rPr lang="kk-KZ" sz="1300" dirty="0" smtClean="0">
                <a:latin typeface="Segoe UI" panose="020B0502040204020203" pitchFamily="34" charset="0"/>
                <a:cs typeface="Segoe UI" panose="020B0502040204020203" pitchFamily="34" charset="0"/>
              </a:rPr>
              <a:t>Зағип және нашар көретін азаматтарға арналған Республикалық кітапханасы </a:t>
            </a:r>
            <a:r>
              <a:rPr lang="kk-KZ" sz="1300" b="1" dirty="0" smtClean="0">
                <a:latin typeface="Segoe UI" panose="020B0502040204020203" pitchFamily="34" charset="0"/>
                <a:cs typeface="Segoe UI" panose="020B0502040204020203" pitchFamily="34" charset="0"/>
              </a:rPr>
              <a:t>өз ғимаратының болмауына байланысты </a:t>
            </a:r>
            <a:r>
              <a:rPr lang="kk-KZ" sz="1300" dirty="0" smtClean="0">
                <a:latin typeface="Segoe UI" panose="020B0502040204020203" pitchFamily="34" charset="0"/>
                <a:cs typeface="Segoe UI" panose="020B0502040204020203" pitchFamily="34" charset="0"/>
              </a:rPr>
              <a:t>«Қазақ соқырлар қоғамы» ҚБ меншігіндегі ғимараттан үй-жайды жалға алуда (2015 жылдан бері жылдық жалға алу ақысы 47,2 млн теңге). Жалға беруші жалға алу ақысын 67,0 миллион теңгеге дейін көтеруді немесе ғимаратты сатып алуды талап етуде (алдын ала құны шамамен 1,2 млрд теңге).</a:t>
            </a:r>
            <a:endParaRPr lang="kk-KZ" sz="1300" dirty="0">
              <a:latin typeface="Segoe UI" panose="020B0502040204020203" pitchFamily="34" charset="0"/>
              <a:cs typeface="Segoe UI" panose="020B0502040204020203" pitchFamily="34" charset="0"/>
            </a:endParaRPr>
          </a:p>
        </p:txBody>
      </p:sp>
      <p:sp>
        <p:nvSpPr>
          <p:cNvPr id="31" name="Прямоугольник 30"/>
          <p:cNvSpPr/>
          <p:nvPr/>
        </p:nvSpPr>
        <p:spPr>
          <a:xfrm>
            <a:off x="6409627" y="5162567"/>
            <a:ext cx="5215144" cy="1292662"/>
          </a:xfrm>
          <a:prstGeom prst="rect">
            <a:avLst/>
          </a:prstGeom>
        </p:spPr>
        <p:txBody>
          <a:bodyPr wrap="square">
            <a:spAutoFit/>
          </a:bodyPr>
          <a:lstStyle/>
          <a:p>
            <a:pPr algn="just"/>
            <a:r>
              <a:rPr lang="kk-KZ" sz="1300" dirty="0" smtClean="0">
                <a:latin typeface="Segoe UI" panose="020B0502040204020203" pitchFamily="34" charset="0"/>
                <a:cs typeface="Segoe UI" panose="020B0502040204020203" pitchFamily="34" charset="0"/>
              </a:rPr>
              <a:t>Ұйымның әлеуметтік мақсатын ескере отырып, аталған ғимаратты кейіннен күрделі жөндеуден өткізе отырып, </a:t>
            </a:r>
            <a:r>
              <a:rPr lang="kk-KZ" sz="1300" b="1" dirty="0" smtClean="0">
                <a:latin typeface="Segoe UI" panose="020B0502040204020203" pitchFamily="34" charset="0"/>
                <a:cs typeface="Segoe UI" panose="020B0502040204020203" pitchFamily="34" charset="0"/>
              </a:rPr>
              <a:t>мемлекет меншігіне сатып алу </a:t>
            </a:r>
            <a:r>
              <a:rPr lang="kk-KZ" sz="1300" dirty="0" smtClean="0">
                <a:latin typeface="Segoe UI" panose="020B0502040204020203" pitchFamily="34" charset="0"/>
                <a:cs typeface="Segoe UI" panose="020B0502040204020203" pitchFamily="34" charset="0"/>
              </a:rPr>
              <a:t>қажет</a:t>
            </a:r>
            <a:r>
              <a:rPr lang="kk-KZ" sz="1300" dirty="0">
                <a:latin typeface="Segoe UI" panose="020B0502040204020203" pitchFamily="34" charset="0"/>
                <a:cs typeface="Segoe UI" panose="020B0502040204020203" pitchFamily="34" charset="0"/>
              </a:rPr>
              <a:t> </a:t>
            </a:r>
            <a:r>
              <a:rPr lang="kk-KZ" sz="1300" dirty="0" smtClean="0">
                <a:latin typeface="Segoe UI" panose="020B0502040204020203" pitchFamily="34" charset="0"/>
                <a:cs typeface="Segoe UI" panose="020B0502040204020203" pitchFamily="34" charset="0"/>
              </a:rPr>
              <a:t>немесе Алматы қаласында </a:t>
            </a:r>
            <a:r>
              <a:rPr lang="kk-KZ" sz="1300" b="1" dirty="0" smtClean="0">
                <a:latin typeface="Segoe UI" panose="020B0502040204020203" pitchFamily="34" charset="0"/>
                <a:cs typeface="Segoe UI" panose="020B0502040204020203" pitchFamily="34" charset="0"/>
              </a:rPr>
              <a:t>басқа ғимаратты сатып алу </a:t>
            </a:r>
            <a:r>
              <a:rPr lang="kk-KZ" sz="1300" dirty="0" smtClean="0">
                <a:latin typeface="Segoe UI" panose="020B0502040204020203" pitchFamily="34" charset="0"/>
                <a:cs typeface="Segoe UI" panose="020B0502040204020203" pitchFamily="34" charset="0"/>
              </a:rPr>
              <a:t>және жалға алуға кететін </a:t>
            </a:r>
            <a:r>
              <a:rPr lang="kk-KZ" sz="1300" b="1" dirty="0" smtClean="0">
                <a:latin typeface="Segoe UI" panose="020B0502040204020203" pitchFamily="34" charset="0"/>
                <a:cs typeface="Segoe UI" panose="020B0502040204020203" pitchFamily="34" charset="0"/>
              </a:rPr>
              <a:t>қаражатты ұлғайту.</a:t>
            </a:r>
          </a:p>
          <a:p>
            <a:pPr algn="just"/>
            <a:endParaRPr lang="kk-KZ" sz="1300" dirty="0" smtClean="0">
              <a:latin typeface="Segoe UI" panose="020B0502040204020203" pitchFamily="34" charset="0"/>
              <a:cs typeface="Segoe UI" panose="020B0502040204020203" pitchFamily="34" charset="0"/>
            </a:endParaRPr>
          </a:p>
          <a:p>
            <a:pPr algn="just"/>
            <a:endParaRPr lang="kk-KZ" sz="13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872423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3717</TotalTime>
  <Words>4969</Words>
  <Application>Microsoft Office PowerPoint</Application>
  <PresentationFormat>Широкоэкранный</PresentationFormat>
  <Paragraphs>610</Paragraphs>
  <Slides>29</Slides>
  <Notes>14</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29</vt:i4>
      </vt:variant>
    </vt:vector>
  </HeadingPairs>
  <TitlesOfParts>
    <vt:vector size="45" baseType="lpstr">
      <vt:lpstr>ＭＳ Ｐゴシック</vt:lpstr>
      <vt:lpstr>Arial</vt:lpstr>
      <vt:lpstr>Arial Narrow</vt:lpstr>
      <vt:lpstr>Bahnschrift</vt:lpstr>
      <vt:lpstr>Barlow Condensed</vt:lpstr>
      <vt:lpstr>Calibri</vt:lpstr>
      <vt:lpstr>Calibri Light</vt:lpstr>
      <vt:lpstr>Montserrat</vt:lpstr>
      <vt:lpstr>Roboto Light</vt:lpstr>
      <vt:lpstr>Segoe UI</vt:lpstr>
      <vt:lpstr>Segoe UI Black</vt:lpstr>
      <vt:lpstr>Segoe UI Light</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Муратхан Кабулов</dc:creator>
  <cp:lastModifiedBy>Калимбекова Куралай</cp:lastModifiedBy>
  <cp:revision>340</cp:revision>
  <cp:lastPrinted>2023-04-14T12:22:18Z</cp:lastPrinted>
  <dcterms:created xsi:type="dcterms:W3CDTF">2022-01-17T12:41:12Z</dcterms:created>
  <dcterms:modified xsi:type="dcterms:W3CDTF">2023-04-17T03:13:49Z</dcterms:modified>
</cp:coreProperties>
</file>