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865" r:id="rId2"/>
    <p:sldId id="866" r:id="rId3"/>
    <p:sldId id="867" r:id="rId4"/>
    <p:sldId id="868" r:id="rId5"/>
    <p:sldId id="869" r:id="rId6"/>
    <p:sldId id="870" r:id="rId7"/>
    <p:sldId id="872" r:id="rId8"/>
    <p:sldId id="871" r:id="rId9"/>
    <p:sldId id="876" r:id="rId10"/>
    <p:sldId id="875" r:id="rId11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CC"/>
    <a:srgbClr val="183962"/>
    <a:srgbClr val="2E6CA4"/>
    <a:srgbClr val="00A0DD"/>
    <a:srgbClr val="00A3DE"/>
    <a:srgbClr val="4472C4"/>
    <a:srgbClr val="AF473F"/>
    <a:srgbClr val="D13F05"/>
    <a:srgbClr val="FF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8754" autoAdjust="0"/>
  </p:normalViewPr>
  <p:slideViewPr>
    <p:cSldViewPr snapToGrid="0">
      <p:cViewPr varScale="1">
        <p:scale>
          <a:sx n="113" d="100"/>
          <a:sy n="113" d="100"/>
        </p:scale>
        <p:origin x="7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28462-5BE2-4BF5-B1A4-FE80628983A7}" type="datetimeFigureOut">
              <a:rPr lang="ru-RU" smtClean="0"/>
              <a:pPr/>
              <a:t>17.04.2023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BD3B-A264-4D52-BF63-A555DB5C33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3482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76F7CAEC-1CC7-4B24-81B9-8D92A114896B}" type="datetimeFigureOut">
              <a:rPr lang="en-US" smtClean="0"/>
              <a:pPr/>
              <a:t>4/17/2023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6464"/>
            <a:ext cx="5438774" cy="4467224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523890DE-C465-4796-A563-4B995EB10C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48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890DE-C465-4796-A563-4B995EB10CF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570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45F824E-1C53-4A64-B619-C268EE9982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E3DC9AE-4383-4CF3-8A1A-1F48D4411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789B9B6-F99F-4062-8DF6-555ACA75E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32EB-3B16-4817-A3A2-96BC90C0714F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6810E0C-D9CB-4C80-A034-7FD9567CC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826668F-9924-444A-A5B9-AA13B06A6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49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416216-19B0-40C8-9D9D-A8B9528BB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64728DA-FBEA-4303-B750-246DDE51C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9A82E4-0AB4-485E-BB6F-CA019CEC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9D1B3-3C65-4CD3-8D4F-D1F95327F6E1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01C648C-3013-41DF-8AB1-CA3E37635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A2B6273-E5F2-4890-9701-BF491DE5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2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DEC0A234-8953-4237-8F77-93F4140D5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F407226-9185-4B87-B5B7-22D2FCA56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8D7EF67-582A-400C-9F38-4516DBB48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0A7E8-04AD-4FE2-B828-2B9D449F3E3F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81160B0-DD9E-451E-96BC-C2E8DADF9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377D9D6-FBC5-4E7A-8520-CDA4C934A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59C72C-AAC9-47D9-BF79-186652A72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AE21411-ABC8-4FF3-8301-42EA3D693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6A80E9-AB78-4EEE-B529-AB4AE90FF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4BAA-BC84-4AFA-8662-85788D2E093D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50DE88D-BE11-45E9-B6AE-F92A7A7A6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FF1EBF8-6BFB-4ED7-8DC6-9EA335B7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6FAA1F-0A33-45B3-B89A-7C15525AA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58CCAE4-0636-4EDA-BD2B-3D679DC43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E060550-9F58-4896-A520-89D72D708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EA36E-A4EF-4962-AAA6-049CDD737349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370DAE2-5827-4DC8-BC7E-AF345E733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BD53F1F-5722-4E97-BA47-769C17282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46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760B62-ABE3-411B-9056-4F696EBC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05A6CF-C013-4865-AC2F-A0355036F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6F1A95C-7CED-405D-8F7C-520DBFB33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6054547-C5E9-4D0A-B4DF-A5133E457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76FD5-2797-4637-9344-4A07061E8A38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1D2D143-2CBC-4EF8-8387-951695CC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14AE55D-842D-4206-ABBB-B32490C8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2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D983B8-AB3B-4BAF-8DFA-FF8EBE96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A97615A-762C-459B-A191-50AEB6F67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04B0F01-D14A-49E1-AF70-0C3658E6A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F99BFAF-6F8F-4C86-93E1-50CB062529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CB4C741-6328-43BC-84C5-65A457B5A7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ADF4E1B-F4D5-4395-B9E5-3C2D812A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038C-11E1-4D41-ADCD-2BEBBC0106BA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58EAFD2-90C7-4254-8793-3F000A862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95E49805-1BA6-4351-BFE0-C25717DB1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11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213E1F-5C55-4772-8D81-4D7142E39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CAA0D98-9526-4C52-A43C-2502AC11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7E2BB-D2D3-4708-8AFD-70E52D8B7C0C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3A78010-AC76-4FC3-9B2E-F54FC7EEC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C3C277A-F6D8-45EF-83BD-BDEAC7A02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92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AF84DDB-3CC9-4D20-B93D-B06C701A6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E19AC-01C1-461C-A97A-B3651C78064B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14EFFDD-A5D4-4FD5-BDCC-24AA7EF7F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753FEE7-9DB1-4333-88CB-591FDF3A7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935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808189-5E7F-4EBC-960E-3C5D08208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61F5F1D-747B-4990-863D-8AB524880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E73A95D-5815-43AA-AF03-43D4AA7AB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924A54D-F4B1-4BFC-B51D-07D8E5B99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0761-32D8-4245-9C26-284E8BB55229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E90DBFD-1A9B-4160-89D9-CD94AAD7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7854C62-4ABD-4826-9177-E8C86ED1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63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99D754-839A-4CE0-A32A-F82EFBE2B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5FCB057-7B9F-4910-B991-75740492FB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94CE947-3A46-48C1-9E3D-C3B31AE09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0828ECE-EE47-4AA7-8641-FF4E0DB55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8D2A-FCF4-4F4C-916A-444F3B66F14E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EB45729-7ADF-4A7B-9316-6A6DDAFD9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05655C9-E3AA-4664-8C59-EFA8F621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14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61B8216-0DDC-4DF3-9AD3-1612728EE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8FE8EC-8270-461E-9949-E06FD64C8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034A7C8-2C60-4866-ABD3-AAEB6A38B4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CD9B5-2955-439D-8B06-461FA80D886D}" type="datetime1">
              <a:rPr lang="ru-RU" smtClean="0"/>
              <a:pPr/>
              <a:t>17.04.2023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9B0B7B0-076E-4BAA-9E40-EFAB7CAF8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B9B0A16-EF19-43FD-8458-EC7CC8814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ACCBF-A4C4-487D-A93E-9F34368877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27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jpe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677299"/>
            <a:ext cx="12192000" cy="10819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9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900" b="1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Қазақстан Республикасы</a:t>
            </a:r>
            <a:r>
              <a:rPr lang="ru-RU" sz="19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b="1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Ақпарат және қоғамдық </a:t>
            </a:r>
            <a:r>
              <a:rPr lang="ru-RU" sz="19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даму </a:t>
            </a:r>
            <a:r>
              <a:rPr lang="ru-RU" sz="1900" b="1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министрлігінің</a:t>
            </a:r>
            <a:endParaRPr lang="ru-RU" sz="19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9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2023-2025 </a:t>
            </a:r>
            <a:r>
              <a:rPr lang="ru-RU" sz="1900" b="1" dirty="0" err="1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жылдарға арналған</a:t>
            </a:r>
            <a:endParaRPr lang="ru-RU" sz="19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kk-KZ" sz="19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БАҒДАРЛАМАСЫ</a:t>
            </a:r>
            <a:endParaRPr lang="ru-RU" sz="19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243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ЭТНОСАРАЛЫҚ ҚАТЫНАСТАР САЛАСЫ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7771" y="1015784"/>
            <a:ext cx="11494011" cy="379656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altLang="ru-RU" sz="1867" b="1" dirty="0">
                <a:solidFill>
                  <a:schemeClr val="bg1"/>
                </a:solidFill>
                <a:latin typeface="Arial" pitchFamily="34" charset="0"/>
              </a:rPr>
              <a:t>ЭТНОСАРАЛЫҚ</a:t>
            </a:r>
            <a:r>
              <a:rPr lang="ru-RU" sz="1867" b="1" dirty="0">
                <a:solidFill>
                  <a:schemeClr val="bg1"/>
                </a:solidFill>
                <a:latin typeface="Arial" pitchFamily="34" charset="0"/>
              </a:rPr>
              <a:t> КЕЛІСІМ МЕН ҰЛТ БІРЛІГІН ҚАМТАМАСЫЗ ЕТУ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37771" y="1587079"/>
            <a:ext cx="5639413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ҰЛТТЫҚ БІРЛІКТІ ҚАЛЫПТАСТЫРУ</a:t>
            </a:r>
          </a:p>
        </p:txBody>
      </p:sp>
      <p:grpSp>
        <p:nvGrpSpPr>
          <p:cNvPr id="2" name="Google Shape;19870;p79">
            <a:extLst>
              <a:ext uri="{FF2B5EF4-FFF2-40B4-BE49-F238E27FC236}">
                <a16:creationId xmlns:a16="http://schemas.microsoft.com/office/drawing/2014/main" xmlns="" id="{58108A5F-14A5-4D00-B8D4-303311989ECD}"/>
              </a:ext>
            </a:extLst>
          </p:cNvPr>
          <p:cNvGrpSpPr/>
          <p:nvPr/>
        </p:nvGrpSpPr>
        <p:grpSpPr>
          <a:xfrm>
            <a:off x="522696" y="4869915"/>
            <a:ext cx="375128" cy="326287"/>
            <a:chOff x="-63679950" y="4093450"/>
            <a:chExt cx="320600" cy="317650"/>
          </a:xfrm>
          <a:solidFill>
            <a:srgbClr val="1079C4"/>
          </a:solidFill>
        </p:grpSpPr>
        <p:sp>
          <p:nvSpPr>
            <p:cNvPr id="34" name="Google Shape;19871;p79">
              <a:extLst>
                <a:ext uri="{FF2B5EF4-FFF2-40B4-BE49-F238E27FC236}">
                  <a16:creationId xmlns:a16="http://schemas.microsoft.com/office/drawing/2014/main" xmlns="" id="{FDE4F32F-D9C5-4403-B71E-2587C1BFCA2A}"/>
                </a:ext>
              </a:extLst>
            </p:cNvPr>
            <p:cNvSpPr/>
            <p:nvPr/>
          </p:nvSpPr>
          <p:spPr>
            <a:xfrm>
              <a:off x="-63595650" y="4093450"/>
              <a:ext cx="236300" cy="230425"/>
            </a:xfrm>
            <a:custGeom>
              <a:avLst/>
              <a:gdLst/>
              <a:ahLst/>
              <a:cxnLst/>
              <a:rect l="l" t="t" r="r" b="b"/>
              <a:pathLst>
                <a:path w="9452" h="9217" extrusionOk="0">
                  <a:moveTo>
                    <a:pt x="3387" y="836"/>
                  </a:moveTo>
                  <a:cubicBezTo>
                    <a:pt x="3497" y="836"/>
                    <a:pt x="3607" y="875"/>
                    <a:pt x="3686" y="954"/>
                  </a:cubicBezTo>
                  <a:cubicBezTo>
                    <a:pt x="3844" y="1111"/>
                    <a:pt x="3844" y="1395"/>
                    <a:pt x="3686" y="1553"/>
                  </a:cubicBezTo>
                  <a:lnTo>
                    <a:pt x="1638" y="3600"/>
                  </a:lnTo>
                  <a:cubicBezTo>
                    <a:pt x="1560" y="3679"/>
                    <a:pt x="1449" y="3718"/>
                    <a:pt x="1339" y="3718"/>
                  </a:cubicBezTo>
                  <a:cubicBezTo>
                    <a:pt x="1229" y="3718"/>
                    <a:pt x="1118" y="3679"/>
                    <a:pt x="1040" y="3600"/>
                  </a:cubicBezTo>
                  <a:cubicBezTo>
                    <a:pt x="882" y="3443"/>
                    <a:pt x="882" y="3159"/>
                    <a:pt x="1040" y="3002"/>
                  </a:cubicBezTo>
                  <a:lnTo>
                    <a:pt x="3088" y="954"/>
                  </a:lnTo>
                  <a:cubicBezTo>
                    <a:pt x="3166" y="875"/>
                    <a:pt x="3277" y="836"/>
                    <a:pt x="3387" y="836"/>
                  </a:cubicBezTo>
                  <a:close/>
                  <a:moveTo>
                    <a:pt x="8081" y="5530"/>
                  </a:moveTo>
                  <a:cubicBezTo>
                    <a:pt x="8191" y="5530"/>
                    <a:pt x="8302" y="5569"/>
                    <a:pt x="8380" y="5648"/>
                  </a:cubicBezTo>
                  <a:cubicBezTo>
                    <a:pt x="8538" y="5806"/>
                    <a:pt x="8538" y="6089"/>
                    <a:pt x="8380" y="6247"/>
                  </a:cubicBezTo>
                  <a:lnTo>
                    <a:pt x="6333" y="8295"/>
                  </a:lnTo>
                  <a:cubicBezTo>
                    <a:pt x="6254" y="8358"/>
                    <a:pt x="6143" y="8389"/>
                    <a:pt x="6033" y="8389"/>
                  </a:cubicBezTo>
                  <a:cubicBezTo>
                    <a:pt x="5923" y="8389"/>
                    <a:pt x="5813" y="8358"/>
                    <a:pt x="5734" y="8295"/>
                  </a:cubicBezTo>
                  <a:cubicBezTo>
                    <a:pt x="5576" y="8137"/>
                    <a:pt x="5576" y="7853"/>
                    <a:pt x="5734" y="7696"/>
                  </a:cubicBezTo>
                  <a:lnTo>
                    <a:pt x="7782" y="5648"/>
                  </a:lnTo>
                  <a:cubicBezTo>
                    <a:pt x="7861" y="5569"/>
                    <a:pt x="7971" y="5530"/>
                    <a:pt x="8081" y="5530"/>
                  </a:cubicBezTo>
                  <a:close/>
                  <a:moveTo>
                    <a:pt x="3414" y="1"/>
                  </a:moveTo>
                  <a:cubicBezTo>
                    <a:pt x="3095" y="1"/>
                    <a:pt x="2772" y="119"/>
                    <a:pt x="2520" y="355"/>
                  </a:cubicBezTo>
                  <a:lnTo>
                    <a:pt x="473" y="2403"/>
                  </a:lnTo>
                  <a:cubicBezTo>
                    <a:pt x="0" y="2876"/>
                    <a:pt x="0" y="3663"/>
                    <a:pt x="473" y="4199"/>
                  </a:cubicBezTo>
                  <a:cubicBezTo>
                    <a:pt x="700" y="4406"/>
                    <a:pt x="1008" y="4544"/>
                    <a:pt x="1345" y="4544"/>
                  </a:cubicBezTo>
                  <a:cubicBezTo>
                    <a:pt x="1522" y="4544"/>
                    <a:pt x="1706" y="4506"/>
                    <a:pt x="1890" y="4419"/>
                  </a:cubicBezTo>
                  <a:lnTo>
                    <a:pt x="4915" y="7444"/>
                  </a:lnTo>
                  <a:cubicBezTo>
                    <a:pt x="4663" y="7980"/>
                    <a:pt x="4789" y="8515"/>
                    <a:pt x="5135" y="8862"/>
                  </a:cubicBezTo>
                  <a:cubicBezTo>
                    <a:pt x="5372" y="9098"/>
                    <a:pt x="5687" y="9216"/>
                    <a:pt x="6010" y="9216"/>
                  </a:cubicBezTo>
                  <a:cubicBezTo>
                    <a:pt x="6333" y="9216"/>
                    <a:pt x="6663" y="9098"/>
                    <a:pt x="6931" y="8862"/>
                  </a:cubicBezTo>
                  <a:lnTo>
                    <a:pt x="8979" y="6814"/>
                  </a:lnTo>
                  <a:cubicBezTo>
                    <a:pt x="9452" y="6341"/>
                    <a:pt x="9452" y="5554"/>
                    <a:pt x="8979" y="5050"/>
                  </a:cubicBezTo>
                  <a:cubicBezTo>
                    <a:pt x="8757" y="4828"/>
                    <a:pt x="8445" y="4696"/>
                    <a:pt x="8117" y="4696"/>
                  </a:cubicBezTo>
                  <a:cubicBezTo>
                    <a:pt x="7933" y="4696"/>
                    <a:pt x="7743" y="4738"/>
                    <a:pt x="7561" y="4829"/>
                  </a:cubicBezTo>
                  <a:lnTo>
                    <a:pt x="4505" y="1773"/>
                  </a:lnTo>
                  <a:cubicBezTo>
                    <a:pt x="4757" y="1269"/>
                    <a:pt x="4631" y="733"/>
                    <a:pt x="4285" y="355"/>
                  </a:cubicBezTo>
                  <a:cubicBezTo>
                    <a:pt x="4048" y="119"/>
                    <a:pt x="3733" y="1"/>
                    <a:pt x="34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5" name="Google Shape;19872;p79">
              <a:extLst>
                <a:ext uri="{FF2B5EF4-FFF2-40B4-BE49-F238E27FC236}">
                  <a16:creationId xmlns:a16="http://schemas.microsoft.com/office/drawing/2014/main" xmlns="" id="{71589D67-272F-4122-BF82-0336AEF8A645}"/>
                </a:ext>
              </a:extLst>
            </p:cNvPr>
            <p:cNvSpPr/>
            <p:nvPr/>
          </p:nvSpPr>
          <p:spPr>
            <a:xfrm>
              <a:off x="-63679950" y="4233850"/>
              <a:ext cx="177250" cy="177250"/>
            </a:xfrm>
            <a:custGeom>
              <a:avLst/>
              <a:gdLst/>
              <a:ahLst/>
              <a:cxnLst/>
              <a:rect l="l" t="t" r="r" b="b"/>
              <a:pathLst>
                <a:path w="7090" h="7090" extrusionOk="0">
                  <a:moveTo>
                    <a:pt x="5325" y="1"/>
                  </a:moveTo>
                  <a:lnTo>
                    <a:pt x="4160" y="1166"/>
                  </a:lnTo>
                  <a:cubicBezTo>
                    <a:pt x="4081" y="1088"/>
                    <a:pt x="3971" y="1048"/>
                    <a:pt x="3860" y="1048"/>
                  </a:cubicBezTo>
                  <a:cubicBezTo>
                    <a:pt x="3750" y="1048"/>
                    <a:pt x="3640" y="1088"/>
                    <a:pt x="3561" y="1166"/>
                  </a:cubicBezTo>
                  <a:lnTo>
                    <a:pt x="474" y="4254"/>
                  </a:lnTo>
                  <a:cubicBezTo>
                    <a:pt x="159" y="4569"/>
                    <a:pt x="1" y="4947"/>
                    <a:pt x="1" y="5419"/>
                  </a:cubicBezTo>
                  <a:cubicBezTo>
                    <a:pt x="1" y="5861"/>
                    <a:pt x="159" y="6302"/>
                    <a:pt x="474" y="6617"/>
                  </a:cubicBezTo>
                  <a:cubicBezTo>
                    <a:pt x="789" y="6932"/>
                    <a:pt x="1214" y="7089"/>
                    <a:pt x="1639" y="7089"/>
                  </a:cubicBezTo>
                  <a:cubicBezTo>
                    <a:pt x="2065" y="7089"/>
                    <a:pt x="2490" y="6932"/>
                    <a:pt x="2805" y="6617"/>
                  </a:cubicBezTo>
                  <a:lnTo>
                    <a:pt x="5892" y="3529"/>
                  </a:lnTo>
                  <a:cubicBezTo>
                    <a:pt x="6081" y="3372"/>
                    <a:pt x="6081" y="3088"/>
                    <a:pt x="5924" y="2931"/>
                  </a:cubicBezTo>
                  <a:lnTo>
                    <a:pt x="7090" y="1765"/>
                  </a:lnTo>
                  <a:lnTo>
                    <a:pt x="532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Google Shape;19873;p79">
              <a:extLst>
                <a:ext uri="{FF2B5EF4-FFF2-40B4-BE49-F238E27FC236}">
                  <a16:creationId xmlns:a16="http://schemas.microsoft.com/office/drawing/2014/main" xmlns="" id="{4E830DBF-2F6D-4210-B53F-F5CAC3174D17}"/>
                </a:ext>
              </a:extLst>
            </p:cNvPr>
            <p:cNvSpPr/>
            <p:nvPr/>
          </p:nvSpPr>
          <p:spPr>
            <a:xfrm>
              <a:off x="-63548400" y="4348850"/>
              <a:ext cx="185900" cy="62250"/>
            </a:xfrm>
            <a:custGeom>
              <a:avLst/>
              <a:gdLst/>
              <a:ahLst/>
              <a:cxnLst/>
              <a:rect l="l" t="t" r="r" b="b"/>
              <a:pathLst>
                <a:path w="7436" h="2490" extrusionOk="0">
                  <a:moveTo>
                    <a:pt x="2048" y="0"/>
                  </a:moveTo>
                  <a:cubicBezTo>
                    <a:pt x="1355" y="0"/>
                    <a:pt x="819" y="536"/>
                    <a:pt x="819" y="1229"/>
                  </a:cubicBezTo>
                  <a:lnTo>
                    <a:pt x="819" y="1639"/>
                  </a:lnTo>
                  <a:lnTo>
                    <a:pt x="410" y="1639"/>
                  </a:lnTo>
                  <a:cubicBezTo>
                    <a:pt x="189" y="1639"/>
                    <a:pt x="0" y="1859"/>
                    <a:pt x="0" y="2048"/>
                  </a:cubicBezTo>
                  <a:cubicBezTo>
                    <a:pt x="0" y="2269"/>
                    <a:pt x="189" y="2489"/>
                    <a:pt x="410" y="2489"/>
                  </a:cubicBezTo>
                  <a:lnTo>
                    <a:pt x="7026" y="2489"/>
                  </a:lnTo>
                  <a:cubicBezTo>
                    <a:pt x="7278" y="2489"/>
                    <a:pt x="7435" y="2269"/>
                    <a:pt x="7435" y="2048"/>
                  </a:cubicBezTo>
                  <a:cubicBezTo>
                    <a:pt x="7435" y="1859"/>
                    <a:pt x="7246" y="1639"/>
                    <a:pt x="6994" y="1639"/>
                  </a:cubicBezTo>
                  <a:lnTo>
                    <a:pt x="6616" y="1639"/>
                  </a:lnTo>
                  <a:lnTo>
                    <a:pt x="6616" y="1229"/>
                  </a:lnTo>
                  <a:cubicBezTo>
                    <a:pt x="6616" y="536"/>
                    <a:pt x="6049" y="0"/>
                    <a:pt x="535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6183627" y="1587079"/>
            <a:ext cx="5610440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 ТІЛІН ЭТНОСАРАЛЫҚ ҚАТЫНАС ТІЛІ РЕТІНДЕ ДАМЫТУ</a:t>
            </a:r>
            <a:endParaRPr lang="ru-RU" sz="1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00929" y="1864078"/>
            <a:ext cx="5513096" cy="2328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lvl="1" indent="-2857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«Бірлігіміз - әралуандықта» қағидаты бойынша этностардың интеграциясы және жалпыұлттық келісімді қамтамасыз ету </a:t>
            </a:r>
            <a:endParaRPr lang="en-US" sz="1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lvl="1" indent="-2857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Еліміздің барлық этнос өкілдерінің Қазақстан азаматтары ретінде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сезінуін қамтамасыз 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ету. Бірыңғай мәдени кеңістікті қалыптастыру</a:t>
            </a:r>
          </a:p>
          <a:p>
            <a:pPr marL="627063" lvl="1" indent="-2857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Этносаралық саладағы ақпараттық-түсіндіру жұмысы мен ақпараттық жариялаудың сапасын арттыру. Жоғары оқу орындарында «Этножурналистика» пәнін енгізу</a:t>
            </a:r>
          </a:p>
          <a:p>
            <a:pPr marL="627063" lvl="1" indent="-2857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Шекара 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маңындағы өңірлерде ықшам тұратын этностарды сапалы отандық телерадио хабарларымен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</a:p>
          <a:p>
            <a:pPr marL="627063" lvl="1" indent="-2857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Гранттық қаржыландыру арқылы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этносаралық 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келісім мен халық бірлігін нығайтуға ҮЕҰ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endParaRPr lang="kk-KZ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" y="2305039"/>
            <a:ext cx="472783" cy="478811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19" y="3168502"/>
            <a:ext cx="473624" cy="405456"/>
          </a:xfrm>
          <a:prstGeom prst="rect">
            <a:avLst/>
          </a:prstGeom>
        </p:spPr>
      </p:pic>
      <p:sp>
        <p:nvSpPr>
          <p:cNvPr id="42" name="Прямоугольник 41"/>
          <p:cNvSpPr/>
          <p:nvPr/>
        </p:nvSpPr>
        <p:spPr>
          <a:xfrm>
            <a:off x="6648249" y="1856411"/>
            <a:ext cx="5171062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Мемлекеттік тілді этностардың қазақстандық қоғамға интеграциялануының басты шарты ретінде ілгерілету</a:t>
            </a:r>
          </a:p>
          <a:p>
            <a:pPr marL="171450" lvl="1" indent="-1714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Қазақ тілін меңгерген этнос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өкілдерін қоғам </a:t>
            </a:r>
            <a:r>
              <a:rPr lang="kk-KZ" sz="120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тарапынан қабылдауды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және 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қолдауды қамтамасыз ету</a:t>
            </a:r>
          </a:p>
          <a:p>
            <a:pPr marL="171450" lvl="1" indent="-1714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Әлеуметтік желілерде этносаралық келісімді насихаттайтын әртүрлі этностардан қазақ тілді блогерлерінің пулын құру. 2026 жылға дейін олардың санын 200-ден 500 адамға дейін көбейту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</a:endParaRPr>
          </a:p>
          <a:p>
            <a:pPr marL="171450" lvl="1" indent="-1714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Қазақстан халқы Ассамблеясына </a:t>
            </a: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этносаралық қатынастарды үйлесімді дамытуға 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және этностар арасында мемлекеттік тілді ілгерілетуге жәрдемдесу</a:t>
            </a:r>
          </a:p>
          <a:p>
            <a:pPr marL="171450" lvl="1" indent="-1714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тілді үйретуді насихаттайтын әлеуметтік және ақпараттық жобаларды іске асыру</a:t>
            </a:r>
          </a:p>
          <a:p>
            <a:pPr marL="171450" lvl="1" indent="-1714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endParaRPr lang="kk-KZ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" name="Рисунок 42" descr="C:\Users\a_valodin\AppData\Local\Microsoft\Windows\INetCache\Content.Word\Эмблема АНК 2019 Латын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701" y="3222086"/>
            <a:ext cx="485548" cy="47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734" y="2126670"/>
            <a:ext cx="441677" cy="441677"/>
          </a:xfrm>
          <a:prstGeom prst="rect">
            <a:avLst/>
          </a:prstGeom>
        </p:spPr>
      </p:pic>
      <p:sp>
        <p:nvSpPr>
          <p:cNvPr id="45" name="Прямоугольник 44"/>
          <p:cNvSpPr/>
          <p:nvPr/>
        </p:nvSpPr>
        <p:spPr>
          <a:xfrm>
            <a:off x="324996" y="4509681"/>
            <a:ext cx="11469071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ЭТНОСАРАЛЫҚ </a:t>
            </a: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НЕГІЗДЕГІ </a:t>
            </a: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КСЕНОФОБИЯ МЕН ШИЕЛЕНІСТЕРДІҢ АЛДЫН </a:t>
            </a: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996463" y="4855691"/>
            <a:ext cx="10949388" cy="14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 indent="-1714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Азаматтар құқықтарының теңдігін қамтамасыз ету, этникалық қағидат бойынша кемсітушілікке жол бермеу</a:t>
            </a:r>
          </a:p>
          <a:p>
            <a:pPr marL="171450" lvl="1" indent="-1714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Этникалық тиесілігі бойынша адамның қадір-қасиетін төмендететін қасақана іс-әрекеттер үшін заңнамаға әкімшілік жауапкершілікті енгізу</a:t>
            </a:r>
          </a:p>
          <a:p>
            <a:pPr marL="171450" lvl="1" indent="-1714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органдардың қақтығыстарға ден қою алгоритмдерін және өңірлердің этноәлеуметтік шиеленіс карталарын өзектендіру</a:t>
            </a:r>
          </a:p>
          <a:p>
            <a:pPr marL="171450" lvl="1" indent="-1714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Кәсіби этномедиатор-келіссөз жүргізушілер пулын қалыптастыру</a:t>
            </a:r>
          </a:p>
          <a:p>
            <a:pPr marL="171450" lvl="1" indent="-1714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Өңірлерде 20 этномедиация орталығын құру. 2026 жылға дейін 2000 адамды этномедиация негіздеріне оқыту</a:t>
            </a:r>
          </a:p>
          <a:p>
            <a:pPr marL="171450" lvl="1" indent="-171450" algn="just">
              <a:spcBef>
                <a:spcPts val="200"/>
              </a:spcBef>
              <a:spcAft>
                <a:spcPts val="2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 кеңістікте этносаралық ксенофобияның мониторингін және оны алдын алуды қамтамасыз ету</a:t>
            </a:r>
            <a:endParaRPr lang="kk-KZ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25"/>
          <p:cNvSpPr>
            <a:spLocks noEditPoints="1"/>
          </p:cNvSpPr>
          <p:nvPr/>
        </p:nvSpPr>
        <p:spPr bwMode="auto">
          <a:xfrm>
            <a:off x="475389" y="5940381"/>
            <a:ext cx="422435" cy="320775"/>
          </a:xfrm>
          <a:custGeom>
            <a:avLst/>
            <a:gdLst>
              <a:gd name="T0" fmla="*/ 221 w 234"/>
              <a:gd name="T1" fmla="*/ 230 h 230"/>
              <a:gd name="T2" fmla="*/ 13 w 234"/>
              <a:gd name="T3" fmla="*/ 230 h 230"/>
              <a:gd name="T4" fmla="*/ 13 w 234"/>
              <a:gd name="T5" fmla="*/ 211 h 230"/>
              <a:gd name="T6" fmla="*/ 221 w 234"/>
              <a:gd name="T7" fmla="*/ 211 h 230"/>
              <a:gd name="T8" fmla="*/ 221 w 234"/>
              <a:gd name="T9" fmla="*/ 230 h 230"/>
              <a:gd name="T10" fmla="*/ 117 w 234"/>
              <a:gd name="T11" fmla="*/ 0 h 230"/>
              <a:gd name="T12" fmla="*/ 0 w 234"/>
              <a:gd name="T13" fmla="*/ 83 h 230"/>
              <a:gd name="T14" fmla="*/ 21 w 234"/>
              <a:gd name="T15" fmla="*/ 83 h 230"/>
              <a:gd name="T16" fmla="*/ 117 w 234"/>
              <a:gd name="T17" fmla="*/ 16 h 230"/>
              <a:gd name="T18" fmla="*/ 213 w 234"/>
              <a:gd name="T19" fmla="*/ 83 h 230"/>
              <a:gd name="T20" fmla="*/ 234 w 234"/>
              <a:gd name="T21" fmla="*/ 83 h 230"/>
              <a:gd name="T22" fmla="*/ 117 w 234"/>
              <a:gd name="T23" fmla="*/ 0 h 230"/>
              <a:gd name="T24" fmla="*/ 128 w 234"/>
              <a:gd name="T25" fmla="*/ 177 h 230"/>
              <a:gd name="T26" fmla="*/ 128 w 234"/>
              <a:gd name="T27" fmla="*/ 98 h 230"/>
              <a:gd name="T28" fmla="*/ 137 w 234"/>
              <a:gd name="T29" fmla="*/ 90 h 230"/>
              <a:gd name="T30" fmla="*/ 98 w 234"/>
              <a:gd name="T31" fmla="*/ 90 h 230"/>
              <a:gd name="T32" fmla="*/ 106 w 234"/>
              <a:gd name="T33" fmla="*/ 98 h 230"/>
              <a:gd name="T34" fmla="*/ 106 w 234"/>
              <a:gd name="T35" fmla="*/ 177 h 230"/>
              <a:gd name="T36" fmla="*/ 98 w 234"/>
              <a:gd name="T37" fmla="*/ 186 h 230"/>
              <a:gd name="T38" fmla="*/ 137 w 234"/>
              <a:gd name="T39" fmla="*/ 186 h 230"/>
              <a:gd name="T40" fmla="*/ 128 w 234"/>
              <a:gd name="T41" fmla="*/ 177 h 230"/>
              <a:gd name="T42" fmla="*/ 71 w 234"/>
              <a:gd name="T43" fmla="*/ 177 h 230"/>
              <a:gd name="T44" fmla="*/ 71 w 234"/>
              <a:gd name="T45" fmla="*/ 98 h 230"/>
              <a:gd name="T46" fmla="*/ 79 w 234"/>
              <a:gd name="T47" fmla="*/ 90 h 230"/>
              <a:gd name="T48" fmla="*/ 40 w 234"/>
              <a:gd name="T49" fmla="*/ 90 h 230"/>
              <a:gd name="T50" fmla="*/ 48 w 234"/>
              <a:gd name="T51" fmla="*/ 98 h 230"/>
              <a:gd name="T52" fmla="*/ 48 w 234"/>
              <a:gd name="T53" fmla="*/ 177 h 230"/>
              <a:gd name="T54" fmla="*/ 40 w 234"/>
              <a:gd name="T55" fmla="*/ 186 h 230"/>
              <a:gd name="T56" fmla="*/ 79 w 234"/>
              <a:gd name="T57" fmla="*/ 186 h 230"/>
              <a:gd name="T58" fmla="*/ 71 w 234"/>
              <a:gd name="T59" fmla="*/ 177 h 230"/>
              <a:gd name="T60" fmla="*/ 186 w 234"/>
              <a:gd name="T61" fmla="*/ 177 h 230"/>
              <a:gd name="T62" fmla="*/ 186 w 234"/>
              <a:gd name="T63" fmla="*/ 98 h 230"/>
              <a:gd name="T64" fmla="*/ 194 w 234"/>
              <a:gd name="T65" fmla="*/ 90 h 230"/>
              <a:gd name="T66" fmla="*/ 155 w 234"/>
              <a:gd name="T67" fmla="*/ 90 h 230"/>
              <a:gd name="T68" fmla="*/ 163 w 234"/>
              <a:gd name="T69" fmla="*/ 98 h 230"/>
              <a:gd name="T70" fmla="*/ 163 w 234"/>
              <a:gd name="T71" fmla="*/ 177 h 230"/>
              <a:gd name="T72" fmla="*/ 155 w 234"/>
              <a:gd name="T73" fmla="*/ 186 h 230"/>
              <a:gd name="T74" fmla="*/ 194 w 234"/>
              <a:gd name="T75" fmla="*/ 186 h 230"/>
              <a:gd name="T76" fmla="*/ 186 w 234"/>
              <a:gd name="T77" fmla="*/ 177 h 230"/>
              <a:gd name="T78" fmla="*/ 197 w 234"/>
              <a:gd name="T79" fmla="*/ 83 h 230"/>
              <a:gd name="T80" fmla="*/ 117 w 234"/>
              <a:gd name="T81" fmla="*/ 26 h 230"/>
              <a:gd name="T82" fmla="*/ 37 w 234"/>
              <a:gd name="T83" fmla="*/ 83 h 230"/>
              <a:gd name="T84" fmla="*/ 197 w 234"/>
              <a:gd name="T85" fmla="*/ 83 h 230"/>
              <a:gd name="T86" fmla="*/ 205 w 234"/>
              <a:gd name="T87" fmla="*/ 192 h 230"/>
              <a:gd name="T88" fmla="*/ 29 w 234"/>
              <a:gd name="T89" fmla="*/ 192 h 230"/>
              <a:gd name="T90" fmla="*/ 29 w 234"/>
              <a:gd name="T91" fmla="*/ 205 h 230"/>
              <a:gd name="T92" fmla="*/ 205 w 234"/>
              <a:gd name="T93" fmla="*/ 205 h 230"/>
              <a:gd name="T94" fmla="*/ 205 w 234"/>
              <a:gd name="T95" fmla="*/ 192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34" h="230">
                <a:moveTo>
                  <a:pt x="221" y="230"/>
                </a:moveTo>
                <a:cubicBezTo>
                  <a:pt x="13" y="230"/>
                  <a:pt x="13" y="230"/>
                  <a:pt x="13" y="230"/>
                </a:cubicBezTo>
                <a:cubicBezTo>
                  <a:pt x="13" y="211"/>
                  <a:pt x="13" y="211"/>
                  <a:pt x="13" y="211"/>
                </a:cubicBezTo>
                <a:cubicBezTo>
                  <a:pt x="221" y="211"/>
                  <a:pt x="221" y="211"/>
                  <a:pt x="221" y="211"/>
                </a:cubicBezTo>
                <a:lnTo>
                  <a:pt x="221" y="230"/>
                </a:lnTo>
                <a:close/>
                <a:moveTo>
                  <a:pt x="117" y="0"/>
                </a:moveTo>
                <a:cubicBezTo>
                  <a:pt x="0" y="83"/>
                  <a:pt x="0" y="83"/>
                  <a:pt x="0" y="83"/>
                </a:cubicBezTo>
                <a:cubicBezTo>
                  <a:pt x="21" y="83"/>
                  <a:pt x="21" y="83"/>
                  <a:pt x="21" y="83"/>
                </a:cubicBezTo>
                <a:cubicBezTo>
                  <a:pt x="117" y="16"/>
                  <a:pt x="117" y="16"/>
                  <a:pt x="117" y="16"/>
                </a:cubicBezTo>
                <a:cubicBezTo>
                  <a:pt x="213" y="83"/>
                  <a:pt x="213" y="83"/>
                  <a:pt x="213" y="83"/>
                </a:cubicBezTo>
                <a:cubicBezTo>
                  <a:pt x="234" y="83"/>
                  <a:pt x="234" y="83"/>
                  <a:pt x="234" y="83"/>
                </a:cubicBezTo>
                <a:lnTo>
                  <a:pt x="117" y="0"/>
                </a:lnTo>
                <a:close/>
                <a:moveTo>
                  <a:pt x="128" y="177"/>
                </a:moveTo>
                <a:cubicBezTo>
                  <a:pt x="128" y="98"/>
                  <a:pt x="128" y="98"/>
                  <a:pt x="128" y="98"/>
                </a:cubicBezTo>
                <a:cubicBezTo>
                  <a:pt x="132" y="96"/>
                  <a:pt x="135" y="93"/>
                  <a:pt x="137" y="90"/>
                </a:cubicBezTo>
                <a:cubicBezTo>
                  <a:pt x="98" y="90"/>
                  <a:pt x="98" y="90"/>
                  <a:pt x="98" y="90"/>
                </a:cubicBezTo>
                <a:cubicBezTo>
                  <a:pt x="99" y="93"/>
                  <a:pt x="102" y="96"/>
                  <a:pt x="106" y="98"/>
                </a:cubicBezTo>
                <a:cubicBezTo>
                  <a:pt x="106" y="177"/>
                  <a:pt x="106" y="177"/>
                  <a:pt x="106" y="177"/>
                </a:cubicBezTo>
                <a:cubicBezTo>
                  <a:pt x="102" y="179"/>
                  <a:pt x="99" y="182"/>
                  <a:pt x="98" y="186"/>
                </a:cubicBezTo>
                <a:cubicBezTo>
                  <a:pt x="137" y="186"/>
                  <a:pt x="137" y="186"/>
                  <a:pt x="137" y="186"/>
                </a:cubicBezTo>
                <a:cubicBezTo>
                  <a:pt x="135" y="182"/>
                  <a:pt x="132" y="179"/>
                  <a:pt x="128" y="177"/>
                </a:cubicBezTo>
                <a:close/>
                <a:moveTo>
                  <a:pt x="71" y="177"/>
                </a:moveTo>
                <a:cubicBezTo>
                  <a:pt x="71" y="98"/>
                  <a:pt x="71" y="98"/>
                  <a:pt x="71" y="98"/>
                </a:cubicBezTo>
                <a:cubicBezTo>
                  <a:pt x="74" y="96"/>
                  <a:pt x="77" y="93"/>
                  <a:pt x="79" y="90"/>
                </a:cubicBezTo>
                <a:cubicBezTo>
                  <a:pt x="40" y="90"/>
                  <a:pt x="40" y="90"/>
                  <a:pt x="40" y="90"/>
                </a:cubicBezTo>
                <a:cubicBezTo>
                  <a:pt x="42" y="93"/>
                  <a:pt x="45" y="96"/>
                  <a:pt x="48" y="98"/>
                </a:cubicBezTo>
                <a:cubicBezTo>
                  <a:pt x="48" y="177"/>
                  <a:pt x="48" y="177"/>
                  <a:pt x="48" y="177"/>
                </a:cubicBezTo>
                <a:cubicBezTo>
                  <a:pt x="45" y="179"/>
                  <a:pt x="42" y="182"/>
                  <a:pt x="40" y="186"/>
                </a:cubicBezTo>
                <a:cubicBezTo>
                  <a:pt x="79" y="186"/>
                  <a:pt x="79" y="186"/>
                  <a:pt x="79" y="186"/>
                </a:cubicBezTo>
                <a:cubicBezTo>
                  <a:pt x="77" y="182"/>
                  <a:pt x="74" y="179"/>
                  <a:pt x="71" y="177"/>
                </a:cubicBezTo>
                <a:close/>
                <a:moveTo>
                  <a:pt x="186" y="177"/>
                </a:moveTo>
                <a:cubicBezTo>
                  <a:pt x="186" y="98"/>
                  <a:pt x="186" y="98"/>
                  <a:pt x="186" y="98"/>
                </a:cubicBezTo>
                <a:cubicBezTo>
                  <a:pt x="190" y="96"/>
                  <a:pt x="193" y="93"/>
                  <a:pt x="194" y="90"/>
                </a:cubicBezTo>
                <a:cubicBezTo>
                  <a:pt x="155" y="90"/>
                  <a:pt x="155" y="90"/>
                  <a:pt x="155" y="90"/>
                </a:cubicBezTo>
                <a:cubicBezTo>
                  <a:pt x="157" y="93"/>
                  <a:pt x="160" y="96"/>
                  <a:pt x="163" y="98"/>
                </a:cubicBezTo>
                <a:cubicBezTo>
                  <a:pt x="163" y="177"/>
                  <a:pt x="163" y="177"/>
                  <a:pt x="163" y="177"/>
                </a:cubicBezTo>
                <a:cubicBezTo>
                  <a:pt x="160" y="179"/>
                  <a:pt x="157" y="182"/>
                  <a:pt x="155" y="186"/>
                </a:cubicBezTo>
                <a:cubicBezTo>
                  <a:pt x="194" y="186"/>
                  <a:pt x="194" y="186"/>
                  <a:pt x="194" y="186"/>
                </a:cubicBezTo>
                <a:cubicBezTo>
                  <a:pt x="193" y="182"/>
                  <a:pt x="190" y="179"/>
                  <a:pt x="186" y="177"/>
                </a:cubicBezTo>
                <a:close/>
                <a:moveTo>
                  <a:pt x="197" y="83"/>
                </a:moveTo>
                <a:cubicBezTo>
                  <a:pt x="117" y="26"/>
                  <a:pt x="117" y="26"/>
                  <a:pt x="117" y="26"/>
                </a:cubicBezTo>
                <a:cubicBezTo>
                  <a:pt x="37" y="83"/>
                  <a:pt x="37" y="83"/>
                  <a:pt x="37" y="83"/>
                </a:cubicBezTo>
                <a:lnTo>
                  <a:pt x="197" y="83"/>
                </a:lnTo>
                <a:close/>
                <a:moveTo>
                  <a:pt x="205" y="192"/>
                </a:moveTo>
                <a:cubicBezTo>
                  <a:pt x="29" y="192"/>
                  <a:pt x="29" y="192"/>
                  <a:pt x="29" y="192"/>
                </a:cubicBezTo>
                <a:cubicBezTo>
                  <a:pt x="29" y="205"/>
                  <a:pt x="29" y="205"/>
                  <a:pt x="29" y="205"/>
                </a:cubicBezTo>
                <a:cubicBezTo>
                  <a:pt x="205" y="205"/>
                  <a:pt x="205" y="205"/>
                  <a:pt x="205" y="205"/>
                </a:cubicBezTo>
                <a:lnTo>
                  <a:pt x="205" y="192"/>
                </a:lnTo>
                <a:close/>
              </a:path>
            </a:pathLst>
          </a:custGeom>
          <a:solidFill>
            <a:srgbClr val="1079C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8" name="Freeform 77"/>
          <p:cNvSpPr>
            <a:spLocks noEditPoints="1"/>
          </p:cNvSpPr>
          <p:nvPr/>
        </p:nvSpPr>
        <p:spPr bwMode="auto">
          <a:xfrm>
            <a:off x="510293" y="5416669"/>
            <a:ext cx="352628" cy="282293"/>
          </a:xfrm>
          <a:custGeom>
            <a:avLst/>
            <a:gdLst>
              <a:gd name="T0" fmla="*/ 10 w 154"/>
              <a:gd name="T1" fmla="*/ 0 h 192"/>
              <a:gd name="T2" fmla="*/ 0 w 154"/>
              <a:gd name="T3" fmla="*/ 182 h 192"/>
              <a:gd name="T4" fmla="*/ 144 w 154"/>
              <a:gd name="T5" fmla="*/ 192 h 192"/>
              <a:gd name="T6" fmla="*/ 154 w 154"/>
              <a:gd name="T7" fmla="*/ 10 h 192"/>
              <a:gd name="T8" fmla="*/ 48 w 154"/>
              <a:gd name="T9" fmla="*/ 29 h 192"/>
              <a:gd name="T10" fmla="*/ 102 w 154"/>
              <a:gd name="T11" fmla="*/ 26 h 192"/>
              <a:gd name="T12" fmla="*/ 106 w 154"/>
              <a:gd name="T13" fmla="*/ 32 h 192"/>
              <a:gd name="T14" fmla="*/ 51 w 154"/>
              <a:gd name="T15" fmla="*/ 35 h 192"/>
              <a:gd name="T16" fmla="*/ 48 w 154"/>
              <a:gd name="T17" fmla="*/ 29 h 192"/>
              <a:gd name="T18" fmla="*/ 29 w 154"/>
              <a:gd name="T19" fmla="*/ 54 h 192"/>
              <a:gd name="T20" fmla="*/ 128 w 154"/>
              <a:gd name="T21" fmla="*/ 58 h 192"/>
              <a:gd name="T22" fmla="*/ 125 w 154"/>
              <a:gd name="T23" fmla="*/ 61 h 192"/>
              <a:gd name="T24" fmla="*/ 26 w 154"/>
              <a:gd name="T25" fmla="*/ 58 h 192"/>
              <a:gd name="T26" fmla="*/ 29 w 154"/>
              <a:gd name="T27" fmla="*/ 77 h 192"/>
              <a:gd name="T28" fmla="*/ 128 w 154"/>
              <a:gd name="T29" fmla="*/ 80 h 192"/>
              <a:gd name="T30" fmla="*/ 125 w 154"/>
              <a:gd name="T31" fmla="*/ 83 h 192"/>
              <a:gd name="T32" fmla="*/ 26 w 154"/>
              <a:gd name="T33" fmla="*/ 80 h 192"/>
              <a:gd name="T34" fmla="*/ 29 w 154"/>
              <a:gd name="T35" fmla="*/ 96 h 192"/>
              <a:gd name="T36" fmla="*/ 128 w 154"/>
              <a:gd name="T37" fmla="*/ 99 h 192"/>
              <a:gd name="T38" fmla="*/ 125 w 154"/>
              <a:gd name="T39" fmla="*/ 102 h 192"/>
              <a:gd name="T40" fmla="*/ 26 w 154"/>
              <a:gd name="T41" fmla="*/ 99 h 192"/>
              <a:gd name="T42" fmla="*/ 29 w 154"/>
              <a:gd name="T43" fmla="*/ 115 h 192"/>
              <a:gd name="T44" fmla="*/ 128 w 154"/>
              <a:gd name="T45" fmla="*/ 118 h 192"/>
              <a:gd name="T46" fmla="*/ 125 w 154"/>
              <a:gd name="T47" fmla="*/ 122 h 192"/>
              <a:gd name="T48" fmla="*/ 26 w 154"/>
              <a:gd name="T49" fmla="*/ 118 h 192"/>
              <a:gd name="T50" fmla="*/ 26 w 154"/>
              <a:gd name="T51" fmla="*/ 141 h 192"/>
              <a:gd name="T52" fmla="*/ 125 w 154"/>
              <a:gd name="T53" fmla="*/ 138 h 192"/>
              <a:gd name="T54" fmla="*/ 128 w 154"/>
              <a:gd name="T55" fmla="*/ 141 h 192"/>
              <a:gd name="T56" fmla="*/ 29 w 154"/>
              <a:gd name="T57" fmla="*/ 144 h 192"/>
              <a:gd name="T58" fmla="*/ 126 w 154"/>
              <a:gd name="T59" fmla="*/ 165 h 192"/>
              <a:gd name="T60" fmla="*/ 111 w 154"/>
              <a:gd name="T61" fmla="*/ 165 h 192"/>
              <a:gd name="T62" fmla="*/ 95 w 154"/>
              <a:gd name="T63" fmla="*/ 161 h 192"/>
              <a:gd name="T64" fmla="*/ 90 w 154"/>
              <a:gd name="T65" fmla="*/ 166 h 192"/>
              <a:gd name="T66" fmla="*/ 93 w 154"/>
              <a:gd name="T67" fmla="*/ 154 h 192"/>
              <a:gd name="T68" fmla="*/ 102 w 154"/>
              <a:gd name="T69" fmla="*/ 160 h 192"/>
              <a:gd name="T70" fmla="*/ 118 w 154"/>
              <a:gd name="T71" fmla="*/ 157 h 192"/>
              <a:gd name="T72" fmla="*/ 126 w 154"/>
              <a:gd name="T73" fmla="*/ 165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54" h="192">
                <a:moveTo>
                  <a:pt x="144" y="0"/>
                </a:moveTo>
                <a:cubicBezTo>
                  <a:pt x="10" y="0"/>
                  <a:pt x="10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82"/>
                  <a:pt x="0" y="182"/>
                  <a:pt x="0" y="182"/>
                </a:cubicBezTo>
                <a:cubicBezTo>
                  <a:pt x="0" y="188"/>
                  <a:pt x="4" y="192"/>
                  <a:pt x="10" y="192"/>
                </a:cubicBezTo>
                <a:cubicBezTo>
                  <a:pt x="144" y="192"/>
                  <a:pt x="144" y="192"/>
                  <a:pt x="144" y="192"/>
                </a:cubicBezTo>
                <a:cubicBezTo>
                  <a:pt x="149" y="192"/>
                  <a:pt x="154" y="188"/>
                  <a:pt x="154" y="182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4" y="4"/>
                  <a:pt x="149" y="0"/>
                  <a:pt x="144" y="0"/>
                </a:cubicBezTo>
                <a:close/>
                <a:moveTo>
                  <a:pt x="48" y="29"/>
                </a:moveTo>
                <a:cubicBezTo>
                  <a:pt x="48" y="27"/>
                  <a:pt x="49" y="26"/>
                  <a:pt x="51" y="26"/>
                </a:cubicBezTo>
                <a:cubicBezTo>
                  <a:pt x="102" y="26"/>
                  <a:pt x="102" y="26"/>
                  <a:pt x="102" y="26"/>
                </a:cubicBezTo>
                <a:cubicBezTo>
                  <a:pt x="104" y="26"/>
                  <a:pt x="106" y="27"/>
                  <a:pt x="106" y="29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4"/>
                  <a:pt x="104" y="35"/>
                  <a:pt x="102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49" y="35"/>
                  <a:pt x="48" y="34"/>
                  <a:pt x="48" y="32"/>
                </a:cubicBezTo>
                <a:lnTo>
                  <a:pt x="48" y="29"/>
                </a:lnTo>
                <a:close/>
                <a:moveTo>
                  <a:pt x="26" y="58"/>
                </a:moveTo>
                <a:cubicBezTo>
                  <a:pt x="26" y="56"/>
                  <a:pt x="27" y="54"/>
                  <a:pt x="29" y="54"/>
                </a:cubicBezTo>
                <a:cubicBezTo>
                  <a:pt x="125" y="54"/>
                  <a:pt x="125" y="54"/>
                  <a:pt x="125" y="54"/>
                </a:cubicBezTo>
                <a:cubicBezTo>
                  <a:pt x="127" y="54"/>
                  <a:pt x="128" y="56"/>
                  <a:pt x="128" y="58"/>
                </a:cubicBezTo>
                <a:cubicBezTo>
                  <a:pt x="128" y="58"/>
                  <a:pt x="128" y="58"/>
                  <a:pt x="128" y="58"/>
                </a:cubicBezTo>
                <a:cubicBezTo>
                  <a:pt x="128" y="59"/>
                  <a:pt x="127" y="61"/>
                  <a:pt x="125" y="61"/>
                </a:cubicBezTo>
                <a:cubicBezTo>
                  <a:pt x="29" y="61"/>
                  <a:pt x="29" y="61"/>
                  <a:pt x="29" y="61"/>
                </a:cubicBezTo>
                <a:cubicBezTo>
                  <a:pt x="27" y="61"/>
                  <a:pt x="26" y="59"/>
                  <a:pt x="26" y="58"/>
                </a:cubicBezTo>
                <a:close/>
                <a:moveTo>
                  <a:pt x="26" y="80"/>
                </a:moveTo>
                <a:cubicBezTo>
                  <a:pt x="26" y="78"/>
                  <a:pt x="27" y="77"/>
                  <a:pt x="29" y="77"/>
                </a:cubicBezTo>
                <a:cubicBezTo>
                  <a:pt x="125" y="77"/>
                  <a:pt x="125" y="77"/>
                  <a:pt x="125" y="77"/>
                </a:cubicBezTo>
                <a:cubicBezTo>
                  <a:pt x="127" y="77"/>
                  <a:pt x="128" y="78"/>
                  <a:pt x="128" y="80"/>
                </a:cubicBezTo>
                <a:cubicBezTo>
                  <a:pt x="128" y="80"/>
                  <a:pt x="128" y="80"/>
                  <a:pt x="128" y="80"/>
                </a:cubicBezTo>
                <a:cubicBezTo>
                  <a:pt x="128" y="82"/>
                  <a:pt x="127" y="83"/>
                  <a:pt x="125" y="83"/>
                </a:cubicBezTo>
                <a:cubicBezTo>
                  <a:pt x="29" y="83"/>
                  <a:pt x="29" y="83"/>
                  <a:pt x="29" y="83"/>
                </a:cubicBezTo>
                <a:cubicBezTo>
                  <a:pt x="27" y="83"/>
                  <a:pt x="26" y="82"/>
                  <a:pt x="26" y="80"/>
                </a:cubicBezTo>
                <a:close/>
                <a:moveTo>
                  <a:pt x="26" y="99"/>
                </a:moveTo>
                <a:cubicBezTo>
                  <a:pt x="26" y="97"/>
                  <a:pt x="27" y="96"/>
                  <a:pt x="29" y="96"/>
                </a:cubicBezTo>
                <a:cubicBezTo>
                  <a:pt x="125" y="96"/>
                  <a:pt x="125" y="96"/>
                  <a:pt x="125" y="96"/>
                </a:cubicBezTo>
                <a:cubicBezTo>
                  <a:pt x="127" y="96"/>
                  <a:pt x="128" y="97"/>
                  <a:pt x="128" y="99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28" y="101"/>
                  <a:pt x="127" y="102"/>
                  <a:pt x="125" y="102"/>
                </a:cubicBezTo>
                <a:cubicBezTo>
                  <a:pt x="29" y="102"/>
                  <a:pt x="29" y="102"/>
                  <a:pt x="29" y="102"/>
                </a:cubicBezTo>
                <a:cubicBezTo>
                  <a:pt x="27" y="102"/>
                  <a:pt x="26" y="101"/>
                  <a:pt x="26" y="99"/>
                </a:cubicBezTo>
                <a:close/>
                <a:moveTo>
                  <a:pt x="26" y="118"/>
                </a:moveTo>
                <a:cubicBezTo>
                  <a:pt x="26" y="117"/>
                  <a:pt x="27" y="115"/>
                  <a:pt x="29" y="115"/>
                </a:cubicBezTo>
                <a:cubicBezTo>
                  <a:pt x="125" y="115"/>
                  <a:pt x="125" y="115"/>
                  <a:pt x="125" y="115"/>
                </a:cubicBezTo>
                <a:cubicBezTo>
                  <a:pt x="127" y="115"/>
                  <a:pt x="128" y="117"/>
                  <a:pt x="128" y="118"/>
                </a:cubicBezTo>
                <a:cubicBezTo>
                  <a:pt x="128" y="118"/>
                  <a:pt x="128" y="118"/>
                  <a:pt x="128" y="118"/>
                </a:cubicBezTo>
                <a:cubicBezTo>
                  <a:pt x="128" y="120"/>
                  <a:pt x="127" y="122"/>
                  <a:pt x="125" y="122"/>
                </a:cubicBezTo>
                <a:cubicBezTo>
                  <a:pt x="29" y="122"/>
                  <a:pt x="29" y="122"/>
                  <a:pt x="29" y="122"/>
                </a:cubicBezTo>
                <a:cubicBezTo>
                  <a:pt x="27" y="122"/>
                  <a:pt x="26" y="120"/>
                  <a:pt x="26" y="118"/>
                </a:cubicBezTo>
                <a:close/>
                <a:moveTo>
                  <a:pt x="26" y="141"/>
                </a:moveTo>
                <a:cubicBezTo>
                  <a:pt x="26" y="141"/>
                  <a:pt x="26" y="141"/>
                  <a:pt x="26" y="141"/>
                </a:cubicBezTo>
                <a:cubicBezTo>
                  <a:pt x="26" y="139"/>
                  <a:pt x="27" y="138"/>
                  <a:pt x="29" y="138"/>
                </a:cubicBezTo>
                <a:cubicBezTo>
                  <a:pt x="125" y="138"/>
                  <a:pt x="125" y="138"/>
                  <a:pt x="125" y="138"/>
                </a:cubicBezTo>
                <a:cubicBezTo>
                  <a:pt x="127" y="138"/>
                  <a:pt x="128" y="139"/>
                  <a:pt x="128" y="141"/>
                </a:cubicBezTo>
                <a:cubicBezTo>
                  <a:pt x="128" y="141"/>
                  <a:pt x="128" y="141"/>
                  <a:pt x="128" y="141"/>
                </a:cubicBezTo>
                <a:cubicBezTo>
                  <a:pt x="128" y="143"/>
                  <a:pt x="127" y="144"/>
                  <a:pt x="125" y="144"/>
                </a:cubicBezTo>
                <a:cubicBezTo>
                  <a:pt x="29" y="144"/>
                  <a:pt x="29" y="144"/>
                  <a:pt x="29" y="144"/>
                </a:cubicBezTo>
                <a:cubicBezTo>
                  <a:pt x="27" y="144"/>
                  <a:pt x="26" y="143"/>
                  <a:pt x="26" y="141"/>
                </a:cubicBezTo>
                <a:close/>
                <a:moveTo>
                  <a:pt x="126" y="165"/>
                </a:moveTo>
                <a:cubicBezTo>
                  <a:pt x="123" y="163"/>
                  <a:pt x="123" y="163"/>
                  <a:pt x="118" y="163"/>
                </a:cubicBezTo>
                <a:cubicBezTo>
                  <a:pt x="116" y="163"/>
                  <a:pt x="114" y="164"/>
                  <a:pt x="111" y="165"/>
                </a:cubicBezTo>
                <a:cubicBezTo>
                  <a:pt x="109" y="165"/>
                  <a:pt x="106" y="166"/>
                  <a:pt x="102" y="166"/>
                </a:cubicBezTo>
                <a:cubicBezTo>
                  <a:pt x="97" y="166"/>
                  <a:pt x="96" y="163"/>
                  <a:pt x="95" y="161"/>
                </a:cubicBezTo>
                <a:cubicBezTo>
                  <a:pt x="94" y="160"/>
                  <a:pt x="94" y="160"/>
                  <a:pt x="93" y="160"/>
                </a:cubicBezTo>
                <a:cubicBezTo>
                  <a:pt x="90" y="160"/>
                  <a:pt x="90" y="166"/>
                  <a:pt x="90" y="166"/>
                </a:cubicBezTo>
                <a:cubicBezTo>
                  <a:pt x="83" y="166"/>
                  <a:pt x="83" y="166"/>
                  <a:pt x="83" y="166"/>
                </a:cubicBezTo>
                <a:cubicBezTo>
                  <a:pt x="83" y="162"/>
                  <a:pt x="85" y="154"/>
                  <a:pt x="93" y="154"/>
                </a:cubicBezTo>
                <a:cubicBezTo>
                  <a:pt x="98" y="154"/>
                  <a:pt x="100" y="157"/>
                  <a:pt x="100" y="159"/>
                </a:cubicBezTo>
                <a:cubicBezTo>
                  <a:pt x="101" y="160"/>
                  <a:pt x="101" y="160"/>
                  <a:pt x="102" y="160"/>
                </a:cubicBezTo>
                <a:cubicBezTo>
                  <a:pt x="105" y="160"/>
                  <a:pt x="107" y="159"/>
                  <a:pt x="109" y="159"/>
                </a:cubicBezTo>
                <a:cubicBezTo>
                  <a:pt x="112" y="158"/>
                  <a:pt x="115" y="157"/>
                  <a:pt x="118" y="157"/>
                </a:cubicBezTo>
                <a:cubicBezTo>
                  <a:pt x="125" y="157"/>
                  <a:pt x="126" y="157"/>
                  <a:pt x="130" y="161"/>
                </a:cubicBezTo>
                <a:lnTo>
                  <a:pt x="126" y="165"/>
                </a:lnTo>
                <a:close/>
              </a:path>
            </a:pathLst>
          </a:custGeom>
          <a:solidFill>
            <a:srgbClr val="1079C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2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305389"/>
            <a:ext cx="27432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</a:rPr>
              <a:t>10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60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Arial" pitchFamily="34" charset="0"/>
              </a:rPr>
              <a:t>А</a:t>
            </a:r>
            <a:r>
              <a:rPr lang="kk-KZ" sz="2000" b="1" dirty="0">
                <a:solidFill>
                  <a:prstClr val="black"/>
                </a:solidFill>
                <a:latin typeface="Arial" pitchFamily="34" charset="0"/>
              </a:rPr>
              <a:t>ҚПАРАТ САЛАСЫ</a:t>
            </a:r>
            <a:endParaRPr lang="ru-RU" sz="2000" b="1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237653"/>
            <a:ext cx="2743200" cy="365125"/>
          </a:xfrm>
        </p:spPr>
        <p:txBody>
          <a:bodyPr/>
          <a:lstStyle/>
          <a:p>
            <a:r>
              <a:rPr lang="kk-KZ" dirty="0">
                <a:solidFill>
                  <a:prstClr val="black">
                    <a:tint val="75000"/>
                  </a:prstClr>
                </a:solidFill>
              </a:rPr>
              <a:t>2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7771" y="1728511"/>
            <a:ext cx="5568761" cy="461665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«МАСС-МЕДИА ТУРАЛЫ» </a:t>
            </a:r>
          </a:p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ЗАҢ ЖОБАСЫ</a:t>
            </a:r>
            <a:endParaRPr lang="ru-RU" sz="1867" b="1" dirty="0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92199" y="2184995"/>
            <a:ext cx="5382069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Баспасөз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картасын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енгізу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Журналистердің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мәртебесін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көтеру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Мемлекеттік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ақпараттық саясатты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қаржыландыру тетіктерін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реформалау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Мемлекеттік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тілдегі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контентті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ұлғайту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Өзін-өзі реттеу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институттарын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дамыту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Телерадио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хабарларын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тарату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саласындағы трендтердің өзгеруі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Ақпараттық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қауіпсіздікті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қамтамасыз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ету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186377" y="2242682"/>
            <a:ext cx="5460135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Қауіпсіз онлайн-саланы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қалыптастыру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Онлайн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платформалар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мен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пайдаланушылар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арасындағы тиімді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кері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байланыс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Интернет-жарнаманы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заңдастыру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Онлайн-платформаларда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экономикалық қызметтің ашықтығын арттыру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Интерфейсті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мемлекеттік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тілде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дамыту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Отандық контент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өндірушілерін қолдау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57467" y="1729922"/>
            <a:ext cx="5659583" cy="461665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«ИНТЕРНЕТ-ЖАРНАМА ЖӘНЕ ОНЛАЙН-ПЛАТФОРМАЛАР ТУРАЛЫ» </a:t>
            </a:r>
          </a:p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ЗАҢ ЖОБАСЫ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37771" y="1015784"/>
            <a:ext cx="11494011" cy="379656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867" b="1" dirty="0">
                <a:solidFill>
                  <a:prstClr val="white"/>
                </a:solidFill>
                <a:latin typeface="Arial" pitchFamily="34" charset="0"/>
              </a:rPr>
              <a:t>НОРМАТИВТІК ҚҰҚЫҚТЫҚ БАЗАНЫ ОДАН ӘРІ ЖЕТІЛДІРУ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214533" y="4351714"/>
            <a:ext cx="5602517" cy="276999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АҚПАРАТТЫҚ ДОКТРИНА</a:t>
            </a:r>
            <a:endParaRPr lang="ru-RU" sz="1867" b="1" dirty="0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186377" y="4852614"/>
            <a:ext cx="5437540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Отандық ақпараттық контенттің бәсекеге қабілеттілігі 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мен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сапасын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арттыру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Ақпараттық қауіпсіздікті қамтамасыз ету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Ақпараттық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кеңістікті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құндылықты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толтыру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  <a:p>
            <a:pPr marL="380990" indent="-38099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Ақпараттық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жұмыс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контекстінде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ұлттық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бірегейлік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пен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дәстүрлі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құндылықтарды</a:t>
            </a:r>
            <a:r>
              <a:rPr lang="ru-RU" sz="13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 </a:t>
            </a:r>
            <a:r>
              <a:rPr lang="ru-RU" sz="130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</a:rPr>
              <a:t>нығайту</a:t>
            </a:r>
            <a:endParaRPr lang="ru-RU" sz="1300" dirty="0">
              <a:solidFill>
                <a:srgbClr val="4472C4">
                  <a:lumMod val="50000"/>
                </a:srgbClr>
              </a:solidFill>
              <a:latin typeface="Arial" pitchFamily="34" charset="0"/>
            </a:endParaRPr>
          </a:p>
        </p:txBody>
      </p:sp>
      <p:grpSp>
        <p:nvGrpSpPr>
          <p:cNvPr id="25" name="Google Shape;19870;p79">
            <a:extLst>
              <a:ext uri="{FF2B5EF4-FFF2-40B4-BE49-F238E27FC236}">
                <a16:creationId xmlns:a16="http://schemas.microsoft.com/office/drawing/2014/main" xmlns="" id="{58108A5F-14A5-4D00-B8D4-303311989ECD}"/>
              </a:ext>
            </a:extLst>
          </p:cNvPr>
          <p:cNvGrpSpPr/>
          <p:nvPr/>
        </p:nvGrpSpPr>
        <p:grpSpPr>
          <a:xfrm>
            <a:off x="1667932" y="4991923"/>
            <a:ext cx="982135" cy="850293"/>
            <a:chOff x="-63679950" y="4093450"/>
            <a:chExt cx="320600" cy="317650"/>
          </a:xfrm>
          <a:solidFill>
            <a:srgbClr val="1079C4"/>
          </a:solidFill>
        </p:grpSpPr>
        <p:sp>
          <p:nvSpPr>
            <p:cNvPr id="26" name="Google Shape;19871;p79">
              <a:extLst>
                <a:ext uri="{FF2B5EF4-FFF2-40B4-BE49-F238E27FC236}">
                  <a16:creationId xmlns:a16="http://schemas.microsoft.com/office/drawing/2014/main" xmlns="" id="{FDE4F32F-D9C5-4403-B71E-2587C1BFCA2A}"/>
                </a:ext>
              </a:extLst>
            </p:cNvPr>
            <p:cNvSpPr/>
            <p:nvPr/>
          </p:nvSpPr>
          <p:spPr>
            <a:xfrm>
              <a:off x="-63595650" y="4093450"/>
              <a:ext cx="236300" cy="230425"/>
            </a:xfrm>
            <a:custGeom>
              <a:avLst/>
              <a:gdLst/>
              <a:ahLst/>
              <a:cxnLst/>
              <a:rect l="l" t="t" r="r" b="b"/>
              <a:pathLst>
                <a:path w="9452" h="9217" extrusionOk="0">
                  <a:moveTo>
                    <a:pt x="3387" y="836"/>
                  </a:moveTo>
                  <a:cubicBezTo>
                    <a:pt x="3497" y="836"/>
                    <a:pt x="3607" y="875"/>
                    <a:pt x="3686" y="954"/>
                  </a:cubicBezTo>
                  <a:cubicBezTo>
                    <a:pt x="3844" y="1111"/>
                    <a:pt x="3844" y="1395"/>
                    <a:pt x="3686" y="1553"/>
                  </a:cubicBezTo>
                  <a:lnTo>
                    <a:pt x="1638" y="3600"/>
                  </a:lnTo>
                  <a:cubicBezTo>
                    <a:pt x="1560" y="3679"/>
                    <a:pt x="1449" y="3718"/>
                    <a:pt x="1339" y="3718"/>
                  </a:cubicBezTo>
                  <a:cubicBezTo>
                    <a:pt x="1229" y="3718"/>
                    <a:pt x="1118" y="3679"/>
                    <a:pt x="1040" y="3600"/>
                  </a:cubicBezTo>
                  <a:cubicBezTo>
                    <a:pt x="882" y="3443"/>
                    <a:pt x="882" y="3159"/>
                    <a:pt x="1040" y="3002"/>
                  </a:cubicBezTo>
                  <a:lnTo>
                    <a:pt x="3088" y="954"/>
                  </a:lnTo>
                  <a:cubicBezTo>
                    <a:pt x="3166" y="875"/>
                    <a:pt x="3277" y="836"/>
                    <a:pt x="3387" y="836"/>
                  </a:cubicBezTo>
                  <a:close/>
                  <a:moveTo>
                    <a:pt x="8081" y="5530"/>
                  </a:moveTo>
                  <a:cubicBezTo>
                    <a:pt x="8191" y="5530"/>
                    <a:pt x="8302" y="5569"/>
                    <a:pt x="8380" y="5648"/>
                  </a:cubicBezTo>
                  <a:cubicBezTo>
                    <a:pt x="8538" y="5806"/>
                    <a:pt x="8538" y="6089"/>
                    <a:pt x="8380" y="6247"/>
                  </a:cubicBezTo>
                  <a:lnTo>
                    <a:pt x="6333" y="8295"/>
                  </a:lnTo>
                  <a:cubicBezTo>
                    <a:pt x="6254" y="8358"/>
                    <a:pt x="6143" y="8389"/>
                    <a:pt x="6033" y="8389"/>
                  </a:cubicBezTo>
                  <a:cubicBezTo>
                    <a:pt x="5923" y="8389"/>
                    <a:pt x="5813" y="8358"/>
                    <a:pt x="5734" y="8295"/>
                  </a:cubicBezTo>
                  <a:cubicBezTo>
                    <a:pt x="5576" y="8137"/>
                    <a:pt x="5576" y="7853"/>
                    <a:pt x="5734" y="7696"/>
                  </a:cubicBezTo>
                  <a:lnTo>
                    <a:pt x="7782" y="5648"/>
                  </a:lnTo>
                  <a:cubicBezTo>
                    <a:pt x="7861" y="5569"/>
                    <a:pt x="7971" y="5530"/>
                    <a:pt x="8081" y="5530"/>
                  </a:cubicBezTo>
                  <a:close/>
                  <a:moveTo>
                    <a:pt x="3414" y="1"/>
                  </a:moveTo>
                  <a:cubicBezTo>
                    <a:pt x="3095" y="1"/>
                    <a:pt x="2772" y="119"/>
                    <a:pt x="2520" y="355"/>
                  </a:cubicBezTo>
                  <a:lnTo>
                    <a:pt x="473" y="2403"/>
                  </a:lnTo>
                  <a:cubicBezTo>
                    <a:pt x="0" y="2876"/>
                    <a:pt x="0" y="3663"/>
                    <a:pt x="473" y="4199"/>
                  </a:cubicBezTo>
                  <a:cubicBezTo>
                    <a:pt x="700" y="4406"/>
                    <a:pt x="1008" y="4544"/>
                    <a:pt x="1345" y="4544"/>
                  </a:cubicBezTo>
                  <a:cubicBezTo>
                    <a:pt x="1522" y="4544"/>
                    <a:pt x="1706" y="4506"/>
                    <a:pt x="1890" y="4419"/>
                  </a:cubicBezTo>
                  <a:lnTo>
                    <a:pt x="4915" y="7444"/>
                  </a:lnTo>
                  <a:cubicBezTo>
                    <a:pt x="4663" y="7980"/>
                    <a:pt x="4789" y="8515"/>
                    <a:pt x="5135" y="8862"/>
                  </a:cubicBezTo>
                  <a:cubicBezTo>
                    <a:pt x="5372" y="9098"/>
                    <a:pt x="5687" y="9216"/>
                    <a:pt x="6010" y="9216"/>
                  </a:cubicBezTo>
                  <a:cubicBezTo>
                    <a:pt x="6333" y="9216"/>
                    <a:pt x="6663" y="9098"/>
                    <a:pt x="6931" y="8862"/>
                  </a:cubicBezTo>
                  <a:lnTo>
                    <a:pt x="8979" y="6814"/>
                  </a:lnTo>
                  <a:cubicBezTo>
                    <a:pt x="9452" y="6341"/>
                    <a:pt x="9452" y="5554"/>
                    <a:pt x="8979" y="5050"/>
                  </a:cubicBezTo>
                  <a:cubicBezTo>
                    <a:pt x="8757" y="4828"/>
                    <a:pt x="8445" y="4696"/>
                    <a:pt x="8117" y="4696"/>
                  </a:cubicBezTo>
                  <a:cubicBezTo>
                    <a:pt x="7933" y="4696"/>
                    <a:pt x="7743" y="4738"/>
                    <a:pt x="7561" y="4829"/>
                  </a:cubicBezTo>
                  <a:lnTo>
                    <a:pt x="4505" y="1773"/>
                  </a:lnTo>
                  <a:cubicBezTo>
                    <a:pt x="4757" y="1269"/>
                    <a:pt x="4631" y="733"/>
                    <a:pt x="4285" y="355"/>
                  </a:cubicBezTo>
                  <a:cubicBezTo>
                    <a:pt x="4048" y="119"/>
                    <a:pt x="3733" y="1"/>
                    <a:pt x="34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7" name="Google Shape;19872;p79">
              <a:extLst>
                <a:ext uri="{FF2B5EF4-FFF2-40B4-BE49-F238E27FC236}">
                  <a16:creationId xmlns:a16="http://schemas.microsoft.com/office/drawing/2014/main" xmlns="" id="{71589D67-272F-4122-BF82-0336AEF8A645}"/>
                </a:ext>
              </a:extLst>
            </p:cNvPr>
            <p:cNvSpPr/>
            <p:nvPr/>
          </p:nvSpPr>
          <p:spPr>
            <a:xfrm>
              <a:off x="-63679950" y="4233850"/>
              <a:ext cx="177250" cy="177250"/>
            </a:xfrm>
            <a:custGeom>
              <a:avLst/>
              <a:gdLst/>
              <a:ahLst/>
              <a:cxnLst/>
              <a:rect l="l" t="t" r="r" b="b"/>
              <a:pathLst>
                <a:path w="7090" h="7090" extrusionOk="0">
                  <a:moveTo>
                    <a:pt x="5325" y="1"/>
                  </a:moveTo>
                  <a:lnTo>
                    <a:pt x="4160" y="1166"/>
                  </a:lnTo>
                  <a:cubicBezTo>
                    <a:pt x="4081" y="1088"/>
                    <a:pt x="3971" y="1048"/>
                    <a:pt x="3860" y="1048"/>
                  </a:cubicBezTo>
                  <a:cubicBezTo>
                    <a:pt x="3750" y="1048"/>
                    <a:pt x="3640" y="1088"/>
                    <a:pt x="3561" y="1166"/>
                  </a:cubicBezTo>
                  <a:lnTo>
                    <a:pt x="474" y="4254"/>
                  </a:lnTo>
                  <a:cubicBezTo>
                    <a:pt x="159" y="4569"/>
                    <a:pt x="1" y="4947"/>
                    <a:pt x="1" y="5419"/>
                  </a:cubicBezTo>
                  <a:cubicBezTo>
                    <a:pt x="1" y="5861"/>
                    <a:pt x="159" y="6302"/>
                    <a:pt x="474" y="6617"/>
                  </a:cubicBezTo>
                  <a:cubicBezTo>
                    <a:pt x="789" y="6932"/>
                    <a:pt x="1214" y="7089"/>
                    <a:pt x="1639" y="7089"/>
                  </a:cubicBezTo>
                  <a:cubicBezTo>
                    <a:pt x="2065" y="7089"/>
                    <a:pt x="2490" y="6932"/>
                    <a:pt x="2805" y="6617"/>
                  </a:cubicBezTo>
                  <a:lnTo>
                    <a:pt x="5892" y="3529"/>
                  </a:lnTo>
                  <a:cubicBezTo>
                    <a:pt x="6081" y="3372"/>
                    <a:pt x="6081" y="3088"/>
                    <a:pt x="5924" y="2931"/>
                  </a:cubicBezTo>
                  <a:lnTo>
                    <a:pt x="7090" y="1765"/>
                  </a:lnTo>
                  <a:lnTo>
                    <a:pt x="532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8" name="Google Shape;19873;p79">
              <a:extLst>
                <a:ext uri="{FF2B5EF4-FFF2-40B4-BE49-F238E27FC236}">
                  <a16:creationId xmlns:a16="http://schemas.microsoft.com/office/drawing/2014/main" xmlns="" id="{4E830DBF-2F6D-4210-B53F-F5CAC3174D17}"/>
                </a:ext>
              </a:extLst>
            </p:cNvPr>
            <p:cNvSpPr/>
            <p:nvPr/>
          </p:nvSpPr>
          <p:spPr>
            <a:xfrm>
              <a:off x="-63548400" y="4348850"/>
              <a:ext cx="185900" cy="62250"/>
            </a:xfrm>
            <a:custGeom>
              <a:avLst/>
              <a:gdLst/>
              <a:ahLst/>
              <a:cxnLst/>
              <a:rect l="l" t="t" r="r" b="b"/>
              <a:pathLst>
                <a:path w="7436" h="2490" extrusionOk="0">
                  <a:moveTo>
                    <a:pt x="2048" y="0"/>
                  </a:moveTo>
                  <a:cubicBezTo>
                    <a:pt x="1355" y="0"/>
                    <a:pt x="819" y="536"/>
                    <a:pt x="819" y="1229"/>
                  </a:cubicBezTo>
                  <a:lnTo>
                    <a:pt x="819" y="1639"/>
                  </a:lnTo>
                  <a:lnTo>
                    <a:pt x="410" y="1639"/>
                  </a:lnTo>
                  <a:cubicBezTo>
                    <a:pt x="189" y="1639"/>
                    <a:pt x="0" y="1859"/>
                    <a:pt x="0" y="2048"/>
                  </a:cubicBezTo>
                  <a:cubicBezTo>
                    <a:pt x="0" y="2269"/>
                    <a:pt x="189" y="2489"/>
                    <a:pt x="410" y="2489"/>
                  </a:cubicBezTo>
                  <a:lnTo>
                    <a:pt x="7026" y="2489"/>
                  </a:lnTo>
                  <a:cubicBezTo>
                    <a:pt x="7278" y="2489"/>
                    <a:pt x="7435" y="2269"/>
                    <a:pt x="7435" y="2048"/>
                  </a:cubicBezTo>
                  <a:cubicBezTo>
                    <a:pt x="7435" y="1859"/>
                    <a:pt x="7246" y="1639"/>
                    <a:pt x="6994" y="1639"/>
                  </a:cubicBezTo>
                  <a:lnTo>
                    <a:pt x="6616" y="1639"/>
                  </a:lnTo>
                  <a:lnTo>
                    <a:pt x="6616" y="1229"/>
                  </a:lnTo>
                  <a:cubicBezTo>
                    <a:pt x="6616" y="536"/>
                    <a:pt x="6049" y="0"/>
                    <a:pt x="535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29" name="Freeform 77"/>
          <p:cNvSpPr>
            <a:spLocks noEditPoints="1"/>
          </p:cNvSpPr>
          <p:nvPr/>
        </p:nvSpPr>
        <p:spPr bwMode="auto">
          <a:xfrm>
            <a:off x="3762585" y="4991924"/>
            <a:ext cx="814497" cy="850292"/>
          </a:xfrm>
          <a:custGeom>
            <a:avLst/>
            <a:gdLst>
              <a:gd name="T0" fmla="*/ 10 w 154"/>
              <a:gd name="T1" fmla="*/ 0 h 192"/>
              <a:gd name="T2" fmla="*/ 0 w 154"/>
              <a:gd name="T3" fmla="*/ 182 h 192"/>
              <a:gd name="T4" fmla="*/ 144 w 154"/>
              <a:gd name="T5" fmla="*/ 192 h 192"/>
              <a:gd name="T6" fmla="*/ 154 w 154"/>
              <a:gd name="T7" fmla="*/ 10 h 192"/>
              <a:gd name="T8" fmla="*/ 48 w 154"/>
              <a:gd name="T9" fmla="*/ 29 h 192"/>
              <a:gd name="T10" fmla="*/ 102 w 154"/>
              <a:gd name="T11" fmla="*/ 26 h 192"/>
              <a:gd name="T12" fmla="*/ 106 w 154"/>
              <a:gd name="T13" fmla="*/ 32 h 192"/>
              <a:gd name="T14" fmla="*/ 51 w 154"/>
              <a:gd name="T15" fmla="*/ 35 h 192"/>
              <a:gd name="T16" fmla="*/ 48 w 154"/>
              <a:gd name="T17" fmla="*/ 29 h 192"/>
              <a:gd name="T18" fmla="*/ 29 w 154"/>
              <a:gd name="T19" fmla="*/ 54 h 192"/>
              <a:gd name="T20" fmla="*/ 128 w 154"/>
              <a:gd name="T21" fmla="*/ 58 h 192"/>
              <a:gd name="T22" fmla="*/ 125 w 154"/>
              <a:gd name="T23" fmla="*/ 61 h 192"/>
              <a:gd name="T24" fmla="*/ 26 w 154"/>
              <a:gd name="T25" fmla="*/ 58 h 192"/>
              <a:gd name="T26" fmla="*/ 29 w 154"/>
              <a:gd name="T27" fmla="*/ 77 h 192"/>
              <a:gd name="T28" fmla="*/ 128 w 154"/>
              <a:gd name="T29" fmla="*/ 80 h 192"/>
              <a:gd name="T30" fmla="*/ 125 w 154"/>
              <a:gd name="T31" fmla="*/ 83 h 192"/>
              <a:gd name="T32" fmla="*/ 26 w 154"/>
              <a:gd name="T33" fmla="*/ 80 h 192"/>
              <a:gd name="T34" fmla="*/ 29 w 154"/>
              <a:gd name="T35" fmla="*/ 96 h 192"/>
              <a:gd name="T36" fmla="*/ 128 w 154"/>
              <a:gd name="T37" fmla="*/ 99 h 192"/>
              <a:gd name="T38" fmla="*/ 125 w 154"/>
              <a:gd name="T39" fmla="*/ 102 h 192"/>
              <a:gd name="T40" fmla="*/ 26 w 154"/>
              <a:gd name="T41" fmla="*/ 99 h 192"/>
              <a:gd name="T42" fmla="*/ 29 w 154"/>
              <a:gd name="T43" fmla="*/ 115 h 192"/>
              <a:gd name="T44" fmla="*/ 128 w 154"/>
              <a:gd name="T45" fmla="*/ 118 h 192"/>
              <a:gd name="T46" fmla="*/ 125 w 154"/>
              <a:gd name="T47" fmla="*/ 122 h 192"/>
              <a:gd name="T48" fmla="*/ 26 w 154"/>
              <a:gd name="T49" fmla="*/ 118 h 192"/>
              <a:gd name="T50" fmla="*/ 26 w 154"/>
              <a:gd name="T51" fmla="*/ 141 h 192"/>
              <a:gd name="T52" fmla="*/ 125 w 154"/>
              <a:gd name="T53" fmla="*/ 138 h 192"/>
              <a:gd name="T54" fmla="*/ 128 w 154"/>
              <a:gd name="T55" fmla="*/ 141 h 192"/>
              <a:gd name="T56" fmla="*/ 29 w 154"/>
              <a:gd name="T57" fmla="*/ 144 h 192"/>
              <a:gd name="T58" fmla="*/ 126 w 154"/>
              <a:gd name="T59" fmla="*/ 165 h 192"/>
              <a:gd name="T60" fmla="*/ 111 w 154"/>
              <a:gd name="T61" fmla="*/ 165 h 192"/>
              <a:gd name="T62" fmla="*/ 95 w 154"/>
              <a:gd name="T63" fmla="*/ 161 h 192"/>
              <a:gd name="T64" fmla="*/ 90 w 154"/>
              <a:gd name="T65" fmla="*/ 166 h 192"/>
              <a:gd name="T66" fmla="*/ 93 w 154"/>
              <a:gd name="T67" fmla="*/ 154 h 192"/>
              <a:gd name="T68" fmla="*/ 102 w 154"/>
              <a:gd name="T69" fmla="*/ 160 h 192"/>
              <a:gd name="T70" fmla="*/ 118 w 154"/>
              <a:gd name="T71" fmla="*/ 157 h 192"/>
              <a:gd name="T72" fmla="*/ 126 w 154"/>
              <a:gd name="T73" fmla="*/ 165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54" h="192">
                <a:moveTo>
                  <a:pt x="144" y="0"/>
                </a:moveTo>
                <a:cubicBezTo>
                  <a:pt x="10" y="0"/>
                  <a:pt x="10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182"/>
                  <a:pt x="0" y="182"/>
                  <a:pt x="0" y="182"/>
                </a:cubicBezTo>
                <a:cubicBezTo>
                  <a:pt x="0" y="188"/>
                  <a:pt x="4" y="192"/>
                  <a:pt x="10" y="192"/>
                </a:cubicBezTo>
                <a:cubicBezTo>
                  <a:pt x="144" y="192"/>
                  <a:pt x="144" y="192"/>
                  <a:pt x="144" y="192"/>
                </a:cubicBezTo>
                <a:cubicBezTo>
                  <a:pt x="149" y="192"/>
                  <a:pt x="154" y="188"/>
                  <a:pt x="154" y="182"/>
                </a:cubicBezTo>
                <a:cubicBezTo>
                  <a:pt x="154" y="10"/>
                  <a:pt x="154" y="10"/>
                  <a:pt x="154" y="10"/>
                </a:cubicBezTo>
                <a:cubicBezTo>
                  <a:pt x="154" y="4"/>
                  <a:pt x="149" y="0"/>
                  <a:pt x="144" y="0"/>
                </a:cubicBezTo>
                <a:close/>
                <a:moveTo>
                  <a:pt x="48" y="29"/>
                </a:moveTo>
                <a:cubicBezTo>
                  <a:pt x="48" y="27"/>
                  <a:pt x="49" y="26"/>
                  <a:pt x="51" y="26"/>
                </a:cubicBezTo>
                <a:cubicBezTo>
                  <a:pt x="102" y="26"/>
                  <a:pt x="102" y="26"/>
                  <a:pt x="102" y="26"/>
                </a:cubicBezTo>
                <a:cubicBezTo>
                  <a:pt x="104" y="26"/>
                  <a:pt x="106" y="27"/>
                  <a:pt x="106" y="29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4"/>
                  <a:pt x="104" y="35"/>
                  <a:pt x="102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49" y="35"/>
                  <a:pt x="48" y="34"/>
                  <a:pt x="48" y="32"/>
                </a:cubicBezTo>
                <a:lnTo>
                  <a:pt x="48" y="29"/>
                </a:lnTo>
                <a:close/>
                <a:moveTo>
                  <a:pt x="26" y="58"/>
                </a:moveTo>
                <a:cubicBezTo>
                  <a:pt x="26" y="56"/>
                  <a:pt x="27" y="54"/>
                  <a:pt x="29" y="54"/>
                </a:cubicBezTo>
                <a:cubicBezTo>
                  <a:pt x="125" y="54"/>
                  <a:pt x="125" y="54"/>
                  <a:pt x="125" y="54"/>
                </a:cubicBezTo>
                <a:cubicBezTo>
                  <a:pt x="127" y="54"/>
                  <a:pt x="128" y="56"/>
                  <a:pt x="128" y="58"/>
                </a:cubicBezTo>
                <a:cubicBezTo>
                  <a:pt x="128" y="58"/>
                  <a:pt x="128" y="58"/>
                  <a:pt x="128" y="58"/>
                </a:cubicBezTo>
                <a:cubicBezTo>
                  <a:pt x="128" y="59"/>
                  <a:pt x="127" y="61"/>
                  <a:pt x="125" y="61"/>
                </a:cubicBezTo>
                <a:cubicBezTo>
                  <a:pt x="29" y="61"/>
                  <a:pt x="29" y="61"/>
                  <a:pt x="29" y="61"/>
                </a:cubicBezTo>
                <a:cubicBezTo>
                  <a:pt x="27" y="61"/>
                  <a:pt x="26" y="59"/>
                  <a:pt x="26" y="58"/>
                </a:cubicBezTo>
                <a:close/>
                <a:moveTo>
                  <a:pt x="26" y="80"/>
                </a:moveTo>
                <a:cubicBezTo>
                  <a:pt x="26" y="78"/>
                  <a:pt x="27" y="77"/>
                  <a:pt x="29" y="77"/>
                </a:cubicBezTo>
                <a:cubicBezTo>
                  <a:pt x="125" y="77"/>
                  <a:pt x="125" y="77"/>
                  <a:pt x="125" y="77"/>
                </a:cubicBezTo>
                <a:cubicBezTo>
                  <a:pt x="127" y="77"/>
                  <a:pt x="128" y="78"/>
                  <a:pt x="128" y="80"/>
                </a:cubicBezTo>
                <a:cubicBezTo>
                  <a:pt x="128" y="80"/>
                  <a:pt x="128" y="80"/>
                  <a:pt x="128" y="80"/>
                </a:cubicBezTo>
                <a:cubicBezTo>
                  <a:pt x="128" y="82"/>
                  <a:pt x="127" y="83"/>
                  <a:pt x="125" y="83"/>
                </a:cubicBezTo>
                <a:cubicBezTo>
                  <a:pt x="29" y="83"/>
                  <a:pt x="29" y="83"/>
                  <a:pt x="29" y="83"/>
                </a:cubicBezTo>
                <a:cubicBezTo>
                  <a:pt x="27" y="83"/>
                  <a:pt x="26" y="82"/>
                  <a:pt x="26" y="80"/>
                </a:cubicBezTo>
                <a:close/>
                <a:moveTo>
                  <a:pt x="26" y="99"/>
                </a:moveTo>
                <a:cubicBezTo>
                  <a:pt x="26" y="97"/>
                  <a:pt x="27" y="96"/>
                  <a:pt x="29" y="96"/>
                </a:cubicBezTo>
                <a:cubicBezTo>
                  <a:pt x="125" y="96"/>
                  <a:pt x="125" y="96"/>
                  <a:pt x="125" y="96"/>
                </a:cubicBezTo>
                <a:cubicBezTo>
                  <a:pt x="127" y="96"/>
                  <a:pt x="128" y="97"/>
                  <a:pt x="128" y="99"/>
                </a:cubicBezTo>
                <a:cubicBezTo>
                  <a:pt x="128" y="99"/>
                  <a:pt x="128" y="99"/>
                  <a:pt x="128" y="99"/>
                </a:cubicBezTo>
                <a:cubicBezTo>
                  <a:pt x="128" y="101"/>
                  <a:pt x="127" y="102"/>
                  <a:pt x="125" y="102"/>
                </a:cubicBezTo>
                <a:cubicBezTo>
                  <a:pt x="29" y="102"/>
                  <a:pt x="29" y="102"/>
                  <a:pt x="29" y="102"/>
                </a:cubicBezTo>
                <a:cubicBezTo>
                  <a:pt x="27" y="102"/>
                  <a:pt x="26" y="101"/>
                  <a:pt x="26" y="99"/>
                </a:cubicBezTo>
                <a:close/>
                <a:moveTo>
                  <a:pt x="26" y="118"/>
                </a:moveTo>
                <a:cubicBezTo>
                  <a:pt x="26" y="117"/>
                  <a:pt x="27" y="115"/>
                  <a:pt x="29" y="115"/>
                </a:cubicBezTo>
                <a:cubicBezTo>
                  <a:pt x="125" y="115"/>
                  <a:pt x="125" y="115"/>
                  <a:pt x="125" y="115"/>
                </a:cubicBezTo>
                <a:cubicBezTo>
                  <a:pt x="127" y="115"/>
                  <a:pt x="128" y="117"/>
                  <a:pt x="128" y="118"/>
                </a:cubicBezTo>
                <a:cubicBezTo>
                  <a:pt x="128" y="118"/>
                  <a:pt x="128" y="118"/>
                  <a:pt x="128" y="118"/>
                </a:cubicBezTo>
                <a:cubicBezTo>
                  <a:pt x="128" y="120"/>
                  <a:pt x="127" y="122"/>
                  <a:pt x="125" y="122"/>
                </a:cubicBezTo>
                <a:cubicBezTo>
                  <a:pt x="29" y="122"/>
                  <a:pt x="29" y="122"/>
                  <a:pt x="29" y="122"/>
                </a:cubicBezTo>
                <a:cubicBezTo>
                  <a:pt x="27" y="122"/>
                  <a:pt x="26" y="120"/>
                  <a:pt x="26" y="118"/>
                </a:cubicBezTo>
                <a:close/>
                <a:moveTo>
                  <a:pt x="26" y="141"/>
                </a:moveTo>
                <a:cubicBezTo>
                  <a:pt x="26" y="141"/>
                  <a:pt x="26" y="141"/>
                  <a:pt x="26" y="141"/>
                </a:cubicBezTo>
                <a:cubicBezTo>
                  <a:pt x="26" y="139"/>
                  <a:pt x="27" y="138"/>
                  <a:pt x="29" y="138"/>
                </a:cubicBezTo>
                <a:cubicBezTo>
                  <a:pt x="125" y="138"/>
                  <a:pt x="125" y="138"/>
                  <a:pt x="125" y="138"/>
                </a:cubicBezTo>
                <a:cubicBezTo>
                  <a:pt x="127" y="138"/>
                  <a:pt x="128" y="139"/>
                  <a:pt x="128" y="141"/>
                </a:cubicBezTo>
                <a:cubicBezTo>
                  <a:pt x="128" y="141"/>
                  <a:pt x="128" y="141"/>
                  <a:pt x="128" y="141"/>
                </a:cubicBezTo>
                <a:cubicBezTo>
                  <a:pt x="128" y="143"/>
                  <a:pt x="127" y="144"/>
                  <a:pt x="125" y="144"/>
                </a:cubicBezTo>
                <a:cubicBezTo>
                  <a:pt x="29" y="144"/>
                  <a:pt x="29" y="144"/>
                  <a:pt x="29" y="144"/>
                </a:cubicBezTo>
                <a:cubicBezTo>
                  <a:pt x="27" y="144"/>
                  <a:pt x="26" y="143"/>
                  <a:pt x="26" y="141"/>
                </a:cubicBezTo>
                <a:close/>
                <a:moveTo>
                  <a:pt x="126" y="165"/>
                </a:moveTo>
                <a:cubicBezTo>
                  <a:pt x="123" y="163"/>
                  <a:pt x="123" y="163"/>
                  <a:pt x="118" y="163"/>
                </a:cubicBezTo>
                <a:cubicBezTo>
                  <a:pt x="116" y="163"/>
                  <a:pt x="114" y="164"/>
                  <a:pt x="111" y="165"/>
                </a:cubicBezTo>
                <a:cubicBezTo>
                  <a:pt x="109" y="165"/>
                  <a:pt x="106" y="166"/>
                  <a:pt x="102" y="166"/>
                </a:cubicBezTo>
                <a:cubicBezTo>
                  <a:pt x="97" y="166"/>
                  <a:pt x="96" y="163"/>
                  <a:pt x="95" y="161"/>
                </a:cubicBezTo>
                <a:cubicBezTo>
                  <a:pt x="94" y="160"/>
                  <a:pt x="94" y="160"/>
                  <a:pt x="93" y="160"/>
                </a:cubicBezTo>
                <a:cubicBezTo>
                  <a:pt x="90" y="160"/>
                  <a:pt x="90" y="166"/>
                  <a:pt x="90" y="166"/>
                </a:cubicBezTo>
                <a:cubicBezTo>
                  <a:pt x="83" y="166"/>
                  <a:pt x="83" y="166"/>
                  <a:pt x="83" y="166"/>
                </a:cubicBezTo>
                <a:cubicBezTo>
                  <a:pt x="83" y="162"/>
                  <a:pt x="85" y="154"/>
                  <a:pt x="93" y="154"/>
                </a:cubicBezTo>
                <a:cubicBezTo>
                  <a:pt x="98" y="154"/>
                  <a:pt x="100" y="157"/>
                  <a:pt x="100" y="159"/>
                </a:cubicBezTo>
                <a:cubicBezTo>
                  <a:pt x="101" y="160"/>
                  <a:pt x="101" y="160"/>
                  <a:pt x="102" y="160"/>
                </a:cubicBezTo>
                <a:cubicBezTo>
                  <a:pt x="105" y="160"/>
                  <a:pt x="107" y="159"/>
                  <a:pt x="109" y="159"/>
                </a:cubicBezTo>
                <a:cubicBezTo>
                  <a:pt x="112" y="158"/>
                  <a:pt x="115" y="157"/>
                  <a:pt x="118" y="157"/>
                </a:cubicBezTo>
                <a:cubicBezTo>
                  <a:pt x="125" y="157"/>
                  <a:pt x="126" y="157"/>
                  <a:pt x="130" y="161"/>
                </a:cubicBezTo>
                <a:lnTo>
                  <a:pt x="126" y="165"/>
                </a:lnTo>
                <a:close/>
              </a:path>
            </a:pathLst>
          </a:custGeom>
          <a:solidFill>
            <a:srgbClr val="1079C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41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237653"/>
            <a:ext cx="2743200" cy="365125"/>
          </a:xfrm>
        </p:spPr>
        <p:txBody>
          <a:bodyPr/>
          <a:lstStyle/>
          <a:p>
            <a:r>
              <a:rPr lang="kk-KZ" dirty="0">
                <a:solidFill>
                  <a:prstClr val="black">
                    <a:tint val="75000"/>
                  </a:prstClr>
                </a:solidFill>
              </a:rPr>
              <a:t>3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1741612"/>
            <a:ext cx="5815964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БАҚ-та 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тілді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 аясын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Журналистердің мәртебесін көтеру және олардың құқықтары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бостандықтарын қорғау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БАҚ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контентінің сапасын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Шетелде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БАҚ-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корреспонденттік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пункттері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желісінің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Салалық журналистиканы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Отандық БАҚ-та аналитикалық контентті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3267" y="1250177"/>
            <a:ext cx="5673399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ОТАНДЫҚ МЕДИАСАЛАНЫ БӘСЕКЕГЕ ҚАБІЛЕТТІЛІГІН АРТТЫРУ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948193" y="1741612"/>
            <a:ext cx="598980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Отандық телерадио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таратуды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субсидиялау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(«сұр табақтарға» қарсы күрес</a:t>
            </a:r>
            <a:r>
              <a:rPr lang="ru-RU" sz="11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Жалған ақпарат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 пікірді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манипуляциялауға қарсы тұруға бағытталған арнайы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 өрістің мониторингін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күшейту және нақты ұсыныстар әзірлеу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Шекара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маңындағы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аумақтарды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телерадиохабарлармен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аумағында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шетелдік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телеарналардың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хабар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тарату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күшейту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21487" y="1250177"/>
            <a:ext cx="5562600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 ҚАУІПСІЗДІК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948193" y="4544882"/>
            <a:ext cx="593589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медианы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интерактивтілік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мультимедиялық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сегментіндегі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отандық контенттің сапасын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Өндірілетін телехикаялардың көлемін ұлғайту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Жасалатын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веб-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сериялдар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подкасттардың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Қазақстандық БАҚ-та виртуалды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толықтырылған шындықты енгізу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21487" y="4041257"/>
            <a:ext cx="5562600" cy="2754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19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 МЕДИА ЖӘНЕ ШЫҒАРМАШЫЛЫҚ ИНДУСТРИЯНЫ ДАМЫТУ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27" y="4631266"/>
            <a:ext cx="1290250" cy="8796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776" y="4630430"/>
            <a:ext cx="1012022" cy="95335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985" y="4914285"/>
            <a:ext cx="1407583" cy="313660"/>
          </a:xfrm>
          <a:prstGeom prst="rect">
            <a:avLst/>
          </a:prstGeom>
        </p:spPr>
      </p:pic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Arial" pitchFamily="34" charset="0"/>
              </a:rPr>
              <a:t>А</a:t>
            </a:r>
            <a:r>
              <a:rPr lang="kk-KZ" sz="2000" b="1" dirty="0">
                <a:solidFill>
                  <a:prstClr val="black"/>
                </a:solidFill>
                <a:latin typeface="Arial" pitchFamily="34" charset="0"/>
              </a:rPr>
              <a:t>ҚПАРАТ САЛАСЫ</a:t>
            </a:r>
            <a:endParaRPr lang="ru-RU" sz="2000" b="1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 descr="Казпочта составила топ-5 наиболее популярных казахстанских газе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947" y="1705911"/>
            <a:ext cx="825608" cy="521540"/>
          </a:xfrm>
          <a:prstGeom prst="rect">
            <a:avLst/>
          </a:prstGeom>
          <a:noFill/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АҚПАРАТ САЛАСЫ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237653"/>
            <a:ext cx="2743200" cy="365125"/>
          </a:xfrm>
        </p:spPr>
        <p:txBody>
          <a:bodyPr/>
          <a:lstStyle/>
          <a:p>
            <a:r>
              <a:rPr lang="kk-KZ" dirty="0">
                <a:solidFill>
                  <a:prstClr val="black">
                    <a:tint val="75000"/>
                  </a:prstClr>
                </a:solidFill>
              </a:rPr>
              <a:t>4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01699" y="1490619"/>
            <a:ext cx="5010341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басылымдарын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жабылудан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тиімсіз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жекешелендіруден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басылымдары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таралымын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қызметкерлерінің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жақсарту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Қағаз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өтеуге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қаржыландыруды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өнімдерін уақтылы жеткізуді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 ету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 субсидиялау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БАҚ веб-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сайттарын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Жарнамадан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түсетін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46895" y="1053083"/>
            <a:ext cx="5577716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 ҚҰРАЛДАРЫН ҚОЛДАУ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464170" y="1471322"/>
            <a:ext cx="5427905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Баспасөз хатшылары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БАҚ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қызметкерлеріне арналған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Lab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біліктілікті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курстарын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 </a:t>
            </a:r>
            <a:r>
              <a:rPr lang="ru-RU" sz="12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семинарлар</a:t>
            </a:r>
            <a:r>
              <a:rPr lang="ru-RU" sz="12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тренингтер</a:t>
            </a:r>
            <a:r>
              <a:rPr lang="ru-RU" sz="12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Әдістемелік құралдарды әзірлеу, арнайы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әдебиеттер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оқулықтарды аудару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органдардың баспасөз хатшыларының мәртебесін 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Танымал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әлемдік БАҚ-та отандық журналистердің тағылымдамасы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органдардың қызметін жариялау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 журналистердің арнайы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пулын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Халықтың медиа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сауаттылығын 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190210" y="1053757"/>
            <a:ext cx="5701865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ҰЙЫМДАСТЫРУШЫЛЫҚ-ПРАКТИКАЛЫҚ ШАРАЛАР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838200" y="4704417"/>
            <a:ext cx="5137341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Телеарналар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желілерде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анимациялық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контентті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Адамгершілік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қағидаттарын, патриотизмді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 ұлттық құндылықтарды ұстануды ілгерілету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 балалар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басылымдары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интернет-жобаларды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6895" y="4247310"/>
            <a:ext cx="5577716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БАЛАЛАРҒА АРНАЛҒАН КОНТЕНТТІ ШЫҒАРУ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464170" y="4708117"/>
            <a:ext cx="542790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Paramount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«TJ», «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Nickelodeon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Netflix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тағы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басқаларымен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бірлескен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</a:t>
            </a:r>
            <a:endParaRPr lang="en-US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телеарналардың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шетелдік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кабельдік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спутниктік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операторлар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желілерінде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таралуын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Отандық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телевизиялық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өнімдердің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шетелге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дистрибуциясын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190210" y="4243896"/>
            <a:ext cx="5642065" cy="27699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 БАҒЫТ</a:t>
            </a:r>
          </a:p>
        </p:txBody>
      </p:sp>
      <p:pic>
        <p:nvPicPr>
          <p:cNvPr id="30" name="Рисунок 29" descr="kazpochta_rec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2947" y="2784415"/>
            <a:ext cx="893342" cy="269612"/>
          </a:xfrm>
          <a:prstGeom prst="rect">
            <a:avLst/>
          </a:prstGeom>
        </p:spPr>
      </p:pic>
      <p:pic>
        <p:nvPicPr>
          <p:cNvPr id="31" name="Picture 8" descr="netflix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212" y="5103079"/>
            <a:ext cx="479010" cy="35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9" descr="https://lh6.googleusercontent.com/uq7qe6S87I_syv1JcSOI039O8GkM2Jh1SlFBk8sbDPLR3lfp3Go2oVQIo94C0gLyitm3NbBziPJUik80HDyvoVUJvRYLGZV57KisKi0_T20e_3TBkoGcr4AeJVPaJs7xBj_jZOIVrv60CqU5i8bAfUmBAEBRXWdqz2_Xa5D3XciZXfGrwGVhTwCN_HLYku-vIn3fp_CMOw=s204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228" y="1735060"/>
            <a:ext cx="510834" cy="6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1" descr="https://lh6.googleusercontent.com/JFyIdT6pLvFRqQmrTNnl36b3B7N7TPvvTB9PY-swZtAcYwGZ0TUuHCZOo_gV8cNXTR-N-Te3UpcfocX4Z7NVDipHbqJ9GpSiH2coBkT9EtgXumg_KIalspJL4NKjI_shmj_SQFY374LM9oyaK6W6A-jDYN1VdA0e3gl8RgWvB6-f-HAJZ5ylAUjQBd_F28hpVX2VUvxwUA=s204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751" y="2876390"/>
            <a:ext cx="510834" cy="6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8486" y="5859858"/>
            <a:ext cx="914827" cy="130690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784" y="5474161"/>
            <a:ext cx="386190" cy="2973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1916" y="4735641"/>
            <a:ext cx="568161" cy="389723"/>
          </a:xfrm>
          <a:prstGeom prst="rect">
            <a:avLst/>
          </a:prstGeom>
        </p:spPr>
      </p:pic>
      <p:pic>
        <p:nvPicPr>
          <p:cNvPr id="38" name="Picture 8" descr="C:\Users\Admin\Desktop\иконки\200831232503309e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790" y="4758724"/>
            <a:ext cx="781595" cy="301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C:\Users\Admin\Desktop\иконки\yt_1200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99" y="5325287"/>
            <a:ext cx="869568" cy="334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48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8" descr="C:\Users\Admin\Desktop\иконки\325214640_735772734938179_4143239971707839392_n-e167350496598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563" y="5413784"/>
            <a:ext cx="1388533" cy="899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47756" y="1052208"/>
            <a:ext cx="5375711" cy="461665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ҮЕҰ ДАМУЫНЫҢ ИНСТИТУЦИОНАЛДЫҚ </a:t>
            </a:r>
          </a:p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НЕГІЗДЕРІН ҚҰРУ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7758" y="1657567"/>
            <a:ext cx="5375710" cy="25855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«Қоғамдық бірлестіктер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заң жобасы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03022" y="1696408"/>
            <a:ext cx="5375712" cy="72516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300"/>
              </a:spcAft>
            </a:pP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басшысының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БҰҰ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қамқорлығымен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Волонтерлерді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жұмылдырудың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жылын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жариялау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бастамасын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ілгерілету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>
            <a:spLocks/>
          </p:cNvSpPr>
          <p:nvPr/>
        </p:nvSpPr>
        <p:spPr>
          <a:xfrm>
            <a:off x="6503022" y="1052208"/>
            <a:ext cx="5375712" cy="461665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ВОЛОНТЕРЛІК ҚОЗҒАЛЫСТЫ  ЖӘНЕ </a:t>
            </a:r>
          </a:p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ҚАЙЫРЫМДЫЛЫҚТЫ ЖАНДАНДЫРУ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65" y="5565045"/>
            <a:ext cx="1449588" cy="553045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405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АЗАМАТТЫҚ ҚОҒАМ САЛАСЫ</a:t>
            </a:r>
            <a:endParaRPr lang="ru-RU" sz="2000" b="1" dirty="0">
              <a:solidFill>
                <a:prstClr val="black"/>
              </a:solidFill>
              <a:latin typeface="Arial" pitchFamily="34" charset="0"/>
              <a:cs typeface="Arial" pitchFamily="34" charset="0"/>
              <a:sym typeface="Arial" panose="020B0604020202020204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305389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5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47756" y="1919080"/>
            <a:ext cx="527411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Азаматтардың бірлестіктер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бостандығының құқықтарын кеңейту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ҮЕҰ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құрылтайшылардың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санын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10-нан 2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адамға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қысқарту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47758" y="2466050"/>
            <a:ext cx="5375710" cy="25855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ru-RU" sz="12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«Қоғамдық бақылау туралы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заң жобасы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7756" y="2718550"/>
            <a:ext cx="527411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Азаматтар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мемлекеттің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өзара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қарым</a:t>
            </a:r>
            <a:r>
              <a:rPr lang="en-US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қатынастарының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қағидаттарын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жасаудағы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ҮЕҰ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рөлін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арттыру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органдар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квазимемлекеттік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сектордың қызметіне бақылауды жүзеге асыруға азаматтық қоғамды тарту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7758" y="3547314"/>
            <a:ext cx="5375710" cy="25855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Азаматтық қоғамды дамытудың жаңа тұжырымдамасы</a:t>
            </a:r>
            <a:endParaRPr lang="ru-RU" sz="1200" b="1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7756" y="3847603"/>
            <a:ext cx="5375712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пен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қоғамның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өзара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қарым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қатынастарының ж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аңа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нысандарын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кеңейту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ҮЕҰ-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дарды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тетіктерін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жетілдіру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ауылдық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инклюзия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мәселелерімен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айналысатын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ҮЕҰ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ҮЕҰ-мен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жұмыстағы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тәжірибелерді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қолдану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семинарлар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курстарын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енгізу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Саланың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дамуын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бағалау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социологиялық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зерттеулер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өлшемдерді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кеңінен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қолдану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Гранттық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қаржыландыру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саласын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одан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әрі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жаңғырту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ашықтығын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арттыру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13311" y="5872475"/>
            <a:ext cx="5510155" cy="23498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Медиация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институтын</a:t>
            </a:r>
            <a:r>
              <a:rPr lang="ru-RU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амыту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22356" y="6107464"/>
            <a:ext cx="527411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Қоғамдағы жанжалды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жағдайларды шешуде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ҮЕҰ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рөлін арттыру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03022" y="2571912"/>
            <a:ext cx="5375712" cy="2654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2023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волонтерлер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форумын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өткізу</a:t>
            </a:r>
            <a:endParaRPr lang="ru-RU" sz="105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волонтерлік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қызметке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тұрақты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негізде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тартылған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адамдар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санын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2026 </a:t>
            </a:r>
            <a:r>
              <a:rPr lang="ru-RU" sz="1050" smtClean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жылға дейін 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300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адамға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ұлғайту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Қазақстанды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өңірлік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көшбасшы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ретінде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волонтерліктің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Орталық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Азия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хабын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құру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Салықтық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жеңілдіктер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волонтерлік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пен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қайырымдылықты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ынталандыру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шараларын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қалыптастыру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Қазақстанды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қайырымдылық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рейтингте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CAF World giving Index) 10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позицияға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ілгерілету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бүгінгі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күні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40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орын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Волонтерлікті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дамытудың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2024-2029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жылдарға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тұжырымдамасын</a:t>
            </a:r>
            <a:r>
              <a:rPr lang="ru-RU" sz="105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әзірлеу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мобильді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қосымшаны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құра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отырып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волонтерлік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қызметті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алудың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ақпараттық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жүйесін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әзірлеу</a:t>
            </a:r>
            <a:endParaRPr lang="ru-RU" sz="105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52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472189" y="1649129"/>
            <a:ext cx="5302079" cy="16085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Мемлекет пен қоғам арасындағы сындарлы әріптестікте кеңестердің институционалдық әлеуеті мен рөлін күшейту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Қоғамдық кеңестер құрамындағы 20%-ға дейінгі жастар квотасын енгізу 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Қоғамдық кеңестер қызметтерінің ашықтығы мен айқындылығы үшін жағдай жасау</a:t>
            </a:r>
            <a:endParaRPr lang="ru-RU" sz="1200" dirty="0">
              <a:solidFill>
                <a:srgbClr val="18396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399" y="1170268"/>
            <a:ext cx="722097" cy="325678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АЗАМАТТЫҚ ҚОҒАМ САЛАСЫ</a:t>
            </a:r>
            <a:endParaRPr lang="ru-RU" sz="2000" b="1" dirty="0">
              <a:solidFill>
                <a:prstClr val="black"/>
              </a:solidFill>
              <a:latin typeface="Arial" pitchFamily="34" charset="0"/>
              <a:cs typeface="Arial" pitchFamily="34" charset="0"/>
              <a:sym typeface="Arial" panose="020B0604020202020204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398526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6</a:t>
            </a:r>
          </a:p>
        </p:txBody>
      </p:sp>
      <p:sp>
        <p:nvSpPr>
          <p:cNvPr id="18" name="Нашивка 30">
            <a:extLst>
              <a:ext uri="{FF2B5EF4-FFF2-40B4-BE49-F238E27FC236}">
                <a16:creationId xmlns:a16="http://schemas.microsoft.com/office/drawing/2014/main" xmlns="" id="{6F7D0CFF-AF56-4460-8120-520FBCE9F188}"/>
              </a:ext>
            </a:extLst>
          </p:cNvPr>
          <p:cNvSpPr/>
          <p:nvPr/>
        </p:nvSpPr>
        <p:spPr>
          <a:xfrm>
            <a:off x="6096000" y="2140101"/>
            <a:ext cx="596617" cy="59342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15611" y="1643276"/>
            <a:ext cx="4874683" cy="157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кеңестер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институтының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оң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имиджін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endParaRPr lang="ru-RU" sz="1200" dirty="0">
              <a:solidFill>
                <a:srgbClr val="1839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бақылауды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кеңестердің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жандандыру</a:t>
            </a:r>
            <a:endParaRPr lang="ru-RU" sz="1200" dirty="0">
              <a:solidFill>
                <a:srgbClr val="1839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атына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Қоғамдық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кеңестердің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баяндама</a:t>
            </a:r>
            <a:r>
              <a:rPr lang="ru-RU" sz="1200" dirty="0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дайындау</a:t>
            </a:r>
            <a:endParaRPr lang="ru-RU" sz="1200" dirty="0">
              <a:solidFill>
                <a:srgbClr val="1839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 indent="-177800" algn="just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</a:rPr>
              <a:t>Ұлттық Құрылтай отырыстарын өткізуді ұйымдастыру және мобильді қосымшаны сүйемелдеу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681107" y="3467989"/>
            <a:ext cx="10180692" cy="30777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k-KZ" sz="1400" b="1" dirty="0">
                <a:solidFill>
                  <a:prstClr val="white"/>
                </a:solidFill>
                <a:latin typeface="Arial" pitchFamily="34" charset="0"/>
              </a:rPr>
              <a:t>«ХАЛЫҚ ҮНІНЕ ҚҰЛАҚ АСАТЫН МЕМЛЕКЕТ» ТҰЖЫРЫМДАМАСЫНЫҢ ҚАҒИДАТТАРЫН ЕНГІЗУ</a:t>
            </a:r>
            <a:endParaRPr lang="ru-RU" sz="1400" b="1" dirty="0">
              <a:solidFill>
                <a:prstClr val="white"/>
              </a:solidFill>
              <a:latin typeface="Arial" pitchFamily="34" charset="0"/>
            </a:endParaRPr>
          </a:p>
        </p:txBody>
      </p:sp>
      <p:pic>
        <p:nvPicPr>
          <p:cNvPr id="20" name="Picture 32" descr="https://www.nitec.kz/sites/default/files/2022-01/npa.jpg">
            <a:extLst>
              <a:ext uri="{FF2B5EF4-FFF2-40B4-BE49-F238E27FC236}">
                <a16:creationId xmlns:a16="http://schemas.microsoft.com/office/drawing/2014/main" xmlns="" id="{88183768-DCF3-4575-8027-BECA27171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730" y="3301388"/>
            <a:ext cx="1335377" cy="585483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1681107" y="1193800"/>
            <a:ext cx="10180692" cy="30777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prstClr val="white"/>
                </a:solidFill>
                <a:latin typeface="Arial" pitchFamily="34" charset="0"/>
              </a:rPr>
              <a:t>ҚОҒАМДЫҚ КЕҢЕСТЕРДІҢ ТИІМДІЛІГІН АРТТЫРУ</a:t>
            </a:r>
          </a:p>
        </p:txBody>
      </p:sp>
      <p:sp>
        <p:nvSpPr>
          <p:cNvPr id="22" name="Скругленный прямоугольник 12">
            <a:extLst>
              <a:ext uri="{FF2B5EF4-FFF2-40B4-BE49-F238E27FC236}">
                <a16:creationId xmlns:a16="http://schemas.microsoft.com/office/drawing/2014/main" xmlns="" id="{8959D5D0-6D6C-4C9D-B592-1295115E828A}"/>
              </a:ext>
            </a:extLst>
          </p:cNvPr>
          <p:cNvSpPr/>
          <p:nvPr/>
        </p:nvSpPr>
        <p:spPr>
          <a:xfrm>
            <a:off x="472189" y="4082392"/>
            <a:ext cx="5325533" cy="221671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Мемлекеттік органдар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қызметтерінің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ашықтығын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арттыру</a:t>
            </a:r>
            <a:endParaRPr lang="ru-RU" sz="1200" dirty="0">
              <a:solidFill>
                <a:srgbClr val="183962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Билік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пен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қоғамның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сындарлы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диалогын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құру</a:t>
            </a:r>
            <a:endParaRPr lang="ru-RU" sz="1200" dirty="0">
              <a:solidFill>
                <a:srgbClr val="183962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Мемлекеттің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қоғамның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сауалдарына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және тиімді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ден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қоюы</a:t>
            </a:r>
            <a:endParaRPr lang="ru-RU" sz="1200" dirty="0">
              <a:solidFill>
                <a:srgbClr val="183962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Мемлекеттік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шешімдерді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қабылдауда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азаматтардың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пікірін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есепке</a:t>
            </a:r>
            <a:r>
              <a:rPr lang="ru-RU" sz="1200" dirty="0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rgbClr val="183962"/>
                </a:solidFill>
                <a:latin typeface="Arial" pitchFamily="34" charset="0"/>
                <a:cs typeface="Arial" pitchFamily="34" charset="0"/>
              </a:rPr>
              <a:t>алу</a:t>
            </a:r>
            <a:endParaRPr lang="ru-RU" sz="1200" dirty="0">
              <a:solidFill>
                <a:srgbClr val="18396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Нашивка 30">
            <a:extLst>
              <a:ext uri="{FF2B5EF4-FFF2-40B4-BE49-F238E27FC236}">
                <a16:creationId xmlns:a16="http://schemas.microsoft.com/office/drawing/2014/main" xmlns="" id="{8BBDC3A6-E162-434A-AE64-3C4F88141028}"/>
              </a:ext>
            </a:extLst>
          </p:cNvPr>
          <p:cNvSpPr/>
          <p:nvPr/>
        </p:nvSpPr>
        <p:spPr>
          <a:xfrm>
            <a:off x="6126155" y="4859462"/>
            <a:ext cx="596617" cy="593429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915611" y="4003947"/>
            <a:ext cx="4908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5B9BD5">
                    <a:lumMod val="50000"/>
                  </a:srgbClr>
                </a:solidFill>
                <a:latin typeface="Arial" pitchFamily="34" charset="0"/>
              </a:rPr>
              <a:t>Ақпаратқа қол жеткізу саласындағы заңнаманы жетілдіру (</a:t>
            </a:r>
            <a:r>
              <a:rPr lang="kk-KZ" sz="1200" i="1" dirty="0">
                <a:solidFill>
                  <a:srgbClr val="5B9BD5">
                    <a:lumMod val="50000"/>
                  </a:srgbClr>
                </a:solidFill>
                <a:latin typeface="Arial" pitchFamily="34" charset="0"/>
              </a:rPr>
              <a:t>ҚБПҮ, инклюзия, жер, экология, білім, қаржы және денсаулық сақтау туралы ақпараттың қолжетімділігі</a:t>
            </a:r>
            <a:r>
              <a:rPr lang="kk-KZ" sz="1200" dirty="0">
                <a:solidFill>
                  <a:srgbClr val="5B9BD5">
                    <a:lumMod val="50000"/>
                  </a:srgbClr>
                </a:solidFill>
                <a:latin typeface="Arial" pitchFamily="34" charset="0"/>
              </a:rPr>
              <a:t>)</a:t>
            </a:r>
            <a:endParaRPr lang="kk-KZ" sz="1200" i="1" dirty="0">
              <a:solidFill>
                <a:srgbClr val="5B9BD5">
                  <a:lumMod val="50000"/>
                </a:srgbClr>
              </a:solidFill>
              <a:latin typeface="Arial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82011EDA-3D33-401C-8B1A-D976A9A3EA43}"/>
              </a:ext>
            </a:extLst>
          </p:cNvPr>
          <p:cNvSpPr/>
          <p:nvPr/>
        </p:nvSpPr>
        <p:spPr>
          <a:xfrm>
            <a:off x="6915611" y="4616970"/>
            <a:ext cx="49080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5B9BD5">
                    <a:lumMod val="50000"/>
                  </a:srgbClr>
                </a:solidFill>
                <a:latin typeface="Arial" pitchFamily="34" charset="0"/>
              </a:rPr>
              <a:t>Мемлекеттік органдардың халықпен коммуникация арналарының жұмысын жетілдіру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915611" y="5060074"/>
            <a:ext cx="49080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5B9BD5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Азаматтардың өтініштерімен проактивті форматта жұмыс істеудің жаңа нысандары мен әдістерін енгізу</a:t>
            </a:r>
          </a:p>
        </p:txBody>
      </p:sp>
      <p:sp>
        <p:nvSpPr>
          <p:cNvPr id="27" name="Номер слайда 1"/>
          <p:cNvSpPr txBox="1">
            <a:spLocks/>
          </p:cNvSpPr>
          <p:nvPr/>
        </p:nvSpPr>
        <p:spPr>
          <a:xfrm>
            <a:off x="6915611" y="5572672"/>
            <a:ext cx="4908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kk-KZ" dirty="0">
                <a:solidFill>
                  <a:srgbClr val="5B9BD5">
                    <a:lumMod val="50000"/>
                  </a:srgbClr>
                </a:solidFill>
                <a:latin typeface="Arial" pitchFamily="34" charset="0"/>
              </a:rPr>
              <a:t>Мемлекеттік органдардың бірінші басшыларының халықпен «сапа – нәтиже» қағидаты бойынша өңірлік кездесулері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915611" y="5988730"/>
            <a:ext cx="49080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5B9BD5">
                    <a:lumMod val="50000"/>
                  </a:srgbClr>
                </a:solidFill>
                <a:latin typeface="Arial" pitchFamily="34" charset="0"/>
              </a:rPr>
              <a:t>Петиция институтын енгізу және петиция берудің онлайн-платформасын іске қосу</a:t>
            </a:r>
          </a:p>
        </p:txBody>
      </p:sp>
    </p:spTree>
    <p:extLst>
      <p:ext uri="{BB962C8B-B14F-4D97-AF65-F5344CB8AC3E}">
        <p14:creationId xmlns:p14="http://schemas.microsoft.com/office/powerpoint/2010/main" val="329518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770660" y="423826"/>
            <a:ext cx="7556111" cy="39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ЖАСТАР САЯСАТЫ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7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372408" y="2558459"/>
            <a:ext cx="5425196" cy="276999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NEЕT ЖАСТАРЫ МЕН АУЫЛ ЖАСТАРЫН ЖҰМЫСҚА ОРНАЛАСТЫРУ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6356361" y="2835458"/>
            <a:ext cx="5527669" cy="269304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150" b="1" dirty="0">
                <a:solidFill>
                  <a:prstClr val="white"/>
                </a:solidFill>
                <a:latin typeface="Arial" pitchFamily="34" charset="0"/>
              </a:rPr>
              <a:t>ЖАСТАРДЫҢ ЦИФРЛЫҚ ЖӘНЕ ҚАРЖЫЛЫҚ САУАТТЫЛЫҒЫН АРТТЫРУ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72408" y="1009720"/>
            <a:ext cx="5437663" cy="276999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Arial" pitchFamily="34" charset="0"/>
              </a:rPr>
              <a:t>МЕМЛЕКЕТТІК ЖАСТАР САЯСАТЫ ТУРАЛЫ ЗАҢДЫ ІСКЕ АСЫРУ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96001" y="1355982"/>
            <a:ext cx="5314070" cy="11332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2023-2029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жылдарға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саясаты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тұжырымдамасы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проблемаларын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шешудің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тиімділігін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арттыру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дамытудың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жаһандық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индексінде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Қазақстанның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рейтингін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(2021 ж. – 102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елден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54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381931" y="1009720"/>
            <a:ext cx="5527670" cy="276999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Arial" pitchFamily="34" charset="0"/>
              </a:rPr>
              <a:t>ЖАСТАРҒА ӘСКЕРИ-ПАТРИОТТЫҚ ТӘРБИЕ БЕРУ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72408" y="2912525"/>
            <a:ext cx="5451599" cy="318347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Отбасының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цифрлық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картасы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өңірлердегі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NEET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жастарымен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мониторинг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атаулы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Жасыл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ел»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бағдарламасы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аясында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30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азаматты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жұмысқа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орналастыру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ауыл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жастары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ірі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компанияларда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ақылы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тағылымдамалар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ресурстық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орталықтары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базасында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ай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сайынғы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бос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орындар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жәрмеңкелерін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ұйымдастыру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қолдаудың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шараларын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интеграциялай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отырып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бірыңғай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интерактивті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ақпараттық-цифрлық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платформа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Ауыл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әлеуметтік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осал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топтарынан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шыққан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инклюзивті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Zhas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Project»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жобасын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масштабтау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394397" y="1355982"/>
            <a:ext cx="5451599" cy="13597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Әскери-патриоттық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тәрбиемен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қамтылған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санын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әскери-спорттық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іс-шаралар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700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адамға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ұлғайту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арасында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тілде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зияткерлік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ойындарды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насихаттау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Республикалық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өңірлік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лигаларды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құру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Aqyl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Battle, IQAZ).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Түркі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мемлекеттерінің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ұйымы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аясында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деңгейге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масштабтау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376532" y="3234279"/>
            <a:ext cx="5469464" cy="286172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терезе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қағидаты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231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ресурстық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орталығын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жаңғырту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(ЖРО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қызметкерлерінің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жалақысын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көтеру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ЖРО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жанынан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IT Hub»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ашу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қаржылық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сауаттылығын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100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мыңға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жастарды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оқыту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арасында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интернет-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алаяқтық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жағдайларының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алдын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жастардың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стартап-жобаларын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қолдауға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ұрпақтары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грантын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масштабтау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сайын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100 грант)</a:t>
            </a:r>
          </a:p>
          <a:p>
            <a:pPr marL="171450" indent="-1714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 ҒЗО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базасында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жастар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саясатының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өзекті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мәселелері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зерттеулерді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жүйелеу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масштабтау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127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7757" y="972739"/>
            <a:ext cx="5375710" cy="276999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АЖЫРАСУДЫҢ АЛДЫН АЛУ ЖӘНЕ ОТБАСЫН ЖОСПАРЛАУ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7756" y="1332503"/>
            <a:ext cx="5375710" cy="4254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/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«Отбасы институтын нығайту туралы» Заң жобасын </a:t>
            </a:r>
          </a:p>
          <a:p>
            <a:pPr algn="ctr"/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әзірлеу және сүйемелдеу</a:t>
            </a:r>
          </a:p>
        </p:txBody>
      </p:sp>
      <p:sp>
        <p:nvSpPr>
          <p:cNvPr id="9" name="Прямоугольник 8"/>
          <p:cNvSpPr>
            <a:spLocks/>
          </p:cNvSpPr>
          <p:nvPr/>
        </p:nvSpPr>
        <p:spPr>
          <a:xfrm>
            <a:off x="6519954" y="972739"/>
            <a:ext cx="5375712" cy="276999"/>
          </a:xfrm>
          <a:prstGeom prst="rect">
            <a:avLst/>
          </a:prstGeom>
          <a:solidFill>
            <a:srgbClr val="1079C4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prstClr val="white"/>
                </a:solidFill>
                <a:latin typeface="Arial" pitchFamily="34" charset="0"/>
              </a:rPr>
              <a:t>ӘЙЕЛДЕРДІҢ ЭКОНОМИКАЛЫҚ САЯСИ МҮМКІНДІКТЕРІН КЕҢЕЙТУ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166601" cy="3977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ОТБАСЫ ЖӘНЕ ГЕНДЕРЛІК САЯСАТЫ</a:t>
            </a: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739096" y="6305389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8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95357" y="1796794"/>
            <a:ext cx="527411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 жобасын ақпараттық ілгерілету.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Отбасы институтын нығайту бойынша әлеуметтік жобалар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47756" y="2340290"/>
            <a:ext cx="5375710" cy="4254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/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Отбасын қолдау орталықтарының қызметін </a:t>
            </a:r>
          </a:p>
          <a:p>
            <a:pPr algn="ctr"/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масштабтау және жүйелеу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47756" y="4311576"/>
            <a:ext cx="5375710" cy="4819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Балалардың құқықтары мәселелерінде халықтың хабардарлығын арттыру және балаларға қатысты зорлық-зомбылықтың алдын алу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95356" y="4839284"/>
            <a:ext cx="552810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буллинг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зорлық-зомбылықтың</a:t>
            </a:r>
            <a:r>
              <a:rPr lang="kk-KZ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ақпараттық-әдістемелік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Ерлік жасаған балалар мен жастардың хикаяларын насихаттау және олардың ата-аналарын мадақтауды ұйымдастыру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Балалардың құқықтары мен қауіпсіздігі бойынша телевизиялық бағдарламалар шығару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95356" y="2788442"/>
            <a:ext cx="5528110" cy="1500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Орталық қызметкерлерін оқыту және біліктілігін арттыру</a:t>
            </a:r>
          </a:p>
          <a:p>
            <a:pPr marL="449263" lvl="1" indent="-285750" algn="just"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Ерлі-зайыптыларға психологиялық және консультациялық қолдау көрсетуді ұйымдастыру, әдістемелік ұсынымдар (отбасылық дәстүрлер мен рухани-адамгершілік құндылықтарды сақтау)</a:t>
            </a:r>
          </a:p>
          <a:p>
            <a:pPr marL="449263" lvl="1" indent="-285750" algn="just"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Некеге дейінгі кеңес беру</a:t>
            </a:r>
          </a:p>
          <a:p>
            <a:pPr marL="449263" lvl="1" indent="-285750" algn="just"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Отбасылық соттардың жұмыс тәжірибесі негізінде Отбасылық медиация институтын енгізу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519956" y="1334601"/>
            <a:ext cx="5375710" cy="4547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Ел бойынша «Томирис» әйелдердің көшбасшылық қасиеттерін арттырудың ақпараттық-білім беру бағдарламасын масштабтау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273800" y="1861879"/>
            <a:ext cx="5621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Әйелдерді, әсіресе ауылдық жерлерден «Томирис» бағдарламасымен жыл сайын әр облыста 100 адамға дейін қамту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519955" y="2408408"/>
            <a:ext cx="5375710" cy="49196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Әйелдерді мемлекеттік органдар мен квазимемлекеттік компаниялардың басшылығына тарту жөніндегі қызметті жүйелеу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519955" y="3730903"/>
            <a:ext cx="5375710" cy="33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kk-KZ" sz="1200" b="1" dirty="0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Гендерлік қажеттіліктер картасын әзірлеу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273802" y="4116009"/>
            <a:ext cx="5621863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Гендерлік бюджеттеуді енгізу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Мемлекеттің әлеуметтік-экономикалық өмірінде гендерлік теңдікті арттыру бойынша ұсынымдар әзірлеу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273801" y="2920851"/>
            <a:ext cx="5621863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Әйелдерге арналған курстар мен оқыту семинарларын ұйымдастыру</a:t>
            </a:r>
          </a:p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kk-KZ" sz="12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 мен компанияларды басқаруға әйелдерді тарту әдістемесін әзірлеу және бекіту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519955" y="4909300"/>
            <a:ext cx="5375710" cy="33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5" tIns="21603" rIns="43205" bIns="21603" rtlCol="0" anchor="ctr"/>
          <a:lstStyle/>
          <a:p>
            <a:pPr algn="ctr">
              <a:spcAft>
                <a:spcPts val="600"/>
              </a:spcAft>
            </a:pP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орнындағы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харассментті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алдын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алу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273800" y="5271392"/>
            <a:ext cx="56218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1" indent="-285750" algn="just">
              <a:spcBef>
                <a:spcPts val="300"/>
              </a:spcBef>
              <a:spcAft>
                <a:spcPts val="300"/>
              </a:spcAft>
              <a:buClr>
                <a:srgbClr val="00B0F0"/>
              </a:buClr>
              <a:buSzPct val="150000"/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органдардың ережелеріне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 орнында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харассменттің көрінісі үшін жауапкершілікті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пилоттық негізде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АҚДМ-де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ведомстволық бағынысты ұйымдарда ұйымдастыру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157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37683" y="1035639"/>
            <a:ext cx="2960365" cy="2723763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600"/>
              </a:spcAft>
              <a:buClr>
                <a:srgbClr val="00A3DE"/>
              </a:buClr>
              <a:buFont typeface="Arial" panose="020B0604020202020204" pitchFamily="34" charset="0"/>
              <a:buChar char="•"/>
            </a:pPr>
            <a:endParaRPr lang="ru-RU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spcAft>
                <a:spcPts val="600"/>
              </a:spcAft>
              <a:buClr>
                <a:srgbClr val="00A3DE"/>
              </a:buClr>
              <a:buFont typeface="Arial" panose="020B0604020202020204" pitchFamily="34" charset="0"/>
              <a:buChar char="•"/>
            </a:pPr>
            <a:endParaRPr lang="ru-RU" sz="11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02922" y="4367827"/>
            <a:ext cx="3255974" cy="2556403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 algn="just">
              <a:spcAft>
                <a:spcPts val="300"/>
              </a:spcAft>
              <a:buClr>
                <a:srgbClr val="00A3DE"/>
              </a:buClr>
              <a:buFont typeface="Arial" panose="020B0604020202020204" pitchFamily="34" charset="0"/>
              <a:buChar char="•"/>
            </a:pPr>
            <a:endParaRPr lang="ru-RU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8805C0A2-ABD2-40E7-A592-5CF937D6CFA9}"/>
              </a:ext>
            </a:extLst>
          </p:cNvPr>
          <p:cNvSpPr/>
          <p:nvPr/>
        </p:nvSpPr>
        <p:spPr>
          <a:xfrm>
            <a:off x="802399" y="426407"/>
            <a:ext cx="5920373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ДІН САЛАСЫ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18" name="그룹 399">
            <a:extLst>
              <a:ext uri="{FF2B5EF4-FFF2-40B4-BE49-F238E27FC236}">
                <a16:creationId xmlns="" xmlns:a16="http://schemas.microsoft.com/office/drawing/2014/main" id="{A91483F6-6B4D-4930-92E7-58F064A43DEC}"/>
              </a:ext>
            </a:extLst>
          </p:cNvPr>
          <p:cNvGrpSpPr/>
          <p:nvPr/>
        </p:nvGrpSpPr>
        <p:grpSpPr>
          <a:xfrm>
            <a:off x="4930661" y="5578599"/>
            <a:ext cx="651693" cy="569271"/>
            <a:chOff x="1466365" y="4903651"/>
            <a:chExt cx="343471" cy="387676"/>
          </a:xfrm>
          <a:solidFill>
            <a:srgbClr val="1079C4"/>
          </a:solidFill>
        </p:grpSpPr>
        <p:sp>
          <p:nvSpPr>
            <p:cNvPr id="23" name="자유형: 도형 400">
              <a:extLst>
                <a:ext uri="{FF2B5EF4-FFF2-40B4-BE49-F238E27FC236}">
                  <a16:creationId xmlns="" xmlns:a16="http://schemas.microsoft.com/office/drawing/2014/main" id="{04B2A56D-5406-4C77-AFCA-7C330EEDC7B1}"/>
                </a:ext>
              </a:extLst>
            </p:cNvPr>
            <p:cNvSpPr/>
            <p:nvPr/>
          </p:nvSpPr>
          <p:spPr>
            <a:xfrm>
              <a:off x="1600286" y="5081777"/>
              <a:ext cx="209550" cy="209550"/>
            </a:xfrm>
            <a:custGeom>
              <a:avLst/>
              <a:gdLst>
                <a:gd name="connsiteX0" fmla="*/ 204502 w 209550"/>
                <a:gd name="connsiteY0" fmla="*/ 188786 h 209550"/>
                <a:gd name="connsiteX1" fmla="*/ 185738 w 209550"/>
                <a:gd name="connsiteY1" fmla="*/ 170021 h 209550"/>
                <a:gd name="connsiteX2" fmla="*/ 207740 w 209550"/>
                <a:gd name="connsiteY2" fmla="*/ 107442 h 209550"/>
                <a:gd name="connsiteX3" fmla="*/ 107442 w 209550"/>
                <a:gd name="connsiteY3" fmla="*/ 7144 h 209550"/>
                <a:gd name="connsiteX4" fmla="*/ 7144 w 209550"/>
                <a:gd name="connsiteY4" fmla="*/ 107442 h 209550"/>
                <a:gd name="connsiteX5" fmla="*/ 56483 w 209550"/>
                <a:gd name="connsiteY5" fmla="*/ 193834 h 209550"/>
                <a:gd name="connsiteX6" fmla="*/ 58007 w 209550"/>
                <a:gd name="connsiteY6" fmla="*/ 194691 h 209550"/>
                <a:gd name="connsiteX7" fmla="*/ 107442 w 209550"/>
                <a:gd name="connsiteY7" fmla="*/ 207740 h 209550"/>
                <a:gd name="connsiteX8" fmla="*/ 156877 w 209550"/>
                <a:gd name="connsiteY8" fmla="*/ 194691 h 209550"/>
                <a:gd name="connsiteX9" fmla="*/ 158401 w 209550"/>
                <a:gd name="connsiteY9" fmla="*/ 193834 h 209550"/>
                <a:gd name="connsiteX10" fmla="*/ 170021 w 209550"/>
                <a:gd name="connsiteY10" fmla="*/ 185738 h 209550"/>
                <a:gd name="connsiteX11" fmla="*/ 188786 w 209550"/>
                <a:gd name="connsiteY11" fmla="*/ 204502 h 209550"/>
                <a:gd name="connsiteX12" fmla="*/ 196596 w 209550"/>
                <a:gd name="connsiteY12" fmla="*/ 207740 h 209550"/>
                <a:gd name="connsiteX13" fmla="*/ 204406 w 209550"/>
                <a:gd name="connsiteY13" fmla="*/ 204502 h 209550"/>
                <a:gd name="connsiteX14" fmla="*/ 204502 w 209550"/>
                <a:gd name="connsiteY14" fmla="*/ 188786 h 209550"/>
                <a:gd name="connsiteX15" fmla="*/ 29337 w 209550"/>
                <a:gd name="connsiteY15" fmla="*/ 107442 h 209550"/>
                <a:gd name="connsiteX16" fmla="*/ 107442 w 209550"/>
                <a:gd name="connsiteY16" fmla="*/ 29337 h 209550"/>
                <a:gd name="connsiteX17" fmla="*/ 185547 w 209550"/>
                <a:gd name="connsiteY17" fmla="*/ 107442 h 209550"/>
                <a:gd name="connsiteX18" fmla="*/ 160496 w 209550"/>
                <a:gd name="connsiteY18" fmla="*/ 164687 h 209550"/>
                <a:gd name="connsiteX19" fmla="*/ 137636 w 209550"/>
                <a:gd name="connsiteY19" fmla="*/ 134969 h 209550"/>
                <a:gd name="connsiteX20" fmla="*/ 148304 w 209550"/>
                <a:gd name="connsiteY20" fmla="*/ 107442 h 209550"/>
                <a:gd name="connsiteX21" fmla="*/ 107442 w 209550"/>
                <a:gd name="connsiteY21" fmla="*/ 66580 h 209550"/>
                <a:gd name="connsiteX22" fmla="*/ 66580 w 209550"/>
                <a:gd name="connsiteY22" fmla="*/ 107442 h 209550"/>
                <a:gd name="connsiteX23" fmla="*/ 77248 w 209550"/>
                <a:gd name="connsiteY23" fmla="*/ 134969 h 209550"/>
                <a:gd name="connsiteX24" fmla="*/ 54388 w 209550"/>
                <a:gd name="connsiteY24" fmla="*/ 164687 h 209550"/>
                <a:gd name="connsiteX25" fmla="*/ 29337 w 209550"/>
                <a:gd name="connsiteY25" fmla="*/ 107442 h 209550"/>
                <a:gd name="connsiteX26" fmla="*/ 88868 w 209550"/>
                <a:gd name="connsiteY26" fmla="*/ 107442 h 209550"/>
                <a:gd name="connsiteX27" fmla="*/ 107537 w 209550"/>
                <a:gd name="connsiteY27" fmla="*/ 88773 h 209550"/>
                <a:gd name="connsiteX28" fmla="*/ 126206 w 209550"/>
                <a:gd name="connsiteY28" fmla="*/ 107442 h 209550"/>
                <a:gd name="connsiteX29" fmla="*/ 107537 w 209550"/>
                <a:gd name="connsiteY29" fmla="*/ 126111 h 209550"/>
                <a:gd name="connsiteX30" fmla="*/ 88868 w 209550"/>
                <a:gd name="connsiteY30" fmla="*/ 107442 h 209550"/>
                <a:gd name="connsiteX31" fmla="*/ 74200 w 209550"/>
                <a:gd name="connsiteY31" fmla="*/ 178022 h 209550"/>
                <a:gd name="connsiteX32" fmla="*/ 107442 w 209550"/>
                <a:gd name="connsiteY32" fmla="*/ 148209 h 209550"/>
                <a:gd name="connsiteX33" fmla="*/ 140684 w 209550"/>
                <a:gd name="connsiteY33" fmla="*/ 178022 h 209550"/>
                <a:gd name="connsiteX34" fmla="*/ 107442 w 209550"/>
                <a:gd name="connsiteY34" fmla="*/ 185452 h 209550"/>
                <a:gd name="connsiteX35" fmla="*/ 74200 w 209550"/>
                <a:gd name="connsiteY35" fmla="*/ 178022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09550" h="209550">
                  <a:moveTo>
                    <a:pt x="204502" y="188786"/>
                  </a:moveTo>
                  <a:lnTo>
                    <a:pt x="185738" y="170021"/>
                  </a:lnTo>
                  <a:cubicBezTo>
                    <a:pt x="199454" y="152876"/>
                    <a:pt x="207740" y="131064"/>
                    <a:pt x="207740" y="107442"/>
                  </a:cubicBezTo>
                  <a:cubicBezTo>
                    <a:pt x="207740" y="52102"/>
                    <a:pt x="162782" y="7144"/>
                    <a:pt x="107442" y="7144"/>
                  </a:cubicBezTo>
                  <a:cubicBezTo>
                    <a:pt x="52102" y="7144"/>
                    <a:pt x="7144" y="52102"/>
                    <a:pt x="7144" y="107442"/>
                  </a:cubicBezTo>
                  <a:cubicBezTo>
                    <a:pt x="7144" y="144113"/>
                    <a:pt x="26956" y="176308"/>
                    <a:pt x="56483" y="193834"/>
                  </a:cubicBezTo>
                  <a:cubicBezTo>
                    <a:pt x="56960" y="194215"/>
                    <a:pt x="57436" y="194501"/>
                    <a:pt x="58007" y="194691"/>
                  </a:cubicBezTo>
                  <a:cubicBezTo>
                    <a:pt x="72581" y="202978"/>
                    <a:pt x="89440" y="207740"/>
                    <a:pt x="107442" y="207740"/>
                  </a:cubicBezTo>
                  <a:cubicBezTo>
                    <a:pt x="125349" y="207740"/>
                    <a:pt x="142208" y="202978"/>
                    <a:pt x="156877" y="194691"/>
                  </a:cubicBezTo>
                  <a:cubicBezTo>
                    <a:pt x="157448" y="194405"/>
                    <a:pt x="157925" y="194120"/>
                    <a:pt x="158401" y="193834"/>
                  </a:cubicBezTo>
                  <a:cubicBezTo>
                    <a:pt x="162496" y="191453"/>
                    <a:pt x="166402" y="188690"/>
                    <a:pt x="170021" y="185738"/>
                  </a:cubicBezTo>
                  <a:lnTo>
                    <a:pt x="188786" y="204502"/>
                  </a:lnTo>
                  <a:cubicBezTo>
                    <a:pt x="190976" y="206693"/>
                    <a:pt x="193834" y="207740"/>
                    <a:pt x="196596" y="207740"/>
                  </a:cubicBezTo>
                  <a:cubicBezTo>
                    <a:pt x="199454" y="207740"/>
                    <a:pt x="202311" y="206693"/>
                    <a:pt x="204406" y="204502"/>
                  </a:cubicBezTo>
                  <a:cubicBezTo>
                    <a:pt x="208788" y="200120"/>
                    <a:pt x="208788" y="193072"/>
                    <a:pt x="204502" y="188786"/>
                  </a:cubicBezTo>
                  <a:close/>
                  <a:moveTo>
                    <a:pt x="29337" y="107442"/>
                  </a:moveTo>
                  <a:cubicBezTo>
                    <a:pt x="29337" y="64389"/>
                    <a:pt x="64389" y="29337"/>
                    <a:pt x="107442" y="29337"/>
                  </a:cubicBezTo>
                  <a:cubicBezTo>
                    <a:pt x="150495" y="29337"/>
                    <a:pt x="185547" y="64389"/>
                    <a:pt x="185547" y="107442"/>
                  </a:cubicBezTo>
                  <a:cubicBezTo>
                    <a:pt x="185547" y="130016"/>
                    <a:pt x="175927" y="150400"/>
                    <a:pt x="160496" y="164687"/>
                  </a:cubicBezTo>
                  <a:cubicBezTo>
                    <a:pt x="156496" y="152305"/>
                    <a:pt x="148304" y="141827"/>
                    <a:pt x="137636" y="134969"/>
                  </a:cubicBezTo>
                  <a:cubicBezTo>
                    <a:pt x="144304" y="127730"/>
                    <a:pt x="148304" y="118015"/>
                    <a:pt x="148304" y="107442"/>
                  </a:cubicBezTo>
                  <a:cubicBezTo>
                    <a:pt x="148304" y="84963"/>
                    <a:pt x="130016" y="66580"/>
                    <a:pt x="107442" y="66580"/>
                  </a:cubicBezTo>
                  <a:cubicBezTo>
                    <a:pt x="84963" y="66580"/>
                    <a:pt x="66580" y="84868"/>
                    <a:pt x="66580" y="107442"/>
                  </a:cubicBezTo>
                  <a:cubicBezTo>
                    <a:pt x="66580" y="118015"/>
                    <a:pt x="70675" y="127730"/>
                    <a:pt x="77248" y="134969"/>
                  </a:cubicBezTo>
                  <a:cubicBezTo>
                    <a:pt x="66580" y="141923"/>
                    <a:pt x="58388" y="152400"/>
                    <a:pt x="54388" y="164687"/>
                  </a:cubicBezTo>
                  <a:cubicBezTo>
                    <a:pt x="39052" y="150400"/>
                    <a:pt x="29337" y="130016"/>
                    <a:pt x="29337" y="107442"/>
                  </a:cubicBezTo>
                  <a:close/>
                  <a:moveTo>
                    <a:pt x="88868" y="107442"/>
                  </a:moveTo>
                  <a:cubicBezTo>
                    <a:pt x="88868" y="97155"/>
                    <a:pt x="97250" y="88773"/>
                    <a:pt x="107537" y="88773"/>
                  </a:cubicBezTo>
                  <a:cubicBezTo>
                    <a:pt x="117824" y="88773"/>
                    <a:pt x="126206" y="97155"/>
                    <a:pt x="126206" y="107442"/>
                  </a:cubicBezTo>
                  <a:cubicBezTo>
                    <a:pt x="126206" y="117729"/>
                    <a:pt x="117824" y="126111"/>
                    <a:pt x="107537" y="126111"/>
                  </a:cubicBezTo>
                  <a:cubicBezTo>
                    <a:pt x="97155" y="126016"/>
                    <a:pt x="88868" y="117634"/>
                    <a:pt x="88868" y="107442"/>
                  </a:cubicBezTo>
                  <a:close/>
                  <a:moveTo>
                    <a:pt x="74200" y="178022"/>
                  </a:moveTo>
                  <a:cubicBezTo>
                    <a:pt x="76010" y="161258"/>
                    <a:pt x="90297" y="148209"/>
                    <a:pt x="107442" y="148209"/>
                  </a:cubicBezTo>
                  <a:cubicBezTo>
                    <a:pt x="124682" y="148209"/>
                    <a:pt x="138875" y="161258"/>
                    <a:pt x="140684" y="178022"/>
                  </a:cubicBezTo>
                  <a:cubicBezTo>
                    <a:pt x="130588" y="182785"/>
                    <a:pt x="119348" y="185452"/>
                    <a:pt x="107442" y="185452"/>
                  </a:cubicBezTo>
                  <a:cubicBezTo>
                    <a:pt x="95536" y="185452"/>
                    <a:pt x="84296" y="182785"/>
                    <a:pt x="74200" y="17802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90563" fontAlgn="base">
                <a:spcBef>
                  <a:spcPct val="0"/>
                </a:spcBef>
                <a:spcAft>
                  <a:spcPct val="0"/>
                </a:spcAft>
              </a:pPr>
              <a:endParaRPr lang="ko-KR" altLang="en-US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" name="자유형: 도형 401">
              <a:extLst>
                <a:ext uri="{FF2B5EF4-FFF2-40B4-BE49-F238E27FC236}">
                  <a16:creationId xmlns="" xmlns:a16="http://schemas.microsoft.com/office/drawing/2014/main" id="{88575B1F-9031-4E0D-9A0E-E1FA245F90A9}"/>
                </a:ext>
              </a:extLst>
            </p:cNvPr>
            <p:cNvSpPr/>
            <p:nvPr/>
          </p:nvSpPr>
          <p:spPr>
            <a:xfrm>
              <a:off x="1466365" y="4903651"/>
              <a:ext cx="123825" cy="152400"/>
            </a:xfrm>
            <a:custGeom>
              <a:avLst/>
              <a:gdLst>
                <a:gd name="connsiteX0" fmla="*/ 93250 w 123825"/>
                <a:gd name="connsiteY0" fmla="*/ 75447 h 152400"/>
                <a:gd name="connsiteX1" fmla="*/ 103918 w 123825"/>
                <a:gd name="connsiteY1" fmla="*/ 45729 h 152400"/>
                <a:gd name="connsiteX2" fmla="*/ 63817 w 123825"/>
                <a:gd name="connsiteY2" fmla="*/ 7153 h 152400"/>
                <a:gd name="connsiteX3" fmla="*/ 22003 w 123825"/>
                <a:gd name="connsiteY3" fmla="*/ 48015 h 152400"/>
                <a:gd name="connsiteX4" fmla="*/ 32766 w 123825"/>
                <a:gd name="connsiteY4" fmla="*/ 75542 h 152400"/>
                <a:gd name="connsiteX5" fmla="*/ 7144 w 123825"/>
                <a:gd name="connsiteY5" fmla="*/ 122310 h 152400"/>
                <a:gd name="connsiteX6" fmla="*/ 7144 w 123825"/>
                <a:gd name="connsiteY6" fmla="*/ 137169 h 152400"/>
                <a:gd name="connsiteX7" fmla="*/ 18288 w 123825"/>
                <a:gd name="connsiteY7" fmla="*/ 148313 h 152400"/>
                <a:gd name="connsiteX8" fmla="*/ 107823 w 123825"/>
                <a:gd name="connsiteY8" fmla="*/ 148313 h 152400"/>
                <a:gd name="connsiteX9" fmla="*/ 118967 w 123825"/>
                <a:gd name="connsiteY9" fmla="*/ 137169 h 152400"/>
                <a:gd name="connsiteX10" fmla="*/ 118967 w 123825"/>
                <a:gd name="connsiteY10" fmla="*/ 122310 h 152400"/>
                <a:gd name="connsiteX11" fmla="*/ 93250 w 123825"/>
                <a:gd name="connsiteY11" fmla="*/ 75447 h 152400"/>
                <a:gd name="connsiteX12" fmla="*/ 44386 w 123825"/>
                <a:gd name="connsiteY12" fmla="*/ 47729 h 152400"/>
                <a:gd name="connsiteX13" fmla="*/ 63055 w 123825"/>
                <a:gd name="connsiteY13" fmla="*/ 29060 h 152400"/>
                <a:gd name="connsiteX14" fmla="*/ 81725 w 123825"/>
                <a:gd name="connsiteY14" fmla="*/ 47729 h 152400"/>
                <a:gd name="connsiteX15" fmla="*/ 63055 w 123825"/>
                <a:gd name="connsiteY15" fmla="*/ 66398 h 152400"/>
                <a:gd name="connsiteX16" fmla="*/ 44386 w 123825"/>
                <a:gd name="connsiteY16" fmla="*/ 47729 h 152400"/>
                <a:gd name="connsiteX17" fmla="*/ 96774 w 123825"/>
                <a:gd name="connsiteY17" fmla="*/ 126025 h 152400"/>
                <a:gd name="connsiteX18" fmla="*/ 29432 w 123825"/>
                <a:gd name="connsiteY18" fmla="*/ 126025 h 152400"/>
                <a:gd name="connsiteX19" fmla="*/ 29432 w 123825"/>
                <a:gd name="connsiteY19" fmla="*/ 122786 h 152400"/>
                <a:gd name="connsiteX20" fmla="*/ 57531 w 123825"/>
                <a:gd name="connsiteY20" fmla="*/ 89258 h 152400"/>
                <a:gd name="connsiteX21" fmla="*/ 96774 w 123825"/>
                <a:gd name="connsiteY21" fmla="*/ 122310 h 152400"/>
                <a:gd name="connsiteX22" fmla="*/ 96774 w 123825"/>
                <a:gd name="connsiteY22" fmla="*/ 126025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3825" h="152400">
                  <a:moveTo>
                    <a:pt x="93250" y="75447"/>
                  </a:moveTo>
                  <a:cubicBezTo>
                    <a:pt x="100394" y="67637"/>
                    <a:pt x="104584" y="57159"/>
                    <a:pt x="103918" y="45729"/>
                  </a:cubicBezTo>
                  <a:cubicBezTo>
                    <a:pt x="102775" y="24488"/>
                    <a:pt x="85153" y="7534"/>
                    <a:pt x="63817" y="7153"/>
                  </a:cubicBezTo>
                  <a:cubicBezTo>
                    <a:pt x="40862" y="6676"/>
                    <a:pt x="22003" y="25155"/>
                    <a:pt x="22003" y="48015"/>
                  </a:cubicBezTo>
                  <a:cubicBezTo>
                    <a:pt x="22003" y="58588"/>
                    <a:pt x="26098" y="68303"/>
                    <a:pt x="32766" y="75542"/>
                  </a:cubicBezTo>
                  <a:cubicBezTo>
                    <a:pt x="17335" y="85448"/>
                    <a:pt x="7144" y="102689"/>
                    <a:pt x="7144" y="122310"/>
                  </a:cubicBezTo>
                  <a:lnTo>
                    <a:pt x="7144" y="137169"/>
                  </a:lnTo>
                  <a:cubicBezTo>
                    <a:pt x="7144" y="143265"/>
                    <a:pt x="12097" y="148313"/>
                    <a:pt x="18288" y="148313"/>
                  </a:cubicBezTo>
                  <a:lnTo>
                    <a:pt x="107823" y="148313"/>
                  </a:lnTo>
                  <a:cubicBezTo>
                    <a:pt x="113919" y="148313"/>
                    <a:pt x="118967" y="143360"/>
                    <a:pt x="118967" y="137169"/>
                  </a:cubicBezTo>
                  <a:lnTo>
                    <a:pt x="118967" y="122310"/>
                  </a:lnTo>
                  <a:cubicBezTo>
                    <a:pt x="118967" y="102689"/>
                    <a:pt x="108680" y="85448"/>
                    <a:pt x="93250" y="75447"/>
                  </a:cubicBezTo>
                  <a:close/>
                  <a:moveTo>
                    <a:pt x="44386" y="47729"/>
                  </a:moveTo>
                  <a:cubicBezTo>
                    <a:pt x="44386" y="37442"/>
                    <a:pt x="52769" y="29060"/>
                    <a:pt x="63055" y="29060"/>
                  </a:cubicBezTo>
                  <a:cubicBezTo>
                    <a:pt x="73342" y="29060"/>
                    <a:pt x="81725" y="37442"/>
                    <a:pt x="81725" y="47729"/>
                  </a:cubicBezTo>
                  <a:cubicBezTo>
                    <a:pt x="81725" y="58016"/>
                    <a:pt x="73342" y="66398"/>
                    <a:pt x="63055" y="66398"/>
                  </a:cubicBezTo>
                  <a:cubicBezTo>
                    <a:pt x="52769" y="66303"/>
                    <a:pt x="44386" y="58016"/>
                    <a:pt x="44386" y="47729"/>
                  </a:cubicBezTo>
                  <a:close/>
                  <a:moveTo>
                    <a:pt x="96774" y="126025"/>
                  </a:moveTo>
                  <a:lnTo>
                    <a:pt x="29432" y="126025"/>
                  </a:lnTo>
                  <a:lnTo>
                    <a:pt x="29432" y="122786"/>
                  </a:lnTo>
                  <a:cubicBezTo>
                    <a:pt x="29432" y="107070"/>
                    <a:pt x="42005" y="91735"/>
                    <a:pt x="57531" y="89258"/>
                  </a:cubicBezTo>
                  <a:cubicBezTo>
                    <a:pt x="78581" y="85829"/>
                    <a:pt x="96774" y="102022"/>
                    <a:pt x="96774" y="122310"/>
                  </a:cubicBezTo>
                  <a:lnTo>
                    <a:pt x="96774" y="12602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90563" fontAlgn="base">
                <a:spcBef>
                  <a:spcPct val="0"/>
                </a:spcBef>
                <a:spcAft>
                  <a:spcPct val="0"/>
                </a:spcAft>
              </a:pPr>
              <a:endParaRPr lang="ko-KR" altLang="en-US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자유형: 도형 402">
              <a:extLst>
                <a:ext uri="{FF2B5EF4-FFF2-40B4-BE49-F238E27FC236}">
                  <a16:creationId xmlns="" xmlns:a16="http://schemas.microsoft.com/office/drawing/2014/main" id="{B5C7C074-05CB-47F0-B1F2-1202907E6B3C}"/>
                </a:ext>
              </a:extLst>
            </p:cNvPr>
            <p:cNvSpPr/>
            <p:nvPr/>
          </p:nvSpPr>
          <p:spPr>
            <a:xfrm>
              <a:off x="1466365" y="5082054"/>
              <a:ext cx="123825" cy="152400"/>
            </a:xfrm>
            <a:custGeom>
              <a:avLst/>
              <a:gdLst>
                <a:gd name="connsiteX0" fmla="*/ 93250 w 123825"/>
                <a:gd name="connsiteY0" fmla="*/ 75447 h 152400"/>
                <a:gd name="connsiteX1" fmla="*/ 103918 w 123825"/>
                <a:gd name="connsiteY1" fmla="*/ 45729 h 152400"/>
                <a:gd name="connsiteX2" fmla="*/ 63817 w 123825"/>
                <a:gd name="connsiteY2" fmla="*/ 7153 h 152400"/>
                <a:gd name="connsiteX3" fmla="*/ 22003 w 123825"/>
                <a:gd name="connsiteY3" fmla="*/ 48015 h 152400"/>
                <a:gd name="connsiteX4" fmla="*/ 32766 w 123825"/>
                <a:gd name="connsiteY4" fmla="*/ 75542 h 152400"/>
                <a:gd name="connsiteX5" fmla="*/ 7144 w 123825"/>
                <a:gd name="connsiteY5" fmla="*/ 122310 h 152400"/>
                <a:gd name="connsiteX6" fmla="*/ 7144 w 123825"/>
                <a:gd name="connsiteY6" fmla="*/ 137169 h 152400"/>
                <a:gd name="connsiteX7" fmla="*/ 18288 w 123825"/>
                <a:gd name="connsiteY7" fmla="*/ 148313 h 152400"/>
                <a:gd name="connsiteX8" fmla="*/ 107823 w 123825"/>
                <a:gd name="connsiteY8" fmla="*/ 148313 h 152400"/>
                <a:gd name="connsiteX9" fmla="*/ 118967 w 123825"/>
                <a:gd name="connsiteY9" fmla="*/ 137169 h 152400"/>
                <a:gd name="connsiteX10" fmla="*/ 118967 w 123825"/>
                <a:gd name="connsiteY10" fmla="*/ 122310 h 152400"/>
                <a:gd name="connsiteX11" fmla="*/ 93250 w 123825"/>
                <a:gd name="connsiteY11" fmla="*/ 75447 h 152400"/>
                <a:gd name="connsiteX12" fmla="*/ 44386 w 123825"/>
                <a:gd name="connsiteY12" fmla="*/ 47634 h 152400"/>
                <a:gd name="connsiteX13" fmla="*/ 63055 w 123825"/>
                <a:gd name="connsiteY13" fmla="*/ 28965 h 152400"/>
                <a:gd name="connsiteX14" fmla="*/ 81725 w 123825"/>
                <a:gd name="connsiteY14" fmla="*/ 47634 h 152400"/>
                <a:gd name="connsiteX15" fmla="*/ 63055 w 123825"/>
                <a:gd name="connsiteY15" fmla="*/ 66303 h 152400"/>
                <a:gd name="connsiteX16" fmla="*/ 44386 w 123825"/>
                <a:gd name="connsiteY16" fmla="*/ 47634 h 152400"/>
                <a:gd name="connsiteX17" fmla="*/ 96774 w 123825"/>
                <a:gd name="connsiteY17" fmla="*/ 126025 h 152400"/>
                <a:gd name="connsiteX18" fmla="*/ 29432 w 123825"/>
                <a:gd name="connsiteY18" fmla="*/ 126025 h 152400"/>
                <a:gd name="connsiteX19" fmla="*/ 29432 w 123825"/>
                <a:gd name="connsiteY19" fmla="*/ 122786 h 152400"/>
                <a:gd name="connsiteX20" fmla="*/ 57531 w 123825"/>
                <a:gd name="connsiteY20" fmla="*/ 89258 h 152400"/>
                <a:gd name="connsiteX21" fmla="*/ 96774 w 123825"/>
                <a:gd name="connsiteY21" fmla="*/ 122310 h 152400"/>
                <a:gd name="connsiteX22" fmla="*/ 96774 w 123825"/>
                <a:gd name="connsiteY22" fmla="*/ 126025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3825" h="152400">
                  <a:moveTo>
                    <a:pt x="93250" y="75447"/>
                  </a:moveTo>
                  <a:cubicBezTo>
                    <a:pt x="100394" y="67637"/>
                    <a:pt x="104489" y="57159"/>
                    <a:pt x="103918" y="45729"/>
                  </a:cubicBezTo>
                  <a:cubicBezTo>
                    <a:pt x="102775" y="24488"/>
                    <a:pt x="85153" y="7534"/>
                    <a:pt x="63817" y="7153"/>
                  </a:cubicBezTo>
                  <a:cubicBezTo>
                    <a:pt x="40862" y="6677"/>
                    <a:pt x="22003" y="25155"/>
                    <a:pt x="22003" y="48015"/>
                  </a:cubicBezTo>
                  <a:cubicBezTo>
                    <a:pt x="22003" y="58588"/>
                    <a:pt x="26098" y="68303"/>
                    <a:pt x="32766" y="75542"/>
                  </a:cubicBezTo>
                  <a:cubicBezTo>
                    <a:pt x="17335" y="85448"/>
                    <a:pt x="7144" y="102688"/>
                    <a:pt x="7144" y="122310"/>
                  </a:cubicBezTo>
                  <a:lnTo>
                    <a:pt x="7144" y="137169"/>
                  </a:lnTo>
                  <a:cubicBezTo>
                    <a:pt x="7144" y="143265"/>
                    <a:pt x="12097" y="148313"/>
                    <a:pt x="18288" y="148313"/>
                  </a:cubicBezTo>
                  <a:lnTo>
                    <a:pt x="107823" y="148313"/>
                  </a:lnTo>
                  <a:cubicBezTo>
                    <a:pt x="113919" y="148313"/>
                    <a:pt x="118967" y="143360"/>
                    <a:pt x="118967" y="137169"/>
                  </a:cubicBezTo>
                  <a:lnTo>
                    <a:pt x="118967" y="122310"/>
                  </a:lnTo>
                  <a:cubicBezTo>
                    <a:pt x="118967" y="102593"/>
                    <a:pt x="108680" y="85353"/>
                    <a:pt x="93250" y="75447"/>
                  </a:cubicBezTo>
                  <a:close/>
                  <a:moveTo>
                    <a:pt x="44386" y="47634"/>
                  </a:moveTo>
                  <a:cubicBezTo>
                    <a:pt x="44386" y="37347"/>
                    <a:pt x="52769" y="28965"/>
                    <a:pt x="63055" y="28965"/>
                  </a:cubicBezTo>
                  <a:cubicBezTo>
                    <a:pt x="73342" y="28965"/>
                    <a:pt x="81725" y="37347"/>
                    <a:pt x="81725" y="47634"/>
                  </a:cubicBezTo>
                  <a:cubicBezTo>
                    <a:pt x="81725" y="57921"/>
                    <a:pt x="73342" y="66303"/>
                    <a:pt x="63055" y="66303"/>
                  </a:cubicBezTo>
                  <a:cubicBezTo>
                    <a:pt x="52769" y="66303"/>
                    <a:pt x="44386" y="57921"/>
                    <a:pt x="44386" y="47634"/>
                  </a:cubicBezTo>
                  <a:close/>
                  <a:moveTo>
                    <a:pt x="96774" y="126025"/>
                  </a:moveTo>
                  <a:lnTo>
                    <a:pt x="29432" y="126025"/>
                  </a:lnTo>
                  <a:lnTo>
                    <a:pt x="29432" y="122786"/>
                  </a:lnTo>
                  <a:cubicBezTo>
                    <a:pt x="29432" y="107070"/>
                    <a:pt x="42005" y="91735"/>
                    <a:pt x="57531" y="89258"/>
                  </a:cubicBezTo>
                  <a:cubicBezTo>
                    <a:pt x="78581" y="85829"/>
                    <a:pt x="96774" y="102022"/>
                    <a:pt x="96774" y="122310"/>
                  </a:cubicBezTo>
                  <a:lnTo>
                    <a:pt x="96774" y="12602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90563" fontAlgn="base">
                <a:spcBef>
                  <a:spcPct val="0"/>
                </a:spcBef>
                <a:spcAft>
                  <a:spcPct val="0"/>
                </a:spcAft>
              </a:pPr>
              <a:endParaRPr lang="ko-KR" altLang="en-US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자유형: 도형 403">
              <a:extLst>
                <a:ext uri="{FF2B5EF4-FFF2-40B4-BE49-F238E27FC236}">
                  <a16:creationId xmlns="" xmlns:a16="http://schemas.microsoft.com/office/drawing/2014/main" id="{73535BD0-DBE3-483D-83B0-165D6E3C3421}"/>
                </a:ext>
              </a:extLst>
            </p:cNvPr>
            <p:cNvSpPr/>
            <p:nvPr/>
          </p:nvSpPr>
          <p:spPr>
            <a:xfrm>
              <a:off x="1644768" y="4903651"/>
              <a:ext cx="123825" cy="152400"/>
            </a:xfrm>
            <a:custGeom>
              <a:avLst/>
              <a:gdLst>
                <a:gd name="connsiteX0" fmla="*/ 18193 w 123825"/>
                <a:gd name="connsiteY0" fmla="*/ 148218 h 152400"/>
                <a:gd name="connsiteX1" fmla="*/ 107728 w 123825"/>
                <a:gd name="connsiteY1" fmla="*/ 148218 h 152400"/>
                <a:gd name="connsiteX2" fmla="*/ 118872 w 123825"/>
                <a:gd name="connsiteY2" fmla="*/ 137074 h 152400"/>
                <a:gd name="connsiteX3" fmla="*/ 118872 w 123825"/>
                <a:gd name="connsiteY3" fmla="*/ 122215 h 152400"/>
                <a:gd name="connsiteX4" fmla="*/ 93250 w 123825"/>
                <a:gd name="connsiteY4" fmla="*/ 75447 h 152400"/>
                <a:gd name="connsiteX5" fmla="*/ 103918 w 123825"/>
                <a:gd name="connsiteY5" fmla="*/ 45729 h 152400"/>
                <a:gd name="connsiteX6" fmla="*/ 63818 w 123825"/>
                <a:gd name="connsiteY6" fmla="*/ 7153 h 152400"/>
                <a:gd name="connsiteX7" fmla="*/ 22003 w 123825"/>
                <a:gd name="connsiteY7" fmla="*/ 48015 h 152400"/>
                <a:gd name="connsiteX8" fmla="*/ 32766 w 123825"/>
                <a:gd name="connsiteY8" fmla="*/ 75542 h 152400"/>
                <a:gd name="connsiteX9" fmla="*/ 7144 w 123825"/>
                <a:gd name="connsiteY9" fmla="*/ 122310 h 152400"/>
                <a:gd name="connsiteX10" fmla="*/ 7144 w 123825"/>
                <a:gd name="connsiteY10" fmla="*/ 137169 h 152400"/>
                <a:gd name="connsiteX11" fmla="*/ 18193 w 123825"/>
                <a:gd name="connsiteY11" fmla="*/ 148218 h 152400"/>
                <a:gd name="connsiteX12" fmla="*/ 44387 w 123825"/>
                <a:gd name="connsiteY12" fmla="*/ 47729 h 152400"/>
                <a:gd name="connsiteX13" fmla="*/ 63056 w 123825"/>
                <a:gd name="connsiteY13" fmla="*/ 29060 h 152400"/>
                <a:gd name="connsiteX14" fmla="*/ 81725 w 123825"/>
                <a:gd name="connsiteY14" fmla="*/ 47729 h 152400"/>
                <a:gd name="connsiteX15" fmla="*/ 63056 w 123825"/>
                <a:gd name="connsiteY15" fmla="*/ 66398 h 152400"/>
                <a:gd name="connsiteX16" fmla="*/ 44387 w 123825"/>
                <a:gd name="connsiteY16" fmla="*/ 47729 h 152400"/>
                <a:gd name="connsiteX17" fmla="*/ 29337 w 123825"/>
                <a:gd name="connsiteY17" fmla="*/ 122310 h 152400"/>
                <a:gd name="connsiteX18" fmla="*/ 68675 w 123825"/>
                <a:gd name="connsiteY18" fmla="*/ 89258 h 152400"/>
                <a:gd name="connsiteX19" fmla="*/ 96679 w 123825"/>
                <a:gd name="connsiteY19" fmla="*/ 122786 h 152400"/>
                <a:gd name="connsiteX20" fmla="*/ 96679 w 123825"/>
                <a:gd name="connsiteY20" fmla="*/ 126025 h 152400"/>
                <a:gd name="connsiteX21" fmla="*/ 29337 w 123825"/>
                <a:gd name="connsiteY21" fmla="*/ 126025 h 152400"/>
                <a:gd name="connsiteX22" fmla="*/ 29337 w 123825"/>
                <a:gd name="connsiteY22" fmla="*/ 12231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23825" h="152400">
                  <a:moveTo>
                    <a:pt x="18193" y="148218"/>
                  </a:moveTo>
                  <a:lnTo>
                    <a:pt x="107728" y="148218"/>
                  </a:lnTo>
                  <a:cubicBezTo>
                    <a:pt x="113824" y="148218"/>
                    <a:pt x="118872" y="143265"/>
                    <a:pt x="118872" y="137074"/>
                  </a:cubicBezTo>
                  <a:lnTo>
                    <a:pt x="118872" y="122215"/>
                  </a:lnTo>
                  <a:cubicBezTo>
                    <a:pt x="118872" y="102593"/>
                    <a:pt x="108680" y="85353"/>
                    <a:pt x="93250" y="75447"/>
                  </a:cubicBezTo>
                  <a:cubicBezTo>
                    <a:pt x="100394" y="67637"/>
                    <a:pt x="104585" y="57159"/>
                    <a:pt x="103918" y="45729"/>
                  </a:cubicBezTo>
                  <a:cubicBezTo>
                    <a:pt x="102775" y="24488"/>
                    <a:pt x="85154" y="7534"/>
                    <a:pt x="63818" y="7153"/>
                  </a:cubicBezTo>
                  <a:cubicBezTo>
                    <a:pt x="40862" y="6676"/>
                    <a:pt x="22003" y="25155"/>
                    <a:pt x="22003" y="48015"/>
                  </a:cubicBezTo>
                  <a:cubicBezTo>
                    <a:pt x="22003" y="58588"/>
                    <a:pt x="26099" y="68303"/>
                    <a:pt x="32766" y="75542"/>
                  </a:cubicBezTo>
                  <a:cubicBezTo>
                    <a:pt x="17335" y="85448"/>
                    <a:pt x="7144" y="102689"/>
                    <a:pt x="7144" y="122310"/>
                  </a:cubicBezTo>
                  <a:lnTo>
                    <a:pt x="7144" y="137169"/>
                  </a:lnTo>
                  <a:cubicBezTo>
                    <a:pt x="7144" y="143265"/>
                    <a:pt x="12097" y="148218"/>
                    <a:pt x="18193" y="148218"/>
                  </a:cubicBezTo>
                  <a:close/>
                  <a:moveTo>
                    <a:pt x="44387" y="47729"/>
                  </a:moveTo>
                  <a:cubicBezTo>
                    <a:pt x="44387" y="37442"/>
                    <a:pt x="52769" y="29060"/>
                    <a:pt x="63056" y="29060"/>
                  </a:cubicBezTo>
                  <a:cubicBezTo>
                    <a:pt x="73343" y="29060"/>
                    <a:pt x="81725" y="37442"/>
                    <a:pt x="81725" y="47729"/>
                  </a:cubicBezTo>
                  <a:cubicBezTo>
                    <a:pt x="81725" y="58016"/>
                    <a:pt x="73343" y="66398"/>
                    <a:pt x="63056" y="66398"/>
                  </a:cubicBezTo>
                  <a:cubicBezTo>
                    <a:pt x="52673" y="66303"/>
                    <a:pt x="44387" y="58016"/>
                    <a:pt x="44387" y="47729"/>
                  </a:cubicBezTo>
                  <a:close/>
                  <a:moveTo>
                    <a:pt x="29337" y="122310"/>
                  </a:moveTo>
                  <a:cubicBezTo>
                    <a:pt x="29337" y="102022"/>
                    <a:pt x="47625" y="85829"/>
                    <a:pt x="68675" y="89258"/>
                  </a:cubicBezTo>
                  <a:cubicBezTo>
                    <a:pt x="84106" y="91735"/>
                    <a:pt x="96679" y="107165"/>
                    <a:pt x="96679" y="122786"/>
                  </a:cubicBezTo>
                  <a:lnTo>
                    <a:pt x="96679" y="126025"/>
                  </a:lnTo>
                  <a:lnTo>
                    <a:pt x="29337" y="126025"/>
                  </a:lnTo>
                  <a:lnTo>
                    <a:pt x="29337" y="1223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90563" fontAlgn="base">
                <a:spcBef>
                  <a:spcPct val="0"/>
                </a:spcBef>
                <a:spcAft>
                  <a:spcPct val="0"/>
                </a:spcAft>
              </a:pPr>
              <a:endParaRPr lang="ko-KR" altLang="en-US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19671" y="5544440"/>
            <a:ext cx="774251" cy="577288"/>
          </a:xfrm>
          <a:prstGeom prst="rect">
            <a:avLst/>
          </a:prstGeom>
        </p:spPr>
      </p:pic>
      <p:sp>
        <p:nvSpPr>
          <p:cNvPr id="21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163413" y="6322320"/>
            <a:ext cx="27432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tint val="75000"/>
                  </a:prstClr>
                </a:solidFill>
              </a:rPr>
              <a:t>9</a:t>
            </a: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950978" y="1508765"/>
            <a:ext cx="3893890" cy="4265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800"/>
              </a:spcAft>
            </a:pPr>
            <a:r>
              <a:rPr lang="kk-KZ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ХАЛҚЫМЫЗДЫҢ  ДҮНИЕТАНЫМЫНА САЙ КЕЛЕТІН ДІНИ САНАНЫ ҚАЛЫПТАСТЫРУ </a:t>
            </a:r>
            <a:endParaRPr lang="ru-RU" sz="1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72532" y="994765"/>
            <a:ext cx="11472335" cy="42334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ЕЛІМІЗДІҢ ДІНИ ТҰРАҚТЫЛЫҒЫН ҚАМТАМАСЫЗ ЕТУ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541" y="2047846"/>
            <a:ext cx="4128011" cy="4270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Еліміздегі  діни бірлестіктермен, оның ішінде ҚМДБ-ның әлеуеті арқылы әріптестік тұрғыда ағарту 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Салалық зерттеу жұмыстары жүйеленіп, зайырлы мамандардың кешенді зерделеу мен талдау жұмыстарына басымдық </a:t>
            </a:r>
            <a:r>
              <a:rPr lang="kk-KZ" sz="105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</a:t>
            </a:r>
            <a:endParaRPr lang="kk-KZ" sz="105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Ақпараттық-түсіндіру жұмыстарында зайырлылық және ұлттық құндылықтармен үндестірілген рухани бағдар насихаттау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Діни экстремизм идеологиясының алдын алу жобалары ғылыми-зерттеулердің қорытындылары мен әдістемелік ұсынымдарға сәйкес жүзеге асыру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 кеңістікте салалық спикерлердің саны артып, насихат жұмыстары Қазақстан дінтанушылары конгресінің «Қазислам» жобасы арқылы жаңа деңгейге шығару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ж. дейін біліктілігі арттырылған және қайта даярлаудан өткен теолог мамандардың санын 210-нан 500-ге дейін  жеткізу </a:t>
            </a:r>
            <a:r>
              <a:rPr lang="kk-KZ" sz="105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(Нұр-Мүбарак Египет Ислам мәдениеті университеті базасында</a:t>
            </a: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 сайын жоғары оқу орындарын бітіретін 500-ге жуық мамандардың құзыреттілігін арттыру мақсатында дінтану психологиясы  мамандығын және  оқыту бағдарламасына дін және конфликтология, дінаралық келісім, қажылық туризм  пәндерін енгізу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361358" y="1481614"/>
            <a:ext cx="3619381" cy="4265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800"/>
              </a:spcAft>
            </a:pPr>
            <a:r>
              <a:rPr lang="kk-KZ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  ЗАҢНАМАНЫ ЖЕТІЛДІРУ</a:t>
            </a:r>
            <a:endParaRPr lang="ru-RU" sz="1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1448" y="2047846"/>
            <a:ext cx="3759199" cy="297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Clr>
                <a:srgbClr val="00A0DD"/>
              </a:buClr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 сын-қатерлерді ескере отырып, оның ішінде радикалды діни ағымдарға қатысты, мемлекеттік органдармен қолданыстағы заңнамаларды жетілдіру </a:t>
            </a:r>
          </a:p>
          <a:p>
            <a:pPr marL="171450" indent="-171450" algn="just">
              <a:spcAft>
                <a:spcPts val="600"/>
              </a:spcAft>
              <a:buClr>
                <a:srgbClr val="00A0DD"/>
              </a:buClr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Дін саласындағы қолданыстағы әкімшілік шараларды жеңілдету арқылы заңнаманы либеризациялау </a:t>
            </a:r>
            <a:r>
              <a:rPr lang="kk-KZ" sz="105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(Әкімшілік құқық бұзушылықтар Кодексіне «Ескерту» түріндегі жауаптылық түрін көздеуге және әкімшілік айыппұл мөлшерін 50</a:t>
            </a:r>
            <a:r>
              <a:rPr lang="ru-RU" sz="105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kk-KZ" sz="105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азайтуға бағытталған ұсыныстар ҚР Әділет министрлігімен пысықталуда</a:t>
            </a: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171450" indent="-171450" algn="just">
              <a:spcAft>
                <a:spcPts val="600"/>
              </a:spcAft>
              <a:buClr>
                <a:srgbClr val="00A0DD"/>
              </a:buClr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Дін саласындағы мамандардың статусын көтеру мақсатында арнайы кәсіптік стандарт әзірленіп, олардың біліктілігін арттыру </a:t>
            </a:r>
          </a:p>
          <a:p>
            <a:pPr marL="171450" indent="-171450" algn="just">
              <a:spcAft>
                <a:spcPts val="600"/>
              </a:spcAft>
              <a:buClr>
                <a:srgbClr val="00A0DD"/>
              </a:buClr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Діндерді зерттеу орталықтары мамандарының еңбекақыларын көтеру</a:t>
            </a:r>
            <a:endParaRPr lang="kk-KZ" sz="900" b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9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308679" y="1492226"/>
            <a:ext cx="3314359" cy="42652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800"/>
              </a:spcAft>
            </a:pPr>
            <a:r>
              <a:rPr lang="kk-KZ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РАДИКАЛДЫ ИДЕОЛОГИЯЛАРДЫҢ ТАРАЛУЫНА ЖОЛ БЕРМЕУ </a:t>
            </a:r>
            <a:endParaRPr lang="ru-RU" sz="1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131085" y="2047846"/>
            <a:ext cx="3575050" cy="2023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Деструктивті діни ағым ұстанушыларға қатысты кешенді мониторинг жұмыстарын жүргізіп, олардың қорытындысы бойынша жүйелі қарсы насихат жұмыстарын ұйымдастыру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 smtClean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Деструктивті </a:t>
            </a: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діни ағымдардың ұстанушыларына бағытталған мақсатты ақпараттық-түсіндіру жұмыстарына ҚМДБ және үкіметтік емес ұйымдарды тарту  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kk-KZ" sz="105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Радикалды діни идеология ұстанушыларымен жұмыс жүргізетін  дәстүрлі дін мамандарына жан-жақты қолдауды қамтамасыз ету</a:t>
            </a:r>
            <a:endParaRPr lang="ru-RU" sz="105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3" descr="C:\Users\DL\Downloads\pray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97287" y="5486175"/>
            <a:ext cx="661807" cy="661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C:\Users\DL\Downloads\religion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58459" y="5459207"/>
            <a:ext cx="662521" cy="66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9037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13296</TotalTime>
  <Words>1813</Words>
  <Application>Microsoft Office PowerPoint</Application>
  <PresentationFormat>Широкоэкранный</PresentationFormat>
  <Paragraphs>211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맑은 고딕</vt:lpstr>
      <vt:lpstr>Arial</vt:lpstr>
      <vt:lpstr>Calibri</vt:lpstr>
      <vt:lpstr>Calibri Light</vt:lpstr>
      <vt:lpstr>等线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001</dc:creator>
  <cp:lastModifiedBy>User</cp:lastModifiedBy>
  <cp:revision>1539</cp:revision>
  <cp:lastPrinted>2023-04-17T02:39:22Z</cp:lastPrinted>
  <dcterms:created xsi:type="dcterms:W3CDTF">2020-09-09T03:49:06Z</dcterms:created>
  <dcterms:modified xsi:type="dcterms:W3CDTF">2023-04-17T12:15:11Z</dcterms:modified>
</cp:coreProperties>
</file>