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7" r:id="rId2"/>
    <p:sldId id="415" r:id="rId3"/>
    <p:sldId id="402" r:id="rId4"/>
    <p:sldId id="413" r:id="rId5"/>
    <p:sldId id="412" r:id="rId6"/>
    <p:sldId id="409" r:id="rId7"/>
    <p:sldId id="414" r:id="rId8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33"/>
    <a:srgbClr val="185ABA"/>
    <a:srgbClr val="1C69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8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510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60877899850547"/>
          <c:y val="2.9918142078665395E-2"/>
          <c:w val="0.8955212104282847"/>
          <c:h val="0.79840449337873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</c:spPr>
          <c:invertIfNegative val="0"/>
          <c:dPt>
            <c:idx val="1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E68-440F-BC96-1EA06DA6BFFF}"/>
              </c:ext>
            </c:extLst>
          </c:dPt>
          <c:dLbls>
            <c:dLbl>
              <c:idx val="0"/>
              <c:layout>
                <c:manualLayout>
                  <c:x val="0"/>
                  <c:y val="-4.53514739229016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E68-440F-BC96-1EA06DA6BFF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7256690978100508E-2"/>
                  <c:y val="2.20734638800862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E68-440F-BC96-1EA06DA6BFF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baseline="0">
                    <a:solidFill>
                      <a:srgbClr val="002060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2022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1529</c:v>
                </c:pt>
                <c:pt idx="1">
                  <c:v>1735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E68-440F-BC96-1EA06DA6BF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7455384"/>
        <c:axId val="22256584"/>
      </c:barChart>
      <c:catAx>
        <c:axId val="167455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 baseline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ru-RU"/>
          </a:p>
        </c:txPr>
        <c:crossAx val="22256584"/>
        <c:crosses val="autoZero"/>
        <c:auto val="1"/>
        <c:lblAlgn val="ctr"/>
        <c:lblOffset val="100"/>
        <c:noMultiLvlLbl val="0"/>
      </c:catAx>
      <c:valAx>
        <c:axId val="2225658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16745538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739185999003667E-3"/>
          <c:y val="4.8474457445094321E-2"/>
          <c:w val="0.8955212104282847"/>
          <c:h val="0.79840449337873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229E-4649-94E5-F26CDA3996C9}"/>
              </c:ext>
            </c:extLst>
          </c:dPt>
          <c:dLbls>
            <c:dLbl>
              <c:idx val="0"/>
              <c:layout>
                <c:manualLayout>
                  <c:x val="0"/>
                  <c:y val="-4.53514739229016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29E-4649-94E5-F26CDA3996C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0650648216005863E-3"/>
                  <c:y val="2.20734638800861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29E-4649-94E5-F26CDA3996C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baseline="0">
                    <a:solidFill>
                      <a:srgbClr val="002060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2022 ж. 3 ай</c:v>
                </c:pt>
                <c:pt idx="1">
                  <c:v>2023 ж. 3 ай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571</c:v>
                </c:pt>
                <c:pt idx="1">
                  <c:v>633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29E-4649-94E5-F26CDA3996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557696"/>
        <c:axId val="99474880"/>
      </c:barChart>
      <c:catAx>
        <c:axId val="116557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 baseline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ru-RU"/>
          </a:p>
        </c:txPr>
        <c:crossAx val="99474880"/>
        <c:crosses val="autoZero"/>
        <c:auto val="1"/>
        <c:lblAlgn val="ctr"/>
        <c:lblOffset val="100"/>
        <c:noMultiLvlLbl val="0"/>
      </c:catAx>
      <c:valAx>
        <c:axId val="994748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116557696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804389499252735E-2"/>
          <c:y val="0"/>
          <c:w val="0.8955212104282847"/>
          <c:h val="0.79840449337873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</c:spPr>
          <c:invertIfNegative val="0"/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F9C3-4B06-93B6-3A74C1656A70}"/>
              </c:ext>
            </c:extLst>
          </c:dPt>
          <c:dLbls>
            <c:dLbl>
              <c:idx val="0"/>
              <c:layout>
                <c:manualLayout>
                  <c:x val="0"/>
                  <c:y val="-4.53514739229016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9C3-4B06-93B6-3A74C1656A7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0650648216005863E-3"/>
                  <c:y val="-9.75991044345753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9C3-4B06-93B6-3A74C1656A7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baseline="0">
                    <a:solidFill>
                      <a:srgbClr val="002060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2022 ж. 3 ай</c:v>
                </c:pt>
                <c:pt idx="1">
                  <c:v>2023 ж. 3 ай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397</c:v>
                </c:pt>
                <c:pt idx="1">
                  <c:v>463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9C3-4B06-93B6-3A74C1656A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529144"/>
        <c:axId val="165302984"/>
      </c:barChart>
      <c:catAx>
        <c:axId val="22529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 baseline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ru-RU"/>
          </a:p>
        </c:txPr>
        <c:crossAx val="165302984"/>
        <c:crosses val="autoZero"/>
        <c:auto val="1"/>
        <c:lblAlgn val="ctr"/>
        <c:lblOffset val="100"/>
        <c:noMultiLvlLbl val="0"/>
      </c:catAx>
      <c:valAx>
        <c:axId val="16530298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2252914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54783719980073E-2"/>
          <c:y val="4.8474457445094321E-2"/>
          <c:w val="0.8955212104282847"/>
          <c:h val="0.79840449337873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075-43F9-8535-7A01D573E6D4}"/>
              </c:ext>
            </c:extLst>
          </c:dPt>
          <c:dLbls>
            <c:dLbl>
              <c:idx val="0"/>
              <c:layout>
                <c:manualLayout>
                  <c:x val="0"/>
                  <c:y val="-4.53514739229016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075-43F9-8535-7A01D573E6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0650648216005863E-3"/>
                  <c:y val="-1.57435388591906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075-43F9-8535-7A01D573E6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baseline="0">
                    <a:solidFill>
                      <a:srgbClr val="002060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2022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2088</c:v>
                </c:pt>
                <c:pt idx="1">
                  <c:v>2055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075-43F9-8535-7A01D573E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9386424"/>
        <c:axId val="289088576"/>
      </c:barChart>
      <c:catAx>
        <c:axId val="289386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 baseline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ru-RU"/>
          </a:p>
        </c:txPr>
        <c:crossAx val="289088576"/>
        <c:crosses val="autoZero"/>
        <c:auto val="1"/>
        <c:lblAlgn val="ctr"/>
        <c:lblOffset val="100"/>
        <c:noMultiLvlLbl val="0"/>
      </c:catAx>
      <c:valAx>
        <c:axId val="28908857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28938642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0.38145</cdr:x>
      <cdr:y>0.06356</cdr:y>
    </cdr:from>
    <cdr:to>
      <cdr:x>0.66634</cdr:x>
      <cdr:y>0.29763</cdr:y>
    </cdr:to>
    <cdr:sp macro="" textlink="">
      <cdr:nvSpPr>
        <cdr:cNvPr id="2" name="Прямоугольник 1">
          <a:extLst xmlns:a="http://schemas.openxmlformats.org/drawingml/2006/main">
            <a:ext uri="{FF2B5EF4-FFF2-40B4-BE49-F238E27FC236}">
              <a16:creationId xmlns:a16="http://schemas.microsoft.com/office/drawing/2014/main" xmlns="" id="{99EE0DE1-66DD-4CDE-B7C4-C81BC6A3904E}"/>
            </a:ext>
          </a:extLst>
        </cdr:cNvPr>
        <cdr:cNvSpPr/>
      </cdr:nvSpPr>
      <cdr:spPr>
        <a:xfrm xmlns:a="http://schemas.openxmlformats.org/drawingml/2006/main">
          <a:off x="1430306" y="134898"/>
          <a:ext cx="1068241" cy="4968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68580" tIns="34290" rIns="68580" bIns="34290">
          <a:spAutoFit/>
        </a:bodyPr>
        <a:lstStyle xmlns:a="http://schemas.openxmlformats.org/drawingml/2006/main">
          <a:defPPr lvl="0">
            <a:defRPr lang="ru-RU"/>
          </a:defPPr>
          <a:lvl1pPr marL="0" lvl="0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342900" lvl="1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685800" lvl="2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028700" lvl="3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371600" lvl="4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1714500" lvl="5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057400" lvl="6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2400300" lvl="7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2743200" lvl="8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07000"/>
            </a:lnSpc>
            <a:spcAft>
              <a:spcPts val="600"/>
            </a:spcAft>
          </a:pPr>
          <a:r>
            <a:rPr lang="ru-RU" sz="2800" b="1" dirty="0" smtClean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+13%</a:t>
          </a:r>
          <a:endParaRPr lang="ru-RU" sz="2800" b="1" dirty="0">
            <a:solidFill>
              <a:srgbClr val="C00000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0.28508</cdr:x>
      <cdr:y>0.09024</cdr:y>
    </cdr:from>
    <cdr:to>
      <cdr:x>0.56469</cdr:x>
      <cdr:y>0.32431</cdr:y>
    </cdr:to>
    <cdr:sp macro="" textlink="">
      <cdr:nvSpPr>
        <cdr:cNvPr id="2" name="Прямоугольник 1">
          <a:extLst xmlns:a="http://schemas.openxmlformats.org/drawingml/2006/main">
            <a:ext uri="{FF2B5EF4-FFF2-40B4-BE49-F238E27FC236}">
              <a16:creationId xmlns:a16="http://schemas.microsoft.com/office/drawing/2014/main" xmlns="" id="{99EE0DE1-66DD-4CDE-B7C4-C81BC6A3904E}"/>
            </a:ext>
          </a:extLst>
        </cdr:cNvPr>
        <cdr:cNvSpPr/>
      </cdr:nvSpPr>
      <cdr:spPr>
        <a:xfrm xmlns:a="http://schemas.openxmlformats.org/drawingml/2006/main">
          <a:off x="1068971" y="191541"/>
          <a:ext cx="1048429" cy="4968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68580" tIns="34290" rIns="68580" bIns="34290">
          <a:spAutoFit/>
        </a:bodyPr>
        <a:lstStyle xmlns:a="http://schemas.openxmlformats.org/drawingml/2006/main">
          <a:defPPr lvl="0">
            <a:defRPr lang="ru-RU"/>
          </a:defPPr>
          <a:lvl1pPr marL="0" lvl="0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342900" lvl="1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685800" lvl="2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028700" lvl="3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371600" lvl="4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1714500" lvl="5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057400" lvl="6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2400300" lvl="7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2743200" lvl="8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07000"/>
            </a:lnSpc>
            <a:spcAft>
              <a:spcPts val="600"/>
            </a:spcAft>
          </a:pPr>
          <a:r>
            <a:rPr lang="ru-RU" sz="2800" b="1" dirty="0" smtClean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+11%</a:t>
          </a:r>
          <a:endParaRPr lang="ru-RU" sz="2800" b="1" dirty="0">
            <a:solidFill>
              <a:srgbClr val="C00000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0.32358</cdr:x>
      <cdr:y>0.06026</cdr:y>
    </cdr:from>
    <cdr:to>
      <cdr:x>0.60847</cdr:x>
      <cdr:y>0.29433</cdr:y>
    </cdr:to>
    <cdr:sp macro="" textlink="">
      <cdr:nvSpPr>
        <cdr:cNvPr id="2" name="Прямоугольник 1">
          <a:extLst xmlns:a="http://schemas.openxmlformats.org/drawingml/2006/main">
            <a:ext uri="{FF2B5EF4-FFF2-40B4-BE49-F238E27FC236}">
              <a16:creationId xmlns:a16="http://schemas.microsoft.com/office/drawing/2014/main" xmlns="" id="{99EE0DE1-66DD-4CDE-B7C4-C81BC6A3904E}"/>
            </a:ext>
          </a:extLst>
        </cdr:cNvPr>
        <cdr:cNvSpPr/>
      </cdr:nvSpPr>
      <cdr:spPr>
        <a:xfrm xmlns:a="http://schemas.openxmlformats.org/drawingml/2006/main">
          <a:off x="1213310" y="127900"/>
          <a:ext cx="1068241" cy="4968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68580" tIns="34290" rIns="68580" bIns="34290">
          <a:spAutoFit/>
        </a:bodyPr>
        <a:lstStyle xmlns:a="http://schemas.openxmlformats.org/drawingml/2006/main">
          <a:defPPr lvl="0">
            <a:defRPr lang="ru-RU"/>
          </a:defPPr>
          <a:lvl1pPr marL="0" lvl="0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342900" lvl="1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685800" lvl="2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028700" lvl="3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371600" lvl="4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1714500" lvl="5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057400" lvl="6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2400300" lvl="7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2743200" lvl="8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07000"/>
            </a:lnSpc>
            <a:spcAft>
              <a:spcPts val="600"/>
            </a:spcAft>
          </a:pPr>
          <a:r>
            <a:rPr lang="ru-RU" sz="2800" b="1" dirty="0" smtClean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+17%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0.39464</cdr:x>
      <cdr:y>0.07254</cdr:y>
    </cdr:from>
    <cdr:to>
      <cdr:x>0.62866</cdr:x>
      <cdr:y>0.30661</cdr:y>
    </cdr:to>
    <cdr:sp macro="" textlink="">
      <cdr:nvSpPr>
        <cdr:cNvPr id="2" name="Прямоугольник 1">
          <a:extLst xmlns:a="http://schemas.openxmlformats.org/drawingml/2006/main">
            <a:ext uri="{FF2B5EF4-FFF2-40B4-BE49-F238E27FC236}">
              <a16:creationId xmlns:a16="http://schemas.microsoft.com/office/drawing/2014/main" xmlns="" id="{99EE0DE1-66DD-4CDE-B7C4-C81BC6A3904E}"/>
            </a:ext>
          </a:extLst>
        </cdr:cNvPr>
        <cdr:cNvSpPr/>
      </cdr:nvSpPr>
      <cdr:spPr>
        <a:xfrm xmlns:a="http://schemas.openxmlformats.org/drawingml/2006/main">
          <a:off x="1479784" y="153964"/>
          <a:ext cx="877484" cy="4968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68580" tIns="34290" rIns="68580" bIns="34290">
          <a:spAutoFit/>
        </a:bodyPr>
        <a:lstStyle xmlns:a="http://schemas.openxmlformats.org/drawingml/2006/main">
          <a:defPPr lvl="0">
            <a:defRPr lang="ru-RU"/>
          </a:defPPr>
          <a:lvl1pPr marL="0" lvl="0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342900" lvl="1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685800" lvl="2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028700" lvl="3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371600" lvl="4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1714500" lvl="5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057400" lvl="6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2400300" lvl="7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2743200" lvl="8" algn="l" defTabSz="685800" rtl="0" eaLnBrk="1" latinLnBrk="0" hangingPunct="1">
            <a:defRPr sz="1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07000"/>
            </a:lnSpc>
            <a:spcAft>
              <a:spcPts val="600"/>
            </a:spcAft>
          </a:pPr>
          <a:r>
            <a:rPr lang="ru-RU" sz="2800" b="1" dirty="0" smtClean="0">
              <a:solidFill>
                <a:srgbClr val="00B05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- 4%</a:t>
          </a:r>
          <a:endParaRPr lang="ru-RU" sz="2800" b="1" dirty="0">
            <a:solidFill>
              <a:srgbClr val="00B050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3"/>
          </a:xfrm>
          <a:prstGeom prst="rect">
            <a:avLst/>
          </a:prstGeom>
        </p:spPr>
        <p:txBody>
          <a:bodyPr vert="horz" lIns="91567" tIns="45784" rIns="91567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1"/>
            <a:ext cx="2950475" cy="498773"/>
          </a:xfrm>
          <a:prstGeom prst="rect">
            <a:avLst/>
          </a:prstGeom>
        </p:spPr>
        <p:txBody>
          <a:bodyPr vert="horz" lIns="91567" tIns="45784" rIns="91567" bIns="45784" rtlCol="0"/>
          <a:lstStyle>
            <a:lvl1pPr algn="r">
              <a:defRPr sz="1200"/>
            </a:lvl1pPr>
          </a:lstStyle>
          <a:p>
            <a:fld id="{69BD06D6-87AF-48AD-828F-2EA4AA48BA1A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7" tIns="45784" rIns="91567" bIns="457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4069"/>
            <a:ext cx="5447030" cy="3914240"/>
          </a:xfrm>
          <a:prstGeom prst="rect">
            <a:avLst/>
          </a:prstGeom>
        </p:spPr>
        <p:txBody>
          <a:bodyPr vert="horz" lIns="91567" tIns="45784" rIns="91567" bIns="4578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156"/>
            <a:ext cx="2950475" cy="498772"/>
          </a:xfrm>
          <a:prstGeom prst="rect">
            <a:avLst/>
          </a:prstGeom>
        </p:spPr>
        <p:txBody>
          <a:bodyPr vert="horz" lIns="91567" tIns="45784" rIns="91567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2156"/>
            <a:ext cx="2950475" cy="498772"/>
          </a:xfrm>
          <a:prstGeom prst="rect">
            <a:avLst/>
          </a:prstGeom>
        </p:spPr>
        <p:txBody>
          <a:bodyPr vert="horz" lIns="91567" tIns="45784" rIns="91567" bIns="45784" rtlCol="0" anchor="b"/>
          <a:lstStyle>
            <a:lvl1pPr algn="r">
              <a:defRPr sz="1200"/>
            </a:lvl1pPr>
          </a:lstStyle>
          <a:p>
            <a:fld id="{638108EE-FF33-4A50-A5A6-FBC31EE668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18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9983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3449" indent="-28594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766" indent="-22875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1275" indent="-22875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8781" indent="-22875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6287" indent="-228753" defTabSz="91977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3792" indent="-228753" defTabSz="91977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31299" indent="-228753" defTabSz="91977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8807" indent="-228753" defTabSz="91977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9779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9779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842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48B2E-DB46-4406-9112-73FB697DB1F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695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7454A-5048-4344-80DD-FEC1D663E30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892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7454A-5048-4344-80DD-FEC1D663E30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791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7454A-5048-4344-80DD-FEC1D663E30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871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210;g21b7084f2d7_0_215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3555" name="Google Shape;211;g21b7084f2d7_0_21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SzPts val="1400"/>
            </a:pPr>
            <a:endParaRPr lang="ru-RU" altLang="ru-RU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Google Shape;212;g21b7084f2d7_0_215:notes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4139" indent="-286207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4829" indent="-228966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2760" indent="-228966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60692" indent="-228966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8623" indent="-22896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6555" indent="-22896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34486" indent="-22896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92418" indent="-22896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8B169DDA-F86A-462D-A175-BAA6593B7BB8}" type="slidenum">
              <a:rPr lang="en-US" altLang="ru-RU" smtClean="0"/>
              <a:pPr/>
              <a:t>7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202285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E68EB-67EB-4273-89DB-75A1A1F1C599}" type="datetime1">
              <a:rPr lang="ru-RU" smtClean="0"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52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DB03E-2838-4424-8C47-44B39BB4BA36}" type="datetime1">
              <a:rPr lang="ru-RU" smtClean="0"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7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7958-42D5-4A88-A5A9-30B0CD153307}" type="datetime1">
              <a:rPr lang="ru-RU" smtClean="0"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170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068866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98CF-1774-475B-A42F-9FE519773C0E}" type="datetime1">
              <a:rPr lang="ru-RU" smtClean="0"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19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0237-82BA-4703-9397-79CF04814723}" type="datetime1">
              <a:rPr lang="ru-RU" smtClean="0"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019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6B4-7AF1-4768-979A-30E20B9CC3D1}" type="datetime1">
              <a:rPr lang="ru-RU" smtClean="0"/>
              <a:t>20.04.2023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84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A5EA-E3FA-4839-B4ED-4C76DFFF7029}" type="datetime1">
              <a:rPr lang="ru-RU" smtClean="0"/>
              <a:t>20.04.2023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09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1CE4-115E-43FE-BF01-FDFD18D55DED}" type="datetime1">
              <a:rPr lang="ru-RU" smtClean="0"/>
              <a:t>20.04.2023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23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4CC5-8F7A-4F6B-84B5-5B104484F00F}" type="datetime1">
              <a:rPr lang="ru-RU" smtClean="0"/>
              <a:t>20.04.2023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430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3420-6125-4A86-AE18-2312A139490F}" type="datetime1">
              <a:rPr lang="ru-RU" smtClean="0"/>
              <a:t>20.04.2023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12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169A-7E7F-4DAB-A983-CA8B92F8BCD9}" type="datetime1">
              <a:rPr lang="ru-RU" smtClean="0"/>
              <a:t>20.04.2023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65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09F5A-65E0-45D5-A893-6C4539DE572F}" type="datetime1">
              <a:rPr lang="ru-RU" smtClean="0"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72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chart" Target="../charts/chart1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microsoft.com/office/2007/relationships/hdphoto" Target="../media/hdphoto1.wd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69"/>
          <p:cNvSpPr/>
          <p:nvPr/>
        </p:nvSpPr>
        <p:spPr>
          <a:xfrm>
            <a:off x="4788" y="0"/>
            <a:ext cx="12187212" cy="365990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9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488" y="836145"/>
            <a:ext cx="2215812" cy="232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" name="Группа 21">
            <a:extLst>
              <a:ext uri="{FF2B5EF4-FFF2-40B4-BE49-F238E27FC236}">
                <a16:creationId xmlns:a16="http://schemas.microsoft.com/office/drawing/2014/main" xmlns="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83712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85" name="Graphic 1">
              <a:extLst>
                <a:ext uri="{FF2B5EF4-FFF2-40B4-BE49-F238E27FC236}">
                  <a16:creationId xmlns:a16="http://schemas.microsoft.com/office/drawing/2014/main" xmlns="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8" name="Graphic 1">
              <a:extLst>
                <a:ext uri="{FF2B5EF4-FFF2-40B4-BE49-F238E27FC236}">
                  <a16:creationId xmlns:a16="http://schemas.microsoft.com/office/drawing/2014/main" xmlns="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5" name="Graphic 1">
              <a:extLst>
                <a:ext uri="{FF2B5EF4-FFF2-40B4-BE49-F238E27FC236}">
                  <a16:creationId xmlns:a16="http://schemas.microsoft.com/office/drawing/2014/main" xmlns="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6" name="Graphic 1">
              <a:extLst>
                <a:ext uri="{FF2B5EF4-FFF2-40B4-BE49-F238E27FC236}">
                  <a16:creationId xmlns:a16="http://schemas.microsoft.com/office/drawing/2014/main" xmlns="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97" name="Группа 21">
            <a:extLst>
              <a:ext uri="{FF2B5EF4-FFF2-40B4-BE49-F238E27FC236}">
                <a16:creationId xmlns:a16="http://schemas.microsoft.com/office/drawing/2014/main" xmlns="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3262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0" name="Graphic 1">
              <a:extLst>
                <a:ext uri="{FF2B5EF4-FFF2-40B4-BE49-F238E27FC236}">
                  <a16:creationId xmlns:a16="http://schemas.microsoft.com/office/drawing/2014/main" xmlns="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Graphic 1">
              <a:extLst>
                <a:ext uri="{FF2B5EF4-FFF2-40B4-BE49-F238E27FC236}">
                  <a16:creationId xmlns:a16="http://schemas.microsoft.com/office/drawing/2014/main" xmlns="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" name="Graphic 1">
              <a:extLst>
                <a:ext uri="{FF2B5EF4-FFF2-40B4-BE49-F238E27FC236}">
                  <a16:creationId xmlns:a16="http://schemas.microsoft.com/office/drawing/2014/main" xmlns="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3" name="Graphic 1">
              <a:extLst>
                <a:ext uri="{FF2B5EF4-FFF2-40B4-BE49-F238E27FC236}">
                  <a16:creationId xmlns:a16="http://schemas.microsoft.com/office/drawing/2014/main" xmlns="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04" name="Группа 21">
            <a:extLst>
              <a:ext uri="{FF2B5EF4-FFF2-40B4-BE49-F238E27FC236}">
                <a16:creationId xmlns:a16="http://schemas.microsoft.com/office/drawing/2014/main" xmlns="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744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5" name="Graphic 1">
              <a:extLst>
                <a:ext uri="{FF2B5EF4-FFF2-40B4-BE49-F238E27FC236}">
                  <a16:creationId xmlns:a16="http://schemas.microsoft.com/office/drawing/2014/main" xmlns="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6" name="Graphic 1">
              <a:extLst>
                <a:ext uri="{FF2B5EF4-FFF2-40B4-BE49-F238E27FC236}">
                  <a16:creationId xmlns:a16="http://schemas.microsoft.com/office/drawing/2014/main" xmlns="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7" name="Graphic 1">
              <a:extLst>
                <a:ext uri="{FF2B5EF4-FFF2-40B4-BE49-F238E27FC236}">
                  <a16:creationId xmlns:a16="http://schemas.microsoft.com/office/drawing/2014/main" xmlns="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8" name="Graphic 1">
              <a:extLst>
                <a:ext uri="{FF2B5EF4-FFF2-40B4-BE49-F238E27FC236}">
                  <a16:creationId xmlns:a16="http://schemas.microsoft.com/office/drawing/2014/main" xmlns="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09" name="Группа 21">
            <a:extLst>
              <a:ext uri="{FF2B5EF4-FFF2-40B4-BE49-F238E27FC236}">
                <a16:creationId xmlns:a16="http://schemas.microsoft.com/office/drawing/2014/main" xmlns="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916978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10" name="Graphic 1">
              <a:extLst>
                <a:ext uri="{FF2B5EF4-FFF2-40B4-BE49-F238E27FC236}">
                  <a16:creationId xmlns:a16="http://schemas.microsoft.com/office/drawing/2014/main" xmlns="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1" name="Graphic 1">
              <a:extLst>
                <a:ext uri="{FF2B5EF4-FFF2-40B4-BE49-F238E27FC236}">
                  <a16:creationId xmlns:a16="http://schemas.microsoft.com/office/drawing/2014/main" xmlns="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2" name="Graphic 1">
              <a:extLst>
                <a:ext uri="{FF2B5EF4-FFF2-40B4-BE49-F238E27FC236}">
                  <a16:creationId xmlns:a16="http://schemas.microsoft.com/office/drawing/2014/main" xmlns="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5" name="Graphic 1">
              <a:extLst>
                <a:ext uri="{FF2B5EF4-FFF2-40B4-BE49-F238E27FC236}">
                  <a16:creationId xmlns:a16="http://schemas.microsoft.com/office/drawing/2014/main" xmlns="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8" name="TextBox 4"/>
          <p:cNvSpPr txBox="1">
            <a:spLocks noChangeArrowheads="1"/>
          </p:cNvSpPr>
          <p:nvPr/>
        </p:nvSpPr>
        <p:spPr bwMode="auto">
          <a:xfrm>
            <a:off x="382387" y="4269495"/>
            <a:ext cx="1172094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БАЛАЛАР</a:t>
            </a:r>
            <a:r>
              <a:rPr lang="kk-KZ" alt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ҒА ҚАТЫСТЫ</a:t>
            </a:r>
            <a:r>
              <a:rPr lang="ru-RU" alt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ЗОРЛЫҚ-ЗОМБЫЛЫҚТЫҢ АЛДЫН АЛУ БОЙЫНША ЖҮРГІЗІЛІП ЖАТҚАН ЖҰМЫСТАР ТУРАЛЫ</a:t>
            </a:r>
            <a:endParaRPr lang="ru-RU" alt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0" y="28649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ҚАЗАҚСТАН </a:t>
            </a:r>
            <a:r>
              <a:rPr 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РЕСПУБЛИКАСЫНЫҢ </a:t>
            </a:r>
          </a:p>
          <a:p>
            <a:pPr algn="ctr">
              <a:spcAft>
                <a:spcPts val="0"/>
              </a:spcAft>
            </a:pPr>
            <a:r>
              <a:rPr lang="kk-KZ" sz="1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ОҚУ-АҒАРТУ</a:t>
            </a:r>
            <a:r>
              <a:rPr 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МИНИСТРЛІГІ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066285" y="6600829"/>
            <a:ext cx="2059429" cy="31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11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АСТАНА</a:t>
            </a:r>
            <a:r>
              <a:rPr lang="en-US" sz="11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</a:t>
            </a:r>
            <a:r>
              <a:rPr lang="en-US" sz="11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ru-RU" sz="11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ж</a:t>
            </a:r>
            <a:r>
              <a:rPr lang="en-US" sz="11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1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066285" y="6603495"/>
            <a:ext cx="2059429" cy="312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20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647627241"/>
              </p:ext>
            </p:extLst>
          </p:nvPr>
        </p:nvGraphicFramePr>
        <p:xfrm>
          <a:off x="6658023" y="1673625"/>
          <a:ext cx="4362589" cy="2412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4134294401"/>
              </p:ext>
            </p:extLst>
          </p:nvPr>
        </p:nvGraphicFramePr>
        <p:xfrm>
          <a:off x="1089114" y="4594921"/>
          <a:ext cx="4596344" cy="2292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1101535640"/>
              </p:ext>
            </p:extLst>
          </p:nvPr>
        </p:nvGraphicFramePr>
        <p:xfrm>
          <a:off x="6831075" y="4615678"/>
          <a:ext cx="4565780" cy="2384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235329" y="822379"/>
            <a:ext cx="5806917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БАЛАЛАРҒА ҚАТЫСТЫ ҚЫЛМЫСТЫҚ ҚҰҚЫҚ БҰЗУШЫЛЫҚТАР</a:t>
            </a:r>
            <a:endParaRPr lang="ru-RU" sz="16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3" name="Диаграмма 22"/>
          <p:cNvGraphicFramePr/>
          <p:nvPr>
            <p:extLst>
              <p:ext uri="{D42A27DB-BD31-4B8C-83A1-F6EECF244321}">
                <p14:modId xmlns:p14="http://schemas.microsoft.com/office/powerpoint/2010/main" val="504662117"/>
              </p:ext>
            </p:extLst>
          </p:nvPr>
        </p:nvGraphicFramePr>
        <p:xfrm>
          <a:off x="1339702" y="1740599"/>
          <a:ext cx="4095169" cy="232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26" name="Прямая соединительная линия 25"/>
          <p:cNvCxnSpPr/>
          <p:nvPr/>
        </p:nvCxnSpPr>
        <p:spPr>
          <a:xfrm rot="16200000">
            <a:off x="3069017" y="1278733"/>
            <a:ext cx="0" cy="5667375"/>
          </a:xfrm>
          <a:prstGeom prst="line">
            <a:avLst/>
          </a:prstGeom>
          <a:ln w="9525" cap="flat" cmpd="sng" algn="ctr">
            <a:solidFill>
              <a:srgbClr val="00206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6200000">
            <a:off x="9113965" y="1311383"/>
            <a:ext cx="0" cy="5667375"/>
          </a:xfrm>
          <a:prstGeom prst="line">
            <a:avLst/>
          </a:prstGeom>
          <a:ln w="9525" cap="flat" cmpd="sng" algn="ctr">
            <a:solidFill>
              <a:srgbClr val="00206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3471" y="6554415"/>
            <a:ext cx="2743200" cy="365125"/>
          </a:xfrm>
        </p:spPr>
        <p:txBody>
          <a:bodyPr/>
          <a:lstStyle/>
          <a:p>
            <a:fld id="{53B020E9-07A4-478A-9E43-1538F2ADDD71}" type="slidenum">
              <a:rPr lang="ru-RU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fld>
            <a:endParaRPr lang="ru-RU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280002" y="825706"/>
            <a:ext cx="5652367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БАЛАЛАР АРАСЫНДАҒЫ ҚЫЛМЫСТЫҚ ҚҰҚЫҚ БҰЗУШЫЛЫҚТАР</a:t>
            </a:r>
            <a:endParaRPr lang="ru-RU" sz="16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25109" y="1523437"/>
            <a:ext cx="5910096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2021 </a:t>
            </a:r>
            <a:r>
              <a:rPr lang="ru-RU" sz="1600" b="1" i="1" dirty="0" err="1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жылмен</a:t>
            </a:r>
            <a:r>
              <a:rPr lang="ru-RU" sz="1600" b="1" i="1" dirty="0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i="1" dirty="0" err="1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салыстырғанда</a:t>
            </a:r>
            <a:endParaRPr lang="ru-RU" sz="1600" b="1" i="1" dirty="0" smtClean="0">
              <a:solidFill>
                <a:srgbClr val="4472C4">
                  <a:lumMod val="50000"/>
                </a:srgb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90038" y="4244587"/>
            <a:ext cx="7985050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2023 </a:t>
            </a:r>
            <a:r>
              <a:rPr lang="ru-RU" sz="1600" b="1" i="1" dirty="0" err="1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жылғы</a:t>
            </a:r>
            <a:r>
              <a:rPr lang="ru-RU" sz="1600" b="1" i="1" dirty="0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</a:t>
            </a:r>
            <a:r>
              <a:rPr lang="ru-RU" sz="1600" b="1" i="1" dirty="0" err="1" smtClean="0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kk-KZ" sz="1600" b="1" i="1" dirty="0" smtClean="0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ға</a:t>
            </a:r>
            <a:r>
              <a:rPr lang="ru-RU" sz="1600" b="1" i="1" dirty="0" smtClean="0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i="1" dirty="0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(10.04.2023 ж. </a:t>
            </a:r>
            <a:r>
              <a:rPr lang="ru-RU" sz="1600" b="1" i="1" dirty="0" err="1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жағдай</a:t>
            </a:r>
            <a:r>
              <a:rPr lang="ru-RU" sz="1600" b="1" i="1" dirty="0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i="1" dirty="0" err="1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sz="1600" b="1" i="1" dirty="0">
                <a:solidFill>
                  <a:srgbClr val="4472C4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sz="1600" b="1" i="1" dirty="0" smtClean="0">
              <a:solidFill>
                <a:srgbClr val="4472C4">
                  <a:lumMod val="50000"/>
                </a:srgb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6122546" y="2052084"/>
            <a:ext cx="0" cy="2124133"/>
          </a:xfrm>
          <a:prstGeom prst="line">
            <a:avLst/>
          </a:prstGeom>
          <a:ln w="9525" cap="flat" cmpd="sng" algn="ctr">
            <a:solidFill>
              <a:srgbClr val="00206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6099555" y="4615678"/>
            <a:ext cx="22991" cy="2121299"/>
          </a:xfrm>
          <a:prstGeom prst="line">
            <a:avLst/>
          </a:prstGeom>
          <a:ln w="9525" cap="flat" cmpd="sng" algn="ctr">
            <a:solidFill>
              <a:srgbClr val="00206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-2427" y="-14011"/>
            <a:ext cx="12194427" cy="79185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СТАТИСТИКАЛЫҚ ДЕРЕКТЕР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7" name="Рисунок 26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62770" y1="53748" x2="61626" y2="49174"/>
                        <a14:foregroundMark x1="61626" y1="47395" x2="68488" y2="50318"/>
                        <a14:foregroundMark x1="60991" y1="48539" x2="53621" y2="52605"/>
                        <a14:foregroundMark x1="65565" y1="53748" x2="66709" y2="60610"/>
                        <a14:foregroundMark x1="54130" y1="52605" x2="32402" y2="47395"/>
                        <a14:foregroundMark x1="38755" y1="46252" x2="34689" y2="6340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27" y="-124930"/>
            <a:ext cx="1005726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00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1968" y="856104"/>
            <a:ext cx="1156785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сәуірде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өңірлік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білім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басқармаларының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Министрліктің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аумақтық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департаменттерінің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басшыларының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қатысуымен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шұғыл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кеңес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өткізіліп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шешімдер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қабылданды</a:t>
            </a: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53B020E9-07A4-478A-9E43-1538F2ADDD71}" type="slidenum">
              <a:rPr lang="ru-RU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6094" y="1673664"/>
            <a:ext cx="11043726" cy="5781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Білім беру органдары мен ұйымдары басшыларының тәрбие жұмысы бойынша дербес </a:t>
            </a:r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жауапкершілігін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АЙҚЫНДАУ</a:t>
            </a:r>
          </a:p>
          <a:p>
            <a:pPr algn="just"/>
            <a:endParaRPr lang="ru-RU" sz="20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Балаларға қатысты зорлық-зомбылыққа, буллингке төзімсіздік </a:t>
            </a: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мәдениетін қалыптастыруға арналған </a:t>
            </a:r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сыныптық </a:t>
            </a: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сағаттар мен сабақтан тыс іс-шараларды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ҰЙЫМДАСТЫРУ</a:t>
            </a:r>
          </a:p>
          <a:p>
            <a:endParaRPr lang="ru-RU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Балалар </a:t>
            </a: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арасындағы құқық бұзушылықтардың алдын алу мәселелері бойынша ведомствоаралық өзара іс-қимылды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НЫҒАЙТУ</a:t>
            </a:r>
          </a:p>
          <a:p>
            <a:endParaRPr lang="ru-RU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Білім </a:t>
            </a: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беру ұйымдарында тәрбие жұмысын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КҮШЕЙТУ</a:t>
            </a:r>
          </a:p>
          <a:p>
            <a:endParaRPr lang="ru-RU" sz="2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Ата-аналарды </a:t>
            </a: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тәрбие процесіне тарту жұмыстарын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АРТТЫРУ</a:t>
            </a:r>
          </a:p>
          <a:p>
            <a:endParaRPr lang="ru-RU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14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Балаларды </a:t>
            </a: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мектептен тыс </a:t>
            </a:r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іс-шаралармен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ҚАМТУДЫ ҰЛҒАЙТУ</a:t>
            </a:r>
            <a:endParaRPr lang="ru-RU" dirty="0"/>
          </a:p>
          <a:p>
            <a:pPr algn="just"/>
            <a:endParaRPr lang="ru-RU" sz="1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  <a:tab pos="1530350" algn="l"/>
              </a:tabLst>
            </a:pPr>
            <a:endParaRPr lang="kk-KZ" sz="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  <a:tab pos="1530350" algn="l"/>
              </a:tabLst>
            </a:pP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1968" y="1733379"/>
            <a:ext cx="4385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644" y="2601310"/>
            <a:ext cx="4385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644" y="3467611"/>
            <a:ext cx="4385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1968" y="4223927"/>
            <a:ext cx="4385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1968" y="4980243"/>
            <a:ext cx="4385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1968" y="5846544"/>
            <a:ext cx="4385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-2427" y="-14011"/>
            <a:ext cx="12194427" cy="79185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ЖЕДЕЛ ШАРАЛАР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8" name="Рисунок 17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62770" y1="53748" x2="61626" y2="49174"/>
                        <a14:foregroundMark x1="61626" y1="47395" x2="68488" y2="50318"/>
                        <a14:foregroundMark x1="60991" y1="48539" x2="53621" y2="52605"/>
                        <a14:foregroundMark x1="65565" y1="53748" x2="66709" y2="60610"/>
                        <a14:foregroundMark x1="54130" y1="52605" x2="32402" y2="47395"/>
                        <a14:foregroundMark x1="38755" y1="46252" x2="34689" y2="6340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27" y="-124930"/>
            <a:ext cx="1005726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5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53B020E9-07A4-478A-9E43-1538F2ADDD71}" type="slidenum">
              <a:rPr lang="ru-RU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4291" y="1318272"/>
            <a:ext cx="10972631" cy="5089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  <a:tab pos="1530350" algn="l"/>
              </a:tabLst>
            </a:pPr>
            <a:r>
              <a:rPr lang="kk-KZ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Психологиялық қызметтің жаңа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ережесі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қабылданды </a:t>
            </a:r>
            <a:r>
              <a:rPr lang="kk-KZ" sz="12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(25.08.2022 </a:t>
            </a:r>
            <a:r>
              <a:rPr lang="kk-KZ" sz="12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</a:t>
            </a:r>
            <a:r>
              <a:rPr lang="kk-KZ" sz="12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№ </a:t>
            </a:r>
            <a:r>
              <a:rPr lang="kk-KZ" sz="12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377 бұйрығы </a:t>
            </a:r>
            <a:r>
              <a:rPr lang="kk-KZ" sz="12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  <a:tab pos="1530350" algn="l"/>
              </a:tabLst>
            </a:pPr>
            <a:endParaRPr lang="kk-KZ" sz="1400" i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  <a:tab pos="1530350" algn="l"/>
              </a:tabLst>
            </a:pPr>
            <a:r>
              <a:rPr lang="kk-KZ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Баланы жәбірлеудің (буллингтің)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алдын алу қағидалары бекітілді </a:t>
            </a:r>
            <a:r>
              <a:rPr lang="kk-KZ" sz="12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(21.12.2022 </a:t>
            </a:r>
            <a:r>
              <a:rPr lang="ru-RU" sz="12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</a:t>
            </a:r>
            <a:r>
              <a:rPr lang="kk-KZ" sz="12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№ </a:t>
            </a:r>
            <a:r>
              <a:rPr lang="kk-KZ" sz="12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506 бұйрығы)</a:t>
            </a:r>
            <a:endParaRPr lang="ru-RU" sz="1200" i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  <a:tab pos="1530350" algn="l"/>
              </a:tabLst>
            </a:pPr>
            <a:endParaRPr lang="kk-KZ" sz="1600" i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Зорлық-зомбылық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фактілері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ведомствоаралық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өзара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іс-қимыл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жөніндегі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алгоритм </a:t>
            </a:r>
            <a:r>
              <a:rPr lang="ru-RU" sz="2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іске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асырылуда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12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(31.12.2020 ж. № </a:t>
            </a:r>
            <a:r>
              <a:rPr lang="kk-KZ" sz="12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569 бұйрығы)</a:t>
            </a:r>
            <a:endParaRPr lang="ru-RU" sz="1200" i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ru-RU" sz="1400" i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kk-KZ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Мектепішілік есепке алуды жүргізу </a:t>
            </a: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 әдістемелік </a:t>
            </a:r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ұсынымдар әзірленді                                       </a:t>
            </a:r>
            <a:r>
              <a:rPr lang="kk-KZ" sz="12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(03.03.2023 ж. </a:t>
            </a:r>
            <a:r>
              <a:rPr lang="kk-KZ" sz="12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 61 бұйрығы)</a:t>
            </a:r>
          </a:p>
          <a:p>
            <a:pPr algn="just"/>
            <a:endParaRPr lang="ru-RU" sz="1400" i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  <a:tabLst>
                <a:tab pos="457200" algn="l"/>
                <a:tab pos="1530350" algn="l"/>
              </a:tabLst>
            </a:pP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Психологтардың жұмысын үйлестіру </a:t>
            </a:r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орталықтары құрылды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  <a:tabLst>
                <a:tab pos="457200" algn="l"/>
                <a:tab pos="1530350" algn="l"/>
              </a:tabLst>
            </a:pPr>
            <a:endParaRPr lang="ru-RU" sz="1400" i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  <a:tabLst>
                <a:tab pos="457200" algn="l"/>
                <a:tab pos="1530350" algn="l"/>
              </a:tabLst>
            </a:pP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Білім </a:t>
            </a: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беру ұйымдарында зорлық-зомбылықтың, </a:t>
            </a:r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буллингтің, </a:t>
            </a: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суицидтің алдын </a:t>
            </a:r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алу» тақырыбында </a:t>
            </a: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біліктілікті арттыру </a:t>
            </a:r>
            <a:r>
              <a:rPr lang="kk-KZ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курстары</a:t>
            </a: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12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(80 сағат</a:t>
            </a:r>
            <a:r>
              <a:rPr lang="kk-KZ" sz="12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</a:t>
            </a: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үргізілуде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  <a:tabLst>
                <a:tab pos="457200" algn="l"/>
                <a:tab pos="1530350" algn="l"/>
              </a:tabLst>
            </a:pPr>
            <a:endParaRPr lang="ru-RU" sz="1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  <a:tab pos="1530350" algn="l"/>
              </a:tabLst>
            </a:pPr>
            <a:r>
              <a:rPr lang="kk-KZ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Медиа </a:t>
            </a:r>
            <a:r>
              <a:rPr lang="kk-KZ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сауаттылық тақырыптары қамтылған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«Жаһандық құзыреттілік» курсы енгізілді </a:t>
            </a:r>
            <a:endParaRPr lang="ru-RU" sz="1600" dirty="0">
              <a:solidFill>
                <a:srgbClr val="00206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2" y="5159828"/>
            <a:ext cx="815238" cy="530243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2" descr="Книга бесплатно иконка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8" y="1730270"/>
            <a:ext cx="859746" cy="859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11" y="3451306"/>
            <a:ext cx="626180" cy="637184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-2427" y="-14011"/>
            <a:ext cx="12194427" cy="79185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ЖҮЙЕЛІ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ШАРАЛАР</a:t>
            </a:r>
          </a:p>
        </p:txBody>
      </p:sp>
      <p:pic>
        <p:nvPicPr>
          <p:cNvPr id="13" name="Рисунок 12"/>
          <p:cNvPicPr/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62770" y1="53748" x2="61626" y2="49174"/>
                        <a14:foregroundMark x1="61626" y1="47395" x2="68488" y2="50318"/>
                        <a14:foregroundMark x1="60991" y1="48539" x2="53621" y2="52605"/>
                        <a14:foregroundMark x1="65565" y1="53748" x2="66709" y2="60610"/>
                        <a14:foregroundMark x1="54130" y1="52605" x2="32402" y2="47395"/>
                        <a14:foregroundMark x1="38755" y1="46252" x2="34689" y2="6340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27" y="-124930"/>
            <a:ext cx="1005726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11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53B020E9-07A4-478A-9E43-1538F2ADDD71}" type="slidenum">
              <a:rPr lang="ru-RU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fld>
            <a:endParaRPr lang="ru-RU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6046237" y="1486006"/>
            <a:ext cx="664" cy="4575069"/>
          </a:xfrm>
          <a:prstGeom prst="line">
            <a:avLst/>
          </a:prstGeom>
          <a:ln w="9525" cap="flat" cmpd="sng" algn="ctr">
            <a:solidFill>
              <a:srgbClr val="00206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85" b="11889"/>
          <a:stretch/>
        </p:blipFill>
        <p:spPr>
          <a:xfrm>
            <a:off x="1814596" y="2170138"/>
            <a:ext cx="2391644" cy="3866785"/>
          </a:xfrm>
          <a:prstGeom prst="rect">
            <a:avLst/>
          </a:prstGeom>
        </p:spPr>
      </p:pic>
      <p:pic>
        <p:nvPicPr>
          <p:cNvPr id="12" name="Рисунок 11" descr="C:\Users\kadimova.elmira\AppData\Local\Microsoft\Windows\Temporary Internet Files\Content.Outlook\FVFQ5SRL\IMG-20211102-WA0003.jp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4" t="18321" r="5533" b="10761"/>
          <a:stretch/>
        </p:blipFill>
        <p:spPr bwMode="auto">
          <a:xfrm>
            <a:off x="6282096" y="2286517"/>
            <a:ext cx="2560942" cy="377455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Прямоугольник 12"/>
          <p:cNvSpPr/>
          <p:nvPr/>
        </p:nvSpPr>
        <p:spPr>
          <a:xfrm>
            <a:off x="849240" y="1124460"/>
            <a:ext cx="4133520" cy="906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en-US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BALA QORGAU</a:t>
            </a:r>
            <a:r>
              <a:rPr lang="en-US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</a:t>
            </a:r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en-US" sz="14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elegram</a:t>
            </a:r>
            <a:r>
              <a:rPr lang="ru-RU" sz="14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бот</a:t>
            </a:r>
          </a:p>
          <a:p>
            <a:pPr algn="ctr">
              <a:lnSpc>
                <a:spcPct val="115000"/>
              </a:lnSpc>
            </a:pPr>
            <a:r>
              <a:rPr lang="ru-RU" sz="14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(2022 ж. – 960 </a:t>
            </a:r>
            <a:r>
              <a:rPr lang="ru-RU" sz="14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өтініш</a:t>
            </a:r>
            <a:r>
              <a:rPr lang="ru-RU" sz="14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019668" y="1124460"/>
            <a:ext cx="4133520" cy="906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en-US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BALA QORGAU</a:t>
            </a:r>
            <a:r>
              <a:rPr lang="en-US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</a:t>
            </a:r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sz="14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ақпараттық</a:t>
            </a:r>
            <a:r>
              <a:rPr lang="ru-RU" sz="14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сайты</a:t>
            </a:r>
          </a:p>
          <a:p>
            <a:pPr algn="ctr">
              <a:lnSpc>
                <a:spcPct val="115000"/>
              </a:lnSpc>
            </a:pPr>
            <a:r>
              <a:rPr lang="ru-RU" sz="14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14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 </a:t>
            </a:r>
            <a:r>
              <a:rPr lang="ru-RU" sz="14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ж. –  </a:t>
            </a:r>
            <a:r>
              <a:rPr lang="ru-RU" sz="14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1000-нан </a:t>
            </a:r>
            <a:r>
              <a:rPr lang="ru-RU" sz="14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астам</a:t>
            </a:r>
            <a:r>
              <a:rPr lang="ru-RU" sz="14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өтініш</a:t>
            </a:r>
            <a:r>
              <a:rPr lang="ru-RU" sz="14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8913571" y="3936396"/>
            <a:ext cx="3101219" cy="746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Сайтты</a:t>
            </a:r>
            <a:r>
              <a:rPr lang="ru-RU" sz="14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күн</a:t>
            </a:r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сайын</a:t>
            </a:r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1000 </a:t>
            </a:r>
            <a:r>
              <a:rPr lang="ru-RU" sz="1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нан</a:t>
            </a:r>
            <a:r>
              <a:rPr lang="ru-RU" sz="1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астам</a:t>
            </a:r>
            <a:r>
              <a:rPr lang="ru-RU" sz="1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адам</a:t>
            </a:r>
            <a:r>
              <a:rPr lang="ru-RU" sz="1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қолданады</a:t>
            </a:r>
            <a:endParaRPr lang="ru-RU" sz="14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913571" y="2462616"/>
            <a:ext cx="3101219" cy="1331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 </a:t>
            </a:r>
            <a:r>
              <a:rPr lang="ru-RU" sz="1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КОДЫН </a:t>
            </a:r>
            <a:r>
              <a:rPr lang="ru-RU" sz="1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СКАНЕРЛЕУ</a:t>
            </a:r>
            <a:r>
              <a:rPr lang="ru-RU" sz="1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4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4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арқылы</a:t>
            </a:r>
            <a:r>
              <a:rPr lang="ru-RU" sz="14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мектеп</a:t>
            </a:r>
            <a:r>
              <a:rPr lang="ru-RU" sz="14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оқушылары</a:t>
            </a:r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14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ата-аналар</a:t>
            </a:r>
            <a:r>
              <a:rPr lang="ru-RU" sz="14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сайтқа</a:t>
            </a:r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кіреді</a:t>
            </a:r>
            <a:endParaRPr lang="ru-RU" sz="14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1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Bala</a:t>
            </a:r>
            <a:r>
              <a:rPr lang="ru-RU" sz="1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Qorgau</a:t>
            </a:r>
            <a:r>
              <a:rPr lang="ru-RU" sz="1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</a:t>
            </a:r>
            <a:r>
              <a:rPr lang="ru-RU" sz="1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https</a:t>
            </a:r>
            <a:r>
              <a:rPr lang="ru-RU" sz="1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://</a:t>
            </a:r>
            <a:r>
              <a:rPr lang="ru-RU" sz="1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bala.gov.kz</a:t>
            </a:r>
            <a:endParaRPr lang="ru-RU" sz="1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314389" y="6319397"/>
            <a:ext cx="8013231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Барлық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мектептерде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 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КОДЫ 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бар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тақтайшалар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орнатылған</a:t>
            </a:r>
            <a:endParaRPr lang="ru-RU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" name="Picture 4" descr="C:\Users\ovechkina.yuliya\Downloads\pngwing.com (1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230" y="1182304"/>
            <a:ext cx="674520" cy="67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-2427" y="-14011"/>
            <a:ext cx="12194427" cy="79185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BALA QORGAU»</a:t>
            </a:r>
            <a:endParaRPr lang="ru-RU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балалар</a:t>
            </a:r>
            <a:r>
              <a:rPr lang="ru-RU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ата-аналарға</a:t>
            </a:r>
            <a:r>
              <a:rPr lang="ru-R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психологиялық</a:t>
            </a:r>
            <a:r>
              <a:rPr lang="ru-RU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құқықтық</a:t>
            </a:r>
            <a:r>
              <a:rPr lang="ru-RU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көмек</a:t>
            </a:r>
            <a:endParaRPr lang="ru-RU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2" name="Рисунок 21"/>
          <p:cNvPicPr/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62770" y1="53748" x2="61626" y2="49174"/>
                        <a14:foregroundMark x1="61626" y1="47395" x2="68488" y2="50318"/>
                        <a14:foregroundMark x1="60991" y1="48539" x2="53621" y2="52605"/>
                        <a14:foregroundMark x1="65565" y1="53748" x2="66709" y2="60610"/>
                        <a14:foregroundMark x1="54130" y1="52605" x2="32402" y2="47395"/>
                        <a14:foregroundMark x1="38755" y1="46252" x2="34689" y2="6340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27" y="-124930"/>
            <a:ext cx="1005726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3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65764" y="1404621"/>
            <a:ext cx="3257144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Балаларды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зорлық-зомбылықтан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қорғау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суицидтің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алдын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алу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жөніндегі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кешенді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жоспарды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0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ҚАБЫЛДАУ</a:t>
            </a:r>
            <a:endParaRPr lang="ru-RU" sz="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390490" y="1411044"/>
            <a:ext cx="3228635" cy="22313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16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en-US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BalaQorgau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endParaRPr lang="kk-KZ" sz="20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бірыңғай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байланыс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орталығын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0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ҚҰРУ</a:t>
            </a:r>
            <a:endParaRPr lang="ru-RU" sz="20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5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5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5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5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5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390491" y="4481637"/>
            <a:ext cx="3228635" cy="21390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Әлеуметтік-психологиялық-педагогикалық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қызметті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дамыту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моделін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ҚАБЫЛДАУ</a:t>
            </a:r>
            <a:endParaRPr lang="ru-RU" sz="20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5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5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627666" y="1446711"/>
            <a:ext cx="3233671" cy="22006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Балаларды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зорлық-зомбылықтан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қорғау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жөніндегі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өңірлік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жоспарларды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0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БЕКІТУ</a:t>
            </a:r>
          </a:p>
          <a:p>
            <a:pPr algn="ctr"/>
            <a:endParaRPr lang="ru-RU" sz="11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5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23019" y="4469708"/>
            <a:ext cx="3257144" cy="20928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2025-2029 </a:t>
            </a:r>
            <a:r>
              <a:rPr lang="ru-RU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жылдарға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арналған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тәрбие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жұмысының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тұжырымдамасын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ӘЗІРЛЕУ ЖӘНЕ БЕКІТУ</a:t>
            </a:r>
            <a:endParaRPr lang="ru-RU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10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685821" y="4481637"/>
            <a:ext cx="3175516" cy="20467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16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1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АТА-АНАЛАР </a:t>
            </a:r>
            <a:r>
              <a:rPr lang="ru-RU" sz="21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АКАДЕМИЯСЫН ҚҰРУ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5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5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5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xmlns="" id="{D101D2E5-8604-467B-928B-6FA54B497F73}"/>
              </a:ext>
            </a:extLst>
          </p:cNvPr>
          <p:cNvSpPr/>
          <p:nvPr/>
        </p:nvSpPr>
        <p:spPr>
          <a:xfrm>
            <a:off x="2108352" y="761391"/>
            <a:ext cx="673916" cy="616574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32" name="Google Shape;8730;p76"/>
          <p:cNvGrpSpPr/>
          <p:nvPr/>
        </p:nvGrpSpPr>
        <p:grpSpPr>
          <a:xfrm>
            <a:off x="2252109" y="824360"/>
            <a:ext cx="513407" cy="426978"/>
            <a:chOff x="-6690625" y="3631325"/>
            <a:chExt cx="307225" cy="292225"/>
          </a:xfrm>
          <a:solidFill>
            <a:schemeClr val="bg1"/>
          </a:solidFill>
        </p:grpSpPr>
        <p:sp>
          <p:nvSpPr>
            <p:cNvPr id="33" name="Google Shape;8731;p76"/>
            <p:cNvSpPr/>
            <p:nvPr/>
          </p:nvSpPr>
          <p:spPr>
            <a:xfrm>
              <a:off x="-6690625" y="3631325"/>
              <a:ext cx="222925" cy="292225"/>
            </a:xfrm>
            <a:custGeom>
              <a:avLst/>
              <a:gdLst/>
              <a:ahLst/>
              <a:cxnLst/>
              <a:rect l="l" t="t" r="r" b="b"/>
              <a:pathLst>
                <a:path w="8917" h="11689" extrusionOk="0">
                  <a:moveTo>
                    <a:pt x="5861" y="2773"/>
                  </a:moveTo>
                  <a:cubicBezTo>
                    <a:pt x="6270" y="2773"/>
                    <a:pt x="6333" y="3435"/>
                    <a:pt x="5861" y="3435"/>
                  </a:cubicBezTo>
                  <a:lnTo>
                    <a:pt x="3813" y="3435"/>
                  </a:lnTo>
                  <a:cubicBezTo>
                    <a:pt x="3372" y="3435"/>
                    <a:pt x="3340" y="2773"/>
                    <a:pt x="3813" y="2773"/>
                  </a:cubicBezTo>
                  <a:close/>
                  <a:moveTo>
                    <a:pt x="2742" y="0"/>
                  </a:moveTo>
                  <a:lnTo>
                    <a:pt x="2742" y="2395"/>
                  </a:lnTo>
                  <a:cubicBezTo>
                    <a:pt x="2742" y="2584"/>
                    <a:pt x="2584" y="2741"/>
                    <a:pt x="2395" y="2741"/>
                  </a:cubicBezTo>
                  <a:lnTo>
                    <a:pt x="1" y="2741"/>
                  </a:lnTo>
                  <a:lnTo>
                    <a:pt x="1" y="10649"/>
                  </a:lnTo>
                  <a:cubicBezTo>
                    <a:pt x="1" y="11216"/>
                    <a:pt x="473" y="11689"/>
                    <a:pt x="1009" y="11689"/>
                  </a:cubicBezTo>
                  <a:lnTo>
                    <a:pt x="7909" y="11689"/>
                  </a:lnTo>
                  <a:cubicBezTo>
                    <a:pt x="8444" y="11689"/>
                    <a:pt x="8917" y="11248"/>
                    <a:pt x="8917" y="10649"/>
                  </a:cubicBezTo>
                  <a:lnTo>
                    <a:pt x="8917" y="7751"/>
                  </a:lnTo>
                  <a:lnTo>
                    <a:pt x="6491" y="10177"/>
                  </a:lnTo>
                  <a:cubicBezTo>
                    <a:pt x="6491" y="10271"/>
                    <a:pt x="6428" y="10303"/>
                    <a:pt x="6365" y="10303"/>
                  </a:cubicBezTo>
                  <a:lnTo>
                    <a:pt x="4317" y="10901"/>
                  </a:lnTo>
                  <a:cubicBezTo>
                    <a:pt x="4198" y="10938"/>
                    <a:pt x="4080" y="10955"/>
                    <a:pt x="3967" y="10955"/>
                  </a:cubicBezTo>
                  <a:cubicBezTo>
                    <a:pt x="3209" y="10955"/>
                    <a:pt x="2625" y="10192"/>
                    <a:pt x="2899" y="9452"/>
                  </a:cubicBezTo>
                  <a:lnTo>
                    <a:pt x="3057" y="8979"/>
                  </a:lnTo>
                  <a:lnTo>
                    <a:pt x="1765" y="8979"/>
                  </a:lnTo>
                  <a:cubicBezTo>
                    <a:pt x="1324" y="8979"/>
                    <a:pt x="1293" y="8255"/>
                    <a:pt x="1765" y="8255"/>
                  </a:cubicBezTo>
                  <a:lnTo>
                    <a:pt x="3277" y="8255"/>
                  </a:lnTo>
                  <a:lnTo>
                    <a:pt x="3529" y="7593"/>
                  </a:lnTo>
                  <a:lnTo>
                    <a:pt x="1797" y="7593"/>
                  </a:lnTo>
                  <a:cubicBezTo>
                    <a:pt x="1356" y="7593"/>
                    <a:pt x="1324" y="6869"/>
                    <a:pt x="1797" y="6869"/>
                  </a:cubicBezTo>
                  <a:lnTo>
                    <a:pt x="4034" y="6869"/>
                  </a:lnTo>
                  <a:lnTo>
                    <a:pt x="4695" y="6207"/>
                  </a:lnTo>
                  <a:lnTo>
                    <a:pt x="1765" y="6207"/>
                  </a:lnTo>
                  <a:cubicBezTo>
                    <a:pt x="1324" y="6207"/>
                    <a:pt x="1293" y="5514"/>
                    <a:pt x="1765" y="5514"/>
                  </a:cubicBezTo>
                  <a:lnTo>
                    <a:pt x="5388" y="5514"/>
                  </a:lnTo>
                  <a:lnTo>
                    <a:pt x="6050" y="4821"/>
                  </a:lnTo>
                  <a:lnTo>
                    <a:pt x="1734" y="4821"/>
                  </a:lnTo>
                  <a:cubicBezTo>
                    <a:pt x="1293" y="4821"/>
                    <a:pt x="1261" y="4128"/>
                    <a:pt x="1734" y="4128"/>
                  </a:cubicBezTo>
                  <a:lnTo>
                    <a:pt x="6711" y="4128"/>
                  </a:lnTo>
                  <a:cubicBezTo>
                    <a:pt x="6963" y="3876"/>
                    <a:pt x="8696" y="2080"/>
                    <a:pt x="8917" y="1891"/>
                  </a:cubicBezTo>
                  <a:lnTo>
                    <a:pt x="8917" y="1009"/>
                  </a:lnTo>
                  <a:cubicBezTo>
                    <a:pt x="8917" y="473"/>
                    <a:pt x="8507" y="0"/>
                    <a:pt x="790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Google Shape;8732;p76"/>
            <p:cNvSpPr/>
            <p:nvPr/>
          </p:nvSpPr>
          <p:spPr>
            <a:xfrm>
              <a:off x="-6604350" y="3832175"/>
              <a:ext cx="58675" cy="56550"/>
            </a:xfrm>
            <a:custGeom>
              <a:avLst/>
              <a:gdLst/>
              <a:ahLst/>
              <a:cxnLst/>
              <a:rect l="l" t="t" r="r" b="b"/>
              <a:pathLst>
                <a:path w="2347" h="2262" extrusionOk="0">
                  <a:moveTo>
                    <a:pt x="614" y="0"/>
                  </a:moveTo>
                  <a:lnTo>
                    <a:pt x="110" y="1607"/>
                  </a:lnTo>
                  <a:cubicBezTo>
                    <a:pt x="1" y="1934"/>
                    <a:pt x="222" y="2262"/>
                    <a:pt x="550" y="2262"/>
                  </a:cubicBezTo>
                  <a:cubicBezTo>
                    <a:pt x="600" y="2262"/>
                    <a:pt x="654" y="2254"/>
                    <a:pt x="709" y="2237"/>
                  </a:cubicBezTo>
                  <a:lnTo>
                    <a:pt x="2347" y="1701"/>
                  </a:lnTo>
                  <a:lnTo>
                    <a:pt x="6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Google Shape;8733;p76"/>
            <p:cNvSpPr/>
            <p:nvPr/>
          </p:nvSpPr>
          <p:spPr>
            <a:xfrm>
              <a:off x="-6470875" y="3684775"/>
              <a:ext cx="87475" cy="71800"/>
            </a:xfrm>
            <a:custGeom>
              <a:avLst/>
              <a:gdLst/>
              <a:ahLst/>
              <a:cxnLst/>
              <a:rect l="l" t="t" r="r" b="b"/>
              <a:pathLst>
                <a:path w="3499" h="2872" extrusionOk="0">
                  <a:moveTo>
                    <a:pt x="1479" y="1"/>
                  </a:moveTo>
                  <a:cubicBezTo>
                    <a:pt x="1176" y="1"/>
                    <a:pt x="868" y="114"/>
                    <a:pt x="599" y="383"/>
                  </a:cubicBezTo>
                  <a:lnTo>
                    <a:pt x="1" y="950"/>
                  </a:lnTo>
                  <a:lnTo>
                    <a:pt x="1954" y="2872"/>
                  </a:lnTo>
                  <a:lnTo>
                    <a:pt x="2521" y="2305"/>
                  </a:lnTo>
                  <a:cubicBezTo>
                    <a:pt x="3498" y="1352"/>
                    <a:pt x="2524" y="1"/>
                    <a:pt x="14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Google Shape;8734;p76"/>
            <p:cNvSpPr/>
            <p:nvPr/>
          </p:nvSpPr>
          <p:spPr>
            <a:xfrm>
              <a:off x="-6578775" y="3721900"/>
              <a:ext cx="143375" cy="143375"/>
            </a:xfrm>
            <a:custGeom>
              <a:avLst/>
              <a:gdLst/>
              <a:ahLst/>
              <a:cxnLst/>
              <a:rect l="l" t="t" r="r" b="b"/>
              <a:pathLst>
                <a:path w="5735" h="5735" extrusionOk="0">
                  <a:moveTo>
                    <a:pt x="3813" y="1"/>
                  </a:moveTo>
                  <a:lnTo>
                    <a:pt x="1" y="3813"/>
                  </a:lnTo>
                  <a:lnTo>
                    <a:pt x="1922" y="5734"/>
                  </a:lnTo>
                  <a:lnTo>
                    <a:pt x="4474" y="3183"/>
                  </a:lnTo>
                  <a:lnTo>
                    <a:pt x="5734" y="1922"/>
                  </a:lnTo>
                  <a:lnTo>
                    <a:pt x="381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" name="Google Shape;8735;p76"/>
            <p:cNvSpPr/>
            <p:nvPr/>
          </p:nvSpPr>
          <p:spPr>
            <a:xfrm>
              <a:off x="-6685100" y="3636850"/>
              <a:ext cx="47275" cy="46475"/>
            </a:xfrm>
            <a:custGeom>
              <a:avLst/>
              <a:gdLst/>
              <a:ahLst/>
              <a:cxnLst/>
              <a:rect l="l" t="t" r="r" b="b"/>
              <a:pathLst>
                <a:path w="1891" h="1859" extrusionOk="0">
                  <a:moveTo>
                    <a:pt x="1891" y="0"/>
                  </a:moveTo>
                  <a:lnTo>
                    <a:pt x="0" y="1859"/>
                  </a:lnTo>
                  <a:lnTo>
                    <a:pt x="1891" y="1859"/>
                  </a:lnTo>
                  <a:lnTo>
                    <a:pt x="189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pic>
        <p:nvPicPr>
          <p:cNvPr id="40" name="Picture 2" descr="Обучение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2358" y="3784808"/>
            <a:ext cx="684900" cy="684900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9405080" y="6568860"/>
            <a:ext cx="2743200" cy="365125"/>
          </a:xfrm>
        </p:spPr>
        <p:txBody>
          <a:bodyPr/>
          <a:lstStyle/>
          <a:p>
            <a:fld id="{53B020E9-07A4-478A-9E43-1538F2ADDD71}" type="slidenum">
              <a:rPr lang="ru-RU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fld>
            <a:endParaRPr lang="ru-RU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2" name="Picture 3" descr="C:\Users\ovechkina.yuliya\Downloads\pngegg (2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3153" y="747470"/>
            <a:ext cx="620634" cy="701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5" descr="C:\Users\ovechkina.yuliya\Downloads\kisspng-social-security-5b1e8ec7be4503.1636477615287292877794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6979" y="737068"/>
            <a:ext cx="862851" cy="606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12" y="3750698"/>
            <a:ext cx="575407" cy="643391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254" y="3801593"/>
            <a:ext cx="890649" cy="592496"/>
          </a:xfrm>
          <a:prstGeom prst="rect">
            <a:avLst/>
          </a:prstGeom>
        </p:spPr>
      </p:pic>
      <p:sp>
        <p:nvSpPr>
          <p:cNvPr id="26" name="Прямоугольник 25"/>
          <p:cNvSpPr/>
          <p:nvPr/>
        </p:nvSpPr>
        <p:spPr>
          <a:xfrm>
            <a:off x="-2427" y="-14011"/>
            <a:ext cx="12194427" cy="73482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ЖОСПАРЛАНҒАН ІС-ШАРАЛАР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7" name="Рисунок 26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62770" y1="53748" x2="61626" y2="49174"/>
                        <a14:foregroundMark x1="61626" y1="47395" x2="68488" y2="50318"/>
                        <a14:foregroundMark x1="60991" y1="48539" x2="53621" y2="52605"/>
                        <a14:foregroundMark x1="65565" y1="53748" x2="66709" y2="60610"/>
                        <a14:foregroundMark x1="54130" y1="52605" x2="32402" y2="47395"/>
                        <a14:foregroundMark x1="38755" y1="46252" x2="34689" y2="6340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836"/>
            <a:ext cx="894952" cy="88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64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Google Shape;214;g21b7084f2d7_0_215"/>
          <p:cNvSpPr txBox="1">
            <a:spLocks noChangeArrowheads="1"/>
          </p:cNvSpPr>
          <p:nvPr/>
        </p:nvSpPr>
        <p:spPr bwMode="auto">
          <a:xfrm>
            <a:off x="1514475" y="333375"/>
            <a:ext cx="9163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2060"/>
              </a:buClr>
              <a:buSzPts val="1800"/>
              <a:buFont typeface="Arial" panose="020B0604020202020204" pitchFamily="34" charset="0"/>
              <a:buNone/>
            </a:pPr>
            <a:r>
              <a:rPr lang="ru-RU" altLang="ru-RU" sz="1800" b="1" dirty="0">
                <a:solidFill>
                  <a:schemeClr val="bg1"/>
                </a:solidFill>
              </a:rPr>
              <a:t>КҮТІЛЕТІН НӘТИЖЕЛЕР </a:t>
            </a:r>
          </a:p>
        </p:txBody>
      </p:sp>
      <p:sp>
        <p:nvSpPr>
          <p:cNvPr id="22532" name="Google Shape;215;g21b7084f2d7_0_215"/>
          <p:cNvSpPr txBox="1">
            <a:spLocks noChangeArrowheads="1"/>
          </p:cNvSpPr>
          <p:nvPr/>
        </p:nvSpPr>
        <p:spPr bwMode="auto">
          <a:xfrm>
            <a:off x="1951038" y="944204"/>
            <a:ext cx="8081962" cy="590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SzPts val="1100"/>
              <a:buFont typeface="Arial" panose="020B0604020202020204" pitchFamily="34" charset="0"/>
              <a:buNone/>
            </a:pPr>
            <a:r>
              <a:rPr lang="ru-RU" altLang="ru-RU" sz="18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Мектеп</a:t>
            </a:r>
            <a:r>
              <a:rPr lang="ru-RU" altLang="ru-RU" sz="1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 пен </a:t>
            </a:r>
            <a:r>
              <a:rPr lang="ru-RU" altLang="ru-RU" sz="18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отбасының</a:t>
            </a:r>
            <a:r>
              <a:rPr lang="ru-RU" altLang="ru-RU" sz="1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 </a:t>
            </a:r>
            <a:r>
              <a:rPr lang="ru-RU" altLang="ru-RU" sz="1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ынтымақтастығы</a:t>
            </a:r>
            <a:r>
              <a:rPr lang="ru-RU" altLang="ru-RU" sz="1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 </a:t>
            </a:r>
            <a:r>
              <a:rPr lang="ru-RU" altLang="ru-RU" sz="1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арқылы</a:t>
            </a:r>
            <a:r>
              <a:rPr lang="ru-RU" altLang="ru-RU" sz="1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 - </a:t>
            </a:r>
            <a:r>
              <a:rPr lang="ru-RU" altLang="ru-RU" sz="1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ұлттық</a:t>
            </a:r>
            <a:r>
              <a:rPr lang="ru-RU" altLang="ru-RU" sz="1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, </a:t>
            </a:r>
            <a:r>
              <a:rPr lang="ru-RU" altLang="ru-RU" sz="1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адами</a:t>
            </a:r>
            <a:r>
              <a:rPr lang="ru-RU" altLang="ru-RU" sz="1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 </a:t>
            </a:r>
            <a:r>
              <a:rPr lang="ru-RU" altLang="ru-RU" sz="1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құндылықтар</a:t>
            </a:r>
            <a:r>
              <a:rPr lang="ru-RU" altLang="ru-RU" sz="1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 </a:t>
            </a:r>
            <a:r>
              <a:rPr lang="ru-RU" altLang="ru-RU" sz="18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негізінде</a:t>
            </a:r>
            <a:r>
              <a:rPr lang="ru-RU" altLang="ru-RU" sz="1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 </a:t>
            </a:r>
            <a:r>
              <a:rPr lang="ru-RU" altLang="ru-RU" sz="1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баланы</a:t>
            </a:r>
            <a:r>
              <a:rPr lang="ru-RU" altLang="ru-RU" sz="1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 </a:t>
            </a:r>
            <a:r>
              <a:rPr lang="ru-RU" altLang="ru-RU" sz="1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тұлға</a:t>
            </a:r>
            <a:r>
              <a:rPr lang="ru-RU" altLang="ru-RU" sz="1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 </a:t>
            </a:r>
            <a:r>
              <a:rPr lang="ru-RU" altLang="ru-RU" sz="1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етіп</a:t>
            </a:r>
            <a:r>
              <a:rPr lang="ru-RU" altLang="ru-RU" sz="1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 </a:t>
            </a:r>
            <a:r>
              <a:rPr lang="ru-RU" altLang="ru-RU" sz="1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тәрбиелеу</a:t>
            </a:r>
            <a:r>
              <a:rPr lang="ru-RU" altLang="ru-RU" sz="1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 panose="020F0502020204030204" pitchFamily="34" charset="0"/>
              </a:rPr>
              <a:t>: </a:t>
            </a:r>
            <a:endParaRPr lang="ru-RU" altLang="ru-RU" sz="1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 panose="020F0502020204030204" pitchFamily="34" charset="0"/>
            </a:endParaRPr>
          </a:p>
        </p:txBody>
      </p:sp>
      <p:sp>
        <p:nvSpPr>
          <p:cNvPr id="22533" name="Google Shape;225;g21b7084f2d7_0_215"/>
          <p:cNvSpPr txBox="1">
            <a:spLocks noChangeArrowheads="1"/>
          </p:cNvSpPr>
          <p:nvPr/>
        </p:nvSpPr>
        <p:spPr bwMode="auto">
          <a:xfrm>
            <a:off x="754062" y="1871654"/>
            <a:ext cx="3617913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/>
          <a:lstStyle>
            <a:lvl1pPr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>
              <a:buNone/>
            </a:pPr>
            <a:r>
              <a:rPr lang="kk-KZ" b="1" dirty="0" smtClean="0"/>
              <a:t>«</a:t>
            </a:r>
            <a:r>
              <a:rPr lang="kk-KZ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kk-KZ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едагог - білім</a:t>
            </a:r>
            <a:r>
              <a:rPr lang="kk-KZ" sz="1600" b="1" dirty="0" smtClean="0">
                <a:solidFill>
                  <a:srgbClr val="002060"/>
                </a:solidFill>
              </a:rPr>
              <a:t> </a:t>
            </a:r>
            <a:r>
              <a:rPr lang="kk-KZ" sz="1600" b="1" dirty="0">
                <a:solidFill>
                  <a:srgbClr val="002060"/>
                </a:solidFill>
              </a:rPr>
              <a:t>алушы - ата-ана» </a:t>
            </a:r>
            <a:r>
              <a:rPr lang="kk-KZ" sz="1600" dirty="0">
                <a:solidFill>
                  <a:srgbClr val="002060"/>
                </a:solidFill>
              </a:rPr>
              <a:t>үштігінің жұмысын күйшейту</a:t>
            </a:r>
            <a:endParaRPr lang="ru-RU" altLang="ru-RU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534" name="Google Shape;226;g21b7084f2d7_0_215"/>
          <p:cNvSpPr txBox="1">
            <a:spLocks noChangeArrowheads="1"/>
          </p:cNvSpPr>
          <p:nvPr/>
        </p:nvSpPr>
        <p:spPr bwMode="auto">
          <a:xfrm>
            <a:off x="363538" y="3079750"/>
            <a:ext cx="4008437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/>
          <a:lstStyle>
            <a:lvl1pPr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>
              <a:buNone/>
            </a:pPr>
            <a:r>
              <a:rPr lang="kk-KZ" sz="1600" dirty="0">
                <a:solidFill>
                  <a:srgbClr val="002060"/>
                </a:solidFill>
              </a:rPr>
              <a:t>Баланың </a:t>
            </a:r>
            <a:r>
              <a:rPr lang="kk-KZ" sz="1600" b="1" dirty="0">
                <a:solidFill>
                  <a:srgbClr val="002060"/>
                </a:solidFill>
              </a:rPr>
              <a:t>жас және психологиялық ерекшеліктері</a:t>
            </a:r>
            <a:r>
              <a:rPr lang="kk-KZ" sz="1600" dirty="0">
                <a:solidFill>
                  <a:srgbClr val="002060"/>
                </a:solidFill>
              </a:rPr>
              <a:t> туралы ағартушылық кездесулер</a:t>
            </a:r>
            <a:endParaRPr lang="ru-RU" altLang="ru-RU" sz="1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535" name="Google Shape;227;g21b7084f2d7_0_215"/>
          <p:cNvSpPr txBox="1">
            <a:spLocks noChangeArrowheads="1"/>
          </p:cNvSpPr>
          <p:nvPr/>
        </p:nvSpPr>
        <p:spPr bwMode="auto">
          <a:xfrm>
            <a:off x="581025" y="4211638"/>
            <a:ext cx="3790950" cy="110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/>
          <a:lstStyle>
            <a:lvl1pPr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>
              <a:buNone/>
            </a:pPr>
            <a:r>
              <a:rPr lang="kk-KZ" sz="1600" dirty="0">
                <a:solidFill>
                  <a:srgbClr val="002060"/>
                </a:solidFill>
              </a:rPr>
              <a:t>Бала дамуына </a:t>
            </a:r>
            <a:r>
              <a:rPr lang="kk-KZ" sz="1600" b="1" dirty="0">
                <a:solidFill>
                  <a:srgbClr val="002060"/>
                </a:solidFill>
              </a:rPr>
              <a:t>кері әсерін тигізетін факторлар</a:t>
            </a:r>
            <a:r>
              <a:rPr lang="kk-KZ" sz="1600" dirty="0">
                <a:solidFill>
                  <a:srgbClr val="002060"/>
                </a:solidFill>
              </a:rPr>
              <a:t>, оның ішінде субмәдениет, денсаулыққа зиянды </a:t>
            </a:r>
            <a:r>
              <a:rPr lang="kk-KZ" sz="1600" dirty="0" smtClean="0">
                <a:solidFill>
                  <a:srgbClr val="002060"/>
                </a:solidFill>
              </a:rPr>
              <a:t>әдеттер, </a:t>
            </a:r>
            <a:r>
              <a:rPr lang="kk-KZ" sz="1600" dirty="0">
                <a:solidFill>
                  <a:srgbClr val="002060"/>
                </a:solidFill>
              </a:rPr>
              <a:t>көшеде жүру ережесі туралы құқық қорғау, медицина саласының қызметкерлерімен, </a:t>
            </a:r>
            <a:r>
              <a:rPr lang="kk-KZ" sz="1600" dirty="0" smtClean="0">
                <a:solidFill>
                  <a:srgbClr val="002060"/>
                </a:solidFill>
              </a:rPr>
              <a:t>педагог-психологтармен </a:t>
            </a:r>
            <a:r>
              <a:rPr lang="kk-KZ" sz="1600" b="1" dirty="0" smtClean="0">
                <a:solidFill>
                  <a:srgbClr val="002060"/>
                </a:solidFill>
              </a:rPr>
              <a:t>кездесулер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22536" name="Google Shape;228;g21b7084f2d7_0_215"/>
          <p:cNvSpPr txBox="1">
            <a:spLocks noChangeArrowheads="1"/>
          </p:cNvSpPr>
          <p:nvPr/>
        </p:nvSpPr>
        <p:spPr bwMode="auto">
          <a:xfrm>
            <a:off x="7729538" y="1838325"/>
            <a:ext cx="4008437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/>
          <a:lstStyle>
            <a:lvl1pPr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ата-аналардың</a:t>
            </a:r>
            <a:r>
              <a:rPr lang="ru-RU" alt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педагогикалық</a:t>
            </a:r>
            <a:r>
              <a:rPr lang="ru-RU" alt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мәдениеті</a:t>
            </a:r>
            <a:r>
              <a:rPr lang="ru-RU" alt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деңгейін</a:t>
            </a:r>
            <a:r>
              <a:rPr lang="ru-RU" alt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арттыру</a:t>
            </a:r>
            <a:endParaRPr lang="ru-RU" altLang="ru-RU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537" name="Google Shape;229;g21b7084f2d7_0_215"/>
          <p:cNvSpPr txBox="1">
            <a:spLocks noChangeArrowheads="1"/>
          </p:cNvSpPr>
          <p:nvPr/>
        </p:nvSpPr>
        <p:spPr bwMode="auto">
          <a:xfrm>
            <a:off x="7729538" y="2847975"/>
            <a:ext cx="4167187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/>
          <a:lstStyle>
            <a:lvl1pPr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мәселелерді</a:t>
            </a:r>
            <a:r>
              <a:rPr lang="ru-RU" alt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шешуде</a:t>
            </a:r>
            <a:r>
              <a:rPr lang="ru-RU" alt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ата-аналардың</a:t>
            </a:r>
            <a:r>
              <a:rPr lang="ru-RU" alt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белсенділігін</a:t>
            </a:r>
            <a:r>
              <a:rPr lang="ru-RU" alt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арттыру</a:t>
            </a:r>
            <a:r>
              <a:rPr lang="ru-RU" alt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alt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тұрмыстық</a:t>
            </a:r>
            <a:r>
              <a:rPr lang="ru-RU" alt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зорлық-зомбылық</a:t>
            </a:r>
            <a:r>
              <a:rPr lang="ru-RU" alt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жағдайларын</a:t>
            </a:r>
            <a:r>
              <a:rPr lang="ru-RU" alt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азайту</a:t>
            </a:r>
            <a:r>
              <a:rPr lang="ru-RU" alt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altLang="ru-RU" sz="1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оған</a:t>
            </a:r>
            <a:r>
              <a:rPr lang="ru-RU" alt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төзбеушілік</a:t>
            </a:r>
            <a:r>
              <a:rPr lang="ru-RU" alt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мәдениетін</a:t>
            </a:r>
            <a:r>
              <a:rPr lang="ru-RU" alt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қалыптастыру</a:t>
            </a:r>
            <a:endParaRPr lang="ru-RU" alt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538" name="Google Shape;230;g21b7084f2d7_0_215"/>
          <p:cNvSpPr txBox="1">
            <a:spLocks noChangeArrowheads="1"/>
          </p:cNvSpPr>
          <p:nvPr/>
        </p:nvSpPr>
        <p:spPr bwMode="auto">
          <a:xfrm>
            <a:off x="7729538" y="4767263"/>
            <a:ext cx="4040187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0" tIns="121900" rIns="121900" bIns="121900"/>
          <a:lstStyle>
            <a:lvl1pPr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отбасылар</a:t>
            </a:r>
            <a:r>
              <a:rPr lang="ru-RU" alt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мен </a:t>
            </a:r>
            <a:r>
              <a:rPr lang="ru-RU" alt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</a:t>
            </a:r>
            <a:r>
              <a:rPr lang="ru-RU" alt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орындары</a:t>
            </a:r>
            <a:r>
              <a:rPr lang="ru-RU" alt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арасындағы</a:t>
            </a:r>
            <a:r>
              <a:rPr lang="ru-RU" alt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өзара</a:t>
            </a:r>
            <a:r>
              <a:rPr lang="ru-RU" alt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түсіністікті</a:t>
            </a:r>
            <a:r>
              <a:rPr lang="ru-RU" alt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дамыту</a:t>
            </a:r>
            <a:endParaRPr lang="ru-RU" altLang="ru-RU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2540" name="Рисунок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588" y="2751138"/>
            <a:ext cx="2582862" cy="165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1" name="Номер слайда 1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>
                <a:srgbClr val="898989"/>
              </a:buClr>
              <a:buFont typeface="Calibri" panose="020F0502020204030204" pitchFamily="34" charset="0"/>
              <a:buNone/>
            </a:pPr>
            <a:fld id="{5A1444CE-EEB8-4D87-B6A0-353BA6717FE8}" type="slidenum">
              <a:rPr lang="en-US" altLang="ru-RU" sz="1200" smtClean="0">
                <a:solidFill>
                  <a:srgbClr val="898989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pPr>
                <a:buClr>
                  <a:srgbClr val="898989"/>
                </a:buClr>
                <a:buFont typeface="Calibri" panose="020F0502020204030204" pitchFamily="34" charset="0"/>
                <a:buNone/>
              </a:pPr>
              <a:t>7</a:t>
            </a:fld>
            <a:endParaRPr lang="ru-RU" altLang="ru-RU" sz="1200" smtClean="0">
              <a:solidFill>
                <a:srgbClr val="898989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2427" y="-14011"/>
            <a:ext cx="12194427" cy="73482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АТА-АНАЛАР АКАДЕМИЯСЫ</a:t>
            </a:r>
            <a:endParaRPr lang="ru-RU" sz="2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Рисунок 14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62770" y1="53748" x2="61626" y2="49174"/>
                        <a14:foregroundMark x1="61626" y1="47395" x2="68488" y2="50318"/>
                        <a14:foregroundMark x1="60991" y1="48539" x2="53621" y2="52605"/>
                        <a14:foregroundMark x1="65565" y1="53748" x2="66709" y2="60610"/>
                        <a14:foregroundMark x1="54130" y1="52605" x2="32402" y2="47395"/>
                        <a14:foregroundMark x1="38755" y1="46252" x2="34689" y2="6340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836"/>
            <a:ext cx="894952" cy="888474"/>
          </a:xfrm>
          <a:prstGeom prst="rect">
            <a:avLst/>
          </a:prstGeom>
        </p:spPr>
      </p:pic>
      <p:sp>
        <p:nvSpPr>
          <p:cNvPr id="16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4234373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9286</TotalTime>
  <Words>480</Words>
  <Application>Microsoft Office PowerPoint</Application>
  <PresentationFormat>Широкоэкранный</PresentationFormat>
  <Paragraphs>118</Paragraphs>
  <Slides>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Тойымбеков Адил Кайратулы</dc:creator>
  <cp:lastModifiedBy>Жибек Нуржан</cp:lastModifiedBy>
  <cp:revision>738</cp:revision>
  <cp:lastPrinted>2023-04-18T16:26:29Z</cp:lastPrinted>
  <dcterms:created xsi:type="dcterms:W3CDTF">2022-10-17T08:31:32Z</dcterms:created>
  <dcterms:modified xsi:type="dcterms:W3CDTF">2023-04-20T06:48:22Z</dcterms:modified>
</cp:coreProperties>
</file>