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9" r:id="rId1"/>
  </p:sldMasterIdLst>
  <p:notesMasterIdLst>
    <p:notesMasterId r:id="rId9"/>
  </p:notesMasterIdLst>
  <p:handoutMasterIdLst>
    <p:handoutMasterId r:id="rId10"/>
  </p:handoutMasterIdLst>
  <p:sldIdLst>
    <p:sldId id="540" r:id="rId2"/>
    <p:sldId id="580" r:id="rId3"/>
    <p:sldId id="594" r:id="rId4"/>
    <p:sldId id="574" r:id="rId5"/>
    <p:sldId id="598" r:id="rId6"/>
    <p:sldId id="581" r:id="rId7"/>
    <p:sldId id="597" r:id="rId8"/>
  </p:sldIdLst>
  <p:sldSz cx="9906000" cy="6858000" type="A4"/>
  <p:notesSz cx="6797675" cy="9928225"/>
  <p:defaultTextStyle>
    <a:defPPr>
      <a:defRPr lang="ru-RU"/>
    </a:defPPr>
    <a:lvl1pPr algn="l" rtl="0" fontAlgn="base">
      <a:spcBef>
        <a:spcPct val="0"/>
      </a:spcBef>
      <a:spcAft>
        <a:spcPct val="0"/>
      </a:spcAft>
      <a:defRPr sz="1400" kern="1200">
        <a:solidFill>
          <a:schemeClr val="tx1"/>
        </a:solidFill>
        <a:latin typeface="Arial" pitchFamily="34" charset="0"/>
        <a:ea typeface="+mn-ea"/>
        <a:cs typeface="Tahoma" pitchFamily="34" charset="0"/>
      </a:defRPr>
    </a:lvl1pPr>
    <a:lvl2pPr marL="457200" algn="l" rtl="0" fontAlgn="base">
      <a:spcBef>
        <a:spcPct val="0"/>
      </a:spcBef>
      <a:spcAft>
        <a:spcPct val="0"/>
      </a:spcAft>
      <a:defRPr sz="1400" kern="1200">
        <a:solidFill>
          <a:schemeClr val="tx1"/>
        </a:solidFill>
        <a:latin typeface="Arial" pitchFamily="34" charset="0"/>
        <a:ea typeface="+mn-ea"/>
        <a:cs typeface="Tahoma" pitchFamily="34" charset="0"/>
      </a:defRPr>
    </a:lvl2pPr>
    <a:lvl3pPr marL="914400" algn="l" rtl="0" fontAlgn="base">
      <a:spcBef>
        <a:spcPct val="0"/>
      </a:spcBef>
      <a:spcAft>
        <a:spcPct val="0"/>
      </a:spcAft>
      <a:defRPr sz="1400" kern="1200">
        <a:solidFill>
          <a:schemeClr val="tx1"/>
        </a:solidFill>
        <a:latin typeface="Arial" pitchFamily="34" charset="0"/>
        <a:ea typeface="+mn-ea"/>
        <a:cs typeface="Tahoma" pitchFamily="34" charset="0"/>
      </a:defRPr>
    </a:lvl3pPr>
    <a:lvl4pPr marL="1371600" algn="l" rtl="0" fontAlgn="base">
      <a:spcBef>
        <a:spcPct val="0"/>
      </a:spcBef>
      <a:spcAft>
        <a:spcPct val="0"/>
      </a:spcAft>
      <a:defRPr sz="1400" kern="1200">
        <a:solidFill>
          <a:schemeClr val="tx1"/>
        </a:solidFill>
        <a:latin typeface="Arial" pitchFamily="34" charset="0"/>
        <a:ea typeface="+mn-ea"/>
        <a:cs typeface="Tahoma" pitchFamily="34" charset="0"/>
      </a:defRPr>
    </a:lvl4pPr>
    <a:lvl5pPr marL="1828800" algn="l" rtl="0" fontAlgn="base">
      <a:spcBef>
        <a:spcPct val="0"/>
      </a:spcBef>
      <a:spcAft>
        <a:spcPct val="0"/>
      </a:spcAft>
      <a:defRPr sz="1400" kern="1200">
        <a:solidFill>
          <a:schemeClr val="tx1"/>
        </a:solidFill>
        <a:latin typeface="Arial" pitchFamily="34" charset="0"/>
        <a:ea typeface="+mn-ea"/>
        <a:cs typeface="Tahoma" pitchFamily="34" charset="0"/>
      </a:defRPr>
    </a:lvl5pPr>
    <a:lvl6pPr marL="2286000" algn="l" defTabSz="914400" rtl="0" eaLnBrk="1" latinLnBrk="0" hangingPunct="1">
      <a:defRPr sz="1400" kern="1200">
        <a:solidFill>
          <a:schemeClr val="tx1"/>
        </a:solidFill>
        <a:latin typeface="Arial" pitchFamily="34" charset="0"/>
        <a:ea typeface="+mn-ea"/>
        <a:cs typeface="Tahoma" pitchFamily="34" charset="0"/>
      </a:defRPr>
    </a:lvl6pPr>
    <a:lvl7pPr marL="2743200" algn="l" defTabSz="914400" rtl="0" eaLnBrk="1" latinLnBrk="0" hangingPunct="1">
      <a:defRPr sz="1400" kern="1200">
        <a:solidFill>
          <a:schemeClr val="tx1"/>
        </a:solidFill>
        <a:latin typeface="Arial" pitchFamily="34" charset="0"/>
        <a:ea typeface="+mn-ea"/>
        <a:cs typeface="Tahoma" pitchFamily="34" charset="0"/>
      </a:defRPr>
    </a:lvl7pPr>
    <a:lvl8pPr marL="3200400" algn="l" defTabSz="914400" rtl="0" eaLnBrk="1" latinLnBrk="0" hangingPunct="1">
      <a:defRPr sz="1400" kern="1200">
        <a:solidFill>
          <a:schemeClr val="tx1"/>
        </a:solidFill>
        <a:latin typeface="Arial" pitchFamily="34" charset="0"/>
        <a:ea typeface="+mn-ea"/>
        <a:cs typeface="Tahoma" pitchFamily="34" charset="0"/>
      </a:defRPr>
    </a:lvl8pPr>
    <a:lvl9pPr marL="3657600" algn="l" defTabSz="914400" rtl="0" eaLnBrk="1" latinLnBrk="0" hangingPunct="1">
      <a:defRPr sz="1400" kern="1200">
        <a:solidFill>
          <a:schemeClr val="tx1"/>
        </a:solidFill>
        <a:latin typeface="Arial" pitchFamily="34" charset="0"/>
        <a:ea typeface="+mn-ea"/>
        <a:cs typeface="Tahoma" pitchFamily="34" charset="0"/>
      </a:defRPr>
    </a:lvl9pPr>
  </p:defaultTextStyle>
  <p:extLst>
    <p:ext uri="{EFAFB233-063F-42B5-8137-9DF3F51BA10A}">
      <p15:sldGuideLst xmlns:p15="http://schemas.microsoft.com/office/powerpoint/2012/main" xmlns="">
        <p15:guide id="1" orient="horz" pos="3702">
          <p15:clr>
            <a:srgbClr val="A4A3A4"/>
          </p15:clr>
        </p15:guide>
        <p15:guide id="2" pos="368">
          <p15:clr>
            <a:srgbClr val="A4A3A4"/>
          </p15:clr>
        </p15:guide>
      </p15:sldGuideLst>
    </p:ext>
    <p:ext uri="{2D200454-40CA-4A62-9FC3-DE9A4176ACB9}">
      <p15:notesGuideLst xmlns:p15="http://schemas.microsoft.com/office/powerpoint/2012/main" xmlns="">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6600"/>
    <a:srgbClr val="DCB894"/>
    <a:srgbClr val="C0D5EA"/>
    <a:srgbClr val="DDDDDD"/>
    <a:srgbClr val="336699"/>
    <a:srgbClr val="008080"/>
    <a:srgbClr val="9ABCDE"/>
    <a:srgbClr val="FFCC99"/>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344D84-9AFB-497E-A393-DC336BA19D2E}" styleName="Средний стиль 3 — акцент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68" autoAdjust="0"/>
    <p:restoredTop sz="94307" autoAdjust="0"/>
  </p:normalViewPr>
  <p:slideViewPr>
    <p:cSldViewPr>
      <p:cViewPr>
        <p:scale>
          <a:sx n="62" d="100"/>
          <a:sy n="62" d="100"/>
        </p:scale>
        <p:origin x="-930" y="-36"/>
      </p:cViewPr>
      <p:guideLst>
        <p:guide orient="horz" pos="3702"/>
        <p:guide pos="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1938" y="-114"/>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2"/>
            <a:ext cx="2946400" cy="495300"/>
          </a:xfrm>
          <a:prstGeom prst="rect">
            <a:avLst/>
          </a:prstGeom>
          <a:noFill/>
          <a:ln w="9525">
            <a:noFill/>
            <a:miter lim="800000"/>
            <a:headEnd/>
            <a:tailEnd/>
          </a:ln>
          <a:effectLst/>
        </p:spPr>
        <p:txBody>
          <a:bodyPr vert="horz" wrap="square" lIns="95564" tIns="47782" rIns="95564" bIns="47782" numCol="1" anchor="t" anchorCtr="0" compatLnSpc="1">
            <a:prstTxWarp prst="textNoShape">
              <a:avLst/>
            </a:prstTxWarp>
          </a:bodyPr>
          <a:lstStyle>
            <a:lvl1pPr>
              <a:defRPr sz="1300">
                <a:latin typeface="Arial" charset="0"/>
                <a:cs typeface="+mn-cs"/>
              </a:defRPr>
            </a:lvl1pPr>
          </a:lstStyle>
          <a:p>
            <a:pPr>
              <a:defRPr/>
            </a:pPr>
            <a:endParaRPr lang="ru-RU"/>
          </a:p>
        </p:txBody>
      </p:sp>
      <p:sp>
        <p:nvSpPr>
          <p:cNvPr id="7171" name="Rectangle 3"/>
          <p:cNvSpPr>
            <a:spLocks noGrp="1" noChangeArrowheads="1"/>
          </p:cNvSpPr>
          <p:nvPr>
            <p:ph type="dt" sz="quarter" idx="1"/>
          </p:nvPr>
        </p:nvSpPr>
        <p:spPr bwMode="auto">
          <a:xfrm>
            <a:off x="3849688" y="2"/>
            <a:ext cx="2946400" cy="495300"/>
          </a:xfrm>
          <a:prstGeom prst="rect">
            <a:avLst/>
          </a:prstGeom>
          <a:noFill/>
          <a:ln w="9525">
            <a:noFill/>
            <a:miter lim="800000"/>
            <a:headEnd/>
            <a:tailEnd/>
          </a:ln>
          <a:effectLst/>
        </p:spPr>
        <p:txBody>
          <a:bodyPr vert="horz" wrap="square" lIns="95564" tIns="47782" rIns="95564" bIns="47782" numCol="1" anchor="t" anchorCtr="0" compatLnSpc="1">
            <a:prstTxWarp prst="textNoShape">
              <a:avLst/>
            </a:prstTxWarp>
          </a:bodyPr>
          <a:lstStyle>
            <a:lvl1pPr algn="r">
              <a:defRPr sz="1300">
                <a:latin typeface="Arial" charset="0"/>
                <a:cs typeface="+mn-cs"/>
              </a:defRPr>
            </a:lvl1pPr>
          </a:lstStyle>
          <a:p>
            <a:pPr>
              <a:defRPr/>
            </a:pPr>
            <a:endParaRPr lang="ru-RU"/>
          </a:p>
        </p:txBody>
      </p:sp>
      <p:sp>
        <p:nvSpPr>
          <p:cNvPr id="7172" name="Rectangle 4"/>
          <p:cNvSpPr>
            <a:spLocks noGrp="1" noChangeArrowheads="1"/>
          </p:cNvSpPr>
          <p:nvPr>
            <p:ph type="ftr" sz="quarter" idx="2"/>
          </p:nvPr>
        </p:nvSpPr>
        <p:spPr bwMode="auto">
          <a:xfrm>
            <a:off x="0" y="9431340"/>
            <a:ext cx="2946400" cy="495300"/>
          </a:xfrm>
          <a:prstGeom prst="rect">
            <a:avLst/>
          </a:prstGeom>
          <a:noFill/>
          <a:ln w="9525">
            <a:noFill/>
            <a:miter lim="800000"/>
            <a:headEnd/>
            <a:tailEnd/>
          </a:ln>
          <a:effectLst/>
        </p:spPr>
        <p:txBody>
          <a:bodyPr vert="horz" wrap="square" lIns="95564" tIns="47782" rIns="95564" bIns="47782" numCol="1" anchor="b" anchorCtr="0" compatLnSpc="1">
            <a:prstTxWarp prst="textNoShape">
              <a:avLst/>
            </a:prstTxWarp>
          </a:bodyPr>
          <a:lstStyle>
            <a:lvl1pPr>
              <a:defRPr sz="1300">
                <a:latin typeface="Arial" charset="0"/>
                <a:cs typeface="+mn-cs"/>
              </a:defRPr>
            </a:lvl1pPr>
          </a:lstStyle>
          <a:p>
            <a:pPr>
              <a:defRPr/>
            </a:pPr>
            <a:endParaRPr lang="ru-RU"/>
          </a:p>
        </p:txBody>
      </p:sp>
      <p:sp>
        <p:nvSpPr>
          <p:cNvPr id="7173" name="Rectangle 5"/>
          <p:cNvSpPr>
            <a:spLocks noGrp="1" noChangeArrowheads="1"/>
          </p:cNvSpPr>
          <p:nvPr>
            <p:ph type="sldNum" sz="quarter" idx="3"/>
          </p:nvPr>
        </p:nvSpPr>
        <p:spPr bwMode="auto">
          <a:xfrm>
            <a:off x="3849688" y="9431340"/>
            <a:ext cx="2946400" cy="495300"/>
          </a:xfrm>
          <a:prstGeom prst="rect">
            <a:avLst/>
          </a:prstGeom>
          <a:noFill/>
          <a:ln w="9525">
            <a:noFill/>
            <a:miter lim="800000"/>
            <a:headEnd/>
            <a:tailEnd/>
          </a:ln>
          <a:effectLst/>
        </p:spPr>
        <p:txBody>
          <a:bodyPr vert="horz" wrap="square" lIns="95564" tIns="47782" rIns="95564" bIns="47782" numCol="1" anchor="b" anchorCtr="0" compatLnSpc="1">
            <a:prstTxWarp prst="textNoShape">
              <a:avLst/>
            </a:prstTxWarp>
          </a:bodyPr>
          <a:lstStyle>
            <a:lvl1pPr algn="r">
              <a:defRPr sz="1300">
                <a:latin typeface="Arial" charset="0"/>
                <a:cs typeface="+mn-cs"/>
              </a:defRPr>
            </a:lvl1pPr>
          </a:lstStyle>
          <a:p>
            <a:pPr>
              <a:defRPr/>
            </a:pPr>
            <a:fld id="{3BA7C653-F4D1-47BF-8272-466B709CA0E6}" type="slidenum">
              <a:rPr lang="ru-RU"/>
              <a:pPr>
                <a:defRPr/>
              </a:pPr>
              <a:t>‹#›</a:t>
            </a:fld>
            <a:endParaRPr lang="ru-RU" dirty="0"/>
          </a:p>
        </p:txBody>
      </p:sp>
    </p:spTree>
    <p:extLst>
      <p:ext uri="{BB962C8B-B14F-4D97-AF65-F5344CB8AC3E}">
        <p14:creationId xmlns:p14="http://schemas.microsoft.com/office/powerpoint/2010/main" val="63304669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2"/>
            <a:ext cx="2946400" cy="495300"/>
          </a:xfrm>
          <a:prstGeom prst="rect">
            <a:avLst/>
          </a:prstGeom>
          <a:noFill/>
          <a:ln w="9525">
            <a:noFill/>
            <a:miter lim="800000"/>
            <a:headEnd/>
            <a:tailEnd/>
          </a:ln>
          <a:effectLst/>
        </p:spPr>
        <p:txBody>
          <a:bodyPr vert="horz" wrap="square" lIns="95564" tIns="47782" rIns="95564" bIns="47782" numCol="1" anchor="t" anchorCtr="0" compatLnSpc="1">
            <a:prstTxWarp prst="textNoShape">
              <a:avLst/>
            </a:prstTxWarp>
          </a:bodyPr>
          <a:lstStyle>
            <a:lvl1pPr>
              <a:defRPr sz="1300">
                <a:latin typeface="Arial" charset="0"/>
                <a:cs typeface="+mn-cs"/>
              </a:defRPr>
            </a:lvl1pPr>
          </a:lstStyle>
          <a:p>
            <a:pPr>
              <a:defRPr/>
            </a:pPr>
            <a:endParaRPr lang="ru-RU"/>
          </a:p>
        </p:txBody>
      </p:sp>
      <p:sp>
        <p:nvSpPr>
          <p:cNvPr id="9219" name="Rectangle 3"/>
          <p:cNvSpPr>
            <a:spLocks noGrp="1" noChangeArrowheads="1"/>
          </p:cNvSpPr>
          <p:nvPr>
            <p:ph type="dt" idx="1"/>
          </p:nvPr>
        </p:nvSpPr>
        <p:spPr bwMode="auto">
          <a:xfrm>
            <a:off x="3849688" y="2"/>
            <a:ext cx="2946400" cy="495300"/>
          </a:xfrm>
          <a:prstGeom prst="rect">
            <a:avLst/>
          </a:prstGeom>
          <a:noFill/>
          <a:ln w="9525">
            <a:noFill/>
            <a:miter lim="800000"/>
            <a:headEnd/>
            <a:tailEnd/>
          </a:ln>
          <a:effectLst/>
        </p:spPr>
        <p:txBody>
          <a:bodyPr vert="horz" wrap="square" lIns="95564" tIns="47782" rIns="95564" bIns="47782" numCol="1" anchor="t" anchorCtr="0" compatLnSpc="1">
            <a:prstTxWarp prst="textNoShape">
              <a:avLst/>
            </a:prstTxWarp>
          </a:bodyPr>
          <a:lstStyle>
            <a:lvl1pPr algn="r">
              <a:defRPr sz="1300">
                <a:latin typeface="Arial" charset="0"/>
                <a:cs typeface="+mn-cs"/>
              </a:defRPr>
            </a:lvl1pPr>
          </a:lstStyle>
          <a:p>
            <a:pPr>
              <a:defRPr/>
            </a:pPr>
            <a:endParaRPr lang="ru-RU"/>
          </a:p>
        </p:txBody>
      </p:sp>
      <p:sp>
        <p:nvSpPr>
          <p:cNvPr id="10244" name="Rectangle 4"/>
          <p:cNvSpPr>
            <a:spLocks noGrp="1" noRot="1" noChangeAspect="1" noChangeArrowheads="1" noTextEdit="1"/>
          </p:cNvSpPr>
          <p:nvPr>
            <p:ph type="sldImg" idx="2"/>
          </p:nvPr>
        </p:nvSpPr>
        <p:spPr bwMode="auto">
          <a:xfrm>
            <a:off x="709613" y="744538"/>
            <a:ext cx="5378450"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79454" y="4714878"/>
            <a:ext cx="5438775" cy="4467225"/>
          </a:xfrm>
          <a:prstGeom prst="rect">
            <a:avLst/>
          </a:prstGeom>
          <a:noFill/>
          <a:ln w="9525">
            <a:noFill/>
            <a:miter lim="800000"/>
            <a:headEnd/>
            <a:tailEnd/>
          </a:ln>
          <a:effectLst/>
        </p:spPr>
        <p:txBody>
          <a:bodyPr vert="horz" wrap="square" lIns="95564" tIns="47782" rIns="95564" bIns="47782"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9222" name="Rectangle 6"/>
          <p:cNvSpPr>
            <a:spLocks noGrp="1" noChangeArrowheads="1"/>
          </p:cNvSpPr>
          <p:nvPr>
            <p:ph type="ftr" sz="quarter" idx="4"/>
          </p:nvPr>
        </p:nvSpPr>
        <p:spPr bwMode="auto">
          <a:xfrm>
            <a:off x="0" y="9431340"/>
            <a:ext cx="2946400" cy="495300"/>
          </a:xfrm>
          <a:prstGeom prst="rect">
            <a:avLst/>
          </a:prstGeom>
          <a:noFill/>
          <a:ln w="9525">
            <a:noFill/>
            <a:miter lim="800000"/>
            <a:headEnd/>
            <a:tailEnd/>
          </a:ln>
          <a:effectLst/>
        </p:spPr>
        <p:txBody>
          <a:bodyPr vert="horz" wrap="square" lIns="95564" tIns="47782" rIns="95564" bIns="47782" numCol="1" anchor="b" anchorCtr="0" compatLnSpc="1">
            <a:prstTxWarp prst="textNoShape">
              <a:avLst/>
            </a:prstTxWarp>
          </a:bodyPr>
          <a:lstStyle>
            <a:lvl1pPr>
              <a:defRPr sz="1300">
                <a:latin typeface="Arial" charset="0"/>
                <a:cs typeface="+mn-cs"/>
              </a:defRPr>
            </a:lvl1pPr>
          </a:lstStyle>
          <a:p>
            <a:pPr>
              <a:defRPr/>
            </a:pPr>
            <a:endParaRPr lang="ru-RU"/>
          </a:p>
        </p:txBody>
      </p:sp>
      <p:sp>
        <p:nvSpPr>
          <p:cNvPr id="9223" name="Rectangle 7"/>
          <p:cNvSpPr>
            <a:spLocks noGrp="1" noChangeArrowheads="1"/>
          </p:cNvSpPr>
          <p:nvPr>
            <p:ph type="sldNum" sz="quarter" idx="5"/>
          </p:nvPr>
        </p:nvSpPr>
        <p:spPr bwMode="auto">
          <a:xfrm>
            <a:off x="3849688" y="9431340"/>
            <a:ext cx="2946400" cy="495300"/>
          </a:xfrm>
          <a:prstGeom prst="rect">
            <a:avLst/>
          </a:prstGeom>
          <a:noFill/>
          <a:ln w="9525">
            <a:noFill/>
            <a:miter lim="800000"/>
            <a:headEnd/>
            <a:tailEnd/>
          </a:ln>
          <a:effectLst/>
        </p:spPr>
        <p:txBody>
          <a:bodyPr vert="horz" wrap="square" lIns="95564" tIns="47782" rIns="95564" bIns="47782" numCol="1" anchor="b" anchorCtr="0" compatLnSpc="1">
            <a:prstTxWarp prst="textNoShape">
              <a:avLst/>
            </a:prstTxWarp>
          </a:bodyPr>
          <a:lstStyle>
            <a:lvl1pPr algn="r">
              <a:defRPr sz="1300">
                <a:latin typeface="Arial" charset="0"/>
                <a:cs typeface="+mn-cs"/>
              </a:defRPr>
            </a:lvl1pPr>
          </a:lstStyle>
          <a:p>
            <a:pPr>
              <a:defRPr/>
            </a:pPr>
            <a:fld id="{08E67EB5-DF7E-42EF-ACAB-8A1D44FAA028}" type="slidenum">
              <a:rPr lang="ru-RU"/>
              <a:pPr>
                <a:defRPr/>
              </a:pPr>
              <a:t>‹#›</a:t>
            </a:fld>
            <a:endParaRPr lang="ru-RU" dirty="0"/>
          </a:p>
        </p:txBody>
      </p:sp>
    </p:spTree>
    <p:extLst>
      <p:ext uri="{BB962C8B-B14F-4D97-AF65-F5344CB8AC3E}">
        <p14:creationId xmlns:p14="http://schemas.microsoft.com/office/powerpoint/2010/main" val="12313370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Image Placeholder 1"/>
          <p:cNvSpPr>
            <a:spLocks noGrp="1" noRot="1" noChangeAspect="1" noTextEdit="1"/>
          </p:cNvSpPr>
          <p:nvPr>
            <p:ph type="sldImg"/>
          </p:nvPr>
        </p:nvSpPr>
        <p:spPr>
          <a:ln/>
        </p:spPr>
      </p:sp>
      <p:sp>
        <p:nvSpPr>
          <p:cNvPr id="7170" name="Notes Placeholder 2"/>
          <p:cNvSpPr>
            <a:spLocks noGrp="1"/>
          </p:cNvSpPr>
          <p:nvPr>
            <p:ph type="body" idx="1"/>
          </p:nvPr>
        </p:nvSpPr>
        <p:spPr>
          <a:noFill/>
          <a:ln/>
        </p:spPr>
        <p:txBody>
          <a:bodyPr/>
          <a:lstStyle/>
          <a:p>
            <a:endParaRPr lang="en-US" smtClean="0"/>
          </a:p>
        </p:txBody>
      </p:sp>
    </p:spTree>
    <p:extLst>
      <p:ext uri="{BB962C8B-B14F-4D97-AF65-F5344CB8AC3E}">
        <p14:creationId xmlns:p14="http://schemas.microsoft.com/office/powerpoint/2010/main" val="2124666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a:ln/>
        </p:spPr>
      </p:sp>
      <p:sp>
        <p:nvSpPr>
          <p:cNvPr id="17411" name="Заметки 2"/>
          <p:cNvSpPr>
            <a:spLocks noGrp="1"/>
          </p:cNvSpPr>
          <p:nvPr>
            <p:ph type="body" idx="1"/>
          </p:nvPr>
        </p:nvSpPr>
        <p:spPr>
          <a:noFill/>
        </p:spPr>
        <p:txBody>
          <a:bodyPr/>
          <a:lstStyle/>
          <a:p>
            <a:endParaRPr lang="en-US" smtClean="0"/>
          </a:p>
        </p:txBody>
      </p:sp>
    </p:spTree>
    <p:extLst>
      <p:ext uri="{BB962C8B-B14F-4D97-AF65-F5344CB8AC3E}">
        <p14:creationId xmlns:p14="http://schemas.microsoft.com/office/powerpoint/2010/main" val="1148130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a:ln/>
        </p:spPr>
      </p:sp>
      <p:sp>
        <p:nvSpPr>
          <p:cNvPr id="17411" name="Заметки 2"/>
          <p:cNvSpPr>
            <a:spLocks noGrp="1"/>
          </p:cNvSpPr>
          <p:nvPr>
            <p:ph type="body" idx="1"/>
          </p:nvPr>
        </p:nvSpPr>
        <p:spPr>
          <a:noFill/>
        </p:spPr>
        <p:txBody>
          <a:bodyPr/>
          <a:lstStyle/>
          <a:p>
            <a:endParaRPr lang="en-US" smtClean="0"/>
          </a:p>
        </p:txBody>
      </p:sp>
    </p:spTree>
    <p:extLst>
      <p:ext uri="{BB962C8B-B14F-4D97-AF65-F5344CB8AC3E}">
        <p14:creationId xmlns:p14="http://schemas.microsoft.com/office/powerpoint/2010/main" val="1148130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a:ln/>
        </p:spPr>
      </p:sp>
      <p:sp>
        <p:nvSpPr>
          <p:cNvPr id="17411" name="Заметки 2"/>
          <p:cNvSpPr>
            <a:spLocks noGrp="1"/>
          </p:cNvSpPr>
          <p:nvPr>
            <p:ph type="body" idx="1"/>
          </p:nvPr>
        </p:nvSpPr>
        <p:spPr>
          <a:noFill/>
        </p:spPr>
        <p:txBody>
          <a:bodyPr/>
          <a:lstStyle/>
          <a:p>
            <a:endParaRPr lang="en-US" smtClean="0"/>
          </a:p>
        </p:txBody>
      </p:sp>
    </p:spTree>
    <p:extLst>
      <p:ext uri="{BB962C8B-B14F-4D97-AF65-F5344CB8AC3E}">
        <p14:creationId xmlns:p14="http://schemas.microsoft.com/office/powerpoint/2010/main" val="3012879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a:ln/>
        </p:spPr>
      </p:sp>
      <p:sp>
        <p:nvSpPr>
          <p:cNvPr id="17411" name="Заметки 2"/>
          <p:cNvSpPr>
            <a:spLocks noGrp="1"/>
          </p:cNvSpPr>
          <p:nvPr>
            <p:ph type="body" idx="1"/>
          </p:nvPr>
        </p:nvSpPr>
        <p:spPr>
          <a:noFill/>
        </p:spPr>
        <p:txBody>
          <a:bodyPr/>
          <a:lstStyle/>
          <a:p>
            <a:endParaRPr lang="en-US" dirty="0" smtClean="0"/>
          </a:p>
        </p:txBody>
      </p:sp>
    </p:spTree>
    <p:extLst>
      <p:ext uri="{BB962C8B-B14F-4D97-AF65-F5344CB8AC3E}">
        <p14:creationId xmlns:p14="http://schemas.microsoft.com/office/powerpoint/2010/main" val="1148130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a:ln/>
        </p:spPr>
      </p:sp>
      <p:sp>
        <p:nvSpPr>
          <p:cNvPr id="17411" name="Заметки 2"/>
          <p:cNvSpPr>
            <a:spLocks noGrp="1"/>
          </p:cNvSpPr>
          <p:nvPr>
            <p:ph type="body" idx="1"/>
          </p:nvPr>
        </p:nvSpPr>
        <p:spPr>
          <a:noFill/>
        </p:spPr>
        <p:txBody>
          <a:bodyPr/>
          <a:lstStyle/>
          <a:p>
            <a:endParaRPr lang="en-US" smtClean="0"/>
          </a:p>
        </p:txBody>
      </p:sp>
    </p:spTree>
    <p:extLst>
      <p:ext uri="{BB962C8B-B14F-4D97-AF65-F5344CB8AC3E}">
        <p14:creationId xmlns:p14="http://schemas.microsoft.com/office/powerpoint/2010/main" val="1148130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a:ln/>
        </p:spPr>
      </p:sp>
      <p:sp>
        <p:nvSpPr>
          <p:cNvPr id="17411" name="Заметки 2"/>
          <p:cNvSpPr>
            <a:spLocks noGrp="1"/>
          </p:cNvSpPr>
          <p:nvPr>
            <p:ph type="body" idx="1"/>
          </p:nvPr>
        </p:nvSpPr>
        <p:spPr>
          <a:noFill/>
        </p:spPr>
        <p:txBody>
          <a:bodyPr/>
          <a:lstStyle/>
          <a:p>
            <a:endParaRPr lang="en-US" dirty="0" smtClean="0"/>
          </a:p>
        </p:txBody>
      </p:sp>
    </p:spTree>
    <p:extLst>
      <p:ext uri="{BB962C8B-B14F-4D97-AF65-F5344CB8AC3E}">
        <p14:creationId xmlns:p14="http://schemas.microsoft.com/office/powerpoint/2010/main" val="1148130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4" name="Line 7"/>
          <p:cNvSpPr>
            <a:spLocks noChangeShapeType="1"/>
          </p:cNvSpPr>
          <p:nvPr/>
        </p:nvSpPr>
        <p:spPr bwMode="auto">
          <a:xfrm flipH="1">
            <a:off x="428625" y="836613"/>
            <a:ext cx="8893175" cy="0"/>
          </a:xfrm>
          <a:prstGeom prst="line">
            <a:avLst/>
          </a:prstGeom>
          <a:noFill/>
          <a:ln w="57150" cmpd="thickThin">
            <a:solidFill>
              <a:srgbClr val="003366"/>
            </a:solidFill>
            <a:round/>
            <a:headEnd/>
            <a:tailEnd/>
          </a:ln>
          <a:effectLst/>
        </p:spPr>
        <p:txBody>
          <a:bodyPr/>
          <a:lstStyle/>
          <a:p>
            <a:pPr>
              <a:defRPr/>
            </a:pPr>
            <a:endParaRPr lang="ru-RU" sz="1800" dirty="0">
              <a:solidFill>
                <a:srgbClr val="000000"/>
              </a:solidFill>
              <a:cs typeface="+mn-cs"/>
            </a:endParaRPr>
          </a:p>
        </p:txBody>
      </p:sp>
      <p:sp>
        <p:nvSpPr>
          <p:cNvPr id="5" name="Line 8"/>
          <p:cNvSpPr>
            <a:spLocks noChangeShapeType="1"/>
          </p:cNvSpPr>
          <p:nvPr/>
        </p:nvSpPr>
        <p:spPr bwMode="auto">
          <a:xfrm flipH="1">
            <a:off x="428625" y="260350"/>
            <a:ext cx="8893175" cy="0"/>
          </a:xfrm>
          <a:prstGeom prst="line">
            <a:avLst/>
          </a:prstGeom>
          <a:noFill/>
          <a:ln w="38100">
            <a:solidFill>
              <a:srgbClr val="003366"/>
            </a:solidFill>
            <a:round/>
            <a:headEnd/>
            <a:tailEnd/>
          </a:ln>
          <a:effectLst/>
        </p:spPr>
        <p:txBody>
          <a:bodyPr/>
          <a:lstStyle/>
          <a:p>
            <a:pPr>
              <a:defRPr/>
            </a:pPr>
            <a:endParaRPr lang="ru-RU" sz="1800" dirty="0">
              <a:solidFill>
                <a:srgbClr val="000000"/>
              </a:solidFill>
              <a:cs typeface="+mn-cs"/>
            </a:endParaRPr>
          </a:p>
        </p:txBody>
      </p:sp>
      <p:sp>
        <p:nvSpPr>
          <p:cNvPr id="6" name="Rectangle 9"/>
          <p:cNvSpPr>
            <a:spLocks noChangeArrowheads="1"/>
          </p:cNvSpPr>
          <p:nvPr userDrawn="1"/>
        </p:nvSpPr>
        <p:spPr bwMode="auto">
          <a:xfrm>
            <a:off x="9302750" y="6348413"/>
            <a:ext cx="595313" cy="500062"/>
          </a:xfrm>
          <a:prstGeom prst="rect">
            <a:avLst/>
          </a:prstGeom>
          <a:solidFill>
            <a:schemeClr val="bg1"/>
          </a:solidFill>
          <a:ln w="25400" algn="ctr">
            <a:noFill/>
            <a:miter lim="800000"/>
            <a:headEnd/>
            <a:tailEnd/>
          </a:ln>
        </p:spPr>
        <p:txBody>
          <a:bodyPr anchor="ctr"/>
          <a:lstStyle/>
          <a:p>
            <a:pPr algn="ctr">
              <a:defRPr/>
            </a:pPr>
            <a:fld id="{AEDDD606-71DE-45A8-8C51-A7FCEBA928E1}" type="slidenum">
              <a:rPr lang="en-US" b="1">
                <a:latin typeface="Arial" charset="0"/>
                <a:cs typeface="Arial" charset="0"/>
              </a:rPr>
              <a:pPr algn="ctr">
                <a:defRPr/>
              </a:pPr>
              <a:t>‹#›</a:t>
            </a:fld>
            <a:endParaRPr lang="en-US" b="1">
              <a:latin typeface="Arial" charset="0"/>
              <a:cs typeface="Arial" charset="0"/>
            </a:endParaRPr>
          </a:p>
        </p:txBody>
      </p:sp>
      <p:sp>
        <p:nvSpPr>
          <p:cNvPr id="2" name="Title 1"/>
          <p:cNvSpPr>
            <a:spLocks noGrp="1"/>
          </p:cNvSpPr>
          <p:nvPr>
            <p:ph type="title"/>
          </p:nvPr>
        </p:nvSpPr>
        <p:spPr/>
        <p:txBody>
          <a:bodyPr/>
          <a:lstStyle>
            <a:lvl1pPr>
              <a:defRPr sz="2000">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1300">
                <a:latin typeface="Arial" pitchFamily="34" charset="0"/>
                <a:cs typeface="Arial" pitchFamily="34" charset="0"/>
              </a:defRPr>
            </a:lvl1pPr>
            <a:lvl2pPr>
              <a:defRPr sz="1300">
                <a:latin typeface="Arial" pitchFamily="34" charset="0"/>
                <a:cs typeface="Arial" pitchFamily="34" charset="0"/>
              </a:defRPr>
            </a:lvl2pPr>
            <a:lvl3pPr>
              <a:defRPr sz="1300">
                <a:latin typeface="Arial" pitchFamily="34" charset="0"/>
                <a:cs typeface="Arial" pitchFamily="34" charset="0"/>
              </a:defRPr>
            </a:lvl3pPr>
            <a:lvl4pPr>
              <a:defRPr sz="1300">
                <a:latin typeface="Arial" pitchFamily="34" charset="0"/>
                <a:cs typeface="Arial" pitchFamily="34" charset="0"/>
              </a:defRPr>
            </a:lvl4pPr>
            <a:lvl5pPr>
              <a:defRPr sz="13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4" name="Line 7"/>
          <p:cNvSpPr>
            <a:spLocks noChangeShapeType="1"/>
          </p:cNvSpPr>
          <p:nvPr/>
        </p:nvSpPr>
        <p:spPr bwMode="auto">
          <a:xfrm flipH="1">
            <a:off x="741363" y="3573463"/>
            <a:ext cx="8424862" cy="0"/>
          </a:xfrm>
          <a:prstGeom prst="line">
            <a:avLst/>
          </a:prstGeom>
          <a:noFill/>
          <a:ln w="57150" cmpd="thickThin">
            <a:solidFill>
              <a:srgbClr val="003366"/>
            </a:solidFill>
            <a:round/>
            <a:headEnd/>
            <a:tailEnd/>
          </a:ln>
          <a:effectLst/>
        </p:spPr>
        <p:txBody>
          <a:bodyPr/>
          <a:lstStyle/>
          <a:p>
            <a:pPr>
              <a:defRPr/>
            </a:pPr>
            <a:endParaRPr lang="ru-RU" sz="1800" dirty="0">
              <a:solidFill>
                <a:srgbClr val="000000"/>
              </a:solidFill>
              <a:cs typeface="+mn-cs"/>
            </a:endParaRPr>
          </a:p>
        </p:txBody>
      </p:sp>
      <p:sp>
        <p:nvSpPr>
          <p:cNvPr id="5" name="Line 8"/>
          <p:cNvSpPr>
            <a:spLocks noChangeShapeType="1"/>
          </p:cNvSpPr>
          <p:nvPr/>
        </p:nvSpPr>
        <p:spPr bwMode="auto">
          <a:xfrm flipH="1">
            <a:off x="739775" y="2133600"/>
            <a:ext cx="8424863" cy="0"/>
          </a:xfrm>
          <a:prstGeom prst="line">
            <a:avLst/>
          </a:prstGeom>
          <a:noFill/>
          <a:ln w="38100">
            <a:solidFill>
              <a:srgbClr val="003366"/>
            </a:solidFill>
            <a:round/>
            <a:headEnd/>
            <a:tailEnd/>
          </a:ln>
          <a:effectLst/>
        </p:spPr>
        <p:txBody>
          <a:bodyPr/>
          <a:lstStyle/>
          <a:p>
            <a:pPr>
              <a:defRPr/>
            </a:pPr>
            <a:endParaRPr lang="ru-RU" sz="1800" dirty="0">
              <a:solidFill>
                <a:srgbClr val="000000"/>
              </a:solidFill>
              <a:cs typeface="+mn-cs"/>
            </a:endParaRPr>
          </a:p>
        </p:txBody>
      </p:sp>
      <p:sp>
        <p:nvSpPr>
          <p:cNvPr id="13314" name="Rectangle 2"/>
          <p:cNvSpPr>
            <a:spLocks noGrp="1" noChangeArrowheads="1"/>
          </p:cNvSpPr>
          <p:nvPr>
            <p:ph type="ctrTitle"/>
          </p:nvPr>
        </p:nvSpPr>
        <p:spPr>
          <a:xfrm>
            <a:off x="742950" y="2130439"/>
            <a:ext cx="8420100" cy="1470025"/>
          </a:xfrm>
        </p:spPr>
        <p:txBody>
          <a:bodyPr/>
          <a:lstStyle>
            <a:lvl1pPr algn="r">
              <a:defRPr sz="2400" b="1">
                <a:latin typeface="Arial" pitchFamily="34" charset="0"/>
                <a:cs typeface="Arial" pitchFamily="34" charset="0"/>
              </a:defRPr>
            </a:lvl1pPr>
          </a:lstStyle>
          <a:p>
            <a:r>
              <a:rPr lang="ru-RU"/>
              <a:t>Образец заголовка</a:t>
            </a:r>
          </a:p>
        </p:txBody>
      </p:sp>
      <p:sp>
        <p:nvSpPr>
          <p:cNvPr id="13315" name="Rectangle 3"/>
          <p:cNvSpPr>
            <a:spLocks noGrp="1" noChangeArrowheads="1"/>
          </p:cNvSpPr>
          <p:nvPr>
            <p:ph type="subTitle" idx="1"/>
          </p:nvPr>
        </p:nvSpPr>
        <p:spPr>
          <a:xfrm>
            <a:off x="819153" y="3886213"/>
            <a:ext cx="8345488" cy="400049"/>
          </a:xfrm>
        </p:spPr>
        <p:txBody>
          <a:bodyPr/>
          <a:lstStyle>
            <a:lvl1pPr marL="0" indent="0" algn="r">
              <a:buFontTx/>
              <a:buNone/>
              <a:defRPr>
                <a:latin typeface="Arial" pitchFamily="34" charset="0"/>
                <a:cs typeface="Arial" pitchFamily="34" charset="0"/>
              </a:defRPr>
            </a:lvl1pPr>
          </a:lstStyle>
          <a:p>
            <a:r>
              <a:rPr lang="ru-RU"/>
              <a:t>Образец подзаголовка</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767763" cy="5619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28625" y="1279525"/>
            <a:ext cx="70993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lt1" tx1="dk1" bg2="lt2" tx2="dk2" accent1="accent1" accent2="accent2" accent3="accent3" accent4="accent4" accent5="accent5" accent6="accent6" hlink="hlink" folHlink="folHlink"/>
  <p:sldLayoutIdLst>
    <p:sldLayoutId id="2147483916" r:id="rId1"/>
    <p:sldLayoutId id="2147483917" r:id="rId2"/>
  </p:sldLayoutIdLst>
  <p:hf hdr="0" ftr="0" dt="0"/>
  <p:txStyles>
    <p:titleStyle>
      <a:lvl1pPr algn="l" rtl="0" eaLnBrk="0" fontAlgn="base" hangingPunct="0">
        <a:spcBef>
          <a:spcPct val="0"/>
        </a:spcBef>
        <a:spcAft>
          <a:spcPct val="0"/>
        </a:spcAft>
        <a:defRPr lang="ru-RU" sz="2000" b="1" dirty="0">
          <a:solidFill>
            <a:srgbClr val="003366"/>
          </a:solidFill>
          <a:latin typeface="+mj-lt"/>
          <a:ea typeface="+mj-ea"/>
          <a:cs typeface="+mj-cs"/>
        </a:defRPr>
      </a:lvl1pPr>
      <a:lvl2pPr algn="l" rtl="0" eaLnBrk="0" fontAlgn="base" hangingPunct="0">
        <a:spcBef>
          <a:spcPct val="0"/>
        </a:spcBef>
        <a:spcAft>
          <a:spcPct val="0"/>
        </a:spcAft>
        <a:defRPr sz="2000" b="1">
          <a:solidFill>
            <a:srgbClr val="003366"/>
          </a:solidFill>
          <a:latin typeface="Arial" charset="0"/>
          <a:cs typeface="Arial" charset="0"/>
        </a:defRPr>
      </a:lvl2pPr>
      <a:lvl3pPr algn="l" rtl="0" eaLnBrk="0" fontAlgn="base" hangingPunct="0">
        <a:spcBef>
          <a:spcPct val="0"/>
        </a:spcBef>
        <a:spcAft>
          <a:spcPct val="0"/>
        </a:spcAft>
        <a:defRPr sz="2000" b="1">
          <a:solidFill>
            <a:srgbClr val="003366"/>
          </a:solidFill>
          <a:latin typeface="Arial" charset="0"/>
          <a:cs typeface="Arial" charset="0"/>
        </a:defRPr>
      </a:lvl3pPr>
      <a:lvl4pPr algn="l" rtl="0" eaLnBrk="0" fontAlgn="base" hangingPunct="0">
        <a:spcBef>
          <a:spcPct val="0"/>
        </a:spcBef>
        <a:spcAft>
          <a:spcPct val="0"/>
        </a:spcAft>
        <a:defRPr sz="2000" b="1">
          <a:solidFill>
            <a:srgbClr val="003366"/>
          </a:solidFill>
          <a:latin typeface="Arial" charset="0"/>
          <a:cs typeface="Arial" charset="0"/>
        </a:defRPr>
      </a:lvl4pPr>
      <a:lvl5pPr algn="l" rtl="0" eaLnBrk="0" fontAlgn="base" hangingPunct="0">
        <a:spcBef>
          <a:spcPct val="0"/>
        </a:spcBef>
        <a:spcAft>
          <a:spcPct val="0"/>
        </a:spcAft>
        <a:defRPr sz="2000" b="1">
          <a:solidFill>
            <a:srgbClr val="003366"/>
          </a:solidFill>
          <a:latin typeface="Arial" charset="0"/>
          <a:cs typeface="Arial" charset="0"/>
        </a:defRPr>
      </a:lvl5pPr>
      <a:lvl6pPr marL="457200" algn="l" rtl="0" fontAlgn="base">
        <a:spcBef>
          <a:spcPct val="0"/>
        </a:spcBef>
        <a:spcAft>
          <a:spcPct val="0"/>
        </a:spcAft>
        <a:defRPr>
          <a:solidFill>
            <a:srgbClr val="003366"/>
          </a:solidFill>
          <a:latin typeface="Tahoma" pitchFamily="34" charset="0"/>
        </a:defRPr>
      </a:lvl6pPr>
      <a:lvl7pPr marL="914400" algn="l" rtl="0" fontAlgn="base">
        <a:spcBef>
          <a:spcPct val="0"/>
        </a:spcBef>
        <a:spcAft>
          <a:spcPct val="0"/>
        </a:spcAft>
        <a:defRPr>
          <a:solidFill>
            <a:srgbClr val="003366"/>
          </a:solidFill>
          <a:latin typeface="Tahoma" pitchFamily="34" charset="0"/>
        </a:defRPr>
      </a:lvl7pPr>
      <a:lvl8pPr marL="1371600" algn="l" rtl="0" fontAlgn="base">
        <a:spcBef>
          <a:spcPct val="0"/>
        </a:spcBef>
        <a:spcAft>
          <a:spcPct val="0"/>
        </a:spcAft>
        <a:defRPr>
          <a:solidFill>
            <a:srgbClr val="003366"/>
          </a:solidFill>
          <a:latin typeface="Tahoma" pitchFamily="34" charset="0"/>
        </a:defRPr>
      </a:lvl8pPr>
      <a:lvl9pPr marL="1828800" algn="l" rtl="0" fontAlgn="base">
        <a:spcBef>
          <a:spcPct val="0"/>
        </a:spcBef>
        <a:spcAft>
          <a:spcPct val="0"/>
        </a:spcAft>
        <a:defRPr>
          <a:solidFill>
            <a:srgbClr val="003366"/>
          </a:solidFill>
          <a:latin typeface="Tahoma" pitchFamily="34" charset="0"/>
        </a:defRPr>
      </a:lvl9pPr>
    </p:titleStyle>
    <p:bodyStyle>
      <a:lvl1pPr marL="342900" indent="-342900" algn="l" rtl="0" eaLnBrk="0" fontAlgn="base" hangingPunct="0">
        <a:spcBef>
          <a:spcPct val="20000"/>
        </a:spcBef>
        <a:spcAft>
          <a:spcPct val="0"/>
        </a:spcAft>
        <a:buChar char="•"/>
        <a:defRPr lang="ru-RU" sz="1300" dirty="0">
          <a:solidFill>
            <a:schemeClr val="tx1"/>
          </a:solidFill>
          <a:latin typeface="+mn-lt"/>
          <a:ea typeface="+mn-ea"/>
          <a:cs typeface="+mn-cs"/>
        </a:defRPr>
      </a:lvl1pPr>
      <a:lvl2pPr marL="742950" indent="-285750" algn="l" rtl="0" eaLnBrk="0" fontAlgn="base" hangingPunct="0">
        <a:spcBef>
          <a:spcPct val="20000"/>
        </a:spcBef>
        <a:spcAft>
          <a:spcPct val="0"/>
        </a:spcAft>
        <a:buChar char="–"/>
        <a:defRPr lang="ru-RU" sz="1300" dirty="0">
          <a:solidFill>
            <a:schemeClr val="tx1"/>
          </a:solidFill>
          <a:latin typeface="+mn-lt"/>
          <a:ea typeface="+mn-ea"/>
          <a:cs typeface="+mn-cs"/>
        </a:defRPr>
      </a:lvl2pPr>
      <a:lvl3pPr marL="1143000" indent="-228600" algn="l" rtl="0" eaLnBrk="0" fontAlgn="base" hangingPunct="0">
        <a:spcBef>
          <a:spcPct val="20000"/>
        </a:spcBef>
        <a:spcAft>
          <a:spcPct val="0"/>
        </a:spcAft>
        <a:buChar char="•"/>
        <a:defRPr lang="ru-RU" sz="1300" dirty="0">
          <a:solidFill>
            <a:schemeClr val="tx1"/>
          </a:solidFill>
          <a:latin typeface="+mn-lt"/>
          <a:ea typeface="+mn-ea"/>
          <a:cs typeface="+mn-cs"/>
        </a:defRPr>
      </a:lvl3pPr>
      <a:lvl4pPr marL="1600200" indent="-228600" algn="l" rtl="0" eaLnBrk="0" fontAlgn="base" hangingPunct="0">
        <a:spcBef>
          <a:spcPct val="20000"/>
        </a:spcBef>
        <a:spcAft>
          <a:spcPct val="0"/>
        </a:spcAft>
        <a:buChar char="–"/>
        <a:defRPr lang="ru-RU" sz="1300" dirty="0">
          <a:solidFill>
            <a:schemeClr val="tx1"/>
          </a:solidFill>
          <a:latin typeface="+mn-lt"/>
          <a:ea typeface="+mn-ea"/>
          <a:cs typeface="+mn-cs"/>
        </a:defRPr>
      </a:lvl4pPr>
      <a:lvl5pPr marL="2057400" indent="-228600" algn="l" rtl="0" eaLnBrk="0" fontAlgn="base" hangingPunct="0">
        <a:spcBef>
          <a:spcPct val="20000"/>
        </a:spcBef>
        <a:spcAft>
          <a:spcPct val="0"/>
        </a:spcAft>
        <a:buChar char="»"/>
        <a:defRPr lang="ru-RU" sz="1300" dirty="0">
          <a:solidFill>
            <a:schemeClr val="tx1"/>
          </a:solidFill>
          <a:latin typeface="+mn-lt"/>
          <a:ea typeface="+mn-ea"/>
          <a:cs typeface="+mn-cs"/>
        </a:defRPr>
      </a:lvl5pPr>
      <a:lvl6pPr marL="2514600" indent="-228600" algn="l" rtl="0" fontAlgn="base">
        <a:spcBef>
          <a:spcPct val="20000"/>
        </a:spcBef>
        <a:spcAft>
          <a:spcPct val="0"/>
        </a:spcAft>
        <a:buChar char="»"/>
        <a:defRPr sz="1300">
          <a:solidFill>
            <a:schemeClr val="tx1"/>
          </a:solidFill>
          <a:latin typeface="+mn-lt"/>
        </a:defRPr>
      </a:lvl6pPr>
      <a:lvl7pPr marL="2971800" indent="-228600" algn="l" rtl="0" fontAlgn="base">
        <a:spcBef>
          <a:spcPct val="20000"/>
        </a:spcBef>
        <a:spcAft>
          <a:spcPct val="0"/>
        </a:spcAft>
        <a:buChar char="»"/>
        <a:defRPr sz="1300">
          <a:solidFill>
            <a:schemeClr val="tx1"/>
          </a:solidFill>
          <a:latin typeface="+mn-lt"/>
        </a:defRPr>
      </a:lvl7pPr>
      <a:lvl8pPr marL="3429000" indent="-228600" algn="l" rtl="0" fontAlgn="base">
        <a:spcBef>
          <a:spcPct val="20000"/>
        </a:spcBef>
        <a:spcAft>
          <a:spcPct val="0"/>
        </a:spcAft>
        <a:buChar char="»"/>
        <a:defRPr sz="1300">
          <a:solidFill>
            <a:schemeClr val="tx1"/>
          </a:solidFill>
          <a:latin typeface="+mn-lt"/>
        </a:defRPr>
      </a:lvl8pPr>
      <a:lvl9pPr marL="3886200" indent="-228600" algn="l" rtl="0" fontAlgn="base">
        <a:spcBef>
          <a:spcPct val="20000"/>
        </a:spcBef>
        <a:spcAft>
          <a:spcPct val="0"/>
        </a:spcAft>
        <a:buChar char="»"/>
        <a:defRPr sz="13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4"/>
          <p:cNvSpPr>
            <a:spLocks noGrp="1" noChangeArrowheads="1"/>
          </p:cNvSpPr>
          <p:nvPr>
            <p:ph type="ctrTitle"/>
          </p:nvPr>
        </p:nvSpPr>
        <p:spPr>
          <a:xfrm>
            <a:off x="704528" y="1988840"/>
            <a:ext cx="8496944" cy="1512168"/>
          </a:xfrm>
          <a:noFill/>
        </p:spPr>
        <p:txBody>
          <a:bodyPr/>
          <a:lstStyle/>
          <a:p>
            <a:pPr algn="just"/>
            <a:r>
              <a:rPr lang="kk-KZ" sz="1400" dirty="0" smtClean="0"/>
              <a:t/>
            </a:r>
            <a:br>
              <a:rPr lang="kk-KZ" sz="1400" dirty="0" smtClean="0"/>
            </a:br>
            <a:r>
              <a:rPr lang="kk-KZ" sz="1400" dirty="0" smtClean="0"/>
              <a:t/>
            </a:r>
            <a:br>
              <a:rPr lang="kk-KZ" sz="1400" dirty="0" smtClean="0"/>
            </a:br>
            <a:r>
              <a:rPr lang="kk-KZ" sz="1400" dirty="0" smtClean="0"/>
              <a:t/>
            </a:r>
            <a:br>
              <a:rPr lang="kk-KZ" sz="1400" dirty="0" smtClean="0"/>
            </a:br>
            <a:r>
              <a:rPr lang="kk-KZ" sz="1400" dirty="0" smtClean="0"/>
              <a:t/>
            </a:r>
            <a:br>
              <a:rPr lang="kk-KZ" sz="1400" dirty="0" smtClean="0"/>
            </a:br>
            <a:r>
              <a:rPr lang="kk-KZ" sz="1700" dirty="0" smtClean="0"/>
              <a:t>«Қазақстан Республикасының кейбiр заңнамалық актiлерiне </a:t>
            </a:r>
            <a:r>
              <a:rPr lang="ru-RU" sz="1700" dirty="0" smtClean="0"/>
              <a:t>бюджет </a:t>
            </a:r>
            <a:r>
              <a:rPr lang="ru-RU" sz="1700" dirty="0" err="1" smtClean="0"/>
              <a:t>заңнамасын жетiлдiру</a:t>
            </a:r>
            <a:r>
              <a:rPr lang="ru-RU" sz="1700" dirty="0" smtClean="0"/>
              <a:t> </a:t>
            </a:r>
            <a:r>
              <a:rPr lang="ru-RU" sz="1700" dirty="0" err="1" smtClean="0"/>
              <a:t>мәселелері бойынша</a:t>
            </a:r>
            <a:r>
              <a:rPr lang="kk-KZ" sz="1700" dirty="0" smtClean="0"/>
              <a:t> өзгерiстер мен толықтырулар енгiзу туралы»</a:t>
            </a:r>
            <a:r>
              <a:rPr lang="kk-KZ" sz="1700" b="0" dirty="0" smtClean="0"/>
              <a:t> </a:t>
            </a:r>
            <a:r>
              <a:rPr lang="kk-KZ" sz="1700" dirty="0" smtClean="0"/>
              <a:t>Қазақстан Республикасы Заңының  жүзеге асырылу барысы» (91,92,93-қадамдар) тақырыбы бойынша баяндамаға</a:t>
            </a:r>
            <a:r>
              <a:rPr lang="kk-KZ" sz="1800" dirty="0" smtClean="0"/>
              <a:t/>
            </a:r>
            <a:br>
              <a:rPr lang="kk-KZ" sz="1800" dirty="0" smtClean="0"/>
            </a:br>
            <a:r>
              <a:rPr lang="kk-KZ" sz="1400" dirty="0" smtClean="0"/>
              <a:t/>
            </a:r>
            <a:br>
              <a:rPr lang="kk-KZ" sz="1400" dirty="0" smtClean="0"/>
            </a:br>
            <a:r>
              <a:rPr lang="kk-KZ" sz="1400" dirty="0" smtClean="0"/>
              <a:t> </a:t>
            </a:r>
            <a:r>
              <a:rPr lang="ru-RU" sz="1800" dirty="0" smtClean="0"/>
              <a:t/>
            </a:r>
            <a:br>
              <a:rPr lang="ru-RU" sz="1800" dirty="0" smtClean="0"/>
            </a:br>
            <a:endParaRPr lang="ru-RU" sz="1800" dirty="0">
              <a:latin typeface="Calibri" pitchFamily="34" charset="0"/>
            </a:endParaRPr>
          </a:p>
        </p:txBody>
      </p:sp>
      <p:sp>
        <p:nvSpPr>
          <p:cNvPr id="3" name="Subtitle 3"/>
          <p:cNvSpPr>
            <a:spLocks noGrp="1"/>
          </p:cNvSpPr>
          <p:nvPr>
            <p:ph type="subTitle" idx="1"/>
          </p:nvPr>
        </p:nvSpPr>
        <p:spPr>
          <a:xfrm>
            <a:off x="3440832" y="6333380"/>
            <a:ext cx="3160216" cy="407988"/>
          </a:xfrm>
        </p:spPr>
        <p:txBody>
          <a:bodyPr anchor="ctr"/>
          <a:lstStyle/>
          <a:p>
            <a:pPr algn="ctr"/>
            <a:r>
              <a:rPr lang="en-US" sz="2000" b="1" dirty="0" smtClean="0">
                <a:solidFill>
                  <a:srgbClr val="003366"/>
                </a:solidFill>
                <a:latin typeface="Calibri" pitchFamily="34" charset="0"/>
                <a:cs typeface="Arial" charset="0"/>
              </a:rPr>
              <a:t>20</a:t>
            </a:r>
            <a:r>
              <a:rPr sz="2000" b="1" dirty="0" smtClean="0">
                <a:solidFill>
                  <a:srgbClr val="003366"/>
                </a:solidFill>
                <a:latin typeface="Calibri" pitchFamily="34" charset="0"/>
                <a:cs typeface="Arial" charset="0"/>
              </a:rPr>
              <a:t>17 </a:t>
            </a:r>
            <a:r>
              <a:rPr sz="2000" b="1" dirty="0" err="1" smtClean="0">
                <a:solidFill>
                  <a:srgbClr val="003366"/>
                </a:solidFill>
                <a:latin typeface="Calibri" pitchFamily="34" charset="0"/>
                <a:cs typeface="Arial" charset="0"/>
              </a:rPr>
              <a:t>жыл</a:t>
            </a:r>
            <a:r>
              <a:rPr sz="2000" b="1" dirty="0" smtClean="0">
                <a:solidFill>
                  <a:srgbClr val="003366"/>
                </a:solidFill>
                <a:latin typeface="Calibri" pitchFamily="34" charset="0"/>
                <a:cs typeface="Arial" charset="0"/>
              </a:rPr>
              <a:t> </a:t>
            </a:r>
            <a:r>
              <a:rPr sz="2000" b="1" dirty="0" err="1" smtClean="0">
                <a:solidFill>
                  <a:srgbClr val="003366"/>
                </a:solidFill>
                <a:latin typeface="Calibri" pitchFamily="34" charset="0"/>
                <a:cs typeface="Arial" charset="0"/>
              </a:rPr>
              <a:t>наурыз</a:t>
            </a:r>
            <a:endParaRPr lang="en-US" sz="2000" b="1" dirty="0" smtClean="0">
              <a:solidFill>
                <a:srgbClr val="003366"/>
              </a:solidFill>
              <a:latin typeface="Calibri" pitchFamily="34" charset="0"/>
              <a:cs typeface="Arial" charset="0"/>
            </a:endParaRPr>
          </a:p>
        </p:txBody>
      </p:sp>
      <p:sp>
        <p:nvSpPr>
          <p:cNvPr id="7" name="Subtitle 3"/>
          <p:cNvSpPr txBox="1">
            <a:spLocks/>
          </p:cNvSpPr>
          <p:nvPr/>
        </p:nvSpPr>
        <p:spPr bwMode="auto">
          <a:xfrm>
            <a:off x="1064568" y="332656"/>
            <a:ext cx="7760543" cy="433387"/>
          </a:xfrm>
          <a:prstGeom prst="rect">
            <a:avLst/>
          </a:prstGeom>
          <a:noFill/>
          <a:ln w="9525">
            <a:noFill/>
            <a:miter lim="800000"/>
            <a:headEnd/>
            <a:tailEnd/>
          </a:ln>
        </p:spPr>
        <p:txBody>
          <a:bodyPr anchor="ctr"/>
          <a:lstStyle/>
          <a:p>
            <a:pPr algn="ctr">
              <a:spcBef>
                <a:spcPct val="20000"/>
              </a:spcBef>
              <a:defRPr/>
            </a:pPr>
            <a:r>
              <a:rPr lang="ru-RU" sz="2000" b="1" kern="0" dirty="0" err="1" smtClean="0">
                <a:solidFill>
                  <a:srgbClr val="003366"/>
                </a:solidFill>
                <a:cs typeface="Arial" pitchFamily="34" charset="0"/>
              </a:rPr>
              <a:t>Қазақстан Республикасы</a:t>
            </a:r>
            <a:r>
              <a:rPr lang="ru-RU" sz="2000" b="1" kern="0" dirty="0" smtClean="0">
                <a:solidFill>
                  <a:srgbClr val="003366"/>
                </a:solidFill>
                <a:cs typeface="Arial" pitchFamily="34" charset="0"/>
              </a:rPr>
              <a:t> </a:t>
            </a:r>
            <a:r>
              <a:rPr lang="ru-RU" sz="2000" b="1" kern="0" dirty="0" err="1" smtClean="0">
                <a:solidFill>
                  <a:srgbClr val="003366"/>
                </a:solidFill>
                <a:cs typeface="Arial" pitchFamily="34" charset="0"/>
              </a:rPr>
              <a:t>Қаржы министрлігі</a:t>
            </a:r>
            <a:endParaRPr lang="en-US" sz="2000" b="1" kern="0" dirty="0">
              <a:solidFill>
                <a:srgbClr val="003366"/>
              </a:solidFill>
              <a:cs typeface="Arial" pitchFamily="34" charset="0"/>
            </a:endParaRPr>
          </a:p>
        </p:txBody>
      </p:sp>
      <p:sp>
        <p:nvSpPr>
          <p:cNvPr id="6" name="Rectangle 4"/>
          <p:cNvSpPr txBox="1">
            <a:spLocks noChangeArrowheads="1"/>
          </p:cNvSpPr>
          <p:nvPr/>
        </p:nvSpPr>
        <p:spPr bwMode="auto">
          <a:xfrm>
            <a:off x="5241032" y="3789040"/>
            <a:ext cx="4032448" cy="12241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lnSpc>
                <a:spcPct val="90000"/>
              </a:lnSpc>
            </a:pPr>
            <a:endParaRPr lang="ru-RU" sz="1200" i="1" dirty="0">
              <a:latin typeface="+mn-lt"/>
            </a:endParaRPr>
          </a:p>
        </p:txBody>
      </p:sp>
    </p:spTree>
    <p:extLst>
      <p:ext uri="{BB962C8B-B14F-4D97-AF65-F5344CB8AC3E}">
        <p14:creationId xmlns:p14="http://schemas.microsoft.com/office/powerpoint/2010/main" val="1282728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16496" y="260648"/>
            <a:ext cx="8928992" cy="561975"/>
          </a:xfrm>
        </p:spPr>
        <p:txBody>
          <a:bodyPr/>
          <a:lstStyle/>
          <a:p>
            <a:pPr algn="just"/>
            <a:r>
              <a:rPr lang="kk-KZ" sz="1800" dirty="0" smtClean="0"/>
              <a:t>Мемлекеттік органдардың дербестігін кеңейту және нысаналы индикаторларға қол жеткізу үшін жауапкершілікті күшейту </a:t>
            </a:r>
            <a:r>
              <a:rPr lang="ru-RU" sz="1800" dirty="0" smtClean="0">
                <a:latin typeface="Calibri" pitchFamily="34" charset="0"/>
              </a:rPr>
              <a:t>:</a:t>
            </a:r>
            <a:endParaRPr lang="ru-RU" sz="1800" dirty="0">
              <a:latin typeface="Calibri" pitchFamily="34" charset="0"/>
            </a:endParaRPr>
          </a:p>
        </p:txBody>
      </p:sp>
      <p:sp>
        <p:nvSpPr>
          <p:cNvPr id="24" name="Объект 23"/>
          <p:cNvSpPr>
            <a:spLocks noGrp="1"/>
          </p:cNvSpPr>
          <p:nvPr>
            <p:ph idx="1"/>
          </p:nvPr>
        </p:nvSpPr>
        <p:spPr>
          <a:xfrm>
            <a:off x="344488" y="1052736"/>
            <a:ext cx="9001000" cy="5256584"/>
          </a:xfrm>
          <a:prstGeom prst="rect">
            <a:avLst/>
          </a:prstGeom>
        </p:spPr>
        <p:txBody>
          <a:bodyPr wrap="square">
            <a:noAutofit/>
          </a:bodyPr>
          <a:lstStyle/>
          <a:p>
            <a:pPr marL="358775" indent="-358775" algn="just">
              <a:lnSpc>
                <a:spcPct val="90000"/>
              </a:lnSpc>
              <a:spcBef>
                <a:spcPts val="0"/>
              </a:spcBef>
              <a:spcAft>
                <a:spcPts val="0"/>
              </a:spcAft>
              <a:buClr>
                <a:srgbClr val="003366"/>
              </a:buClr>
              <a:buNone/>
            </a:pPr>
            <a:r>
              <a:rPr lang="ru-RU" sz="1800" b="1" dirty="0" smtClean="0">
                <a:solidFill>
                  <a:srgbClr val="003366"/>
                </a:solidFill>
                <a:latin typeface="Calibri" pitchFamily="34" charset="0"/>
              </a:rPr>
              <a:t>       </a:t>
            </a:r>
            <a:endParaRPr lang="ru-RU" sz="800" b="1" dirty="0" smtClean="0">
              <a:solidFill>
                <a:srgbClr val="003366"/>
              </a:solidFill>
              <a:latin typeface="Calibri" pitchFamily="34" charset="0"/>
            </a:endParaRPr>
          </a:p>
          <a:p>
            <a:pPr marL="358775" indent="-358775" algn="just">
              <a:lnSpc>
                <a:spcPct val="90000"/>
              </a:lnSpc>
              <a:spcBef>
                <a:spcPts val="0"/>
              </a:spcBef>
              <a:spcAft>
                <a:spcPts val="1200"/>
              </a:spcAft>
              <a:buClr>
                <a:srgbClr val="003366"/>
              </a:buClr>
              <a:buFont typeface="Wingdings" pitchFamily="2" charset="2"/>
              <a:buChar char="Ø"/>
            </a:pPr>
            <a:r>
              <a:rPr lang="kk-KZ" sz="1500" dirty="0" smtClean="0">
                <a:latin typeface="+mn-lt"/>
              </a:rPr>
              <a:t>бюджетті орындау кезінде </a:t>
            </a:r>
            <a:r>
              <a:rPr lang="kk-KZ" sz="1500" i="1" dirty="0" smtClean="0">
                <a:latin typeface="+mn-lt"/>
              </a:rPr>
              <a:t>қарыздар, гранттар, Қазақстан Республикасы Ұлттық қорынан бөлінетін нысаналы трансферттер, жоғары тұрған бюджеттен бөлінетін нысаналы трансферттер қаражаттары есебінен қаржыландырылатын бюджеттік кіші бағдарламаларды қоспағанда</a:t>
            </a:r>
            <a:r>
              <a:rPr lang="kk-KZ" sz="1500" dirty="0" smtClean="0">
                <a:latin typeface="+mn-lt"/>
              </a:rPr>
              <a:t>, бір бюджеттік бағдарлама шегінде бюджеттік кіші бағдарламалар арасында шығыстардың бюджеттік бағдарлама бойынша жылдық көлемін өзгертусіз, және бюджеттік бағдарламаның ағымдағы бір бюджеттік кіші бағдарламасы шегіндегі іс-шаралар арасында </a:t>
            </a:r>
            <a:r>
              <a:rPr lang="kk-KZ" sz="1500" b="1" dirty="0" smtClean="0">
                <a:latin typeface="+mn-lt"/>
              </a:rPr>
              <a:t>қаражаттарды қайта бөлу құқығы берелді</a:t>
            </a:r>
            <a:r>
              <a:rPr lang="ru-RU" sz="1500" dirty="0" smtClean="0">
                <a:latin typeface="+mn-lt"/>
              </a:rPr>
              <a:t>;</a:t>
            </a:r>
          </a:p>
          <a:p>
            <a:pPr marL="358775" indent="-358775" algn="just">
              <a:lnSpc>
                <a:spcPct val="90000"/>
              </a:lnSpc>
              <a:spcBef>
                <a:spcPts val="0"/>
              </a:spcBef>
              <a:spcAft>
                <a:spcPts val="1800"/>
              </a:spcAft>
              <a:buClr>
                <a:srgbClr val="003366"/>
              </a:buClr>
              <a:buFont typeface="Wingdings" pitchFamily="2" charset="2"/>
              <a:buChar char="Ø"/>
            </a:pPr>
            <a:r>
              <a:rPr lang="kk-KZ" sz="1500" dirty="0" smtClean="0">
                <a:latin typeface="+mn-lt"/>
              </a:rPr>
              <a:t>бюджеттік бағдарламалар әкімшілерінің бірінші басшыларына және бюджеттік бағдарламалар басшыларына стратегиялық жоспарлардың нысаналы индикаторларына және аумақты дамыту бағдарламаларына, бюджеттік бағдарламалардың түпкілікті нәтижелеріне қол жеткізбегені үшін </a:t>
            </a:r>
            <a:r>
              <a:rPr lang="kk-KZ" sz="1500" b="1" dirty="0" smtClean="0">
                <a:latin typeface="+mn-lt"/>
              </a:rPr>
              <a:t>тәртіптік жауапкершілік енгізілді</a:t>
            </a:r>
            <a:r>
              <a:rPr lang="ru-RU" sz="1500" dirty="0" smtClean="0">
                <a:latin typeface="+mn-lt"/>
              </a:rPr>
              <a:t>;</a:t>
            </a:r>
          </a:p>
          <a:p>
            <a:pPr marL="358775" indent="-358775" algn="just">
              <a:lnSpc>
                <a:spcPct val="90000"/>
              </a:lnSpc>
              <a:spcBef>
                <a:spcPts val="0"/>
              </a:spcBef>
              <a:spcAft>
                <a:spcPts val="0"/>
              </a:spcAft>
              <a:buClr>
                <a:srgbClr val="003366"/>
              </a:buClr>
              <a:buFont typeface="Wingdings" pitchFamily="2" charset="2"/>
              <a:buChar char="Ø"/>
            </a:pPr>
            <a:r>
              <a:rPr lang="kk-KZ" sz="1500" dirty="0" smtClean="0">
                <a:latin typeface="+mn-lt"/>
              </a:rPr>
              <a:t>2016-2018 жылдарға республикалық бюджеттің жобасы әзірленген кезінде бюджеттік бағдарламалар белгіленген бюджет құрылымы шеңберінде </a:t>
            </a:r>
            <a:r>
              <a:rPr lang="kk-KZ" sz="1500" b="1" dirty="0" smtClean="0">
                <a:latin typeface="+mn-lt"/>
              </a:rPr>
              <a:t>бюджеттік бағдарламалар </a:t>
            </a:r>
            <a:r>
              <a:rPr lang="x-none" sz="1500" b="1" smtClean="0">
                <a:latin typeface="+mn-lt"/>
              </a:rPr>
              <a:t>ірілендіріл</a:t>
            </a:r>
            <a:r>
              <a:rPr lang="kk-KZ" sz="1500" b="1" dirty="0" smtClean="0">
                <a:latin typeface="+mn-lt"/>
              </a:rPr>
              <a:t>ді;</a:t>
            </a:r>
          </a:p>
          <a:p>
            <a:pPr marL="358775" indent="-4763" algn="just">
              <a:lnSpc>
                <a:spcPct val="90000"/>
              </a:lnSpc>
              <a:spcBef>
                <a:spcPts val="0"/>
              </a:spcBef>
              <a:spcAft>
                <a:spcPts val="1800"/>
              </a:spcAft>
              <a:buClr>
                <a:srgbClr val="003366"/>
              </a:buClr>
              <a:buNone/>
            </a:pPr>
            <a:r>
              <a:rPr lang="kk-KZ" i="1" dirty="0" smtClean="0">
                <a:latin typeface="+mn-lt"/>
              </a:rPr>
              <a:t>Анықтама:</a:t>
            </a:r>
            <a:r>
              <a:rPr lang="kk-KZ" sz="1500" dirty="0" smtClean="0">
                <a:latin typeface="+mn-lt"/>
              </a:rPr>
              <a:t> </a:t>
            </a:r>
            <a:r>
              <a:rPr lang="kk-KZ" sz="1500" i="1" dirty="0" smtClean="0">
                <a:latin typeface="+mn-lt"/>
              </a:rPr>
              <a:t>Республикалық бюджеттік бағдарлама саңы </a:t>
            </a:r>
            <a:r>
              <a:rPr lang="kk-KZ" sz="1500" b="1" i="1" dirty="0" smtClean="0">
                <a:latin typeface="+mn-lt"/>
              </a:rPr>
              <a:t>519-дан 220-ға </a:t>
            </a:r>
            <a:r>
              <a:rPr lang="kk-KZ" sz="1500" i="1" dirty="0" smtClean="0">
                <a:latin typeface="+mn-lt"/>
              </a:rPr>
              <a:t>азайды. </a:t>
            </a:r>
            <a:endParaRPr lang="ru-RU" sz="1500" i="1" dirty="0" smtClean="0">
              <a:latin typeface="+mn-lt"/>
            </a:endParaRPr>
          </a:p>
          <a:p>
            <a:pPr marL="358775" indent="-358775" algn="just">
              <a:lnSpc>
                <a:spcPct val="90000"/>
              </a:lnSpc>
              <a:spcBef>
                <a:spcPts val="0"/>
              </a:spcBef>
              <a:spcAft>
                <a:spcPts val="1800"/>
              </a:spcAft>
              <a:buClr>
                <a:srgbClr val="003366"/>
              </a:buClr>
              <a:buFont typeface="Wingdings" pitchFamily="2" charset="2"/>
              <a:buChar char="Ø"/>
            </a:pPr>
            <a:r>
              <a:rPr lang="kk-KZ" sz="1500" dirty="0" smtClean="0">
                <a:latin typeface="+mn-lt"/>
              </a:rPr>
              <a:t>аумақтық даму бағдарламасымен және стратегиялық жоспармен анықталған бюджеттік бағдарламаның соңғы нәтижесіне және мақсатына жетуге бағытталған шығындарды бөлек бюджеттік бағдарламаларға бөлу туралы норма енгізілді. Бюджеттік бағдарламаның мрниторингі мен бағалануы тікелей және соңғы көрсеткіштердің негізінде жүзеге асырылады.</a:t>
            </a:r>
            <a:endParaRPr lang="ru-RU" sz="1500" dirty="0" smtClean="0">
              <a:latin typeface="+mn-lt"/>
            </a:endParaRPr>
          </a:p>
          <a:p>
            <a:pPr marL="358775" indent="-358775" algn="just">
              <a:lnSpc>
                <a:spcPct val="90000"/>
              </a:lnSpc>
              <a:spcBef>
                <a:spcPts val="0"/>
              </a:spcBef>
              <a:spcAft>
                <a:spcPts val="1800"/>
              </a:spcAft>
              <a:buClr>
                <a:srgbClr val="003366"/>
              </a:buClr>
              <a:buFont typeface="Wingdings" pitchFamily="2" charset="2"/>
              <a:buChar char="Ø"/>
            </a:pPr>
            <a:endParaRPr lang="ru-RU" sz="1800" dirty="0" smtClean="0">
              <a:latin typeface="Calibri" pitchFamily="34" charset="0"/>
            </a:endParaRPr>
          </a:p>
          <a:p>
            <a:pPr marL="358775" indent="-358775" algn="just">
              <a:lnSpc>
                <a:spcPct val="90000"/>
              </a:lnSpc>
              <a:spcBef>
                <a:spcPts val="0"/>
              </a:spcBef>
              <a:spcAft>
                <a:spcPts val="1800"/>
              </a:spcAft>
              <a:buClr>
                <a:srgbClr val="003366"/>
              </a:buClr>
              <a:buFont typeface="Wingdings" pitchFamily="2" charset="2"/>
              <a:buChar char="Ø"/>
            </a:pPr>
            <a:endParaRPr lang="ru-RU" sz="1800" dirty="0" smtClean="0">
              <a:latin typeface="Calibri" pitchFamily="34" charset="0"/>
            </a:endParaRPr>
          </a:p>
          <a:p>
            <a:pPr marL="358775" indent="-358775" algn="just">
              <a:lnSpc>
                <a:spcPct val="90000"/>
              </a:lnSpc>
              <a:spcBef>
                <a:spcPts val="0"/>
              </a:spcBef>
              <a:spcAft>
                <a:spcPts val="1800"/>
              </a:spcAft>
              <a:buClr>
                <a:srgbClr val="003366"/>
              </a:buClr>
              <a:buFont typeface="Wingdings" pitchFamily="2" charset="2"/>
              <a:buChar char="Ø"/>
            </a:pPr>
            <a:endParaRPr lang="ru-RU" sz="1800" dirty="0" smtClean="0">
              <a:latin typeface="Calibri" pitchFamily="34" charset="0"/>
            </a:endParaRPr>
          </a:p>
        </p:txBody>
      </p:sp>
    </p:spTree>
    <p:extLst>
      <p:ext uri="{BB962C8B-B14F-4D97-AF65-F5344CB8AC3E}">
        <p14:creationId xmlns:p14="http://schemas.microsoft.com/office/powerpoint/2010/main" val="816708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16496" y="260648"/>
            <a:ext cx="8928992" cy="561975"/>
          </a:xfrm>
        </p:spPr>
        <p:txBody>
          <a:bodyPr/>
          <a:lstStyle/>
          <a:p>
            <a:r>
              <a:rPr lang="kk-KZ" sz="1800" dirty="0" smtClean="0"/>
              <a:t>Нәтижеге жету бойынша екпінмен бюджет жобасын және оны атқару туралы есептілікті ұсынудың жаңа нысаны енгізілді</a:t>
            </a:r>
            <a:endParaRPr lang="ru-RU" sz="1800" dirty="0"/>
          </a:p>
        </p:txBody>
      </p:sp>
      <p:sp>
        <p:nvSpPr>
          <p:cNvPr id="24" name="Объект 23"/>
          <p:cNvSpPr>
            <a:spLocks noGrp="1"/>
          </p:cNvSpPr>
          <p:nvPr>
            <p:ph idx="1"/>
          </p:nvPr>
        </p:nvSpPr>
        <p:spPr>
          <a:xfrm>
            <a:off x="344488" y="908720"/>
            <a:ext cx="9001000" cy="5472608"/>
          </a:xfrm>
          <a:prstGeom prst="rect">
            <a:avLst/>
          </a:prstGeom>
        </p:spPr>
        <p:txBody>
          <a:bodyPr wrap="square">
            <a:noAutofit/>
          </a:bodyPr>
          <a:lstStyle/>
          <a:p>
            <a:pPr marL="358775" indent="-358775" algn="just">
              <a:lnSpc>
                <a:spcPct val="90000"/>
              </a:lnSpc>
              <a:spcBef>
                <a:spcPts val="0"/>
              </a:spcBef>
              <a:spcAft>
                <a:spcPts val="0"/>
              </a:spcAft>
              <a:buClr>
                <a:srgbClr val="003366"/>
              </a:buClr>
              <a:buNone/>
            </a:pPr>
            <a:r>
              <a:rPr lang="ru-RU" sz="1800" b="1" dirty="0" smtClean="0">
                <a:solidFill>
                  <a:srgbClr val="003366"/>
                </a:solidFill>
                <a:latin typeface="Calibri" pitchFamily="34" charset="0"/>
              </a:rPr>
              <a:t>       </a:t>
            </a:r>
            <a:endParaRPr lang="ru-RU" sz="800" b="1" dirty="0" smtClean="0">
              <a:solidFill>
                <a:srgbClr val="003366"/>
              </a:solidFill>
              <a:latin typeface="Calibri" pitchFamily="34" charset="0"/>
            </a:endParaRPr>
          </a:p>
          <a:p>
            <a:pPr marL="358775" indent="-358775" algn="just">
              <a:lnSpc>
                <a:spcPct val="90000"/>
              </a:lnSpc>
              <a:spcBef>
                <a:spcPts val="0"/>
              </a:spcBef>
              <a:spcAft>
                <a:spcPts val="600"/>
              </a:spcAft>
              <a:buClr>
                <a:srgbClr val="003366"/>
              </a:buClr>
              <a:buFont typeface="Wingdings" pitchFamily="2" charset="2"/>
              <a:buChar char="Ø"/>
            </a:pPr>
            <a:r>
              <a:rPr lang="ru-RU" sz="1800" b="1" dirty="0" err="1" smtClean="0">
                <a:latin typeface="Calibri" pitchFamily="34" charset="0"/>
              </a:rPr>
              <a:t>Жаңа нысан</a:t>
            </a:r>
            <a:r>
              <a:rPr lang="ru-RU" sz="1800" b="1" dirty="0" smtClean="0">
                <a:latin typeface="Calibri" pitchFamily="34" charset="0"/>
              </a:rPr>
              <a:t>:</a:t>
            </a:r>
          </a:p>
          <a:p>
            <a:pPr algn="just"/>
            <a:r>
              <a:rPr lang="kk-KZ" sz="1500" dirty="0" smtClean="0"/>
              <a:t>бюджеттік өтінімінде және түсіндірме жазбадасында: </a:t>
            </a:r>
            <a:r>
              <a:rPr lang="kk-KZ" sz="1500" i="1" dirty="0" smtClean="0"/>
              <a:t>стратегиялық жоспардың немесе аумақтың даму бағдарламасында мақсаттардың сипатталуын және жоспарланған мақсатты индикаторларды, мақсатты индикаторлар мен ұсынылған бюджеттік шығыстар байланысымен мемлекеттік орган жұмысының тікелей және соңғы көрсеткіштерін сипаттауды;</a:t>
            </a:r>
          </a:p>
          <a:p>
            <a:pPr algn="just"/>
            <a:r>
              <a:rPr lang="kk-KZ" sz="1500" i="1" dirty="0" smtClean="0"/>
              <a:t>Парламентте республикалық бюджет жобасын және маслихатта жергілікті бюджет жобасын қарастыру кезінде стратегиялық жоспарлардың жоспарланған мақсатты индикаторлары туралы (бюджеттік бағдарламалардың соңғы нәтижелері) бюджеттік бағдарлама басшыларын тыңдауды;</a:t>
            </a:r>
            <a:endParaRPr lang="ru-RU" sz="1500" i="1" dirty="0" smtClean="0"/>
          </a:p>
          <a:p>
            <a:pPr algn="just"/>
            <a:r>
              <a:rPr lang="kk-KZ" sz="1500" i="1" dirty="0" smtClean="0"/>
              <a:t>республикалық, жергілікті бюджеттерді атқару туралы есептіліктерінде мемлекеттік органдардың стратегиялық жоспардың, аумақтардың даму бағдарламаларының мақсатты индикаторларына жету туралы ақпаратты, бюджеттік бағдарламаның нәтижелік көрсеткіштерін, оларға қол жеткізбеу себептерін сипаттауды; </a:t>
            </a:r>
            <a:endParaRPr lang="ru-RU" sz="1500" i="1" dirty="0" smtClean="0"/>
          </a:p>
          <a:p>
            <a:pPr algn="just"/>
            <a:r>
              <a:rPr lang="kk-KZ" sz="1500" i="1" dirty="0" smtClean="0"/>
              <a:t>Парламентте республикалық бюджетті атқару туралы жылдық есепті талқылау кезінде – бюджеттік бағдарламалардың тікелей және соңғы көрсеткіштеріне жету туралы, маслихатта жергілікті бюджетті атқару туралы есептілікті қарастыру кезінде – аумақтық даму бағдарламасының мақсатты индикаторларына және бюджеттік бағдарламаларды іске асыру туралы бюджеттік бағдарлама әкімшілерін тыңдауды қосады.</a:t>
            </a:r>
            <a:endParaRPr lang="ru-RU" sz="1500" i="1" dirty="0" smtClean="0"/>
          </a:p>
          <a:p>
            <a:pPr marL="358775" indent="-358775" algn="just">
              <a:lnSpc>
                <a:spcPct val="90000"/>
              </a:lnSpc>
              <a:spcBef>
                <a:spcPts val="0"/>
              </a:spcBef>
              <a:spcAft>
                <a:spcPts val="1800"/>
              </a:spcAft>
              <a:buClr>
                <a:srgbClr val="003366"/>
              </a:buClr>
              <a:buFont typeface="Wingdings" pitchFamily="2" charset="2"/>
              <a:buChar char="Ø"/>
            </a:pPr>
            <a:endParaRPr lang="ru-RU" sz="1800" dirty="0" smtClean="0">
              <a:latin typeface="Calibri" pitchFamily="34" charset="0"/>
            </a:endParaRPr>
          </a:p>
        </p:txBody>
      </p:sp>
    </p:spTree>
    <p:extLst>
      <p:ext uri="{BB962C8B-B14F-4D97-AF65-F5344CB8AC3E}">
        <p14:creationId xmlns:p14="http://schemas.microsoft.com/office/powerpoint/2010/main" val="816708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16496" y="274638"/>
            <a:ext cx="8928992" cy="561975"/>
          </a:xfrm>
        </p:spPr>
        <p:txBody>
          <a:bodyPr/>
          <a:lstStyle/>
          <a:p>
            <a:pPr algn="ctr">
              <a:lnSpc>
                <a:spcPct val="90000"/>
              </a:lnSpc>
            </a:pPr>
            <a:r>
              <a:rPr lang="ru-RU" altLang="zh-CN" sz="1800" dirty="0" err="1" smtClean="0"/>
              <a:t>Бюджетті</a:t>
            </a:r>
            <a:r>
              <a:rPr lang="ru-RU" altLang="zh-CN" sz="1800" dirty="0" smtClean="0"/>
              <a:t> </a:t>
            </a:r>
            <a:r>
              <a:rPr lang="ru-RU" altLang="zh-CN" sz="1800" dirty="0" err="1" smtClean="0"/>
              <a:t>жоспарлау</a:t>
            </a:r>
            <a:r>
              <a:rPr lang="ru-RU" altLang="zh-CN" sz="1800" dirty="0" smtClean="0"/>
              <a:t> </a:t>
            </a:r>
            <a:r>
              <a:rPr lang="ru-RU" altLang="zh-CN" sz="1800" dirty="0" err="1" smtClean="0"/>
              <a:t>кезінде</a:t>
            </a:r>
            <a:r>
              <a:rPr lang="ru-RU" altLang="zh-CN" sz="1800" dirty="0" smtClean="0"/>
              <a:t> </a:t>
            </a:r>
            <a:r>
              <a:rPr lang="ru-RU" altLang="zh-CN" sz="1800" dirty="0" err="1" smtClean="0"/>
              <a:t>есептеу</a:t>
            </a:r>
            <a:r>
              <a:rPr lang="ru-RU" altLang="zh-CN" sz="1800" dirty="0" smtClean="0"/>
              <a:t> </a:t>
            </a:r>
            <a:r>
              <a:rPr lang="ru-RU" altLang="zh-CN" sz="1800" dirty="0" err="1" smtClean="0"/>
              <a:t>әдісін әзірлеу және </a:t>
            </a:r>
            <a:br>
              <a:rPr lang="ru-RU" altLang="zh-CN" sz="1800" dirty="0" err="1" smtClean="0"/>
            </a:br>
            <a:r>
              <a:rPr lang="ru-RU" sz="1800" dirty="0" err="1" smtClean="0"/>
              <a:t>кезең-кезеңмен </a:t>
            </a:r>
            <a:r>
              <a:rPr lang="ru-RU" altLang="zh-CN" sz="1800" dirty="0" err="1" smtClean="0"/>
              <a:t>ендіру</a:t>
            </a:r>
            <a:endParaRPr lang="ru-RU" altLang="zh-CN" sz="1800" dirty="0"/>
          </a:p>
        </p:txBody>
      </p:sp>
      <p:graphicFrame>
        <p:nvGraphicFramePr>
          <p:cNvPr id="4" name="Таблица 3"/>
          <p:cNvGraphicFramePr>
            <a:graphicFrameLocks noGrp="1"/>
          </p:cNvGraphicFramePr>
          <p:nvPr>
            <p:extLst>
              <p:ext uri="{D42A27DB-BD31-4B8C-83A1-F6EECF244321}">
                <p14:modId xmlns:p14="http://schemas.microsoft.com/office/powerpoint/2010/main" val="1937957397"/>
              </p:ext>
            </p:extLst>
          </p:nvPr>
        </p:nvGraphicFramePr>
        <p:xfrm>
          <a:off x="560512" y="1268760"/>
          <a:ext cx="8784976" cy="4176464"/>
        </p:xfrm>
        <a:graphic>
          <a:graphicData uri="http://schemas.openxmlformats.org/drawingml/2006/table">
            <a:tbl>
              <a:tblPr firstRow="1" bandRow="1">
                <a:tableStyleId>{5C22544A-7EE6-4342-B048-85BDC9FD1C3A}</a:tableStyleId>
              </a:tblPr>
              <a:tblGrid>
                <a:gridCol w="6480720"/>
                <a:gridCol w="2304256"/>
              </a:tblGrid>
              <a:tr h="383602">
                <a:tc>
                  <a:txBody>
                    <a:bodyPr/>
                    <a:lstStyle/>
                    <a:p>
                      <a:pPr algn="ctr">
                        <a:spcAft>
                          <a:spcPts val="0"/>
                        </a:spcAft>
                      </a:pPr>
                      <a:r>
                        <a:rPr lang="ru-RU" sz="1600" dirty="0" err="1" smtClean="0">
                          <a:solidFill>
                            <a:srgbClr val="003366"/>
                          </a:solidFill>
                          <a:latin typeface="Calibri" pitchFamily="34" charset="0"/>
                        </a:rPr>
                        <a:t>Әзірлеу</a:t>
                      </a:r>
                      <a:endParaRPr lang="ru-RU" sz="1600" dirty="0">
                        <a:solidFill>
                          <a:srgbClr val="003366"/>
                        </a:solidFill>
                        <a:latin typeface="Calibri" pitchFamily="34" charset="0"/>
                      </a:endParaRPr>
                    </a:p>
                  </a:txBody>
                  <a:tcPr>
                    <a:lnL w="12700" cap="flat" cmpd="sng" algn="ctr">
                      <a:noFill/>
                      <a:prstDash val="solid"/>
                      <a:round/>
                      <a:headEnd type="none" w="med" len="med"/>
                      <a:tailEnd type="none" w="med" len="med"/>
                    </a:lnL>
                    <a:lnR w="9525" cap="flat" cmpd="sng" algn="ctr">
                      <a:noFill/>
                      <a:prstDash val="solid"/>
                      <a:round/>
                      <a:headEnd type="none" w="med" len="med"/>
                      <a:tailEnd type="none" w="med" len="med"/>
                    </a:lnR>
                    <a:lnT w="19050" cap="flat" cmpd="sng" algn="ctr">
                      <a:solidFill>
                        <a:srgbClr val="336699"/>
                      </a:solidFill>
                      <a:prstDash val="solid"/>
                      <a:round/>
                      <a:headEnd type="none" w="med" len="med"/>
                      <a:tailEnd type="none" w="med" len="med"/>
                    </a:lnT>
                    <a:lnB w="19050" cap="flat" cmpd="sng" algn="ctr">
                      <a:solidFill>
                        <a:srgbClr val="336699"/>
                      </a:solidFill>
                      <a:prstDash val="solid"/>
                      <a:round/>
                      <a:headEnd type="none" w="med" len="med"/>
                      <a:tailEnd type="none" w="med" len="med"/>
                    </a:lnB>
                    <a:lnTlToBr w="12700" cmpd="sng">
                      <a:noFill/>
                      <a:prstDash val="solid"/>
                    </a:lnTlToBr>
                    <a:lnBlToTr w="12700" cmpd="sng">
                      <a:noFill/>
                      <a:prstDash val="solid"/>
                    </a:lnBlToTr>
                    <a:solidFill>
                      <a:srgbClr val="C0D5EA"/>
                    </a:solidFill>
                  </a:tcPr>
                </a:tc>
                <a:tc>
                  <a:txBody>
                    <a:bodyPr/>
                    <a:lstStyle/>
                    <a:p>
                      <a:pPr algn="ctr">
                        <a:spcAft>
                          <a:spcPts val="0"/>
                        </a:spcAft>
                      </a:pPr>
                      <a:r>
                        <a:rPr lang="ru-RU" sz="1600" dirty="0" err="1" smtClean="0">
                          <a:solidFill>
                            <a:srgbClr val="003366"/>
                          </a:solidFill>
                          <a:latin typeface="Calibri" pitchFamily="34" charset="0"/>
                        </a:rPr>
                        <a:t>Ескертпе</a:t>
                      </a:r>
                      <a:endParaRPr lang="ru-RU" sz="1600" dirty="0">
                        <a:solidFill>
                          <a:srgbClr val="003366"/>
                        </a:solidFill>
                        <a:latin typeface="Calibri" pitchFamily="34" charset="0"/>
                      </a:endParaRPr>
                    </a:p>
                  </a:txBody>
                  <a:tcPr>
                    <a:lnL w="952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336699"/>
                      </a:solidFill>
                      <a:prstDash val="solid"/>
                      <a:round/>
                      <a:headEnd type="none" w="med" len="med"/>
                      <a:tailEnd type="none" w="med" len="med"/>
                    </a:lnT>
                    <a:lnB w="19050" cap="flat" cmpd="sng" algn="ctr">
                      <a:solidFill>
                        <a:srgbClr val="336699"/>
                      </a:solidFill>
                      <a:prstDash val="solid"/>
                      <a:round/>
                      <a:headEnd type="none" w="med" len="med"/>
                      <a:tailEnd type="none" w="med" len="med"/>
                    </a:lnB>
                    <a:lnTlToBr w="12700" cmpd="sng">
                      <a:noFill/>
                      <a:prstDash val="solid"/>
                    </a:lnTlToBr>
                    <a:lnBlToTr w="12700" cmpd="sng">
                      <a:noFill/>
                      <a:prstDash val="solid"/>
                    </a:lnBlToTr>
                    <a:solidFill>
                      <a:srgbClr val="C0D5EA"/>
                    </a:solidFill>
                  </a:tcPr>
                </a:tc>
              </a:tr>
              <a:tr h="3792862">
                <a:tc>
                  <a:txBody>
                    <a:bodyPr/>
                    <a:lstStyle/>
                    <a:p>
                      <a:pPr marL="0" marR="0" indent="0" algn="just" defTabSz="914400" rtl="0" eaLnBrk="1" fontAlgn="auto" latinLnBrk="0" hangingPunct="1">
                        <a:lnSpc>
                          <a:spcPct val="100000"/>
                        </a:lnSpc>
                        <a:spcBef>
                          <a:spcPts val="0"/>
                        </a:spcBef>
                        <a:spcAft>
                          <a:spcPts val="600"/>
                        </a:spcAft>
                        <a:buClr>
                          <a:srgbClr val="003366"/>
                        </a:buClr>
                        <a:buSzTx/>
                        <a:buFont typeface="Arial" pitchFamily="34" charset="0"/>
                        <a:buNone/>
                        <a:tabLst/>
                        <a:defRPr/>
                      </a:pPr>
                      <a:r>
                        <a:rPr lang="ru-RU" altLang="zh-CN" sz="1500" dirty="0" err="1" smtClean="0">
                          <a:latin typeface="Arial" pitchFamily="34" charset="0"/>
                          <a:cs typeface="Arial" pitchFamily="34" charset="0"/>
                        </a:rPr>
                        <a:t>Бюджетті</a:t>
                      </a:r>
                      <a:r>
                        <a:rPr lang="ru-RU" altLang="zh-CN" sz="1500" dirty="0" smtClean="0">
                          <a:latin typeface="Arial" pitchFamily="34" charset="0"/>
                          <a:cs typeface="Arial" pitchFamily="34" charset="0"/>
                        </a:rPr>
                        <a:t> </a:t>
                      </a:r>
                      <a:r>
                        <a:rPr lang="ru-RU" altLang="zh-CN" sz="1500" dirty="0" err="1" smtClean="0">
                          <a:latin typeface="Arial" pitchFamily="34" charset="0"/>
                          <a:cs typeface="Arial" pitchFamily="34" charset="0"/>
                        </a:rPr>
                        <a:t>жоспарлау</a:t>
                      </a:r>
                      <a:r>
                        <a:rPr lang="ru-RU" altLang="zh-CN" sz="1500" dirty="0" smtClean="0">
                          <a:latin typeface="Arial" pitchFamily="34" charset="0"/>
                          <a:cs typeface="Arial" pitchFamily="34" charset="0"/>
                        </a:rPr>
                        <a:t> </a:t>
                      </a:r>
                      <a:r>
                        <a:rPr lang="ru-RU" altLang="zh-CN" sz="1500" dirty="0" err="1" smtClean="0">
                          <a:latin typeface="Arial" pitchFamily="34" charset="0"/>
                          <a:cs typeface="Arial" pitchFamily="34" charset="0"/>
                        </a:rPr>
                        <a:t>кезінде</a:t>
                      </a:r>
                      <a:r>
                        <a:rPr lang="ru-RU" altLang="zh-CN" sz="1500" dirty="0" smtClean="0">
                          <a:latin typeface="Arial" pitchFamily="34" charset="0"/>
                          <a:cs typeface="Arial" pitchFamily="34" charset="0"/>
                        </a:rPr>
                        <a:t> </a:t>
                      </a:r>
                      <a:r>
                        <a:rPr lang="ru-RU" altLang="zh-CN" sz="1500" dirty="0" err="1" smtClean="0">
                          <a:latin typeface="Arial" pitchFamily="34" charset="0"/>
                          <a:cs typeface="Arial" pitchFamily="34" charset="0"/>
                        </a:rPr>
                        <a:t>есептеу</a:t>
                      </a:r>
                      <a:r>
                        <a:rPr lang="ru-RU" altLang="zh-CN" sz="1500" dirty="0" smtClean="0">
                          <a:latin typeface="Arial" pitchFamily="34" charset="0"/>
                          <a:cs typeface="Arial" pitchFamily="34" charset="0"/>
                        </a:rPr>
                        <a:t> </a:t>
                      </a:r>
                      <a:r>
                        <a:rPr lang="ru-RU" altLang="zh-CN" sz="1500" dirty="0" err="1" smtClean="0">
                          <a:latin typeface="Arial" pitchFamily="34" charset="0"/>
                          <a:cs typeface="Arial" pitchFamily="34" charset="0"/>
                        </a:rPr>
                        <a:t>әдісін әзірлеу және ендіру</a:t>
                      </a:r>
                      <a:r>
                        <a:rPr lang="ru-RU" altLang="zh-CN" sz="1500" dirty="0" smtClean="0">
                          <a:latin typeface="Arial" pitchFamily="34" charset="0"/>
                          <a:cs typeface="Arial" pitchFamily="34" charset="0"/>
                        </a:rPr>
                        <a:t> </a:t>
                      </a:r>
                      <a:r>
                        <a:rPr lang="ru-RU" altLang="zh-CN" sz="1500" dirty="0" err="1" smtClean="0">
                          <a:latin typeface="Arial" pitchFamily="34" charset="0"/>
                          <a:cs typeface="Arial" pitchFamily="34" charset="0"/>
                        </a:rPr>
                        <a:t>бойынша</a:t>
                      </a:r>
                      <a:r>
                        <a:rPr lang="ru-RU" altLang="zh-CN" sz="1500" dirty="0" smtClean="0">
                          <a:latin typeface="Arial" pitchFamily="34" charset="0"/>
                          <a:cs typeface="Arial" pitchFamily="34" charset="0"/>
                        </a:rPr>
                        <a:t> ХВҚ, </a:t>
                      </a:r>
                      <a:r>
                        <a:rPr lang="ru-RU" altLang="zh-CN" sz="1500" dirty="0" err="1" smtClean="0">
                          <a:latin typeface="Arial" pitchFamily="34" charset="0"/>
                          <a:cs typeface="Arial" pitchFamily="34" charset="0"/>
                        </a:rPr>
                        <a:t>АДБ-мен</a:t>
                      </a:r>
                      <a:r>
                        <a:rPr lang="ru-RU" altLang="zh-CN" sz="1500" baseline="0" dirty="0" smtClean="0">
                          <a:latin typeface="Arial" pitchFamily="34" charset="0"/>
                          <a:cs typeface="Arial" pitchFamily="34" charset="0"/>
                        </a:rPr>
                        <a:t> </a:t>
                      </a:r>
                      <a:r>
                        <a:rPr lang="ru-RU" altLang="zh-CN" sz="1500" baseline="0" dirty="0" err="1" smtClean="0">
                          <a:latin typeface="Arial" pitchFamily="34" charset="0"/>
                          <a:cs typeface="Arial" pitchFamily="34" charset="0"/>
                        </a:rPr>
                        <a:t>бірлесіп</a:t>
                      </a:r>
                      <a:r>
                        <a:rPr lang="ru-RU" altLang="zh-CN" sz="1500" baseline="0" dirty="0" smtClean="0">
                          <a:latin typeface="Arial" pitchFamily="34" charset="0"/>
                          <a:cs typeface="Arial" pitchFamily="34" charset="0"/>
                        </a:rPr>
                        <a:t> </a:t>
                      </a:r>
                      <a:r>
                        <a:rPr lang="ru-RU" altLang="zh-CN" sz="1500" baseline="0" dirty="0" err="1" smtClean="0">
                          <a:latin typeface="Arial" pitchFamily="34" charset="0"/>
                          <a:cs typeface="Arial" pitchFamily="34" charset="0"/>
                        </a:rPr>
                        <a:t>жұмыс жүргізілуде: </a:t>
                      </a:r>
                      <a:r>
                        <a:rPr lang="ru-RU" altLang="zh-CN" sz="1500" b="1" baseline="0" dirty="0" err="1" smtClean="0">
                          <a:latin typeface="Arial" pitchFamily="34" charset="0"/>
                          <a:cs typeface="Arial" pitchFamily="34" charset="0"/>
                        </a:rPr>
                        <a:t>е</a:t>
                      </a:r>
                      <a:r>
                        <a:rPr lang="ru-RU" sz="1500" b="1" kern="1200" dirty="0" err="1" smtClean="0">
                          <a:solidFill>
                            <a:schemeClr val="dk1"/>
                          </a:solidFill>
                          <a:latin typeface="Arial" pitchFamily="34" charset="0"/>
                          <a:ea typeface="+mn-ea"/>
                          <a:cs typeface="Arial" pitchFamily="34" charset="0"/>
                        </a:rPr>
                        <a:t>септеу</a:t>
                      </a:r>
                      <a:r>
                        <a:rPr lang="ru-RU" sz="1500" kern="1200" dirty="0" smtClean="0">
                          <a:solidFill>
                            <a:schemeClr val="dk1"/>
                          </a:solidFill>
                          <a:latin typeface="Arial" pitchFamily="34" charset="0"/>
                          <a:ea typeface="+mn-ea"/>
                          <a:cs typeface="Arial" pitchFamily="34" charset="0"/>
                        </a:rPr>
                        <a:t> </a:t>
                      </a:r>
                      <a:r>
                        <a:rPr lang="ru-RU" sz="1500" b="1" kern="1200" dirty="0" err="1" smtClean="0">
                          <a:solidFill>
                            <a:schemeClr val="dk1"/>
                          </a:solidFill>
                          <a:latin typeface="Arial" pitchFamily="34" charset="0"/>
                          <a:ea typeface="+mn-ea"/>
                          <a:cs typeface="Arial" pitchFamily="34" charset="0"/>
                        </a:rPr>
                        <a:t>әдісі бойынша</a:t>
                      </a:r>
                      <a:r>
                        <a:rPr lang="ru-RU" sz="1500" b="1" kern="1200" dirty="0" smtClean="0">
                          <a:solidFill>
                            <a:schemeClr val="dk1"/>
                          </a:solidFill>
                          <a:latin typeface="Arial" pitchFamily="34" charset="0"/>
                          <a:ea typeface="+mn-ea"/>
                          <a:cs typeface="Arial" pitchFamily="34" charset="0"/>
                        </a:rPr>
                        <a:t> </a:t>
                      </a:r>
                      <a:r>
                        <a:rPr lang="ru-RU" sz="1500" b="1" kern="1200" dirty="0" err="1" smtClean="0">
                          <a:solidFill>
                            <a:schemeClr val="dk1"/>
                          </a:solidFill>
                          <a:latin typeface="Arial" pitchFamily="34" charset="0"/>
                          <a:ea typeface="+mn-ea"/>
                          <a:cs typeface="Arial" pitchFamily="34" charset="0"/>
                        </a:rPr>
                        <a:t>РБ-тің болжамды</a:t>
                      </a:r>
                      <a:r>
                        <a:rPr lang="ru-RU" sz="1500" b="1" kern="1200" dirty="0" smtClean="0">
                          <a:solidFill>
                            <a:schemeClr val="dk1"/>
                          </a:solidFill>
                          <a:latin typeface="Arial" pitchFamily="34" charset="0"/>
                          <a:ea typeface="+mn-ea"/>
                          <a:cs typeface="Arial" pitchFamily="34" charset="0"/>
                        </a:rPr>
                        <a:t> </a:t>
                      </a:r>
                      <a:r>
                        <a:rPr lang="ru-RU" sz="1500" b="1" kern="1200" dirty="0" err="1" smtClean="0">
                          <a:solidFill>
                            <a:schemeClr val="dk1"/>
                          </a:solidFill>
                          <a:latin typeface="Arial" pitchFamily="34" charset="0"/>
                          <a:ea typeface="+mn-ea"/>
                          <a:cs typeface="Arial" pitchFamily="34" charset="0"/>
                        </a:rPr>
                        <a:t>шоғырландырылған қаржылық есептілігі</a:t>
                      </a:r>
                      <a:r>
                        <a:rPr lang="ru-RU" sz="1500" b="1" kern="1200" baseline="0" dirty="0" smtClean="0">
                          <a:solidFill>
                            <a:schemeClr val="dk1"/>
                          </a:solidFill>
                          <a:latin typeface="Arial" pitchFamily="34" charset="0"/>
                          <a:ea typeface="+mn-ea"/>
                          <a:cs typeface="Arial" pitchFamily="34" charset="0"/>
                        </a:rPr>
                        <a:t> </a:t>
                      </a:r>
                      <a:r>
                        <a:rPr lang="ru-RU" sz="1500" b="1" kern="1200" baseline="0" dirty="0" err="1" smtClean="0">
                          <a:solidFill>
                            <a:schemeClr val="dk1"/>
                          </a:solidFill>
                          <a:latin typeface="Arial" pitchFamily="34" charset="0"/>
                          <a:ea typeface="+mn-ea"/>
                          <a:cs typeface="Arial" pitchFamily="34" charset="0"/>
                        </a:rPr>
                        <a:t>негізінде</a:t>
                      </a:r>
                      <a:r>
                        <a:rPr lang="ru-RU" sz="1500" b="1" kern="1200" baseline="0" dirty="0" smtClean="0">
                          <a:solidFill>
                            <a:schemeClr val="dk1"/>
                          </a:solidFill>
                          <a:latin typeface="Arial" pitchFamily="34" charset="0"/>
                          <a:ea typeface="+mn-ea"/>
                          <a:cs typeface="Arial" pitchFamily="34" charset="0"/>
                        </a:rPr>
                        <a:t> (2020 </a:t>
                      </a:r>
                      <a:r>
                        <a:rPr lang="ru-RU" sz="1500" b="1" kern="1200" baseline="0" dirty="0" err="1" smtClean="0">
                          <a:solidFill>
                            <a:schemeClr val="dk1"/>
                          </a:solidFill>
                          <a:latin typeface="Arial" pitchFamily="34" charset="0"/>
                          <a:ea typeface="+mn-ea"/>
                          <a:cs typeface="Arial" pitchFamily="34" charset="0"/>
                        </a:rPr>
                        <a:t>жыдан</a:t>
                      </a:r>
                      <a:r>
                        <a:rPr lang="ru-RU" sz="1500" b="1" kern="1200" baseline="0" dirty="0" smtClean="0">
                          <a:solidFill>
                            <a:schemeClr val="dk1"/>
                          </a:solidFill>
                          <a:latin typeface="Arial" pitchFamily="34" charset="0"/>
                          <a:ea typeface="+mn-ea"/>
                          <a:cs typeface="Arial" pitchFamily="34" charset="0"/>
                        </a:rPr>
                        <a:t> </a:t>
                      </a:r>
                      <a:r>
                        <a:rPr lang="ru-RU" sz="1500" b="1" kern="1200" baseline="0" dirty="0" err="1" smtClean="0">
                          <a:solidFill>
                            <a:schemeClr val="dk1"/>
                          </a:solidFill>
                          <a:latin typeface="Arial" pitchFamily="34" charset="0"/>
                          <a:ea typeface="+mn-ea"/>
                          <a:cs typeface="Arial" pitchFamily="34" charset="0"/>
                        </a:rPr>
                        <a:t>бастап</a:t>
                      </a:r>
                      <a:r>
                        <a:rPr lang="ru-RU" sz="1500" b="1" kern="1200" baseline="0" dirty="0" smtClean="0">
                          <a:solidFill>
                            <a:schemeClr val="dk1"/>
                          </a:solidFill>
                          <a:latin typeface="Arial" pitchFamily="34" charset="0"/>
                          <a:ea typeface="+mn-ea"/>
                          <a:cs typeface="Arial" pitchFamily="34" charset="0"/>
                        </a:rPr>
                        <a:t>) </a:t>
                      </a:r>
                      <a:r>
                        <a:rPr lang="ru-RU" sz="1500" b="0" kern="1200" baseline="0" dirty="0" err="1" smtClean="0">
                          <a:solidFill>
                            <a:schemeClr val="dk1"/>
                          </a:solidFill>
                          <a:latin typeface="Arial" pitchFamily="34" charset="0"/>
                          <a:ea typeface="+mn-ea"/>
                          <a:cs typeface="Arial" pitchFamily="34" charset="0"/>
                        </a:rPr>
                        <a:t>және </a:t>
                      </a:r>
                      <a:r>
                        <a:rPr lang="ru-RU" sz="1500" b="0" kern="1200" baseline="0" dirty="0" smtClean="0">
                          <a:solidFill>
                            <a:schemeClr val="dk1"/>
                          </a:solidFill>
                          <a:latin typeface="Arial" pitchFamily="34" charset="0"/>
                          <a:ea typeface="+mn-ea"/>
                          <a:cs typeface="Arial" pitchFamily="34" charset="0"/>
                        </a:rPr>
                        <a:t>оны </a:t>
                      </a:r>
                      <a:r>
                        <a:rPr lang="ru-RU" sz="1500" kern="1200" dirty="0" err="1" smtClean="0">
                          <a:solidFill>
                            <a:schemeClr val="dk1"/>
                          </a:solidFill>
                          <a:latin typeface="Arial" pitchFamily="34" charset="0"/>
                          <a:ea typeface="+mn-ea"/>
                          <a:cs typeface="Arial" pitchFamily="34" charset="0"/>
                        </a:rPr>
                        <a:t>әлеуметтік-экономикалық </a:t>
                      </a:r>
                      <a:r>
                        <a:rPr lang="ru-RU" sz="1500" kern="1200" dirty="0" smtClean="0">
                          <a:solidFill>
                            <a:schemeClr val="dk1"/>
                          </a:solidFill>
                          <a:latin typeface="Arial" pitchFamily="34" charset="0"/>
                          <a:ea typeface="+mn-ea"/>
                          <a:cs typeface="Arial" pitchFamily="34" charset="0"/>
                        </a:rPr>
                        <a:t>даму </a:t>
                      </a:r>
                      <a:r>
                        <a:rPr lang="ru-RU" sz="1500" kern="1200" dirty="0" err="1" smtClean="0">
                          <a:solidFill>
                            <a:schemeClr val="dk1"/>
                          </a:solidFill>
                          <a:latin typeface="Arial" pitchFamily="34" charset="0"/>
                          <a:ea typeface="+mn-ea"/>
                          <a:cs typeface="Arial" pitchFamily="34" charset="0"/>
                        </a:rPr>
                        <a:t>болжамы</a:t>
                      </a:r>
                      <a:r>
                        <a:rPr lang="ru-RU" sz="1500" kern="1200" dirty="0" smtClean="0">
                          <a:solidFill>
                            <a:schemeClr val="dk1"/>
                          </a:solidFill>
                          <a:latin typeface="Arial" pitchFamily="34" charset="0"/>
                          <a:ea typeface="+mn-ea"/>
                          <a:cs typeface="Arial" pitchFamily="34" charset="0"/>
                        </a:rPr>
                        <a:t> мен </a:t>
                      </a:r>
                      <a:r>
                        <a:rPr lang="ru-RU" sz="1500" kern="1200" dirty="0" err="1" smtClean="0">
                          <a:solidFill>
                            <a:schemeClr val="dk1"/>
                          </a:solidFill>
                          <a:latin typeface="Arial" pitchFamily="34" charset="0"/>
                          <a:ea typeface="+mn-ea"/>
                          <a:cs typeface="Arial" pitchFamily="34" charset="0"/>
                        </a:rPr>
                        <a:t>анықтамалық</a:t>
                      </a:r>
                      <a:r>
                        <a:rPr lang="ru-RU" sz="1500" kern="1200" baseline="0" dirty="0" err="1" smtClean="0">
                          <a:solidFill>
                            <a:schemeClr val="dk1"/>
                          </a:solidFill>
                          <a:latin typeface="Arial" pitchFamily="34" charset="0"/>
                          <a:ea typeface="+mn-ea"/>
                          <a:cs typeface="Arial" pitchFamily="34" charset="0"/>
                        </a:rPr>
                        <a:t> ақпарат ретінде</a:t>
                      </a:r>
                      <a:r>
                        <a:rPr lang="ru-RU" sz="1500" kern="1200" baseline="0" dirty="0" smtClean="0">
                          <a:solidFill>
                            <a:schemeClr val="dk1"/>
                          </a:solidFill>
                          <a:latin typeface="Arial" pitchFamily="34" charset="0"/>
                          <a:ea typeface="+mn-ea"/>
                          <a:cs typeface="Arial" pitchFamily="34" charset="0"/>
                        </a:rPr>
                        <a:t> </a:t>
                      </a:r>
                      <a:r>
                        <a:rPr lang="ru-RU" sz="1500" kern="1200" baseline="0" dirty="0" err="1" smtClean="0">
                          <a:solidFill>
                            <a:schemeClr val="dk1"/>
                          </a:solidFill>
                          <a:latin typeface="Arial" pitchFamily="34" charset="0"/>
                          <a:ea typeface="+mn-ea"/>
                          <a:cs typeface="Arial" pitchFamily="34" charset="0"/>
                        </a:rPr>
                        <a:t>РБ-ті</a:t>
                      </a:r>
                      <a:r>
                        <a:rPr lang="ru-RU" sz="1500" kern="1200" baseline="0" dirty="0" smtClean="0">
                          <a:solidFill>
                            <a:schemeClr val="dk1"/>
                          </a:solidFill>
                          <a:latin typeface="Arial" pitchFamily="34" charset="0"/>
                          <a:ea typeface="+mn-ea"/>
                          <a:cs typeface="Arial" pitchFamily="34" charset="0"/>
                        </a:rPr>
                        <a:t> </a:t>
                      </a:r>
                      <a:r>
                        <a:rPr lang="ru-RU" sz="1500" kern="1200" baseline="0" dirty="0" err="1" smtClean="0">
                          <a:solidFill>
                            <a:schemeClr val="dk1"/>
                          </a:solidFill>
                          <a:latin typeface="Arial" pitchFamily="34" charset="0"/>
                          <a:ea typeface="+mn-ea"/>
                          <a:cs typeface="Arial" pitchFamily="34" charset="0"/>
                        </a:rPr>
                        <a:t>атқару туралы</a:t>
                      </a:r>
                      <a:r>
                        <a:rPr lang="ru-RU" sz="1500" kern="1200" baseline="0" dirty="0" smtClean="0">
                          <a:solidFill>
                            <a:schemeClr val="dk1"/>
                          </a:solidFill>
                          <a:latin typeface="Arial" pitchFamily="34" charset="0"/>
                          <a:ea typeface="+mn-ea"/>
                          <a:cs typeface="Arial" pitchFamily="34" charset="0"/>
                        </a:rPr>
                        <a:t> </a:t>
                      </a:r>
                      <a:r>
                        <a:rPr lang="ru-RU" sz="1500" kern="1200" baseline="0" dirty="0" err="1" smtClean="0">
                          <a:solidFill>
                            <a:schemeClr val="dk1"/>
                          </a:solidFill>
                          <a:latin typeface="Arial" pitchFamily="34" charset="0"/>
                          <a:ea typeface="+mn-ea"/>
                          <a:cs typeface="Arial" pitchFamily="34" charset="0"/>
                        </a:rPr>
                        <a:t>еептіліктің </a:t>
                      </a:r>
                      <a:r>
                        <a:rPr lang="ru-RU" sz="1500" kern="1200" dirty="0" err="1" smtClean="0">
                          <a:solidFill>
                            <a:schemeClr val="dk1"/>
                          </a:solidFill>
                          <a:latin typeface="Arial" pitchFamily="34" charset="0"/>
                          <a:ea typeface="+mn-ea"/>
                          <a:cs typeface="Arial" pitchFamily="34" charset="0"/>
                        </a:rPr>
                        <a:t>құрамында </a:t>
                      </a:r>
                      <a:r>
                        <a:rPr lang="ru-RU" sz="1500" b="0" kern="1200" baseline="0" dirty="0" err="1" smtClean="0">
                          <a:solidFill>
                            <a:schemeClr val="dk1"/>
                          </a:solidFill>
                          <a:latin typeface="Arial" pitchFamily="34" charset="0"/>
                          <a:ea typeface="+mn-ea"/>
                          <a:cs typeface="Arial" pitchFamily="34" charset="0"/>
                        </a:rPr>
                        <a:t>Парламентке</a:t>
                      </a:r>
                      <a:r>
                        <a:rPr lang="ru-RU" sz="1500" b="0" kern="1200" baseline="0" dirty="0" smtClean="0">
                          <a:solidFill>
                            <a:schemeClr val="dk1"/>
                          </a:solidFill>
                          <a:latin typeface="Arial" pitchFamily="34" charset="0"/>
                          <a:ea typeface="+mn-ea"/>
                          <a:cs typeface="Arial" pitchFamily="34" charset="0"/>
                        </a:rPr>
                        <a:t> </a:t>
                      </a:r>
                      <a:r>
                        <a:rPr lang="ru-RU" sz="1500" kern="1200" dirty="0" err="1" smtClean="0">
                          <a:solidFill>
                            <a:schemeClr val="dk1"/>
                          </a:solidFill>
                          <a:latin typeface="Arial" pitchFamily="34" charset="0"/>
                          <a:ea typeface="+mn-ea"/>
                          <a:cs typeface="Arial" pitchFamily="34" charset="0"/>
                        </a:rPr>
                        <a:t>ұсыну</a:t>
                      </a:r>
                      <a:r>
                        <a:rPr lang="ru-RU" sz="1500" kern="1200" dirty="0" smtClean="0">
                          <a:solidFill>
                            <a:schemeClr val="dk1"/>
                          </a:solidFill>
                          <a:latin typeface="Arial" pitchFamily="34" charset="0"/>
                          <a:ea typeface="+mn-ea"/>
                          <a:cs typeface="Arial" pitchFamily="34" charset="0"/>
                        </a:rPr>
                        <a:t>. </a:t>
                      </a:r>
                    </a:p>
                    <a:p>
                      <a:pPr marL="0" marR="0" indent="0" algn="just" defTabSz="914400" rtl="0" eaLnBrk="1" fontAlgn="auto" latinLnBrk="0" hangingPunct="1">
                        <a:lnSpc>
                          <a:spcPct val="100000"/>
                        </a:lnSpc>
                        <a:spcBef>
                          <a:spcPts val="0"/>
                        </a:spcBef>
                        <a:spcAft>
                          <a:spcPts val="600"/>
                        </a:spcAft>
                        <a:buClr>
                          <a:srgbClr val="003366"/>
                        </a:buClr>
                        <a:buSzTx/>
                        <a:buFont typeface="Arial" pitchFamily="34" charset="0"/>
                        <a:buNone/>
                        <a:tabLst/>
                        <a:defRPr/>
                      </a:pPr>
                      <a:endParaRPr lang="ru-RU" altLang="zh-CN" sz="1500" b="0" baseline="0" dirty="0" smtClean="0">
                        <a:latin typeface="Arial" pitchFamily="34" charset="0"/>
                        <a:cs typeface="Arial" pitchFamily="34" charset="0"/>
                      </a:endParaRPr>
                    </a:p>
                    <a:p>
                      <a:r>
                        <a:rPr lang="kk-KZ" sz="1500" b="0" i="1" kern="1200" dirty="0" smtClean="0">
                          <a:solidFill>
                            <a:schemeClr val="dk1"/>
                          </a:solidFill>
                          <a:latin typeface="Arial" pitchFamily="34" charset="0"/>
                          <a:ea typeface="+mn-ea"/>
                          <a:cs typeface="Arial" pitchFamily="34" charset="0"/>
                        </a:rPr>
                        <a:t>   Болжамды шоғырландырылған қаржылық есептілік мыналарды   </a:t>
                      </a:r>
                    </a:p>
                    <a:p>
                      <a:r>
                        <a:rPr lang="kk-KZ" sz="1500" b="0" i="1" kern="1200" dirty="0" smtClean="0">
                          <a:solidFill>
                            <a:schemeClr val="dk1"/>
                          </a:solidFill>
                          <a:latin typeface="Arial" pitchFamily="34" charset="0"/>
                          <a:ea typeface="+mn-ea"/>
                          <a:cs typeface="Arial" pitchFamily="34" charset="0"/>
                        </a:rPr>
                        <a:t>   қамтитын болады:</a:t>
                      </a:r>
                    </a:p>
                    <a:p>
                      <a:pPr>
                        <a:buFont typeface="Arial" pitchFamily="34" charset="0"/>
                        <a:buChar char="•"/>
                      </a:pPr>
                      <a:r>
                        <a:rPr lang="kk-KZ" sz="1500" b="0" i="1" dirty="0" smtClean="0">
                          <a:latin typeface="Arial" pitchFamily="34" charset="0"/>
                          <a:cs typeface="Arial" pitchFamily="34" charset="0"/>
                        </a:rPr>
                        <a:t> </a:t>
                      </a:r>
                      <a:r>
                        <a:rPr lang="kk-KZ" sz="1500" b="0" i="1" kern="1200" dirty="0" smtClean="0">
                          <a:solidFill>
                            <a:schemeClr val="dk1"/>
                          </a:solidFill>
                          <a:latin typeface="Arial" pitchFamily="34" charset="0"/>
                          <a:ea typeface="+mn-ea"/>
                          <a:cs typeface="Arial" pitchFamily="34" charset="0"/>
                        </a:rPr>
                        <a:t>қаржылық жағдай туралы есеп; </a:t>
                      </a:r>
                    </a:p>
                    <a:p>
                      <a:pPr>
                        <a:buFont typeface="Arial" pitchFamily="34" charset="0"/>
                        <a:buChar char="•"/>
                      </a:pPr>
                      <a:r>
                        <a:rPr lang="kk-KZ" sz="1500" b="0" i="1" kern="1200" dirty="0" smtClean="0">
                          <a:solidFill>
                            <a:schemeClr val="dk1"/>
                          </a:solidFill>
                          <a:latin typeface="Arial" pitchFamily="34" charset="0"/>
                          <a:ea typeface="+mn-ea"/>
                          <a:cs typeface="Arial" pitchFamily="34" charset="0"/>
                        </a:rPr>
                        <a:t> қаржылық қызмет нәтижелері туралы есеп;</a:t>
                      </a:r>
                    </a:p>
                    <a:p>
                      <a:pPr>
                        <a:buFont typeface="Arial" pitchFamily="34" charset="0"/>
                        <a:buChar char="•"/>
                      </a:pPr>
                      <a:r>
                        <a:rPr lang="kk-KZ" sz="1500" b="0" i="1" kern="1200" dirty="0" smtClean="0">
                          <a:solidFill>
                            <a:schemeClr val="dk1"/>
                          </a:solidFill>
                          <a:latin typeface="Arial" pitchFamily="34" charset="0"/>
                          <a:ea typeface="+mn-ea"/>
                          <a:cs typeface="Arial" pitchFamily="34" charset="0"/>
                        </a:rPr>
                        <a:t> ақшалай қаражаттың қозғалысы (тікілей әдіс)туралы есеп;</a:t>
                      </a:r>
                    </a:p>
                    <a:p>
                      <a:pPr>
                        <a:buFont typeface="Arial" pitchFamily="34" charset="0"/>
                        <a:buChar char="•"/>
                      </a:pPr>
                      <a:r>
                        <a:rPr lang="kk-KZ" sz="1500" b="0" i="1" kern="1200" dirty="0" smtClean="0">
                          <a:solidFill>
                            <a:schemeClr val="dk1"/>
                          </a:solidFill>
                          <a:latin typeface="Arial" pitchFamily="34" charset="0"/>
                          <a:ea typeface="+mn-ea"/>
                          <a:cs typeface="Arial" pitchFamily="34" charset="0"/>
                        </a:rPr>
                        <a:t> таза активтердің/капиталдың туралы есеп.</a:t>
                      </a:r>
                      <a:endParaRPr lang="ru-RU" sz="1500" b="0" i="1" dirty="0" smtClean="0">
                        <a:latin typeface="Arial" pitchFamily="34" charset="0"/>
                        <a:cs typeface="Arial" pitchFamily="34" charset="0"/>
                      </a:endParaRPr>
                    </a:p>
                  </a:txBody>
                  <a:tcPr>
                    <a:lnL w="12700" cap="flat" cmpd="sng" algn="ctr">
                      <a:noFill/>
                      <a:prstDash val="solid"/>
                      <a:round/>
                      <a:headEnd type="none" w="med" len="med"/>
                      <a:tailEnd type="none" w="med" len="med"/>
                    </a:lnL>
                    <a:lnR w="9525" cap="flat" cmpd="sng" algn="ctr">
                      <a:noFill/>
                      <a:prstDash val="solid"/>
                      <a:round/>
                      <a:headEnd type="none" w="med" len="med"/>
                      <a:tailEnd type="none" w="med" len="med"/>
                    </a:lnR>
                    <a:lnT w="19050" cap="flat" cmpd="sng" algn="ctr">
                      <a:solidFill>
                        <a:srgbClr val="336699"/>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1500" i="1" kern="1200" dirty="0" smtClean="0">
                          <a:solidFill>
                            <a:schemeClr val="dk1"/>
                          </a:solidFill>
                          <a:latin typeface="+mn-lt"/>
                          <a:ea typeface="+mn-ea"/>
                          <a:cs typeface="+mn-cs"/>
                        </a:rPr>
                        <a:t>Жоспарлау сатында есептеу әдісі қабылданған шешімдердің тек ақша ағындарына емес, үкіметтің ұзақ мерзімді активтері мен міндеттеріне де, оның ішінде ұзақ мерзімді сипаттағы, толық әсерін алуға мүмкіндік береді.</a:t>
                      </a:r>
                      <a:endParaRPr lang="ru-RU" sz="1500" i="1" kern="1200" dirty="0" smtClean="0">
                        <a:solidFill>
                          <a:schemeClr val="dk1"/>
                        </a:solidFill>
                        <a:latin typeface="+mn-lt"/>
                        <a:ea typeface="+mn-ea"/>
                        <a:cs typeface="+mn-cs"/>
                      </a:endParaRPr>
                    </a:p>
                  </a:txBody>
                  <a:tcPr>
                    <a:lnL w="952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336699"/>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1750313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16496" y="260648"/>
            <a:ext cx="8928992" cy="561975"/>
          </a:xfrm>
        </p:spPr>
        <p:txBody>
          <a:bodyPr/>
          <a:lstStyle/>
          <a:p>
            <a:pPr algn="ctr"/>
            <a:r>
              <a:rPr lang="kk-KZ" sz="1800" dirty="0" smtClean="0"/>
              <a:t>Мемлекеттік аудиттің жаңа жүйесін енгізу</a:t>
            </a:r>
            <a:endParaRPr lang="ru-RU" sz="1800" dirty="0"/>
          </a:p>
        </p:txBody>
      </p:sp>
      <p:sp>
        <p:nvSpPr>
          <p:cNvPr id="24" name="Объект 23"/>
          <p:cNvSpPr>
            <a:spLocks noGrp="1"/>
          </p:cNvSpPr>
          <p:nvPr>
            <p:ph idx="1"/>
          </p:nvPr>
        </p:nvSpPr>
        <p:spPr>
          <a:xfrm>
            <a:off x="344488" y="1052736"/>
            <a:ext cx="9001000" cy="5256584"/>
          </a:xfrm>
          <a:prstGeom prst="rect">
            <a:avLst/>
          </a:prstGeom>
        </p:spPr>
        <p:txBody>
          <a:bodyPr wrap="square">
            <a:noAutofit/>
          </a:bodyPr>
          <a:lstStyle/>
          <a:p>
            <a:pPr marL="358775" indent="-358775" algn="just">
              <a:lnSpc>
                <a:spcPct val="90000"/>
              </a:lnSpc>
              <a:spcBef>
                <a:spcPts val="0"/>
              </a:spcBef>
              <a:spcAft>
                <a:spcPts val="0"/>
              </a:spcAft>
              <a:buClr>
                <a:srgbClr val="003366"/>
              </a:buClr>
              <a:buNone/>
            </a:pPr>
            <a:r>
              <a:rPr lang="ru-RU" sz="1500" b="1" dirty="0" smtClean="0">
                <a:solidFill>
                  <a:srgbClr val="003366"/>
                </a:solidFill>
                <a:latin typeface="Calibri" pitchFamily="34" charset="0"/>
              </a:rPr>
              <a:t>         </a:t>
            </a:r>
            <a:r>
              <a:rPr lang="ru-RU" sz="1500" b="1" u="sng" dirty="0" smtClean="0">
                <a:solidFill>
                  <a:srgbClr val="003366"/>
                </a:solidFill>
                <a:latin typeface="Calibri" pitchFamily="34" charset="0"/>
              </a:rPr>
              <a:t> </a:t>
            </a:r>
            <a:r>
              <a:rPr lang="kk-KZ" sz="1500" b="1" u="sng" dirty="0" smtClean="0"/>
              <a:t>2016 жылдың басынан мемлекеттік аудиттің жаңа аспаптары енгізілді:</a:t>
            </a:r>
            <a:endParaRPr lang="kk-KZ" sz="1500" b="1" u="sng" kern="1200" dirty="0" smtClean="0">
              <a:latin typeface="Calibri" pitchFamily="34" charset="0"/>
              <a:cs typeface="+mn-cs"/>
            </a:endParaRPr>
          </a:p>
          <a:p>
            <a:pPr marL="358775" indent="-358775" algn="just">
              <a:lnSpc>
                <a:spcPct val="90000"/>
              </a:lnSpc>
              <a:spcBef>
                <a:spcPts val="0"/>
              </a:spcBef>
              <a:spcAft>
                <a:spcPts val="0"/>
              </a:spcAft>
              <a:buClr>
                <a:srgbClr val="003366"/>
              </a:buClr>
              <a:buNone/>
            </a:pPr>
            <a:endParaRPr lang="kk-KZ" sz="1100" b="1" u="sng" kern="1200" dirty="0" smtClean="0">
              <a:latin typeface="Calibri" pitchFamily="34" charset="0"/>
              <a:cs typeface="+mn-cs"/>
            </a:endParaRPr>
          </a:p>
          <a:p>
            <a:pPr marL="358775" indent="-358775" algn="just">
              <a:lnSpc>
                <a:spcPct val="90000"/>
              </a:lnSpc>
              <a:spcBef>
                <a:spcPts val="0"/>
              </a:spcBef>
              <a:spcAft>
                <a:spcPts val="0"/>
              </a:spcAft>
              <a:buClr>
                <a:srgbClr val="003366"/>
              </a:buClr>
              <a:buNone/>
            </a:pPr>
            <a:r>
              <a:rPr lang="kk-KZ" sz="1600" kern="1200" dirty="0" smtClean="0">
                <a:latin typeface="Calibri" pitchFamily="34" charset="0"/>
                <a:cs typeface="+mn-cs"/>
              </a:rPr>
              <a:t>        </a:t>
            </a:r>
            <a:r>
              <a:rPr lang="ru-RU" sz="1500" b="1" dirty="0" err="1" smtClean="0"/>
              <a:t>қаржылық есептілік</a:t>
            </a:r>
            <a:r>
              <a:rPr lang="ru-RU" sz="1500" b="1" dirty="0" smtClean="0"/>
              <a:t> </a:t>
            </a:r>
            <a:r>
              <a:rPr lang="ru-RU" sz="1500" b="1" dirty="0" err="1" smtClean="0"/>
              <a:t>аудиті</a:t>
            </a:r>
            <a:r>
              <a:rPr lang="ru-RU" sz="1500" b="1" dirty="0" smtClean="0"/>
              <a:t> </a:t>
            </a:r>
            <a:r>
              <a:rPr lang="ru-RU" sz="1500" dirty="0" smtClean="0"/>
              <a:t>– </a:t>
            </a:r>
            <a:r>
              <a:rPr lang="ru-RU" sz="1500" dirty="0" err="1" smtClean="0">
                <a:latin typeface="+mn-lt"/>
              </a:rPr>
              <a:t>мемлекеттік</a:t>
            </a:r>
            <a:r>
              <a:rPr lang="ru-RU" sz="1500" dirty="0" smtClean="0">
                <a:latin typeface="+mn-lt"/>
              </a:rPr>
              <a:t> аудит </a:t>
            </a:r>
            <a:r>
              <a:rPr lang="ru-RU" sz="1500" dirty="0" err="1" smtClean="0">
                <a:latin typeface="+mn-lt"/>
              </a:rPr>
              <a:t>объектісі</a:t>
            </a:r>
            <a:r>
              <a:rPr lang="ru-RU" sz="1500" dirty="0" smtClean="0">
                <a:latin typeface="+mn-lt"/>
              </a:rPr>
              <a:t> </a:t>
            </a:r>
            <a:r>
              <a:rPr lang="ru-RU" sz="1500" dirty="0" err="1" smtClean="0">
                <a:latin typeface="+mn-lt"/>
              </a:rPr>
              <a:t>қаржылық есептілігінің</a:t>
            </a:r>
            <a:r>
              <a:rPr lang="ru-RU" sz="1500" dirty="0" smtClean="0">
                <a:latin typeface="+mn-lt"/>
              </a:rPr>
              <a:t>, </a:t>
            </a:r>
            <a:r>
              <a:rPr lang="ru-RU" sz="1500" dirty="0" err="1" smtClean="0">
                <a:latin typeface="+mn-lt"/>
              </a:rPr>
              <a:t>бухгалтерлік</a:t>
            </a:r>
            <a:r>
              <a:rPr lang="ru-RU" sz="1500" dirty="0" smtClean="0">
                <a:latin typeface="+mn-lt"/>
              </a:rPr>
              <a:t> </a:t>
            </a:r>
            <a:r>
              <a:rPr lang="ru-RU" sz="1500" dirty="0" err="1" smtClean="0">
                <a:latin typeface="+mn-lt"/>
              </a:rPr>
              <a:t>есебінің және қаржылық жай-күйінің анықтығын</a:t>
            </a:r>
            <a:r>
              <a:rPr lang="ru-RU" sz="1500" dirty="0" smtClean="0">
                <a:latin typeface="+mn-lt"/>
              </a:rPr>
              <a:t>, </a:t>
            </a:r>
            <a:r>
              <a:rPr lang="ru-RU" sz="1500" dirty="0" err="1" smtClean="0">
                <a:latin typeface="+mn-lt"/>
              </a:rPr>
              <a:t>негізділігін</a:t>
            </a:r>
            <a:r>
              <a:rPr lang="ru-RU" sz="1500" dirty="0" smtClean="0">
                <a:latin typeface="+mn-lt"/>
              </a:rPr>
              <a:t> </a:t>
            </a:r>
            <a:r>
              <a:rPr lang="ru-RU" sz="1500" dirty="0" err="1" smtClean="0">
                <a:latin typeface="+mn-lt"/>
              </a:rPr>
              <a:t>бағалау</a:t>
            </a:r>
            <a:r>
              <a:rPr lang="ru-RU" sz="1500" dirty="0" smtClean="0">
                <a:latin typeface="+mn-lt"/>
              </a:rPr>
              <a:t>;</a:t>
            </a:r>
          </a:p>
          <a:p>
            <a:pPr marL="358775" indent="-358775" algn="just">
              <a:lnSpc>
                <a:spcPct val="90000"/>
              </a:lnSpc>
              <a:spcBef>
                <a:spcPts val="0"/>
              </a:spcBef>
              <a:spcAft>
                <a:spcPts val="0"/>
              </a:spcAft>
              <a:buClr>
                <a:srgbClr val="003366"/>
              </a:buClr>
              <a:buNone/>
            </a:pPr>
            <a:r>
              <a:rPr lang="ru-RU" sz="1600" kern="1200" dirty="0" smtClean="0">
                <a:latin typeface="Calibri" pitchFamily="34" charset="0"/>
                <a:cs typeface="+mn-cs"/>
              </a:rPr>
              <a:t> </a:t>
            </a:r>
            <a:r>
              <a:rPr lang="ru-RU" sz="1600" b="1" kern="1200" dirty="0" smtClean="0">
                <a:latin typeface="Calibri" pitchFamily="34" charset="0"/>
                <a:cs typeface="+mn-cs"/>
              </a:rPr>
              <a:t>    </a:t>
            </a:r>
            <a:r>
              <a:rPr lang="ru-RU" sz="1500" b="1" dirty="0" err="1" smtClean="0"/>
              <a:t>тиімділік</a:t>
            </a:r>
            <a:r>
              <a:rPr lang="ru-RU" sz="1500" b="1" dirty="0" smtClean="0"/>
              <a:t> </a:t>
            </a:r>
            <a:r>
              <a:rPr lang="ru-RU" sz="1500" b="1" dirty="0" err="1" smtClean="0"/>
              <a:t>аудиті</a:t>
            </a:r>
            <a:r>
              <a:rPr lang="ru-RU" sz="1500" b="1" dirty="0" smtClean="0"/>
              <a:t> </a:t>
            </a:r>
            <a:r>
              <a:rPr lang="ru-RU" sz="1500" dirty="0" smtClean="0"/>
              <a:t>– </a:t>
            </a:r>
            <a:r>
              <a:rPr lang="ru-RU" sz="1500" dirty="0" err="1" smtClean="0">
                <a:latin typeface="+mn-lt"/>
              </a:rPr>
              <a:t>мемлекеттік</a:t>
            </a:r>
            <a:r>
              <a:rPr lang="ru-RU" sz="1500" dirty="0" smtClean="0">
                <a:latin typeface="+mn-lt"/>
              </a:rPr>
              <a:t> аудит </a:t>
            </a:r>
            <a:r>
              <a:rPr lang="ru-RU" sz="1500" dirty="0" err="1" smtClean="0">
                <a:latin typeface="+mn-lt"/>
              </a:rPr>
              <a:t>объектісінің қызметін тиімділік</a:t>
            </a:r>
            <a:r>
              <a:rPr lang="ru-RU" sz="1500" dirty="0" smtClean="0">
                <a:latin typeface="+mn-lt"/>
              </a:rPr>
              <a:t>, </a:t>
            </a:r>
            <a:r>
              <a:rPr lang="ru-RU" sz="1500" dirty="0" err="1" smtClean="0">
                <a:latin typeface="+mn-lt"/>
              </a:rPr>
              <a:t>үнемділік</a:t>
            </a:r>
            <a:r>
              <a:rPr lang="ru-RU" sz="1500" dirty="0" smtClean="0">
                <a:latin typeface="+mn-lt"/>
              </a:rPr>
              <a:t>, </a:t>
            </a:r>
            <a:r>
              <a:rPr lang="ru-RU" sz="1500" dirty="0" err="1" smtClean="0">
                <a:latin typeface="+mn-lt"/>
              </a:rPr>
              <a:t>өнімділік және нәтижелілік нысанына</a:t>
            </a:r>
            <a:r>
              <a:rPr lang="ru-RU" sz="1500" dirty="0" smtClean="0">
                <a:latin typeface="+mn-lt"/>
              </a:rPr>
              <a:t> </a:t>
            </a:r>
            <a:r>
              <a:rPr lang="ru-RU" sz="1500" dirty="0" err="1" smtClean="0">
                <a:latin typeface="+mn-lt"/>
              </a:rPr>
              <a:t>бағалау және талдау</a:t>
            </a:r>
            <a:r>
              <a:rPr lang="ru-RU" sz="1500" dirty="0" smtClean="0">
                <a:latin typeface="+mn-lt"/>
              </a:rPr>
              <a:t>;</a:t>
            </a:r>
          </a:p>
          <a:p>
            <a:pPr indent="11113" algn="just">
              <a:spcBef>
                <a:spcPts val="0"/>
              </a:spcBef>
              <a:spcAft>
                <a:spcPts val="0"/>
              </a:spcAft>
              <a:buNone/>
            </a:pPr>
            <a:r>
              <a:rPr lang="ru-RU" sz="1500" b="1" dirty="0" err="1" smtClean="0"/>
              <a:t>сәйкестік аудиті</a:t>
            </a:r>
            <a:r>
              <a:rPr lang="ru-RU" sz="1500" b="1" dirty="0" smtClean="0"/>
              <a:t> </a:t>
            </a:r>
            <a:r>
              <a:rPr lang="ru-RU" sz="1500" dirty="0" smtClean="0"/>
              <a:t>– </a:t>
            </a:r>
            <a:r>
              <a:rPr lang="ru-RU" sz="1500" dirty="0" err="1" smtClean="0">
                <a:latin typeface="+mn-lt"/>
              </a:rPr>
              <a:t>мемлекеттік</a:t>
            </a:r>
            <a:r>
              <a:rPr lang="ru-RU" sz="1500" dirty="0" smtClean="0">
                <a:latin typeface="+mn-lt"/>
              </a:rPr>
              <a:t> аудит </a:t>
            </a:r>
            <a:r>
              <a:rPr lang="ru-RU" sz="1500" dirty="0" err="1" smtClean="0">
                <a:latin typeface="+mn-lt"/>
              </a:rPr>
              <a:t>объектісінің Қазақстан Республикасы</a:t>
            </a:r>
            <a:r>
              <a:rPr lang="ru-RU" sz="1500" dirty="0" smtClean="0">
                <a:latin typeface="+mn-lt"/>
              </a:rPr>
              <a:t> </a:t>
            </a:r>
            <a:r>
              <a:rPr lang="ru-RU" sz="1500" dirty="0" err="1" smtClean="0">
                <a:latin typeface="+mn-lt"/>
              </a:rPr>
              <a:t>заңнамасының нормаларын</a:t>
            </a:r>
            <a:r>
              <a:rPr lang="ru-RU" sz="1500" dirty="0" smtClean="0">
                <a:latin typeface="+mn-lt"/>
              </a:rPr>
              <a:t>, </a:t>
            </a:r>
            <a:r>
              <a:rPr lang="ru-RU" sz="1500" dirty="0" err="1" smtClean="0">
                <a:latin typeface="+mn-lt"/>
              </a:rPr>
              <a:t>сондай-ақ оларды</a:t>
            </a:r>
            <a:r>
              <a:rPr lang="ru-RU" sz="1500" dirty="0" smtClean="0">
                <a:latin typeface="+mn-lt"/>
              </a:rPr>
              <a:t> </a:t>
            </a:r>
            <a:r>
              <a:rPr lang="ru-RU" sz="1500" dirty="0" err="1" smtClean="0">
                <a:latin typeface="+mn-lt"/>
              </a:rPr>
              <a:t>іске</a:t>
            </a:r>
            <a:r>
              <a:rPr lang="ru-RU" sz="1500" dirty="0" smtClean="0">
                <a:latin typeface="+mn-lt"/>
              </a:rPr>
              <a:t> </a:t>
            </a:r>
            <a:r>
              <a:rPr lang="ru-RU" sz="1500" dirty="0" err="1" smtClean="0">
                <a:latin typeface="+mn-lt"/>
              </a:rPr>
              <a:t>асыру</a:t>
            </a:r>
            <a:r>
              <a:rPr lang="ru-RU" sz="1500" dirty="0" smtClean="0">
                <a:latin typeface="+mn-lt"/>
              </a:rPr>
              <a:t> </a:t>
            </a:r>
            <a:r>
              <a:rPr lang="ru-RU" sz="1500" dirty="0" err="1" smtClean="0">
                <a:latin typeface="+mn-lt"/>
              </a:rPr>
              <a:t>үшін қабылданған квазимемлекеттік</a:t>
            </a:r>
            <a:r>
              <a:rPr lang="ru-RU" sz="1500" dirty="0" smtClean="0">
                <a:latin typeface="+mn-lt"/>
              </a:rPr>
              <a:t> сектор </a:t>
            </a:r>
            <a:r>
              <a:rPr lang="ru-RU" sz="1500" dirty="0" err="1" smtClean="0">
                <a:latin typeface="+mn-lt"/>
              </a:rPr>
              <a:t>субъектілерінің актілерін</a:t>
            </a:r>
            <a:r>
              <a:rPr lang="ru-RU" sz="1500" dirty="0" smtClean="0">
                <a:latin typeface="+mn-lt"/>
              </a:rPr>
              <a:t> </a:t>
            </a:r>
            <a:r>
              <a:rPr lang="ru-RU" sz="1500" dirty="0" err="1" smtClean="0">
                <a:latin typeface="+mn-lt"/>
              </a:rPr>
              <a:t>сақтауын бағалау</a:t>
            </a:r>
            <a:r>
              <a:rPr lang="ru-RU" sz="1500" dirty="0" smtClean="0">
                <a:latin typeface="+mn-lt"/>
              </a:rPr>
              <a:t>, </a:t>
            </a:r>
            <a:r>
              <a:rPr lang="ru-RU" sz="1500" dirty="0" err="1" smtClean="0">
                <a:latin typeface="+mn-lt"/>
              </a:rPr>
              <a:t>тексеру</a:t>
            </a:r>
            <a:r>
              <a:rPr lang="ru-RU" sz="1500" dirty="0" smtClean="0">
                <a:latin typeface="+mn-lt"/>
              </a:rPr>
              <a:t>.</a:t>
            </a:r>
          </a:p>
          <a:p>
            <a:pPr marL="358775" indent="-358775" algn="just">
              <a:lnSpc>
                <a:spcPct val="90000"/>
              </a:lnSpc>
              <a:spcBef>
                <a:spcPts val="0"/>
              </a:spcBef>
              <a:spcAft>
                <a:spcPts val="600"/>
              </a:spcAft>
              <a:buClr>
                <a:srgbClr val="003366"/>
              </a:buClr>
              <a:buNone/>
            </a:pPr>
            <a:r>
              <a:rPr lang="ru-RU" sz="1600" kern="1200" dirty="0" smtClean="0">
                <a:latin typeface="Calibri" pitchFamily="34" charset="0"/>
                <a:cs typeface="+mn-cs"/>
              </a:rPr>
              <a:t>        </a:t>
            </a:r>
            <a:r>
              <a:rPr lang="ru-RU" sz="1500" b="1" dirty="0" err="1" smtClean="0"/>
              <a:t>Мемлекеттік</a:t>
            </a:r>
            <a:r>
              <a:rPr lang="ru-RU" sz="1500" b="1" dirty="0" smtClean="0"/>
              <a:t> </a:t>
            </a:r>
            <a:r>
              <a:rPr lang="ru-RU" sz="1500" b="1" dirty="0" err="1" smtClean="0"/>
              <a:t>аудиттің мақсаты </a:t>
            </a:r>
            <a:r>
              <a:rPr lang="ru-RU" sz="1500" b="1" dirty="0" smtClean="0"/>
              <a:t>- </a:t>
            </a:r>
            <a:r>
              <a:rPr lang="ru-RU" sz="1500" dirty="0" smtClean="0"/>
              <a:t>бюджет </a:t>
            </a:r>
            <a:r>
              <a:rPr lang="ru-RU" sz="1500" dirty="0" err="1" smtClean="0"/>
              <a:t>қаражатын</a:t>
            </a:r>
            <a:r>
              <a:rPr lang="ru-RU" sz="1500" dirty="0" smtClean="0"/>
              <a:t>, </a:t>
            </a:r>
            <a:r>
              <a:rPr lang="ru-RU" sz="1500" dirty="0" err="1" smtClean="0"/>
              <a:t>мемлекет</a:t>
            </a:r>
            <a:r>
              <a:rPr lang="ru-RU" sz="1500" dirty="0" smtClean="0"/>
              <a:t> пен </a:t>
            </a:r>
            <a:r>
              <a:rPr lang="ru-RU" sz="1500" dirty="0" err="1" smtClean="0"/>
              <a:t>квазимемлекеттік</a:t>
            </a:r>
            <a:r>
              <a:rPr lang="ru-RU" sz="1500" dirty="0" smtClean="0"/>
              <a:t> сектор </a:t>
            </a:r>
            <a:r>
              <a:rPr lang="ru-RU" sz="1500" dirty="0" err="1" smtClean="0"/>
              <a:t>субъектілерінің активтерін</a:t>
            </a:r>
            <a:r>
              <a:rPr lang="ru-RU" sz="1500" dirty="0" smtClean="0"/>
              <a:t> </a:t>
            </a:r>
            <a:r>
              <a:rPr lang="ru-RU" sz="1500" dirty="0" err="1" smtClean="0"/>
              <a:t>басқарудың және пайдаланудың тиімділігін</a:t>
            </a:r>
            <a:r>
              <a:rPr lang="ru-RU" sz="1500" dirty="0" smtClean="0"/>
              <a:t> </a:t>
            </a:r>
            <a:r>
              <a:rPr lang="ru-RU" sz="1500" dirty="0" err="1" smtClean="0"/>
              <a:t>арттыру</a:t>
            </a:r>
            <a:r>
              <a:rPr lang="ru-RU" sz="1500" dirty="0" smtClean="0"/>
              <a:t>.</a:t>
            </a:r>
            <a:endParaRPr lang="ru-RU" sz="1500" kern="1200" dirty="0" smtClean="0">
              <a:latin typeface="Calibri" pitchFamily="34" charset="0"/>
              <a:cs typeface="+mn-cs"/>
            </a:endParaRPr>
          </a:p>
          <a:p>
            <a:pPr marL="358775" indent="-358775" algn="just">
              <a:lnSpc>
                <a:spcPct val="90000"/>
              </a:lnSpc>
              <a:spcBef>
                <a:spcPts val="0"/>
              </a:spcBef>
              <a:spcAft>
                <a:spcPts val="600"/>
              </a:spcAft>
              <a:buClr>
                <a:srgbClr val="003366"/>
              </a:buClr>
              <a:buNone/>
            </a:pPr>
            <a:r>
              <a:rPr lang="ru-RU" sz="1600" kern="1200" dirty="0" smtClean="0">
                <a:latin typeface="Calibri" pitchFamily="34" charset="0"/>
                <a:cs typeface="+mn-cs"/>
              </a:rPr>
              <a:t>        </a:t>
            </a:r>
            <a:r>
              <a:rPr lang="ru-RU" sz="1500" kern="1200" dirty="0" err="1" smtClean="0"/>
              <a:t>Қаражатты игеру</a:t>
            </a:r>
            <a:r>
              <a:rPr lang="ru-RU" sz="1500" kern="1200" dirty="0" smtClean="0"/>
              <a:t> </a:t>
            </a:r>
            <a:r>
              <a:rPr lang="ru-RU" sz="1500" kern="1200" dirty="0" err="1" smtClean="0"/>
              <a:t>тиімділігіне</a:t>
            </a:r>
            <a:r>
              <a:rPr lang="ru-RU" sz="1500" kern="1200" dirty="0" smtClean="0"/>
              <a:t> </a:t>
            </a:r>
            <a:r>
              <a:rPr lang="ru-RU" sz="1500" kern="1200" dirty="0" err="1" smtClean="0"/>
              <a:t>негізгі</a:t>
            </a:r>
            <a:r>
              <a:rPr lang="ru-RU" sz="1500" kern="1200" dirty="0" smtClean="0"/>
              <a:t> </a:t>
            </a:r>
            <a:r>
              <a:rPr lang="ru-RU" sz="1500" kern="1200" dirty="0" err="1" smtClean="0"/>
              <a:t>екпінмен</a:t>
            </a:r>
            <a:r>
              <a:rPr lang="ru-RU" sz="1500" kern="1200" dirty="0" smtClean="0"/>
              <a:t> </a:t>
            </a:r>
            <a:r>
              <a:rPr lang="ru-RU" sz="1500" dirty="0" err="1" smtClean="0"/>
              <a:t>сараптамалық-талдау қызметі күшейтілді</a:t>
            </a:r>
            <a:r>
              <a:rPr lang="ru-RU" sz="1500" kern="1200" dirty="0" err="1" smtClean="0"/>
              <a:t>.</a:t>
            </a:r>
            <a:r>
              <a:rPr lang="ru-RU" sz="1500" kern="1200" dirty="0" smtClean="0"/>
              <a:t> </a:t>
            </a:r>
            <a:r>
              <a:rPr lang="ru-RU" sz="1500" kern="1200" dirty="0" err="1" smtClean="0"/>
              <a:t>Тексеру</a:t>
            </a:r>
            <a:r>
              <a:rPr lang="ru-RU" sz="1500" kern="1200" dirty="0" smtClean="0"/>
              <a:t> </a:t>
            </a:r>
            <a:r>
              <a:rPr lang="ru-RU" sz="1500" kern="1200" dirty="0" err="1" smtClean="0"/>
              <a:t>органдар</a:t>
            </a:r>
            <a:r>
              <a:rPr lang="ru-RU" sz="1500" kern="1200" dirty="0" smtClean="0"/>
              <a:t> </a:t>
            </a:r>
            <a:r>
              <a:rPr lang="ru-RU" sz="1500" kern="1200" dirty="0" err="1" smtClean="0"/>
              <a:t>арасында</a:t>
            </a:r>
            <a:r>
              <a:rPr lang="ru-RU" sz="1500" kern="1200" dirty="0" smtClean="0"/>
              <a:t> </a:t>
            </a:r>
            <a:r>
              <a:rPr lang="ru-RU" sz="1500" kern="1200" dirty="0" err="1" smtClean="0"/>
              <a:t>функцияларды</a:t>
            </a:r>
            <a:r>
              <a:rPr lang="ru-RU" sz="1500" kern="1200" dirty="0" smtClean="0"/>
              <a:t> </a:t>
            </a:r>
            <a:r>
              <a:rPr lang="ru-RU" sz="1500" kern="1200" dirty="0" err="1" smtClean="0"/>
              <a:t>нақты бөлу жолымен</a:t>
            </a:r>
            <a:r>
              <a:rPr lang="ru-RU" sz="1500" kern="1200" dirty="0" smtClean="0"/>
              <a:t> </a:t>
            </a:r>
            <a:r>
              <a:rPr lang="ru-RU" sz="1500" kern="1200" dirty="0" err="1" smtClean="0"/>
              <a:t>олардың арасында</a:t>
            </a:r>
            <a:r>
              <a:rPr lang="ru-RU" sz="1500" kern="1200" dirty="0" smtClean="0"/>
              <a:t> </a:t>
            </a:r>
            <a:r>
              <a:rPr lang="ru-RU" sz="1500" kern="1200" dirty="0" err="1" smtClean="0"/>
              <a:t>қайталануын болғызбау алынып</a:t>
            </a:r>
            <a:r>
              <a:rPr lang="ru-RU" sz="1500" kern="1200" dirty="0" smtClean="0"/>
              <a:t> </a:t>
            </a:r>
            <a:r>
              <a:rPr lang="ru-RU" sz="1500" kern="1200" dirty="0" err="1" smtClean="0"/>
              <a:t>тасталды</a:t>
            </a:r>
            <a:r>
              <a:rPr lang="ru-RU" sz="1500" kern="1200" dirty="0" smtClean="0"/>
              <a:t>.</a:t>
            </a:r>
            <a:r>
              <a:rPr lang="ru-RU" sz="1600" kern="1200" dirty="0" smtClean="0">
                <a:latin typeface="Calibri" pitchFamily="34" charset="0"/>
                <a:cs typeface="+mn-cs"/>
              </a:rPr>
              <a:t> </a:t>
            </a:r>
          </a:p>
          <a:p>
            <a:pPr marL="358775" indent="-358775" algn="just">
              <a:lnSpc>
                <a:spcPct val="90000"/>
              </a:lnSpc>
              <a:spcBef>
                <a:spcPts val="0"/>
              </a:spcBef>
              <a:spcAft>
                <a:spcPts val="600"/>
              </a:spcAft>
              <a:buClr>
                <a:srgbClr val="003366"/>
              </a:buClr>
              <a:buNone/>
            </a:pPr>
            <a:r>
              <a:rPr lang="ru-RU" sz="1600" kern="1200" dirty="0" smtClean="0">
                <a:latin typeface="Calibri" pitchFamily="34" charset="0"/>
                <a:cs typeface="+mn-cs"/>
              </a:rPr>
              <a:t>        </a:t>
            </a:r>
            <a:r>
              <a:rPr lang="ru-RU" sz="1500" kern="1200" dirty="0" err="1" smtClean="0"/>
              <a:t>Бұл ретте</a:t>
            </a:r>
            <a:r>
              <a:rPr lang="ru-RU" sz="1500" kern="1200" dirty="0" smtClean="0"/>
              <a:t>, </a:t>
            </a:r>
            <a:r>
              <a:rPr lang="kk-KZ" sz="1500" dirty="0" smtClean="0"/>
              <a:t>Республикалық бюджеттің атқарылуын бақылау жөніндегі есеп комитетінің мәні артты </a:t>
            </a:r>
            <a:r>
              <a:rPr lang="ru-RU" sz="1500" kern="1200" dirty="0" err="1" smtClean="0"/>
              <a:t>және</a:t>
            </a:r>
            <a:r>
              <a:rPr lang="ru-RU" sz="1500" kern="1200" dirty="0" smtClean="0"/>
              <a:t> </a:t>
            </a:r>
            <a:r>
              <a:rPr lang="kk-KZ" sz="1500" dirty="0" smtClean="0"/>
              <a:t>орталық мемлекеттік және жергілікті атқарушы органдардың Ішкі аудит қызметтерінің әлеуеті күшейтілді</a:t>
            </a:r>
            <a:r>
              <a:rPr lang="ru-RU" sz="1500" kern="1200" dirty="0" smtClean="0"/>
              <a:t>.</a:t>
            </a:r>
          </a:p>
          <a:p>
            <a:pPr marL="358775" indent="-4763" algn="just">
              <a:lnSpc>
                <a:spcPct val="90000"/>
              </a:lnSpc>
              <a:spcBef>
                <a:spcPts val="0"/>
              </a:spcBef>
              <a:spcAft>
                <a:spcPts val="600"/>
              </a:spcAft>
              <a:buClr>
                <a:srgbClr val="003366"/>
              </a:buClr>
              <a:buNone/>
            </a:pPr>
            <a:r>
              <a:rPr lang="kk-KZ" sz="1500" b="1" kern="1200" dirty="0" smtClean="0"/>
              <a:t>Камералдық бақылау</a:t>
            </a:r>
            <a:r>
              <a:rPr lang="kk-KZ" sz="1500" kern="1200" dirty="0" smtClean="0"/>
              <a:t> </a:t>
            </a:r>
            <a:r>
              <a:rPr lang="kk-KZ" sz="1600" kern="1200" dirty="0" smtClean="0">
                <a:latin typeface="Calibri" pitchFamily="34" charset="0"/>
                <a:cs typeface="+mn-cs"/>
              </a:rPr>
              <a:t>–  </a:t>
            </a:r>
            <a:r>
              <a:rPr lang="kk-KZ" sz="1500" kern="1200" dirty="0" smtClean="0"/>
              <a:t>сақтандырудың жаңа аспабы енгізілді</a:t>
            </a:r>
            <a:r>
              <a:rPr lang="kk-KZ" sz="1600" kern="1200" dirty="0" smtClean="0">
                <a:latin typeface="Calibri" pitchFamily="34" charset="0"/>
                <a:cs typeface="+mn-cs"/>
              </a:rPr>
              <a:t>.</a:t>
            </a:r>
          </a:p>
          <a:p>
            <a:pPr marL="358775" indent="-358775" algn="just">
              <a:lnSpc>
                <a:spcPct val="90000"/>
              </a:lnSpc>
              <a:spcBef>
                <a:spcPts val="0"/>
              </a:spcBef>
              <a:spcAft>
                <a:spcPts val="600"/>
              </a:spcAft>
              <a:buClr>
                <a:srgbClr val="003366"/>
              </a:buClr>
              <a:buNone/>
            </a:pPr>
            <a:r>
              <a:rPr lang="kk-KZ" sz="1600" kern="1200" dirty="0" smtClean="0">
                <a:latin typeface="Calibri" pitchFamily="34" charset="0"/>
                <a:cs typeface="+mn-cs"/>
              </a:rPr>
              <a:t>        </a:t>
            </a:r>
            <a:r>
              <a:rPr lang="ru-RU" sz="1500" b="1" kern="1200" dirty="0" err="1" smtClean="0"/>
              <a:t>Камералдық бақылаудың мақсаты </a:t>
            </a:r>
            <a:r>
              <a:rPr lang="ru-RU" sz="1500" dirty="0" smtClean="0"/>
              <a:t>- </a:t>
            </a:r>
            <a:r>
              <a:rPr lang="ru-RU" sz="1500" kern="1200" dirty="0" err="1" smtClean="0"/>
              <a:t>бұзушылықтардың уақтылы жолын</a:t>
            </a:r>
            <a:r>
              <a:rPr lang="ru-RU" sz="1500" kern="1200" dirty="0" smtClean="0"/>
              <a:t> </a:t>
            </a:r>
            <a:r>
              <a:rPr lang="ru-RU" sz="1500" kern="1200" dirty="0" err="1" smtClean="0"/>
              <a:t>кесу</a:t>
            </a:r>
            <a:r>
              <a:rPr lang="ru-RU" sz="1500" kern="1200" dirty="0" smtClean="0"/>
              <a:t> </a:t>
            </a:r>
            <a:r>
              <a:rPr lang="ru-RU" sz="1500" kern="1200" dirty="0" err="1" smtClean="0"/>
              <a:t>және оларға жол</a:t>
            </a:r>
            <a:r>
              <a:rPr lang="ru-RU" sz="1500" kern="1200" dirty="0" smtClean="0"/>
              <a:t> </a:t>
            </a:r>
            <a:r>
              <a:rPr lang="ru-RU" sz="1500" kern="1200" dirty="0" err="1" smtClean="0"/>
              <a:t>бермеу</a:t>
            </a:r>
            <a:r>
              <a:rPr lang="ru-RU" sz="1500" kern="1200" dirty="0" smtClean="0"/>
              <a:t>, </a:t>
            </a:r>
            <a:r>
              <a:rPr lang="ru-RU" sz="1500" kern="1200" dirty="0" err="1" smtClean="0"/>
              <a:t>мемлекеттік</a:t>
            </a:r>
            <a:r>
              <a:rPr lang="ru-RU" sz="1500" kern="1200" dirty="0" smtClean="0"/>
              <a:t> аудит </a:t>
            </a:r>
            <a:r>
              <a:rPr lang="ru-RU" sz="1500" kern="1200" dirty="0" err="1" smtClean="0"/>
              <a:t>объектісіне</a:t>
            </a:r>
            <a:r>
              <a:rPr lang="ru-RU" sz="1500" kern="1200" dirty="0" smtClean="0"/>
              <a:t> </a:t>
            </a:r>
            <a:r>
              <a:rPr lang="ru-RU" sz="1500" kern="1200" dirty="0" err="1" smtClean="0"/>
              <a:t>камералдық бақылау нәтижелері бойынша</a:t>
            </a:r>
            <a:r>
              <a:rPr lang="ru-RU" sz="1500" kern="1200" dirty="0" smtClean="0"/>
              <a:t> </a:t>
            </a:r>
            <a:r>
              <a:rPr lang="ru-RU" sz="1500" kern="1200" dirty="0" err="1" smtClean="0"/>
              <a:t>анықталған бұзушылықтарды дербес</a:t>
            </a:r>
            <a:r>
              <a:rPr lang="ru-RU" sz="1500" kern="1200" dirty="0" smtClean="0"/>
              <a:t> </a:t>
            </a:r>
            <a:r>
              <a:rPr lang="ru-RU" sz="1500" kern="1200" dirty="0" err="1" smtClean="0"/>
              <a:t>жою</a:t>
            </a:r>
            <a:r>
              <a:rPr lang="ru-RU" sz="1500" kern="1200" dirty="0" smtClean="0"/>
              <a:t> </a:t>
            </a:r>
            <a:r>
              <a:rPr lang="ru-RU" sz="1500" kern="1200" dirty="0" err="1" smtClean="0"/>
              <a:t>құқығын </a:t>
            </a:r>
            <a:r>
              <a:rPr lang="ru-RU" sz="1500" kern="1200" dirty="0" smtClean="0"/>
              <a:t>беру </a:t>
            </a:r>
            <a:r>
              <a:rPr lang="ru-RU" sz="1500" kern="1200" dirty="0" err="1" smtClean="0"/>
              <a:t>және мемлекеттік</a:t>
            </a:r>
            <a:r>
              <a:rPr lang="ru-RU" sz="1500" kern="1200" dirty="0" smtClean="0"/>
              <a:t> аудит </a:t>
            </a:r>
            <a:r>
              <a:rPr lang="ru-RU" sz="1500" kern="1200" dirty="0" err="1" smtClean="0"/>
              <a:t>объектілеріне</a:t>
            </a:r>
            <a:r>
              <a:rPr lang="ru-RU" sz="1500" kern="1200" dirty="0" smtClean="0"/>
              <a:t> </a:t>
            </a:r>
            <a:r>
              <a:rPr lang="ru-RU" sz="1500" kern="1200" dirty="0" err="1" smtClean="0"/>
              <a:t>әкімшілік жүктемені азайту</a:t>
            </a:r>
            <a:r>
              <a:rPr lang="ru-RU" sz="1500" kern="1200" dirty="0" smtClean="0"/>
              <a:t>.</a:t>
            </a:r>
          </a:p>
          <a:p>
            <a:pPr marL="358775" indent="-358775" algn="just">
              <a:lnSpc>
                <a:spcPct val="90000"/>
              </a:lnSpc>
              <a:spcBef>
                <a:spcPts val="0"/>
              </a:spcBef>
              <a:spcAft>
                <a:spcPts val="600"/>
              </a:spcAft>
              <a:buClr>
                <a:srgbClr val="003366"/>
              </a:buClr>
              <a:buNone/>
            </a:pPr>
            <a:endParaRPr lang="ru-RU" sz="1600" kern="1200" dirty="0" smtClean="0">
              <a:latin typeface="Calibri" pitchFamily="34" charset="0"/>
              <a:cs typeface="+mn-cs"/>
            </a:endParaRPr>
          </a:p>
          <a:p>
            <a:pPr marL="358775" indent="-358775" algn="just">
              <a:lnSpc>
                <a:spcPct val="90000"/>
              </a:lnSpc>
              <a:spcBef>
                <a:spcPts val="0"/>
              </a:spcBef>
              <a:spcAft>
                <a:spcPts val="1800"/>
              </a:spcAft>
              <a:buClr>
                <a:srgbClr val="003366"/>
              </a:buClr>
              <a:buFont typeface="Wingdings" pitchFamily="2" charset="2"/>
              <a:buChar char="Ø"/>
            </a:pPr>
            <a:endParaRPr lang="ru-RU" sz="1800" dirty="0" smtClean="0">
              <a:latin typeface="Calibri" pitchFamily="34" charset="0"/>
            </a:endParaRPr>
          </a:p>
        </p:txBody>
      </p:sp>
    </p:spTree>
    <p:extLst>
      <p:ext uri="{BB962C8B-B14F-4D97-AF65-F5344CB8AC3E}">
        <p14:creationId xmlns:p14="http://schemas.microsoft.com/office/powerpoint/2010/main" val="816708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16496" y="274638"/>
            <a:ext cx="8928992" cy="561975"/>
          </a:xfrm>
        </p:spPr>
        <p:txBody>
          <a:bodyPr/>
          <a:lstStyle/>
          <a:p>
            <a:r>
              <a:rPr lang="kk-KZ" sz="1800" dirty="0" smtClean="0"/>
              <a:t>    Негізгі концептуалдық жаңалықтар</a:t>
            </a:r>
            <a:endParaRPr lang="ru-RU" sz="1800" dirty="0"/>
          </a:p>
        </p:txBody>
      </p:sp>
      <p:sp>
        <p:nvSpPr>
          <p:cNvPr id="24" name="Объект 23"/>
          <p:cNvSpPr>
            <a:spLocks noGrp="1"/>
          </p:cNvSpPr>
          <p:nvPr>
            <p:ph idx="1"/>
          </p:nvPr>
        </p:nvSpPr>
        <p:spPr>
          <a:xfrm>
            <a:off x="560512" y="1124744"/>
            <a:ext cx="8784976" cy="5040560"/>
          </a:xfrm>
          <a:prstGeom prst="rect">
            <a:avLst/>
          </a:prstGeom>
        </p:spPr>
        <p:txBody>
          <a:bodyPr wrap="square">
            <a:noAutofit/>
          </a:bodyPr>
          <a:lstStyle/>
          <a:p>
            <a:pPr algn="just">
              <a:buFontTx/>
              <a:buAutoNum type="arabicPeriod"/>
            </a:pPr>
            <a:r>
              <a:rPr lang="kk-KZ" sz="1500" dirty="0" smtClean="0"/>
              <a:t>бюджетті атқару барысында қаражатты түпкілікті нәтижелердің жоспарланған көрсеткіштері сақталған жағдайда бюджеттік бағдарлама бойынша жылдық шығыстар көлемін өзгертусіз бюджеттік бағдарлама әкімшілеріне ақша қаражатын қайта бөлуге - </a:t>
            </a:r>
            <a:r>
              <a:rPr lang="kk-KZ" sz="1500" b="1" dirty="0" smtClean="0"/>
              <a:t>дербес құқық беру</a:t>
            </a:r>
            <a:r>
              <a:rPr lang="kk-KZ" sz="1500" dirty="0" smtClean="0"/>
              <a:t>. </a:t>
            </a:r>
            <a:r>
              <a:rPr lang="kk-KZ" sz="1500" i="1" dirty="0" smtClean="0"/>
              <a:t>Бұл ретте, даму бюджеттік бағдарлама/кіші бағдарламадан ағымдағы бюджеттік бағдарлама/кіші бағдарламаларға, сондай-ақ жаңа бюджеттік инвестициялық жобаларға қаражатты қайта бөлуге жол бермеу</a:t>
            </a:r>
            <a:r>
              <a:rPr lang="kk-KZ" sz="1500" dirty="0" smtClean="0"/>
              <a:t>;</a:t>
            </a:r>
            <a:endParaRPr lang="ru-RU" sz="1500" dirty="0" smtClean="0"/>
          </a:p>
          <a:p>
            <a:pPr algn="just">
              <a:buFontTx/>
              <a:buAutoNum type="arabicPeriod" startAt="2"/>
            </a:pPr>
            <a:r>
              <a:rPr lang="kk-KZ" sz="1500" b="1" dirty="0" smtClean="0"/>
              <a:t>әр түрлі бюджеттік бағдарлама әкімшілері арасында </a:t>
            </a:r>
            <a:r>
              <a:rPr lang="kk-KZ" sz="1500" dirty="0" smtClean="0"/>
              <a:t>тиімсіз бағдарламалардан «Үшінші жаңғырту» міндеттерін іске асыруды қамтамасыз ететін бағдарламаларға тиісті бюджетті түзету жолымен қаражатты </a:t>
            </a:r>
            <a:r>
              <a:rPr lang="kk-KZ" sz="1500" b="1" dirty="0" smtClean="0"/>
              <a:t>қайта бөлуге жол беру</a:t>
            </a:r>
            <a:r>
              <a:rPr lang="kk-KZ" sz="1500" dirty="0" smtClean="0"/>
              <a:t>;</a:t>
            </a:r>
            <a:endParaRPr lang="ru-RU" sz="1500" dirty="0" smtClean="0"/>
          </a:p>
          <a:p>
            <a:pPr algn="just">
              <a:buAutoNum type="arabicPeriod" startAt="2"/>
            </a:pPr>
            <a:r>
              <a:rPr lang="kk-KZ" sz="1500" i="1" dirty="0" smtClean="0"/>
              <a:t>арнайы резервті қоспағанда</a:t>
            </a:r>
            <a:r>
              <a:rPr lang="kk-KZ" sz="1500" dirty="0" smtClean="0"/>
              <a:t>, </a:t>
            </a:r>
            <a:r>
              <a:rPr lang="kk-KZ" sz="1500" b="1" dirty="0" smtClean="0"/>
              <a:t>Қазақстан Республикасы Үкіметі резервінің жалпы көлемін 2% мөлшерінде бекіту</a:t>
            </a:r>
            <a:r>
              <a:rPr lang="kk-KZ" sz="1500" dirty="0" smtClean="0"/>
              <a:t>, сондай-ақ қаражатты тиімді пайдалану бойынша және Қазақстан Республикасы Үкіметі немесе жергілікті атқарушы орган резервтерінің қолданылмаған қаражатын уақтылы қайтармағаны үшін бюджеттік бағдарлама әкімшілерінің бірінші басшылардың жауапкершілігін анықтау; </a:t>
            </a:r>
          </a:p>
          <a:p>
            <a:pPr algn="just">
              <a:buAutoNum type="arabicPeriod" startAt="2"/>
            </a:pPr>
            <a:r>
              <a:rPr lang="kk-KZ" sz="1500" dirty="0" smtClean="0"/>
              <a:t>жекешелендіруден түскен түсімдерді қосу, сондай-ақ нысаналы және кепілдік берілген трансферттер түрінде республикалық бюджетке тартылған қолданбаған қаражат бөлігін қайтарудан түскен түсімдермен толықтыру жолымен </a:t>
            </a:r>
            <a:r>
              <a:rPr lang="kk-KZ" sz="1500" b="1" dirty="0" smtClean="0"/>
              <a:t>Ұлттық қорға есепке алу көздерін ұлғайту</a:t>
            </a:r>
            <a:r>
              <a:rPr lang="kk-KZ" sz="1500" dirty="0" smtClean="0"/>
              <a:t>;</a:t>
            </a:r>
            <a:endParaRPr lang="ru-RU" sz="1500" dirty="0" smtClean="0"/>
          </a:p>
          <a:p>
            <a:pPr marL="457200" indent="-457200" algn="just">
              <a:spcBef>
                <a:spcPts val="0"/>
              </a:spcBef>
              <a:spcAft>
                <a:spcPts val="1800"/>
              </a:spcAft>
              <a:buNone/>
            </a:pPr>
            <a:endParaRPr lang="ru-RU" altLang="zh-CN" sz="1800" dirty="0" smtClean="0">
              <a:latin typeface="Calibri" pitchFamily="34" charset="0"/>
            </a:endParaRPr>
          </a:p>
        </p:txBody>
      </p:sp>
    </p:spTree>
    <p:extLst>
      <p:ext uri="{BB962C8B-B14F-4D97-AF65-F5344CB8AC3E}">
        <p14:creationId xmlns:p14="http://schemas.microsoft.com/office/powerpoint/2010/main" val="816708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16496" y="274638"/>
            <a:ext cx="8928992" cy="561975"/>
          </a:xfrm>
        </p:spPr>
        <p:txBody>
          <a:bodyPr/>
          <a:lstStyle/>
          <a:p>
            <a:r>
              <a:rPr lang="kk-KZ" dirty="0" smtClean="0"/>
              <a:t>    </a:t>
            </a:r>
            <a:r>
              <a:rPr lang="kk-KZ" sz="1800" dirty="0" smtClean="0"/>
              <a:t>Негізгі концептуалдық жаңалықтар</a:t>
            </a:r>
            <a:endParaRPr lang="ru-RU" sz="1800" dirty="0">
              <a:latin typeface="Calibri" pitchFamily="34" charset="0"/>
            </a:endParaRPr>
          </a:p>
        </p:txBody>
      </p:sp>
      <p:sp>
        <p:nvSpPr>
          <p:cNvPr id="24" name="Объект 23"/>
          <p:cNvSpPr>
            <a:spLocks noGrp="1"/>
          </p:cNvSpPr>
          <p:nvPr>
            <p:ph idx="1"/>
          </p:nvPr>
        </p:nvSpPr>
        <p:spPr>
          <a:xfrm>
            <a:off x="560512" y="1124744"/>
            <a:ext cx="8784976" cy="5040560"/>
          </a:xfrm>
          <a:prstGeom prst="rect">
            <a:avLst/>
          </a:prstGeom>
        </p:spPr>
        <p:txBody>
          <a:bodyPr wrap="square">
            <a:noAutofit/>
          </a:bodyPr>
          <a:lstStyle/>
          <a:p>
            <a:pPr algn="just">
              <a:buNone/>
            </a:pPr>
            <a:r>
              <a:rPr lang="ru-RU" sz="1600" b="1" dirty="0" smtClean="0">
                <a:latin typeface="Calibri" pitchFamily="34" charset="0"/>
              </a:rPr>
              <a:t>5.  </a:t>
            </a:r>
            <a:r>
              <a:rPr lang="kk-KZ" sz="1500" dirty="0" smtClean="0"/>
              <a:t>мемлекеттік жоспарлау жөніндегі орталық уәкілетті органмен келісім бойынша бюджетті жоспарлау жөніндегі орталық уәкілетті органға және мемлекеттік жоспарлау жөніндегі жергілікті уәкілетті органға тиісінше </a:t>
            </a:r>
            <a:r>
              <a:rPr lang="kk-KZ" sz="1500" b="1" dirty="0" smtClean="0"/>
              <a:t>нормативтік құқықтық актіні бекіту бойынша құзырет бекіте отырып</a:t>
            </a:r>
            <a:r>
              <a:rPr lang="kk-KZ" sz="1500" dirty="0" smtClean="0"/>
              <a:t>, Қазақстан Республикасы Үкіметі мен жергілікті атқарушы органдардың республикалық бюджет туралы заңды және жергілікті бюджеттер туралы, сондай-ақ бюджеттерді түзету туралы мәслихаттардың шешімдерін іске асыру туралы қаулыларын </a:t>
            </a:r>
            <a:r>
              <a:rPr lang="kk-KZ" sz="1500" b="1" dirty="0" smtClean="0"/>
              <a:t>әзірлеуді алып тастау</a:t>
            </a:r>
            <a:r>
              <a:rPr lang="kk-KZ" sz="1500" dirty="0" smtClean="0"/>
              <a:t>;</a:t>
            </a:r>
            <a:endParaRPr lang="ru-RU" sz="1500" dirty="0" smtClean="0"/>
          </a:p>
          <a:p>
            <a:pPr marL="354013" indent="-354013" algn="just">
              <a:buNone/>
            </a:pPr>
            <a:r>
              <a:rPr lang="ru-RU" sz="1600" b="1" dirty="0" smtClean="0">
                <a:latin typeface="Calibri" pitchFamily="34" charset="0"/>
              </a:rPr>
              <a:t>6.   </a:t>
            </a:r>
            <a:r>
              <a:rPr lang="kk-KZ" sz="1500" dirty="0" smtClean="0"/>
              <a:t>мемлекеттік органдардың </a:t>
            </a:r>
            <a:r>
              <a:rPr lang="kk-KZ" sz="1500" b="1" dirty="0" smtClean="0"/>
              <a:t>ағымдағы </a:t>
            </a:r>
            <a:r>
              <a:rPr lang="kk-KZ" sz="1500" dirty="0" smtClean="0"/>
              <a:t>әкімшілік </a:t>
            </a:r>
            <a:r>
              <a:rPr lang="ru-RU" sz="1500" b="1" dirty="0" err="1" smtClean="0"/>
              <a:t>шығындары бойынша</a:t>
            </a:r>
            <a:r>
              <a:rPr lang="ru-RU" sz="1500" b="1" dirty="0" smtClean="0"/>
              <a:t> </a:t>
            </a:r>
            <a:r>
              <a:rPr lang="ru-RU" sz="1500" b="1" dirty="0" err="1" smtClean="0"/>
              <a:t>лимитін</a:t>
            </a:r>
            <a:r>
              <a:rPr lang="ru-RU" sz="1500" b="1" dirty="0" smtClean="0"/>
              <a:t> </a:t>
            </a:r>
            <a:r>
              <a:rPr lang="ru-RU" sz="1500" b="1" dirty="0" err="1" smtClean="0"/>
              <a:t>қарастыру</a:t>
            </a:r>
            <a:r>
              <a:rPr lang="ru-RU" sz="1500" dirty="0" err="1" smtClean="0"/>
              <a:t>;</a:t>
            </a:r>
            <a:endParaRPr lang="ru-RU" sz="1500" dirty="0" smtClean="0">
              <a:latin typeface="Calibri" pitchFamily="34" charset="0"/>
            </a:endParaRPr>
          </a:p>
          <a:p>
            <a:pPr algn="just">
              <a:buNone/>
            </a:pPr>
            <a:r>
              <a:rPr lang="ru-RU" sz="1600" b="1" dirty="0" smtClean="0">
                <a:latin typeface="Calibri" pitchFamily="34" charset="0"/>
              </a:rPr>
              <a:t>7. </a:t>
            </a:r>
            <a:r>
              <a:rPr lang="ru-RU" sz="1500" b="1" dirty="0" smtClean="0"/>
              <a:t>МЖӘ </a:t>
            </a:r>
            <a:r>
              <a:rPr lang="ru-RU" sz="1500" b="1" dirty="0" err="1" smtClean="0"/>
              <a:t>және </a:t>
            </a:r>
            <a:r>
              <a:rPr lang="ru-RU" sz="1500" b="1" dirty="0" smtClean="0"/>
              <a:t>концессия </a:t>
            </a:r>
            <a:r>
              <a:rPr lang="ru-RU" sz="1500" b="1" dirty="0" err="1" smtClean="0"/>
              <a:t>шарттарын</a:t>
            </a:r>
            <a:r>
              <a:rPr lang="ru-RU" sz="1500" b="1" dirty="0" smtClean="0"/>
              <a:t> </a:t>
            </a:r>
            <a:r>
              <a:rPr lang="ru-RU" sz="1500" b="1" dirty="0" err="1" smtClean="0"/>
              <a:t>тіркеуді</a:t>
            </a:r>
            <a:r>
              <a:rPr lang="ru-RU" sz="1500" b="1" dirty="0" smtClean="0"/>
              <a:t> </a:t>
            </a:r>
            <a:r>
              <a:rPr lang="ru-RU" sz="1500" b="1" dirty="0" err="1" smtClean="0"/>
              <a:t>республикалық деңгейде </a:t>
            </a:r>
            <a:r>
              <a:rPr lang="ru-RU" sz="1500" dirty="0" smtClean="0"/>
              <a:t>– </a:t>
            </a:r>
            <a:r>
              <a:rPr lang="ru-RU" sz="1500" dirty="0" err="1" smtClean="0"/>
              <a:t>мемлекеттік</a:t>
            </a:r>
            <a:r>
              <a:rPr lang="ru-RU" sz="1500" dirty="0" smtClean="0"/>
              <a:t> </a:t>
            </a:r>
            <a:r>
              <a:rPr lang="ru-RU" sz="1500" dirty="0" err="1" smtClean="0"/>
              <a:t>міндеттемелерді</a:t>
            </a:r>
            <a:r>
              <a:rPr lang="ru-RU" sz="1500" dirty="0" smtClean="0"/>
              <a:t> </a:t>
            </a:r>
            <a:r>
              <a:rPr lang="ru-RU" sz="1500" dirty="0" err="1" smtClean="0"/>
              <a:t>қабылдау туралы</a:t>
            </a:r>
            <a:r>
              <a:rPr lang="ru-RU" sz="1500" dirty="0" smtClean="0"/>
              <a:t> ҚР </a:t>
            </a:r>
            <a:r>
              <a:rPr lang="ru-RU" sz="1500" dirty="0" err="1" smtClean="0"/>
              <a:t>Үкіметінің қаулысына сәйкес бюджетті</a:t>
            </a:r>
            <a:r>
              <a:rPr lang="ru-RU" sz="1500" dirty="0" smtClean="0"/>
              <a:t> </a:t>
            </a:r>
            <a:r>
              <a:rPr lang="ru-RU" sz="1500" dirty="0" err="1" smtClean="0"/>
              <a:t>атқару жөніндегі орталық уәкілетті органмен</a:t>
            </a:r>
            <a:r>
              <a:rPr lang="ru-RU" sz="1500" dirty="0" smtClean="0"/>
              <a:t>, </a:t>
            </a:r>
            <a:r>
              <a:rPr lang="ru-RU" sz="1500" b="1" dirty="0" err="1" smtClean="0"/>
              <a:t>жергілікті</a:t>
            </a:r>
            <a:r>
              <a:rPr lang="ru-RU" sz="1500" b="1" dirty="0" smtClean="0"/>
              <a:t> </a:t>
            </a:r>
            <a:r>
              <a:rPr lang="ru-RU" sz="1500" b="1" dirty="0" err="1" smtClean="0"/>
              <a:t>деңгейде </a:t>
            </a:r>
            <a:r>
              <a:rPr lang="ru-RU" sz="1500" dirty="0" smtClean="0"/>
              <a:t>– </a:t>
            </a:r>
            <a:r>
              <a:rPr lang="ru-RU" sz="1500" dirty="0" err="1" smtClean="0"/>
              <a:t>тиісті</a:t>
            </a:r>
            <a:r>
              <a:rPr lang="ru-RU" sz="1500" dirty="0" smtClean="0"/>
              <a:t> </a:t>
            </a:r>
            <a:r>
              <a:rPr lang="ru-RU" sz="1500" dirty="0" err="1" smtClean="0"/>
              <a:t>маслихаттың шешіміне</a:t>
            </a:r>
            <a:r>
              <a:rPr lang="ru-RU" sz="1500" dirty="0" smtClean="0"/>
              <a:t> </a:t>
            </a:r>
            <a:r>
              <a:rPr lang="ru-RU" sz="1500" dirty="0" err="1" smtClean="0"/>
              <a:t>сәйкес бюджетті</a:t>
            </a:r>
            <a:r>
              <a:rPr lang="ru-RU" sz="1500" dirty="0" smtClean="0"/>
              <a:t> </a:t>
            </a:r>
            <a:r>
              <a:rPr lang="ru-RU" sz="1500" dirty="0" err="1" smtClean="0"/>
              <a:t>атқару бойынша</a:t>
            </a:r>
            <a:r>
              <a:rPr lang="ru-RU" sz="1500" dirty="0" smtClean="0"/>
              <a:t>  </a:t>
            </a:r>
            <a:r>
              <a:rPr lang="ru-RU" sz="1500" dirty="0" err="1" smtClean="0"/>
              <a:t>жергілікті</a:t>
            </a:r>
            <a:r>
              <a:rPr lang="ru-RU" sz="1500" dirty="0" smtClean="0"/>
              <a:t> </a:t>
            </a:r>
            <a:r>
              <a:rPr lang="ru-RU" sz="1500" dirty="0" err="1" smtClean="0"/>
              <a:t>уәкілетті органда</a:t>
            </a:r>
            <a:r>
              <a:rPr lang="kk-KZ" sz="1500" dirty="0" smtClean="0"/>
              <a:t> </a:t>
            </a:r>
            <a:r>
              <a:rPr lang="ru-RU" sz="1500" dirty="0" err="1" smtClean="0"/>
              <a:t>жүзеге асыру</a:t>
            </a:r>
            <a:r>
              <a:rPr lang="kk-KZ" sz="1500" dirty="0" smtClean="0"/>
              <a:t>,</a:t>
            </a:r>
            <a:r>
              <a:rPr lang="ru-RU" sz="1500" dirty="0" smtClean="0"/>
              <a:t> МЖӘ </a:t>
            </a:r>
            <a:r>
              <a:rPr lang="ru-RU" sz="1500" dirty="0" err="1" smtClean="0"/>
              <a:t>шартының тіркелу</a:t>
            </a:r>
            <a:r>
              <a:rPr lang="ru-RU" sz="1500" dirty="0" smtClean="0"/>
              <a:t> </a:t>
            </a:r>
            <a:r>
              <a:rPr lang="ru-RU" sz="1500" dirty="0" err="1" smtClean="0"/>
              <a:t>фактісін</a:t>
            </a:r>
            <a:r>
              <a:rPr lang="ru-RU" sz="1500" dirty="0" smtClean="0"/>
              <a:t> </a:t>
            </a:r>
            <a:r>
              <a:rPr lang="ru-RU" sz="1500" dirty="0" err="1" smtClean="0"/>
              <a:t>растау</a:t>
            </a:r>
            <a:r>
              <a:rPr lang="ru-RU" sz="1500" dirty="0" smtClean="0"/>
              <a:t>  </a:t>
            </a:r>
            <a:r>
              <a:rPr lang="ru-RU" sz="1500" dirty="0" err="1" smtClean="0"/>
              <a:t>ретінде</a:t>
            </a:r>
            <a:r>
              <a:rPr lang="ru-RU" sz="1500" dirty="0" smtClean="0"/>
              <a:t> - </a:t>
            </a:r>
            <a:r>
              <a:rPr lang="ru-RU" sz="1500" dirty="0" err="1" smtClean="0"/>
              <a:t>тіркеу</a:t>
            </a:r>
            <a:r>
              <a:rPr lang="ru-RU" sz="1500" dirty="0" smtClean="0"/>
              <a:t> </a:t>
            </a:r>
            <a:r>
              <a:rPr lang="ru-RU" sz="1500" dirty="0" err="1" smtClean="0"/>
              <a:t>туралы</a:t>
            </a:r>
            <a:r>
              <a:rPr lang="ru-RU" sz="1500" dirty="0" smtClean="0"/>
              <a:t> </a:t>
            </a:r>
            <a:r>
              <a:rPr lang="ru-RU" sz="1500" dirty="0" err="1" smtClean="0"/>
              <a:t>куәлік</a:t>
            </a:r>
            <a:r>
              <a:rPr lang="ru-RU" sz="1500" dirty="0" smtClean="0"/>
              <a:t> </a:t>
            </a:r>
            <a:r>
              <a:rPr lang="kk-KZ" sz="1500" dirty="0" smtClean="0"/>
              <a:t>беру</a:t>
            </a:r>
            <a:r>
              <a:rPr lang="ru-RU" sz="1500" dirty="0" smtClean="0"/>
              <a:t>;</a:t>
            </a:r>
          </a:p>
          <a:p>
            <a:pPr algn="just">
              <a:buNone/>
            </a:pPr>
            <a:r>
              <a:rPr lang="ru-RU" sz="1600" b="1" dirty="0" smtClean="0">
                <a:latin typeface="Calibri" pitchFamily="34" charset="0"/>
              </a:rPr>
              <a:t>8.</a:t>
            </a:r>
            <a:r>
              <a:rPr lang="ru-RU" sz="1600" dirty="0" smtClean="0">
                <a:latin typeface="Calibri" pitchFamily="34" charset="0"/>
              </a:rPr>
              <a:t> </a:t>
            </a:r>
            <a:r>
              <a:rPr lang="kk-KZ" sz="1500" dirty="0" smtClean="0"/>
              <a:t>жекешелендіруден түскен түсімдерді қосу, сондай-ақ нысаналы және кепілдік берілген трансферттер түрінде республикалық бюджетке тартылған қолданбаған қаражат бөлігін қайтарудан түскен түсімдермен толықтыру жолымен </a:t>
            </a:r>
            <a:r>
              <a:rPr lang="kk-KZ" sz="1500" b="1" dirty="0" smtClean="0"/>
              <a:t>Ұлттық қорға есепке алу көздерін ұлғайту</a:t>
            </a:r>
            <a:r>
              <a:rPr lang="ru-RU" sz="1600" dirty="0" smtClean="0">
                <a:latin typeface="Calibri" pitchFamily="34" charset="0"/>
              </a:rPr>
              <a:t>.</a:t>
            </a:r>
          </a:p>
          <a:p>
            <a:pPr marL="457200" indent="-457200" algn="just">
              <a:spcBef>
                <a:spcPts val="0"/>
              </a:spcBef>
              <a:spcAft>
                <a:spcPts val="1800"/>
              </a:spcAft>
              <a:buNone/>
            </a:pPr>
            <a:endParaRPr lang="ru-RU" altLang="zh-CN" sz="1800" dirty="0" smtClean="0">
              <a:latin typeface="Calibri" pitchFamily="34" charset="0"/>
            </a:endParaRPr>
          </a:p>
        </p:txBody>
      </p:sp>
    </p:spTree>
    <p:extLst>
      <p:ext uri="{BB962C8B-B14F-4D97-AF65-F5344CB8AC3E}">
        <p14:creationId xmlns:p14="http://schemas.microsoft.com/office/powerpoint/2010/main" val="816708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4_Оформление по умолчанию">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4_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23055</TotalTime>
  <Words>817</Words>
  <Application>Microsoft Office PowerPoint</Application>
  <PresentationFormat>Лист A4 (210x297 мм)</PresentationFormat>
  <Paragraphs>51</Paragraphs>
  <Slides>7</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4_Оформление по умолчанию</vt:lpstr>
      <vt:lpstr>    «Қазақстан Республикасының кейбiр заңнамалық актiлерiне бюджет заңнамасын жетiлдiру мәселелері бойынша өзгерiстер мен толықтырулар енгiзу туралы» Қазақстан Республикасы Заңының  жүзеге асырылу барысы» (91,92,93-қадамдар) тақырыбы бойынша баяндамаға    </vt:lpstr>
      <vt:lpstr>Мемлекеттік органдардың дербестігін кеңейту және нысаналы индикаторларға қол жеткізу үшін жауапкершілікті күшейту :</vt:lpstr>
      <vt:lpstr>Нәтижеге жету бойынша екпінмен бюджет жобасын және оны атқару туралы есептілікті ұсынудың жаңа нысаны енгізілді</vt:lpstr>
      <vt:lpstr>Бюджетті жоспарлау кезінде есептеу әдісін әзірлеу және  кезең-кезеңмен ендіру</vt:lpstr>
      <vt:lpstr>Мемлекеттік аудиттің жаңа жүйесін енгізу</vt:lpstr>
      <vt:lpstr>    Негізгі концептуалдық жаңалықтар</vt:lpstr>
      <vt:lpstr>    Негізгі концептуалдық жаңалықтар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asabenova</cp:lastModifiedBy>
  <cp:revision>4037</cp:revision>
  <cp:lastPrinted>2016-03-26T08:04:13Z</cp:lastPrinted>
  <dcterms:created xsi:type="dcterms:W3CDTF">2008-11-13T12:29:55Z</dcterms:created>
  <dcterms:modified xsi:type="dcterms:W3CDTF">2017-03-30T05:50:31Z</dcterms:modified>
</cp:coreProperties>
</file>