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6" r:id="rId3"/>
    <p:sldId id="306" r:id="rId4"/>
    <p:sldId id="260" r:id="rId5"/>
    <p:sldId id="264" r:id="rId6"/>
    <p:sldId id="265" r:id="rId7"/>
    <p:sldId id="298" r:id="rId8"/>
    <p:sldId id="299" r:id="rId9"/>
    <p:sldId id="300" r:id="rId10"/>
    <p:sldId id="301" r:id="rId11"/>
    <p:sldId id="302" r:id="rId12"/>
    <p:sldId id="296" r:id="rId13"/>
    <p:sldId id="304" r:id="rId1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A14B73C1-C4E7-4791-81C2-E7BE62A2BF41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61D0E87-1F58-43D2-B552-C0AAB4050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324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5575" y="1341438"/>
            <a:ext cx="6427788" cy="3616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4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ru-RU" dirty="0"/>
              <a:t>Insert picture/ Right Click/Send to back</a:t>
            </a:r>
          </a:p>
          <a:p>
            <a:pPr eaLnBrk="1" hangingPunct="1">
              <a:spcBef>
                <a:spcPct val="0"/>
              </a:spcBef>
            </a:pPr>
            <a:endParaRPr lang="en-US" altLang="ru-RU" dirty="0"/>
          </a:p>
        </p:txBody>
      </p:sp>
      <p:sp>
        <p:nvSpPr>
          <p:cNvPr id="26624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34379" indent="-282455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29813" indent="-225964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581737" indent="-225964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33665" indent="-225964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485590" indent="-2259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37515" indent="-2259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389440" indent="-2259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41367" indent="-22596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defTabSz="899044" eaLnBrk="1" hangingPunct="1">
              <a:defRPr/>
            </a:pPr>
            <a:fld id="{6B4C4CB7-CE7B-410A-B86C-6F4D27CCAFF3}" type="slidenum">
              <a:rPr lang="en-US" altLang="ru-RU">
                <a:solidFill>
                  <a:prstClr val="black"/>
                </a:solidFill>
                <a:latin typeface="Calibri" panose="020F0502020204030204" pitchFamily="34" charset="0"/>
              </a:rPr>
              <a:pPr defTabSz="899044" eaLnBrk="1" hangingPunct="1">
                <a:defRPr/>
              </a:pPr>
              <a:t>1</a:t>
            </a:fld>
            <a:endParaRPr lang="en-US" altLang="ru-RU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D0E87-1F58-43D2-B552-C0AAB4050A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7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0729F-952D-4D9F-A48B-3F6A5B5B214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29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8123-2E2D-47ED-8B0C-F29F668EF636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8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9971-BDCB-4291-88B2-CC337C38EFDB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1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3A93-99D2-4F00-968A-B8E9343AACE8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77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М_Г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214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6489699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214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618067" y="3930652"/>
            <a:ext cx="1295400" cy="2468033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46100" y="2436285"/>
            <a:ext cx="1439333" cy="144144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618067" y="421218"/>
            <a:ext cx="1295400" cy="1856316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974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0843-3E6F-4058-A672-6691C81130EC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71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8273-2654-42E1-B68D-868052CDE385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38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C553-BC93-45D8-85A2-7EA9D24B7EAE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5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5925F-2125-4108-B39D-542E6C6B41A5}" type="datetime1">
              <a:rPr lang="ru-RU" smtClean="0"/>
              <a:t>26.04.2023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6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DC26-1946-407F-8A49-A64EA6929EE8}" type="datetime1">
              <a:rPr lang="ru-RU" smtClean="0"/>
              <a:t>26.04.2023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0BA3F-400D-4D43-B2A4-D979EF01B8B0}" type="datetime1">
              <a:rPr lang="ru-RU" smtClean="0"/>
              <a:t>26.04.2023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72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9B97-A22F-40B6-9AE8-246689B3BCA9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52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96D0-E399-429D-B937-EF27D3754AB4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0142A-1F6B-443F-88BF-B8ED72FC916C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2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0BE088F7-3E2C-43B5-B436-DD3B834E7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9258" y="6519446"/>
            <a:ext cx="35534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kk-KZ" altLang="ru-RU" sz="1600" dirty="0" smtClean="0">
                <a:solidFill>
                  <a:schemeClr val="bg1"/>
                </a:solidFill>
                <a:latin typeface="Arial" panose="020B0604020202020204" pitchFamily="34" charset="0"/>
              </a:rPr>
              <a:t>Астана қ.</a:t>
            </a:r>
            <a:r>
              <a:rPr lang="ru-RU" altLang="ru-RU" sz="1600" dirty="0" smtClean="0">
                <a:solidFill>
                  <a:schemeClr val="bg1"/>
                </a:solidFill>
                <a:latin typeface="Arial" panose="020B0604020202020204" pitchFamily="34" charset="0"/>
              </a:rPr>
              <a:t>, 2023 </a:t>
            </a:r>
            <a:r>
              <a:rPr lang="ru-RU" altLang="ru-RU" sz="16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жыл</a:t>
            </a:r>
            <a:endParaRPr lang="ru-RU" altLang="ru-RU" sz="1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7171" y="1907733"/>
            <a:ext cx="10394829" cy="2899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kk-KZ" alt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«ҚОҒАМДЫҚ БАҚЫЛАУ ТУРАЛЫ» ЖӘНЕ</a:t>
            </a:r>
          </a:p>
          <a:p>
            <a:pPr algn="ctr">
              <a:lnSpc>
                <a:spcPct val="114000"/>
              </a:lnSpc>
            </a:pPr>
            <a:r>
              <a:rPr lang="kk-KZ" altLang="ru-RU" sz="32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«</a:t>
            </a:r>
            <a:r>
              <a:rPr lang="kk-KZ" alt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ҚР КЕЙБІР ЗАҢНАМАЛЫҚ АКТІЛЕРІНЕ ҚОҒАМДЫҚ БАҚЫЛАУ МӘСЕЛЕЛЕРІ БОЙЫНША ӨЗГЕРІСТЕР МЕН ТОЛЫҚТЫРУЛАР ЕНГІЗУ ТУРАЛЫ»</a:t>
            </a: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 ЗАҢ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ЖОБАЛАРЫ ТУРАЛЫ</a:t>
            </a:r>
            <a:endParaRPr lang="kk-KZ" altLang="ru-RU" sz="32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93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172224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ҚАРАУ ТӘРТІБІ МЕН МЕРЗІМІ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92545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368300" y="119228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368300" y="1192280"/>
            <a:ext cx="1000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ҚАРАУ КЕЗІНДЕ МЕМЛЕКЕТТІК ОРГАН: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26435" y="2487076"/>
            <a:ext cx="84112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ШЕШІМ ЖОБАСЫН ЖАРИЯ ТАЛҚЫЛАУДЫ ЖҮРГІЗЕДІ;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8321" y="3154008"/>
            <a:ext cx="8266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 КОМИССИЯ НЕМЕСЕ ЖҰМЫС ТОБЫН ҚҰРАДЫ;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26436" y="1859212"/>
            <a:ext cx="56358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 ЖЕРГЕ БАРУДЫ ЖҮЗЕГЕ АСЫРАДЫ;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18321" y="3820940"/>
            <a:ext cx="84193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ПЕТИЦИЯҒА КЕЛІП ТҮСКЕН ПІКІРЛЕРДІ ТАЛДАЙДЫ;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18321" y="4448804"/>
            <a:ext cx="49736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ШЕТЕЛДІК ТӘЖІРИБЕНІ ЗЕРДЕЛЕЙДІ.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ятиугольник 33">
            <a:extLst>
              <a:ext uri="{FF2B5EF4-FFF2-40B4-BE49-F238E27FC236}">
                <a16:creationId xmlns="" xmlns:a16="http://schemas.microsoft.com/office/drawing/2014/main" id="{39F2AC1F-E909-4E8E-B017-4E7A57B9E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3811004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0" y="1833812"/>
            <a:ext cx="538607" cy="431209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Пятиугольник 31">
            <a:extLst>
              <a:ext uri="{FF2B5EF4-FFF2-40B4-BE49-F238E27FC236}">
                <a16:creationId xmlns="" xmlns:a16="http://schemas.microsoft.com/office/drawing/2014/main" id="{915690CE-0A04-46F4-B62D-72341381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3138345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Пятиугольник 31">
            <a:extLst>
              <a:ext uri="{FF2B5EF4-FFF2-40B4-BE49-F238E27FC236}">
                <a16:creationId xmlns="" xmlns:a16="http://schemas.microsoft.com/office/drawing/2014/main" id="{B5F60C79-C7A3-4856-9367-0EFA1C1D4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0" y="2466061"/>
            <a:ext cx="538607" cy="431060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Пятиугольник 33">
            <a:extLst>
              <a:ext uri="{FF2B5EF4-FFF2-40B4-BE49-F238E27FC236}">
                <a16:creationId xmlns="" xmlns:a16="http://schemas.microsoft.com/office/drawing/2014/main" id="{39F2AC1F-E909-4E8E-B017-4E7A57B9E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4417479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18321" y="5398869"/>
            <a:ext cx="3251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ҚАРАУ МЕРЗІМІ </a:t>
            </a:r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ЖҰМЫС КҮННЕН</a:t>
            </a: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АСПАЙДЫ</a:t>
            </a:r>
            <a:endParaRPr lang="ru-RU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88000" y="5244980"/>
            <a:ext cx="6451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ОРГАННЫҢ БІРІНШІ БАСШЫСЫНЫҢ ШЕШІМІМІЕН МАҢЫЗЫ БАР НАҚТЫ МӘН-ЖАЙЛАРДЫ АНЫҚТАУ ҚАЖЕТТІГІНЕ ОРАЙ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КҮНІНЕН АСПАЙТЫН МЕРЗІМГЕ ҰЗАРТЫЛУЫ МҮМКІН.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95034" y="5074087"/>
            <a:ext cx="111270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/>
          <p:cNvGrpSpPr/>
          <p:nvPr/>
        </p:nvGrpSpPr>
        <p:grpSpPr>
          <a:xfrm>
            <a:off x="4809020" y="5479161"/>
            <a:ext cx="339480" cy="808800"/>
            <a:chOff x="4809020" y="5479161"/>
            <a:chExt cx="339480" cy="808800"/>
          </a:xfrm>
        </p:grpSpPr>
        <p:sp>
          <p:nvSpPr>
            <p:cNvPr id="21" name="Chevron2">
              <a:extLst>
                <a:ext uri="{FF2B5EF4-FFF2-40B4-BE49-F238E27FC236}">
                  <a16:creationId xmlns="" xmlns:a16="http://schemas.microsoft.com/office/drawing/2014/main" id="{C9C1BA00-9310-3840-8BB9-B99BC614027C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 flipH="1">
              <a:off x="4809020" y="5499440"/>
              <a:ext cx="186417" cy="782570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rgbClr val="002060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733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ＭＳ Ｐゴシック"/>
                <a:cs typeface="+mn-cs"/>
                <a:sym typeface="Arial"/>
              </a:endParaRPr>
            </a:p>
          </p:txBody>
        </p:sp>
        <p:sp>
          <p:nvSpPr>
            <p:cNvPr id="22" name="Chevron2">
              <a:extLst>
                <a:ext uri="{FF2B5EF4-FFF2-40B4-BE49-F238E27FC236}">
                  <a16:creationId xmlns="" xmlns:a16="http://schemas.microsoft.com/office/drawing/2014/main" id="{C9C1BA00-9310-3840-8BB9-B99BC614027C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 flipH="1">
              <a:off x="4996417" y="5479161"/>
              <a:ext cx="152083" cy="808800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733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ＭＳ Ｐゴシック"/>
                <a:cs typeface="+mn-cs"/>
                <a:sym typeface="Arial"/>
              </a:endParaRPr>
            </a:p>
          </p:txBody>
        </p:sp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131300" y="6398016"/>
            <a:ext cx="2743200" cy="365125"/>
          </a:xfrm>
        </p:spPr>
        <p:txBody>
          <a:bodyPr/>
          <a:lstStyle/>
          <a:p>
            <a:fld id="{C5E4272B-A2E8-4849-96CD-327B916E8BA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32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8115" y="0"/>
            <a:ext cx="12183885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ҚАРАУ НӘТИЖЕЛЕРІ БОЙЫНША ШЕШІМДЕРДІҢ ТҮРЛЕРІ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00329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28600" y="1948183"/>
            <a:ext cx="530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ҚАРАУ НӘТИЖЕЛЕРІ БОЙЫНША МЕМЛЕКЕТТІК ОРГАННЫҢ БІРІНШІ БАСШЫСЫ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542" y="5813336"/>
            <a:ext cx="1021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ШЕШІМ МЕМЛЕКЕТ ПЕН АЗАМАТТЫҚ ҚОҒАМНЫҢ ӨЗАРА ІС-ҚИМЫЛЫ САЛАСЫНДАҒЫ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 ОРГАН БЕКІТЕТІН НЫСАН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 ҚАБЫЛДАНАДЫ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31800" y="5035987"/>
            <a:ext cx="111270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2" y="1720878"/>
            <a:ext cx="876451" cy="701687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2" y="3516106"/>
            <a:ext cx="876451" cy="701687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15198" y="1652423"/>
            <a:ext cx="489973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 НЕМЕСЕ 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ІШІНАРА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ҚАНАҒАТТАНДЫРУ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15198" y="3392580"/>
            <a:ext cx="39401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ҚАНАҒАТТАНДЫРУДАН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 ТАРТУ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091942" y="2940487"/>
            <a:ext cx="5833358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11297" y="3516106"/>
            <a:ext cx="45432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 ШЕШІМДЕРД</a:t>
            </a:r>
            <a:r>
              <a:rPr lang="kk-KZ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ІҢ </a:t>
            </a:r>
          </a:p>
          <a:p>
            <a:pPr algn="ctr"/>
            <a:r>
              <a:rPr lang="kk-KZ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БІРЕУІН ҚАБЫЛДАЙДЫ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188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37262" y="232712"/>
            <a:ext cx="4380042" cy="1202368"/>
            <a:chOff x="2256038" y="274193"/>
            <a:chExt cx="5456633" cy="194106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256038" y="274193"/>
              <a:ext cx="5456633" cy="19410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2334518" y="274193"/>
              <a:ext cx="5342929" cy="8512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«</a:t>
              </a:r>
              <a:r>
                <a:rPr lang="ru-RU" sz="2800" b="1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Ақпаратқа</a:t>
              </a:r>
              <a:r>
                <a:rPr lang="ru-RU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800" b="1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қол</a:t>
              </a:r>
              <a:r>
                <a:rPr lang="ru-RU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800" b="1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жеткізу</a:t>
              </a:r>
              <a:r>
                <a:rPr lang="ru-RU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800" b="1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туралы</a:t>
              </a:r>
              <a:r>
                <a:rPr lang="ru-RU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» </a:t>
              </a:r>
              <a:r>
                <a:rPr lang="ru-RU" sz="2800" b="1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Заңы</a:t>
              </a:r>
              <a:endParaRPr lang="ru-RU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909604" y="1675755"/>
            <a:ext cx="3870079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 САЛАСЫНДАҒЫ УӘКІЛЕТТІ ОРГАННЫҢ ӘЗІРЛЕУ ЖӘНЕ БЕКІТУ БОЙЫНША ӨКІЛЕТТІКТЕРІН КЕҢЕЙТУ: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3967116" y="2964912"/>
            <a:ext cx="257220" cy="344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1318054" y="2964912"/>
            <a:ext cx="177681" cy="441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-56078" y="3759001"/>
            <a:ext cx="2748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ҚПАРАТ ИЕЛЕНУШІЛЕРДІҢ АШЫҚТЫҚ СТАНДАРТЫ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923781" y="3753310"/>
            <a:ext cx="2463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 ИЕЛЕНУШІЛЕРДІҢ ОТЫРЫСТАРЫНА ҚОЛ ЖЕТКІЗУ ҚАҒИДАЛАРЫ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5756485" y="345553"/>
            <a:ext cx="0" cy="566509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2"/>
          <p:cNvGrpSpPr/>
          <p:nvPr/>
        </p:nvGrpSpPr>
        <p:grpSpPr>
          <a:xfrm>
            <a:off x="6554170" y="74267"/>
            <a:ext cx="4949012" cy="1389344"/>
            <a:chOff x="7193535" y="17978"/>
            <a:chExt cx="5661540" cy="213508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7398442" y="211993"/>
              <a:ext cx="5456633" cy="19410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7193535" y="17978"/>
              <a:ext cx="5342929" cy="12973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/>
              <a:endPara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kk-KZ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«Қоғамдық кеңестер туралы» Заңы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052784" y="1770686"/>
            <a:ext cx="58838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кеңестердің бюджеттік бағдарламалардың, мемлекеттік органдардың жобаларын қарау және орындалуы, мемлекеттік жоспарлау жүйесінің құжаттарын іске асыру жобалары мен нәтижелері бөлігінде өкілеттіктерін кеңейту;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іріктеу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тобының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мүшелеріне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қойылатын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нақтылау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қызметінің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ашықтығын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рәсімдерін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регламенттеу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5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2465774"/>
            <a:ext cx="10515600" cy="1325563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рахмет!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31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58" y="786128"/>
            <a:ext cx="1229972" cy="11978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2988" y="2006539"/>
            <a:ext cx="1913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endParaRPr kumimoji="0" lang="kk-KZ" sz="28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B892B9DE-B3A1-4E48-AC13-09F17B59B4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94" y="3681231"/>
            <a:ext cx="1037355" cy="10373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73231" y="5039136"/>
            <a:ext cx="30769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endParaRPr kumimoji="0" lang="kk-KZ" sz="24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08294" y="763532"/>
            <a:ext cx="11188406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676650" y="1277427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АЗАМАТТАРДЫҢ </a:t>
            </a:r>
            <a:r>
              <a:rPr lang="ru-RU" sz="2000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 ІСТЕРІН БАСҚАРУҒА </a:t>
            </a:r>
            <a:r>
              <a:rPr lang="ru-RU" sz="20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ҚАТЫСУЫН ҚАМТАМАСЫЗ ЕТУ</a:t>
            </a:r>
            <a:endParaRPr lang="ru-RU" sz="2000" b="1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32027" y="2563881"/>
            <a:ext cx="11468878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676650" y="5931051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</a:t>
            </a:r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СУБЪЕКТІЛЕРІ МЕН ОБЪЕКТІЛЕРІНІҢ ӨЗАРА ІС-ҚИМЫЛЫН</a:t>
            </a: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ҚАМТАМАСЫЗ ЕТУ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kern="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3491409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76650" y="340322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ҚЫЗМЕТТІҢ ТИІМДІЛІГІН АРТТЫРУ, ҚОҒАМДЫҚ БАҚЫЛАУ ОБЪЕКТІЛЕРІ ҚЫЗМЕТІНІҢ </a:t>
            </a:r>
            <a:r>
              <a:rPr lang="kk-KZ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АШЫҚТЫҒЫН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ҚАМТАМАСЫЗ ЕТУ;</a:t>
            </a:r>
            <a:endParaRPr lang="ru-RU" b="1" kern="0" dirty="0" smtClean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976" y="4332432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76650" y="4307048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ШЕШІМ ҚАБЫЛДАУ КЕЗІНДЕ </a:t>
            </a:r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ПІКІРДІ ЕСЕПКЕ </a:t>
            </a: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АЛУДЫ ҚАМТАМАСЫЗ ЕТУ;</a:t>
            </a:r>
            <a:r>
              <a:rPr lang="en-US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kern="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5162773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6019240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76650" y="5080881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АЗАМАТТАРДЫҢ </a:t>
            </a:r>
            <a:r>
              <a:rPr lang="ru-RU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ОБЪЕКТІЛЕРІНІҢ ҚЫЗМЕТІНЕ ДЕГЕН </a:t>
            </a:r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СЕНІМ ДЕҢГЕЙІН АРТТЫРУ</a:t>
            </a: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kern="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803854" y="859211"/>
            <a:ext cx="0" cy="5690717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2</a:t>
            </a:fld>
            <a:endParaRPr lang="ru-RU"/>
          </a:p>
        </p:txBody>
      </p:sp>
      <p:sp>
        <p:nvSpPr>
          <p:cNvPr id="23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976" y="2670778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600736" y="2717576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ПРОЦЕСІНЕ 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</a:t>
            </a:r>
            <a:r>
              <a:rPr lang="kk-KZ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АЗАМАТТАРЫН ТАРТУ 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kern="0" dirty="0" smtClean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8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08294" y="763532"/>
            <a:ext cx="11188406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091942" y="1068022"/>
            <a:ext cx="0" cy="566509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107323" y="2569051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07323" y="3579745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07323" y="4873591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587C630E-10D8-420E-824C-D5BF4DFA66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02" y="2596321"/>
            <a:ext cx="569050" cy="56905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A7576100-4B9C-4B13-94B7-254F614FB0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32" y="3699477"/>
            <a:ext cx="517796" cy="488152"/>
          </a:xfrm>
          <a:prstGeom prst="rect">
            <a:avLst/>
          </a:prstGeom>
        </p:spPr>
      </p:pic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4">
            <a:duotone>
              <a:srgbClr val="4F81BD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" y="4859481"/>
            <a:ext cx="1016782" cy="7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948015" y="2563985"/>
            <a:ext cx="46777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</a:t>
            </a:r>
          </a:p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АЗАМАТТАРЫ  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61469" y="3543443"/>
            <a:ext cx="46698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КОММЕРЦИЯЛЫҚ ЕМЕС ҰЙЫМДАР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30448" y="4928127"/>
            <a:ext cx="2667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 НЫСАНДАР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61469" y="3990178"/>
            <a:ext cx="5517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*Діни бірлестіктерді қоспағанда, Қазақстан Республикасында тіркелген</a:t>
            </a:r>
            <a:endParaRPr lang="ru-RU" sz="16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61469" y="5301731"/>
            <a:ext cx="5517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өкілеттіктері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kk-KZ" sz="1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47" b="63433"/>
          <a:stretch/>
        </p:blipFill>
        <p:spPr>
          <a:xfrm>
            <a:off x="2321240" y="788824"/>
            <a:ext cx="810269" cy="75673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854713" y="1540872"/>
            <a:ext cx="3743325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</a:t>
            </a:r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СУБЪЕКТІЛЕРІ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47" b="63433"/>
          <a:stretch/>
        </p:blipFill>
        <p:spPr>
          <a:xfrm>
            <a:off x="9170365" y="788824"/>
            <a:ext cx="828067" cy="77335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7411372" y="1540871"/>
            <a:ext cx="4113363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</a:t>
            </a:r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ОБЪЕКТІЛЕРІ</a:t>
            </a:r>
            <a:endParaRPr lang="kk-KZ" sz="2400" b="1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51496" y="2386300"/>
            <a:ext cx="598981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1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МЕКЕМЕ, АТҚАРУШЫ МЕМЛЕКЕТТІК БИЛІК ЖӘНЕ ЖЕРГІЛІКТІ МЕМЛЕКЕТТІК БАСҚАРУ ОРГАНЫ;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kk-KZ" sz="16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ОРГАНДАР БОЛЫП ТАБЫЛМАЙТЫН МЕМЛЕКЕТТІК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КВАЗИМЕМЛЕКЕТТІК СЕКТОР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СУБЪЕКТІЛЕРІ;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 ҚОҒАМДЫҚ МҮДДЕЛЕРМЕН БАЙЛАНЫСТЫ ОРТАЛЫҚ ЖӘНЕ ЖЕРГІЛІКТІ АТҚАРУШЫ ОРГАНДАРДЫҢ ФУНКЦИЯЛАРЫН ОРЫНДАУШЫЛАР БОЛЫП ТАБЫЛАТЫН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НЫСАНДАР.</a:t>
            </a:r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НЫСАНДАРЫ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1084059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</a:t>
            </a:r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2700878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</a:t>
            </a:r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САРАПТАМА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4317697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ТАЛҚЫЛАУ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7850" y="108405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шектеусіз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тобының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құқықтары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мүдделерін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қозғайтын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объектісінің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11377" y="2854766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Актілерді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ҚБ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объектілерін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шешу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57850" y="4468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ҚБ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объектілерінің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актілері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шешімдерін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жария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қарауды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өткізіледі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4149" y="1218868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15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1546" y="1198589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0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5130" y="2802887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1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2527" y="2782608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4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5130" y="4488812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5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2527" y="4468533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09222" y="5689101"/>
            <a:ext cx="8297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заңнамасында белгіленген </a:t>
            </a:r>
          </a:p>
          <a:p>
            <a:pPr algn="ctr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 ДЕ НЫСАНДАР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54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-49252"/>
            <a:ext cx="12183885" cy="89255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ҰСЫНЫМДАРЫ</a:t>
            </a: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(қорытынды құжат)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690495" y="1124361"/>
            <a:ext cx="4138679" cy="10156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ҚОРЫТЫНДЫЛАР БОЙЫНША </a:t>
            </a:r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ҰСЫНЫМДАР </a:t>
            </a:r>
            <a:r>
              <a:rPr lang="kk-KZ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СУБЪЕКТІНІҢ ҚАРАУЫ ҮШІН МІНДЕТТІ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23795" y="970473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23795" y="2636812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23795" y="4161348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3469" y="2636812"/>
            <a:ext cx="3977564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4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10</a:t>
            </a:r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 КҮНІ ІШІНДЕ </a:t>
            </a:r>
          </a:p>
          <a:p>
            <a:pPr algn="ctr" defTabSz="690545"/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 </a:t>
            </a:r>
          </a:p>
          <a:p>
            <a:pPr algn="ctr" defTabSz="690545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ҰСЫНЫСТАРДЫ ҚАРАСТЫРАДЫ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690494" y="4504248"/>
            <a:ext cx="4138679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ДӘЛЕЛДІ ЖАУАП </a:t>
            </a:r>
          </a:p>
          <a:p>
            <a:pPr algn="ctr" defTabSz="690545"/>
            <a:r>
              <a:rPr lang="kk-KZ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СУБЪЕКТІГЕ ЖІБЕРІЛЕДІ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5553074" y="1018683"/>
            <a:ext cx="723901" cy="4258240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57975" y="1141923"/>
            <a:ext cx="504825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90545">
              <a:buClr>
                <a:schemeClr val="accent5">
                  <a:lumMod val="75000"/>
                </a:schemeClr>
              </a:buClr>
              <a:buSzPct val="150000"/>
            </a:pPr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ҰСЫНЫСТАРҒА КЕЛЕСІ АҚПАРАТТАР ҚОСА БЕРІЛЕДІ:</a:t>
            </a:r>
            <a:endParaRPr lang="ru-RU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ОРНЫ МЕН УАҚЫТЫ;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МІНДЕТТЕРІ;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СУБЪЕКТІЛЕРІ;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НЫСАНДАРЫ;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ФАКТІЛЕРІ МЕН ЖАҒДАЙЛАРЫ;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ҰСЫНЫСТАРЫ МЕН ҚОРЫТЫНДЫДАРЫ</a:t>
            </a:r>
            <a:endParaRPr lang="kk-KZ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ӨЗГЕ ДЕ ҚҰЖАТТАР ТУРАЛЫ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232070" y="5473179"/>
            <a:ext cx="1155988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577661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СУБЪЕКТІНІҢ ҰСЫНЫМЫН ҚАРАУ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 ХАБАРЛАМА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08690" y="5622719"/>
            <a:ext cx="6126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6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endParaRPr lang="ru-RU" sz="6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177860" y="5899717"/>
            <a:ext cx="5652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 КҮНІНЕН КЕШІКТІРІЛМЕЙДІ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БАҚЫЛАУ МӘСЕЛЕЛЕРІ ЖӨНІНДЕГІ ІЛЕСПЕ ЗАҢ ЖОБАСЫ ЖЕКЕЛЕГЕН ЗАҢНАМАЛЫҚ АКТІЛЕРДІҢ НОРМАЛАРЫН СӘЙКЕСТЕНДІРУГЕ БАҒЫТТАЛҒАН: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1171902" y="1169537"/>
            <a:ext cx="10689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2020 ЖЫЛҒЫ 29 МАУСЫМДАҒЫ </a:t>
            </a:r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 РӘСІМДІК-ПРОЦЕСТІК КОДЕКСІ;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171901" y="2614467"/>
            <a:ext cx="1035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</a:t>
            </a:r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 КОДЕКСІ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71902" y="1964605"/>
            <a:ext cx="10689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150000"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</a:t>
            </a:r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 КОДЕКСІ</a:t>
            </a:r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71901" y="3248475"/>
            <a:ext cx="10809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«ЖАНУАРЛАР ДҮНИЕСІН ҚОРҒАУ, ӨСІМІН МОЛАЙТУ ЖӘНЕ ПАЙДАЛАНУ ТУРАЛЫ» ЗАҢЫ;</a:t>
            </a:r>
          </a:p>
        </p:txBody>
      </p:sp>
      <p:sp>
        <p:nvSpPr>
          <p:cNvPr id="29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73" y="1937268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2626012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3294838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4101407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73" y="1247400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4795654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171898" y="4131980"/>
            <a:ext cx="10336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«ҚР ЖЕРГІЛІКТІ МЕМЛЕКЕТТІК БАСҚАРУ ЖӘНЕ ӨЗІН-ӨЗІ БАСҚАРУ ТУРАЛЫ» ЗАҢЫ;</a:t>
            </a:r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171897" y="4914575"/>
            <a:ext cx="103369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«ҚОҒАМДЫҚ КЕҢЕСТЕР ТУРАЛЫ» ЗАҢЫ;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145620" y="5373374"/>
            <a:ext cx="103369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«АҚПАРАТҚА ҚОЛ ЖЕТКІЗУ ТУРАЛЫ» ЗАҢЫ;</a:t>
            </a:r>
          </a:p>
        </p:txBody>
      </p:sp>
      <p:sp>
        <p:nvSpPr>
          <p:cNvPr id="38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73" y="5297349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6</a:t>
            </a:fld>
            <a:endParaRPr lang="ru-RU"/>
          </a:p>
        </p:txBody>
      </p:sp>
      <p:sp>
        <p:nvSpPr>
          <p:cNvPr id="21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27" y="5804189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45620" y="5851674"/>
            <a:ext cx="103369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«ҰЛТТЫҚ ӘЛ-АУҚАТ ҚОРЫ ТУРАЛЫ» ЗАҢЫ.</a:t>
            </a:r>
          </a:p>
        </p:txBody>
      </p:sp>
    </p:spTree>
    <p:extLst>
      <p:ext uri="{BB962C8B-B14F-4D97-AF65-F5344CB8AC3E}">
        <p14:creationId xmlns:p14="http://schemas.microsoft.com/office/powerpoint/2010/main" val="15418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-74141" y="2202641"/>
            <a:ext cx="1218388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БЕРУ ТӘРТІБІ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115" y="608794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0786" y="2550125"/>
            <a:ext cx="10406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1-КЕЗЕҢ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39" y="2821813"/>
            <a:ext cx="39090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 МӘТІНІН ҚАЛЫПТАСТЫРУ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39" y="3126072"/>
            <a:ext cx="59620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АҚДМ АНЫҚТАЙТЫН ИНТЕРНЕТ-РЕСУРС АРҚЫЛЫ ҚР АЗАМАТЫМЕН 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(МОДЕРАЦИЯНЫ АҚДМ ЖҮЗЕГЕ АСЫРАДЫ).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786" y="3734227"/>
            <a:ext cx="10406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2-КЕЗЕҢ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39" y="4002705"/>
            <a:ext cx="47965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ШАРТТАРҒА СӘЙКЕС БОЛУЫ ТИІС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939" y="4317719"/>
            <a:ext cx="596204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 НЫСАНАСЫНЫҢ СИПАТТАМАСЫ,   </a:t>
            </a: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ДӘЛЕЛДЕР МЕН ҰСЫНЫСТАР;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ҰҚСАС ПЕТИЦИЯНЫҢ БОЛМАУЫ;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ТАӘ, ЖСН,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ТҰРҒЫЛЫҚТЫ ЖЕРІ,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ЭЦҚ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КӨРСЕТУ;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АДАМНАН КЕМ ЕМЕС ҚОСЫЛУ. 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12939" y="3707700"/>
            <a:ext cx="60960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12939" y="5716312"/>
            <a:ext cx="6171593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57139" y="5781439"/>
            <a:ext cx="10406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3-КЕЗЕҢ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7139" y="6075789"/>
            <a:ext cx="21387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ПЕТИЦИЯҒА ҚОСЫЛУ</a:t>
            </a:r>
            <a:endParaRPr lang="ru-RU" sz="1400" dirty="0">
              <a:solidFill>
                <a:srgbClr val="00B05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2557" y="6356350"/>
            <a:ext cx="62723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 МӘНІ ӘРПК-ТЕ ЖАЗЫЛАТЫН БОЛАДЫ</a:t>
            </a:r>
            <a:endParaRPr lang="kk-K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10886" y="3455412"/>
            <a:ext cx="2901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 КӨТЕРМЕУ: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36039" y="3903504"/>
            <a:ext cx="485596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ҚР-НЫҢ ӘКІМШІЛІК-АУМАҚТЫҚ ҚҰРЫЛЫСЫ МЕН ШЕКАРАСЫ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 ТӨРЕЛІГІ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ҚОРҒАНЫС, ҰЛТТЫҚ ҚАУІПСІЗДІК ЖӘНЕ ҚОҒАМДЫҚ ТӘРТІПТІ САҚТАУ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РАҚЫМШЫЛЫҚ, КЕШІРІМ ЖАСАУ ЖӘНЕ Т.Б..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6755148" y="4171982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8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6938521" y="4144707"/>
            <a:ext cx="15208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166192"/>
            <a:ext cx="1218388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ПЕТИЦИЯ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197120" y="815589"/>
            <a:ext cx="10689972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150000"/>
            </a:pP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 - 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ОРГАНҒА, ЖЕРГIЛIКТI ӨКIЛДI ЖӘНЕ АТҚАРУШЫ ОРГАНҒА ЭЛЕКТРОНДЫҚ НЫСАНДА ЖІБЕРІЛГЕН ЖӘНЕ ОСЫ КОДЕКСТІҢ 12-1-ТАРАУЫНДА БЕЛГІЛЕНГЕН ТӘРТІППЕН ҚАРАЛАТЫН ҰЖЫМДЫҚ ХАБАР, ҮН ҚОСУ НЕМЕСЕ ҰСЫНЫС;</a:t>
            </a:r>
            <a:endPara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97120" y="1658556"/>
            <a:ext cx="103557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 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АЗАМАТТАРЫ </a:t>
            </a:r>
            <a:r>
              <a:rPr lang="kk-KZ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 ИНТЕРНЕТ-ПОРТАЛ АРҚЫЛЫ БЕРЕ АЛАДЫ.</a:t>
            </a:r>
            <a:endParaRPr lang="ru-RU" sz="14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39" y="811010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39" y="1608109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8641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0"/>
            <a:ext cx="12183885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ПЕТИЦИЯҒА ҚОСЫЛУ ЖӘНЕ ҚОҒАМДЫҚ ТАЛҚЫЛАУ ТӘРТІБІ 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4930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2816936" y="1522480"/>
            <a:ext cx="6550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ПЕТИЦИЯҒА ҚОСЫЛУ</a:t>
            </a:r>
            <a:endParaRPr lang="ru-RU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ловина рамки 2"/>
          <p:cNvSpPr/>
          <p:nvPr/>
        </p:nvSpPr>
        <p:spPr>
          <a:xfrm rot="13511571">
            <a:off x="5875159" y="1967333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оловина рамки 23"/>
          <p:cNvSpPr/>
          <p:nvPr/>
        </p:nvSpPr>
        <p:spPr>
          <a:xfrm rot="13511571">
            <a:off x="5875160" y="2044477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1384" y="2720032"/>
            <a:ext cx="50102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 ӨЗ КӨЗҚАРАСЫН </a:t>
            </a:r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ИНТЕРНЕТ-РЕСУРСТА ПІКІР ҚАЛДЫРУ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АРҚЫЛЫ БІЛДІРЕ АЛАДЫ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06985" y="2739083"/>
            <a:ext cx="53897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АЗАМАТТАРЫ 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ЭЦҚ  АРҚЫЛЫ КУӘЛАНДЫРА ОТЫРЫП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4821026" y="3523643"/>
            <a:ext cx="26345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АЙ ІШІНДЕ</a:t>
            </a:r>
            <a:endParaRPr lang="ru-RU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оловина рамки 34"/>
          <p:cNvSpPr/>
          <p:nvPr/>
        </p:nvSpPr>
        <p:spPr>
          <a:xfrm rot="13511571">
            <a:off x="5894209" y="3997267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оловина рамки 35"/>
          <p:cNvSpPr/>
          <p:nvPr/>
        </p:nvSpPr>
        <p:spPr>
          <a:xfrm rot="13511571">
            <a:off x="5837059" y="3979161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38150" y="4171951"/>
            <a:ext cx="5295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 МӘНГЕ ҚОЛ ЖЕТКІЗБЕГЕН ПЕТИЦИЯ АРЫЗ ИЕСІНЕ АЛТЫ АЙ ӨТКЕН СОҢ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ҚАЙТАРЫЛАДЫ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ұндай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петицияны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іс-қимылы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саласындағы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құзыреті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тиісті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органға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лд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атқарушы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органға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жібереді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Кодексте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тәртіппен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қаралады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059311" y="4694287"/>
            <a:ext cx="0" cy="1200329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6011737" y="4684337"/>
            <a:ext cx="5857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КӨРСЕТІЛГЕН ШЕКТІ МӘНГЕ ҚОЛ ЖЕТКІЗІЛГЕН ПЕТИЦИЯ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ОРГАННЫҢ ҚАРАУЫНА 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ЖІБЕРІЛЕДІ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39484" y="4019987"/>
            <a:ext cx="42182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354609" y="4039037"/>
            <a:ext cx="42182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44234" y="2268171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564135" y="2268171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91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27699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ШЕКТІ МӘНДЕР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4930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/>
          </p:nvPr>
        </p:nvGraphicFramePr>
        <p:xfrm>
          <a:off x="952147" y="2424132"/>
          <a:ext cx="10499623" cy="38166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4996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81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облыстық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әкімшіліктер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тиісті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әкімшілік-аумақтық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бірлік</a:t>
                      </a:r>
                      <a:r>
                        <a:rPr lang="ru-RU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baseline="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халқының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1%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дауысы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/>
          </p:nvPr>
        </p:nvGraphicFramePr>
        <p:xfrm>
          <a:off x="952501" y="3265934"/>
          <a:ext cx="10684288" cy="6172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684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989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облыстық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маслихаттар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тиісті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әкімшілік-аумақтық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бірлік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халқының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кемінде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2%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дауысы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/>
          </p:nvPr>
        </p:nvGraphicFramePr>
        <p:xfrm>
          <a:off x="968125" y="1920724"/>
          <a:ext cx="10480966" cy="43059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4809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3059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республикалық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</a:t>
                      </a:r>
                      <a:r>
                        <a:rPr lang="ru-RU" sz="18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Үкімет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–</a:t>
                      </a:r>
                      <a:r>
                        <a:rPr lang="ru-RU" sz="18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мың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дауыстан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кем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емес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/>
          </p:nvPr>
        </p:nvGraphicFramePr>
        <p:xfrm>
          <a:off x="914400" y="3925507"/>
          <a:ext cx="10666055" cy="6172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6660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90680"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6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аудандық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маслихаттар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халқы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50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мыңнан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астам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болған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кезде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халық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санынан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ҚР</a:t>
                      </a:r>
                      <a:r>
                        <a:rPr lang="ru-RU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азаматтарының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кемінде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мың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дауысын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қалғандары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халықтың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кемінде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10%</a:t>
                      </a:r>
                      <a:endParaRPr lang="ru-RU" sz="1800" b="1" i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/>
          </p:nvPr>
        </p:nvGraphicFramePr>
        <p:xfrm>
          <a:off x="1028700" y="4609747"/>
          <a:ext cx="10548701" cy="6172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548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09953">
                <a:tc>
                  <a:txBody>
                    <a:bodyPr/>
                    <a:lstStyle/>
                    <a:p>
                      <a:pPr marL="285750" marR="0" lvl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1" i="0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аудандық деңгей (әкімшіліктер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халқы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мыңнан астам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болған кезде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халық санынан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ҚР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азаматтардың кемінде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2500</a:t>
                      </a:r>
                      <a:r>
                        <a:rPr lang="ru-RU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дауысын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қалғандары үшін халықтың кемінде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5%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54" name="Прямая соединительная линия 53"/>
          <p:cNvCxnSpPr/>
          <p:nvPr/>
        </p:nvCxnSpPr>
        <p:spPr>
          <a:xfrm>
            <a:off x="544235" y="1527944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564136" y="1527944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53143" y="5699559"/>
            <a:ext cx="10994571" cy="43542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Половина рамки 60"/>
          <p:cNvSpPr/>
          <p:nvPr/>
        </p:nvSpPr>
        <p:spPr>
          <a:xfrm rot="13511571">
            <a:off x="5853387" y="1259512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2" name="Половина рамки 61"/>
          <p:cNvSpPr/>
          <p:nvPr/>
        </p:nvSpPr>
        <p:spPr>
          <a:xfrm rot="13511571">
            <a:off x="5853387" y="1336655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13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947</Words>
  <Application>Microsoft Office PowerPoint</Application>
  <PresentationFormat>Широкоэкранный</PresentationFormat>
  <Paragraphs>180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Segoe UI Light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Кайргалиева Гульбану</cp:lastModifiedBy>
  <cp:revision>115</cp:revision>
  <cp:lastPrinted>2023-04-26T12:37:45Z</cp:lastPrinted>
  <dcterms:created xsi:type="dcterms:W3CDTF">2021-04-27T12:05:35Z</dcterms:created>
  <dcterms:modified xsi:type="dcterms:W3CDTF">2023-04-26T12:38:43Z</dcterms:modified>
</cp:coreProperties>
</file>