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88" r:id="rId3"/>
    <p:sldId id="290" r:id="rId4"/>
    <p:sldId id="291" r:id="rId5"/>
    <p:sldId id="285" r:id="rId6"/>
    <p:sldId id="289" r:id="rId7"/>
    <p:sldId id="269" r:id="rId8"/>
    <p:sldId id="270" r:id="rId9"/>
    <p:sldId id="275" r:id="rId10"/>
    <p:sldId id="277" r:id="rId11"/>
    <p:sldId id="292" r:id="rId12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880"/>
    <a:srgbClr val="218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42-48CD-901A-8BE5365C25F5}"/>
                </c:ext>
              </c:extLst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 </c:v>
                </c:pt>
                <c:pt idx="1">
                  <c:v>Казахстан</c:v>
                </c:pt>
                <c:pt idx="2">
                  <c:v>Китай</c:v>
                </c:pt>
                <c:pt idx="3">
                  <c:v>Узбекистан</c:v>
                </c:pt>
                <c:pt idx="4">
                  <c:v>США</c:v>
                </c:pt>
                <c:pt idx="5">
                  <c:v>Бразилия</c:v>
                </c:pt>
                <c:pt idx="6">
                  <c:v>Кыргызстан</c:v>
                </c:pt>
                <c:pt idx="7">
                  <c:v>Австралия</c:v>
                </c:pt>
                <c:pt idx="8">
                  <c:v>Беларусь</c:v>
                </c:pt>
                <c:pt idx="9">
                  <c:v>Япония</c:v>
                </c:pt>
                <c:pt idx="10">
                  <c:v>Литва</c:v>
                </c:pt>
                <c:pt idx="11">
                  <c:v>Украина</c:v>
                </c:pt>
                <c:pt idx="12">
                  <c:v>Россия</c:v>
                </c:pt>
                <c:pt idx="13">
                  <c:v>Германия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18.7</c:v>
                </c:pt>
                <c:pt idx="2">
                  <c:v>25.9</c:v>
                </c:pt>
                <c:pt idx="3">
                  <c:v>26</c:v>
                </c:pt>
                <c:pt idx="4">
                  <c:v>31.2</c:v>
                </c:pt>
                <c:pt idx="5">
                  <c:v>31.5</c:v>
                </c:pt>
                <c:pt idx="6">
                  <c:v>34</c:v>
                </c:pt>
                <c:pt idx="7">
                  <c:v>35.1</c:v>
                </c:pt>
                <c:pt idx="8">
                  <c:v>35.4</c:v>
                </c:pt>
                <c:pt idx="9">
                  <c:v>35.5</c:v>
                </c:pt>
                <c:pt idx="10">
                  <c:v>36.4</c:v>
                </c:pt>
                <c:pt idx="11">
                  <c:v>36.6</c:v>
                </c:pt>
                <c:pt idx="12">
                  <c:v>37</c:v>
                </c:pt>
                <c:pt idx="13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9-4B8A-BCE6-AA066222A8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0407775"/>
        <c:axId val="1700406111"/>
      </c:barChart>
      <c:catAx>
        <c:axId val="170040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00406111"/>
        <c:crosses val="autoZero"/>
        <c:auto val="1"/>
        <c:lblAlgn val="ctr"/>
        <c:lblOffset val="100"/>
        <c:noMultiLvlLbl val="0"/>
      </c:catAx>
      <c:valAx>
        <c:axId val="1700406111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004077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CD60D-DFAB-4C0F-8F07-1B86E2222998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3013"/>
            <a:ext cx="4848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E4C98-094A-4E48-88F6-E285DE716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4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E4C98-094A-4E48-88F6-E285DE716B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9" Type="http://schemas.openxmlformats.org/officeDocument/2006/relationships/tags" Target="../tags/tag38.xml"/><Relationship Id="rId21" Type="http://schemas.openxmlformats.org/officeDocument/2006/relationships/tags" Target="../tags/tag20.xml"/><Relationship Id="rId34" Type="http://schemas.openxmlformats.org/officeDocument/2006/relationships/tags" Target="../tags/tag33.xml"/><Relationship Id="rId42" Type="http://schemas.openxmlformats.org/officeDocument/2006/relationships/oleObject" Target="../embeddings/oleObject1.bin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tags" Target="../tags/tag28.xml"/><Relationship Id="rId41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tags" Target="../tags/tag31.xml"/><Relationship Id="rId37" Type="http://schemas.openxmlformats.org/officeDocument/2006/relationships/tags" Target="../tags/tag36.xml"/><Relationship Id="rId40" Type="http://schemas.openxmlformats.org/officeDocument/2006/relationships/tags" Target="../tags/tag39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36" Type="http://schemas.openxmlformats.org/officeDocument/2006/relationships/tags" Target="../tags/tag35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tags" Target="../tags/tag30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43" Type="http://schemas.openxmlformats.org/officeDocument/2006/relationships/oleObject" Target="../embeddings/oleObject2.bin"/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tags" Target="../tags/tag32.xml"/><Relationship Id="rId38" Type="http://schemas.openxmlformats.org/officeDocument/2006/relationships/tags" Target="../tags/tag3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FB4D-211F-4078-8A02-C50F17136C36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9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132D-6102-4DEE-B560-065A01F7F12A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2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A7E6-5FE0-4F65-B9D6-61DCFC691B50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5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75419" cy="16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42" imgW="0" imgH="0" progId="TCLayout.ActiveDocument.1">
                  <p:embed/>
                </p:oleObj>
              </mc:Choice>
              <mc:Fallback>
                <p:oleObj name="think-cell Slide" r:id="rId42" imgW="0" imgH="0" progId="TCLayout.ActiveDocument.1">
                  <p:embed/>
                  <p:pic>
                    <p:nvPicPr>
                      <p:cNvPr id="3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5419" cy="162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75419" cy="16298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575" dirty="0">
              <a:solidFill>
                <a:srgbClr val="000000"/>
              </a:solidFill>
              <a:latin typeface="Segoe UI Black" panose="020B0A02040204020203" pitchFamily="34" charset="0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5" name="1. On-page tracker" hidden="1"/>
          <p:cNvSpPr>
            <a:spLocks noChangeArrowheads="1"/>
          </p:cNvSpPr>
          <p:nvPr/>
        </p:nvSpPr>
        <p:spPr bwMode="gray">
          <a:xfrm>
            <a:off x="132425" y="78318"/>
            <a:ext cx="315792" cy="1020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ru-RU" sz="663" cap="all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6" name="3. Unit of measure" hidden="1"/>
          <p:cNvSpPr txBox="1">
            <a:spLocks noChangeArrowheads="1"/>
          </p:cNvSpPr>
          <p:nvPr/>
        </p:nvSpPr>
        <p:spPr bwMode="gray">
          <a:xfrm>
            <a:off x="189177" y="565151"/>
            <a:ext cx="9527646" cy="25188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326" dirty="0">
                <a:solidFill>
                  <a:schemeClr val="accent6"/>
                </a:solidFill>
                <a:latin typeface="+mn-lt"/>
                <a:ea typeface="+mn-ea"/>
              </a:rPr>
              <a:t>Subtitle</a:t>
            </a:r>
            <a:endParaRPr lang="ru-RU" sz="1326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7" name="4. Footnote" hidden="1"/>
          <p:cNvSpPr txBox="1">
            <a:spLocks noChangeArrowheads="1"/>
          </p:cNvSpPr>
          <p:nvPr/>
        </p:nvSpPr>
        <p:spPr bwMode="gray">
          <a:xfrm>
            <a:off x="189177" y="6434667"/>
            <a:ext cx="8881004" cy="124884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/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663" dirty="0">
                <a:solidFill>
                  <a:schemeClr val="accent6"/>
                </a:solidFill>
                <a:latin typeface="+mn-lt"/>
                <a:ea typeface="+mn-ea"/>
              </a:rPr>
              <a:t>1 Footnote</a:t>
            </a:r>
          </a:p>
        </p:txBody>
      </p:sp>
      <p:sp>
        <p:nvSpPr>
          <p:cNvPr id="8" name="5. Source" hidden="1"/>
          <p:cNvSpPr>
            <a:spLocks noChangeArrowheads="1"/>
          </p:cNvSpPr>
          <p:nvPr/>
        </p:nvSpPr>
        <p:spPr bwMode="gray">
          <a:xfrm>
            <a:off x="189177" y="6639984"/>
            <a:ext cx="8881004" cy="1270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/>
          <a:lstStyle/>
          <a:p>
            <a:pPr marL="505323" indent="-505323" defTabSz="742193" eaLnBrk="1" hangingPunct="1">
              <a:tabLst>
                <a:tab pos="522430" algn="l"/>
              </a:tabLst>
              <a:defRPr/>
            </a:pPr>
            <a:r>
              <a:rPr lang="ru-RU" sz="663" dirty="0">
                <a:solidFill>
                  <a:schemeClr val="accent6"/>
                </a:solidFill>
                <a:latin typeface="+mn-lt"/>
                <a:ea typeface="+mn-ea"/>
              </a:rPr>
              <a:t>ИСТОЧНИК: источник</a:t>
            </a:r>
          </a:p>
        </p:txBody>
      </p:sp>
      <p:grpSp>
        <p:nvGrpSpPr>
          <p:cNvPr id="9" name="ACET" hidden="1"/>
          <p:cNvGrpSpPr>
            <a:grpSpLocks/>
          </p:cNvGrpSpPr>
          <p:nvPr/>
        </p:nvGrpSpPr>
        <p:grpSpPr bwMode="auto">
          <a:xfrm>
            <a:off x="189177" y="1374780"/>
            <a:ext cx="4541970" cy="426506"/>
            <a:chOff x="915" y="767"/>
            <a:chExt cx="2686" cy="263"/>
          </a:xfrm>
        </p:grpSpPr>
        <p:cxnSp>
          <p:nvCxnSpPr>
            <p:cNvPr id="10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</p:spPr>
        </p:cxnSp>
        <p:sp>
          <p:nvSpPr>
            <p:cNvPr id="11" name="AutoShape 250"/>
            <p:cNvSpPr>
              <a:spLocks noChangeArrowheads="1"/>
            </p:cNvSpPr>
            <p:nvPr/>
          </p:nvSpPr>
          <p:spPr bwMode="gray">
            <a:xfrm>
              <a:off x="915" y="767"/>
              <a:ext cx="2686" cy="26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eaLnBrk="1" hangingPunct="1">
                <a:defRPr/>
              </a:pPr>
              <a:r>
                <a:rPr lang="ru-RU" sz="1326" b="1" dirty="0">
                  <a:solidFill>
                    <a:schemeClr val="tx2"/>
                  </a:solidFill>
                  <a:latin typeface="+mn-lt"/>
                  <a:ea typeface="+mn-ea"/>
                </a:rPr>
                <a:t>Название документа</a:t>
              </a:r>
            </a:p>
            <a:p>
              <a:pPr eaLnBrk="1" hangingPunct="1">
                <a:defRPr/>
              </a:pPr>
              <a:r>
                <a:rPr lang="ru-RU" sz="1326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2" name="Sticker" hidden="1"/>
          <p:cNvGrpSpPr>
            <a:grpSpLocks/>
          </p:cNvGrpSpPr>
          <p:nvPr/>
        </p:nvGrpSpPr>
        <p:grpSpPr bwMode="auto">
          <a:xfrm>
            <a:off x="9396931" y="334432"/>
            <a:ext cx="319881" cy="162984"/>
            <a:chOff x="8404670" y="285750"/>
            <a:chExt cx="336105" cy="159288"/>
          </a:xfrm>
        </p:grpSpPr>
        <p:sp>
          <p:nvSpPr>
            <p:cNvPr id="13" name="StickerRectangle"/>
            <p:cNvSpPr>
              <a:spLocks noChangeArrowheads="1"/>
            </p:cNvSpPr>
            <p:nvPr/>
          </p:nvSpPr>
          <p:spPr bwMode="gray">
            <a:xfrm>
              <a:off x="8418602" y="285750"/>
              <a:ext cx="322173" cy="12677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742193" eaLnBrk="1" hangingPunct="1">
                <a:buClr>
                  <a:srgbClr val="002960"/>
                </a:buClr>
                <a:defRPr/>
              </a:pPr>
              <a:r>
                <a:rPr lang="ru-RU" sz="663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14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404670" y="285750"/>
              <a:ext cx="0" cy="159288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</p:spPr>
        </p:cxnSp>
        <p:cxnSp>
          <p:nvCxnSpPr>
            <p:cNvPr id="15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404670" y="445038"/>
              <a:ext cx="33610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</p:spPr>
        </p:cxnSp>
      </p:grpSp>
      <p:sp>
        <p:nvSpPr>
          <p:cNvPr id="16" name="SlideBottomBar" hidden="1"/>
          <p:cNvSpPr/>
          <p:nvPr/>
        </p:nvSpPr>
        <p:spPr>
          <a:xfrm>
            <a:off x="9405542" y="6455833"/>
            <a:ext cx="51594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26" dirty="0">
              <a:solidFill>
                <a:schemeClr val="tx1"/>
              </a:solidFill>
            </a:endParaRPr>
          </a:p>
        </p:txBody>
      </p:sp>
      <p:grpSp>
        <p:nvGrpSpPr>
          <p:cNvPr id="17" name="LegendLines" hidden="1"/>
          <p:cNvGrpSpPr>
            <a:grpSpLocks/>
          </p:cNvGrpSpPr>
          <p:nvPr/>
        </p:nvGrpSpPr>
        <p:grpSpPr bwMode="auto">
          <a:xfrm>
            <a:off x="8339268" y="277284"/>
            <a:ext cx="1058465" cy="735193"/>
            <a:chOff x="7607284" y="279400"/>
            <a:chExt cx="957264" cy="720646"/>
          </a:xfrm>
        </p:grpSpPr>
        <p:sp>
          <p:nvSpPr>
            <p:cNvPr id="18" name="LineLegend1"/>
            <p:cNvSpPr>
              <a:spLocks noChangeShapeType="1"/>
            </p:cNvSpPr>
            <p:nvPr/>
          </p:nvSpPr>
          <p:spPr bwMode="gray">
            <a:xfrm>
              <a:off x="7607284" y="387289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19" name="LineLegend2"/>
            <p:cNvSpPr>
              <a:spLocks noChangeShapeType="1"/>
            </p:cNvSpPr>
            <p:nvPr/>
          </p:nvSpPr>
          <p:spPr bwMode="gray">
            <a:xfrm>
              <a:off x="7607284" y="652862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0" name="LineLegend3"/>
            <p:cNvSpPr>
              <a:spLocks noChangeShapeType="1"/>
            </p:cNvSpPr>
            <p:nvPr/>
          </p:nvSpPr>
          <p:spPr bwMode="gray">
            <a:xfrm>
              <a:off x="7607284" y="932957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1" name="Legend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gray">
            <a:xfrm>
              <a:off x="8168769" y="279400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2" name="Legend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gray">
            <a:xfrm>
              <a:off x="8168769" y="547047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3" name="Legend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gray">
            <a:xfrm>
              <a:off x="8168769" y="825068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8679790" y="277284"/>
            <a:ext cx="717946" cy="1022350"/>
            <a:chOff x="5894005" y="919828"/>
            <a:chExt cx="649289" cy="1001199"/>
          </a:xfrm>
        </p:grpSpPr>
        <p:sp>
          <p:nvSpPr>
            <p:cNvPr id="25" name="RectangleLegend1"/>
            <p:cNvSpPr>
              <a:spLocks noChangeArrowheads="1"/>
            </p:cNvSpPr>
            <p:nvPr/>
          </p:nvSpPr>
          <p:spPr bwMode="gray">
            <a:xfrm>
              <a:off x="5894005" y="946775"/>
              <a:ext cx="164865" cy="1616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6" name="RectangleLegend2"/>
            <p:cNvSpPr>
              <a:spLocks noChangeArrowheads="1"/>
            </p:cNvSpPr>
            <p:nvPr/>
          </p:nvSpPr>
          <p:spPr bwMode="gray">
            <a:xfrm>
              <a:off x="5894005" y="1216249"/>
              <a:ext cx="164865" cy="1616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7" name="RectangleLegend3"/>
            <p:cNvSpPr>
              <a:spLocks noChangeArrowheads="1"/>
            </p:cNvSpPr>
            <p:nvPr/>
          </p:nvSpPr>
          <p:spPr bwMode="gray">
            <a:xfrm>
              <a:off x="5894005" y="1487796"/>
              <a:ext cx="164865" cy="161684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8" name="RectangleLegend4"/>
            <p:cNvSpPr>
              <a:spLocks noChangeArrowheads="1"/>
            </p:cNvSpPr>
            <p:nvPr/>
          </p:nvSpPr>
          <p:spPr bwMode="gray">
            <a:xfrm>
              <a:off x="5894005" y="1759343"/>
              <a:ext cx="164865" cy="161684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gray">
            <a:xfrm>
              <a:off x="6147523" y="919828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gray">
            <a:xfrm>
              <a:off x="6147523" y="1189302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gray">
            <a:xfrm>
              <a:off x="6147523" y="1460848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gray">
            <a:xfrm>
              <a:off x="6147523" y="1732396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3" name="LegendMoons" hidden="1"/>
          <p:cNvGrpSpPr>
            <a:grpSpLocks/>
          </p:cNvGrpSpPr>
          <p:nvPr/>
        </p:nvGrpSpPr>
        <p:grpSpPr bwMode="auto">
          <a:xfrm>
            <a:off x="8605837" y="279401"/>
            <a:ext cx="791896" cy="1339063"/>
            <a:chOff x="5894005" y="2696542"/>
            <a:chExt cx="715970" cy="1312638"/>
          </a:xfrm>
        </p:grpSpPr>
        <p:grpSp>
          <p:nvGrpSpPr>
            <p:cNvPr id="34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894005" y="2703855"/>
              <a:ext cx="209550" cy="209551"/>
              <a:chOff x="4533" y="189"/>
              <a:chExt cx="144" cy="144"/>
            </a:xfrm>
          </p:grpSpPr>
          <p:sp>
            <p:nvSpPr>
              <p:cNvPr id="52" name="Oval 130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533" y="19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53" name="Arc 131" hidden="1"/>
              <p:cNvSpPr>
                <a:spLocks noChangeAspect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4533" y="191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5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94005" y="2977103"/>
              <a:ext cx="209550" cy="209551"/>
              <a:chOff x="1694" y="2051"/>
              <a:chExt cx="160" cy="160"/>
            </a:xfrm>
          </p:grpSpPr>
          <p:sp>
            <p:nvSpPr>
              <p:cNvPr id="50" name="Oval 4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51" name="Arc 42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6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5894005" y="3524395"/>
              <a:ext cx="209550" cy="209551"/>
              <a:chOff x="4495" y="1204"/>
              <a:chExt cx="160" cy="160"/>
            </a:xfrm>
          </p:grpSpPr>
          <p:sp>
            <p:nvSpPr>
              <p:cNvPr id="48" name="Oval 47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9" name="Arc 48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7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5894005" y="3799629"/>
              <a:ext cx="209550" cy="209551"/>
              <a:chOff x="4495" y="1447"/>
              <a:chExt cx="160" cy="160"/>
            </a:xfrm>
          </p:grpSpPr>
          <p:sp>
            <p:nvSpPr>
              <p:cNvPr id="46" name="Oval 50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495" y="1449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7" name="Oval 51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449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8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5894005" y="3251543"/>
              <a:ext cx="209550" cy="209551"/>
              <a:chOff x="4495" y="1205"/>
              <a:chExt cx="160" cy="160"/>
            </a:xfrm>
          </p:grpSpPr>
          <p:sp>
            <p:nvSpPr>
              <p:cNvPr id="44" name="Oval 47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495" y="1203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5" name="Arc 48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495" y="1203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sp>
          <p:nvSpPr>
            <p:cNvPr id="39" name="Legend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gray">
            <a:xfrm>
              <a:off x="6214314" y="2696542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gray">
            <a:xfrm>
              <a:off x="6214314" y="2974578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gray">
            <a:xfrm>
              <a:off x="6214314" y="3248465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2" name="Legend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gray">
            <a:xfrm>
              <a:off x="6214314" y="3522351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3" name="Legend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gray">
            <a:xfrm>
              <a:off x="6214314" y="3796238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sp>
        <p:nvSpPr>
          <p:cNvPr id="54" name="Oval" hidden="1"/>
          <p:cNvSpPr txBox="1">
            <a:spLocks/>
          </p:cNvSpPr>
          <p:nvPr/>
        </p:nvSpPr>
        <p:spPr bwMode="gray">
          <a:xfrm>
            <a:off x="2151460" y="1731434"/>
            <a:ext cx="1685396" cy="1555751"/>
          </a:xfrm>
          <a:prstGeom prst="ellipse">
            <a:avLst/>
          </a:prstGeom>
          <a:solidFill>
            <a:schemeClr val="accent1"/>
          </a:solidFill>
        </p:spPr>
        <p:txBody>
          <a:bodyPr lIns="29844" tIns="29844" rIns="29844" bIns="29844" anchor="ctr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algn="ctr"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5" name="Rectangle" hidden="1"/>
          <p:cNvSpPr txBox="1">
            <a:spLocks/>
          </p:cNvSpPr>
          <p:nvPr/>
        </p:nvSpPr>
        <p:spPr bwMode="gray">
          <a:xfrm>
            <a:off x="3970999" y="1731434"/>
            <a:ext cx="1685396" cy="1555751"/>
          </a:xfrm>
          <a:prstGeom prst="rect">
            <a:avLst/>
          </a:prstGeom>
          <a:solidFill>
            <a:schemeClr val="accent1"/>
          </a:solidFill>
        </p:spPr>
        <p:txBody>
          <a:bodyPr lIns="59688" tIns="59688" rIns="59688" bIns="59688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6" name="RoundedRectangle" hidden="1"/>
          <p:cNvSpPr txBox="1">
            <a:spLocks/>
          </p:cNvSpPr>
          <p:nvPr/>
        </p:nvSpPr>
        <p:spPr bwMode="gray">
          <a:xfrm>
            <a:off x="5843852" y="1731434"/>
            <a:ext cx="1687116" cy="1555751"/>
          </a:xfrm>
          <a:prstGeom prst="roundRect">
            <a:avLst/>
          </a:prstGeom>
          <a:solidFill>
            <a:schemeClr val="accent1"/>
          </a:solidFill>
        </p:spPr>
        <p:txBody>
          <a:bodyPr lIns="59688" tIns="59688" rIns="59688" bIns="59688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7" name="Arrow" hidden="1"/>
          <p:cNvSpPr txBox="1">
            <a:spLocks/>
          </p:cNvSpPr>
          <p:nvPr/>
        </p:nvSpPr>
        <p:spPr bwMode="gray">
          <a:xfrm>
            <a:off x="2151460" y="4525434"/>
            <a:ext cx="2022475" cy="931333"/>
          </a:xfrm>
          <a:prstGeom prst="rightArrow">
            <a:avLst>
              <a:gd name="adj1" fmla="val 50000"/>
              <a:gd name="adj2" fmla="val 37097"/>
            </a:avLst>
          </a:prstGeom>
          <a:solidFill>
            <a:schemeClr val="accent1"/>
          </a:solidFill>
        </p:spPr>
        <p:txBody>
          <a:bodyPr lIns="59688" tIns="0" rIns="0" bIns="0" anchor="ctr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8" name="DirArrow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6270493" y="3119174"/>
            <a:ext cx="3153833" cy="37835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9688" tIns="59688" rIns="59688" bIns="59688" anchor="ctr"/>
          <a:lstStyle/>
          <a:p>
            <a:pPr eaLnBrk="1" hangingPunct="1">
              <a:defRPr/>
            </a:pPr>
            <a:endParaRPr lang="en-US" sz="1326" dirty="0">
              <a:latin typeface="+mn-lt"/>
              <a:ea typeface="+mn-ea"/>
            </a:endParaRPr>
          </a:p>
        </p:txBody>
      </p:sp>
      <p:sp>
        <p:nvSpPr>
          <p:cNvPr id="59" name="Bracket" hidden="1"/>
          <p:cNvSpPr>
            <a:spLocks noChangeAspect="1"/>
          </p:cNvSpPr>
          <p:nvPr>
            <p:custDataLst>
              <p:tags r:id="rId5"/>
            </p:custDataLst>
          </p:nvPr>
        </p:nvSpPr>
        <p:spPr bwMode="gray">
          <a:xfrm>
            <a:off x="6586803" y="3539067"/>
            <a:ext cx="211535" cy="1684867"/>
          </a:xfrm>
          <a:custGeom>
            <a:avLst/>
            <a:gdLst>
              <a:gd name="connsiteX0" fmla="*/ 0 w 6149554"/>
              <a:gd name="connsiteY0" fmla="*/ 0 h 5119149"/>
              <a:gd name="connsiteX1" fmla="*/ 6086054 w 6149554"/>
              <a:gd name="connsiteY1" fmla="*/ 3468149 h 5119149"/>
              <a:gd name="connsiteX2" fmla="*/ 6086054 w 6149554"/>
              <a:gd name="connsiteY2" fmla="*/ 4230149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149554"/>
              <a:gd name="connsiteY0" fmla="*/ 0 h 5119149"/>
              <a:gd name="connsiteX1" fmla="*/ 127000 w 6149554"/>
              <a:gd name="connsiteY1" fmla="*/ 1 h 5119149"/>
              <a:gd name="connsiteX2" fmla="*/ 6086054 w 6149554"/>
              <a:gd name="connsiteY2" fmla="*/ 4230149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149554"/>
              <a:gd name="connsiteY0" fmla="*/ 0 h 5119149"/>
              <a:gd name="connsiteX1" fmla="*/ 127000 w 6149554"/>
              <a:gd name="connsiteY1" fmla="*/ 1 h 5119149"/>
              <a:gd name="connsiteX2" fmla="*/ 127000 w 6149554"/>
              <a:gd name="connsiteY2" fmla="*/ 762001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086054"/>
              <a:gd name="connsiteY0" fmla="*/ 0 h 5119149"/>
              <a:gd name="connsiteX1" fmla="*/ 127000 w 6086054"/>
              <a:gd name="connsiteY1" fmla="*/ 1 h 5119149"/>
              <a:gd name="connsiteX2" fmla="*/ 127000 w 6086054"/>
              <a:gd name="connsiteY2" fmla="*/ 762001 h 5119149"/>
              <a:gd name="connsiteX3" fmla="*/ 190500 w 6086054"/>
              <a:gd name="connsiteY3" fmla="*/ 825501 h 5119149"/>
              <a:gd name="connsiteX4" fmla="*/ 6086054 w 6086054"/>
              <a:gd name="connsiteY4" fmla="*/ 4357149 h 5119149"/>
              <a:gd name="connsiteX5" fmla="*/ 6086054 w 6086054"/>
              <a:gd name="connsiteY5" fmla="*/ 5119149 h 5119149"/>
              <a:gd name="connsiteX6" fmla="*/ 5959054 w 6086054"/>
              <a:gd name="connsiteY6" fmla="*/ 5119149 h 5119149"/>
              <a:gd name="connsiteX0" fmla="*/ 0 w 6086054"/>
              <a:gd name="connsiteY0" fmla="*/ 0 h 5119149"/>
              <a:gd name="connsiteX1" fmla="*/ 127000 w 6086054"/>
              <a:gd name="connsiteY1" fmla="*/ 1 h 5119149"/>
              <a:gd name="connsiteX2" fmla="*/ 127000 w 6086054"/>
              <a:gd name="connsiteY2" fmla="*/ 762001 h 5119149"/>
              <a:gd name="connsiteX3" fmla="*/ 190500 w 6086054"/>
              <a:gd name="connsiteY3" fmla="*/ 825501 h 5119149"/>
              <a:gd name="connsiteX4" fmla="*/ 127000 w 6086054"/>
              <a:gd name="connsiteY4" fmla="*/ 889001 h 5119149"/>
              <a:gd name="connsiteX5" fmla="*/ 6086054 w 6086054"/>
              <a:gd name="connsiteY5" fmla="*/ 5119149 h 5119149"/>
              <a:gd name="connsiteX6" fmla="*/ 5959054 w 6086054"/>
              <a:gd name="connsiteY6" fmla="*/ 5119149 h 5119149"/>
              <a:gd name="connsiteX0" fmla="*/ 0 w 5959054"/>
              <a:gd name="connsiteY0" fmla="*/ 0 h 5119149"/>
              <a:gd name="connsiteX1" fmla="*/ 127000 w 5959054"/>
              <a:gd name="connsiteY1" fmla="*/ 1 h 5119149"/>
              <a:gd name="connsiteX2" fmla="*/ 127000 w 5959054"/>
              <a:gd name="connsiteY2" fmla="*/ 762001 h 5119149"/>
              <a:gd name="connsiteX3" fmla="*/ 190500 w 5959054"/>
              <a:gd name="connsiteY3" fmla="*/ 825501 h 5119149"/>
              <a:gd name="connsiteX4" fmla="*/ 127000 w 5959054"/>
              <a:gd name="connsiteY4" fmla="*/ 889001 h 5119149"/>
              <a:gd name="connsiteX5" fmla="*/ 127000 w 5959054"/>
              <a:gd name="connsiteY5" fmla="*/ 1651002 h 5119149"/>
              <a:gd name="connsiteX6" fmla="*/ 5959054 w 5959054"/>
              <a:gd name="connsiteY6" fmla="*/ 5119149 h 5119149"/>
              <a:gd name="connsiteX0" fmla="*/ 0 w 190500"/>
              <a:gd name="connsiteY0" fmla="*/ 0 h 1651002"/>
              <a:gd name="connsiteX1" fmla="*/ 127000 w 190500"/>
              <a:gd name="connsiteY1" fmla="*/ 1 h 1651002"/>
              <a:gd name="connsiteX2" fmla="*/ 127000 w 190500"/>
              <a:gd name="connsiteY2" fmla="*/ 762001 h 1651002"/>
              <a:gd name="connsiteX3" fmla="*/ 190500 w 190500"/>
              <a:gd name="connsiteY3" fmla="*/ 825501 h 1651002"/>
              <a:gd name="connsiteX4" fmla="*/ 127000 w 190500"/>
              <a:gd name="connsiteY4" fmla="*/ 889001 h 1651002"/>
              <a:gd name="connsiteX5" fmla="*/ 127000 w 190500"/>
              <a:gd name="connsiteY5" fmla="*/ 1651002 h 1651002"/>
              <a:gd name="connsiteX6" fmla="*/ 0 w 190500"/>
              <a:gd name="connsiteY6" fmla="*/ 1651002 h 165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00" h="1651002">
                <a:moveTo>
                  <a:pt x="0" y="0"/>
                </a:moveTo>
                <a:lnTo>
                  <a:pt x="127000" y="1"/>
                </a:lnTo>
                <a:lnTo>
                  <a:pt x="127000" y="762001"/>
                </a:lnTo>
                <a:lnTo>
                  <a:pt x="190500" y="825501"/>
                </a:lnTo>
                <a:lnTo>
                  <a:pt x="127000" y="889001"/>
                </a:lnTo>
                <a:lnTo>
                  <a:pt x="127000" y="1651002"/>
                </a:lnTo>
                <a:lnTo>
                  <a:pt x="0" y="1651002"/>
                </a:lnTo>
              </a:path>
            </a:pathLst>
          </a:cu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26" baseline="30000" dirty="0"/>
          </a:p>
        </p:txBody>
      </p:sp>
      <p:grpSp>
        <p:nvGrpSpPr>
          <p:cNvPr id="60" name="Moon" hidden="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063185" y="3539068"/>
            <a:ext cx="280326" cy="258233"/>
            <a:chOff x="762000" y="1270000"/>
            <a:chExt cx="254000" cy="254000"/>
          </a:xfrm>
        </p:grpSpPr>
        <p:sp>
          <p:nvSpPr>
            <p:cNvPr id="61" name="Oval 76"/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>
                <a:solidFill>
                  <a:schemeClr val="tx1"/>
                </a:solidFill>
              </a:endParaRPr>
            </a:p>
          </p:txBody>
        </p:sp>
        <p:sp>
          <p:nvSpPr>
            <p:cNvPr id="62" name="Arc 77"/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/>
            </a:p>
          </p:txBody>
        </p:sp>
      </p:grpSp>
      <p:sp>
        <p:nvSpPr>
          <p:cNvPr id="63" name="SingleChevron" hidden="1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4369992" y="4699000"/>
            <a:ext cx="386953" cy="814917"/>
          </a:xfrm>
          <a:custGeom>
            <a:avLst/>
            <a:gdLst/>
            <a:ahLst/>
            <a:cxnLst/>
            <a:rect l="0" t="0" r="0" b="0"/>
            <a:pathLst>
              <a:path w="2222501" h="5080001">
                <a:moveTo>
                  <a:pt x="0" y="0"/>
                </a:moveTo>
                <a:lnTo>
                  <a:pt x="762000" y="0"/>
                </a:lnTo>
                <a:lnTo>
                  <a:pt x="2222500" y="2540000"/>
                </a:lnTo>
                <a:lnTo>
                  <a:pt x="762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accent1"/>
          </a:solidFill>
          <a:ln/>
        </p:spPr>
        <p:txBody>
          <a:bodyPr lIns="59688" tIns="59688" rIns="59688" bIns="59688"/>
          <a:lstStyle/>
          <a:p>
            <a:pPr defTabSz="742193" eaLnBrk="1" hangingPunct="1">
              <a:buClr>
                <a:schemeClr val="tx2"/>
              </a:buClr>
              <a:buSzPct val="100000"/>
              <a:defRPr/>
            </a:pPr>
            <a:endParaRPr lang="ru-RU" sz="1326" dirty="0">
              <a:latin typeface="Arial" charset="0"/>
              <a:ea typeface="+mn-ea"/>
            </a:endParaRPr>
          </a:p>
        </p:txBody>
      </p:sp>
      <p:grpSp>
        <p:nvGrpSpPr>
          <p:cNvPr id="64" name="DoubleChevron" hidden="1"/>
          <p:cNvGrpSpPr>
            <a:grpSpLocks noChangeAspect="1"/>
          </p:cNvGrpSpPr>
          <p:nvPr>
            <p:custDataLst>
              <p:tags r:id="rId8"/>
            </p:custDataLst>
          </p:nvPr>
        </p:nvGrpSpPr>
        <p:grpSpPr bwMode="auto">
          <a:xfrm>
            <a:off x="4922044" y="4699000"/>
            <a:ext cx="588169" cy="814917"/>
            <a:chOff x="1270000" y="1270000"/>
            <a:chExt cx="2409032" cy="3619500"/>
          </a:xfrm>
        </p:grpSpPr>
        <p:sp>
          <p:nvSpPr>
            <p:cNvPr id="65" name="Chevron1"/>
            <p:cNvSpPr>
              <a:spLocks noChangeAspect="1"/>
            </p:cNvSpPr>
            <p:nvPr/>
          </p:nvSpPr>
          <p:spPr>
            <a:xfrm>
              <a:off x="1270000" y="1270000"/>
              <a:ext cx="1584892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  <p:sp>
          <p:nvSpPr>
            <p:cNvPr id="66" name="Chevron2"/>
            <p:cNvSpPr>
              <a:spLocks noChangeAspect="1"/>
            </p:cNvSpPr>
            <p:nvPr/>
          </p:nvSpPr>
          <p:spPr>
            <a:xfrm>
              <a:off x="2094145" y="1270000"/>
              <a:ext cx="1584887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</p:grpSp>
      <p:grpSp>
        <p:nvGrpSpPr>
          <p:cNvPr id="67" name="DoubleChevron2" hidden="1"/>
          <p:cNvGrpSpPr>
            <a:grpSpLocks noChangeAspect="1"/>
          </p:cNvGrpSpPr>
          <p:nvPr>
            <p:custDataLst>
              <p:tags r:id="rId9"/>
            </p:custDataLst>
          </p:nvPr>
        </p:nvGrpSpPr>
        <p:grpSpPr bwMode="auto">
          <a:xfrm>
            <a:off x="5675312" y="4699000"/>
            <a:ext cx="722313" cy="814917"/>
            <a:chOff x="1270000" y="1270000"/>
            <a:chExt cx="2951957" cy="3619500"/>
          </a:xfrm>
        </p:grpSpPr>
        <p:sp>
          <p:nvSpPr>
            <p:cNvPr id="68" name="Chevron1"/>
            <p:cNvSpPr>
              <a:spLocks noChangeAspect="1"/>
            </p:cNvSpPr>
            <p:nvPr/>
          </p:nvSpPr>
          <p:spPr>
            <a:xfrm>
              <a:off x="1270000" y="1270000"/>
              <a:ext cx="1581408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  <p:sp>
          <p:nvSpPr>
            <p:cNvPr id="69" name="Chevron2"/>
            <p:cNvSpPr>
              <a:spLocks noChangeAspect="1"/>
            </p:cNvSpPr>
            <p:nvPr/>
          </p:nvSpPr>
          <p:spPr>
            <a:xfrm>
              <a:off x="2092333" y="1270000"/>
              <a:ext cx="2129624" cy="36195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</p:grpSp>
      <p:grpSp>
        <p:nvGrpSpPr>
          <p:cNvPr id="70" name="Flow" hidden="1"/>
          <p:cNvGrpSpPr>
            <a:grpSpLocks/>
          </p:cNvGrpSpPr>
          <p:nvPr>
            <p:custDataLst>
              <p:tags r:id="rId10"/>
            </p:custDataLst>
          </p:nvPr>
        </p:nvGrpSpPr>
        <p:grpSpPr bwMode="gray">
          <a:xfrm>
            <a:off x="2153735" y="3538594"/>
            <a:ext cx="2023317" cy="932973"/>
            <a:chOff x="5905500" y="3124200"/>
            <a:chExt cx="1828800" cy="914400"/>
          </a:xfrm>
          <a:solidFill>
            <a:schemeClr val="accent1"/>
          </a:solidFill>
        </p:grpSpPr>
        <p:sp>
          <p:nvSpPr>
            <p:cNvPr id="71" name="Freeform 78"/>
            <p:cNvSpPr/>
            <p:nvPr/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</p:grpSp>
      <p:grpSp>
        <p:nvGrpSpPr>
          <p:cNvPr id="73" name="SplitFlow" hidden="1"/>
          <p:cNvGrpSpPr/>
          <p:nvPr>
            <p:custDataLst>
              <p:tags r:id="rId11"/>
            </p:custDataLst>
          </p:nvPr>
        </p:nvGrpSpPr>
        <p:grpSpPr bwMode="gray">
          <a:xfrm>
            <a:off x="4370446" y="3538594"/>
            <a:ext cx="2022087" cy="932973"/>
            <a:chOff x="114300" y="1270000"/>
            <a:chExt cx="1828800" cy="914400"/>
          </a:xfrm>
          <a:solidFill>
            <a:schemeClr val="accent1"/>
          </a:solidFill>
        </p:grpSpPr>
        <p:sp>
          <p:nvSpPr>
            <p:cNvPr id="74" name="Freeform 81"/>
            <p:cNvSpPr/>
            <p:nvPr/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326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 bwMode="gray">
            <a:xfrm>
              <a:off x="177800" y="1327150"/>
              <a:ext cx="1524000" cy="34290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  <p:sp>
          <p:nvSpPr>
            <p:cNvPr id="76" name="Freeform 83"/>
            <p:cNvSpPr/>
            <p:nvPr/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326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</p:grpSp>
      <p:sp>
        <p:nvSpPr>
          <p:cNvPr id="78" name="Slide Number"/>
          <p:cNvSpPr txBox="1">
            <a:spLocks/>
          </p:cNvSpPr>
          <p:nvPr userDrawn="1"/>
        </p:nvSpPr>
        <p:spPr bwMode="auto">
          <a:xfrm>
            <a:off x="9577520" y="6653472"/>
            <a:ext cx="100990" cy="10002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BB1B4628-2EC3-4A11-90E4-A53895DFBF0C}" type="slidenum">
              <a:rPr lang="ru-RU" altLang="x-none" sz="650" smtClean="0">
                <a:solidFill>
                  <a:srgbClr val="808080"/>
                </a:solidFill>
                <a:latin typeface="Segoe UI Light" panose="020B0502040204020203" pitchFamily="34" charset="0"/>
              </a:rPr>
              <a:pPr eaLnBrk="1" hangingPunct="1">
                <a:defRPr/>
              </a:pPr>
              <a:t>‹#›</a:t>
            </a:fld>
            <a:endParaRPr lang="ru-RU" altLang="x-none" sz="650" dirty="0">
              <a:solidFill>
                <a:srgbClr val="808080"/>
              </a:solidFill>
              <a:latin typeface="Segoe UI Light" panose="020B0502040204020203" pitchFamily="34" charset="0"/>
            </a:endParaRPr>
          </a:p>
        </p:txBody>
      </p:sp>
      <p:graphicFrame>
        <p:nvGraphicFramePr>
          <p:cNvPr id="79" name="Objec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think-cell Slide" r:id="rId43" imgW="0" imgH="0" progId="TCLayout.ActiveDocument.1">
                  <p:embed/>
                </p:oleObj>
              </mc:Choice>
              <mc:Fallback>
                <p:oleObj name="think-cell Slide" r:id="rId43" imgW="0" imgH="0" progId="TCLayout.ActiveDocument.1">
                  <p:embed/>
                  <p:pic>
                    <p:nvPicPr>
                      <p:cNvPr id="79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2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75419" cy="1629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575" dirty="0">
              <a:solidFill>
                <a:schemeClr val="tx1"/>
              </a:solidFill>
              <a:latin typeface="Segoe UI Black" panose="020B0A02040204020203" pitchFamily="34" charset="0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1" name="Slide Number"/>
          <p:cNvSpPr txBox="1">
            <a:spLocks/>
          </p:cNvSpPr>
          <p:nvPr userDrawn="1"/>
        </p:nvSpPr>
        <p:spPr bwMode="auto">
          <a:xfrm>
            <a:off x="9577520" y="6653472"/>
            <a:ext cx="100990" cy="10002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BF3E8C92-D038-4A4C-8203-E3C1245C17BD}" type="slidenum">
              <a:rPr lang="ru-RU" altLang="x-none" sz="650" smtClean="0">
                <a:solidFill>
                  <a:srgbClr val="808080"/>
                </a:solidFill>
                <a:latin typeface="Segoe UI Light" panose="020B0502040204020203" pitchFamily="34" charset="0"/>
              </a:rPr>
              <a:pPr eaLnBrk="1" hangingPunct="1">
                <a:defRPr/>
              </a:pPr>
              <a:t>‹#›</a:t>
            </a:fld>
            <a:endParaRPr lang="ru-RU" altLang="x-none" sz="650" dirty="0">
              <a:solidFill>
                <a:srgbClr val="808080"/>
              </a:solidFill>
              <a:latin typeface="Segoe UI Light" panose="020B0502040204020203" pitchFamily="34" charset="0"/>
            </a:endParaRPr>
          </a:p>
        </p:txBody>
      </p:sp>
      <p:sp>
        <p:nvSpPr>
          <p:cNvPr id="82" name="doc id" hidden="1"/>
          <p:cNvSpPr>
            <a:spLocks noChangeArrowheads="1"/>
          </p:cNvSpPr>
          <p:nvPr userDrawn="1"/>
        </p:nvSpPr>
        <p:spPr bwMode="auto">
          <a:xfrm>
            <a:off x="8934319" y="50801"/>
            <a:ext cx="725752" cy="12488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/>
          <a:lstStyle/>
          <a:p>
            <a:pPr algn="r" defTabSz="742193" eaLnBrk="1" hangingPunct="1">
              <a:defRPr/>
            </a:pPr>
            <a:endParaRPr lang="ru-RU" sz="663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189524" y="190011"/>
            <a:ext cx="9526956" cy="2983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8F60-529D-4986-BA49-81796303C6F1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39CA-8AB5-44B1-A977-3CC2F4EC587F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9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FD-B8A4-4F86-9212-BAE1F350365F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9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78B8-1FE0-4C4B-998E-700EEA623355}" type="datetime1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7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E242-5C00-4D1C-A1C8-035DB6D42984}" type="datetime1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1564-76CE-4B79-A392-DCCF141573E7}" type="datetime1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3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AC33-03F5-461F-827C-B131066A4F9B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67D-9E32-4818-B9C8-87D543B35672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9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33B61-3AB8-425F-839F-4E8206E8F983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18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297834" y="2753776"/>
            <a:ext cx="9161063" cy="129266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800" b="1" ker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предлагаемых подходах при разработке проекта нового Налогового кодекса в части налоговой политики</a:t>
            </a:r>
            <a:endParaRPr lang="ru-RU" sz="2800" i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6480397"/>
            <a:ext cx="9906000" cy="225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ru-RU" sz="1463" kern="0" dirty="0"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-45837" y="450622"/>
            <a:ext cx="9906000" cy="300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ru-RU" sz="1950" kern="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НАЦИОНАЛЬНОЙ ЭКОНОМИКИ РК</a:t>
            </a:r>
          </a:p>
        </p:txBody>
      </p:sp>
      <p:pic>
        <p:nvPicPr>
          <p:cNvPr id="7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D797B556-91EA-49B2-B8B6-22215D274621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5476" y="837788"/>
            <a:ext cx="925781" cy="9764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86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9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ru-RU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НАЛОГООБЛОЖЕНИЕ ПРЕДМЕТОВ РОСКОШИ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38796" y="935478"/>
            <a:ext cx="4063329" cy="260071"/>
            <a:chOff x="124826" y="626481"/>
            <a:chExt cx="4062525" cy="261639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24826" y="888120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626481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ПРЕДЛОЖЕНИЕ</a:t>
              </a: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5353253" y="922348"/>
            <a:ext cx="4025181" cy="275720"/>
            <a:chOff x="4674658" y="604409"/>
            <a:chExt cx="4025514" cy="276045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674658" y="604409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ОБОСНОВАНИЕ</a:t>
              </a: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02517" y="880454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Прямоугольник 10"/>
          <p:cNvSpPr/>
          <p:nvPr/>
        </p:nvSpPr>
        <p:spPr>
          <a:xfrm>
            <a:off x="-7499" y="1026432"/>
            <a:ext cx="4957516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Увеличение ставок налога на транспортные средства на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яхты, частные самолеты 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1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Повышенное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налогообложение автомобилей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со стоимостью свыше 50 млн. тенге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Повышенное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налогообложение при наличии у физического лица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более 3 квартир (домов), земельных участков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(в увязке с площадью имущества и участков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Дополнительный акциз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дорогостоящие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алкогольную и табачную продукцию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defRPr/>
            </a:pP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3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7402" y="1326733"/>
            <a:ext cx="484902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Яхты, частные самолеты имеются </a:t>
            </a:r>
            <a:b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ограниченного круга лиц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яхт в собственности у ФЛ,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у ЮЛ; </a:t>
            </a:r>
            <a:b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 самолетов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 собственности у ФЛ,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665 –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ЮЛ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международной практике широко применяется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повышенное налогообложение дорогих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автомобилей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состоятельные граждане имеют по несколько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kk-KZ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некоторых алкогольных продуктов за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единицу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доходит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5-6 млн. тенге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доля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акциза в ней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незначительная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(300-700 тенге)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950017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/>
          <p:cNvCxnSpPr>
            <a:cxnSpLocks/>
          </p:cNvCxnSpPr>
          <p:nvPr/>
        </p:nvCxnSpPr>
        <p:spPr>
          <a:xfrm flipV="1">
            <a:off x="59415" y="2482788"/>
            <a:ext cx="9614023" cy="7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38796" y="3623296"/>
            <a:ext cx="9537707" cy="19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>
            <a:cxnSpLocks/>
          </p:cNvCxnSpPr>
          <p:nvPr/>
        </p:nvCxnSpPr>
        <p:spPr>
          <a:xfrm>
            <a:off x="107950" y="5225363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2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10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kk-KZ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ВОПРОСЫ, КОТОРЫЕ НАХОДЯТСЯ В РАБОТЕ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026432"/>
            <a:ext cx="94089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эффективности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налоговых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</a:t>
            </a: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Пересмотр налогообложения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физических лиц</a:t>
            </a: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Полноценная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вычетов по ИПН</a:t>
            </a: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Гармонизация ставок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акцизов на сигареты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ЕАЭС</a:t>
            </a: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ru-RU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налоговой нагрузки для малорентабельных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новых проектов по добыче твердых полезных ископаемых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обмен на создание рабочих мест, строительство перерабатывающих мощностей, выполнение соцобязательств месторождений</a:t>
            </a:r>
            <a:endParaRPr lang="kk-KZ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ru-RU" sz="1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9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244474" y="255588"/>
            <a:ext cx="981392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ПОСЛАНИЕ ГЛАВЫ ГОСУДАРСТВА НАРОДУ КАЗАХСТАНА </a:t>
            </a:r>
            <a:endParaRPr lang="x-none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6498170D-9458-40BB-8F18-1CF7502FD17D}"/>
              </a:ext>
            </a:extLst>
          </p:cNvPr>
          <p:cNvGrpSpPr/>
          <p:nvPr/>
        </p:nvGrpSpPr>
        <p:grpSpPr>
          <a:xfrm>
            <a:off x="2382719" y="1147637"/>
            <a:ext cx="559362" cy="596002"/>
            <a:chOff x="-17517" y="2382851"/>
            <a:chExt cx="592080" cy="596002"/>
          </a:xfrm>
        </p:grpSpPr>
        <p:sp>
          <p:nvSpPr>
            <p:cNvPr id="7" name="Oval 118">
              <a:extLst>
                <a:ext uri="{FF2B5EF4-FFF2-40B4-BE49-F238E27FC236}">
                  <a16:creationId xmlns:a16="http://schemas.microsoft.com/office/drawing/2014/main" id="{18FD470E-0CD3-4D72-BD47-905EC0A4E48B}"/>
                </a:ext>
              </a:extLst>
            </p:cNvPr>
            <p:cNvSpPr/>
            <p:nvPr/>
          </p:nvSpPr>
          <p:spPr>
            <a:xfrm>
              <a:off x="-17517" y="2382851"/>
              <a:ext cx="592080" cy="596002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F9C61B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ＭＳ Ｐゴシック"/>
                <a:cs typeface="+mn-cs"/>
              </a:endParaRPr>
            </a:p>
          </p:txBody>
        </p:sp>
        <p:pic>
          <p:nvPicPr>
            <p:cNvPr id="8" name="Picture 1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B1009F8-E0A4-438E-9A01-5D4648D45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22" y="2452039"/>
              <a:ext cx="360000" cy="36000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2FF8706-B89E-4D46-AD8E-12986D4ED8FF}"/>
              </a:ext>
            </a:extLst>
          </p:cNvPr>
          <p:cNvSpPr txBox="1"/>
          <p:nvPr/>
        </p:nvSpPr>
        <p:spPr>
          <a:xfrm>
            <a:off x="3051708" y="969252"/>
            <a:ext cx="6726156" cy="5484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ПОСЛАНИЕ ГЛАВЫ ГОСУДАРСТВА НАРОДУ КАЗАХСТАНА </a:t>
            </a:r>
            <a:b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сентября 2022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«СПРАВЕДЛИВОЕ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ГОСУДАРСТВО. ЕДИНАЯ НАЦИЯ. БЛАГОПОЛУЧНОЕ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i="1" noProof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69047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</a:p>
          <a:p>
            <a:pPr lvl="0" algn="just" defTabSz="69047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Третье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Устойчивый экономический рост напрямую зависит от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понятной, предсказуемой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налоговой политики. В целях перезагрузки фискального регулирования в 2023 году будет подготовлен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новый Налоговый кодекс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Его наиболее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проблемный блок – налоговое администрирование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– должен быть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полностью обновлен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Предстоит также обеспечить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полную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цифровизацию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налогового контроля, исключив любое очное взаимодействие. Еще один приоритет –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налогового стимулирования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Для этого следует перейти к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дифференцированным налоговым ставкам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 разных секторах экономики. Нужно внедрить механ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измы снижения или освобождения от корпоративного подоходного налога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с прибыли, направленной на технологическую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модернизацию и научные разработки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Потребуется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упростить специальные налоговые режимы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с тем, чтобы минимизировать соблазны для уклонения от уплаты налогов. В новом кодексе следует предусмотреть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недопущение намеренного дробления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с целью снижения налоговой нагрузки. Для развития цивилизованной торговли предстоит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расширить применение розничного налога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с адекватными ставками и простыми процедурами. В рамках налоговой реформы важно рассмотреть возможность введения так называемого «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налога на роскошь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». Он будет взиматься при приобретении дорогостоящих объектов недвижимости, транспортных средств и не затронет средний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класс.</a:t>
            </a:r>
          </a:p>
          <a:p>
            <a:pPr lvl="0" algn="r" defTabSz="69047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ru-RU" sz="1200" b="1" i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 descr="C:\Users\kazbekov_e\Downloads\dsc-8977-24_mediumThumb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0" y="1078773"/>
            <a:ext cx="2237970" cy="215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2</a:t>
            </a:fld>
            <a:endParaRPr lang="ru-R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4921" y="255588"/>
            <a:ext cx="964108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 АНАЛИЗ ДОХОДОВ К ВВП</a:t>
            </a:r>
            <a:endParaRPr lang="x-none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/>
          </p:nvPr>
        </p:nvGraphicFramePr>
        <p:xfrm>
          <a:off x="264921" y="1147637"/>
          <a:ext cx="8960042" cy="448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49" descr="kazakhstan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88" y="4677263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5" descr="china_6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62" y="4684933"/>
            <a:ext cx="3444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6" descr="uzbekistan_6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62" y="4674190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98" y="4683612"/>
            <a:ext cx="250389" cy="26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51" descr="united_states_of_america_6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61" y="4677263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48" descr="kyrgyzstan_64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441" y="4681304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45169" y="4732155"/>
            <a:ext cx="229917" cy="174152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Рисунок 44" descr="lithuania_640 (1)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764" y="4680880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53" descr="australia_640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170" y="4681303"/>
            <a:ext cx="3460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55" descr="belarus_6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037" y="4686815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59" descr="ukraine_640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653" y="4670654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56" descr="germany_640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289" y="4652369"/>
            <a:ext cx="355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54" descr="russia_640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963" y="4667732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83531" y="6356352"/>
            <a:ext cx="12234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*По </a:t>
            </a:r>
            <a:r>
              <a:rPr lang="ru-RU" sz="1050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оценке МВФ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963" y="1040798"/>
            <a:ext cx="5928206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6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консолидированного бюджета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4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к ВВП </a:t>
            </a:r>
            <a:r>
              <a:rPr lang="ru-RU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г*.</a:t>
            </a:r>
            <a:r>
              <a:rPr lang="en-US" sz="2400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33795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03" y="308248"/>
            <a:ext cx="9606896" cy="362407"/>
          </a:xfrm>
        </p:spPr>
        <p:txBody>
          <a:bodyPr wrap="square">
            <a:spAutoFit/>
          </a:bodyPr>
          <a:lstStyle/>
          <a:p>
            <a:pPr defTabSz="742193">
              <a:tabLst>
                <a:tab pos="223710" algn="l"/>
              </a:tabLst>
              <a:defRPr/>
            </a:pPr>
            <a:r>
              <a:rPr lang="kk-KZ" sz="195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 АНАЛИЗ СТАВОК ОСНОВНЫХ НАЛОГОВ</a:t>
            </a:r>
            <a:endParaRPr lang="x-none" sz="19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 137" hidden="1"/>
          <p:cNvSpPr/>
          <p:nvPr/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16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47484"/>
              </p:ext>
            </p:extLst>
          </p:nvPr>
        </p:nvGraphicFramePr>
        <p:xfrm>
          <a:off x="124355" y="1007894"/>
          <a:ext cx="9403098" cy="55372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83098">
                  <a:extLst>
                    <a:ext uri="{9D8B030D-6E8A-4147-A177-3AD203B41FA5}">
                      <a16:colId xmlns:a16="http://schemas.microsoft.com/office/drawing/2014/main" val="1186068986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148132753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3588383417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70105839"/>
                    </a:ext>
                  </a:extLst>
                </a:gridCol>
              </a:tblGrid>
              <a:tr h="379459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Ставки НДС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Ставки</a:t>
                      </a:r>
                      <a:r>
                        <a:rPr lang="kk-KZ" sz="14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КПН </a:t>
                      </a:r>
                    </a:p>
                    <a:p>
                      <a:pPr algn="ctr" fontAlgn="b"/>
                      <a:r>
                        <a:rPr lang="kk-KZ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(налог на прибыль)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Ставки ИПН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313175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19549"/>
                  </a:ext>
                </a:extLst>
              </a:tr>
              <a:tr h="22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916155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12-22%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7,5-22,5%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49921"/>
                  </a:ext>
                </a:extLst>
              </a:tr>
              <a:tr h="705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1,5-5%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НДС отсутствует, вместо НДС применяется налог с продаж – </a:t>
                      </a:r>
                      <a:r>
                        <a:rPr lang="kk-KZ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НсП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72727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Бразилия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7,5-27,5%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82678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Кыргызстан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50603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 отсутствует, применяется </a:t>
                      </a:r>
                      <a:r>
                        <a:rPr kumimoji="0" lang="kk-KZ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НсП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2649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4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 отсутствует, применяется </a:t>
                      </a:r>
                      <a:r>
                        <a:rPr kumimoji="0" lang="kk-KZ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НсП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90903"/>
                  </a:ext>
                </a:extLst>
              </a:tr>
              <a:tr h="22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Литва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8064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Украина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39691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98695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45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78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4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264919" y="255588"/>
            <a:ext cx="982766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ПОДХОДЫ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Номер слайда 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97CE4D-4D49-4395-B4EF-C453F253199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4919" y="1290633"/>
            <a:ext cx="940891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подход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увеличение собираемости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перенос нагрузки на более высокодоходные отрасли и усиление отдачи от богатых слоев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населения</a:t>
            </a:r>
            <a:endParaRPr lang="kk-KZ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31115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Третий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соответствие международной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практике и учет международых обязательств Казахстана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9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5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01651" y="255588"/>
            <a:ext cx="950434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ПОНЯТНАЯ И ПРЕДСКАЗУЕМАЯ НАЛОГОВАЯ ПОЛИТИКА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60388" y="1492250"/>
            <a:ext cx="946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684213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47638" indent="-146050" defTabSz="684213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349250" indent="-200025" defTabSz="684213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469900" indent="-117475" defTabSz="684213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573088" indent="-98425" defTabSz="684213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0302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4874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19446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4018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3" name="Номер слайда 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97CE4D-4D49-4395-B4EF-C453F2531993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54" name="Group 82"/>
          <p:cNvGrpSpPr>
            <a:grpSpLocks/>
          </p:cNvGrpSpPr>
          <p:nvPr/>
        </p:nvGrpSpPr>
        <p:grpSpPr bwMode="auto">
          <a:xfrm>
            <a:off x="263524" y="891694"/>
            <a:ext cx="4038601" cy="281832"/>
            <a:chOff x="149549" y="582435"/>
            <a:chExt cx="4037802" cy="283532"/>
          </a:xfrm>
        </p:grpSpPr>
        <p:cxnSp>
          <p:nvCxnSpPr>
            <p:cNvPr id="55" name="AutoShape 249"/>
            <p:cNvCxnSpPr>
              <a:cxnSpLocks noChangeShapeType="1"/>
            </p:cNvCxnSpPr>
            <p:nvPr/>
          </p:nvCxnSpPr>
          <p:spPr bwMode="gray">
            <a:xfrm>
              <a:off x="149549" y="865967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89"/>
            <p:cNvSpPr txBox="1">
              <a:spLocks/>
            </p:cNvSpPr>
            <p:nvPr/>
          </p:nvSpPr>
          <p:spPr bwMode="gray">
            <a:xfrm>
              <a:off x="174945" y="582435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ПРЕДЛОЖЕНИЕ</a:t>
              </a:r>
            </a:p>
          </p:txBody>
        </p:sp>
      </p:grpSp>
      <p:grpSp>
        <p:nvGrpSpPr>
          <p:cNvPr id="57" name="Group 92"/>
          <p:cNvGrpSpPr>
            <a:grpSpLocks/>
          </p:cNvGrpSpPr>
          <p:nvPr/>
        </p:nvGrpSpPr>
        <p:grpSpPr bwMode="auto">
          <a:xfrm>
            <a:off x="5411708" y="909945"/>
            <a:ext cx="3997324" cy="260071"/>
            <a:chOff x="4728435" y="784602"/>
            <a:chExt cx="3997655" cy="260378"/>
          </a:xfrm>
        </p:grpSpPr>
        <p:sp>
          <p:nvSpPr>
            <p:cNvPr id="58" name="TextBox 94"/>
            <p:cNvSpPr txBox="1">
              <a:spLocks/>
            </p:cNvSpPr>
            <p:nvPr/>
          </p:nvSpPr>
          <p:spPr bwMode="gray">
            <a:xfrm>
              <a:off x="4741308" y="784602"/>
              <a:ext cx="3984781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ПРИМЕЧАНИЕ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AutoShape 249"/>
            <p:cNvCxnSpPr>
              <a:cxnSpLocks noChangeShapeType="1"/>
            </p:cNvCxnSpPr>
            <p:nvPr/>
          </p:nvCxnSpPr>
          <p:spPr bwMode="gray">
            <a:xfrm>
              <a:off x="4728435" y="1044980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0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H="1" flipV="1">
            <a:off x="5183033" y="990662"/>
            <a:ext cx="3910" cy="5632329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4"/>
          <p:cNvCxnSpPr>
            <a:cxnSpLocks/>
          </p:cNvCxnSpPr>
          <p:nvPr/>
        </p:nvCxnSpPr>
        <p:spPr>
          <a:xfrm>
            <a:off x="151254" y="2428934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110"/>
          <p:cNvSpPr txBox="1">
            <a:spLocks/>
          </p:cNvSpPr>
          <p:nvPr/>
        </p:nvSpPr>
        <p:spPr bwMode="auto">
          <a:xfrm>
            <a:off x="179997" y="1223671"/>
            <a:ext cx="492701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Концепции налоговой политики до 2030 года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kk-KZ" alt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всех планируемых </a:t>
            </a:r>
            <a:r>
              <a:rPr lang="kk-KZ" alt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</a:t>
            </a:r>
            <a:endParaRPr lang="kk-KZ" alt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88608" y="1197339"/>
            <a:ext cx="444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Предсказуемость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налоговой политики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110"/>
          <p:cNvSpPr txBox="1">
            <a:spLocks/>
          </p:cNvSpPr>
          <p:nvPr/>
        </p:nvSpPr>
        <p:spPr bwMode="auto">
          <a:xfrm>
            <a:off x="151254" y="2809686"/>
            <a:ext cx="492701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marL="179388" indent="-179388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совета при МНЭ </a:t>
            </a:r>
            <a:r>
              <a:rPr lang="ru-RU" alt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(возможное переименование на Консультационный совет – КС 2.0)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толкования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спорных норм</a:t>
            </a:r>
          </a:p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кодекс </a:t>
            </a: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отдельного Закона о введении в действие</a:t>
            </a:r>
            <a:endParaRPr lang="en-US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структуре текста </a:t>
            </a: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ого</a:t>
            </a: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кодекса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сокращение ссылок и т.д.</a:t>
            </a:r>
            <a:r>
              <a:rPr lang="ru-RU" alt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k-KZ" alt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288608" y="2772860"/>
            <a:ext cx="4446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Понятное налоговое законодательство</a:t>
            </a: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7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6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384561" y="128187"/>
            <a:ext cx="9521440" cy="61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kk-KZ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СТАВОК НАЛОГОВ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88925" y="1091798"/>
            <a:ext cx="4013200" cy="276626"/>
            <a:chOff x="174945" y="783744"/>
            <a:chExt cx="4012406" cy="278294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ПРЕДЛОЖЕНИЕ</a:t>
              </a: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4606183" y="1020814"/>
            <a:ext cx="4798167" cy="358623"/>
            <a:chOff x="4728435" y="784602"/>
            <a:chExt cx="3997656" cy="277436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728435" y="784602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ПРИМЕЧАНИЕ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518882" y="95622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/>
          <p:cNvCxnSpPr>
            <a:cxnSpLocks/>
          </p:cNvCxnSpPr>
          <p:nvPr/>
        </p:nvCxnSpPr>
        <p:spPr>
          <a:xfrm>
            <a:off x="231716" y="3840371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0"/>
          <p:cNvSpPr txBox="1">
            <a:spLocks/>
          </p:cNvSpPr>
          <p:nvPr/>
        </p:nvSpPr>
        <p:spPr bwMode="auto">
          <a:xfrm>
            <a:off x="231716" y="1482527"/>
            <a:ext cx="3998446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вопроса:</a:t>
            </a:r>
          </a:p>
          <a:p>
            <a:pPr marL="285750" indent="-285750"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kk-KZ" alt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дифференциации ставки НДС </a:t>
            </a:r>
          </a:p>
          <a:p>
            <a:pPr marL="0" indent="0" algn="ctr" eaLnBrk="1" hangingPunct="1">
              <a:spcAft>
                <a:spcPts val="1200"/>
              </a:spcAft>
              <a:buClr>
                <a:srgbClr val="0070CE"/>
              </a:buClr>
            </a:pPr>
            <a:r>
              <a:rPr lang="kk-KZ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уменьшения 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НДС к уплате </a:t>
            </a:r>
            <a:r>
              <a:rPr lang="ru-RU" alt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аналогии с НДС (-70%) для СХТП) 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приоритетным отраслям экономики</a:t>
            </a:r>
          </a:p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endParaRPr lang="ru-RU" alt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18882" y="1407354"/>
            <a:ext cx="492788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НДС в Казахстане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ниже, чем в среднем по СНГ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(17%) и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ОЭСР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(19,3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и одна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самых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мире 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Ставки НДС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России, Беларуси и Армении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 Кыргызстане – </a:t>
            </a:r>
            <a:r>
              <a:rPr lang="ru-RU" sz="1100" b="1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12%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в Узбекистане – </a:t>
            </a:r>
            <a:r>
              <a:rPr lang="ru-RU" sz="1100" b="1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15%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Дании и Норвегии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 Испании, Латвии, Литве и Нидерландах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во Франции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19,6%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 Германии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 Азербайджане и Грузии 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endParaRPr lang="ru-RU" sz="1100" i="1" dirty="0" smtClean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265113" indent="-265113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Дифференцированные ставки требуют ведения 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раздельного налогового учета</a:t>
            </a:r>
            <a:endParaRPr lang="ru-RU" sz="1600" b="1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7" name="TextBox 110"/>
          <p:cNvSpPr txBox="1">
            <a:spLocks/>
          </p:cNvSpPr>
          <p:nvPr/>
        </p:nvSpPr>
        <p:spPr bwMode="auto">
          <a:xfrm>
            <a:off x="231716" y="4033676"/>
            <a:ext cx="4055655" cy="10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ставки КПН в зависимости от отрасли экономики:</a:t>
            </a:r>
          </a:p>
          <a:p>
            <a:pPr marL="285750" indent="-285750"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возможное повышение ставок для сырьевого и 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секторов</a:t>
            </a:r>
            <a:endParaRPr lang="en-US" alt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06183" y="4022638"/>
            <a:ext cx="4953000" cy="22365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Ставки налога на прибыль в мире: </a:t>
            </a:r>
          </a:p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США – до 40%, Франция – 38%, Япония – 33%, Германия – 30%, Норвегия – 27%, Канада - 26%, Финляндия – 20%. Ставки КПН в странах ЕАЭС: России – 20%, Белоруссии – 18%, Кыргызстане – 10%, Армении – 20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%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ставки КПН в Узбекистане в зависимости от отрасли </a:t>
            </a:r>
            <a:r>
              <a:rPr lang="en-US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оставляет с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12% до 22%.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 Норвегии для нефтедобывающих компаний есть специальный налог в размере 50% от прибыли, в Великобритании есть дополнительный налог на нефть и газ в размере 32%, в Китае есть специальный налог на прибыль от добычи нефти от 20% до 40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%</a:t>
            </a:r>
            <a:endParaRPr lang="ru-RU" sz="1100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7</a:t>
            </a:fld>
            <a:endParaRPr lang="ru-RU" dirty="0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1162395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504202" y="289980"/>
            <a:ext cx="913510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СНИЖЕНИЯ ИЛИ ОСВОБОЖДЕНИЯ ОТ КПН С ПРИБЫЛИ, НАПРАВЛЕННОЙ НА ТЕХНОЛОГИЧЕСКУЮ МОДЕРНИЗАЦИЮ И НАУЧНЫЕ РАЗРАБОТКИ</a:t>
            </a:r>
            <a:endParaRPr lang="ru-RU" sz="2000" b="1" kern="0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288925" y="1254169"/>
            <a:ext cx="4013200" cy="276626"/>
            <a:chOff x="174945" y="783744"/>
            <a:chExt cx="4012406" cy="278294"/>
          </a:xfrm>
        </p:grpSpPr>
        <p:cxnSp>
          <p:nvCxnSpPr>
            <p:cNvPr id="7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ПРЕДЛОЖЕНИЕ</a:t>
              </a:r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4999291" y="1264699"/>
            <a:ext cx="4405060" cy="277109"/>
            <a:chOff x="4728435" y="784602"/>
            <a:chExt cx="3997656" cy="277436"/>
          </a:xfrm>
        </p:grpSpPr>
        <p:sp>
          <p:nvSpPr>
            <p:cNvPr id="10" name="TextBox 94"/>
            <p:cNvSpPr txBox="1">
              <a:spLocks/>
            </p:cNvSpPr>
            <p:nvPr/>
          </p:nvSpPr>
          <p:spPr bwMode="gray">
            <a:xfrm>
              <a:off x="4728435" y="784602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ПРИМЕЧАНИЕ</a:t>
              </a:r>
            </a:p>
          </p:txBody>
        </p:sp>
        <p:cxnSp>
          <p:nvCxnSpPr>
            <p:cNvPr id="11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899091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10"/>
          <p:cNvSpPr txBox="1">
            <a:spLocks/>
          </p:cNvSpPr>
          <p:nvPr/>
        </p:nvSpPr>
        <p:spPr bwMode="auto">
          <a:xfrm>
            <a:off x="255978" y="1571517"/>
            <a:ext cx="4513743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Aft>
                <a:spcPts val="300"/>
              </a:spcAft>
              <a:buClr>
                <a:srgbClr val="0070CE"/>
              </a:buClr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применения действующих льготных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</a:t>
            </a:r>
          </a:p>
          <a:p>
            <a:pPr marL="0" indent="0" algn="just">
              <a:spcAft>
                <a:spcPts val="300"/>
              </a:spcAft>
              <a:buClr>
                <a:srgbClr val="0070CE"/>
              </a:buClr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нормы по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освобождению от КПН при реинвестировании прибыли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производство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на субъекты малого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бизнеса,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и на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обрабатывающей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endParaRPr lang="kk-KZ" alt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endParaRPr lang="kk-KZ" alt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льготы 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виде </a:t>
            </a: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вычетов в 1,5-кратном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размере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на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научных центров</a:t>
            </a:r>
            <a:endParaRPr lang="ru-RU" altLang="ru-RU" sz="2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99091" y="2350369"/>
            <a:ext cx="474021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 января 2022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года действует норма о том, что если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субъекты малого бизнеса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 сфере обрабатывающей промышленности будут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направлять свои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чистые доходы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 реинвестирование в новые основные фонды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то такие доходы не будут облагаться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КПН</a:t>
            </a: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kk-KZ" altLang="ru-RU" sz="20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действующему Налоговому кодексу расходы 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финансирование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НИОКР относятся на </a:t>
            </a: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вычеты 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1,5-кратном размере</a:t>
            </a:r>
            <a:endParaRPr lang="kk-KZ" altLang="ru-RU" sz="16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kk-KZ" altLang="ru-RU" sz="16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6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8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УПРОЩЕНИЕ СПЕЦИАЛЬНЫХ НАЛОГОВЫХ РЕЖИМОВ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88925" y="1091798"/>
            <a:ext cx="4013200" cy="276626"/>
            <a:chOff x="174945" y="783744"/>
            <a:chExt cx="4012406" cy="278294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ПРЕДЛОЖЕНИЕ</a:t>
              </a: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5407025" y="1102328"/>
            <a:ext cx="3997325" cy="277109"/>
            <a:chOff x="4728435" y="784602"/>
            <a:chExt cx="3997656" cy="277436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728435" y="784602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ОБОСНОВАНИЕ</a:t>
              </a: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Прямоугольник 10"/>
          <p:cNvSpPr/>
          <p:nvPr/>
        </p:nvSpPr>
        <p:spPr>
          <a:xfrm>
            <a:off x="0" y="1466911"/>
            <a:ext cx="4899091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Объединение режимов со схожими условиями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(к примеру, патент и СНР с использованием мобильного приложения)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Упразднение невостребованных режимов </a:t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</a:b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(к примеру, режим фиксированного вычета)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Пересмотр условий применений режимов с учетом данных фактического применения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(количество работников, максимальный оборот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7516" y="1422684"/>
            <a:ext cx="4699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Множество СНР, ставок, правил, ограничений видов деятельности создает сложности для выбора и применения режимов налогоплательщиками</a:t>
            </a:r>
          </a:p>
        </p:txBody>
      </p: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957516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71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capUTVQFyESy2vCPZu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Djshc8vKUyxkb8Ubap3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Chevr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oubleChevr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oubleChevron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4832</TotalTime>
  <Words>812</Words>
  <Application>Microsoft Office PowerPoint</Application>
  <PresentationFormat>Лист A4 (210x297 мм)</PresentationFormat>
  <Paragraphs>165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Gill Sans</vt:lpstr>
      <vt:lpstr>Segoe UI Black</vt:lpstr>
      <vt:lpstr>Segoe UI Light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СРАВНИТЕЛЬНЫЙ АНАЛИЗ СТАВОК ОСНОВНЫХ НАЛОГОВ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Нурлыбек Шаймаханов</dc:creator>
  <cp:lastModifiedBy>Карина Лазарева</cp:lastModifiedBy>
  <cp:revision>229</cp:revision>
  <cp:lastPrinted>2023-05-02T09:41:20Z</cp:lastPrinted>
  <dcterms:created xsi:type="dcterms:W3CDTF">2022-08-19T08:49:13Z</dcterms:created>
  <dcterms:modified xsi:type="dcterms:W3CDTF">2023-05-03T05:21:01Z</dcterms:modified>
</cp:coreProperties>
</file>