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4" r:id="rId2"/>
  </p:sldMasterIdLst>
  <p:notesMasterIdLst>
    <p:notesMasterId r:id="rId13"/>
  </p:notesMasterIdLst>
  <p:handoutMasterIdLst>
    <p:handoutMasterId r:id="rId14"/>
  </p:handoutMasterIdLst>
  <p:sldIdLst>
    <p:sldId id="1347" r:id="rId3"/>
    <p:sldId id="2134807319" r:id="rId4"/>
    <p:sldId id="2134807320" r:id="rId5"/>
    <p:sldId id="2134807338" r:id="rId6"/>
    <p:sldId id="1369" r:id="rId7"/>
    <p:sldId id="2134807321" r:id="rId8"/>
    <p:sldId id="2134807339" r:id="rId9"/>
    <p:sldId id="2134807340" r:id="rId10"/>
    <p:sldId id="1375" r:id="rId11"/>
    <p:sldId id="1360" r:id="rId12"/>
  </p:sldIdLst>
  <p:sldSz cx="12192000" cy="6858000"/>
  <p:notesSz cx="6797675" cy="992822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Montserrat" panose="020B0604020202020204" charset="-52"/>
      <p:regular r:id="rId21"/>
      <p:bold r:id="rId22"/>
      <p:italic r:id="rId23"/>
      <p:boldItalic r:id="rId24"/>
    </p:embeddedFont>
    <p:embeddedFont>
      <p:font typeface="Montserrat ExtraBold" panose="020B0604020202020204" charset="-52"/>
      <p:bold r:id="rId25"/>
      <p:boldItalic r:id="rId26"/>
    </p:embeddedFont>
    <p:embeddedFont>
      <p:font typeface="Montserrat Medium" panose="020B0604020202020204" charset="-52"/>
      <p:regular r:id="rId27"/>
      <p:italic r:id="rId28"/>
    </p:embeddedFont>
    <p:embeddedFont>
      <p:font typeface="Roboto Condensed" panose="020B06040202020202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00863D"/>
    <a:srgbClr val="C1A015"/>
    <a:srgbClr val="0B5AB2"/>
    <a:srgbClr val="007DDA"/>
    <a:srgbClr val="788DA8"/>
    <a:srgbClr val="43BDA7"/>
    <a:srgbClr val="44A3C0"/>
    <a:srgbClr val="CAECE6"/>
    <a:srgbClr val="AFE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9" autoAdjust="0"/>
    <p:restoredTop sz="96416" autoAdjust="0"/>
  </p:normalViewPr>
  <p:slideViewPr>
    <p:cSldViewPr snapToGrid="0">
      <p:cViewPr varScale="1">
        <p:scale>
          <a:sx n="78" d="100"/>
          <a:sy n="78" d="100"/>
        </p:scale>
        <p:origin x="636" y="4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AA24FD-9444-4B21-9EA4-8F2846F90568}" type="doc">
      <dgm:prSet loTypeId="urn:microsoft.com/office/officeart/2005/8/layout/process1" loCatId="process" qsTypeId="urn:microsoft.com/office/officeart/2005/8/quickstyle/simple2" qsCatId="simple" csTypeId="urn:microsoft.com/office/officeart/2005/8/colors/accent1_1" csCatId="accent1" phldr="1"/>
      <dgm:spPr/>
    </dgm:pt>
    <dgm:pt modelId="{BC3CE1BA-DD2B-46D0-9E64-075558D654D6}">
      <dgm:prSet phldrT="[Текст]" custT="1"/>
      <dgm:spPr/>
      <dgm:t>
        <a:bodyPr/>
        <a:lstStyle/>
        <a:p>
          <a:r>
            <a:rPr lang="ru-RU" sz="1200" b="0" dirty="0" err="1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Tahoma" panose="020B0604030504040204" pitchFamily="34" charset="0"/>
            </a:rPr>
            <a:t>Приоритизация</a:t>
          </a:r>
          <a:r>
            <a:rPr lang="ru-RU" sz="1200" b="0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Tahoma" panose="020B0604030504040204" pitchFamily="34" charset="0"/>
            </a:rPr>
            <a:t> рисков</a:t>
          </a:r>
        </a:p>
      </dgm:t>
    </dgm:pt>
    <dgm:pt modelId="{105D82EE-0ADF-4EAF-9D86-6DE31A230F7D}" type="parTrans" cxnId="{FF5C59DD-9842-418D-8474-6BF66316D0B6}">
      <dgm:prSet/>
      <dgm:spPr/>
      <dgm:t>
        <a:bodyPr/>
        <a:lstStyle/>
        <a:p>
          <a:endParaRPr lang="ru-RU" sz="1100" b="1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855D6B9-8A37-45D7-8020-45B59A3E45F2}" type="sibTrans" cxnId="{FF5C59DD-9842-418D-8474-6BF66316D0B6}">
      <dgm:prSet custT="1"/>
      <dgm:spPr>
        <a:solidFill>
          <a:schemeClr val="bg1">
            <a:lumMod val="75000"/>
          </a:schemeClr>
        </a:solidFill>
        <a:ln>
          <a:solidFill>
            <a:srgbClr val="0B5AB2"/>
          </a:solidFill>
        </a:ln>
      </dgm:spPr>
      <dgm:t>
        <a:bodyPr/>
        <a:lstStyle/>
        <a:p>
          <a:endParaRPr lang="ru-RU" sz="1100" b="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77B540C-0888-4528-8C70-FF29364E27F6}">
      <dgm:prSet phldrT="[Текст]" custT="1"/>
      <dgm:spPr/>
      <dgm:t>
        <a:bodyPr/>
        <a:lstStyle/>
        <a:p>
          <a:r>
            <a:rPr lang="ru-RU" sz="1200" b="1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Tahoma" panose="020B0604030504040204" pitchFamily="34" charset="0"/>
            </a:rPr>
            <a:t>Утверждение </a:t>
          </a:r>
          <a:r>
            <a:rPr lang="ru-RU" sz="1200" b="1" dirty="0" err="1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Tahoma" panose="020B0604030504040204" pitchFamily="34" charset="0"/>
            </a:rPr>
            <a:t>оперплана</a:t>
          </a:r>
          <a:r>
            <a:rPr lang="ru-RU" sz="1200" b="1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</dgm:t>
    </dgm:pt>
    <dgm:pt modelId="{D75392E6-FA6F-4735-A38F-DB8BC429A85F}" type="sibTrans" cxnId="{4B440E64-9A99-4114-B383-A3E089084D62}">
      <dgm:prSet custT="1"/>
      <dgm:spPr>
        <a:solidFill>
          <a:schemeClr val="bg1">
            <a:lumMod val="75000"/>
          </a:schemeClr>
        </a:solidFill>
        <a:ln>
          <a:solidFill>
            <a:srgbClr val="0B5AB2"/>
          </a:solidFill>
        </a:ln>
      </dgm:spPr>
      <dgm:t>
        <a:bodyPr/>
        <a:lstStyle/>
        <a:p>
          <a:endParaRPr lang="ru-RU" sz="1100" b="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E37FE38-8623-4849-9336-CB20EE504943}" type="parTrans" cxnId="{4B440E64-9A99-4114-B383-A3E089084D62}">
      <dgm:prSet/>
      <dgm:spPr/>
      <dgm:t>
        <a:bodyPr/>
        <a:lstStyle/>
        <a:p>
          <a:endParaRPr lang="ru-RU" sz="1100" b="1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73C8533-3921-4DFD-8AF2-88E9FE361660}">
      <dgm:prSet phldrT="[Текст]" custT="1"/>
      <dgm:spPr/>
      <dgm:t>
        <a:bodyPr/>
        <a:lstStyle/>
        <a:p>
          <a:r>
            <a:rPr lang="ru-RU" sz="1200" b="0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Tahoma" panose="020B0604030504040204" pitchFamily="34" charset="0"/>
            </a:rPr>
            <a:t>Категорирование НП внутри риска</a:t>
          </a:r>
        </a:p>
      </dgm:t>
    </dgm:pt>
    <dgm:pt modelId="{57D1010E-FB06-42F7-8AD1-B82A18DA9498}" type="parTrans" cxnId="{0500BC1B-DD2F-42F5-922F-7965669B3248}">
      <dgm:prSet/>
      <dgm:spPr/>
      <dgm:t>
        <a:bodyPr/>
        <a:lstStyle/>
        <a:p>
          <a:endParaRPr lang="ru-RU" sz="1100" b="1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503DAF-5A23-43AB-A17D-A3636DF9B639}" type="sibTrans" cxnId="{0500BC1B-DD2F-42F5-922F-7965669B3248}">
      <dgm:prSet custT="1"/>
      <dgm:spPr>
        <a:solidFill>
          <a:schemeClr val="bg1">
            <a:lumMod val="75000"/>
          </a:schemeClr>
        </a:solidFill>
        <a:ln>
          <a:solidFill>
            <a:srgbClr val="0B5AB2"/>
          </a:solidFill>
        </a:ln>
      </dgm:spPr>
      <dgm:t>
        <a:bodyPr/>
        <a:lstStyle/>
        <a:p>
          <a:endParaRPr lang="ru-RU" sz="1100" b="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CF76A2F-F762-4CF3-ABC5-6AE6C1F304E0}">
      <dgm:prSet phldrT="[Текст]" custT="1"/>
      <dgm:spPr/>
      <dgm:t>
        <a:bodyPr/>
        <a:lstStyle/>
        <a:p>
          <a:r>
            <a:rPr lang="ru-RU" sz="900" b="0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Tahoma" panose="020B0604030504040204" pitchFamily="34" charset="0"/>
            </a:rPr>
            <a:t>Определение мер администрирования для каждой категории</a:t>
          </a:r>
        </a:p>
      </dgm:t>
    </dgm:pt>
    <dgm:pt modelId="{798C65A0-5EAB-46C7-8C4F-B4EA7162E28F}" type="parTrans" cxnId="{292120A4-E40B-4B2E-BEC6-248A8359452B}">
      <dgm:prSet/>
      <dgm:spPr/>
      <dgm:t>
        <a:bodyPr/>
        <a:lstStyle/>
        <a:p>
          <a:endParaRPr lang="ru-RU" sz="1100" b="1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9C6FD3-192C-4CBB-BAC9-FB930D8BD53B}" type="sibTrans" cxnId="{292120A4-E40B-4B2E-BEC6-248A8359452B}">
      <dgm:prSet custT="1"/>
      <dgm:spPr>
        <a:solidFill>
          <a:schemeClr val="bg1">
            <a:lumMod val="75000"/>
          </a:schemeClr>
        </a:solidFill>
        <a:ln>
          <a:solidFill>
            <a:srgbClr val="0B5AB2"/>
          </a:solidFill>
        </a:ln>
      </dgm:spPr>
      <dgm:t>
        <a:bodyPr/>
        <a:lstStyle/>
        <a:p>
          <a:endParaRPr lang="ru-RU" sz="1100" b="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8D1426-3B06-445B-8ACE-62501CAA88AB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Tahoma" panose="020B0604030504040204" pitchFamily="34" charset="0"/>
            </a:rPr>
            <a:t>Освещение результатов </a:t>
          </a:r>
          <a:br>
            <a:rPr lang="ru-RU" sz="1400" b="1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1400" b="1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Tahoma" panose="020B0604030504040204" pitchFamily="34" charset="0"/>
            </a:rPr>
            <a:t>в СМИ</a:t>
          </a:r>
        </a:p>
      </dgm:t>
    </dgm:pt>
    <dgm:pt modelId="{8158319E-CE4D-4CF5-965B-5489D755059B}" type="parTrans" cxnId="{2E818EA5-B20F-4171-B9B9-E9B4FB3CF2BC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4DE56AE-4B3F-4588-8137-6864C835755F}" type="sibTrans" cxnId="{2E818EA5-B20F-4171-B9B9-E9B4FB3CF2BC}">
      <dgm:prSet/>
      <dgm:spPr/>
      <dgm:t>
        <a:bodyPr/>
        <a:lstStyle/>
        <a:p>
          <a:endParaRPr lang="ru-RU" sz="110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326C63-522D-495F-8C37-4C11CD23E355}">
      <dgm:prSet phldrT="[Текст]" custT="1"/>
      <dgm:spPr/>
      <dgm:t>
        <a:bodyPr/>
        <a:lstStyle/>
        <a:p>
          <a:r>
            <a:rPr lang="ru-RU" sz="1200" b="1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Tahoma" panose="020B0604030504040204" pitchFamily="34" charset="0"/>
            </a:rPr>
            <a:t>Контроль исполнения</a:t>
          </a:r>
        </a:p>
      </dgm:t>
    </dgm:pt>
    <dgm:pt modelId="{281DE53D-50C2-4A65-9C48-5E33AC3DA449}" type="parTrans" cxnId="{A331FBD0-E90E-44F8-A063-335921F7C5F4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8AEEAA-9906-4545-B08F-FF2CEC1D3943}" type="sibTrans" cxnId="{A331FBD0-E90E-44F8-A063-335921F7C5F4}">
      <dgm:prSet custT="1"/>
      <dgm:spPr>
        <a:solidFill>
          <a:schemeClr val="bg1">
            <a:lumMod val="75000"/>
          </a:schemeClr>
        </a:solidFill>
        <a:ln>
          <a:solidFill>
            <a:srgbClr val="0B5AB2"/>
          </a:solidFill>
        </a:ln>
      </dgm:spPr>
      <dgm:t>
        <a:bodyPr/>
        <a:lstStyle/>
        <a:p>
          <a:endParaRPr lang="ru-RU" sz="240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FFFB1C-627E-437E-94D6-BB63052CEFAA}" type="pres">
      <dgm:prSet presAssocID="{37AA24FD-9444-4B21-9EA4-8F2846F90568}" presName="Name0" presStyleCnt="0">
        <dgm:presLayoutVars>
          <dgm:dir/>
          <dgm:resizeHandles val="exact"/>
        </dgm:presLayoutVars>
      </dgm:prSet>
      <dgm:spPr/>
    </dgm:pt>
    <dgm:pt modelId="{B73B02C0-0036-4E6C-A674-6DF2483DA0E1}" type="pres">
      <dgm:prSet presAssocID="{BC3CE1BA-DD2B-46D0-9E64-075558D654D6}" presName="node" presStyleLbl="node1" presStyleIdx="0" presStyleCnt="6" custScaleX="90106">
        <dgm:presLayoutVars>
          <dgm:bulletEnabled val="1"/>
        </dgm:presLayoutVars>
      </dgm:prSet>
      <dgm:spPr/>
    </dgm:pt>
    <dgm:pt modelId="{7A37F1EC-F695-4894-810B-EC633EEB5335}" type="pres">
      <dgm:prSet presAssocID="{C855D6B9-8A37-45D7-8020-45B59A3E45F2}" presName="sibTrans" presStyleLbl="sibTrans2D1" presStyleIdx="0" presStyleCnt="5"/>
      <dgm:spPr/>
    </dgm:pt>
    <dgm:pt modelId="{847F032D-E84B-4DA6-9D20-8318072CE46D}" type="pres">
      <dgm:prSet presAssocID="{C855D6B9-8A37-45D7-8020-45B59A3E45F2}" presName="connectorText" presStyleLbl="sibTrans2D1" presStyleIdx="0" presStyleCnt="5"/>
      <dgm:spPr/>
    </dgm:pt>
    <dgm:pt modelId="{5EE65626-B051-4924-9AEE-A854D1BEA1E8}" type="pres">
      <dgm:prSet presAssocID="{C73C8533-3921-4DFD-8AF2-88E9FE361660}" presName="node" presStyleLbl="node1" presStyleIdx="1" presStyleCnt="6">
        <dgm:presLayoutVars>
          <dgm:bulletEnabled val="1"/>
        </dgm:presLayoutVars>
      </dgm:prSet>
      <dgm:spPr/>
    </dgm:pt>
    <dgm:pt modelId="{4A7FA8A0-CBF6-483C-8F06-74C605B7B5AD}" type="pres">
      <dgm:prSet presAssocID="{55503DAF-5A23-43AB-A17D-A3636DF9B639}" presName="sibTrans" presStyleLbl="sibTrans2D1" presStyleIdx="1" presStyleCnt="5"/>
      <dgm:spPr/>
    </dgm:pt>
    <dgm:pt modelId="{18AE34C7-D617-4F55-81B6-0D092E1F5AA6}" type="pres">
      <dgm:prSet presAssocID="{55503DAF-5A23-43AB-A17D-A3636DF9B639}" presName="connectorText" presStyleLbl="sibTrans2D1" presStyleIdx="1" presStyleCnt="5"/>
      <dgm:spPr/>
    </dgm:pt>
    <dgm:pt modelId="{3CAE2DE8-8AF0-4A1C-9581-100EEAEFD846}" type="pres">
      <dgm:prSet presAssocID="{0CF76A2F-F762-4CF3-ABC5-6AE6C1F304E0}" presName="node" presStyleLbl="node1" presStyleIdx="2" presStyleCnt="6">
        <dgm:presLayoutVars>
          <dgm:bulletEnabled val="1"/>
        </dgm:presLayoutVars>
      </dgm:prSet>
      <dgm:spPr/>
    </dgm:pt>
    <dgm:pt modelId="{282D9D8D-D3D7-4EC5-8DFA-9999D2FA082A}" type="pres">
      <dgm:prSet presAssocID="{C29C6FD3-192C-4CBB-BAC9-FB930D8BD53B}" presName="sibTrans" presStyleLbl="sibTrans2D1" presStyleIdx="2" presStyleCnt="5"/>
      <dgm:spPr/>
    </dgm:pt>
    <dgm:pt modelId="{3D60377C-79F6-482D-9296-F7FB258AC555}" type="pres">
      <dgm:prSet presAssocID="{C29C6FD3-192C-4CBB-BAC9-FB930D8BD53B}" presName="connectorText" presStyleLbl="sibTrans2D1" presStyleIdx="2" presStyleCnt="5"/>
      <dgm:spPr/>
    </dgm:pt>
    <dgm:pt modelId="{0A9AD640-9AD8-412A-AC95-E9D2DF8219D2}" type="pres">
      <dgm:prSet presAssocID="{977B540C-0888-4528-8C70-FF29364E27F6}" presName="node" presStyleLbl="node1" presStyleIdx="3" presStyleCnt="6">
        <dgm:presLayoutVars>
          <dgm:bulletEnabled val="1"/>
        </dgm:presLayoutVars>
      </dgm:prSet>
      <dgm:spPr/>
    </dgm:pt>
    <dgm:pt modelId="{A40BB025-5AA1-405C-9110-86CCDAA26E0C}" type="pres">
      <dgm:prSet presAssocID="{D75392E6-FA6F-4735-A38F-DB8BC429A85F}" presName="sibTrans" presStyleLbl="sibTrans2D1" presStyleIdx="3" presStyleCnt="5"/>
      <dgm:spPr/>
    </dgm:pt>
    <dgm:pt modelId="{63136E59-C24C-496D-A4FD-30A2FC125573}" type="pres">
      <dgm:prSet presAssocID="{D75392E6-FA6F-4735-A38F-DB8BC429A85F}" presName="connectorText" presStyleLbl="sibTrans2D1" presStyleIdx="3" presStyleCnt="5"/>
      <dgm:spPr/>
    </dgm:pt>
    <dgm:pt modelId="{6C01718D-F258-4F02-A671-628CC3C9D70D}" type="pres">
      <dgm:prSet presAssocID="{BA326C63-522D-495F-8C37-4C11CD23E355}" presName="node" presStyleLbl="node1" presStyleIdx="4" presStyleCnt="6">
        <dgm:presLayoutVars>
          <dgm:bulletEnabled val="1"/>
        </dgm:presLayoutVars>
      </dgm:prSet>
      <dgm:spPr/>
    </dgm:pt>
    <dgm:pt modelId="{3F2C2E18-7048-44F0-9F1B-1E81F72FB2B5}" type="pres">
      <dgm:prSet presAssocID="{968AEEAA-9906-4545-B08F-FF2CEC1D3943}" presName="sibTrans" presStyleLbl="sibTrans2D1" presStyleIdx="4" presStyleCnt="5"/>
      <dgm:spPr/>
    </dgm:pt>
    <dgm:pt modelId="{4FD19BC4-A0FA-42B4-8EC9-96B36BA6428E}" type="pres">
      <dgm:prSet presAssocID="{968AEEAA-9906-4545-B08F-FF2CEC1D3943}" presName="connectorText" presStyleLbl="sibTrans2D1" presStyleIdx="4" presStyleCnt="5"/>
      <dgm:spPr/>
    </dgm:pt>
    <dgm:pt modelId="{D71CBE57-B9BC-43C0-AC71-17BFBAE9C80D}" type="pres">
      <dgm:prSet presAssocID="{5D8D1426-3B06-445B-8ACE-62501CAA88AB}" presName="node" presStyleLbl="node1" presStyleIdx="5" presStyleCnt="6">
        <dgm:presLayoutVars>
          <dgm:bulletEnabled val="1"/>
        </dgm:presLayoutVars>
      </dgm:prSet>
      <dgm:spPr/>
    </dgm:pt>
  </dgm:ptLst>
  <dgm:cxnLst>
    <dgm:cxn modelId="{20E4C205-E43D-44D8-8598-3293F151AC9C}" type="presOf" srcId="{D75392E6-FA6F-4735-A38F-DB8BC429A85F}" destId="{A40BB025-5AA1-405C-9110-86CCDAA26E0C}" srcOrd="0" destOrd="0" presId="urn:microsoft.com/office/officeart/2005/8/layout/process1"/>
    <dgm:cxn modelId="{37C2CB10-C83F-4F8A-AA47-95775F58CE08}" type="presOf" srcId="{977B540C-0888-4528-8C70-FF29364E27F6}" destId="{0A9AD640-9AD8-412A-AC95-E9D2DF8219D2}" srcOrd="0" destOrd="0" presId="urn:microsoft.com/office/officeart/2005/8/layout/process1"/>
    <dgm:cxn modelId="{0500BC1B-DD2F-42F5-922F-7965669B3248}" srcId="{37AA24FD-9444-4B21-9EA4-8F2846F90568}" destId="{C73C8533-3921-4DFD-8AF2-88E9FE361660}" srcOrd="1" destOrd="0" parTransId="{57D1010E-FB06-42F7-8AD1-B82A18DA9498}" sibTransId="{55503DAF-5A23-43AB-A17D-A3636DF9B639}"/>
    <dgm:cxn modelId="{786D1221-F283-407D-92E8-93CF5F31BFF1}" type="presOf" srcId="{BA326C63-522D-495F-8C37-4C11CD23E355}" destId="{6C01718D-F258-4F02-A671-628CC3C9D70D}" srcOrd="0" destOrd="0" presId="urn:microsoft.com/office/officeart/2005/8/layout/process1"/>
    <dgm:cxn modelId="{A9718026-4D8E-49EE-BBFD-AB2E30CD62E6}" type="presOf" srcId="{C855D6B9-8A37-45D7-8020-45B59A3E45F2}" destId="{7A37F1EC-F695-4894-810B-EC633EEB5335}" srcOrd="0" destOrd="0" presId="urn:microsoft.com/office/officeart/2005/8/layout/process1"/>
    <dgm:cxn modelId="{FF81E729-B875-43B0-8A1F-56F586D40978}" type="presOf" srcId="{C29C6FD3-192C-4CBB-BAC9-FB930D8BD53B}" destId="{3D60377C-79F6-482D-9296-F7FB258AC555}" srcOrd="1" destOrd="0" presId="urn:microsoft.com/office/officeart/2005/8/layout/process1"/>
    <dgm:cxn modelId="{A2392D32-54F6-431A-B845-4B97E172EDEB}" type="presOf" srcId="{C29C6FD3-192C-4CBB-BAC9-FB930D8BD53B}" destId="{282D9D8D-D3D7-4EC5-8DFA-9999D2FA082A}" srcOrd="0" destOrd="0" presId="urn:microsoft.com/office/officeart/2005/8/layout/process1"/>
    <dgm:cxn modelId="{4B440E64-9A99-4114-B383-A3E089084D62}" srcId="{37AA24FD-9444-4B21-9EA4-8F2846F90568}" destId="{977B540C-0888-4528-8C70-FF29364E27F6}" srcOrd="3" destOrd="0" parTransId="{2E37FE38-8623-4849-9336-CB20EE504943}" sibTransId="{D75392E6-FA6F-4735-A38F-DB8BC429A85F}"/>
    <dgm:cxn modelId="{53444F55-EF55-4915-A09E-2DC22D1FFC68}" type="presOf" srcId="{C855D6B9-8A37-45D7-8020-45B59A3E45F2}" destId="{847F032D-E84B-4DA6-9D20-8318072CE46D}" srcOrd="1" destOrd="0" presId="urn:microsoft.com/office/officeart/2005/8/layout/process1"/>
    <dgm:cxn modelId="{FE19F77C-256D-4F1D-AC1F-A4269CC49B41}" type="presOf" srcId="{5D8D1426-3B06-445B-8ACE-62501CAA88AB}" destId="{D71CBE57-B9BC-43C0-AC71-17BFBAE9C80D}" srcOrd="0" destOrd="0" presId="urn:microsoft.com/office/officeart/2005/8/layout/process1"/>
    <dgm:cxn modelId="{26CD048A-DD4D-4B77-B041-F1A77BA29A58}" type="presOf" srcId="{C73C8533-3921-4DFD-8AF2-88E9FE361660}" destId="{5EE65626-B051-4924-9AEE-A854D1BEA1E8}" srcOrd="0" destOrd="0" presId="urn:microsoft.com/office/officeart/2005/8/layout/process1"/>
    <dgm:cxn modelId="{292120A4-E40B-4B2E-BEC6-248A8359452B}" srcId="{37AA24FD-9444-4B21-9EA4-8F2846F90568}" destId="{0CF76A2F-F762-4CF3-ABC5-6AE6C1F304E0}" srcOrd="2" destOrd="0" parTransId="{798C65A0-5EAB-46C7-8C4F-B4EA7162E28F}" sibTransId="{C29C6FD3-192C-4CBB-BAC9-FB930D8BD53B}"/>
    <dgm:cxn modelId="{2E818EA5-B20F-4171-B9B9-E9B4FB3CF2BC}" srcId="{37AA24FD-9444-4B21-9EA4-8F2846F90568}" destId="{5D8D1426-3B06-445B-8ACE-62501CAA88AB}" srcOrd="5" destOrd="0" parTransId="{8158319E-CE4D-4CF5-965B-5489D755059B}" sibTransId="{34DE56AE-4B3F-4588-8137-6864C835755F}"/>
    <dgm:cxn modelId="{38C913AC-C389-41D3-87C0-BEE76C445BC7}" type="presOf" srcId="{55503DAF-5A23-43AB-A17D-A3636DF9B639}" destId="{4A7FA8A0-CBF6-483C-8F06-74C605B7B5AD}" srcOrd="0" destOrd="0" presId="urn:microsoft.com/office/officeart/2005/8/layout/process1"/>
    <dgm:cxn modelId="{9EFF4DAC-3EAB-403B-9256-AECD2919656F}" type="presOf" srcId="{0CF76A2F-F762-4CF3-ABC5-6AE6C1F304E0}" destId="{3CAE2DE8-8AF0-4A1C-9581-100EEAEFD846}" srcOrd="0" destOrd="0" presId="urn:microsoft.com/office/officeart/2005/8/layout/process1"/>
    <dgm:cxn modelId="{1DD592CD-36EE-44FF-9379-E14835114B08}" type="presOf" srcId="{37AA24FD-9444-4B21-9EA4-8F2846F90568}" destId="{AAFFFB1C-627E-437E-94D6-BB63052CEFAA}" srcOrd="0" destOrd="0" presId="urn:microsoft.com/office/officeart/2005/8/layout/process1"/>
    <dgm:cxn modelId="{B47BB5CF-5EB6-4262-AD30-F3E8208BFBBD}" type="presOf" srcId="{968AEEAA-9906-4545-B08F-FF2CEC1D3943}" destId="{3F2C2E18-7048-44F0-9F1B-1E81F72FB2B5}" srcOrd="0" destOrd="0" presId="urn:microsoft.com/office/officeart/2005/8/layout/process1"/>
    <dgm:cxn modelId="{A331FBD0-E90E-44F8-A063-335921F7C5F4}" srcId="{37AA24FD-9444-4B21-9EA4-8F2846F90568}" destId="{BA326C63-522D-495F-8C37-4C11CD23E355}" srcOrd="4" destOrd="0" parTransId="{281DE53D-50C2-4A65-9C48-5E33AC3DA449}" sibTransId="{968AEEAA-9906-4545-B08F-FF2CEC1D3943}"/>
    <dgm:cxn modelId="{1EB9B1DC-2E62-474A-9F14-EA4700A6530E}" type="presOf" srcId="{55503DAF-5A23-43AB-A17D-A3636DF9B639}" destId="{18AE34C7-D617-4F55-81B6-0D092E1F5AA6}" srcOrd="1" destOrd="0" presId="urn:microsoft.com/office/officeart/2005/8/layout/process1"/>
    <dgm:cxn modelId="{FF5C59DD-9842-418D-8474-6BF66316D0B6}" srcId="{37AA24FD-9444-4B21-9EA4-8F2846F90568}" destId="{BC3CE1BA-DD2B-46D0-9E64-075558D654D6}" srcOrd="0" destOrd="0" parTransId="{105D82EE-0ADF-4EAF-9D86-6DE31A230F7D}" sibTransId="{C855D6B9-8A37-45D7-8020-45B59A3E45F2}"/>
    <dgm:cxn modelId="{09955BDE-CF27-4D11-9544-E8B42E30201A}" type="presOf" srcId="{968AEEAA-9906-4545-B08F-FF2CEC1D3943}" destId="{4FD19BC4-A0FA-42B4-8EC9-96B36BA6428E}" srcOrd="1" destOrd="0" presId="urn:microsoft.com/office/officeart/2005/8/layout/process1"/>
    <dgm:cxn modelId="{DC74E6E3-EE80-4EAE-945B-980F8224875D}" type="presOf" srcId="{BC3CE1BA-DD2B-46D0-9E64-075558D654D6}" destId="{B73B02C0-0036-4E6C-A674-6DF2483DA0E1}" srcOrd="0" destOrd="0" presId="urn:microsoft.com/office/officeart/2005/8/layout/process1"/>
    <dgm:cxn modelId="{C02FCEF8-534A-43E4-AC7E-5CFD0A95037C}" type="presOf" srcId="{D75392E6-FA6F-4735-A38F-DB8BC429A85F}" destId="{63136E59-C24C-496D-A4FD-30A2FC125573}" srcOrd="1" destOrd="0" presId="urn:microsoft.com/office/officeart/2005/8/layout/process1"/>
    <dgm:cxn modelId="{2EED4A1A-30AF-4B87-9ACF-26F19DC18F56}" type="presParOf" srcId="{AAFFFB1C-627E-437E-94D6-BB63052CEFAA}" destId="{B73B02C0-0036-4E6C-A674-6DF2483DA0E1}" srcOrd="0" destOrd="0" presId="urn:microsoft.com/office/officeart/2005/8/layout/process1"/>
    <dgm:cxn modelId="{3DA74319-B88C-4870-BCC3-93C2A05499D4}" type="presParOf" srcId="{AAFFFB1C-627E-437E-94D6-BB63052CEFAA}" destId="{7A37F1EC-F695-4894-810B-EC633EEB5335}" srcOrd="1" destOrd="0" presId="urn:microsoft.com/office/officeart/2005/8/layout/process1"/>
    <dgm:cxn modelId="{5D04F3A0-3C25-4ACE-8106-2F7B58CACB02}" type="presParOf" srcId="{7A37F1EC-F695-4894-810B-EC633EEB5335}" destId="{847F032D-E84B-4DA6-9D20-8318072CE46D}" srcOrd="0" destOrd="0" presId="urn:microsoft.com/office/officeart/2005/8/layout/process1"/>
    <dgm:cxn modelId="{8CA6DAB2-D86F-48DB-A8EE-0266C5AA4E0B}" type="presParOf" srcId="{AAFFFB1C-627E-437E-94D6-BB63052CEFAA}" destId="{5EE65626-B051-4924-9AEE-A854D1BEA1E8}" srcOrd="2" destOrd="0" presId="urn:microsoft.com/office/officeart/2005/8/layout/process1"/>
    <dgm:cxn modelId="{8D913949-4AC4-4EE2-A950-1605D8B97E45}" type="presParOf" srcId="{AAFFFB1C-627E-437E-94D6-BB63052CEFAA}" destId="{4A7FA8A0-CBF6-483C-8F06-74C605B7B5AD}" srcOrd="3" destOrd="0" presId="urn:microsoft.com/office/officeart/2005/8/layout/process1"/>
    <dgm:cxn modelId="{391F2FE2-7D3B-47C9-B32C-66A49B100FAC}" type="presParOf" srcId="{4A7FA8A0-CBF6-483C-8F06-74C605B7B5AD}" destId="{18AE34C7-D617-4F55-81B6-0D092E1F5AA6}" srcOrd="0" destOrd="0" presId="urn:microsoft.com/office/officeart/2005/8/layout/process1"/>
    <dgm:cxn modelId="{65C84690-CD5A-46A6-982E-18F5742C25B1}" type="presParOf" srcId="{AAFFFB1C-627E-437E-94D6-BB63052CEFAA}" destId="{3CAE2DE8-8AF0-4A1C-9581-100EEAEFD846}" srcOrd="4" destOrd="0" presId="urn:microsoft.com/office/officeart/2005/8/layout/process1"/>
    <dgm:cxn modelId="{E49FFB7A-17D5-468E-8B22-8CD6AC5A4D44}" type="presParOf" srcId="{AAFFFB1C-627E-437E-94D6-BB63052CEFAA}" destId="{282D9D8D-D3D7-4EC5-8DFA-9999D2FA082A}" srcOrd="5" destOrd="0" presId="urn:microsoft.com/office/officeart/2005/8/layout/process1"/>
    <dgm:cxn modelId="{D18F272B-AC91-412F-B499-7954150D9614}" type="presParOf" srcId="{282D9D8D-D3D7-4EC5-8DFA-9999D2FA082A}" destId="{3D60377C-79F6-482D-9296-F7FB258AC555}" srcOrd="0" destOrd="0" presId="urn:microsoft.com/office/officeart/2005/8/layout/process1"/>
    <dgm:cxn modelId="{01E73328-E949-40D5-98A2-F8ACF33F5FDF}" type="presParOf" srcId="{AAFFFB1C-627E-437E-94D6-BB63052CEFAA}" destId="{0A9AD640-9AD8-412A-AC95-E9D2DF8219D2}" srcOrd="6" destOrd="0" presId="urn:microsoft.com/office/officeart/2005/8/layout/process1"/>
    <dgm:cxn modelId="{9ACBB3A2-B460-42E8-864D-A28A54C55F1D}" type="presParOf" srcId="{AAFFFB1C-627E-437E-94D6-BB63052CEFAA}" destId="{A40BB025-5AA1-405C-9110-86CCDAA26E0C}" srcOrd="7" destOrd="0" presId="urn:microsoft.com/office/officeart/2005/8/layout/process1"/>
    <dgm:cxn modelId="{C3925BD7-AA0E-4508-8B5B-7CD93559172D}" type="presParOf" srcId="{A40BB025-5AA1-405C-9110-86CCDAA26E0C}" destId="{63136E59-C24C-496D-A4FD-30A2FC125573}" srcOrd="0" destOrd="0" presId="urn:microsoft.com/office/officeart/2005/8/layout/process1"/>
    <dgm:cxn modelId="{196BB71E-84D3-4D4C-BBE7-2C0B20850DF0}" type="presParOf" srcId="{AAFFFB1C-627E-437E-94D6-BB63052CEFAA}" destId="{6C01718D-F258-4F02-A671-628CC3C9D70D}" srcOrd="8" destOrd="0" presId="urn:microsoft.com/office/officeart/2005/8/layout/process1"/>
    <dgm:cxn modelId="{D7586BE4-EE42-4300-BE7C-F5E38FFBE37B}" type="presParOf" srcId="{AAFFFB1C-627E-437E-94D6-BB63052CEFAA}" destId="{3F2C2E18-7048-44F0-9F1B-1E81F72FB2B5}" srcOrd="9" destOrd="0" presId="urn:microsoft.com/office/officeart/2005/8/layout/process1"/>
    <dgm:cxn modelId="{9F3A2B25-B993-421D-AAD2-6D50FF2B36DB}" type="presParOf" srcId="{3F2C2E18-7048-44F0-9F1B-1E81F72FB2B5}" destId="{4FD19BC4-A0FA-42B4-8EC9-96B36BA6428E}" srcOrd="0" destOrd="0" presId="urn:microsoft.com/office/officeart/2005/8/layout/process1"/>
    <dgm:cxn modelId="{B6AF709D-6733-46B4-B34C-D74F3FDE1551}" type="presParOf" srcId="{AAFFFB1C-627E-437E-94D6-BB63052CEFAA}" destId="{D71CBE57-B9BC-43C0-AC71-17BFBAE9C80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B02C0-0036-4E6C-A674-6DF2483DA0E1}">
      <dsp:nvSpPr>
        <dsp:cNvPr id="0" name=""/>
        <dsp:cNvSpPr/>
      </dsp:nvSpPr>
      <dsp:spPr>
        <a:xfrm>
          <a:off x="9713" y="0"/>
          <a:ext cx="1249843" cy="7365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 err="1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Tahoma" panose="020B0604030504040204" pitchFamily="34" charset="0"/>
            </a:rPr>
            <a:t>Приоритизация</a:t>
          </a:r>
          <a:r>
            <a:rPr lang="ru-RU" sz="1200" b="0" kern="1200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Tahoma" panose="020B0604030504040204" pitchFamily="34" charset="0"/>
            </a:rPr>
            <a:t> рисков</a:t>
          </a:r>
        </a:p>
      </dsp:txBody>
      <dsp:txXfrm>
        <a:off x="31285" y="21572"/>
        <a:ext cx="1206699" cy="693391"/>
      </dsp:txXfrm>
    </dsp:sp>
    <dsp:sp modelId="{7A37F1EC-F695-4894-810B-EC633EEB5335}">
      <dsp:nvSpPr>
        <dsp:cNvPr id="0" name=""/>
        <dsp:cNvSpPr/>
      </dsp:nvSpPr>
      <dsp:spPr>
        <a:xfrm>
          <a:off x="1398264" y="196269"/>
          <a:ext cx="294061" cy="343996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rgbClr val="0B5AB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0" kern="120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98264" y="265068"/>
        <a:ext cx="205843" cy="206398"/>
      </dsp:txXfrm>
    </dsp:sp>
    <dsp:sp modelId="{5EE65626-B051-4924-9AEE-A854D1BEA1E8}">
      <dsp:nvSpPr>
        <dsp:cNvPr id="0" name=""/>
        <dsp:cNvSpPr/>
      </dsp:nvSpPr>
      <dsp:spPr>
        <a:xfrm>
          <a:off x="1814389" y="0"/>
          <a:ext cx="1387081" cy="7365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Tahoma" panose="020B0604030504040204" pitchFamily="34" charset="0"/>
            </a:rPr>
            <a:t>Категорирование НП внутри риска</a:t>
          </a:r>
        </a:p>
      </dsp:txBody>
      <dsp:txXfrm>
        <a:off x="1835961" y="21572"/>
        <a:ext cx="1343937" cy="693391"/>
      </dsp:txXfrm>
    </dsp:sp>
    <dsp:sp modelId="{4A7FA8A0-CBF6-483C-8F06-74C605B7B5AD}">
      <dsp:nvSpPr>
        <dsp:cNvPr id="0" name=""/>
        <dsp:cNvSpPr/>
      </dsp:nvSpPr>
      <dsp:spPr>
        <a:xfrm>
          <a:off x="3340178" y="196269"/>
          <a:ext cx="294061" cy="343996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rgbClr val="0B5AB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0" kern="120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40178" y="265068"/>
        <a:ext cx="205843" cy="206398"/>
      </dsp:txXfrm>
    </dsp:sp>
    <dsp:sp modelId="{3CAE2DE8-8AF0-4A1C-9581-100EEAEFD846}">
      <dsp:nvSpPr>
        <dsp:cNvPr id="0" name=""/>
        <dsp:cNvSpPr/>
      </dsp:nvSpPr>
      <dsp:spPr>
        <a:xfrm>
          <a:off x="3756302" y="0"/>
          <a:ext cx="1387081" cy="7365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Tahoma" panose="020B0604030504040204" pitchFamily="34" charset="0"/>
            </a:rPr>
            <a:t>Определение мер администрирования для каждой категории</a:t>
          </a:r>
        </a:p>
      </dsp:txBody>
      <dsp:txXfrm>
        <a:off x="3777874" y="21572"/>
        <a:ext cx="1343937" cy="693391"/>
      </dsp:txXfrm>
    </dsp:sp>
    <dsp:sp modelId="{282D9D8D-D3D7-4EC5-8DFA-9999D2FA082A}">
      <dsp:nvSpPr>
        <dsp:cNvPr id="0" name=""/>
        <dsp:cNvSpPr/>
      </dsp:nvSpPr>
      <dsp:spPr>
        <a:xfrm>
          <a:off x="5282091" y="196269"/>
          <a:ext cx="294061" cy="343996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rgbClr val="0B5AB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0" kern="120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282091" y="265068"/>
        <a:ext cx="205843" cy="206398"/>
      </dsp:txXfrm>
    </dsp:sp>
    <dsp:sp modelId="{0A9AD640-9AD8-412A-AC95-E9D2DF8219D2}">
      <dsp:nvSpPr>
        <dsp:cNvPr id="0" name=""/>
        <dsp:cNvSpPr/>
      </dsp:nvSpPr>
      <dsp:spPr>
        <a:xfrm>
          <a:off x="5698216" y="0"/>
          <a:ext cx="1387081" cy="7365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Tahoma" panose="020B0604030504040204" pitchFamily="34" charset="0"/>
            </a:rPr>
            <a:t>Утверждение </a:t>
          </a:r>
          <a:r>
            <a:rPr lang="ru-RU" sz="1200" b="1" kern="1200" dirty="0" err="1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Tahoma" panose="020B0604030504040204" pitchFamily="34" charset="0"/>
            </a:rPr>
            <a:t>оперплана</a:t>
          </a:r>
          <a:r>
            <a:rPr lang="ru-RU" sz="1200" b="1" kern="1200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</dsp:txBody>
      <dsp:txXfrm>
        <a:off x="5719788" y="21572"/>
        <a:ext cx="1343937" cy="693391"/>
      </dsp:txXfrm>
    </dsp:sp>
    <dsp:sp modelId="{A40BB025-5AA1-405C-9110-86CCDAA26E0C}">
      <dsp:nvSpPr>
        <dsp:cNvPr id="0" name=""/>
        <dsp:cNvSpPr/>
      </dsp:nvSpPr>
      <dsp:spPr>
        <a:xfrm>
          <a:off x="7224005" y="196269"/>
          <a:ext cx="294061" cy="343996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rgbClr val="0B5AB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0" kern="120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224005" y="265068"/>
        <a:ext cx="205843" cy="206398"/>
      </dsp:txXfrm>
    </dsp:sp>
    <dsp:sp modelId="{6C01718D-F258-4F02-A671-628CC3C9D70D}">
      <dsp:nvSpPr>
        <dsp:cNvPr id="0" name=""/>
        <dsp:cNvSpPr/>
      </dsp:nvSpPr>
      <dsp:spPr>
        <a:xfrm>
          <a:off x="7640129" y="0"/>
          <a:ext cx="1387081" cy="7365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Tahoma" panose="020B0604030504040204" pitchFamily="34" charset="0"/>
            </a:rPr>
            <a:t>Контроль исполнения</a:t>
          </a:r>
        </a:p>
      </dsp:txBody>
      <dsp:txXfrm>
        <a:off x="7661701" y="21572"/>
        <a:ext cx="1343937" cy="693391"/>
      </dsp:txXfrm>
    </dsp:sp>
    <dsp:sp modelId="{3F2C2E18-7048-44F0-9F1B-1E81F72FB2B5}">
      <dsp:nvSpPr>
        <dsp:cNvPr id="0" name=""/>
        <dsp:cNvSpPr/>
      </dsp:nvSpPr>
      <dsp:spPr>
        <a:xfrm>
          <a:off x="9165919" y="196269"/>
          <a:ext cx="294061" cy="343996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solidFill>
            <a:srgbClr val="0B5AB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rgbClr val="002060"/>
            </a:solidFill>
            <a:latin typeface="Montserrat" pitchFamily="2" charset="-52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165919" y="265068"/>
        <a:ext cx="205843" cy="206398"/>
      </dsp:txXfrm>
    </dsp:sp>
    <dsp:sp modelId="{D71CBE57-B9BC-43C0-AC71-17BFBAE9C80D}">
      <dsp:nvSpPr>
        <dsp:cNvPr id="0" name=""/>
        <dsp:cNvSpPr/>
      </dsp:nvSpPr>
      <dsp:spPr>
        <a:xfrm>
          <a:off x="9582043" y="0"/>
          <a:ext cx="1387081" cy="7365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Tahoma" panose="020B0604030504040204" pitchFamily="34" charset="0"/>
            </a:rPr>
            <a:t>Освещение результатов </a:t>
          </a:r>
          <a:br>
            <a:rPr lang="ru-RU" sz="1400" b="1" kern="1200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1400" b="1" kern="1200" dirty="0">
              <a:solidFill>
                <a:srgbClr val="002060"/>
              </a:solidFill>
              <a:latin typeface="Montserrat" pitchFamily="2" charset="-52"/>
              <a:ea typeface="Tahoma" panose="020B0604030504040204" pitchFamily="34" charset="0"/>
              <a:cs typeface="Tahoma" panose="020B0604030504040204" pitchFamily="34" charset="0"/>
            </a:rPr>
            <a:t>в СМИ</a:t>
          </a:r>
        </a:p>
      </dsp:txBody>
      <dsp:txXfrm>
        <a:off x="9603615" y="21572"/>
        <a:ext cx="1343937" cy="693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247" cy="496811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811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125A13E9-6C77-498F-95B9-6A4850814B9C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9817"/>
            <a:ext cx="2946247" cy="496810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429817"/>
            <a:ext cx="2946246" cy="496810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150BCC7F-17C1-4049-8615-C0585BA05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57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247" cy="496811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6811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25481486-E547-42DF-9EE5-7073A0564D8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1" y="4715710"/>
            <a:ext cx="5439101" cy="4468101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9817"/>
            <a:ext cx="2946247" cy="496810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9817"/>
            <a:ext cx="2946246" cy="496810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AD7E5C6A-3029-486B-83D3-0CD3A19C9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0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6050" y="1379538"/>
            <a:ext cx="6615113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5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35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8CDCB-91F1-47A3-A901-535821CE4D41}" type="slidenum">
              <a:rPr kumimoji="0" lang="ru-RU" altLang="ru-RU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352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347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27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46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E5C6A-3029-486B-83D3-0CD3A19C9C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54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E5C6A-3029-486B-83D3-0CD3A19C9C5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0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5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4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76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396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541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умераци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467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9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4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5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8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3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6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0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D6BBC-60A1-4B74-B31D-BDAA0CCECFB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D6BBC-60A1-4B74-B31D-BDAA0CCECFBF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44237-4F36-4163-AFCC-C9198E625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8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42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hf hdr="0" dt="0"/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4048125" y="6386666"/>
            <a:ext cx="40957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207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itchFamily="2" charset="-52"/>
                <a:ea typeface="Tahoma" panose="020B0604030504040204" pitchFamily="34" charset="0"/>
                <a:cs typeface="Tahoma" panose="020B0604030504040204" pitchFamily="34" charset="0"/>
              </a:rPr>
              <a:t>г. Астана, май 2023 года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970337" y="3029033"/>
            <a:ext cx="10535863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20728">
              <a:lnSpc>
                <a:spcPts val="4200"/>
              </a:lnSpc>
              <a:defRPr/>
            </a:pPr>
            <a:r>
              <a:rPr lang="ru-RU" altLang="ru-RU" sz="4000" b="1" dirty="0">
                <a:solidFill>
                  <a:srgbClr val="002060"/>
                </a:solidFill>
                <a:latin typeface="Montserrat" pitchFamily="2" charset="-52"/>
                <a:ea typeface="Roboto Black" panose="02000000000000000000" pitchFamily="2" charset="0"/>
                <a:cs typeface="Tahoma" panose="020B0604030504040204" pitchFamily="34" charset="0"/>
              </a:rPr>
              <a:t>Предложения по обновлению </a:t>
            </a:r>
          </a:p>
          <a:p>
            <a:pPr lvl="0" defTabSz="920728">
              <a:lnSpc>
                <a:spcPts val="4200"/>
              </a:lnSpc>
              <a:defRPr/>
            </a:pPr>
            <a:r>
              <a:rPr lang="ru-RU" altLang="ru-RU" sz="4000" b="1" dirty="0">
                <a:solidFill>
                  <a:srgbClr val="002060"/>
                </a:solidFill>
                <a:latin typeface="Montserrat" pitchFamily="2" charset="-52"/>
                <a:ea typeface="Roboto Black" panose="02000000000000000000" pitchFamily="2" charset="0"/>
                <a:cs typeface="Tahoma" panose="020B0604030504040204" pitchFamily="34" charset="0"/>
              </a:rPr>
              <a:t>налогового администрирования – переход к сервисной модели</a:t>
            </a:r>
          </a:p>
        </p:txBody>
      </p:sp>
      <p:pic>
        <p:nvPicPr>
          <p:cNvPr id="5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:a16="http://schemas.microsoft.com/office/drawing/2014/main" id="{251BE105-D96A-49BA-8048-7182F1D03118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448" y="642129"/>
            <a:ext cx="1439333" cy="14414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3005406" y="1162798"/>
            <a:ext cx="777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207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itchFamily="2" charset="-52"/>
                <a:ea typeface="Tahoma" panose="020B0604030504040204" pitchFamily="34" charset="0"/>
                <a:cs typeface="Tahoma" panose="020B0604030504040204" pitchFamily="34" charset="0"/>
              </a:rPr>
              <a:t>Министерство финансов Республики Казахстан</a:t>
            </a:r>
          </a:p>
        </p:txBody>
      </p:sp>
    </p:spTree>
    <p:extLst>
      <p:ext uri="{BB962C8B-B14F-4D97-AF65-F5344CB8AC3E}">
        <p14:creationId xmlns:p14="http://schemas.microsoft.com/office/powerpoint/2010/main" val="3015737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9968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ru-RU" sz="2400" b="1" dirty="0">
                <a:solidFill>
                  <a:srgbClr val="0B5AB2"/>
                </a:solidFill>
                <a:latin typeface="Montserrat" pitchFamily="2" charset="0"/>
              </a:rPr>
              <a:t>Принудительное взимание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C7C383-36D9-47B5-9134-9653E17247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8" y="1815800"/>
            <a:ext cx="4000082" cy="237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54754F-55BA-4FBD-82CC-0F50A1779976}"/>
              </a:ext>
            </a:extLst>
          </p:cNvPr>
          <p:cNvSpPr txBox="1"/>
          <p:nvPr/>
        </p:nvSpPr>
        <p:spPr>
          <a:xfrm>
            <a:off x="555418" y="1517100"/>
            <a:ext cx="6064457" cy="445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 defTabSz="914377">
              <a:buFont typeface="+mj-lt"/>
              <a:buAutoNum type="arabicPeriod"/>
              <a:defRPr/>
            </a:pP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Tahoma"/>
              </a:rPr>
              <a:t>Единый регламент взыскания задолженности по налогам и социальным платежам начиная с 6 МРП</a:t>
            </a:r>
          </a:p>
          <a:p>
            <a:pPr algn="just" defTabSz="914377">
              <a:defRPr/>
            </a:pPr>
            <a:endParaRPr lang="ru-RU" b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Tahoma"/>
            </a:endParaRPr>
          </a:p>
          <a:p>
            <a:pPr algn="just" defTabSz="914377">
              <a:defRPr/>
            </a:pPr>
            <a:endParaRPr lang="ru-RU" b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Tahoma"/>
            </a:endParaRPr>
          </a:p>
          <a:p>
            <a:pPr marL="342900" lvl="0" indent="-342900" algn="just" defTabSz="914377">
              <a:buFont typeface="+mj-lt"/>
              <a:buAutoNum type="arabicPeriod"/>
              <a:defRPr/>
            </a:pPr>
            <a:endParaRPr lang="ru-RU" b="1" dirty="0">
              <a:solidFill>
                <a:srgbClr val="002060"/>
              </a:solidFill>
              <a:latin typeface="Montserrat" panose="020B0604020202020204" charset="-52"/>
              <a:ea typeface="Roboto Condensed" panose="02000000000000000000" pitchFamily="2" charset="0"/>
              <a:cs typeface="Tahoma"/>
            </a:endParaRPr>
          </a:p>
          <a:p>
            <a:pPr marL="361950" lvl="0" indent="-361950" algn="just" defTabSz="914377">
              <a:spcAft>
                <a:spcPts val="400"/>
              </a:spcAft>
              <a:buFont typeface="+mj-lt"/>
              <a:buAutoNum type="arabicPeriod" startAt="2"/>
              <a:defRPr/>
            </a:pP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Tahoma"/>
              </a:rPr>
              <a:t>В случае непогашения задолженности – отказ от РПРО на банковские счета и </a:t>
            </a:r>
            <a:r>
              <a:rPr lang="ru-RU" b="1" dirty="0">
                <a:solidFill>
                  <a:srgbClr val="C00000"/>
                </a:solidFill>
                <a:latin typeface="Montserrat" panose="020B0604020202020204" charset="-52"/>
                <a:ea typeface="Roboto Condensed" panose="02000000000000000000" pitchFamily="2" charset="0"/>
                <a:cs typeface="Tahoma"/>
              </a:rPr>
              <a:t>выставление инкассовых распоряжений</a:t>
            </a:r>
            <a:r>
              <a:rPr lang="ru-RU" b="1" dirty="0">
                <a:solidFill>
                  <a:srgbClr val="002060"/>
                </a:solidFill>
                <a:latin typeface="Montserrat" panose="020B0604020202020204" charset="-52"/>
                <a:ea typeface="Roboto Condensed" panose="02000000000000000000" pitchFamily="2" charset="0"/>
                <a:cs typeface="Tahoma"/>
              </a:rPr>
              <a:t> в размере суммы задолженности</a:t>
            </a:r>
          </a:p>
          <a:p>
            <a:pPr marL="717550" lvl="0" indent="-179388" algn="just" defTabSz="91437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при погашении задолженности с нескольких расчетных счетов – отзыв инкассовых распоряжений </a:t>
            </a:r>
            <a:r>
              <a:rPr lang="ru-RU" sz="12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(отказ в принятии платежей при отсутствии недоимки)</a:t>
            </a:r>
          </a:p>
          <a:p>
            <a:pPr marL="717550" lvl="0" indent="-179388" algn="just" defTabSz="914377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пересмотр ФНО для выставления инкассовых распоряжений в адрес работодателя с указанием перечня ФЛ, в пользу которых взыскивается задолженность </a:t>
            </a:r>
          </a:p>
          <a:p>
            <a:pPr marL="717550" lvl="0" indent="-179388" algn="just" defTabSz="914377">
              <a:lnSpc>
                <a:spcPts val="16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id="{ECAD5614-5E04-4CB4-AD4E-2971FEE512E8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10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9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9968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Поручения Главы государства</a:t>
            </a:r>
          </a:p>
        </p:txBody>
      </p:sp>
      <p:sp>
        <p:nvSpPr>
          <p:cNvPr id="30" name="Прямоугольник 1">
            <a:extLst>
              <a:ext uri="{FF2B5EF4-FFF2-40B4-BE49-F238E27FC236}">
                <a16:creationId xmlns:a16="http://schemas.microsoft.com/office/drawing/2014/main" id="{C6DC2672-DAE5-4B58-8D24-8F7873CED327}"/>
              </a:ext>
            </a:extLst>
          </p:cNvPr>
          <p:cNvSpPr/>
          <p:nvPr/>
        </p:nvSpPr>
        <p:spPr>
          <a:xfrm>
            <a:off x="578946" y="1289267"/>
            <a:ext cx="6326679" cy="438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Tahoma"/>
              </a:rPr>
              <a:t>Обеспечение принятия нового Налогового кодекса, направленного на обеспечение справедливого, прозрачного, предсказуемого налогообложения, предусматривающего в том числе: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Tahoma"/>
            </a:endParaRPr>
          </a:p>
          <a:p>
            <a:pPr marL="625475" marR="0" lvl="0" indent="-2667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обновление налогового администрирования</a:t>
            </a:r>
          </a:p>
          <a:p>
            <a:pPr marL="625475" marR="0" lvl="0" indent="-2667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обеспечение максимально возможной цифровизации налогового контроля</a:t>
            </a:r>
          </a:p>
          <a:p>
            <a:pPr marL="625475" marR="0" lvl="0" indent="-2667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недопущение намеренного дробления организаций с целью снижения налоговой нагрузки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24EF587E-CF79-4C9D-8574-7B24F8B50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00" y="4514410"/>
            <a:ext cx="3911600" cy="88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71463" algn="l"/>
              </a:tabLst>
              <a:defRPr/>
            </a:pPr>
            <a:r>
              <a:rPr kumimoji="0" lang="ru-RU" alt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ПЛАН ДЕЙСТВИЙ по реализации предвыборной программы Президента Республики Казахстан «Справедливый Казахстан – для всех и для каждого. Сейчас и навсегда»</a:t>
            </a:r>
          </a:p>
        </p:txBody>
      </p:sp>
      <p:pic>
        <p:nvPicPr>
          <p:cNvPr id="32" name="Рисунок 14">
            <a:extLst>
              <a:ext uri="{FF2B5EF4-FFF2-40B4-BE49-F238E27FC236}">
                <a16:creationId xmlns:a16="http://schemas.microsoft.com/office/drawing/2014/main" id="{FF8A8BB5-F97D-47AE-B9D4-5BE2C21E8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368" y="1555967"/>
            <a:ext cx="203166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C01F895A-A2D5-440C-8714-4635AACA6C08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2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8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9968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Основные направления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4A2A07A1-E156-FA6D-C017-21AC6EDCDD3B}"/>
              </a:ext>
            </a:extLst>
          </p:cNvPr>
          <p:cNvSpPr txBox="1"/>
          <p:nvPr/>
        </p:nvSpPr>
        <p:spPr>
          <a:xfrm>
            <a:off x="939177" y="1655043"/>
            <a:ext cx="5940000" cy="369332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Представление налоговой отчетности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55770392-9CCA-B23A-EE25-D68025E84E0E}"/>
              </a:ext>
            </a:extLst>
          </p:cNvPr>
          <p:cNvSpPr txBox="1"/>
          <p:nvPr/>
        </p:nvSpPr>
        <p:spPr>
          <a:xfrm>
            <a:off x="939177" y="921126"/>
            <a:ext cx="5940000" cy="369332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Регистрационные действия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08F2AD7-56B6-47F9-B321-8F4C20579D30}"/>
              </a:ext>
            </a:extLst>
          </p:cNvPr>
          <p:cNvGrpSpPr/>
          <p:nvPr/>
        </p:nvGrpSpPr>
        <p:grpSpPr>
          <a:xfrm>
            <a:off x="8348521" y="1909576"/>
            <a:ext cx="3289808" cy="3289808"/>
            <a:chOff x="5547361" y="5225809"/>
            <a:chExt cx="1065020" cy="1065020"/>
          </a:xfrm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</p:grpSpPr>
        <p:sp>
          <p:nvSpPr>
            <p:cNvPr id="28" name="Oval 19">
              <a:extLst>
                <a:ext uri="{FF2B5EF4-FFF2-40B4-BE49-F238E27FC236}">
                  <a16:creationId xmlns:a16="http://schemas.microsoft.com/office/drawing/2014/main" id="{962B3BD6-FE3F-4279-8834-EAD4D804CD9E}"/>
                </a:ext>
              </a:extLst>
            </p:cNvPr>
            <p:cNvSpPr/>
            <p:nvPr/>
          </p:nvSpPr>
          <p:spPr>
            <a:xfrm>
              <a:off x="5547361" y="5225809"/>
              <a:ext cx="1065020" cy="10650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Graphic 21" descr="Bullseye with solid fill">
              <a:extLst>
                <a:ext uri="{FF2B5EF4-FFF2-40B4-BE49-F238E27FC236}">
                  <a16:creationId xmlns:a16="http://schemas.microsoft.com/office/drawing/2014/main" id="{239E6A54-F025-4BE8-9D20-BF7D3AA8B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774666" y="5460553"/>
              <a:ext cx="610410" cy="61041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EF9ACD1-061B-442D-BE07-7BA1028C7353}"/>
              </a:ext>
            </a:extLst>
          </p:cNvPr>
          <p:cNvSpPr txBox="1"/>
          <p:nvPr/>
        </p:nvSpPr>
        <p:spPr>
          <a:xfrm>
            <a:off x="939177" y="2988796"/>
            <a:ext cx="6620587" cy="646331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lvl="0">
              <a:defRPr/>
            </a:pPr>
            <a:r>
              <a:rPr lang="ru-RU" b="1" dirty="0">
                <a:solidFill>
                  <a:prstClr val="black">
                    <a:lumMod val="75000"/>
                  </a:prstClr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Разработка новой модели управления налоговыми рисками</a:t>
            </a:r>
            <a:endParaRPr kumimoji="0" lang="kk-KZ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1FB8C1BC-D7E6-BF2A-871A-D84F6488EC11}"/>
              </a:ext>
            </a:extLst>
          </p:cNvPr>
          <p:cNvSpPr txBox="1"/>
          <p:nvPr/>
        </p:nvSpPr>
        <p:spPr>
          <a:xfrm>
            <a:off x="939177" y="4590711"/>
            <a:ext cx="5940000" cy="369332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Налоговые проверки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62BC82-3354-4D35-E5C8-0C0EAA367D6C}"/>
              </a:ext>
            </a:extLst>
          </p:cNvPr>
          <p:cNvSpPr txBox="1"/>
          <p:nvPr/>
        </p:nvSpPr>
        <p:spPr>
          <a:xfrm>
            <a:off x="939177" y="2244714"/>
            <a:ext cx="7066137" cy="646331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lvl="0">
              <a:defRPr/>
            </a:pPr>
            <a:r>
              <a:rPr lang="ru-RU" b="1" dirty="0">
                <a:solidFill>
                  <a:prstClr val="black">
                    <a:lumMod val="75000"/>
                  </a:prstClr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Реформирование специальных налоговых режимов и администрирование электронной торговли </a:t>
            </a:r>
            <a:endParaRPr kumimoji="0" lang="kk-KZ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B8C1BC-D7E6-BF2A-871A-D84F6488EC11}"/>
              </a:ext>
            </a:extLst>
          </p:cNvPr>
          <p:cNvSpPr txBox="1"/>
          <p:nvPr/>
        </p:nvSpPr>
        <p:spPr>
          <a:xfrm>
            <a:off x="939177" y="5326873"/>
            <a:ext cx="5940000" cy="369332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>
                    <a:lumMod val="75000"/>
                  </a:prstClr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Горизонтальный мониторинг</a:t>
            </a:r>
            <a:endParaRPr kumimoji="0" lang="kk-KZ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B8C1BC-D7E6-BF2A-871A-D84F6488EC11}"/>
              </a:ext>
            </a:extLst>
          </p:cNvPr>
          <p:cNvSpPr txBox="1"/>
          <p:nvPr/>
        </p:nvSpPr>
        <p:spPr>
          <a:xfrm>
            <a:off x="939177" y="3854549"/>
            <a:ext cx="5940000" cy="369332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Камеральный</a:t>
            </a:r>
            <a:r>
              <a:rPr kumimoji="0" lang="kk-KZ" sz="1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 контроль</a:t>
            </a:r>
            <a:endParaRPr kumimoji="0" lang="kk-KZ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B8C1BC-D7E6-BF2A-871A-D84F6488EC11}"/>
              </a:ext>
            </a:extLst>
          </p:cNvPr>
          <p:cNvSpPr txBox="1"/>
          <p:nvPr/>
        </p:nvSpPr>
        <p:spPr>
          <a:xfrm>
            <a:off x="939177" y="6058547"/>
            <a:ext cx="5940000" cy="369332"/>
          </a:xfrm>
          <a:prstGeom prst="rect">
            <a:avLst/>
          </a:prstGeom>
          <a:noFill/>
          <a:effectLst/>
        </p:spPr>
        <p:txBody>
          <a:bodyPr wrap="square" lIns="0" rIns="0" rtlCol="0" anchor="b">
            <a:spAutoFit/>
          </a:bodyPr>
          <a:lstStyle/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>
                    <a:lumMod val="75000"/>
                  </a:prstClr>
                </a:solidFill>
                <a:latin typeface="Montserrat" pitchFamily="2" charset="-52"/>
                <a:ea typeface="Roboto Condensed" panose="02000000000000000000" pitchFamily="2" charset="0"/>
                <a:cs typeface="Arial" panose="020B0604020202020204" pitchFamily="34" charset="0"/>
              </a:rPr>
              <a:t>Принудительное взимание задолженности</a:t>
            </a:r>
            <a:endParaRPr kumimoji="0" lang="kk-KZ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" name="Freeform: Shape 24">
            <a:extLst>
              <a:ext uri="{FF2B5EF4-FFF2-40B4-BE49-F238E27FC236}">
                <a16:creationId xmlns:a16="http://schemas.microsoft.com/office/drawing/2014/main" id="{EF2AC59E-F8AC-4557-B73D-F58D227574B9}"/>
              </a:ext>
            </a:extLst>
          </p:cNvPr>
          <p:cNvSpPr/>
          <p:nvPr/>
        </p:nvSpPr>
        <p:spPr>
          <a:xfrm>
            <a:off x="553671" y="2326691"/>
            <a:ext cx="499954" cy="49387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rPr>
              <a:t>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ExtraBold" pitchFamily="2" charset="-52"/>
            </a:endParaRPr>
          </a:p>
        </p:txBody>
      </p:sp>
      <p:sp>
        <p:nvSpPr>
          <p:cNvPr id="24" name="Freeform: Shape 30">
            <a:extLst>
              <a:ext uri="{FF2B5EF4-FFF2-40B4-BE49-F238E27FC236}">
                <a16:creationId xmlns:a16="http://schemas.microsoft.com/office/drawing/2014/main" id="{A6942843-5E37-4210-8657-139E3CEAA4B6}"/>
              </a:ext>
            </a:extLst>
          </p:cNvPr>
          <p:cNvSpPr/>
          <p:nvPr/>
        </p:nvSpPr>
        <p:spPr>
          <a:xfrm>
            <a:off x="553671" y="1592774"/>
            <a:ext cx="499954" cy="49387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rPr>
              <a:t>2</a:t>
            </a:r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F6DA9614-8B3B-4E77-9CB3-0D6024DA5287}"/>
              </a:ext>
            </a:extLst>
          </p:cNvPr>
          <p:cNvSpPr/>
          <p:nvPr/>
        </p:nvSpPr>
        <p:spPr>
          <a:xfrm>
            <a:off x="553671" y="858857"/>
            <a:ext cx="499954" cy="49387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rPr>
              <a:t>1</a:t>
            </a:r>
          </a:p>
        </p:txBody>
      </p:sp>
      <p:sp>
        <p:nvSpPr>
          <p:cNvPr id="26" name="Freeform: Shape 19">
            <a:extLst>
              <a:ext uri="{FF2B5EF4-FFF2-40B4-BE49-F238E27FC236}">
                <a16:creationId xmlns:a16="http://schemas.microsoft.com/office/drawing/2014/main" id="{60667002-D7FD-4F22-B8BD-A19AEF9DB845}"/>
              </a:ext>
            </a:extLst>
          </p:cNvPr>
          <p:cNvSpPr/>
          <p:nvPr/>
        </p:nvSpPr>
        <p:spPr>
          <a:xfrm>
            <a:off x="553671" y="4528442"/>
            <a:ext cx="499954" cy="49387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rPr>
              <a:t>6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0F682AE-1C00-4D4C-B4BD-8175741FF22E}"/>
              </a:ext>
            </a:extLst>
          </p:cNvPr>
          <p:cNvSpPr/>
          <p:nvPr/>
        </p:nvSpPr>
        <p:spPr>
          <a:xfrm>
            <a:off x="553671" y="3794525"/>
            <a:ext cx="499954" cy="49387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rPr>
              <a:t>5</a:t>
            </a:r>
          </a:p>
        </p:txBody>
      </p:sp>
      <p:sp>
        <p:nvSpPr>
          <p:cNvPr id="36" name="Freeform: Shape 19">
            <a:extLst>
              <a:ext uri="{FF2B5EF4-FFF2-40B4-BE49-F238E27FC236}">
                <a16:creationId xmlns:a16="http://schemas.microsoft.com/office/drawing/2014/main" id="{CDE17D9C-DC9B-482C-A00F-238C4B516B22}"/>
              </a:ext>
            </a:extLst>
          </p:cNvPr>
          <p:cNvSpPr/>
          <p:nvPr/>
        </p:nvSpPr>
        <p:spPr>
          <a:xfrm>
            <a:off x="553671" y="5262359"/>
            <a:ext cx="499954" cy="49387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rPr>
              <a:t>7</a:t>
            </a:r>
          </a:p>
        </p:txBody>
      </p:sp>
      <p:sp>
        <p:nvSpPr>
          <p:cNvPr id="39" name="Freeform: Shape 26">
            <a:extLst>
              <a:ext uri="{FF2B5EF4-FFF2-40B4-BE49-F238E27FC236}">
                <a16:creationId xmlns:a16="http://schemas.microsoft.com/office/drawing/2014/main" id="{C9BAB9DD-899E-4624-98FE-55C9D81E6B68}"/>
              </a:ext>
            </a:extLst>
          </p:cNvPr>
          <p:cNvSpPr/>
          <p:nvPr/>
        </p:nvSpPr>
        <p:spPr>
          <a:xfrm>
            <a:off x="553671" y="3060608"/>
            <a:ext cx="499954" cy="49387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rPr>
              <a:t>4</a:t>
            </a:r>
          </a:p>
        </p:txBody>
      </p:sp>
      <p:sp>
        <p:nvSpPr>
          <p:cNvPr id="40" name="Freeform: Shape 19">
            <a:extLst>
              <a:ext uri="{FF2B5EF4-FFF2-40B4-BE49-F238E27FC236}">
                <a16:creationId xmlns:a16="http://schemas.microsoft.com/office/drawing/2014/main" id="{49D841ED-AE37-485C-A6F4-714097E270A3}"/>
              </a:ext>
            </a:extLst>
          </p:cNvPr>
          <p:cNvSpPr/>
          <p:nvPr/>
        </p:nvSpPr>
        <p:spPr>
          <a:xfrm>
            <a:off x="553671" y="5996278"/>
            <a:ext cx="499954" cy="49387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bg1">
                <a:lumMod val="95000"/>
              </a:schemeClr>
            </a:solidFill>
          </a:ln>
          <a:effectLst>
            <a:outerShdw blurRad="381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1" tIns="205345" rIns="232411" bIns="205345" numCol="1" spcCol="1270" anchor="ctr" anchorCtr="0">
            <a:noAutofit/>
          </a:bodyPr>
          <a:lstStyle/>
          <a:p>
            <a:pPr marL="0" marR="0" lvl="0" indent="0" algn="ctr" defTabSz="1111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-52"/>
              </a:rPr>
              <a:t>8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 ExtraBold" pitchFamily="2" charset="-52"/>
            </a:endParaRPr>
          </a:p>
        </p:txBody>
      </p:sp>
      <p:sp>
        <p:nvSpPr>
          <p:cNvPr id="41" name="Номер слайда 2">
            <a:extLst>
              <a:ext uri="{FF2B5EF4-FFF2-40B4-BE49-F238E27FC236}">
                <a16:creationId xmlns:a16="http://schemas.microsoft.com/office/drawing/2014/main" id="{16F2D1F5-1C4E-49E3-B613-DD48047E4A7A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3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1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9968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Регистрационные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 действия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B5AB2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890" y="1299936"/>
            <a:ext cx="610661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marR="0" lvl="0" indent="-269875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Tahoma"/>
              </a:rPr>
              <a:t>Введение дополнительных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Tahoma"/>
              </a:rPr>
              <a:t> параметров при регистрации</a:t>
            </a:r>
            <a:r>
              <a:rPr lang="ru-RU" sz="20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 ЮЛ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itchFamily="2" charset="-52"/>
              <a:ea typeface="Roboto Condensed" panose="02000000000000000000" pitchFamily="2" charset="0"/>
              <a:cs typeface="Tahoma"/>
            </a:endParaRPr>
          </a:p>
          <a:p>
            <a:pPr marL="720725" marR="0" lvl="0" indent="-18415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Digital ID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Face ID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  <a:p>
            <a:pPr marL="720725" marR="0" lvl="0" indent="-18415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согласие собственника через ЭЦП при регистрации на квартиру 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(механизм прописки)</a:t>
            </a:r>
          </a:p>
          <a:p>
            <a:pPr marL="720725" marR="0" lvl="0" indent="-18415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  <a:p>
            <a:pPr marL="720725" marR="0" lvl="0" indent="-18415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  <a:p>
            <a:pPr marL="269875" marR="0" lvl="0" indent="-269875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ru-RU" sz="20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Введение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Tahoma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Digital ID </a:t>
            </a:r>
            <a:r>
              <a:rPr lang="ru-RU" sz="20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(</a:t>
            </a:r>
            <a:r>
              <a:rPr lang="en-US" sz="20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Face ID</a:t>
            </a:r>
            <a:r>
              <a:rPr lang="ru-RU" sz="20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)</a:t>
            </a:r>
            <a:r>
              <a:rPr lang="en-US" sz="20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при регистрации в ИС ЭСФ</a:t>
            </a:r>
          </a:p>
          <a:p>
            <a:pPr marL="538162" marR="0" lvl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  <a:p>
            <a:pPr marL="538162" marR="0" lvl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  <a:p>
            <a:pPr marR="0" lvl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Tahoma"/>
              </a:rPr>
              <a:t>3. Ликвидация БД НП без решения суда</a:t>
            </a:r>
          </a:p>
          <a:p>
            <a:pPr marL="719138" marR="0" lvl="0" indent="-18415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непредставление ФНО в течение года</a:t>
            </a:r>
          </a:p>
          <a:p>
            <a:pPr marL="719138" marR="0" lvl="0" indent="-18415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отсутствие движений по банковским счетам</a:t>
            </a:r>
          </a:p>
          <a:p>
            <a:pPr marL="719138" marR="0" lvl="0" indent="-18415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по истечении 2-х месяцев выносится решение о принудительной ликвидации КГД и МЮ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F3AFE9-665D-4FAD-84D9-C8E1B637B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400" y="1815799"/>
            <a:ext cx="4023709" cy="2297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7F3BCC70-46C2-4528-BDC3-F1A0C98F18FC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4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8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9968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ru-RU" sz="2400" b="1" dirty="0">
                <a:solidFill>
                  <a:srgbClr val="0B5AB2"/>
                </a:solidFill>
                <a:latin typeface="Montserrat" pitchFamily="2" charset="0"/>
              </a:rPr>
              <a:t>Представление налоговой отчетности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568586-FB7F-4AEC-B864-2D004301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873" y="1815799"/>
            <a:ext cx="4023709" cy="4517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9F0240-7325-406B-8B48-ADBF32642231}"/>
              </a:ext>
            </a:extLst>
          </p:cNvPr>
          <p:cNvSpPr txBox="1"/>
          <p:nvPr/>
        </p:nvSpPr>
        <p:spPr>
          <a:xfrm>
            <a:off x="555418" y="942072"/>
            <a:ext cx="6093031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 defTabSz="914377">
              <a:buFont typeface="+mj-lt"/>
              <a:buAutoNum type="arabicPeriod"/>
              <a:defRPr/>
            </a:pPr>
            <a:r>
              <a:rPr lang="ru-RU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Отмена представления некоторых расчетов и деклараций</a:t>
            </a:r>
          </a:p>
          <a:p>
            <a:pPr marL="625475" lvl="0" indent="-177800" algn="just" defTabSz="914377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отмена расчета текущих платежей по налогу на имущество и земельному налогу при налоговых обязательствах менее 1 млн. тенге</a:t>
            </a:r>
          </a:p>
          <a:p>
            <a:pPr marL="625475" lvl="0" indent="-177800" algn="just" defTabSz="91437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отмена расчета и декларации по налогу на транспорт для субъектов бизнеса – автоматическое начисление </a:t>
            </a:r>
            <a:r>
              <a:rPr lang="ru-RU" sz="14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(аналогично ФЛ)</a:t>
            </a:r>
            <a:r>
              <a:rPr lang="ru-RU" sz="14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, направление сведений в КНП о зарегистрированных ТС за прошедший период</a:t>
            </a:r>
          </a:p>
          <a:p>
            <a:pPr marL="625475" lvl="0" indent="-177800" algn="just" defTabSz="91437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  <a:p>
            <a:pPr marL="342900" lvl="0" indent="-342900" algn="just" defTabSz="914377">
              <a:buFont typeface="+mj-lt"/>
              <a:buAutoNum type="arabicPeriod" startAt="2"/>
            </a:pPr>
            <a:r>
              <a:rPr lang="ru-RU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Предзаполнение ФНО субъектов микро-бизнеса </a:t>
            </a:r>
            <a:r>
              <a:rPr lang="ru-RU" b="1" i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(субъекты, применяющие СНР)</a:t>
            </a:r>
          </a:p>
          <a:p>
            <a:pPr marL="625475" lvl="0" indent="-177800" algn="just" defTabSz="914377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внедрение предзаполнения ФНО на основании данных ККМ, оборотов через POS терминалы и банковских счетов </a:t>
            </a:r>
            <a:r>
              <a:rPr lang="ru-RU" sz="1400" b="1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(раскрытие банковской тайны)</a:t>
            </a:r>
          </a:p>
          <a:p>
            <a:pPr marL="625475" lvl="0" indent="-177800" algn="just" defTabSz="91437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предоставление права осуществления предзаполнения банкам через </a:t>
            </a:r>
            <a:r>
              <a:rPr lang="en-US" sz="14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API </a:t>
            </a:r>
            <a:r>
              <a:rPr lang="ru-RU" sz="14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сервисы</a:t>
            </a:r>
            <a:endParaRPr lang="ru-RU" sz="1400" i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  <a:p>
            <a:pPr marL="536575" lvl="0" indent="-536575" algn="just" defTabSz="914377">
              <a:defRPr/>
            </a:pP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  <a:cs typeface="Tahoma"/>
            </a:endParaRPr>
          </a:p>
          <a:p>
            <a:pPr marL="361950" lvl="0" indent="-361950" algn="just" defTabSz="914377">
              <a:buFont typeface="+mj-lt"/>
              <a:buAutoNum type="arabicPeriod" startAt="3"/>
              <a:defRPr/>
            </a:pPr>
            <a:r>
              <a:rPr lang="ru-RU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Предзаполнение декларации по НДС</a:t>
            </a:r>
          </a:p>
          <a:p>
            <a:pPr marL="628650" lvl="1" indent="-171450" algn="just" defTabSz="914377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реализация счетчиков по выписанным ЭСФ, выбитым чекам ККМ и оформленным ДТ в КНП в режиме реального времени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  <a:sym typeface="Tahoma"/>
              </a:rPr>
              <a:t>для заполнения ф. 300</a:t>
            </a:r>
          </a:p>
          <a:p>
            <a:pPr marL="628650" lvl="1" indent="-171450" algn="just" defTabSz="91437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введение даты принятии к зачету в полученных ЭСФ, и отметки в случае не отнесения в зачет – для корректности работы КК</a:t>
            </a:r>
            <a:endParaRPr lang="ru-RU" sz="1200" i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E6616B2A-FF88-490C-B2DB-3646CA6E8F6E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5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5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111622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Реформирование специальных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 налоговых режимов и электронной торговли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B5AB2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89CAC-46DB-4E08-B06D-A3CAF56CB846}"/>
              </a:ext>
            </a:extLst>
          </p:cNvPr>
          <p:cNvSpPr txBox="1"/>
          <p:nvPr/>
        </p:nvSpPr>
        <p:spPr>
          <a:xfrm>
            <a:off x="555418" y="1466413"/>
            <a:ext cx="6175320" cy="4873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 defTabSz="914377">
              <a:buFont typeface="+mj-lt"/>
              <a:buAutoNum type="arabicPeriod"/>
              <a:defRPr/>
            </a:pPr>
            <a:r>
              <a:rPr lang="ru-RU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Платформенная занятость</a:t>
            </a:r>
          </a:p>
          <a:p>
            <a:pPr marL="625475" lvl="0" indent="-177800" algn="just" defTabSz="914377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мобильное приложение, не обязательность регистрации в качестве ИП, доход до 1 млн. тенге в месяц</a:t>
            </a:r>
          </a:p>
          <a:p>
            <a:pPr marL="625475" lvl="0" indent="-177800" algn="just" defTabSz="914377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ставка – 4%, налог – 1%, соц.платежи – 3%</a:t>
            </a:r>
          </a:p>
          <a:p>
            <a:pPr marL="447675" lvl="0" algn="just" defTabSz="914377">
              <a:spcAft>
                <a:spcPts val="600"/>
              </a:spcAft>
              <a:defRPr/>
            </a:pPr>
            <a:endParaRPr lang="ru-RU" sz="1400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  <a:p>
            <a:pPr lvl="0" algn="just" defTabSz="914377"/>
            <a:r>
              <a:rPr lang="ru-RU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2. </a:t>
            </a:r>
            <a:r>
              <a:rPr lang="ru-RU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Режим для микро бизнеса</a:t>
            </a:r>
            <a:endParaRPr lang="ru-RU" b="1" i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Tahoma"/>
            </a:endParaRPr>
          </a:p>
          <a:p>
            <a:pPr marL="625475" lvl="0" indent="-177800" algn="just" defTabSz="914377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автозаполнение декларации, доход до порога по НДС, численность работников до 5 человек</a:t>
            </a:r>
            <a:endParaRPr lang="ru-RU" sz="1400" b="1" i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  <a:p>
            <a:pPr marL="625475" lvl="0" indent="-177800" algn="just" defTabSz="91437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ставка налога 5%, соц.платежи</a:t>
            </a:r>
            <a:endParaRPr lang="ru-RU" sz="1400" i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  <a:p>
            <a:pPr marL="536575" lvl="0" indent="-536575" algn="just" defTabSz="914377">
              <a:defRPr/>
            </a:pP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  <a:cs typeface="Tahoma"/>
            </a:endParaRPr>
          </a:p>
          <a:p>
            <a:pPr marL="536575" lvl="0" indent="-536575" algn="just" defTabSz="914377">
              <a:defRPr/>
            </a:pPr>
            <a:r>
              <a:rPr lang="ru-RU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3. Упрощенный порядок</a:t>
            </a:r>
          </a:p>
          <a:p>
            <a:pPr marL="628650" lvl="1" indent="-171450" algn="just" defTabSz="914377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автозаполнение декларации, доход до 2 млрд.тенге, численность до 200 человек (подлежит обсуждению), не плательщик НДС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  <a:cs typeface="Tahoma"/>
              <a:sym typeface="Tahoma"/>
            </a:endParaRPr>
          </a:p>
          <a:p>
            <a:pPr marL="628650" lvl="1" indent="-171450" algn="just" defTabSz="91437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ставка налога 10% от разницы дохода и затрат </a:t>
            </a:r>
          </a:p>
          <a:p>
            <a:pPr lvl="1" algn="just" defTabSz="914377">
              <a:spcAft>
                <a:spcPts val="600"/>
              </a:spcAft>
              <a:defRPr/>
            </a:pP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  <a:cs typeface="Tahoma"/>
            </a:endParaRPr>
          </a:p>
          <a:p>
            <a:pPr marL="536575" lvl="0" indent="-536575" algn="just" defTabSz="914377">
              <a:defRPr/>
            </a:pPr>
            <a:r>
              <a:rPr lang="ru-RU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4. Электронная торговля товарами</a:t>
            </a:r>
          </a:p>
          <a:p>
            <a:pPr marL="628650" lvl="1" indent="-171450" algn="just" defTabSz="914377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налог удерживается держателем платформы</a:t>
            </a:r>
          </a:p>
          <a:p>
            <a:pPr marL="628650" lvl="1" indent="-171450" algn="just" defTabSz="914377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ставка налога на рассмотрении</a:t>
            </a:r>
            <a:endParaRPr lang="ru-RU" sz="1200" i="1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A53546-06C6-4456-9759-3F6283901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71" y="1801367"/>
            <a:ext cx="4022333" cy="2684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Номер слайда 2">
            <a:extLst>
              <a:ext uri="{FF2B5EF4-FFF2-40B4-BE49-F238E27FC236}">
                <a16:creationId xmlns:a16="http://schemas.microsoft.com/office/drawing/2014/main" id="{167EF52F-2E3B-4470-8A30-8EE69B80499E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6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05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5F670AC-E7CC-487C-B967-BEDC1154FCE9}"/>
              </a:ext>
            </a:extLst>
          </p:cNvPr>
          <p:cNvCxnSpPr>
            <a:cxnSpLocks/>
          </p:cNvCxnSpPr>
          <p:nvPr/>
        </p:nvCxnSpPr>
        <p:spPr>
          <a:xfrm>
            <a:off x="1524582" y="2551384"/>
            <a:ext cx="0" cy="288000"/>
          </a:xfrm>
          <a:prstGeom prst="straightConnector1">
            <a:avLst/>
          </a:prstGeom>
          <a:noFill/>
          <a:ln w="28575" cap="rnd" cmpd="sng" algn="ctr">
            <a:solidFill>
              <a:srgbClr val="1C3156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65F670AC-E7CC-487C-B967-BEDC1154FCE9}"/>
              </a:ext>
            </a:extLst>
          </p:cNvPr>
          <p:cNvCxnSpPr>
            <a:cxnSpLocks/>
          </p:cNvCxnSpPr>
          <p:nvPr/>
        </p:nvCxnSpPr>
        <p:spPr>
          <a:xfrm>
            <a:off x="3810291" y="2551384"/>
            <a:ext cx="0" cy="288000"/>
          </a:xfrm>
          <a:prstGeom prst="straightConnector1">
            <a:avLst/>
          </a:prstGeom>
          <a:noFill/>
          <a:ln w="28575" cap="rnd" cmpd="sng" algn="ctr">
            <a:solidFill>
              <a:srgbClr val="1C3156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5F670AC-E7CC-487C-B967-BEDC1154FCE9}"/>
              </a:ext>
            </a:extLst>
          </p:cNvPr>
          <p:cNvCxnSpPr>
            <a:cxnSpLocks/>
          </p:cNvCxnSpPr>
          <p:nvPr/>
        </p:nvCxnSpPr>
        <p:spPr>
          <a:xfrm>
            <a:off x="6096000" y="2551384"/>
            <a:ext cx="0" cy="288000"/>
          </a:xfrm>
          <a:prstGeom prst="straightConnector1">
            <a:avLst/>
          </a:prstGeom>
          <a:noFill/>
          <a:ln w="28575" cap="rnd" cmpd="sng" algn="ctr">
            <a:solidFill>
              <a:srgbClr val="1C3156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5F670AC-E7CC-487C-B967-BEDC1154FCE9}"/>
              </a:ext>
            </a:extLst>
          </p:cNvPr>
          <p:cNvCxnSpPr>
            <a:cxnSpLocks/>
          </p:cNvCxnSpPr>
          <p:nvPr/>
        </p:nvCxnSpPr>
        <p:spPr>
          <a:xfrm>
            <a:off x="8381710" y="2551384"/>
            <a:ext cx="0" cy="288000"/>
          </a:xfrm>
          <a:prstGeom prst="straightConnector1">
            <a:avLst/>
          </a:prstGeom>
          <a:noFill/>
          <a:ln w="28575" cap="rnd" cmpd="sng" algn="ctr">
            <a:solidFill>
              <a:srgbClr val="1C3156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5F670AC-E7CC-487C-B967-BEDC1154FCE9}"/>
              </a:ext>
            </a:extLst>
          </p:cNvPr>
          <p:cNvCxnSpPr>
            <a:cxnSpLocks/>
          </p:cNvCxnSpPr>
          <p:nvPr/>
        </p:nvCxnSpPr>
        <p:spPr>
          <a:xfrm>
            <a:off x="10667420" y="2551384"/>
            <a:ext cx="0" cy="288000"/>
          </a:xfrm>
          <a:prstGeom prst="straightConnector1">
            <a:avLst/>
          </a:prstGeom>
          <a:noFill/>
          <a:ln w="28575" cap="rnd" cmpd="sng" algn="ctr">
            <a:solidFill>
              <a:srgbClr val="1C3156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5F670AC-E7CC-487C-B967-BEDC1154FCE9}"/>
              </a:ext>
            </a:extLst>
          </p:cNvPr>
          <p:cNvCxnSpPr>
            <a:cxnSpLocks/>
          </p:cNvCxnSpPr>
          <p:nvPr/>
        </p:nvCxnSpPr>
        <p:spPr>
          <a:xfrm>
            <a:off x="1524582" y="1756434"/>
            <a:ext cx="0" cy="127516"/>
          </a:xfrm>
          <a:prstGeom prst="straightConnector1">
            <a:avLst/>
          </a:prstGeom>
          <a:noFill/>
          <a:ln w="28575" cap="rnd" cmpd="sng" algn="ctr">
            <a:solidFill>
              <a:srgbClr val="1C3156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65F670AC-E7CC-487C-B967-BEDC1154FCE9}"/>
              </a:ext>
            </a:extLst>
          </p:cNvPr>
          <p:cNvCxnSpPr>
            <a:cxnSpLocks/>
          </p:cNvCxnSpPr>
          <p:nvPr/>
        </p:nvCxnSpPr>
        <p:spPr>
          <a:xfrm>
            <a:off x="3810291" y="1756434"/>
            <a:ext cx="0" cy="127516"/>
          </a:xfrm>
          <a:prstGeom prst="straightConnector1">
            <a:avLst/>
          </a:prstGeom>
          <a:noFill/>
          <a:ln w="28575" cap="rnd" cmpd="sng" algn="ctr">
            <a:solidFill>
              <a:srgbClr val="1C3156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65F670AC-E7CC-487C-B967-BEDC1154FCE9}"/>
              </a:ext>
            </a:extLst>
          </p:cNvPr>
          <p:cNvCxnSpPr>
            <a:cxnSpLocks/>
          </p:cNvCxnSpPr>
          <p:nvPr/>
        </p:nvCxnSpPr>
        <p:spPr>
          <a:xfrm>
            <a:off x="6096000" y="1756434"/>
            <a:ext cx="0" cy="127516"/>
          </a:xfrm>
          <a:prstGeom prst="straightConnector1">
            <a:avLst/>
          </a:prstGeom>
          <a:noFill/>
          <a:ln w="28575" cap="rnd" cmpd="sng" algn="ctr">
            <a:solidFill>
              <a:srgbClr val="1C3156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65F670AC-E7CC-487C-B967-BEDC1154FCE9}"/>
              </a:ext>
            </a:extLst>
          </p:cNvPr>
          <p:cNvCxnSpPr>
            <a:cxnSpLocks/>
          </p:cNvCxnSpPr>
          <p:nvPr/>
        </p:nvCxnSpPr>
        <p:spPr>
          <a:xfrm>
            <a:off x="8381710" y="1756434"/>
            <a:ext cx="0" cy="127516"/>
          </a:xfrm>
          <a:prstGeom prst="straightConnector1">
            <a:avLst/>
          </a:prstGeom>
          <a:noFill/>
          <a:ln w="28575" cap="rnd" cmpd="sng" algn="ctr">
            <a:solidFill>
              <a:srgbClr val="1C3156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65F670AC-E7CC-487C-B967-BEDC1154FCE9}"/>
              </a:ext>
            </a:extLst>
          </p:cNvPr>
          <p:cNvCxnSpPr>
            <a:cxnSpLocks/>
          </p:cNvCxnSpPr>
          <p:nvPr/>
        </p:nvCxnSpPr>
        <p:spPr>
          <a:xfrm>
            <a:off x="10667420" y="1756434"/>
            <a:ext cx="0" cy="127516"/>
          </a:xfrm>
          <a:prstGeom prst="straightConnector1">
            <a:avLst/>
          </a:prstGeom>
          <a:noFill/>
          <a:ln w="28575" cap="rnd" cmpd="sng" algn="ctr">
            <a:solidFill>
              <a:srgbClr val="1C3156"/>
            </a:solidFill>
            <a:prstDash val="solid"/>
            <a:miter lim="800000"/>
            <a:headEnd type="none"/>
            <a:tailEnd type="none"/>
          </a:ln>
          <a:effectLst/>
        </p:spPr>
      </p:cxnSp>
      <p:sp>
        <p:nvSpPr>
          <p:cNvPr id="3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9968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Новая модель управления налоговыми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rgbClr val="0B5AB2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 рисками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B5AB2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1" name="Прямоугольник: скругленные углы 37">
            <a:extLst>
              <a:ext uri="{FF2B5EF4-FFF2-40B4-BE49-F238E27FC236}">
                <a16:creationId xmlns:a16="http://schemas.microsoft.com/office/drawing/2014/main" id="{F2EECAD5-E59C-4D9F-A5B0-E13B21D9EDEE}"/>
              </a:ext>
            </a:extLst>
          </p:cNvPr>
          <p:cNvSpPr/>
          <p:nvPr/>
        </p:nvSpPr>
        <p:spPr>
          <a:xfrm>
            <a:off x="2892291" y="1883950"/>
            <a:ext cx="1836000" cy="667434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ea typeface="Roboto Condensed" panose="020B0604020202020204" charset="0"/>
                <a:cs typeface="+mn-cs"/>
              </a:rPr>
              <a:t>ФИРМЫ – ОДНОДНЕВКИ</a:t>
            </a:r>
          </a:p>
        </p:txBody>
      </p:sp>
      <p:sp>
        <p:nvSpPr>
          <p:cNvPr id="22" name="Прямоугольник: скругленные углы 38">
            <a:extLst>
              <a:ext uri="{FF2B5EF4-FFF2-40B4-BE49-F238E27FC236}">
                <a16:creationId xmlns:a16="http://schemas.microsoft.com/office/drawing/2014/main" id="{C854B225-D844-4B41-9342-9E3D1588B42C}"/>
              </a:ext>
            </a:extLst>
          </p:cNvPr>
          <p:cNvSpPr/>
          <p:nvPr/>
        </p:nvSpPr>
        <p:spPr>
          <a:xfrm>
            <a:off x="5178000" y="1883950"/>
            <a:ext cx="1836000" cy="667434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ea typeface="Roboto Condensed" panose="020B0604020202020204" charset="0"/>
                <a:cs typeface="+mn-cs"/>
              </a:rPr>
              <a:t>ОПТОВИКИ</a:t>
            </a:r>
          </a:p>
        </p:txBody>
      </p:sp>
      <p:sp>
        <p:nvSpPr>
          <p:cNvPr id="23" name="Прямоугольник: скругленные углы 39">
            <a:extLst>
              <a:ext uri="{FF2B5EF4-FFF2-40B4-BE49-F238E27FC236}">
                <a16:creationId xmlns:a16="http://schemas.microsoft.com/office/drawing/2014/main" id="{CDE2CE39-474C-4501-939F-80BC3BB140C0}"/>
              </a:ext>
            </a:extLst>
          </p:cNvPr>
          <p:cNvSpPr/>
          <p:nvPr/>
        </p:nvSpPr>
        <p:spPr>
          <a:xfrm>
            <a:off x="7463710" y="1883950"/>
            <a:ext cx="1836000" cy="667434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ea typeface="Roboto Condensed" panose="020B0604020202020204" charset="0"/>
                <a:cs typeface="+mn-cs"/>
              </a:rPr>
              <a:t>КРУПНЫЕ НП</a:t>
            </a:r>
          </a:p>
        </p:txBody>
      </p:sp>
      <p:sp>
        <p:nvSpPr>
          <p:cNvPr id="24" name="Прямоугольник: скругленные углы 36">
            <a:extLst>
              <a:ext uri="{FF2B5EF4-FFF2-40B4-BE49-F238E27FC236}">
                <a16:creationId xmlns:a16="http://schemas.microsoft.com/office/drawing/2014/main" id="{E386E1FC-C364-477B-9914-2334FBC32235}"/>
              </a:ext>
            </a:extLst>
          </p:cNvPr>
          <p:cNvSpPr/>
          <p:nvPr/>
        </p:nvSpPr>
        <p:spPr>
          <a:xfrm>
            <a:off x="606582" y="1883950"/>
            <a:ext cx="1836000" cy="667434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ea typeface="Roboto Condensed" panose="020B0604020202020204" charset="0"/>
                <a:cs typeface="+mn-cs"/>
              </a:rPr>
              <a:t>СТРОИТЕЛЬСТВО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9F43728-2365-4842-9790-50DAA2DB4E4F}"/>
              </a:ext>
            </a:extLst>
          </p:cNvPr>
          <p:cNvSpPr/>
          <p:nvPr/>
        </p:nvSpPr>
        <p:spPr>
          <a:xfrm>
            <a:off x="606582" y="1406172"/>
            <a:ext cx="10978838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t>АНАЛИЗ ГРУППЫ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t>CRM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26" name="Прямоугольник: скругленные углы 39">
            <a:extLst>
              <a:ext uri="{FF2B5EF4-FFF2-40B4-BE49-F238E27FC236}">
                <a16:creationId xmlns:a16="http://schemas.microsoft.com/office/drawing/2014/main" id="{CDE2CE39-474C-4501-939F-80BC3BB140C0}"/>
              </a:ext>
            </a:extLst>
          </p:cNvPr>
          <p:cNvSpPr/>
          <p:nvPr/>
        </p:nvSpPr>
        <p:spPr>
          <a:xfrm>
            <a:off x="9749420" y="1883950"/>
            <a:ext cx="1836000" cy="667434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itchFamily="2" charset="-52"/>
                <a:ea typeface="Roboto Condensed" panose="020B0604020202020204" charset="0"/>
                <a:cs typeface="+mn-cs"/>
              </a:rPr>
              <a:t>ДОСТОВЕРНОСТЬ СОДЕРЖАНИЯ ЗОЛОТА В РУДЕ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6582" y="2850890"/>
            <a:ext cx="2035988" cy="212400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Использование ИП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Сокрытие НР (ФОТ)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Несоответствие налогового учета с данными ПСД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42294" y="2850890"/>
            <a:ext cx="2035988" cy="212400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Осуществление фиктивных операций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Регистрация ЮЛ на подставных лиц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Отсутствие приобретения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78006" y="2850891"/>
            <a:ext cx="2035988" cy="212400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Сокрытие выручки путем выписки ЭСФ в адрес ФЛ по заниженной стоимости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Сокрытие торговой наценки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Принятие зачета от импортеров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13718" y="2850892"/>
            <a:ext cx="2035988" cy="212400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Создание торговых домов, наращивание ДС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Размывание Н/О базы через сервисные компании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Взаиморасчеты с нерезидентами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(конструктивные дивиденды)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Трансфертное ценообразование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549432" y="2850890"/>
            <a:ext cx="2035988" cy="212400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Занижение содержания золота в руде / импортном концентрате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Импорт,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толлинг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 концентрата </a:t>
            </a:r>
          </a:p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B0604020202020204" charset="0"/>
                <a:ea typeface="Roboto Condensed" panose="020B0604020202020204" charset="0"/>
                <a:cs typeface="+mn-cs"/>
              </a:rPr>
              <a:t>Экспорт полезного ископаемого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9F43728-2365-4842-9790-50DAA2DB4E4F}"/>
              </a:ext>
            </a:extLst>
          </p:cNvPr>
          <p:cNvSpPr/>
          <p:nvPr/>
        </p:nvSpPr>
        <p:spPr>
          <a:xfrm>
            <a:off x="606582" y="5242717"/>
            <a:ext cx="10978838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t>КОМИССИЯ КГД ПО РИСКАМ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graphicFrame>
        <p:nvGraphicFramePr>
          <p:cNvPr id="51" name="Схема 50">
            <a:extLst>
              <a:ext uri="{FF2B5EF4-FFF2-40B4-BE49-F238E27FC236}">
                <a16:creationId xmlns:a16="http://schemas.microsoft.com/office/drawing/2014/main" id="{0D925598-BC0D-45A7-816A-25E115BA5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5114625"/>
              </p:ext>
            </p:extLst>
          </p:nvPr>
        </p:nvGraphicFramePr>
        <p:xfrm>
          <a:off x="606583" y="5851368"/>
          <a:ext cx="10978838" cy="73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9F43728-2365-4842-9790-50DAA2DB4E4F}"/>
              </a:ext>
            </a:extLst>
          </p:cNvPr>
          <p:cNvSpPr/>
          <p:nvPr/>
        </p:nvSpPr>
        <p:spPr>
          <a:xfrm>
            <a:off x="3190875" y="845842"/>
            <a:ext cx="5810252" cy="338554"/>
          </a:xfrm>
          <a:prstGeom prst="rect">
            <a:avLst/>
          </a:prstGeom>
          <a:solidFill>
            <a:srgbClr val="0B5AB2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-52"/>
                <a:ea typeface="Roboto Condensed" panose="02000000000000000000" pitchFamily="2" charset="0"/>
                <a:cs typeface="+mn-cs"/>
              </a:rPr>
              <a:t>АНАЛИЗ РИСКОВ В ДЕЯТЕЛЬНОСТИ КГД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65F670AC-E7CC-487C-B967-BEDC1154FCE9}"/>
              </a:ext>
            </a:extLst>
          </p:cNvPr>
          <p:cNvCxnSpPr>
            <a:cxnSpLocks/>
            <a:stCxn id="34" idx="2"/>
            <a:endCxn id="25" idx="0"/>
          </p:cNvCxnSpPr>
          <p:nvPr/>
        </p:nvCxnSpPr>
        <p:spPr>
          <a:xfrm>
            <a:off x="6096001" y="1184396"/>
            <a:ext cx="0" cy="221776"/>
          </a:xfrm>
          <a:prstGeom prst="straightConnector1">
            <a:avLst/>
          </a:prstGeom>
          <a:noFill/>
          <a:ln w="28575" cap="rnd" cmpd="sng" algn="ctr">
            <a:solidFill>
              <a:srgbClr val="1C3156"/>
            </a:solidFill>
            <a:prstDash val="solid"/>
            <a:miter lim="800000"/>
            <a:headEnd type="none"/>
            <a:tailEnd type="none"/>
          </a:ln>
          <a:effectLst/>
        </p:spPr>
      </p:cxnSp>
      <p:sp>
        <p:nvSpPr>
          <p:cNvPr id="33" name="Номер слайда 2">
            <a:extLst>
              <a:ext uri="{FF2B5EF4-FFF2-40B4-BE49-F238E27FC236}">
                <a16:creationId xmlns:a16="http://schemas.microsoft.com/office/drawing/2014/main" id="{9448B2A9-72C9-41F0-AB95-ABE8AAC97AB8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7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99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9968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ru-RU" sz="2400" b="1" dirty="0">
                <a:solidFill>
                  <a:srgbClr val="0B5AB2"/>
                </a:solidFill>
                <a:latin typeface="Montserrat" pitchFamily="2" charset="0"/>
              </a:rPr>
              <a:t>Камеральный контроль и налоговые проверки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DD770F-855C-4D6A-A47B-C2858AA1D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8" y="1815800"/>
            <a:ext cx="4000082" cy="266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4A9196FE-B61A-466E-B083-F6CA9FBBC1F1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8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365C9-A0C5-45D4-BDA8-3E805212F666}"/>
              </a:ext>
            </a:extLst>
          </p:cNvPr>
          <p:cNvSpPr txBox="1"/>
          <p:nvPr/>
        </p:nvSpPr>
        <p:spPr>
          <a:xfrm>
            <a:off x="555418" y="1152882"/>
            <a:ext cx="618828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-361950" algn="just" defTabSz="914377">
              <a:buFontTx/>
              <a:buAutoNum type="arabicPeriod"/>
              <a:defRPr/>
            </a:pPr>
            <a:r>
              <a:rPr lang="ru-RU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Обратная связь с налогоплательщиком</a:t>
            </a:r>
          </a:p>
          <a:p>
            <a:pPr lvl="0" algn="just" defTabSz="914377">
              <a:defRPr/>
            </a:pPr>
            <a:endParaRPr lang="ru-RU" b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Tahoma"/>
              <a:sym typeface="Tahoma"/>
            </a:endParaRPr>
          </a:p>
          <a:p>
            <a:pPr marL="361950" lvl="0" indent="-361950" algn="just" defTabSz="914377">
              <a:buFont typeface="+mj-lt"/>
              <a:buAutoNum type="arabicPeriod" startAt="2"/>
              <a:defRPr/>
            </a:pPr>
            <a:r>
              <a:rPr lang="ru-RU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Отказ от приостановления расходных операций по расчетным счетам</a:t>
            </a:r>
          </a:p>
          <a:p>
            <a:pPr marL="361950" lvl="0" indent="-361950" algn="just" defTabSz="914377">
              <a:buFontTx/>
              <a:buAutoNum type="arabicPeriod" startAt="2"/>
              <a:defRPr/>
            </a:pPr>
            <a:endParaRPr lang="ru-RU" b="1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Tahoma"/>
              <a:sym typeface="Tahoma"/>
            </a:endParaRPr>
          </a:p>
          <a:p>
            <a:pPr marL="361950" lvl="0" indent="-361950" algn="just" defTabSz="914377">
              <a:buFontTx/>
              <a:buAutoNum type="arabicPeriod" startAt="2"/>
              <a:defRPr/>
            </a:pPr>
            <a:r>
              <a:rPr lang="ru-RU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Пересмотр подходов к налоговым проверкам  </a:t>
            </a:r>
            <a:endParaRPr lang="ru-RU" sz="1600" dirty="0">
              <a:solidFill>
                <a:srgbClr val="002060"/>
              </a:solidFill>
              <a:latin typeface="Montserrat" pitchFamily="2" charset="-52"/>
              <a:ea typeface="Roboto Condensed" panose="02000000000000000000" pitchFamily="2" charset="0"/>
              <a:cs typeface="Tahoma"/>
              <a:sym typeface="Tahoma"/>
            </a:endParaRPr>
          </a:p>
          <a:p>
            <a:pPr marL="717550" lvl="0" indent="-179388" algn="just" defTabSz="914377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назначение проверки на основе новой модели управления налоговыми рисками</a:t>
            </a:r>
          </a:p>
          <a:p>
            <a:pPr marL="538162" lvl="0" algn="just" defTabSz="914377">
              <a:defRPr/>
            </a:pPr>
            <a:endParaRPr lang="ru-RU" sz="1600" dirty="0">
              <a:solidFill>
                <a:srgbClr val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ahoma" panose="020B060403050404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 startAt="4"/>
            </a:pPr>
            <a:r>
              <a:rPr lang="ru-RU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Приостановление проверки не более 2-х раз </a:t>
            </a:r>
          </a:p>
          <a:p>
            <a:pPr indent="358775" algn="just">
              <a:spcAft>
                <a:spcPts val="1200"/>
              </a:spcAft>
            </a:pPr>
            <a:r>
              <a:rPr lang="ru-RU" sz="1600" i="1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(за исключением </a:t>
            </a:r>
            <a:r>
              <a:rPr lang="ru-RU" sz="16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КрНП</a:t>
            </a:r>
            <a:r>
              <a:rPr lang="ru-RU" sz="1600" i="1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) </a:t>
            </a:r>
          </a:p>
          <a:p>
            <a:pPr marL="358775" indent="-358775" algn="just">
              <a:spcAft>
                <a:spcPts val="1200"/>
              </a:spcAft>
            </a:pPr>
            <a:r>
              <a:rPr lang="ru-RU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5. Взаимодействие с НП через Кабинет НП, </a:t>
            </a:r>
            <a:r>
              <a:rPr lang="kk-KZ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начиная с вручения </a:t>
            </a:r>
            <a:r>
              <a:rPr lang="ru-RU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</a:rPr>
              <a:t>предписания в электронном виде, заканчивая вручением электронного акта налоговой проверки </a:t>
            </a:r>
            <a:r>
              <a:rPr lang="ru-RU" sz="1600" i="1" dirty="0">
                <a:latin typeface="Roboto Condensed" panose="02000000000000000000" pitchFamily="2" charset="0"/>
                <a:ea typeface="Roboto Condensed" panose="02000000000000000000" pitchFamily="2" charset="0"/>
                <a:cs typeface="Tahoma"/>
              </a:rPr>
              <a:t>(извещение о приостановлении, требование о представлении документов и т.д.)</a:t>
            </a:r>
          </a:p>
        </p:txBody>
      </p:sp>
    </p:spTree>
    <p:extLst>
      <p:ext uri="{BB962C8B-B14F-4D97-AF65-F5344CB8AC3E}">
        <p14:creationId xmlns:p14="http://schemas.microsoft.com/office/powerpoint/2010/main" val="134929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BAFC7DD6-6D75-5C90-4828-284F900A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96" y="143947"/>
            <a:ext cx="11030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ru-RU" sz="2400" b="1" dirty="0">
                <a:solidFill>
                  <a:srgbClr val="0B5AB2"/>
                </a:solidFill>
                <a:latin typeface="Montserrat" pitchFamily="2" charset="0"/>
              </a:rPr>
              <a:t>Горизонтальный мониторинг – законодательное закрепление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5E00529-D8F5-4F70-987A-6C53E9291B93}"/>
              </a:ext>
            </a:extLst>
          </p:cNvPr>
          <p:cNvGrpSpPr/>
          <p:nvPr/>
        </p:nvGrpSpPr>
        <p:grpSpPr>
          <a:xfrm>
            <a:off x="8211630" y="1972120"/>
            <a:ext cx="3289808" cy="3289808"/>
            <a:chOff x="5547361" y="5225809"/>
            <a:chExt cx="1065020" cy="1065020"/>
          </a:xfrm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Oval 19">
              <a:extLst>
                <a:ext uri="{FF2B5EF4-FFF2-40B4-BE49-F238E27FC236}">
                  <a16:creationId xmlns:a16="http://schemas.microsoft.com/office/drawing/2014/main" id="{7CA61863-F833-43C4-B2C6-54242D0FA0CC}"/>
                </a:ext>
              </a:extLst>
            </p:cNvPr>
            <p:cNvSpPr/>
            <p:nvPr/>
          </p:nvSpPr>
          <p:spPr>
            <a:xfrm>
              <a:off x="5547361" y="5225809"/>
              <a:ext cx="1065020" cy="10650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Graphic 21">
              <a:extLst>
                <a:ext uri="{FF2B5EF4-FFF2-40B4-BE49-F238E27FC236}">
                  <a16:creationId xmlns:a16="http://schemas.microsoft.com/office/drawing/2014/main" id="{0321BAD7-E65E-4DBF-9030-82B8D7DF0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774666" y="5460553"/>
              <a:ext cx="610410" cy="61041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1A10DD9-8109-42C3-B002-4237B000945B}"/>
              </a:ext>
            </a:extLst>
          </p:cNvPr>
          <p:cNvSpPr txBox="1"/>
          <p:nvPr/>
        </p:nvSpPr>
        <p:spPr>
          <a:xfrm>
            <a:off x="555419" y="730502"/>
            <a:ext cx="7102681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indent="-266700" algn="just" defTabSz="914377">
              <a:spcBef>
                <a:spcPts val="600"/>
              </a:spcBef>
              <a:buFontTx/>
              <a:buAutoNum type="arabicPeriod"/>
              <a:defRPr/>
            </a:pPr>
            <a:r>
              <a:rPr lang="ru-RU" sz="13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Закрытие налогового периода</a:t>
            </a:r>
          </a:p>
          <a:p>
            <a:pPr marL="628650" lvl="0" indent="-180975" algn="just" defTabSz="914377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мониторинг будет проводиться по результатам сдачи деклараций</a:t>
            </a:r>
          </a:p>
          <a:p>
            <a:pPr marL="628650" lvl="0" indent="-180975" algn="just" defTabSz="914377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  <a:sym typeface="Tahoma"/>
              </a:rPr>
              <a:t>по итогам мониторинга – направление заключений КГД МФ РК</a:t>
            </a:r>
          </a:p>
          <a:p>
            <a:pPr marL="266700" lvl="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3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Освобождение от традиционных налоговых проверок</a:t>
            </a:r>
          </a:p>
          <a:p>
            <a:pPr marL="628650" indent="-180975" algn="just" defTabSz="914377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налоговая проверка в форме изучения исторических данных </a:t>
            </a:r>
            <a:r>
              <a:rPr lang="ru-RU" sz="13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(без предписания и штрафов)</a:t>
            </a:r>
          </a:p>
          <a:p>
            <a:pPr marL="628650" indent="-180975" algn="just" defTabSz="914377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по закрытым периодам налоговая проверка не проводится, за исключением:</a:t>
            </a:r>
          </a:p>
          <a:p>
            <a:pPr marL="895350" lvl="2" indent="-85725" algn="just" defTabSz="914377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встречных проверок</a:t>
            </a:r>
          </a:p>
          <a:p>
            <a:pPr marL="895350" lvl="2" indent="-85725" algn="just" defTabSz="914377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налоговых проверок по заявлению самого НП </a:t>
            </a:r>
          </a:p>
          <a:p>
            <a:pPr marL="895350" lvl="2" indent="-85725" algn="just" defTabSz="914377"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ahoma" panose="020B0604030504040204" pitchFamily="34" charset="0"/>
              </a:rPr>
              <a:t>налоговых проверок по основаниям УПК РК, Законом РК «О Прокуратуре»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3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Предварительные разъяснения по планируемым и прошедшим сделкам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3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Отсутствие штрафов и минимизация пени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3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Упрощенный возврат НДС </a:t>
            </a:r>
            <a:r>
              <a:rPr lang="ru-RU" sz="1300" b="1" i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(до 90%)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3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Досудебное рассмотрение спорных вопросов Согласительной комиссией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3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Не направление уведомлений по результатам КК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3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Увеличенные сроки рассрочки </a:t>
            </a:r>
            <a:r>
              <a:rPr lang="ru-RU" sz="1300" b="1" i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(до 2 лет) </a:t>
            </a:r>
            <a:r>
              <a:rPr lang="ru-RU" sz="13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и отсрочки </a:t>
            </a:r>
            <a:r>
              <a:rPr lang="ru-RU" sz="1300" b="1" i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(до 3 лет)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3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Совместный контроль правильности исполнения налоговых обязательств – минимизация налоговых рисков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3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Взаимодействие с НП по принципу «одного окна» – сокращение запрашиваемой документации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3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Уверенность в отсутствии налоговых рисков – повышение инвестиционной привлекательности и признание добросовестными НП</a:t>
            </a:r>
          </a:p>
          <a:p>
            <a:pPr marL="266700" indent="-266700" algn="just" defTabSz="914377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1300" b="1" dirty="0">
                <a:solidFill>
                  <a:srgbClr val="002060"/>
                </a:solidFill>
                <a:latin typeface="Montserrat" pitchFamily="2" charset="-52"/>
                <a:ea typeface="Roboto Condensed" panose="02000000000000000000" pitchFamily="2" charset="0"/>
                <a:cs typeface="Tahoma"/>
                <a:sym typeface="Tahoma"/>
              </a:rPr>
              <a:t>Обеспечение прозрачности деятельности НП и прогноза поступлений в бюджет </a:t>
            </a:r>
          </a:p>
        </p:txBody>
      </p:sp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id="{BBA0036D-B054-4A17-AA17-3FDAE2066C1D}"/>
              </a:ext>
            </a:extLst>
          </p:cNvPr>
          <p:cNvSpPr txBox="1">
            <a:spLocks/>
          </p:cNvSpPr>
          <p:nvPr/>
        </p:nvSpPr>
        <p:spPr>
          <a:xfrm>
            <a:off x="11349038" y="6492875"/>
            <a:ext cx="842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5A42E3-5838-4EC8-BEE5-88D46C1A323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latin typeface="Montserrat" pitchFamily="2" charset="-52"/>
                <a:ea typeface="Roboto Condensed" panose="02000000000000000000" pitchFamily="2" charset="0"/>
              </a:rPr>
              <a:pPr/>
              <a:t>9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Montserrat" pitchFamily="2" charset="-52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26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MinFi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0B59B2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CA6715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22195</TotalTime>
  <Words>910</Words>
  <Application>Microsoft Office PowerPoint</Application>
  <PresentationFormat>Широкоэкранный</PresentationFormat>
  <Paragraphs>153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Roboto Condensed</vt:lpstr>
      <vt:lpstr>Montserrat</vt:lpstr>
      <vt:lpstr>Arial</vt:lpstr>
      <vt:lpstr>Calibri Light</vt:lpstr>
      <vt:lpstr>Wingdings</vt:lpstr>
      <vt:lpstr>Montserrat ExtraBold</vt:lpstr>
      <vt:lpstr>Calibri</vt:lpstr>
      <vt:lpstr>Montserrat Medium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Сулейменов Азамат Жанабергенулы</dc:creator>
  <cp:lastModifiedBy>Мурзагалиева Лаззат Имангельдиевна  </cp:lastModifiedBy>
  <cp:revision>473</cp:revision>
  <cp:lastPrinted>2023-04-27T05:38:58Z</cp:lastPrinted>
  <dcterms:created xsi:type="dcterms:W3CDTF">2022-08-06T05:50:26Z</dcterms:created>
  <dcterms:modified xsi:type="dcterms:W3CDTF">2023-05-03T11:06:10Z</dcterms:modified>
</cp:coreProperties>
</file>