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2134807341" r:id="rId3"/>
    <p:sldId id="2134807342" r:id="rId4"/>
    <p:sldId id="2134807320" r:id="rId5"/>
    <p:sldId id="2134807338" r:id="rId6"/>
    <p:sldId id="2134807343" r:id="rId7"/>
    <p:sldId id="2134807321" r:id="rId8"/>
    <p:sldId id="2134807339" r:id="rId9"/>
    <p:sldId id="2134807340" r:id="rId10"/>
    <p:sldId id="1375" r:id="rId11"/>
    <p:sldId id="1360" r:id="rId12"/>
  </p:sldIdLst>
  <p:sldSz cx="12192000" cy="6858000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  <p:embeddedFont>
      <p:font typeface="Montserrat Medium" panose="020B0604020202020204" charset="-52"/>
      <p:regular r:id="rId27"/>
      <p: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863D"/>
    <a:srgbClr val="C1A015"/>
    <a:srgbClr val="0B5AB2"/>
    <a:srgbClr val="007DDA"/>
    <a:srgbClr val="788DA8"/>
    <a:srgbClr val="43BDA7"/>
    <a:srgbClr val="44A3C0"/>
    <a:srgbClr val="CAECE6"/>
    <a:srgbClr val="AFE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96416" autoAdjust="0"/>
  </p:normalViewPr>
  <p:slideViewPr>
    <p:cSldViewPr snapToGrid="0">
      <p:cViewPr varScale="1">
        <p:scale>
          <a:sx n="78" d="100"/>
          <a:sy n="78" d="100"/>
        </p:scale>
        <p:origin x="636" y="6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A24FD-9444-4B21-9EA4-8F2846F90568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BC3CE1BA-DD2B-46D0-9E64-075558D654D6}">
      <dgm:prSet phldrT="[Текст]" custT="1"/>
      <dgm:spPr/>
      <dgm:t>
        <a:bodyPr/>
        <a:lstStyle/>
        <a:p>
          <a:r>
            <a:rPr lang="ru-RU" sz="1400" b="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Тәуекелге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400" b="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басымдық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беру</a:t>
          </a:r>
        </a:p>
      </dgm:t>
    </dgm:pt>
    <dgm:pt modelId="{105D82EE-0ADF-4EAF-9D86-6DE31A230F7D}" type="parTrans" cxnId="{FF5C59DD-9842-418D-8474-6BF66316D0B6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55D6B9-8A37-45D7-8020-45B59A3E45F2}" type="sibTrans" cxnId="{FF5C59DD-9842-418D-8474-6BF66316D0B6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7B540C-0888-4528-8C70-FF29364E27F6}">
      <dgm:prSet phldrT="[Текст]" custT="1"/>
      <dgm:spPr/>
      <dgm:t>
        <a:bodyPr/>
        <a:lstStyle/>
        <a:p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Шұғыл</a:t>
          </a:r>
          <a:r>
            <a:rPr lang="ru-RU" sz="12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жоспарды</a:t>
          </a:r>
          <a:r>
            <a:rPr lang="ru-RU" sz="12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бекіту</a:t>
          </a:r>
          <a:endParaRPr lang="ru-RU" sz="1200" b="1" dirty="0">
            <a:solidFill>
              <a:srgbClr val="002060"/>
            </a:solidFill>
            <a:latin typeface="Montserrat" panose="020B0604020202020204" charset="-52"/>
            <a:ea typeface="Tahoma" panose="020B0604030504040204" pitchFamily="34" charset="0"/>
            <a:cs typeface="Arial" pitchFamily="34" charset="0"/>
          </a:endParaRPr>
        </a:p>
      </dgm:t>
    </dgm:pt>
    <dgm:pt modelId="{D75392E6-FA6F-4735-A38F-DB8BC429A85F}" type="sibTrans" cxnId="{4B440E64-9A99-4114-B383-A3E089084D62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37FE38-8623-4849-9336-CB20EE504943}" type="parTrans" cxnId="{4B440E64-9A99-4114-B383-A3E089084D62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3C8533-3921-4DFD-8AF2-88E9FE361660}">
      <dgm:prSet phldrT="[Текст]" custT="1"/>
      <dgm:spPr/>
      <dgm:t>
        <a:bodyPr/>
        <a:lstStyle/>
        <a:p>
          <a:r>
            <a:rPr lang="ru-RU" sz="1200" b="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СТ </a:t>
          </a:r>
          <a:r>
            <a:rPr lang="ru-RU" sz="1200" b="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тәуекел</a:t>
          </a:r>
          <a:r>
            <a:rPr lang="ru-RU" sz="1200" b="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шеңберінде</a:t>
          </a:r>
          <a:r>
            <a:rPr lang="ru-RU" sz="1200" b="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санаттау</a:t>
          </a:r>
          <a:r>
            <a:rPr lang="ru-RU" sz="1200" b="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</a:p>
      </dgm:t>
    </dgm:pt>
    <dgm:pt modelId="{57D1010E-FB06-42F7-8AD1-B82A18DA9498}" type="parTrans" cxnId="{0500BC1B-DD2F-42F5-922F-7965669B3248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503DAF-5A23-43AB-A17D-A3636DF9B639}" type="sibTrans" cxnId="{0500BC1B-DD2F-42F5-922F-7965669B3248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F76A2F-F762-4CF3-ABC5-6AE6C1F304E0}">
      <dgm:prSet phldrT="[Текст]" custT="1"/>
      <dgm:spPr/>
      <dgm:t>
        <a:bodyPr/>
        <a:lstStyle/>
        <a:p>
          <a:r>
            <a:rPr lang="ru-RU" sz="1000" b="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Әрбір</a:t>
          </a:r>
          <a:r>
            <a:rPr lang="ru-RU" sz="10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санат</a:t>
          </a:r>
          <a:r>
            <a:rPr lang="ru-RU" sz="10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бойынша</a:t>
          </a:r>
          <a:r>
            <a:rPr lang="ru-RU" sz="10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әкімшілік</a:t>
          </a:r>
          <a:r>
            <a:rPr lang="ru-RU" sz="10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шараларды</a:t>
          </a:r>
          <a:r>
            <a:rPr lang="ru-RU" sz="1000" b="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анықтау</a:t>
          </a:r>
          <a:endParaRPr lang="ru-RU" sz="1000" b="0" dirty="0">
            <a:solidFill>
              <a:srgbClr val="002060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798C65A0-5EAB-46C7-8C4F-B4EA7162E28F}" type="parTrans" cxnId="{292120A4-E40B-4B2E-BEC6-248A8359452B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9C6FD3-192C-4CBB-BAC9-FB930D8BD53B}" type="sibTrans" cxnId="{292120A4-E40B-4B2E-BEC6-248A8359452B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8D1426-3B06-445B-8ACE-62501CAA88AB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БАҚ-та </a:t>
          </a:r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жариялау</a:t>
          </a:r>
          <a:r>
            <a:rPr lang="ru-RU" sz="12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нәтижелері</a:t>
          </a:r>
          <a:endParaRPr lang="ru-RU" sz="1200" b="1" dirty="0">
            <a:solidFill>
              <a:srgbClr val="002060"/>
            </a:solidFill>
            <a:latin typeface="Montserrat" panose="020B0604020202020204" charset="-52"/>
            <a:ea typeface="Tahoma" panose="020B0604030504040204" pitchFamily="34" charset="0"/>
            <a:cs typeface="Arial" pitchFamily="34" charset="0"/>
          </a:endParaRPr>
        </a:p>
      </dgm:t>
    </dgm:pt>
    <dgm:pt modelId="{8158319E-CE4D-4CF5-965B-5489D755059B}" type="parTrans" cxnId="{2E818EA5-B20F-4171-B9B9-E9B4FB3CF2B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DE56AE-4B3F-4588-8137-6864C835755F}" type="sibTrans" cxnId="{2E818EA5-B20F-4171-B9B9-E9B4FB3CF2B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326C63-522D-495F-8C37-4C11CD23E355}">
      <dgm:prSet phldrT="[Текст]" custT="1"/>
      <dgm:spPr/>
      <dgm:t>
        <a:bodyPr/>
        <a:lstStyle/>
        <a:p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Орындалуын</a:t>
          </a:r>
          <a:r>
            <a:rPr lang="ru-RU" sz="1200" b="1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бақылау</a:t>
          </a:r>
          <a:endParaRPr lang="ru-RU" sz="1200" b="1" dirty="0">
            <a:solidFill>
              <a:srgbClr val="002060"/>
            </a:solidFill>
            <a:latin typeface="Montserrat" panose="020B0604020202020204" charset="-52"/>
            <a:ea typeface="Tahoma" panose="020B0604030504040204" pitchFamily="34" charset="0"/>
            <a:cs typeface="Arial" pitchFamily="34" charset="0"/>
          </a:endParaRPr>
        </a:p>
      </dgm:t>
    </dgm:pt>
    <dgm:pt modelId="{281DE53D-50C2-4A65-9C48-5E33AC3DA449}" type="parTrans" cxnId="{A331FBD0-E90E-44F8-A063-335921F7C5F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8AEEAA-9906-4545-B08F-FF2CEC1D3943}" type="sibTrans" cxnId="{A331FBD0-E90E-44F8-A063-335921F7C5F4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24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FFFB1C-627E-437E-94D6-BB63052CEFAA}" type="pres">
      <dgm:prSet presAssocID="{37AA24FD-9444-4B21-9EA4-8F2846F90568}" presName="Name0" presStyleCnt="0">
        <dgm:presLayoutVars>
          <dgm:dir/>
          <dgm:resizeHandles val="exact"/>
        </dgm:presLayoutVars>
      </dgm:prSet>
      <dgm:spPr/>
    </dgm:pt>
    <dgm:pt modelId="{B73B02C0-0036-4E6C-A674-6DF2483DA0E1}" type="pres">
      <dgm:prSet presAssocID="{BC3CE1BA-DD2B-46D0-9E64-075558D654D6}" presName="node" presStyleLbl="node1" presStyleIdx="0" presStyleCnt="6" custScaleX="90106">
        <dgm:presLayoutVars>
          <dgm:bulletEnabled val="1"/>
        </dgm:presLayoutVars>
      </dgm:prSet>
      <dgm:spPr/>
    </dgm:pt>
    <dgm:pt modelId="{7A37F1EC-F695-4894-810B-EC633EEB5335}" type="pres">
      <dgm:prSet presAssocID="{C855D6B9-8A37-45D7-8020-45B59A3E45F2}" presName="sibTrans" presStyleLbl="sibTrans2D1" presStyleIdx="0" presStyleCnt="5"/>
      <dgm:spPr/>
    </dgm:pt>
    <dgm:pt modelId="{847F032D-E84B-4DA6-9D20-8318072CE46D}" type="pres">
      <dgm:prSet presAssocID="{C855D6B9-8A37-45D7-8020-45B59A3E45F2}" presName="connectorText" presStyleLbl="sibTrans2D1" presStyleIdx="0" presStyleCnt="5"/>
      <dgm:spPr/>
    </dgm:pt>
    <dgm:pt modelId="{5EE65626-B051-4924-9AEE-A854D1BEA1E8}" type="pres">
      <dgm:prSet presAssocID="{C73C8533-3921-4DFD-8AF2-88E9FE361660}" presName="node" presStyleLbl="node1" presStyleIdx="1" presStyleCnt="6">
        <dgm:presLayoutVars>
          <dgm:bulletEnabled val="1"/>
        </dgm:presLayoutVars>
      </dgm:prSet>
      <dgm:spPr/>
    </dgm:pt>
    <dgm:pt modelId="{4A7FA8A0-CBF6-483C-8F06-74C605B7B5AD}" type="pres">
      <dgm:prSet presAssocID="{55503DAF-5A23-43AB-A17D-A3636DF9B639}" presName="sibTrans" presStyleLbl="sibTrans2D1" presStyleIdx="1" presStyleCnt="5"/>
      <dgm:spPr/>
    </dgm:pt>
    <dgm:pt modelId="{18AE34C7-D617-4F55-81B6-0D092E1F5AA6}" type="pres">
      <dgm:prSet presAssocID="{55503DAF-5A23-43AB-A17D-A3636DF9B639}" presName="connectorText" presStyleLbl="sibTrans2D1" presStyleIdx="1" presStyleCnt="5"/>
      <dgm:spPr/>
    </dgm:pt>
    <dgm:pt modelId="{3CAE2DE8-8AF0-4A1C-9581-100EEAEFD846}" type="pres">
      <dgm:prSet presAssocID="{0CF76A2F-F762-4CF3-ABC5-6AE6C1F304E0}" presName="node" presStyleLbl="node1" presStyleIdx="2" presStyleCnt="6">
        <dgm:presLayoutVars>
          <dgm:bulletEnabled val="1"/>
        </dgm:presLayoutVars>
      </dgm:prSet>
      <dgm:spPr/>
    </dgm:pt>
    <dgm:pt modelId="{282D9D8D-D3D7-4EC5-8DFA-9999D2FA082A}" type="pres">
      <dgm:prSet presAssocID="{C29C6FD3-192C-4CBB-BAC9-FB930D8BD53B}" presName="sibTrans" presStyleLbl="sibTrans2D1" presStyleIdx="2" presStyleCnt="5"/>
      <dgm:spPr/>
    </dgm:pt>
    <dgm:pt modelId="{3D60377C-79F6-482D-9296-F7FB258AC555}" type="pres">
      <dgm:prSet presAssocID="{C29C6FD3-192C-4CBB-BAC9-FB930D8BD53B}" presName="connectorText" presStyleLbl="sibTrans2D1" presStyleIdx="2" presStyleCnt="5"/>
      <dgm:spPr/>
    </dgm:pt>
    <dgm:pt modelId="{0A9AD640-9AD8-412A-AC95-E9D2DF8219D2}" type="pres">
      <dgm:prSet presAssocID="{977B540C-0888-4528-8C70-FF29364E27F6}" presName="node" presStyleLbl="node1" presStyleIdx="3" presStyleCnt="6" custScaleX="107151">
        <dgm:presLayoutVars>
          <dgm:bulletEnabled val="1"/>
        </dgm:presLayoutVars>
      </dgm:prSet>
      <dgm:spPr/>
    </dgm:pt>
    <dgm:pt modelId="{A40BB025-5AA1-405C-9110-86CCDAA26E0C}" type="pres">
      <dgm:prSet presAssocID="{D75392E6-FA6F-4735-A38F-DB8BC429A85F}" presName="sibTrans" presStyleLbl="sibTrans2D1" presStyleIdx="3" presStyleCnt="5"/>
      <dgm:spPr/>
    </dgm:pt>
    <dgm:pt modelId="{63136E59-C24C-496D-A4FD-30A2FC125573}" type="pres">
      <dgm:prSet presAssocID="{D75392E6-FA6F-4735-A38F-DB8BC429A85F}" presName="connectorText" presStyleLbl="sibTrans2D1" presStyleIdx="3" presStyleCnt="5"/>
      <dgm:spPr/>
    </dgm:pt>
    <dgm:pt modelId="{6C01718D-F258-4F02-A671-628CC3C9D70D}" type="pres">
      <dgm:prSet presAssocID="{BA326C63-522D-495F-8C37-4C11CD23E355}" presName="node" presStyleLbl="node1" presStyleIdx="4" presStyleCnt="6">
        <dgm:presLayoutVars>
          <dgm:bulletEnabled val="1"/>
        </dgm:presLayoutVars>
      </dgm:prSet>
      <dgm:spPr/>
    </dgm:pt>
    <dgm:pt modelId="{3F2C2E18-7048-44F0-9F1B-1E81F72FB2B5}" type="pres">
      <dgm:prSet presAssocID="{968AEEAA-9906-4545-B08F-FF2CEC1D3943}" presName="sibTrans" presStyleLbl="sibTrans2D1" presStyleIdx="4" presStyleCnt="5"/>
      <dgm:spPr/>
    </dgm:pt>
    <dgm:pt modelId="{4FD19BC4-A0FA-42B4-8EC9-96B36BA6428E}" type="pres">
      <dgm:prSet presAssocID="{968AEEAA-9906-4545-B08F-FF2CEC1D3943}" presName="connectorText" presStyleLbl="sibTrans2D1" presStyleIdx="4" presStyleCnt="5"/>
      <dgm:spPr/>
    </dgm:pt>
    <dgm:pt modelId="{D71CBE57-B9BC-43C0-AC71-17BFBAE9C80D}" type="pres">
      <dgm:prSet presAssocID="{5D8D1426-3B06-445B-8ACE-62501CAA88AB}" presName="node" presStyleLbl="node1" presStyleIdx="5" presStyleCnt="6" custScaleX="116156">
        <dgm:presLayoutVars>
          <dgm:bulletEnabled val="1"/>
        </dgm:presLayoutVars>
      </dgm:prSet>
      <dgm:spPr/>
    </dgm:pt>
  </dgm:ptLst>
  <dgm:cxnLst>
    <dgm:cxn modelId="{20E4C205-E43D-44D8-8598-3293F151AC9C}" type="presOf" srcId="{D75392E6-FA6F-4735-A38F-DB8BC429A85F}" destId="{A40BB025-5AA1-405C-9110-86CCDAA26E0C}" srcOrd="0" destOrd="0" presId="urn:microsoft.com/office/officeart/2005/8/layout/process1"/>
    <dgm:cxn modelId="{37C2CB10-C83F-4F8A-AA47-95775F58CE08}" type="presOf" srcId="{977B540C-0888-4528-8C70-FF29364E27F6}" destId="{0A9AD640-9AD8-412A-AC95-E9D2DF8219D2}" srcOrd="0" destOrd="0" presId="urn:microsoft.com/office/officeart/2005/8/layout/process1"/>
    <dgm:cxn modelId="{0500BC1B-DD2F-42F5-922F-7965669B3248}" srcId="{37AA24FD-9444-4B21-9EA4-8F2846F90568}" destId="{C73C8533-3921-4DFD-8AF2-88E9FE361660}" srcOrd="1" destOrd="0" parTransId="{57D1010E-FB06-42F7-8AD1-B82A18DA9498}" sibTransId="{55503DAF-5A23-43AB-A17D-A3636DF9B639}"/>
    <dgm:cxn modelId="{786D1221-F283-407D-92E8-93CF5F31BFF1}" type="presOf" srcId="{BA326C63-522D-495F-8C37-4C11CD23E355}" destId="{6C01718D-F258-4F02-A671-628CC3C9D70D}" srcOrd="0" destOrd="0" presId="urn:microsoft.com/office/officeart/2005/8/layout/process1"/>
    <dgm:cxn modelId="{A9718026-4D8E-49EE-BBFD-AB2E30CD62E6}" type="presOf" srcId="{C855D6B9-8A37-45D7-8020-45B59A3E45F2}" destId="{7A37F1EC-F695-4894-810B-EC633EEB5335}" srcOrd="0" destOrd="0" presId="urn:microsoft.com/office/officeart/2005/8/layout/process1"/>
    <dgm:cxn modelId="{FF81E729-B875-43B0-8A1F-56F586D40978}" type="presOf" srcId="{C29C6FD3-192C-4CBB-BAC9-FB930D8BD53B}" destId="{3D60377C-79F6-482D-9296-F7FB258AC555}" srcOrd="1" destOrd="0" presId="urn:microsoft.com/office/officeart/2005/8/layout/process1"/>
    <dgm:cxn modelId="{A2392D32-54F6-431A-B845-4B97E172EDEB}" type="presOf" srcId="{C29C6FD3-192C-4CBB-BAC9-FB930D8BD53B}" destId="{282D9D8D-D3D7-4EC5-8DFA-9999D2FA082A}" srcOrd="0" destOrd="0" presId="urn:microsoft.com/office/officeart/2005/8/layout/process1"/>
    <dgm:cxn modelId="{4B440E64-9A99-4114-B383-A3E089084D62}" srcId="{37AA24FD-9444-4B21-9EA4-8F2846F90568}" destId="{977B540C-0888-4528-8C70-FF29364E27F6}" srcOrd="3" destOrd="0" parTransId="{2E37FE38-8623-4849-9336-CB20EE504943}" sibTransId="{D75392E6-FA6F-4735-A38F-DB8BC429A85F}"/>
    <dgm:cxn modelId="{53444F55-EF55-4915-A09E-2DC22D1FFC68}" type="presOf" srcId="{C855D6B9-8A37-45D7-8020-45B59A3E45F2}" destId="{847F032D-E84B-4DA6-9D20-8318072CE46D}" srcOrd="1" destOrd="0" presId="urn:microsoft.com/office/officeart/2005/8/layout/process1"/>
    <dgm:cxn modelId="{FE19F77C-256D-4F1D-AC1F-A4269CC49B41}" type="presOf" srcId="{5D8D1426-3B06-445B-8ACE-62501CAA88AB}" destId="{D71CBE57-B9BC-43C0-AC71-17BFBAE9C80D}" srcOrd="0" destOrd="0" presId="urn:microsoft.com/office/officeart/2005/8/layout/process1"/>
    <dgm:cxn modelId="{26CD048A-DD4D-4B77-B041-F1A77BA29A58}" type="presOf" srcId="{C73C8533-3921-4DFD-8AF2-88E9FE361660}" destId="{5EE65626-B051-4924-9AEE-A854D1BEA1E8}" srcOrd="0" destOrd="0" presId="urn:microsoft.com/office/officeart/2005/8/layout/process1"/>
    <dgm:cxn modelId="{292120A4-E40B-4B2E-BEC6-248A8359452B}" srcId="{37AA24FD-9444-4B21-9EA4-8F2846F90568}" destId="{0CF76A2F-F762-4CF3-ABC5-6AE6C1F304E0}" srcOrd="2" destOrd="0" parTransId="{798C65A0-5EAB-46C7-8C4F-B4EA7162E28F}" sibTransId="{C29C6FD3-192C-4CBB-BAC9-FB930D8BD53B}"/>
    <dgm:cxn modelId="{2E818EA5-B20F-4171-B9B9-E9B4FB3CF2BC}" srcId="{37AA24FD-9444-4B21-9EA4-8F2846F90568}" destId="{5D8D1426-3B06-445B-8ACE-62501CAA88AB}" srcOrd="5" destOrd="0" parTransId="{8158319E-CE4D-4CF5-965B-5489D755059B}" sibTransId="{34DE56AE-4B3F-4588-8137-6864C835755F}"/>
    <dgm:cxn modelId="{38C913AC-C389-41D3-87C0-BEE76C445BC7}" type="presOf" srcId="{55503DAF-5A23-43AB-A17D-A3636DF9B639}" destId="{4A7FA8A0-CBF6-483C-8F06-74C605B7B5AD}" srcOrd="0" destOrd="0" presId="urn:microsoft.com/office/officeart/2005/8/layout/process1"/>
    <dgm:cxn modelId="{9EFF4DAC-3EAB-403B-9256-AECD2919656F}" type="presOf" srcId="{0CF76A2F-F762-4CF3-ABC5-6AE6C1F304E0}" destId="{3CAE2DE8-8AF0-4A1C-9581-100EEAEFD846}" srcOrd="0" destOrd="0" presId="urn:microsoft.com/office/officeart/2005/8/layout/process1"/>
    <dgm:cxn modelId="{1DD592CD-36EE-44FF-9379-E14835114B08}" type="presOf" srcId="{37AA24FD-9444-4B21-9EA4-8F2846F90568}" destId="{AAFFFB1C-627E-437E-94D6-BB63052CEFAA}" srcOrd="0" destOrd="0" presId="urn:microsoft.com/office/officeart/2005/8/layout/process1"/>
    <dgm:cxn modelId="{B47BB5CF-5EB6-4262-AD30-F3E8208BFBBD}" type="presOf" srcId="{968AEEAA-9906-4545-B08F-FF2CEC1D3943}" destId="{3F2C2E18-7048-44F0-9F1B-1E81F72FB2B5}" srcOrd="0" destOrd="0" presId="urn:microsoft.com/office/officeart/2005/8/layout/process1"/>
    <dgm:cxn modelId="{A331FBD0-E90E-44F8-A063-335921F7C5F4}" srcId="{37AA24FD-9444-4B21-9EA4-8F2846F90568}" destId="{BA326C63-522D-495F-8C37-4C11CD23E355}" srcOrd="4" destOrd="0" parTransId="{281DE53D-50C2-4A65-9C48-5E33AC3DA449}" sibTransId="{968AEEAA-9906-4545-B08F-FF2CEC1D3943}"/>
    <dgm:cxn modelId="{1EB9B1DC-2E62-474A-9F14-EA4700A6530E}" type="presOf" srcId="{55503DAF-5A23-43AB-A17D-A3636DF9B639}" destId="{18AE34C7-D617-4F55-81B6-0D092E1F5AA6}" srcOrd="1" destOrd="0" presId="urn:microsoft.com/office/officeart/2005/8/layout/process1"/>
    <dgm:cxn modelId="{FF5C59DD-9842-418D-8474-6BF66316D0B6}" srcId="{37AA24FD-9444-4B21-9EA4-8F2846F90568}" destId="{BC3CE1BA-DD2B-46D0-9E64-075558D654D6}" srcOrd="0" destOrd="0" parTransId="{105D82EE-0ADF-4EAF-9D86-6DE31A230F7D}" sibTransId="{C855D6B9-8A37-45D7-8020-45B59A3E45F2}"/>
    <dgm:cxn modelId="{09955BDE-CF27-4D11-9544-E8B42E30201A}" type="presOf" srcId="{968AEEAA-9906-4545-B08F-FF2CEC1D3943}" destId="{4FD19BC4-A0FA-42B4-8EC9-96B36BA6428E}" srcOrd="1" destOrd="0" presId="urn:microsoft.com/office/officeart/2005/8/layout/process1"/>
    <dgm:cxn modelId="{DC74E6E3-EE80-4EAE-945B-980F8224875D}" type="presOf" srcId="{BC3CE1BA-DD2B-46D0-9E64-075558D654D6}" destId="{B73B02C0-0036-4E6C-A674-6DF2483DA0E1}" srcOrd="0" destOrd="0" presId="urn:microsoft.com/office/officeart/2005/8/layout/process1"/>
    <dgm:cxn modelId="{C02FCEF8-534A-43E4-AC7E-5CFD0A95037C}" type="presOf" srcId="{D75392E6-FA6F-4735-A38F-DB8BC429A85F}" destId="{63136E59-C24C-496D-A4FD-30A2FC125573}" srcOrd="1" destOrd="0" presId="urn:microsoft.com/office/officeart/2005/8/layout/process1"/>
    <dgm:cxn modelId="{2EED4A1A-30AF-4B87-9ACF-26F19DC18F56}" type="presParOf" srcId="{AAFFFB1C-627E-437E-94D6-BB63052CEFAA}" destId="{B73B02C0-0036-4E6C-A674-6DF2483DA0E1}" srcOrd="0" destOrd="0" presId="urn:microsoft.com/office/officeart/2005/8/layout/process1"/>
    <dgm:cxn modelId="{3DA74319-B88C-4870-BCC3-93C2A05499D4}" type="presParOf" srcId="{AAFFFB1C-627E-437E-94D6-BB63052CEFAA}" destId="{7A37F1EC-F695-4894-810B-EC633EEB5335}" srcOrd="1" destOrd="0" presId="urn:microsoft.com/office/officeart/2005/8/layout/process1"/>
    <dgm:cxn modelId="{5D04F3A0-3C25-4ACE-8106-2F7B58CACB02}" type="presParOf" srcId="{7A37F1EC-F695-4894-810B-EC633EEB5335}" destId="{847F032D-E84B-4DA6-9D20-8318072CE46D}" srcOrd="0" destOrd="0" presId="urn:microsoft.com/office/officeart/2005/8/layout/process1"/>
    <dgm:cxn modelId="{8CA6DAB2-D86F-48DB-A8EE-0266C5AA4E0B}" type="presParOf" srcId="{AAFFFB1C-627E-437E-94D6-BB63052CEFAA}" destId="{5EE65626-B051-4924-9AEE-A854D1BEA1E8}" srcOrd="2" destOrd="0" presId="urn:microsoft.com/office/officeart/2005/8/layout/process1"/>
    <dgm:cxn modelId="{8D913949-4AC4-4EE2-A950-1605D8B97E45}" type="presParOf" srcId="{AAFFFB1C-627E-437E-94D6-BB63052CEFAA}" destId="{4A7FA8A0-CBF6-483C-8F06-74C605B7B5AD}" srcOrd="3" destOrd="0" presId="urn:microsoft.com/office/officeart/2005/8/layout/process1"/>
    <dgm:cxn modelId="{391F2FE2-7D3B-47C9-B32C-66A49B100FAC}" type="presParOf" srcId="{4A7FA8A0-CBF6-483C-8F06-74C605B7B5AD}" destId="{18AE34C7-D617-4F55-81B6-0D092E1F5AA6}" srcOrd="0" destOrd="0" presId="urn:microsoft.com/office/officeart/2005/8/layout/process1"/>
    <dgm:cxn modelId="{65C84690-CD5A-46A6-982E-18F5742C25B1}" type="presParOf" srcId="{AAFFFB1C-627E-437E-94D6-BB63052CEFAA}" destId="{3CAE2DE8-8AF0-4A1C-9581-100EEAEFD846}" srcOrd="4" destOrd="0" presId="urn:microsoft.com/office/officeart/2005/8/layout/process1"/>
    <dgm:cxn modelId="{E49FFB7A-17D5-468E-8B22-8CD6AC5A4D44}" type="presParOf" srcId="{AAFFFB1C-627E-437E-94D6-BB63052CEFAA}" destId="{282D9D8D-D3D7-4EC5-8DFA-9999D2FA082A}" srcOrd="5" destOrd="0" presId="urn:microsoft.com/office/officeart/2005/8/layout/process1"/>
    <dgm:cxn modelId="{D18F272B-AC91-412F-B499-7954150D9614}" type="presParOf" srcId="{282D9D8D-D3D7-4EC5-8DFA-9999D2FA082A}" destId="{3D60377C-79F6-482D-9296-F7FB258AC555}" srcOrd="0" destOrd="0" presId="urn:microsoft.com/office/officeart/2005/8/layout/process1"/>
    <dgm:cxn modelId="{01E73328-E949-40D5-98A2-F8ACF33F5FDF}" type="presParOf" srcId="{AAFFFB1C-627E-437E-94D6-BB63052CEFAA}" destId="{0A9AD640-9AD8-412A-AC95-E9D2DF8219D2}" srcOrd="6" destOrd="0" presId="urn:microsoft.com/office/officeart/2005/8/layout/process1"/>
    <dgm:cxn modelId="{9ACBB3A2-B460-42E8-864D-A28A54C55F1D}" type="presParOf" srcId="{AAFFFB1C-627E-437E-94D6-BB63052CEFAA}" destId="{A40BB025-5AA1-405C-9110-86CCDAA26E0C}" srcOrd="7" destOrd="0" presId="urn:microsoft.com/office/officeart/2005/8/layout/process1"/>
    <dgm:cxn modelId="{C3925BD7-AA0E-4508-8B5B-7CD93559172D}" type="presParOf" srcId="{A40BB025-5AA1-405C-9110-86CCDAA26E0C}" destId="{63136E59-C24C-496D-A4FD-30A2FC125573}" srcOrd="0" destOrd="0" presId="urn:microsoft.com/office/officeart/2005/8/layout/process1"/>
    <dgm:cxn modelId="{196BB71E-84D3-4D4C-BBE7-2C0B20850DF0}" type="presParOf" srcId="{AAFFFB1C-627E-437E-94D6-BB63052CEFAA}" destId="{6C01718D-F258-4F02-A671-628CC3C9D70D}" srcOrd="8" destOrd="0" presId="urn:microsoft.com/office/officeart/2005/8/layout/process1"/>
    <dgm:cxn modelId="{D7586BE4-EE42-4300-BE7C-F5E38FFBE37B}" type="presParOf" srcId="{AAFFFB1C-627E-437E-94D6-BB63052CEFAA}" destId="{3F2C2E18-7048-44F0-9F1B-1E81F72FB2B5}" srcOrd="9" destOrd="0" presId="urn:microsoft.com/office/officeart/2005/8/layout/process1"/>
    <dgm:cxn modelId="{9F3A2B25-B993-421D-AAD2-6D50FF2B36DB}" type="presParOf" srcId="{3F2C2E18-7048-44F0-9F1B-1E81F72FB2B5}" destId="{4FD19BC4-A0FA-42B4-8EC9-96B36BA6428E}" srcOrd="0" destOrd="0" presId="urn:microsoft.com/office/officeart/2005/8/layout/process1"/>
    <dgm:cxn modelId="{B6AF709D-6733-46B4-B34C-D74F3FDE1551}" type="presParOf" srcId="{AAFFFB1C-627E-437E-94D6-BB63052CEFAA}" destId="{D71CBE57-B9BC-43C0-AC71-17BFBAE9C80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B02C0-0036-4E6C-A674-6DF2483DA0E1}">
      <dsp:nvSpPr>
        <dsp:cNvPr id="0" name=""/>
        <dsp:cNvSpPr/>
      </dsp:nvSpPr>
      <dsp:spPr>
        <a:xfrm>
          <a:off x="623" y="0"/>
          <a:ext cx="1216044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Тәуекелге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400" b="0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басымдық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беру</a:t>
          </a:r>
        </a:p>
      </dsp:txBody>
      <dsp:txXfrm>
        <a:off x="22195" y="21572"/>
        <a:ext cx="1172900" cy="693391"/>
      </dsp:txXfrm>
    </dsp:sp>
    <dsp:sp modelId="{7A37F1EC-F695-4894-810B-EC633EEB5335}">
      <dsp:nvSpPr>
        <dsp:cNvPr id="0" name=""/>
        <dsp:cNvSpPr/>
      </dsp:nvSpPr>
      <dsp:spPr>
        <a:xfrm>
          <a:off x="1351625" y="200920"/>
          <a:ext cx="286109" cy="33469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51625" y="267859"/>
        <a:ext cx="200276" cy="200815"/>
      </dsp:txXfrm>
    </dsp:sp>
    <dsp:sp modelId="{5EE65626-B051-4924-9AEE-A854D1BEA1E8}">
      <dsp:nvSpPr>
        <dsp:cNvPr id="0" name=""/>
        <dsp:cNvSpPr/>
      </dsp:nvSpPr>
      <dsp:spPr>
        <a:xfrm>
          <a:off x="1756497" y="0"/>
          <a:ext cx="134957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СТ </a:t>
          </a:r>
          <a:r>
            <a:rPr lang="ru-RU" sz="1200" b="0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тәуекел</a:t>
          </a:r>
          <a:r>
            <a:rPr lang="ru-RU" sz="1200" b="0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0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шеңберінде</a:t>
          </a:r>
          <a:r>
            <a:rPr lang="ru-RU" sz="1200" b="0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0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санаттау</a:t>
          </a:r>
          <a:r>
            <a:rPr lang="ru-RU" sz="1200" b="0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</a:p>
      </dsp:txBody>
      <dsp:txXfrm>
        <a:off x="1778069" y="21572"/>
        <a:ext cx="1306427" cy="693391"/>
      </dsp:txXfrm>
    </dsp:sp>
    <dsp:sp modelId="{4A7FA8A0-CBF6-483C-8F06-74C605B7B5AD}">
      <dsp:nvSpPr>
        <dsp:cNvPr id="0" name=""/>
        <dsp:cNvSpPr/>
      </dsp:nvSpPr>
      <dsp:spPr>
        <a:xfrm>
          <a:off x="3241026" y="200920"/>
          <a:ext cx="286109" cy="33469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1026" y="267859"/>
        <a:ext cx="200276" cy="200815"/>
      </dsp:txXfrm>
    </dsp:sp>
    <dsp:sp modelId="{3CAE2DE8-8AF0-4A1C-9581-100EEAEFD846}">
      <dsp:nvSpPr>
        <dsp:cNvPr id="0" name=""/>
        <dsp:cNvSpPr/>
      </dsp:nvSpPr>
      <dsp:spPr>
        <a:xfrm>
          <a:off x="3645897" y="0"/>
          <a:ext cx="134957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Әрбір</a:t>
          </a:r>
          <a:r>
            <a:rPr lang="ru-RU" sz="10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kern="120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санат</a:t>
          </a:r>
          <a:r>
            <a:rPr lang="ru-RU" sz="10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kern="120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бойынша</a:t>
          </a:r>
          <a:r>
            <a:rPr lang="ru-RU" sz="10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әкімшілік</a:t>
          </a:r>
          <a:r>
            <a:rPr lang="ru-RU" sz="10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kern="120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шараларды</a:t>
          </a:r>
          <a:r>
            <a:rPr lang="ru-RU" sz="1000" b="0" kern="12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000" b="0" kern="1200" dirty="0" err="1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rPr>
            <a:t>анықтау</a:t>
          </a:r>
          <a:endParaRPr lang="ru-RU" sz="1000" b="0" kern="1200" dirty="0">
            <a:solidFill>
              <a:srgbClr val="002060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3667469" y="21572"/>
        <a:ext cx="1306427" cy="693391"/>
      </dsp:txXfrm>
    </dsp:sp>
    <dsp:sp modelId="{282D9D8D-D3D7-4EC5-8DFA-9999D2FA082A}">
      <dsp:nvSpPr>
        <dsp:cNvPr id="0" name=""/>
        <dsp:cNvSpPr/>
      </dsp:nvSpPr>
      <dsp:spPr>
        <a:xfrm>
          <a:off x="5130426" y="200920"/>
          <a:ext cx="286109" cy="33469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30426" y="267859"/>
        <a:ext cx="200276" cy="200815"/>
      </dsp:txXfrm>
    </dsp:sp>
    <dsp:sp modelId="{0A9AD640-9AD8-412A-AC95-E9D2DF8219D2}">
      <dsp:nvSpPr>
        <dsp:cNvPr id="0" name=""/>
        <dsp:cNvSpPr/>
      </dsp:nvSpPr>
      <dsp:spPr>
        <a:xfrm>
          <a:off x="5535297" y="0"/>
          <a:ext cx="1446079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Шұғыл</a:t>
          </a:r>
          <a:r>
            <a:rPr lang="ru-RU" sz="1200" b="1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жоспарды</a:t>
          </a:r>
          <a:r>
            <a:rPr lang="ru-RU" sz="1200" b="1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бекіту</a:t>
          </a:r>
          <a:endParaRPr lang="ru-RU" sz="1200" b="1" kern="1200" dirty="0">
            <a:solidFill>
              <a:srgbClr val="002060"/>
            </a:solidFill>
            <a:latin typeface="Montserrat" panose="020B0604020202020204" charset="-52"/>
            <a:ea typeface="Tahoma" panose="020B0604030504040204" pitchFamily="34" charset="0"/>
            <a:cs typeface="Arial" pitchFamily="34" charset="0"/>
          </a:endParaRPr>
        </a:p>
      </dsp:txBody>
      <dsp:txXfrm>
        <a:off x="5556869" y="21572"/>
        <a:ext cx="1402935" cy="693391"/>
      </dsp:txXfrm>
    </dsp:sp>
    <dsp:sp modelId="{A40BB025-5AA1-405C-9110-86CCDAA26E0C}">
      <dsp:nvSpPr>
        <dsp:cNvPr id="0" name=""/>
        <dsp:cNvSpPr/>
      </dsp:nvSpPr>
      <dsp:spPr>
        <a:xfrm>
          <a:off x="7116334" y="200920"/>
          <a:ext cx="286109" cy="33469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16334" y="267859"/>
        <a:ext cx="200276" cy="200815"/>
      </dsp:txXfrm>
    </dsp:sp>
    <dsp:sp modelId="{6C01718D-F258-4F02-A671-628CC3C9D70D}">
      <dsp:nvSpPr>
        <dsp:cNvPr id="0" name=""/>
        <dsp:cNvSpPr/>
      </dsp:nvSpPr>
      <dsp:spPr>
        <a:xfrm>
          <a:off x="7521205" y="0"/>
          <a:ext cx="134957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Орындалуын</a:t>
          </a:r>
          <a:r>
            <a:rPr lang="ru-RU" sz="1200" b="1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бақылау</a:t>
          </a:r>
          <a:endParaRPr lang="ru-RU" sz="1200" b="1" kern="1200" dirty="0">
            <a:solidFill>
              <a:srgbClr val="002060"/>
            </a:solidFill>
            <a:latin typeface="Montserrat" panose="020B0604020202020204" charset="-52"/>
            <a:ea typeface="Tahoma" panose="020B0604030504040204" pitchFamily="34" charset="0"/>
            <a:cs typeface="Arial" pitchFamily="34" charset="0"/>
          </a:endParaRPr>
        </a:p>
      </dsp:txBody>
      <dsp:txXfrm>
        <a:off x="7542777" y="21572"/>
        <a:ext cx="1306427" cy="693391"/>
      </dsp:txXfrm>
    </dsp:sp>
    <dsp:sp modelId="{3F2C2E18-7048-44F0-9F1B-1E81F72FB2B5}">
      <dsp:nvSpPr>
        <dsp:cNvPr id="0" name=""/>
        <dsp:cNvSpPr/>
      </dsp:nvSpPr>
      <dsp:spPr>
        <a:xfrm>
          <a:off x="9005734" y="200920"/>
          <a:ext cx="286109" cy="33469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05734" y="267859"/>
        <a:ext cx="200276" cy="200815"/>
      </dsp:txXfrm>
    </dsp:sp>
    <dsp:sp modelId="{D71CBE57-B9BC-43C0-AC71-17BFBAE9C80D}">
      <dsp:nvSpPr>
        <dsp:cNvPr id="0" name=""/>
        <dsp:cNvSpPr/>
      </dsp:nvSpPr>
      <dsp:spPr>
        <a:xfrm>
          <a:off x="9410605" y="0"/>
          <a:ext cx="1567608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БАҚ-та </a:t>
          </a: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жариялау</a:t>
          </a:r>
          <a:r>
            <a:rPr lang="ru-RU" sz="1200" b="1" kern="1200" dirty="0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Montserrat" panose="020B0604020202020204" charset="-52"/>
              <a:ea typeface="Tahoma" panose="020B0604030504040204" pitchFamily="34" charset="0"/>
              <a:cs typeface="Arial" pitchFamily="34" charset="0"/>
            </a:rPr>
            <a:t>нәтижелері</a:t>
          </a:r>
          <a:endParaRPr lang="ru-RU" sz="1200" b="1" kern="1200" dirty="0">
            <a:solidFill>
              <a:srgbClr val="002060"/>
            </a:solidFill>
            <a:latin typeface="Montserrat" panose="020B0604020202020204" charset="-52"/>
            <a:ea typeface="Tahoma" panose="020B0604030504040204" pitchFamily="34" charset="0"/>
            <a:cs typeface="Arial" pitchFamily="34" charset="0"/>
          </a:endParaRPr>
        </a:p>
      </dsp:txBody>
      <dsp:txXfrm>
        <a:off x="9432177" y="21572"/>
        <a:ext cx="1524464" cy="69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247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25A13E9-6C77-498F-95B9-6A4850814B9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9817"/>
            <a:ext cx="2946247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50BCC7F-17C1-4049-8615-C0585BA0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5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247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5481486-E547-42DF-9EE5-7073A0564D8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1" y="4715710"/>
            <a:ext cx="5439101" cy="446810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817"/>
            <a:ext cx="2946247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D7E5C6A-3029-486B-83D3-0CD3A19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" y="1379538"/>
            <a:ext cx="6615113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5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CDCB-91F1-47A3-A901-535821CE4D41}" type="slidenum">
              <a:rPr kumimoji="0" lang="ru-RU" altLang="ru-RU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35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46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4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E5C6A-3029-486B-83D3-0CD3A19C9C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39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4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6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048125" y="6386666"/>
            <a:ext cx="4095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defTabSz="920728">
              <a:defRPr/>
            </a:pPr>
            <a:r>
              <a:rPr kumimoji="0" lang="ru-RU" altLang="ru-RU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Астана қ., 2023 </a:t>
            </a:r>
            <a:r>
              <a:rPr kumimoji="0" lang="ru-RU" altLang="ru-RU" sz="14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r>
              <a:rPr kumimoji="0" lang="ru-RU" altLang="ru-RU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1400" dirty="0" err="1">
                <a:solidFill>
                  <a:srgbClr val="002060"/>
                </a:solidFill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мамыр</a:t>
            </a:r>
            <a:endParaRPr kumimoji="0" lang="ru-RU" altLang="ru-RU" sz="1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142447" y="3029033"/>
            <a:ext cx="1002208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20728">
              <a:lnSpc>
                <a:spcPts val="4200"/>
              </a:lnSpc>
              <a:defRPr/>
            </a:pP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Салықтық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әкімшілендірудіжаңарту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бойынша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ұсыныстар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– </a:t>
            </a: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сервистік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модельге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көшу</a:t>
            </a:r>
            <a:r>
              <a:rPr lang="ru-RU" altLang="ru-RU" sz="4000" b="1" dirty="0">
                <a:solidFill>
                  <a:srgbClr val="002060"/>
                </a:solidFill>
                <a:latin typeface="Montserrat" panose="020B0604020202020204" charset="-52"/>
                <a:ea typeface="Roboto Black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448" y="642129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05406" y="1162798"/>
            <a:ext cx="777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ru-RU" sz="2000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Қазақстан Республикасының Қаржы министрлігі</a:t>
            </a:r>
            <a:endParaRPr lang="ru-RU" altLang="ru-RU" sz="20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2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Мәжбүрлеп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өндіріп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алу</a:t>
            </a:r>
            <a:endParaRPr lang="ru-RU" sz="2400" b="1" dirty="0">
              <a:solidFill>
                <a:srgbClr val="0B5AB2"/>
              </a:solidFill>
              <a:latin typeface="Montserrat" panose="020B0604020202020204" charset="-52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C7C383-36D9-47B5-9134-9653E1724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37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4754F-55BA-4FBD-82CC-0F50A1779976}"/>
              </a:ext>
            </a:extLst>
          </p:cNvPr>
          <p:cNvSpPr txBox="1"/>
          <p:nvPr/>
        </p:nvSpPr>
        <p:spPr>
          <a:xfrm>
            <a:off x="555418" y="1517100"/>
            <a:ext cx="6064457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 defTabSz="914377">
              <a:buFont typeface="+mj-lt"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6 АЕК-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тен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бастап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салықтар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төлемдер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берешекті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өндіріп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алудың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біріңғай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регламенті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</a:p>
          <a:p>
            <a:pPr algn="just" defTabSz="914377">
              <a:defRPr/>
            </a:pP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342900" lvl="0" indent="-342900" algn="just" defTabSz="914377">
              <a:buFont typeface="+mj-lt"/>
              <a:buAutoNum type="arabicPeriod"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pPr marL="361950" lvl="0" indent="-361950" algn="just" defTabSz="914377">
              <a:spcAft>
                <a:spcPts val="400"/>
              </a:spcAft>
              <a:buFont typeface="+mj-lt"/>
              <a:buAutoNum type="arabicPeriod" startAt="2"/>
              <a:defRPr/>
            </a:pP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Қарызды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өтмеген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кезінде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- банк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шоттары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шығыс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операцияларын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тоқтата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тұру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бұйрықтар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шығарудан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бас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тарту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берешек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сомасында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инкассалық</a:t>
            </a:r>
            <a:r>
              <a:rPr lang="ru-RU" b="1" dirty="0">
                <a:solidFill>
                  <a:srgbClr val="FF000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өкімдер</a:t>
            </a:r>
            <a:r>
              <a:rPr lang="ru-RU" b="1" dirty="0">
                <a:solidFill>
                  <a:srgbClr val="FF000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шығару</a:t>
            </a:r>
            <a:endParaRPr lang="ru-RU" b="1" dirty="0">
              <a:solidFill>
                <a:srgbClr val="FF000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717550" lvl="0" indent="-179388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Бірнеше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есеп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айырысу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шоттарынан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берешекті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өтеу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кезінде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–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инкассалық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өкімдерді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қайтарып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алу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</a:t>
            </a:r>
            <a:r>
              <a:rPr lang="ru-RU" sz="14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берешек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болмаған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жағдайда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төлемдерді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қабылдаудан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бас </a:t>
            </a:r>
            <a:r>
              <a:rPr lang="ru-RU" sz="14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тарту</a:t>
            </a:r>
            <a:r>
              <a:rPr lang="ru-RU" sz="14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</a:t>
            </a:r>
          </a:p>
          <a:p>
            <a:pPr marL="717550" lvl="0" indent="-1793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Пайдасына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берешек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өндіріп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алатын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ЖТ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тізбесін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көрсете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отырып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жұмыс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берушіге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инкассалық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өкімдер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шығару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СЕН-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қайта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қарау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 </a:t>
            </a:r>
          </a:p>
          <a:p>
            <a:pPr marL="717550" lvl="0" indent="-179388" algn="just" defTabSz="914377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ECAD5614-5E04-4CB4-AD4E-2971FEE512E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10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Мемлекет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басшысының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тапсырмалары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30" name="Прямоугольник 1">
            <a:extLst>
              <a:ext uri="{FF2B5EF4-FFF2-40B4-BE49-F238E27FC236}">
                <a16:creationId xmlns:a16="http://schemas.microsoft.com/office/drawing/2014/main" id="{C6DC2672-DAE5-4B58-8D24-8F7873CED327}"/>
              </a:ext>
            </a:extLst>
          </p:cNvPr>
          <p:cNvSpPr/>
          <p:nvPr/>
        </p:nvSpPr>
        <p:spPr>
          <a:xfrm>
            <a:off x="578946" y="1289267"/>
            <a:ext cx="632667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600"/>
              </a:spcAft>
              <a:defRPr/>
            </a:pP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Әділ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ашық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болжамды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салуды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қамтамасыз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етуге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бағытталған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жаңа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кодексінің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қабылдануын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қамтамасыз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ету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оның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ішінде</a:t>
            </a:r>
            <a:r>
              <a:rPr lang="ru-RU" sz="1600" b="1" dirty="0">
                <a:solidFill>
                  <a:prstClr val="black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салықтық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әкімшілендіруді</a:t>
            </a:r>
            <a:r>
              <a:rPr lang="ru-RU" sz="1600" b="1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жаңарту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салықтық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бақылауды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барынша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цифрландыру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мүмкіндігін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қамтамасыз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ету</a:t>
            </a:r>
            <a:endParaRPr kumimoji="0" lang="ru-RU" sz="1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ұйымдардың</a:t>
            </a:r>
            <a:r>
              <a:rPr lang="ru-RU" sz="1600" b="1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әдейі</a:t>
            </a:r>
            <a:r>
              <a:rPr lang="ru-RU" sz="1600" b="1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бөлшектенуін</a:t>
            </a:r>
            <a:r>
              <a:rPr lang="ru-RU" sz="1600" b="1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жол</a:t>
            </a:r>
            <a:r>
              <a:rPr lang="ru-RU" sz="1600" b="1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noProof="0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бермеу</a:t>
            </a:r>
            <a:r>
              <a:rPr lang="ru-RU" sz="1600" b="1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мақсатында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салықтық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жүктемені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азайту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4EF587E-CF79-4C9D-8574-7B24F8B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116" y="4410075"/>
            <a:ext cx="386407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  <a:defRPr/>
            </a:pPr>
            <a:r>
              <a:rPr kumimoji="0" lang="ru-RU" alt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Қазақстан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alt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Республикасы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П</a:t>
            </a:r>
            <a:r>
              <a:rPr kumimoji="0" lang="ru-RU" altLang="ru-RU" sz="1600" i="0" u="none" strike="noStrike" kern="1200" cap="none" spc="0" normalizeH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резидентінің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     « </a:t>
            </a:r>
            <a:r>
              <a:rPr kumimoji="0" lang="ru-RU" altLang="ru-RU" sz="1600" i="0" u="none" strike="noStrike" kern="1200" cap="none" spc="0" normalizeH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Әділетті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altLang="ru-RU" sz="1600" i="0" u="none" strike="noStrike" kern="1200" cap="none" spc="0" normalizeH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Қазақстан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-</a:t>
            </a:r>
            <a:r>
              <a:rPr lang="kk-KZ" dirty="0"/>
              <a:t> </a:t>
            </a:r>
            <a:r>
              <a:rPr lang="kk-KZ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бәріміз және әрқайсымыз үшін. Қазір және әрдайым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» </a:t>
            </a:r>
            <a:r>
              <a:rPr kumimoji="0" lang="ru-RU" altLang="ru-RU" sz="1600" i="0" u="none" strike="noStrike" kern="1200" cap="none" spc="0" normalizeH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сайлау</a:t>
            </a:r>
            <a:r>
              <a:rPr lang="ru-RU" altLang="ru-RU" sz="1600" dirty="0" err="1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алды</a:t>
            </a:r>
            <a:r>
              <a:rPr lang="ru-RU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altLang="ru-RU" sz="1600" dirty="0" err="1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бағдарламасын</a:t>
            </a:r>
            <a:r>
              <a:rPr lang="ru-RU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altLang="ru-RU" sz="1600" dirty="0" err="1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іске</a:t>
            </a:r>
            <a:r>
              <a:rPr lang="ru-RU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altLang="ru-RU" sz="1600" dirty="0" err="1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асыру</a:t>
            </a:r>
            <a:r>
              <a:rPr lang="ru-RU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altLang="ru-RU" sz="1600" dirty="0" err="1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бойынша</a:t>
            </a:r>
            <a:r>
              <a:rPr lang="ru-RU" altLang="ru-RU" sz="1600" dirty="0">
                <a:solidFill>
                  <a:srgbClr val="00338D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ӘРЕКЕТ ЖОСПАРЫ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</p:txBody>
      </p:sp>
      <p:pic>
        <p:nvPicPr>
          <p:cNvPr id="32" name="Рисунок 14">
            <a:extLst>
              <a:ext uri="{FF2B5EF4-FFF2-40B4-BE49-F238E27FC236}">
                <a16:creationId xmlns:a16="http://schemas.microsoft.com/office/drawing/2014/main" id="{FF8A8BB5-F97D-47AE-B9D4-5BE2C21E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68" y="1555967"/>
            <a:ext cx="20316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C01F895A-A2D5-440C-8714-4635AACA6C0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9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Нег</a:t>
            </a:r>
            <a:r>
              <a:rPr lang="kk-KZ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ізгі бағыттары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A2A07A1-E156-FA6D-C017-21AC6EDCDD3B}"/>
              </a:ext>
            </a:extLst>
          </p:cNvPr>
          <p:cNvSpPr txBox="1"/>
          <p:nvPr/>
        </p:nvSpPr>
        <p:spPr>
          <a:xfrm>
            <a:off x="939177" y="1655043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 есептілігін ұсыну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5770392-9CCA-B23A-EE25-D68025E84E0E}"/>
              </a:ext>
            </a:extLst>
          </p:cNvPr>
          <p:cNvSpPr txBox="1"/>
          <p:nvPr/>
        </p:nvSpPr>
        <p:spPr>
          <a:xfrm>
            <a:off x="939177" y="921126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kk-KZ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Тіркеу әрекеттері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08F2AD7-56B6-47F9-B321-8F4C20579D30}"/>
              </a:ext>
            </a:extLst>
          </p:cNvPr>
          <p:cNvGrpSpPr/>
          <p:nvPr/>
        </p:nvGrpSpPr>
        <p:grpSpPr>
          <a:xfrm>
            <a:off x="8348521" y="1909576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962B3BD6-FE3F-4279-8834-EAD4D804CD9E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Graphic 21" descr="Bullseye with solid fill">
              <a:extLst>
                <a:ext uri="{FF2B5EF4-FFF2-40B4-BE49-F238E27FC236}">
                  <a16:creationId xmlns:a16="http://schemas.microsoft.com/office/drawing/2014/main" id="{239E6A54-F025-4BE8-9D20-BF7D3AA8B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F9ACD1-061B-442D-BE07-7BA1028C7353}"/>
              </a:ext>
            </a:extLst>
          </p:cNvPr>
          <p:cNvSpPr txBox="1"/>
          <p:nvPr/>
        </p:nvSpPr>
        <p:spPr>
          <a:xfrm>
            <a:off x="939177" y="2988796"/>
            <a:ext cx="6620587" cy="646331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Салықтық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тәуекелдерді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басқарудың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моделін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әзірлеу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4590711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Салықтық тексерулер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2BC82-3354-4D35-E5C8-0C0EAA367D6C}"/>
              </a:ext>
            </a:extLst>
          </p:cNvPr>
          <p:cNvSpPr txBox="1"/>
          <p:nvPr/>
        </p:nvSpPr>
        <p:spPr>
          <a:xfrm>
            <a:off x="939177" y="2244714"/>
            <a:ext cx="7066137" cy="646331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Арнаулы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режимдерін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реформалау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электрондық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сауданы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әкімшілендіру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5326873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Көлденең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мониторинг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3854549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Камералдық</a:t>
            </a:r>
            <a:r>
              <a:rPr kumimoji="0" lang="kk-KZ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бақылау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6058547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Мәжбүрлеп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өндіріп</a:t>
            </a: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prstClr val="black">
                    <a:lumMod val="75000"/>
                  </a:prstClr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алу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EF2AC59E-F8AC-4557-B73D-F58D227574B9}"/>
              </a:ext>
            </a:extLst>
          </p:cNvPr>
          <p:cNvSpPr/>
          <p:nvPr/>
        </p:nvSpPr>
        <p:spPr>
          <a:xfrm>
            <a:off x="553671" y="2326691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 pitchFamily="2" charset="-52"/>
            </a:endParaRPr>
          </a:p>
        </p:txBody>
      </p:sp>
      <p:sp>
        <p:nvSpPr>
          <p:cNvPr id="24" name="Freeform: Shape 30">
            <a:extLst>
              <a:ext uri="{FF2B5EF4-FFF2-40B4-BE49-F238E27FC236}">
                <a16:creationId xmlns:a16="http://schemas.microsoft.com/office/drawing/2014/main" id="{A6942843-5E37-4210-8657-139E3CEAA4B6}"/>
              </a:ext>
            </a:extLst>
          </p:cNvPr>
          <p:cNvSpPr/>
          <p:nvPr/>
        </p:nvSpPr>
        <p:spPr>
          <a:xfrm>
            <a:off x="553671" y="1592774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2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F6DA9614-8B3B-4E77-9CB3-0D6024DA5287}"/>
              </a:ext>
            </a:extLst>
          </p:cNvPr>
          <p:cNvSpPr/>
          <p:nvPr/>
        </p:nvSpPr>
        <p:spPr>
          <a:xfrm>
            <a:off x="553671" y="858857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1</a:t>
            </a:r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60667002-D7FD-4F22-B8BD-A19AEF9DB845}"/>
              </a:ext>
            </a:extLst>
          </p:cNvPr>
          <p:cNvSpPr/>
          <p:nvPr/>
        </p:nvSpPr>
        <p:spPr>
          <a:xfrm>
            <a:off x="553671" y="4528442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6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F682AE-1C00-4D4C-B4BD-8175741FF22E}"/>
              </a:ext>
            </a:extLst>
          </p:cNvPr>
          <p:cNvSpPr/>
          <p:nvPr/>
        </p:nvSpPr>
        <p:spPr>
          <a:xfrm>
            <a:off x="553671" y="3794525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5</a:t>
            </a:r>
          </a:p>
        </p:txBody>
      </p: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CDE17D9C-DC9B-482C-A00F-238C4B516B22}"/>
              </a:ext>
            </a:extLst>
          </p:cNvPr>
          <p:cNvSpPr/>
          <p:nvPr/>
        </p:nvSpPr>
        <p:spPr>
          <a:xfrm>
            <a:off x="553671" y="5262359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7</a:t>
            </a:r>
          </a:p>
        </p:txBody>
      </p:sp>
      <p:sp>
        <p:nvSpPr>
          <p:cNvPr id="39" name="Freeform: Shape 26">
            <a:extLst>
              <a:ext uri="{FF2B5EF4-FFF2-40B4-BE49-F238E27FC236}">
                <a16:creationId xmlns:a16="http://schemas.microsoft.com/office/drawing/2014/main" id="{C9BAB9DD-899E-4624-98FE-55C9D81E6B68}"/>
              </a:ext>
            </a:extLst>
          </p:cNvPr>
          <p:cNvSpPr/>
          <p:nvPr/>
        </p:nvSpPr>
        <p:spPr>
          <a:xfrm>
            <a:off x="553671" y="3060608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4</a:t>
            </a:r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49D841ED-AE37-485C-A6F4-714097E270A3}"/>
              </a:ext>
            </a:extLst>
          </p:cNvPr>
          <p:cNvSpPr/>
          <p:nvPr/>
        </p:nvSpPr>
        <p:spPr>
          <a:xfrm>
            <a:off x="553671" y="5996278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 pitchFamily="2" charset="-52"/>
            </a:endParaRPr>
          </a:p>
        </p:txBody>
      </p:sp>
      <p:sp>
        <p:nvSpPr>
          <p:cNvPr id="41" name="Номер слайда 2">
            <a:extLst>
              <a:ext uri="{FF2B5EF4-FFF2-40B4-BE49-F238E27FC236}">
                <a16:creationId xmlns:a16="http://schemas.microsoft.com/office/drawing/2014/main" id="{16F2D1F5-1C4E-49E3-B613-DD48047E4A7A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3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96" y="260616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anose="020B0604020202020204" pitchFamily="34" charset="0"/>
              </a:rPr>
              <a:t>Тіркеу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anose="020B0604020202020204" pitchFamily="34" charset="0"/>
              </a:rPr>
              <a:t>әрекеттері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90" y="1118961"/>
            <a:ext cx="610661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 defTabSz="914377">
              <a:buFont typeface="+mj-lt"/>
              <a:buAutoNum type="arabicPeriod"/>
              <a:defRPr/>
            </a:pP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Заңды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тұлғаны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тіркеу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кезінде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қосымша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параметрлерді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енгізу</a:t>
            </a:r>
            <a:endParaRPr lang="ru-RU" sz="20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Digital ID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Face ID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720725" lvl="0" indent="-184150" defTabSz="914377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пәтерге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тіркелу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кезінде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ЭСҚ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арқылы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меншік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иесінің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келісімі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(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тіркеу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механизмі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536575" marR="0" lvl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. ЭШФ АЖ-не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тіркеу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кезінде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Digital ID 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Face ID)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енгізу</a:t>
            </a:r>
            <a:r>
              <a:rPr lang="ru-RU" sz="2000" dirty="0">
                <a:latin typeface="Montserrat" panose="020B0604020202020204" charset="-52"/>
                <a:cs typeface="Arial" pitchFamily="34" charset="0"/>
              </a:rPr>
              <a:t>.</a:t>
            </a:r>
          </a:p>
          <a:p>
            <a:br>
              <a:rPr lang="ru-RU" sz="2000" dirty="0">
                <a:latin typeface="Montserrat" panose="020B0604020202020204" charset="-52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Сот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шешімінсіз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әрекетсіз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төлеушілерді</a:t>
            </a:r>
            <a:r>
              <a:rPr lang="ru-RU" sz="20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тарату</a:t>
            </a:r>
            <a:endParaRPr lang="ru-RU" sz="20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720725" indent="-184150" defTabSz="914377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жыл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СЕН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ұсынбау</a:t>
            </a:r>
            <a:endParaRPr lang="ru-RU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720725" indent="-184150" defTabSz="914377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банктік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шоттар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қозғалыстар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болмауы</a:t>
            </a:r>
            <a:endParaRPr lang="ru-RU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720725" indent="-184150" defTabSz="914377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2 ай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МКК мен ӘМ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мәжбүрлеп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тарату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шешім</a:t>
            </a:r>
            <a:r>
              <a:rPr lang="ru-RU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шығарады</a:t>
            </a:r>
            <a:endParaRPr lang="ru-RU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F3AFE9-665D-4FAD-84D9-C8E1B637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00" y="1815799"/>
            <a:ext cx="4023709" cy="229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7F3BCC70-46C2-4528-BDC3-F1A0C98F18FC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4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8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Салық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нысандарын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ұсыну</a:t>
            </a:r>
            <a:endParaRPr lang="ru-RU" sz="2400" b="1" dirty="0">
              <a:solidFill>
                <a:srgbClr val="0B5AB2"/>
              </a:solidFill>
              <a:latin typeface="Montserrat" panose="020B0604020202020204" charset="-52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68586-FB7F-4AEC-B864-2D0043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73" y="1815799"/>
            <a:ext cx="4023709" cy="451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F0240-7325-406B-8B48-ADBF32642231}"/>
              </a:ext>
            </a:extLst>
          </p:cNvPr>
          <p:cNvSpPr txBox="1"/>
          <p:nvPr/>
        </p:nvSpPr>
        <p:spPr>
          <a:xfrm>
            <a:off x="412543" y="836394"/>
            <a:ext cx="60930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1.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Кейбір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есептеулер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декларацияларды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ұсынудың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күшін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жою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міндеттемелері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1 миллион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теңгеден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аз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мүлік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салығы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мен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жер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салығы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бойынша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ағымдағы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төлемдердің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есебін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жою</a:t>
            </a:r>
            <a:endParaRPr lang="ru-RU" sz="14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шаруашылық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субъектілері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көлік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салығын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есептеуді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декларациялауды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жою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-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автоматты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есептеу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(ЖТ-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ға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ұқсас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өткен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кезеңдегі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тіркелген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көлік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құралдары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туралы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ақпаратты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СТК</a:t>
            </a:r>
            <a:r>
              <a:rPr lang="en-US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-</a:t>
            </a:r>
            <a:r>
              <a:rPr lang="kk-KZ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жіберу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.</a:t>
            </a:r>
          </a:p>
          <a:p>
            <a:endParaRPr lang="ru-RU" sz="1400" dirty="0">
              <a:solidFill>
                <a:srgbClr val="00000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Микрокәсіпкерлік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субъектілердің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СЕН-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ын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алдын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ала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толтыру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(АСР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қолданушы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субъектілер</a:t>
            </a:r>
            <a:r>
              <a:rPr lang="ru-RU" sz="16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)</a:t>
            </a: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бақылау-кассалық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машиналар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POS-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терминалдар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банктік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шоттар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айналымдар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деректері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негізінде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СЕН-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алдын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ала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толтыруды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енгізу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(банк </a:t>
            </a:r>
            <a:r>
              <a:rPr lang="ru-RU" sz="14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құпиясын</a:t>
            </a:r>
            <a:r>
              <a:rPr lang="ru-RU" sz="14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ашу</a:t>
            </a:r>
            <a:r>
              <a:rPr lang="ru-RU" sz="14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</a:t>
            </a: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API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қызметтері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банктерге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алдын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ала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толтыру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құқығын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беру.</a:t>
            </a: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endParaRPr lang="kk-KZ" sz="1400" i="1" dirty="0">
              <a:solidFill>
                <a:srgbClr val="000000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3. ҚҚС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декларацияны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алдын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ала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толтыру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300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нысанын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толтыру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нақты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уақыт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режимінде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жазылған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ЭШФ, БКМ- мен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шығарылған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чектері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рәсімделген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ТД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есептегішті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енгізу</a:t>
            </a:r>
            <a:endParaRPr lang="ru-RU" sz="14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625475" indent="-177800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алынған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ЭШФ-да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есепке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жатқызуға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қабылдау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күнін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енгізу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КБ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жұмысының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дұрыстығы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–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есепке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жатқызылмаған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жағдайда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белгі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енгізу</a:t>
            </a:r>
            <a:endParaRPr lang="ru-RU" sz="14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628650" lvl="1" indent="-17145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200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E6616B2A-FF88-490C-B2DB-3646CA6E8F6E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76" y="143947"/>
            <a:ext cx="109715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Арнайы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салық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режимдерін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және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электрондық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сауда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ны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реформалау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89CAC-46DB-4E08-B06D-A3CAF56CB846}"/>
              </a:ext>
            </a:extLst>
          </p:cNvPr>
          <p:cNvSpPr txBox="1"/>
          <p:nvPr/>
        </p:nvSpPr>
        <p:spPr>
          <a:xfrm>
            <a:off x="555418" y="1466413"/>
            <a:ext cx="6054932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377">
              <a:buFont typeface="+mj-lt"/>
              <a:buAutoNum type="arabicPeriod"/>
              <a:defRPr/>
            </a:pP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Платформалық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жұмыспен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қамту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мобильді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қосымша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жеке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кәсіпкер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ретінде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тіркелу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міндетті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емес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айына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1 млн.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тенгеге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дейін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табыс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мөлшерлеме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– 4%,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– 1%,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әлеуметтік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– 3%</a:t>
            </a:r>
          </a:p>
          <a:p>
            <a:pPr marL="447675" lvl="0" algn="just" defTabSz="914377">
              <a:spcAft>
                <a:spcPts val="600"/>
              </a:spcAft>
              <a:defRPr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pPr lvl="0" algn="just" defTabSz="914377"/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2. Микро бизнес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р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ежимі</a:t>
            </a:r>
            <a:endParaRPr lang="ru-RU" b="1" i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декларацияны автоматты түрде толтыру, ҚҚС  бойынша шекті мәнге дейінгі кіріс, қызметкерлер саны 5 адамға дейін</a:t>
            </a:r>
            <a:endParaRPr lang="ru-RU" sz="14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мөлшерлемесі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 5%,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әлеуметтік</a:t>
            </a:r>
            <a:r>
              <a:rPr lang="ru-RU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төлем</a:t>
            </a:r>
            <a:endParaRPr lang="ru-RU" sz="1400" i="1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536575" lvl="0" indent="-536575" algn="just" defTabSz="914377">
              <a:defRPr/>
            </a:pPr>
            <a:endParaRPr lang="ru-RU" sz="1400" dirty="0"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536575" lvl="0" indent="-536575"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Жеңілдетілген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тәртіп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kk-KZ" sz="14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декларацияны автоматты түрде толтыру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кіріс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2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млрд.тенгеге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дейін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қызметкерлер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саны 200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адамға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дейін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(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келісуге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болады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), ҚҚС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төлеуші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емес</a:t>
            </a:r>
            <a:endParaRPr lang="ru-RU" sz="1400" dirty="0">
              <a:latin typeface="Roboto Condensed" panose="020B0604020202020204" charset="0"/>
              <a:ea typeface="Roboto Condensed" panose="020B0604020202020204" charset="0"/>
              <a:cs typeface="Arial" pitchFamily="34" charset="0"/>
              <a:sym typeface="Tahoma"/>
            </a:endParaRPr>
          </a:p>
          <a:p>
            <a:pPr marL="628650" lvl="1" indent="-17145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мөлшерлемесі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кірістер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мен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шығыстар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айырмашылығынан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10%</a:t>
            </a:r>
          </a:p>
          <a:p>
            <a:pPr lvl="1" algn="just" defTabSz="914377">
              <a:spcAft>
                <a:spcPts val="600"/>
              </a:spcAft>
              <a:defRPr/>
            </a:pPr>
            <a:endParaRPr lang="ru-RU" sz="1400" dirty="0"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pPr marL="536575" lvl="0" indent="-536575"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Электрондық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тауарлар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саудасы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салықты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платформа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иесі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ұстайды</a:t>
            </a:r>
            <a:endParaRPr lang="ru-RU" sz="1400" dirty="0"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мөлшерлемесі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қарастырылуда</a:t>
            </a:r>
            <a:endParaRPr lang="ru-RU" sz="1200" i="1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A53546-06C6-4456-9759-3F628390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71" y="1801367"/>
            <a:ext cx="4022333" cy="268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167EF52F-2E3B-4470-8A30-8EE69B80499E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524582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3810291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6096000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8381710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0667420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524582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3810291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6096000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8381710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0667420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7251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Салық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тәуекелдерін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басқарудың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anose="020B0604020202020204" charset="-52"/>
                <a:cs typeface="Arial" pitchFamily="34" charset="0"/>
              </a:rPr>
              <a:t>жа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ңа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моделі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anose="020B0604020202020204" charset="-52"/>
              <a:cs typeface="Arial" pitchFamily="34" charset="0"/>
            </a:endParaRPr>
          </a:p>
        </p:txBody>
      </p:sp>
      <p:sp>
        <p:nvSpPr>
          <p:cNvPr id="21" name="Прямоугольник: скругленные углы 37">
            <a:extLst>
              <a:ext uri="{FF2B5EF4-FFF2-40B4-BE49-F238E27FC236}">
                <a16:creationId xmlns:a16="http://schemas.microsoft.com/office/drawing/2014/main" id="{F2EECAD5-E59C-4D9F-A5B0-E13B21D9EDEE}"/>
              </a:ext>
            </a:extLst>
          </p:cNvPr>
          <p:cNvSpPr/>
          <p:nvPr/>
        </p:nvSpPr>
        <p:spPr>
          <a:xfrm>
            <a:off x="2892291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БІР КҮНДІК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B0604020202020204" charset="0"/>
                <a:cs typeface="Arial" pitchFamily="34" charset="0"/>
              </a:rPr>
              <a:t>ФИРМАЛАР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22" name="Прямоугольник: скругленные углы 38">
            <a:extLst>
              <a:ext uri="{FF2B5EF4-FFF2-40B4-BE49-F238E27FC236}">
                <a16:creationId xmlns:a16="http://schemas.microsoft.com/office/drawing/2014/main" id="{C854B225-D844-4B41-9342-9E3D1588B42C}"/>
              </a:ext>
            </a:extLst>
          </p:cNvPr>
          <p:cNvSpPr/>
          <p:nvPr/>
        </p:nvSpPr>
        <p:spPr>
          <a:xfrm>
            <a:off x="5178000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B0604020202020204" charset="0"/>
                <a:cs typeface="Arial" pitchFamily="34" charset="0"/>
              </a:rPr>
              <a:t>КӨТЕРМЕ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САУДАГЕРЛЕР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23" name="Прямоугольник: скругленные углы 39">
            <a:extLst>
              <a:ext uri="{FF2B5EF4-FFF2-40B4-BE49-F238E27FC236}">
                <a16:creationId xmlns:a16="http://schemas.microsoft.com/office/drawing/2014/main" id="{CDE2CE39-474C-4501-939F-80BC3BB140C0}"/>
              </a:ext>
            </a:extLst>
          </p:cNvPr>
          <p:cNvSpPr/>
          <p:nvPr/>
        </p:nvSpPr>
        <p:spPr>
          <a:xfrm>
            <a:off x="7463710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kern="0" dirty="0">
                <a:solidFill>
                  <a:srgbClr val="00206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ІРІ САЛЫҚ </a:t>
            </a:r>
            <a:r>
              <a:rPr lang="kk-KZ" sz="1200" kern="0" dirty="0">
                <a:solidFill>
                  <a:srgbClr val="002060"/>
                </a:solidFill>
                <a:latin typeface="Montserrat" panose="020B0604020202020204" charset="-52"/>
                <a:ea typeface="Roboto Condensed" panose="020B0604020202020204" charset="0"/>
                <a:cs typeface="Arial" pitchFamily="34" charset="0"/>
              </a:rPr>
              <a:t>ТӨЛЕУШІЛЕР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24" name="Прямоугольник: скругленные углы 36">
            <a:extLst>
              <a:ext uri="{FF2B5EF4-FFF2-40B4-BE49-F238E27FC236}">
                <a16:creationId xmlns:a16="http://schemas.microsoft.com/office/drawing/2014/main" id="{E386E1FC-C364-477B-9914-2334FBC32235}"/>
              </a:ext>
            </a:extLst>
          </p:cNvPr>
          <p:cNvSpPr/>
          <p:nvPr/>
        </p:nvSpPr>
        <p:spPr>
          <a:xfrm>
            <a:off x="606582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kern="0" noProof="0" dirty="0">
                <a:solidFill>
                  <a:srgbClr val="002060"/>
                </a:solidFill>
                <a:latin typeface="Montserrat" panose="020B0604020202020204" charset="-52"/>
                <a:ea typeface="Roboto Condensed" panose="020B0604020202020204" charset="0"/>
                <a:cs typeface="Arial" pitchFamily="34" charset="0"/>
              </a:rPr>
              <a:t>ҚҰРЫЛЫС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20B0604020202020204" charset="-52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F43728-2365-4842-9790-50DAA2DB4E4F}"/>
              </a:ext>
            </a:extLst>
          </p:cNvPr>
          <p:cNvSpPr/>
          <p:nvPr/>
        </p:nvSpPr>
        <p:spPr>
          <a:xfrm>
            <a:off x="606582" y="1406172"/>
            <a:ext cx="10978838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CRM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 ТОПТЫ</a:t>
            </a:r>
            <a:r>
              <a:rPr kumimoji="0" lang="kk-KZ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 ТАЛДАУЫ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: скругленные углы 39">
            <a:extLst>
              <a:ext uri="{FF2B5EF4-FFF2-40B4-BE49-F238E27FC236}">
                <a16:creationId xmlns:a16="http://schemas.microsoft.com/office/drawing/2014/main" id="{CDE2CE39-474C-4501-939F-80BC3BB140C0}"/>
              </a:ext>
            </a:extLst>
          </p:cNvPr>
          <p:cNvSpPr/>
          <p:nvPr/>
        </p:nvSpPr>
        <p:spPr>
          <a:xfrm>
            <a:off x="9749420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КЕНДЕГІ АЛТЫН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20B0604020202020204" charset="-52"/>
                <a:ea typeface="Roboto Condensed" panose="020B0604020202020204" charset="0"/>
                <a:cs typeface="Arial" pitchFamily="34" charset="0"/>
              </a:rPr>
              <a:t>ҚҰРАМНЫҢ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ДҰРЫСТЫҒЫ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582" y="2850890"/>
            <a:ext cx="2035988" cy="116955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noProof="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ЖК </a:t>
            </a:r>
            <a:r>
              <a:rPr lang="ru-RU" sz="1200" noProof="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қолдану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СР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қысқарту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(ЕАҚ)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есебі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мен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ЖСҚ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деректері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арасында</a:t>
            </a:r>
            <a:r>
              <a:rPr lang="ru-RU" sz="1200" noProof="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ғы</a:t>
            </a:r>
            <a:r>
              <a:rPr lang="ru-RU" sz="1200" noProof="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noProof="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сәйкессіздік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2294" y="2850890"/>
            <a:ext cx="2035988" cy="153888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Жалған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операцияларды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жүзеге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асыру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ЗТ жал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ған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тұлғаларға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тіркеу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Сатып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алудың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болмауы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8006" y="2850891"/>
            <a:ext cx="2035988" cy="172354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Төмендетілген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құнмен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 ЗТ-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ға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ЭСФ беру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арқылы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кірісті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жасыру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Сауда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үстеме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бағаларын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жасыру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Импорттаушылардан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есепке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алуды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қабылдау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3718" y="2850892"/>
            <a:ext cx="2035988" cy="212365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Сауда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үйлерін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құру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, ДҚ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өсіру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Сервистік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компаниялар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арқылы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салу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базасын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бұлдырату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Резидент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еместермен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өзара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есеп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айырысу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(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конструктивті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дивидендтер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Трансферттік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баға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белгілеу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49432" y="2850890"/>
            <a:ext cx="2035988" cy="153888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Рудадағы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алтын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құрамын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төмендету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/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импорттық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концентратта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Импорт,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толлинг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концентраты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Пайдалы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қазбаларды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Roboto Condensed" panose="020B0604020202020204" charset="0"/>
                <a:cs typeface="Arial" pitchFamily="34" charset="0"/>
              </a:rPr>
              <a:t>экспорттау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Condensed" panose="020B0604020202020204" charset="0"/>
              <a:cs typeface="Arial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9F43728-2365-4842-9790-50DAA2DB4E4F}"/>
              </a:ext>
            </a:extLst>
          </p:cNvPr>
          <p:cNvSpPr/>
          <p:nvPr/>
        </p:nvSpPr>
        <p:spPr>
          <a:xfrm>
            <a:off x="606582" y="5242717"/>
            <a:ext cx="10978838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t>МКК ТӘУЕКЕЛДЕРМЕН КОМИССИЯСЫ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graphicFrame>
        <p:nvGraphicFramePr>
          <p:cNvPr id="51" name="Схема 50">
            <a:extLst>
              <a:ext uri="{FF2B5EF4-FFF2-40B4-BE49-F238E27FC236}">
                <a16:creationId xmlns:a16="http://schemas.microsoft.com/office/drawing/2014/main" id="{0D925598-BC0D-45A7-816A-25E115BA5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716085"/>
              </p:ext>
            </p:extLst>
          </p:nvPr>
        </p:nvGraphicFramePr>
        <p:xfrm>
          <a:off x="606583" y="5851368"/>
          <a:ext cx="10978838" cy="73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9F43728-2365-4842-9790-50DAA2DB4E4F}"/>
              </a:ext>
            </a:extLst>
          </p:cNvPr>
          <p:cNvSpPr/>
          <p:nvPr/>
        </p:nvSpPr>
        <p:spPr>
          <a:xfrm>
            <a:off x="3190875" y="845842"/>
            <a:ext cx="5810252" cy="338554"/>
          </a:xfrm>
          <a:prstGeom prst="rect">
            <a:avLst/>
          </a:prstGeom>
          <a:solidFill>
            <a:srgbClr val="0B5AB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МКК 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ҚЫЗМЕТІНДЕГІ </a:t>
            </a:r>
            <a:r>
              <a:rPr lang="ru-RU" sz="1600" b="1" dirty="0">
                <a:solidFill>
                  <a:prstClr val="white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ТӘУЕКЕЛДЕРДІ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 ТАЛДАУ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  <a:stCxn id="34" idx="2"/>
            <a:endCxn id="25" idx="0"/>
          </p:cNvCxnSpPr>
          <p:nvPr/>
        </p:nvCxnSpPr>
        <p:spPr>
          <a:xfrm>
            <a:off x="6096001" y="1184396"/>
            <a:ext cx="0" cy="22177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id="{9448B2A9-72C9-41F0-AB95-ABE8AAC97AB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9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Камералдық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бақылау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және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салықтық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тексеру</a:t>
            </a:r>
            <a:endParaRPr lang="ru-RU" sz="2400" b="1" dirty="0">
              <a:solidFill>
                <a:srgbClr val="0B5AB2"/>
              </a:solidFill>
              <a:latin typeface="Montserrat" panose="020B0604020202020204" charset="-52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DD770F-855C-4D6A-A47B-C2858AA1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365C9-A0C5-45D4-BDA8-3E805212F666}"/>
              </a:ext>
            </a:extLst>
          </p:cNvPr>
          <p:cNvSpPr txBox="1"/>
          <p:nvPr/>
        </p:nvSpPr>
        <p:spPr>
          <a:xfrm>
            <a:off x="555418" y="1152882"/>
            <a:ext cx="618828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 algn="just" defTabSz="914377">
              <a:buFontTx/>
              <a:buAutoNum type="arabicPeriod"/>
              <a:defRPr/>
            </a:pP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төлеушімен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кері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байланыс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lvl="0" algn="just" defTabSz="914377">
              <a:defRPr/>
            </a:pP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361950" lvl="0" indent="-361950" algn="just" defTabSz="914377">
              <a:buFont typeface="+mj-lt"/>
              <a:buAutoNum type="arabicPeriod" startAt="2"/>
              <a:defRPr/>
            </a:pP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Есеп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айырысу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шоттары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шығыс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операцияларын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тоқтатудан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бас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тарту</a:t>
            </a: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lvl="0" algn="just" defTabSz="914377">
              <a:defRPr/>
            </a:pP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361950" lvl="0" indent="-361950" algn="just" defTabSz="914377">
              <a:buFontTx/>
              <a:buAutoNum type="arabicPeriod" startAt="2"/>
              <a:defRPr/>
            </a:pP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Салықтық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тексеру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тәсілдерін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қайта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қарастыру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endParaRPr lang="ru-RU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717550" lvl="0" indent="-179388" algn="just" defTabSz="914377"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салықтық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тәуекелдерді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басқарудың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жаңа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моделі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негізінде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тексеруді</a:t>
            </a:r>
            <a:r>
              <a:rPr lang="ru-RU" sz="16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тағайындау</a:t>
            </a:r>
            <a:endParaRPr lang="ru-RU" sz="16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538162" lvl="0" algn="just" defTabSz="914377">
              <a:defRPr/>
            </a:pPr>
            <a:endParaRPr lang="ru-RU" dirty="0">
              <a:solidFill>
                <a:srgbClr val="00000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Тексеруді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2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реттен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артық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емес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тоқтата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тұру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 </a:t>
            </a:r>
          </a:p>
          <a:p>
            <a:pPr indent="358775" algn="just">
              <a:spcAft>
                <a:spcPts val="1200"/>
              </a:spcAft>
            </a:pP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Ірі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төлеушілерді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қоспағанда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) </a:t>
            </a:r>
          </a:p>
          <a:p>
            <a:pPr marL="358775" indent="-358775"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5. </a:t>
            </a:r>
            <a:r>
              <a:rPr lang="kk-KZ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</a:rPr>
              <a:t>Салық төлеушімен салық төлеуші кабинеті арқылы электрондық нысанда өкімді жеткізуден бастап, электрондық салықтық тексеру актісін тапсырумен аяқталатын өзара іс-қимыл 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тоқтата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тұру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туралы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хабарлама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құжаттарды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ұсыну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талабы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және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600" i="1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т.б</a:t>
            </a:r>
            <a:r>
              <a:rPr lang="ru-RU" sz="1600" i="1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4929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03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Көлденең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мониторинг –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заңнамалық</a:t>
            </a:r>
            <a:r>
              <a:rPr lang="ru-RU" sz="2400" b="1" dirty="0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B5AB2"/>
                </a:solidFill>
                <a:latin typeface="Montserrat" panose="020B0604020202020204" charset="-52"/>
                <a:cs typeface="Arial" pitchFamily="34" charset="0"/>
              </a:rPr>
              <a:t>бекіту</a:t>
            </a:r>
            <a:endParaRPr lang="ru-RU" sz="2400" b="1" dirty="0">
              <a:solidFill>
                <a:srgbClr val="0B5AB2"/>
              </a:solidFill>
              <a:latin typeface="Montserrat" panose="020B0604020202020204" charset="-52"/>
              <a:cs typeface="Arial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E00529-D8F5-4F70-987A-6C53E9291B93}"/>
              </a:ext>
            </a:extLst>
          </p:cNvPr>
          <p:cNvGrpSpPr/>
          <p:nvPr/>
        </p:nvGrpSpPr>
        <p:grpSpPr>
          <a:xfrm>
            <a:off x="8211630" y="1972120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7CA61863-F833-43C4-B2C6-54242D0FA0CC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0321BAD7-E65E-4DBF-9030-82B8D7DF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10DD9-8109-42C3-B002-4237B000945B}"/>
              </a:ext>
            </a:extLst>
          </p:cNvPr>
          <p:cNvSpPr txBox="1"/>
          <p:nvPr/>
        </p:nvSpPr>
        <p:spPr>
          <a:xfrm>
            <a:off x="555419" y="730502"/>
            <a:ext cx="710268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 defTabSz="914377">
              <a:spcBef>
                <a:spcPts val="600"/>
              </a:spcBef>
              <a:buFontTx/>
              <a:buAutoNum type="arabicPeriod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кезеңінің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жабылуы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декларацияны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тапсыру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нәтижелері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бойынша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мониторинг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жүргізілетін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болады</a:t>
            </a:r>
            <a:endParaRPr lang="ru-RU" sz="13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  <a:sym typeface="Tahoma"/>
              </a:rPr>
              <a:t>мониторинг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  <a:sym typeface="Tahoma"/>
              </a:rPr>
              <a:t>нәтижелері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  <a:sym typeface="Tahoma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  <a:sym typeface="Tahoma"/>
              </a:rPr>
              <a:t>бойынша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  <a:sym typeface="Tahoma"/>
              </a:rPr>
              <a:t>  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  <a:sym typeface="Tahoma"/>
              </a:rPr>
              <a:t>– ҚР ҚМ МКК-не </a:t>
            </a:r>
            <a:r>
              <a:rPr lang="ru-RU" sz="1300" dirty="0" err="1">
                <a:solidFill>
                  <a:srgbClr val="00000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  <a:sym typeface="Tahoma"/>
              </a:rPr>
              <a:t>қорытындысын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  <a:sym typeface="Tahoma"/>
              </a:rPr>
              <a:t>жолдау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Дәстүрлі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тексерулерден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босату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62865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тарихи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деректерді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зерделеу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түріндегі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салықтық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тексеру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 </a:t>
            </a:r>
            <a:r>
              <a:rPr lang="ru-RU" sz="13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</a:t>
            </a:r>
            <a:r>
              <a:rPr lang="ru-RU" sz="13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ұйғарымдарсыз</a:t>
            </a:r>
            <a:r>
              <a:rPr lang="ru-RU" sz="13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және</a:t>
            </a:r>
            <a:r>
              <a:rPr lang="ru-RU" sz="13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i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айыппұлдарсыз</a:t>
            </a:r>
            <a:r>
              <a:rPr lang="ru-RU" sz="1300" i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)</a:t>
            </a:r>
          </a:p>
          <a:p>
            <a:pPr marL="62865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жабық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кезеңдер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үшін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салықтық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тексеру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жүргізілмейді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,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мыналарды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қоспағанда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: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қарсы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тексерулер</a:t>
            </a:r>
            <a:endParaRPr lang="ru-RU" sz="13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СТ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арызы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бойынша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салықтық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тексеру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ҚР ҚПК, ҚР « Прокуратура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туралы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»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заңы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негізінде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салықтық</a:t>
            </a:r>
            <a:r>
              <a:rPr lang="ru-RU" sz="13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тексерулер</a:t>
            </a:r>
            <a:endParaRPr lang="ru-RU" sz="1300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  <a:cs typeface="Arial" pitchFamily="34" charset="0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Жоспарланған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және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өткен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операциялар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бойынша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алдын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ала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түсініктемелер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Айыппұлдар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жоқ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және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өсімпұлдарды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азайту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Оңайтылған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ҚҚС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қайтару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( 90% </a:t>
            </a:r>
            <a:r>
              <a:rPr lang="ru-RU" sz="1300" b="1" i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дейін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)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Келісу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комиссиясының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даулы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мәселелерін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сотқа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дейін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қарау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kk-KZ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Камералдық бақылау нәтижелері бойынша хабарлама жібермеу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Ұзартылған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төлем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( 2 </a:t>
            </a:r>
            <a:r>
              <a:rPr lang="ru-RU" sz="1300" b="1" i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жылға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дейін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)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және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кейінге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қалдыру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( 3 </a:t>
            </a:r>
            <a:r>
              <a:rPr lang="ru-RU" sz="1300" b="1" i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жылға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i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дейін</a:t>
            </a:r>
            <a:r>
              <a:rPr lang="ru-RU" sz="1300" b="1" i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) </a:t>
            </a:r>
            <a:r>
              <a:rPr lang="ru-RU" sz="1300" b="1" i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мерзімдері</a:t>
            </a:r>
            <a:endParaRPr lang="ru-RU" sz="1300" b="1" i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міндеттемелерінің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дұрыс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орындалуын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бірлесіп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бақылау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–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тәуекелдерін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азайту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Сұралған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құжаттаманы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қысқарту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бойынша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«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бір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терезе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»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қағидаты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бойынша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төлеушімен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өзара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іс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-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қимыл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тәуекелдерінің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жоқтығына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сенімділік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–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инвестициалық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тартымдылықты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арттыру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және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адал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төлеушілерді</a:t>
            </a:r>
            <a:r>
              <a:rPr lang="ru-RU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мойындау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kk-KZ" sz="1300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Arial" pitchFamily="34" charset="0"/>
                <a:sym typeface="Tahoma"/>
              </a:rPr>
              <a:t>Салық төлеушілер қызметінің ашықтығын және бюджетке түсетін түсімдердің болжамын қамтамасыз ету</a:t>
            </a:r>
            <a:endParaRPr lang="ru-RU" sz="1300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Arial" pitchFamily="34" charset="0"/>
              <a:sym typeface="Tahoma"/>
            </a:endParaRP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endParaRPr lang="ru-RU" sz="1300" b="1" dirty="0">
              <a:solidFill>
                <a:srgbClr val="002060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  <a:sym typeface="Tahoma"/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BBA0036D-B054-4A17-AA17-3FDAE2066C1D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9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2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MinFi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B59B2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CA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21175</TotalTime>
  <Words>927</Words>
  <Application>Microsoft Office PowerPoint</Application>
  <PresentationFormat>Широкоэкранный</PresentationFormat>
  <Paragraphs>148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Montserrat ExtraBold</vt:lpstr>
      <vt:lpstr>Montserrat</vt:lpstr>
      <vt:lpstr>Calibri Light</vt:lpstr>
      <vt:lpstr>Arial</vt:lpstr>
      <vt:lpstr>Wingdings</vt:lpstr>
      <vt:lpstr>Roboto Condensed</vt:lpstr>
      <vt:lpstr>Montserrat Medium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Сулейменов Азамат Жанабергенулы</dc:creator>
  <cp:lastModifiedBy>Мурзагалиева Лаззат Имангельдиевна  </cp:lastModifiedBy>
  <cp:revision>552</cp:revision>
  <cp:lastPrinted>2023-04-27T05:38:58Z</cp:lastPrinted>
  <dcterms:created xsi:type="dcterms:W3CDTF">2022-08-06T05:50:26Z</dcterms:created>
  <dcterms:modified xsi:type="dcterms:W3CDTF">2023-05-03T12:05:26Z</dcterms:modified>
</cp:coreProperties>
</file>