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jpeg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9" r:id="rId2"/>
    <p:sldMasterId id="2147483663" r:id="rId3"/>
  </p:sldMasterIdLst>
  <p:notesMasterIdLst>
    <p:notesMasterId r:id="rId14"/>
  </p:notesMasterIdLst>
  <p:handoutMasterIdLst>
    <p:handoutMasterId r:id="rId15"/>
  </p:handoutMasterIdLst>
  <p:sldIdLst>
    <p:sldId id="1554" r:id="rId4"/>
    <p:sldId id="1566" r:id="rId5"/>
    <p:sldId id="1567" r:id="rId6"/>
    <p:sldId id="1568" r:id="rId7"/>
    <p:sldId id="1565" r:id="rId8"/>
    <p:sldId id="1559" r:id="rId9"/>
    <p:sldId id="1535" r:id="rId10"/>
    <p:sldId id="1561" r:id="rId11"/>
    <p:sldId id="290" r:id="rId12"/>
    <p:sldId id="1569" r:id="rId13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13B87F8-4475-4FA4-8675-3B055BE3DD17}">
          <p14:sldIdLst>
            <p14:sldId id="1554"/>
            <p14:sldId id="1566"/>
            <p14:sldId id="1567"/>
            <p14:sldId id="1568"/>
            <p14:sldId id="1565"/>
            <p14:sldId id="1559"/>
            <p14:sldId id="1535"/>
            <p14:sldId id="1561"/>
            <p14:sldId id="290"/>
            <p14:sldId id="15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4" userDrawn="1">
          <p15:clr>
            <a:srgbClr val="A4A3A4"/>
          </p15:clr>
        </p15:guide>
        <p15:guide id="2" pos="2133" userDrawn="1">
          <p15:clr>
            <a:srgbClr val="A4A3A4"/>
          </p15:clr>
        </p15:guide>
        <p15:guide id="3" orient="horz" pos="3132" userDrawn="1">
          <p15:clr>
            <a:srgbClr val="A4A3A4"/>
          </p15:clr>
        </p15:guide>
        <p15:guide id="4" pos="214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сия Жумаканова" initials="АЖ" lastIdx="0" clrIdx="0"/>
  <p:cmAuthor id="2" name="Алихан Ержанов" initials="АЕ" lastIdx="0" clrIdx="1"/>
  <p:cmAuthor id="3" name="Нурмади Алибаев" initials="НА" lastIdx="1" clrIdx="2"/>
  <p:cmAuthor id="4" name="Мадина Ержанова" initials="МЕ" lastIdx="108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CF7F"/>
    <a:srgbClr val="AE8705"/>
    <a:srgbClr val="B4975A"/>
    <a:srgbClr val="406D69"/>
    <a:srgbClr val="007A40"/>
    <a:srgbClr val="F1EBDF"/>
    <a:srgbClr val="257E3E"/>
    <a:srgbClr val="3F794E"/>
    <a:srgbClr val="56BA48"/>
    <a:srgbClr val="C365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8548" autoAdjust="0"/>
    <p:restoredTop sz="93023" autoAdjust="0"/>
  </p:normalViewPr>
  <p:slideViewPr>
    <p:cSldViewPr>
      <p:cViewPr varScale="1">
        <p:scale>
          <a:sx n="160" d="100"/>
          <a:sy n="160" d="100"/>
        </p:scale>
        <p:origin x="127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978" y="108"/>
      </p:cViewPr>
      <p:guideLst>
        <p:guide orient="horz" pos="3134"/>
        <p:guide pos="2133"/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ҚДБ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портфеліндегі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ЖЭК (МВт)</a:t>
            </a:r>
          </a:p>
        </c:rich>
      </c:tx>
      <c:layout>
        <c:manualLayout>
          <c:xMode val="edge"/>
          <c:yMode val="edge"/>
          <c:x val="0.30086359570827254"/>
          <c:y val="1.66945632316469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9427702775886283"/>
          <c:y val="0.28119789056916844"/>
          <c:w val="0.41144594448227423"/>
          <c:h val="0.7188021094308315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shade val="6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A0E-4E6C-8360-A3C59F853E96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A0E-4E6C-8360-A3C59F853E96}"/>
              </c:ext>
            </c:extLst>
          </c:dPt>
          <c:dPt>
            <c:idx val="2"/>
            <c:bubble3D val="0"/>
            <c:spPr>
              <a:solidFill>
                <a:schemeClr val="accent6">
                  <a:tint val="6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A0E-4E6C-8360-A3C59F853E96}"/>
              </c:ext>
            </c:extLst>
          </c:dPt>
          <c:dLbls>
            <c:dLbl>
              <c:idx val="0"/>
              <c:layout>
                <c:manualLayout>
                  <c:x val="0.17475615172706793"/>
                  <c:y val="0.1427650254115068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a:t>СЭС </a:t>
                    </a:r>
                  </a:p>
                  <a:p>
                    <a: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a:t>40 МВт</a:t>
                    </a:r>
                    <a:r>
                      <a:rPr lang="ru-RU" baseline="0" dirty="0">
                        <a:latin typeface="Arial Narrow" panose="020B0606020202030204" pitchFamily="34" charset="0"/>
                      </a:rPr>
                      <a:t>
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A0E-4E6C-8360-A3C59F853E96}"/>
                </c:ext>
              </c:extLst>
            </c:dLbl>
            <c:dLbl>
              <c:idx val="1"/>
              <c:layout>
                <c:manualLayout>
                  <c:x val="4.4785630982857365E-2"/>
                  <c:y val="1.862884649009062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 dirty="0">
                        <a:latin typeface="Arial Narrow" panose="020B0606020202030204" pitchFamily="34" charset="0"/>
                      </a:rPr>
                      <a:t>КЭС 220 МВт</a:t>
                    </a:r>
                    <a:r>
                      <a:rPr lang="ru-RU" baseline="0" dirty="0">
                        <a:latin typeface="Arial Narrow" panose="020B0606020202030204" pitchFamily="34" charset="0"/>
                      </a:rPr>
                      <a:t>
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A0E-4E6C-8360-A3C59F853E96}"/>
                </c:ext>
              </c:extLst>
            </c:dLbl>
            <c:dLbl>
              <c:idx val="2"/>
              <c:layout>
                <c:manualLayout>
                  <c:x val="-3.9431989406876401E-2"/>
                  <c:y val="4.945195615908862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a:t>ЖЭС </a:t>
                    </a:r>
                  </a:p>
                  <a:p>
                    <a: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a:t>300 МВТ
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A0E-4E6C-8360-A3C59F853E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Лист1!$L$5:$L$7</c:f>
              <c:strCache>
                <c:ptCount val="3"/>
                <c:pt idx="0">
                  <c:v>ГЭС (2 ед)</c:v>
                </c:pt>
                <c:pt idx="1">
                  <c:v>СЭС (4 ед)</c:v>
                </c:pt>
                <c:pt idx="2">
                  <c:v>ВЭС (3 ед)</c:v>
                </c:pt>
              </c:strCache>
            </c:strRef>
          </c:cat>
          <c:val>
            <c:numRef>
              <c:f>Лист1!$M$5:$M$7</c:f>
              <c:numCache>
                <c:formatCode>_(* #,##0.00_);_(* \(#,##0.00\);_(* "-"??_);_(@_)</c:formatCode>
                <c:ptCount val="3"/>
                <c:pt idx="0">
                  <c:v>40</c:v>
                </c:pt>
                <c:pt idx="1">
                  <c:v>220</c:v>
                </c:pt>
                <c:pt idx="2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A0E-4E6C-8360-A3C59F853E96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0.77817</cdr:x>
      <cdr:y>0.43972</cdr:y>
    </cdr:from>
    <cdr:to>
      <cdr:x>0.90031</cdr:x>
      <cdr:y>0.62182</cdr:y>
    </cdr:to>
    <cdr:pic>
      <cdr:nvPicPr>
        <cdr:cNvPr id="2" name="Picture 4" descr="Солнечная панель – Бесплатные иконки: технологии">
          <a:extLst xmlns:a="http://schemas.openxmlformats.org/drawingml/2006/main">
            <a:ext uri="{FF2B5EF4-FFF2-40B4-BE49-F238E27FC236}">
              <a16:creationId xmlns:a16="http://schemas.microsoft.com/office/drawing/2014/main" id="{BAF63DEB-5AA6-50C6-9491-1B44E5F78662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630269" y="1551045"/>
          <a:ext cx="726762" cy="6423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0.71093</cdr:x>
      <cdr:y>0.10405</cdr:y>
    </cdr:from>
    <cdr:to>
      <cdr:x>0.81194</cdr:x>
      <cdr:y>0.25465</cdr:y>
    </cdr:to>
    <cdr:pic>
      <cdr:nvPicPr>
        <cdr:cNvPr id="3" name="Picture 10" descr="Coal Icon - Download Coal Icon 1558573 | Noun Project">
          <a:extLst xmlns:a="http://schemas.openxmlformats.org/drawingml/2006/main">
            <a:ext uri="{FF2B5EF4-FFF2-40B4-BE49-F238E27FC236}">
              <a16:creationId xmlns:a16="http://schemas.microsoft.com/office/drawing/2014/main" id="{E8EE52D8-EAA7-347B-FCDC-37981FEDEDE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230205" y="367018"/>
          <a:ext cx="601034" cy="53121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0.13312</cdr:x>
      <cdr:y>0.50471</cdr:y>
    </cdr:from>
    <cdr:to>
      <cdr:x>0.2732</cdr:x>
      <cdr:y>0.63592</cdr:y>
    </cdr:to>
    <cdr:pic>
      <cdr:nvPicPr>
        <cdr:cNvPr id="4" name="Picture 12" descr="Wind Turbine Icon Png - Wind Power Plant Icon, Transparent Png ,  Transparent Png Image - PNGitem">
          <a:extLst xmlns:a="http://schemas.openxmlformats.org/drawingml/2006/main">
            <a:ext uri="{FF2B5EF4-FFF2-40B4-BE49-F238E27FC236}">
              <a16:creationId xmlns:a16="http://schemas.microsoft.com/office/drawing/2014/main" id="{D9A880D7-4FD6-F4E5-1837-AA39330A702C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3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92088" y="1780282"/>
          <a:ext cx="833510" cy="46281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8" y="35"/>
            <a:ext cx="2951169" cy="496807"/>
          </a:xfrm>
          <a:prstGeom prst="rect">
            <a:avLst/>
          </a:prstGeom>
        </p:spPr>
        <p:txBody>
          <a:bodyPr vert="horz" lIns="88277" tIns="44140" rIns="88277" bIns="4414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077" y="35"/>
            <a:ext cx="2951169" cy="496807"/>
          </a:xfrm>
          <a:prstGeom prst="rect">
            <a:avLst/>
          </a:prstGeom>
        </p:spPr>
        <p:txBody>
          <a:bodyPr vert="horz" lIns="88277" tIns="44140" rIns="88277" bIns="44140" rtlCol="0"/>
          <a:lstStyle>
            <a:lvl1pPr algn="r">
              <a:defRPr sz="1200"/>
            </a:lvl1pPr>
          </a:lstStyle>
          <a:p>
            <a:fld id="{DA86E160-BC5C-4486-B1C3-AEFAB1B24D41}" type="datetimeFigureOut">
              <a:rPr lang="ru-RU" smtClean="0"/>
              <a:t>04.05.2023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58" y="9442547"/>
            <a:ext cx="2951169" cy="496805"/>
          </a:xfrm>
          <a:prstGeom prst="rect">
            <a:avLst/>
          </a:prstGeom>
        </p:spPr>
        <p:txBody>
          <a:bodyPr vert="horz" lIns="88277" tIns="44140" rIns="88277" bIns="4414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077" y="9442547"/>
            <a:ext cx="2951169" cy="496805"/>
          </a:xfrm>
          <a:prstGeom prst="rect">
            <a:avLst/>
          </a:prstGeom>
        </p:spPr>
        <p:txBody>
          <a:bodyPr vert="horz" lIns="88277" tIns="44140" rIns="88277" bIns="44140" rtlCol="0" anchor="b"/>
          <a:lstStyle>
            <a:lvl1pPr algn="r">
              <a:defRPr sz="1200"/>
            </a:lvl1pPr>
          </a:lstStyle>
          <a:p>
            <a:fld id="{7C1990AC-5327-49D4-968B-D435B23419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550811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3" y="16"/>
            <a:ext cx="2950475" cy="497047"/>
          </a:xfrm>
          <a:prstGeom prst="rect">
            <a:avLst/>
          </a:prstGeom>
        </p:spPr>
        <p:txBody>
          <a:bodyPr vert="horz" lIns="88277" tIns="44140" rIns="88277" bIns="4414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801" y="16"/>
            <a:ext cx="2950475" cy="497047"/>
          </a:xfrm>
          <a:prstGeom prst="rect">
            <a:avLst/>
          </a:prstGeom>
        </p:spPr>
        <p:txBody>
          <a:bodyPr vert="horz" lIns="88277" tIns="44140" rIns="88277" bIns="44140" rtlCol="0"/>
          <a:lstStyle>
            <a:lvl1pPr algn="r">
              <a:defRPr sz="1200"/>
            </a:lvl1pPr>
          </a:lstStyle>
          <a:p>
            <a:fld id="{CD16F039-E03A-439B-9B51-D8932922F45B}" type="datetimeFigureOut">
              <a:rPr lang="ru-RU" smtClean="0"/>
              <a:t>04.05.2023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7713"/>
            <a:ext cx="6624638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77" tIns="44140" rIns="88277" bIns="4414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21957"/>
            <a:ext cx="5447030" cy="4473418"/>
          </a:xfrm>
          <a:prstGeom prst="rect">
            <a:avLst/>
          </a:prstGeom>
        </p:spPr>
        <p:txBody>
          <a:bodyPr vert="horz" lIns="88277" tIns="44140" rIns="88277" bIns="4414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3" y="9442159"/>
            <a:ext cx="2950475" cy="497047"/>
          </a:xfrm>
          <a:prstGeom prst="rect">
            <a:avLst/>
          </a:prstGeom>
        </p:spPr>
        <p:txBody>
          <a:bodyPr vert="horz" lIns="88277" tIns="44140" rIns="88277" bIns="4414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801" y="9442159"/>
            <a:ext cx="2950475" cy="497047"/>
          </a:xfrm>
          <a:prstGeom prst="rect">
            <a:avLst/>
          </a:prstGeom>
        </p:spPr>
        <p:txBody>
          <a:bodyPr vert="horz" lIns="88277" tIns="44140" rIns="88277" bIns="44140" rtlCol="0" anchor="b"/>
          <a:lstStyle>
            <a:lvl1pPr algn="r">
              <a:defRPr sz="1200"/>
            </a:lvl1pPr>
          </a:lstStyle>
          <a:p>
            <a:fld id="{F77B0BDF-9C81-43E6-B6F9-CE67503DD8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153844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772">
              <a:defRPr/>
            </a:pPr>
            <a:endParaRPr lang="ru-RU" sz="800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B0BDF-9C81-43E6-B6F9-CE67503DD883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0583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B0BDF-9C81-43E6-B6F9-CE67503DD883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0952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772">
              <a:defRPr/>
            </a:pPr>
            <a:fld id="{F77B0BDF-9C81-43E6-B6F9-CE67503DD883}" type="slidenum">
              <a:rPr lang="ru-RU">
                <a:solidFill>
                  <a:prstClr val="black"/>
                </a:solidFill>
                <a:latin typeface="Calibri"/>
              </a:rPr>
              <a:pPr defTabSz="915772">
                <a:defRPr/>
              </a:pPr>
              <a:t>4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0989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B0BDF-9C81-43E6-B6F9-CE67503DD883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8237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B0BDF-9C81-43E6-B6F9-CE67503DD883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2015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8625" y="1252538"/>
            <a:ext cx="6015038" cy="33845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4305">
              <a:buFont typeface="+mj-lt"/>
              <a:buNone/>
            </a:pPr>
            <a:endParaRPr lang="ru-RU" sz="900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0994">
              <a:defRPr/>
            </a:pPr>
            <a:fld id="{D0E7835C-A407-4CF7-BF0A-81D8305A340F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460994">
                <a:defRPr/>
              </a:pPr>
              <a:t>7</a:t>
            </a:fld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14233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B0BDF-9C81-43E6-B6F9-CE67503DD883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1131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044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671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313151" y="265186"/>
            <a:ext cx="10446524" cy="2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775465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8762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gray">
          <a:xfrm>
            <a:off x="1229713" y="3556037"/>
            <a:ext cx="9732576" cy="31402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2041" b="0" cap="none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de-DE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229713" y="4296554"/>
            <a:ext cx="9732576" cy="282625"/>
          </a:xfrm>
        </p:spPr>
        <p:txBody>
          <a:bodyPr wrap="square">
            <a:spAutoFit/>
          </a:bodyPr>
          <a:lstStyle>
            <a:lvl1pPr algn="ctr">
              <a:defRPr sz="1837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de-DE" noProof="0" dirty="0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095799" y="1390013"/>
            <a:ext cx="2000405" cy="1745817"/>
          </a:xfrm>
          <a:prstGeom prst="rect">
            <a:avLst/>
          </a:prstGeom>
        </p:spPr>
      </p:pic>
      <p:cxnSp>
        <p:nvCxnSpPr>
          <p:cNvPr id="12" name="Straight Connector 11"/>
          <p:cNvCxnSpPr>
            <a:cxnSpLocks/>
          </p:cNvCxnSpPr>
          <p:nvPr/>
        </p:nvCxnSpPr>
        <p:spPr bwMode="gray">
          <a:xfrm>
            <a:off x="1229713" y="3443579"/>
            <a:ext cx="9732576" cy="0"/>
          </a:xfrm>
          <a:prstGeom prst="line">
            <a:avLst/>
          </a:prstGeom>
          <a:ln w="28575">
            <a:solidFill>
              <a:srgbClr val="BA95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 bwMode="gray">
          <a:xfrm>
            <a:off x="1229713" y="4974258"/>
            <a:ext cx="9732576" cy="0"/>
          </a:xfrm>
          <a:prstGeom prst="line">
            <a:avLst/>
          </a:prstGeom>
          <a:ln w="28575">
            <a:solidFill>
              <a:srgbClr val="BA95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McK Title Elements" hidden="1"/>
          <p:cNvGrpSpPr>
            <a:grpSpLocks/>
          </p:cNvGrpSpPr>
          <p:nvPr/>
        </p:nvGrpSpPr>
        <p:grpSpPr bwMode="gray">
          <a:xfrm>
            <a:off x="1229713" y="5815444"/>
            <a:ext cx="9732576" cy="438954"/>
            <a:chOff x="1663" y="3123"/>
            <a:chExt cx="3109" cy="271"/>
          </a:xfrm>
        </p:grpSpPr>
        <p:sp>
          <p:nvSpPr>
            <p:cNvPr id="16" name="McK Document type"/>
            <p:cNvSpPr txBox="1">
              <a:spLocks noChangeArrowheads="1"/>
            </p:cNvSpPr>
            <p:nvPr/>
          </p:nvSpPr>
          <p:spPr bwMode="gray">
            <a:xfrm>
              <a:off x="1663" y="3123"/>
              <a:ext cx="310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rtlCol="0" anchor="b">
              <a:spAutoFit/>
            </a:bodyPr>
            <a:lstStyle>
              <a:lvl1pPr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az-Cyrl-AZ" sz="1224" dirty="0">
                  <a:solidFill>
                    <a:srgbClr val="000000"/>
                  </a:solidFill>
                  <a:latin typeface="Arial"/>
                  <a:sym typeface="Century Gothic"/>
                </a:rPr>
                <a:t>Тип документа</a:t>
              </a:r>
            </a:p>
          </p:txBody>
        </p:sp>
        <p:sp>
          <p:nvSpPr>
            <p:cNvPr id="17" name="McK Date"/>
            <p:cNvSpPr txBox="1">
              <a:spLocks noChangeArrowheads="1"/>
            </p:cNvSpPr>
            <p:nvPr/>
          </p:nvSpPr>
          <p:spPr bwMode="gray">
            <a:xfrm>
              <a:off x="1663" y="3275"/>
              <a:ext cx="310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rtlCol="0">
              <a:spAutoFit/>
            </a:bodyPr>
            <a:lstStyle>
              <a:lvl1pPr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az-Cyrl-AZ" sz="1224" dirty="0">
                  <a:solidFill>
                    <a:srgbClr val="000000"/>
                  </a:solidFill>
                  <a:latin typeface="Arial"/>
                  <a:sym typeface="Century Gothic"/>
                </a:rPr>
                <a:t>Дата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290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313151" y="265186"/>
            <a:ext cx="10446524" cy="2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40388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7059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32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32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9B0651-EE4F-4900-A07F-96A6BFA9D0F0}" type="slidenum">
              <a:rPr lang="ru-RU" sz="1632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63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8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939" y="254519"/>
            <a:ext cx="568404" cy="36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947928"/>
            <a:ext cx="10363200" cy="45948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44840"/>
            <a:ext cx="8572064" cy="409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597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gray">
          <a:xfrm>
            <a:off x="1229713" y="3556037"/>
            <a:ext cx="9732576" cy="31402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2041" b="0" cap="none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de-DE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229713" y="4296554"/>
            <a:ext cx="9732576" cy="282625"/>
          </a:xfrm>
        </p:spPr>
        <p:txBody>
          <a:bodyPr wrap="square">
            <a:spAutoFit/>
          </a:bodyPr>
          <a:lstStyle>
            <a:lvl1pPr algn="ctr">
              <a:defRPr sz="1837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de-DE" noProof="0" dirty="0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095799" y="1390013"/>
            <a:ext cx="2000405" cy="1745817"/>
          </a:xfrm>
          <a:prstGeom prst="rect">
            <a:avLst/>
          </a:prstGeom>
        </p:spPr>
      </p:pic>
      <p:cxnSp>
        <p:nvCxnSpPr>
          <p:cNvPr id="12" name="Straight Connector 11"/>
          <p:cNvCxnSpPr>
            <a:cxnSpLocks/>
          </p:cNvCxnSpPr>
          <p:nvPr/>
        </p:nvCxnSpPr>
        <p:spPr bwMode="gray">
          <a:xfrm>
            <a:off x="1229713" y="3443579"/>
            <a:ext cx="9732576" cy="0"/>
          </a:xfrm>
          <a:prstGeom prst="line">
            <a:avLst/>
          </a:prstGeom>
          <a:ln w="28575">
            <a:solidFill>
              <a:srgbClr val="BA95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 bwMode="gray">
          <a:xfrm>
            <a:off x="1229713" y="4974258"/>
            <a:ext cx="9732576" cy="0"/>
          </a:xfrm>
          <a:prstGeom prst="line">
            <a:avLst/>
          </a:prstGeom>
          <a:ln w="28575">
            <a:solidFill>
              <a:srgbClr val="BA95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McK Title Elements" hidden="1"/>
          <p:cNvGrpSpPr>
            <a:grpSpLocks/>
          </p:cNvGrpSpPr>
          <p:nvPr/>
        </p:nvGrpSpPr>
        <p:grpSpPr bwMode="gray">
          <a:xfrm>
            <a:off x="1229713" y="5815444"/>
            <a:ext cx="9732576" cy="438954"/>
            <a:chOff x="1663" y="3123"/>
            <a:chExt cx="3109" cy="271"/>
          </a:xfrm>
        </p:grpSpPr>
        <p:sp>
          <p:nvSpPr>
            <p:cNvPr id="16" name="McK Document type"/>
            <p:cNvSpPr txBox="1">
              <a:spLocks noChangeArrowheads="1"/>
            </p:cNvSpPr>
            <p:nvPr/>
          </p:nvSpPr>
          <p:spPr bwMode="gray">
            <a:xfrm>
              <a:off x="1663" y="3123"/>
              <a:ext cx="310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rtlCol="0" anchor="b">
              <a:spAutoFit/>
            </a:bodyPr>
            <a:lstStyle>
              <a:lvl1pPr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az-Cyrl-AZ" sz="1224" dirty="0">
                  <a:solidFill>
                    <a:srgbClr val="000000"/>
                  </a:solidFill>
                  <a:latin typeface="Arial"/>
                  <a:sym typeface="Century Gothic"/>
                </a:rPr>
                <a:t>Тип документа</a:t>
              </a:r>
            </a:p>
          </p:txBody>
        </p:sp>
        <p:sp>
          <p:nvSpPr>
            <p:cNvPr id="17" name="McK Date"/>
            <p:cNvSpPr txBox="1">
              <a:spLocks noChangeArrowheads="1"/>
            </p:cNvSpPr>
            <p:nvPr/>
          </p:nvSpPr>
          <p:spPr bwMode="gray">
            <a:xfrm>
              <a:off x="1663" y="3275"/>
              <a:ext cx="310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rtlCol="0">
              <a:spAutoFit/>
            </a:bodyPr>
            <a:lstStyle>
              <a:lvl1pPr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az-Cyrl-AZ" sz="1224" dirty="0">
                  <a:solidFill>
                    <a:srgbClr val="000000"/>
                  </a:solidFill>
                  <a:latin typeface="Arial"/>
                  <a:sym typeface="Century Gothic"/>
                </a:rPr>
                <a:t>Дата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463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tags" Target="../tags/tag9.xml"/><Relationship Id="rId18" Type="http://schemas.openxmlformats.org/officeDocument/2006/relationships/tags" Target="../tags/tag14.xml"/><Relationship Id="rId26" Type="http://schemas.openxmlformats.org/officeDocument/2006/relationships/tags" Target="../tags/tag22.xml"/><Relationship Id="rId21" Type="http://schemas.openxmlformats.org/officeDocument/2006/relationships/tags" Target="../tags/tag17.xml"/><Relationship Id="rId34" Type="http://schemas.openxmlformats.org/officeDocument/2006/relationships/tags" Target="../tags/tag30.xml"/><Relationship Id="rId7" Type="http://schemas.openxmlformats.org/officeDocument/2006/relationships/tags" Target="../tags/tag3.xml"/><Relationship Id="rId12" Type="http://schemas.openxmlformats.org/officeDocument/2006/relationships/tags" Target="../tags/tag8.xml"/><Relationship Id="rId17" Type="http://schemas.openxmlformats.org/officeDocument/2006/relationships/tags" Target="../tags/tag13.xml"/><Relationship Id="rId25" Type="http://schemas.openxmlformats.org/officeDocument/2006/relationships/tags" Target="../tags/tag21.xml"/><Relationship Id="rId33" Type="http://schemas.openxmlformats.org/officeDocument/2006/relationships/tags" Target="../tags/tag29.xml"/><Relationship Id="rId38" Type="http://schemas.openxmlformats.org/officeDocument/2006/relationships/image" Target="../media/image3.jpeg"/><Relationship Id="rId2" Type="http://schemas.openxmlformats.org/officeDocument/2006/relationships/slideLayout" Target="../slideLayouts/slideLayout10.xml"/><Relationship Id="rId16" Type="http://schemas.openxmlformats.org/officeDocument/2006/relationships/tags" Target="../tags/tag12.xml"/><Relationship Id="rId20" Type="http://schemas.openxmlformats.org/officeDocument/2006/relationships/tags" Target="../tags/tag16.xml"/><Relationship Id="rId29" Type="http://schemas.openxmlformats.org/officeDocument/2006/relationships/tags" Target="../tags/tag25.xml"/><Relationship Id="rId1" Type="http://schemas.openxmlformats.org/officeDocument/2006/relationships/slideLayout" Target="../slideLayouts/slideLayout9.xml"/><Relationship Id="rId6" Type="http://schemas.openxmlformats.org/officeDocument/2006/relationships/tags" Target="../tags/tag2.xml"/><Relationship Id="rId11" Type="http://schemas.openxmlformats.org/officeDocument/2006/relationships/tags" Target="../tags/tag7.xml"/><Relationship Id="rId24" Type="http://schemas.openxmlformats.org/officeDocument/2006/relationships/tags" Target="../tags/tag20.xml"/><Relationship Id="rId32" Type="http://schemas.openxmlformats.org/officeDocument/2006/relationships/tags" Target="../tags/tag28.xml"/><Relationship Id="rId37" Type="http://schemas.openxmlformats.org/officeDocument/2006/relationships/image" Target="../media/image2.emf"/><Relationship Id="rId5" Type="http://schemas.openxmlformats.org/officeDocument/2006/relationships/tags" Target="../tags/tag1.xml"/><Relationship Id="rId15" Type="http://schemas.openxmlformats.org/officeDocument/2006/relationships/tags" Target="../tags/tag11.xml"/><Relationship Id="rId23" Type="http://schemas.openxmlformats.org/officeDocument/2006/relationships/tags" Target="../tags/tag19.xml"/><Relationship Id="rId28" Type="http://schemas.openxmlformats.org/officeDocument/2006/relationships/tags" Target="../tags/tag24.xml"/><Relationship Id="rId36" Type="http://schemas.openxmlformats.org/officeDocument/2006/relationships/oleObject" Target="../embeddings/oleObject1.bin"/><Relationship Id="rId10" Type="http://schemas.openxmlformats.org/officeDocument/2006/relationships/tags" Target="../tags/tag6.xml"/><Relationship Id="rId19" Type="http://schemas.openxmlformats.org/officeDocument/2006/relationships/tags" Target="../tags/tag15.xml"/><Relationship Id="rId31" Type="http://schemas.openxmlformats.org/officeDocument/2006/relationships/tags" Target="../tags/tag27.xml"/><Relationship Id="rId4" Type="http://schemas.openxmlformats.org/officeDocument/2006/relationships/theme" Target="../theme/theme2.xml"/><Relationship Id="rId9" Type="http://schemas.openxmlformats.org/officeDocument/2006/relationships/tags" Target="../tags/tag5.xml"/><Relationship Id="rId14" Type="http://schemas.openxmlformats.org/officeDocument/2006/relationships/tags" Target="../tags/tag10.xml"/><Relationship Id="rId22" Type="http://schemas.openxmlformats.org/officeDocument/2006/relationships/tags" Target="../tags/tag18.xml"/><Relationship Id="rId27" Type="http://schemas.openxmlformats.org/officeDocument/2006/relationships/tags" Target="../tags/tag23.xml"/><Relationship Id="rId30" Type="http://schemas.openxmlformats.org/officeDocument/2006/relationships/tags" Target="../tags/tag26.xml"/><Relationship Id="rId35" Type="http://schemas.openxmlformats.org/officeDocument/2006/relationships/tags" Target="../tags/tag31.xml"/><Relationship Id="rId8" Type="http://schemas.openxmlformats.org/officeDocument/2006/relationships/tags" Target="../tags/tag4.xml"/><Relationship Id="rId3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tags" Target="../tags/tag39.xml"/><Relationship Id="rId18" Type="http://schemas.openxmlformats.org/officeDocument/2006/relationships/tags" Target="../tags/tag44.xml"/><Relationship Id="rId26" Type="http://schemas.openxmlformats.org/officeDocument/2006/relationships/tags" Target="../tags/tag52.xml"/><Relationship Id="rId39" Type="http://schemas.openxmlformats.org/officeDocument/2006/relationships/image" Target="../media/image3.jpeg"/><Relationship Id="rId21" Type="http://schemas.openxmlformats.org/officeDocument/2006/relationships/tags" Target="../tags/tag47.xml"/><Relationship Id="rId34" Type="http://schemas.openxmlformats.org/officeDocument/2006/relationships/tags" Target="../tags/tag60.xml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tags" Target="../tags/tag43.xml"/><Relationship Id="rId25" Type="http://schemas.openxmlformats.org/officeDocument/2006/relationships/tags" Target="../tags/tag51.xml"/><Relationship Id="rId33" Type="http://schemas.openxmlformats.org/officeDocument/2006/relationships/tags" Target="../tags/tag59.xml"/><Relationship Id="rId38" Type="http://schemas.openxmlformats.org/officeDocument/2006/relationships/image" Target="../media/image2.emf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42.xml"/><Relationship Id="rId20" Type="http://schemas.openxmlformats.org/officeDocument/2006/relationships/tags" Target="../tags/tag46.xml"/><Relationship Id="rId29" Type="http://schemas.openxmlformats.org/officeDocument/2006/relationships/tags" Target="../tags/tag55.xml"/><Relationship Id="rId1" Type="http://schemas.openxmlformats.org/officeDocument/2006/relationships/slideLayout" Target="../slideLayouts/slideLayout12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24" Type="http://schemas.openxmlformats.org/officeDocument/2006/relationships/tags" Target="../tags/tag50.xml"/><Relationship Id="rId32" Type="http://schemas.openxmlformats.org/officeDocument/2006/relationships/tags" Target="../tags/tag58.xml"/><Relationship Id="rId37" Type="http://schemas.openxmlformats.org/officeDocument/2006/relationships/oleObject" Target="../embeddings/oleObject2.bin"/><Relationship Id="rId5" Type="http://schemas.openxmlformats.org/officeDocument/2006/relationships/theme" Target="../theme/theme3.xml"/><Relationship Id="rId15" Type="http://schemas.openxmlformats.org/officeDocument/2006/relationships/tags" Target="../tags/tag41.xml"/><Relationship Id="rId23" Type="http://schemas.openxmlformats.org/officeDocument/2006/relationships/tags" Target="../tags/tag49.xml"/><Relationship Id="rId28" Type="http://schemas.openxmlformats.org/officeDocument/2006/relationships/tags" Target="../tags/tag54.xml"/><Relationship Id="rId36" Type="http://schemas.openxmlformats.org/officeDocument/2006/relationships/tags" Target="../tags/tag62.xml"/><Relationship Id="rId10" Type="http://schemas.openxmlformats.org/officeDocument/2006/relationships/tags" Target="../tags/tag36.xml"/><Relationship Id="rId19" Type="http://schemas.openxmlformats.org/officeDocument/2006/relationships/tags" Target="../tags/tag45.xml"/><Relationship Id="rId31" Type="http://schemas.openxmlformats.org/officeDocument/2006/relationships/tags" Target="../tags/tag57.xml"/><Relationship Id="rId4" Type="http://schemas.openxmlformats.org/officeDocument/2006/relationships/slideLayout" Target="../slideLayouts/slideLayout15.xml"/><Relationship Id="rId9" Type="http://schemas.openxmlformats.org/officeDocument/2006/relationships/tags" Target="../tags/tag35.xml"/><Relationship Id="rId14" Type="http://schemas.openxmlformats.org/officeDocument/2006/relationships/tags" Target="../tags/tag40.xml"/><Relationship Id="rId22" Type="http://schemas.openxmlformats.org/officeDocument/2006/relationships/tags" Target="../tags/tag48.xml"/><Relationship Id="rId27" Type="http://schemas.openxmlformats.org/officeDocument/2006/relationships/tags" Target="../tags/tag53.xml"/><Relationship Id="rId30" Type="http://schemas.openxmlformats.org/officeDocument/2006/relationships/tags" Target="../tags/tag56.xml"/><Relationship Id="rId35" Type="http://schemas.openxmlformats.org/officeDocument/2006/relationships/tags" Target="../tags/tag61.xml"/><Relationship Id="rId8" Type="http://schemas.openxmlformats.org/officeDocument/2006/relationships/tags" Target="../tags/tag34.xml"/><Relationship Id="rId3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71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>
            <p:custDataLst>
              <p:tags r:id="rId5"/>
            </p:custData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6" imgW="270" imgH="270" progId="TCLayout.ActiveDocument.1">
                  <p:embed/>
                </p:oleObj>
              </mc:Choice>
              <mc:Fallback>
                <p:oleObj name="Слайд think-cell" r:id="rId3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8856" y="1990667"/>
            <a:ext cx="11400821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313151" y="265186"/>
            <a:ext cx="10446524" cy="2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  <a:endParaRPr lang="de-DE" noProof="0" dirty="0"/>
          </a:p>
        </p:txBody>
      </p:sp>
      <p:grpSp>
        <p:nvGrpSpPr>
          <p:cNvPr id="5" name="McK Slide Elements" hidden="1"/>
          <p:cNvGrpSpPr/>
          <p:nvPr userDrawn="1"/>
        </p:nvGrpSpPr>
        <p:grpSpPr>
          <a:xfrm>
            <a:off x="358856" y="6217299"/>
            <a:ext cx="11400821" cy="359923"/>
            <a:chOff x="263767" y="6093526"/>
            <a:chExt cx="8379901" cy="35275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gray">
            <a:xfrm>
              <a:off x="263767" y="6093526"/>
              <a:ext cx="8379901" cy="156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020" dirty="0">
                  <a:solidFill>
                    <a:srgbClr val="000000"/>
                  </a:solidFill>
                  <a:latin typeface="Arial"/>
                </a:rPr>
                <a:t>1 </a:t>
              </a:r>
              <a:r>
                <a:rPr lang="az-Cyrl-AZ" sz="1020" dirty="0">
                  <a:solidFill>
                    <a:srgbClr val="000000"/>
                  </a:solidFill>
                  <a:latin typeface="Arial"/>
                </a:rPr>
                <a:t>Сноска</a:t>
              </a:r>
              <a:endParaRPr lang="de-DE" sz="102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gray">
            <a:xfrm>
              <a:off x="263767" y="6289318"/>
              <a:ext cx="8379901" cy="156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/>
            <a:p>
              <a:pPr marL="630074" indent="-630074" defTabSz="913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az-Cyrl-AZ" sz="1020" dirty="0">
                  <a:solidFill>
                    <a:srgbClr val="000000"/>
                  </a:solidFill>
                </a:rPr>
                <a:t>Источник:</a:t>
              </a:r>
              <a:r>
                <a:rPr lang="de-DE" sz="1020" dirty="0">
                  <a:solidFill>
                    <a:srgbClr val="000000"/>
                  </a:solidFill>
                </a:rPr>
                <a:t> </a:t>
              </a:r>
              <a:r>
                <a:rPr lang="az-Cyrl-AZ" sz="1020" dirty="0">
                  <a:solidFill>
                    <a:srgbClr val="000000"/>
                  </a:solidFill>
                </a:rPr>
                <a:t>источник</a:t>
              </a:r>
              <a:endParaRPr lang="de-DE" sz="102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358856" y="1137061"/>
            <a:ext cx="5801189" cy="531276"/>
            <a:chOff x="915" y="702"/>
            <a:chExt cx="2686" cy="32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gray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az-Cyrl-AZ" sz="1632" b="1" dirty="0">
                  <a:solidFill>
                    <a:srgbClr val="000000"/>
                  </a:solidFill>
                </a:rPr>
                <a:t>Заголовок</a:t>
              </a:r>
              <a:endParaRPr lang="de-DE" sz="1632" b="1" dirty="0">
                <a:solidFill>
                  <a:srgbClr val="0000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az-Cyrl-AZ" sz="1632" dirty="0">
                  <a:solidFill>
                    <a:srgbClr val="808080"/>
                  </a:solidFill>
                </a:rPr>
                <a:t>Единица измерения</a:t>
              </a:r>
            </a:p>
          </p:txBody>
        </p:sp>
      </p:grpSp>
      <p:grpSp>
        <p:nvGrpSpPr>
          <p:cNvPr id="23" name="LegendBoxes" hidden="1"/>
          <p:cNvGrpSpPr>
            <a:grpSpLocks/>
          </p:cNvGrpSpPr>
          <p:nvPr/>
        </p:nvGrpSpPr>
        <p:grpSpPr bwMode="gray">
          <a:xfrm>
            <a:off x="10431411" y="842309"/>
            <a:ext cx="1069098" cy="1017202"/>
            <a:chOff x="4936" y="176"/>
            <a:chExt cx="495" cy="628"/>
          </a:xfrm>
        </p:grpSpPr>
        <p:sp>
          <p:nvSpPr>
            <p:cNvPr id="24" name="Legend1"/>
            <p:cNvSpPr>
              <a:spLocks noChangeArrowheads="1"/>
            </p:cNvSpPr>
            <p:nvPr/>
          </p:nvSpPr>
          <p:spPr bwMode="gray">
            <a:xfrm>
              <a:off x="5096" y="176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5" name="LegendRectangle1"/>
            <p:cNvSpPr>
              <a:spLocks noChangeArrowheads="1"/>
            </p:cNvSpPr>
            <p:nvPr/>
          </p:nvSpPr>
          <p:spPr bwMode="gray">
            <a:xfrm>
              <a:off x="4936" y="182"/>
              <a:ext cx="104" cy="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224" dirty="0">
                <a:solidFill>
                  <a:srgbClr val="000000"/>
                </a:solidFill>
              </a:endParaRPr>
            </a:p>
          </p:txBody>
        </p:sp>
        <p:sp>
          <p:nvSpPr>
            <p:cNvPr id="26" name="Legend2"/>
            <p:cNvSpPr>
              <a:spLocks noChangeArrowheads="1"/>
            </p:cNvSpPr>
            <p:nvPr/>
          </p:nvSpPr>
          <p:spPr bwMode="gray">
            <a:xfrm>
              <a:off x="5096" y="346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7" name="LegendRectangle2"/>
            <p:cNvSpPr>
              <a:spLocks noChangeArrowheads="1"/>
            </p:cNvSpPr>
            <p:nvPr/>
          </p:nvSpPr>
          <p:spPr bwMode="gray">
            <a:xfrm>
              <a:off x="4936" y="352"/>
              <a:ext cx="104" cy="10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224" dirty="0">
                <a:solidFill>
                  <a:srgbClr val="000000"/>
                </a:solidFill>
              </a:endParaRPr>
            </a:p>
          </p:txBody>
        </p:sp>
        <p:sp>
          <p:nvSpPr>
            <p:cNvPr id="28" name="Legend3"/>
            <p:cNvSpPr>
              <a:spLocks noChangeArrowheads="1"/>
            </p:cNvSpPr>
            <p:nvPr/>
          </p:nvSpPr>
          <p:spPr bwMode="gray">
            <a:xfrm>
              <a:off x="5096" y="517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29" name="LegendRectangle3"/>
            <p:cNvSpPr>
              <a:spLocks noChangeArrowheads="1"/>
            </p:cNvSpPr>
            <p:nvPr/>
          </p:nvSpPr>
          <p:spPr bwMode="gray">
            <a:xfrm>
              <a:off x="4936" y="523"/>
              <a:ext cx="104" cy="104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224" dirty="0">
                <a:solidFill>
                  <a:srgbClr val="000000"/>
                </a:solidFill>
              </a:endParaRPr>
            </a:p>
          </p:txBody>
        </p:sp>
        <p:sp>
          <p:nvSpPr>
            <p:cNvPr id="30" name="Legend4"/>
            <p:cNvSpPr>
              <a:spLocks noChangeArrowheads="1"/>
            </p:cNvSpPr>
            <p:nvPr/>
          </p:nvSpPr>
          <p:spPr bwMode="gray">
            <a:xfrm>
              <a:off x="5096" y="688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31" name="LegendRectangle4"/>
            <p:cNvSpPr>
              <a:spLocks noChangeArrowheads="1"/>
            </p:cNvSpPr>
            <p:nvPr/>
          </p:nvSpPr>
          <p:spPr bwMode="gray">
            <a:xfrm>
              <a:off x="4936" y="694"/>
              <a:ext cx="104" cy="104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224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2" name="LegendLines" hidden="1"/>
          <p:cNvGrpSpPr>
            <a:grpSpLocks/>
          </p:cNvGrpSpPr>
          <p:nvPr/>
        </p:nvGrpSpPr>
        <p:grpSpPr bwMode="gray">
          <a:xfrm>
            <a:off x="10012401" y="842309"/>
            <a:ext cx="1488095" cy="745084"/>
            <a:chOff x="4750" y="176"/>
            <a:chExt cx="689" cy="460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gray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224" dirty="0">
                <a:solidFill>
                  <a:srgbClr val="000000"/>
                </a:solidFill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gray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224" dirty="0">
                <a:solidFill>
                  <a:srgbClr val="000000"/>
                </a:solidFill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gray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224" dirty="0">
                <a:solidFill>
                  <a:srgbClr val="000000"/>
                </a:solidFill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gray">
            <a:xfrm>
              <a:off x="5104" y="176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gray">
            <a:xfrm>
              <a:off x="5104" y="344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gray">
            <a:xfrm>
              <a:off x="5104" y="520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3</a:t>
              </a:r>
            </a:p>
          </p:txBody>
        </p:sp>
      </p:grpSp>
      <p:grpSp>
        <p:nvGrpSpPr>
          <p:cNvPr id="53" name="LegendMoons" hidden="1"/>
          <p:cNvGrpSpPr/>
          <p:nvPr/>
        </p:nvGrpSpPr>
        <p:grpSpPr bwMode="gray">
          <a:xfrm>
            <a:off x="10339817" y="842308"/>
            <a:ext cx="1160577" cy="1333054"/>
            <a:chOff x="7769225" y="2105025"/>
            <a:chExt cx="853055" cy="1306516"/>
          </a:xfrm>
        </p:grpSpPr>
        <p:grpSp>
          <p:nvGrpSpPr>
            <p:cNvPr id="54" name="MoonLegend1"/>
            <p:cNvGrpSpPr>
              <a:grpSpLocks noChangeAspect="1"/>
            </p:cNvGrpSpPr>
            <p:nvPr>
              <p:custDataLst>
                <p:tags r:id="rId21"/>
              </p:custDataLst>
            </p:nvPr>
          </p:nvGrpSpPr>
          <p:grpSpPr bwMode="gray">
            <a:xfrm>
              <a:off x="7769225" y="2105025"/>
              <a:ext cx="209550" cy="209551"/>
              <a:chOff x="4533" y="183"/>
              <a:chExt cx="144" cy="144"/>
            </a:xfrm>
          </p:grpSpPr>
          <p:sp>
            <p:nvSpPr>
              <p:cNvPr id="72" name="Oval 38"/>
              <p:cNvSpPr>
                <a:spLocks noChangeAspect="1"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Arc 39" hidden="1"/>
              <p:cNvSpPr>
                <a:spLocks noChangeAspect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5" name="MoonLegend2"/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 bwMode="gray">
            <a:xfrm>
              <a:off x="7769225" y="2379266"/>
              <a:ext cx="209550" cy="209551"/>
              <a:chOff x="1694" y="2044"/>
              <a:chExt cx="160" cy="160"/>
            </a:xfrm>
          </p:grpSpPr>
          <p:sp>
            <p:nvSpPr>
              <p:cNvPr id="70" name="Oval 41"/>
              <p:cNvSpPr>
                <a:spLocks noChangeAspect="1"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Arc 42"/>
              <p:cNvSpPr>
                <a:spLocks noChangeAspect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6" name="MoonLegend4"/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 bwMode="gray">
            <a:xfrm>
              <a:off x="7769225" y="2927748"/>
              <a:ext cx="209550" cy="209551"/>
              <a:chOff x="4495" y="1198"/>
              <a:chExt cx="160" cy="160"/>
            </a:xfrm>
          </p:grpSpPr>
          <p:sp>
            <p:nvSpPr>
              <p:cNvPr id="68" name="Oval 47"/>
              <p:cNvSpPr>
                <a:spLocks noChangeAspect="1"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Arc 48"/>
              <p:cNvSpPr>
                <a:spLocks noChangeAspect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7" name="MoonLegend5"/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 bwMode="gray">
            <a:xfrm>
              <a:off x="7769225" y="3201990"/>
              <a:ext cx="209550" cy="209551"/>
              <a:chOff x="4495" y="1440"/>
              <a:chExt cx="160" cy="160"/>
            </a:xfrm>
          </p:grpSpPr>
          <p:sp>
            <p:nvSpPr>
              <p:cNvPr id="66" name="Oval 50"/>
              <p:cNvSpPr>
                <a:spLocks noChangeAspect="1"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Oval 51"/>
              <p:cNvSpPr>
                <a:spLocks noChangeAspect="1"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8" name="Legend1"/>
            <p:cNvSpPr>
              <a:spLocks noChangeArrowheads="1"/>
            </p:cNvSpPr>
            <p:nvPr/>
          </p:nvSpPr>
          <p:spPr bwMode="gray">
            <a:xfrm>
              <a:off x="8089900" y="2117467"/>
              <a:ext cx="532380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59" name="Legend2"/>
            <p:cNvSpPr>
              <a:spLocks noChangeArrowheads="1"/>
            </p:cNvSpPr>
            <p:nvPr/>
          </p:nvSpPr>
          <p:spPr bwMode="gray">
            <a:xfrm>
              <a:off x="8089900" y="2392363"/>
              <a:ext cx="532380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60" name="Legend3"/>
            <p:cNvSpPr>
              <a:spLocks noChangeArrowheads="1"/>
            </p:cNvSpPr>
            <p:nvPr/>
          </p:nvSpPr>
          <p:spPr bwMode="gray">
            <a:xfrm>
              <a:off x="8089900" y="2667002"/>
              <a:ext cx="532380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61" name="Legend4"/>
            <p:cNvSpPr>
              <a:spLocks noChangeArrowheads="1"/>
            </p:cNvSpPr>
            <p:nvPr/>
          </p:nvSpPr>
          <p:spPr bwMode="gray">
            <a:xfrm>
              <a:off x="8089900" y="2938465"/>
              <a:ext cx="532380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62" name="Legend5"/>
            <p:cNvSpPr>
              <a:spLocks noChangeArrowheads="1"/>
            </p:cNvSpPr>
            <p:nvPr/>
          </p:nvSpPr>
          <p:spPr bwMode="gray">
            <a:xfrm>
              <a:off x="8089900" y="3214690"/>
              <a:ext cx="532380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5</a:t>
              </a:r>
            </a:p>
          </p:txBody>
        </p:sp>
        <p:grpSp>
          <p:nvGrpSpPr>
            <p:cNvPr id="63" name="MoonLegend3"/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 bwMode="gray">
            <a:xfrm>
              <a:off x="7769225" y="2653507"/>
              <a:ext cx="209550" cy="209551"/>
              <a:chOff x="4495" y="1198"/>
              <a:chExt cx="160" cy="160"/>
            </a:xfrm>
          </p:grpSpPr>
          <p:sp>
            <p:nvSpPr>
              <p:cNvPr id="64" name="Oval 47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Arc 48"/>
              <p:cNvSpPr>
                <a:spLocks noChangeAspect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1" name="McK 3. Unit of measure" hidden="1"/>
          <p:cNvSpPr txBox="1">
            <a:spLocks noChangeArrowheads="1"/>
          </p:cNvSpPr>
          <p:nvPr/>
        </p:nvSpPr>
        <p:spPr bwMode="gray">
          <a:xfrm>
            <a:off x="358856" y="823648"/>
            <a:ext cx="11400821" cy="25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49088" algn="l"/>
              </a:tabLst>
              <a:defRPr/>
            </a:pPr>
            <a:r>
              <a:rPr lang="az-Cyrl-AZ" sz="1632" dirty="0">
                <a:solidFill>
                  <a:srgbClr val="808080"/>
                </a:solidFill>
                <a:latin typeface="Arial"/>
              </a:rPr>
              <a:t>Единица измерения</a:t>
            </a:r>
            <a:endParaRPr lang="de-DE" sz="1632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77" name="McK 1. On-page tracker" hidden="1"/>
          <p:cNvSpPr>
            <a:spLocks noChangeArrowheads="1"/>
          </p:cNvSpPr>
          <p:nvPr/>
        </p:nvSpPr>
        <p:spPr bwMode="gray">
          <a:xfrm>
            <a:off x="1313153" y="9345"/>
            <a:ext cx="623569" cy="15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20" cap="all" dirty="0">
                <a:solidFill>
                  <a:srgbClr val="808080"/>
                </a:solidFill>
              </a:rPr>
              <a:t>Tracker</a:t>
            </a:r>
          </a:p>
        </p:txBody>
      </p:sp>
      <p:grpSp>
        <p:nvGrpSpPr>
          <p:cNvPr id="75" name="McKSticker" hidden="1"/>
          <p:cNvGrpSpPr/>
          <p:nvPr/>
        </p:nvGrpSpPr>
        <p:grpSpPr bwMode="gray">
          <a:xfrm>
            <a:off x="11052302" y="823651"/>
            <a:ext cx="707373" cy="216085"/>
            <a:chOff x="8217663" y="285750"/>
            <a:chExt cx="519937" cy="211783"/>
          </a:xfrm>
        </p:grpSpPr>
        <p:sp>
          <p:nvSpPr>
            <p:cNvPr id="76" name="StickerRectangle"/>
            <p:cNvSpPr>
              <a:spLocks noChangeArrowheads="1"/>
            </p:cNvSpPr>
            <p:nvPr/>
          </p:nvSpPr>
          <p:spPr bwMode="gray">
            <a:xfrm>
              <a:off x="8217663" y="285750"/>
              <a:ext cx="519937" cy="21178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en-US" sz="1224" dirty="0">
                  <a:solidFill>
                    <a:srgbClr val="808080"/>
                  </a:solidFill>
                </a:rPr>
                <a:t>STICKER</a:t>
              </a:r>
            </a:p>
          </p:txBody>
        </p:sp>
        <p:cxnSp>
          <p:nvCxnSpPr>
            <p:cNvPr id="78" name="AutoShape 31"/>
            <p:cNvCxnSpPr>
              <a:cxnSpLocks noChangeShapeType="1"/>
              <a:stCxn id="76" idx="2"/>
              <a:endCxn id="76" idx="4"/>
            </p:cNvCxnSpPr>
            <p:nvPr/>
          </p:nvCxnSpPr>
          <p:spPr bwMode="gray">
            <a:xfrm>
              <a:off x="8217663" y="285750"/>
              <a:ext cx="0" cy="211783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AutoShape 32"/>
            <p:cNvCxnSpPr>
              <a:cxnSpLocks noChangeShapeType="1"/>
              <a:stCxn id="76" idx="4"/>
              <a:endCxn id="76" idx="6"/>
            </p:cNvCxnSpPr>
            <p:nvPr/>
          </p:nvCxnSpPr>
          <p:spPr bwMode="gray">
            <a:xfrm>
              <a:off x="8217663" y="497533"/>
              <a:ext cx="519937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0" name="McK Oval" hidden="1"/>
          <p:cNvSpPr txBox="1"/>
          <p:nvPr>
            <p:custDataLst>
              <p:tags r:id="rId6"/>
            </p:custDataLst>
          </p:nvPr>
        </p:nvSpPr>
        <p:spPr bwMode="gray">
          <a:xfrm>
            <a:off x="2235382" y="1720173"/>
            <a:ext cx="2073396" cy="155495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87" tIns="0" rIns="3887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863D"/>
              </a:buClr>
            </a:pPr>
            <a:r>
              <a:rPr lang="en-US" sz="1632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81" name="McK Rectangle" hidden="1"/>
          <p:cNvSpPr txBox="1"/>
          <p:nvPr>
            <p:custDataLst>
              <p:tags r:id="rId7"/>
            </p:custDataLst>
          </p:nvPr>
        </p:nvSpPr>
        <p:spPr bwMode="gray">
          <a:xfrm>
            <a:off x="2235382" y="3424857"/>
            <a:ext cx="2073396" cy="155495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748" tIns="77748" rIns="77748" bIns="77748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863D"/>
              </a:buClr>
            </a:pPr>
            <a:r>
              <a:rPr lang="en-US" sz="1632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82" name="McK RoundedRectangle" hidden="1"/>
          <p:cNvSpPr txBox="1"/>
          <p:nvPr>
            <p:custDataLst>
              <p:tags r:id="rId8"/>
            </p:custDataLst>
          </p:nvPr>
        </p:nvSpPr>
        <p:spPr bwMode="gray">
          <a:xfrm>
            <a:off x="4438366" y="3424857"/>
            <a:ext cx="2073396" cy="1554955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748" tIns="77748" rIns="77748" bIns="77748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863D"/>
              </a:buClr>
            </a:pPr>
            <a:r>
              <a:rPr lang="en-US" sz="1632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83" name="McK Arrow" hidden="1"/>
          <p:cNvSpPr txBox="1"/>
          <p:nvPr>
            <p:custDataLst>
              <p:tags r:id="rId9"/>
            </p:custDataLst>
          </p:nvPr>
        </p:nvSpPr>
        <p:spPr bwMode="gray">
          <a:xfrm>
            <a:off x="4438365" y="4846086"/>
            <a:ext cx="2488075" cy="932973"/>
          </a:xfrm>
          <a:prstGeom prst="rightArrow">
            <a:avLst>
              <a:gd name="adj1" fmla="val 54000"/>
              <a:gd name="adj2" fmla="val 37678"/>
            </a:avLst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748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863D"/>
              </a:buClr>
            </a:pPr>
            <a:r>
              <a:rPr lang="en-US" sz="1632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84" name="McK DirArrow" hidden="1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 rot="5400000">
            <a:off x="7189508" y="3968731"/>
            <a:ext cx="3153449" cy="46720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32" dirty="0">
              <a:solidFill>
                <a:srgbClr val="000000"/>
              </a:solidFill>
            </a:endParaRPr>
          </a:p>
        </p:txBody>
      </p:sp>
      <p:sp>
        <p:nvSpPr>
          <p:cNvPr id="85" name="McK Bracket" hidden="1"/>
          <p:cNvSpPr>
            <a:spLocks/>
          </p:cNvSpPr>
          <p:nvPr>
            <p:custDataLst>
              <p:tags r:id="rId11"/>
            </p:custDataLst>
          </p:nvPr>
        </p:nvSpPr>
        <p:spPr bwMode="gray">
          <a:xfrm>
            <a:off x="7917781" y="2567296"/>
            <a:ext cx="248376" cy="1865946"/>
          </a:xfrm>
          <a:custGeom>
            <a:avLst/>
            <a:gdLst>
              <a:gd name="T0" fmla="*/ 0 w 115"/>
              <a:gd name="T1" fmla="*/ 0 h 1152"/>
              <a:gd name="T2" fmla="*/ 65 w 115"/>
              <a:gd name="T3" fmla="*/ 0 h 1152"/>
              <a:gd name="T4" fmla="*/ 65 w 115"/>
              <a:gd name="T5" fmla="*/ 528 h 1152"/>
              <a:gd name="T6" fmla="*/ 115 w 115"/>
              <a:gd name="T7" fmla="*/ 576 h 1152"/>
              <a:gd name="T8" fmla="*/ 65 w 115"/>
              <a:gd name="T9" fmla="*/ 624 h 1152"/>
              <a:gd name="T10" fmla="*/ 65 w 115"/>
              <a:gd name="T11" fmla="*/ 1152 h 1152"/>
              <a:gd name="T12" fmla="*/ 0 w 115"/>
              <a:gd name="T13" fmla="*/ 1152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" h="1152">
                <a:moveTo>
                  <a:pt x="0" y="0"/>
                </a:moveTo>
                <a:lnTo>
                  <a:pt x="65" y="0"/>
                </a:lnTo>
                <a:lnTo>
                  <a:pt x="65" y="528"/>
                </a:lnTo>
                <a:lnTo>
                  <a:pt x="115" y="576"/>
                </a:lnTo>
                <a:lnTo>
                  <a:pt x="65" y="624"/>
                </a:lnTo>
                <a:lnTo>
                  <a:pt x="65" y="1152"/>
                </a:lnTo>
                <a:lnTo>
                  <a:pt x="0" y="1152"/>
                </a:lnTo>
              </a:path>
            </a:pathLst>
          </a:cu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32" dirty="0">
              <a:solidFill>
                <a:srgbClr val="000000"/>
              </a:solidFill>
            </a:endParaRPr>
          </a:p>
        </p:txBody>
      </p:sp>
      <p:grpSp>
        <p:nvGrpSpPr>
          <p:cNvPr id="86" name="McK Moon" hidden="1"/>
          <p:cNvGrpSpPr/>
          <p:nvPr>
            <p:custDataLst>
              <p:tags r:id="rId12"/>
            </p:custDataLst>
          </p:nvPr>
        </p:nvGrpSpPr>
        <p:grpSpPr bwMode="gray">
          <a:xfrm>
            <a:off x="11414111" y="1554958"/>
            <a:ext cx="345565" cy="259159"/>
            <a:chOff x="762000" y="1270000"/>
            <a:chExt cx="254000" cy="254000"/>
          </a:xfrm>
        </p:grpSpPr>
        <p:sp>
          <p:nvSpPr>
            <p:cNvPr id="87" name="Oval 86"/>
            <p:cNvSpPr/>
            <p:nvPr/>
          </p:nvSpPr>
          <p:spPr bwMode="gray"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32" dirty="0">
                <a:solidFill>
                  <a:srgbClr val="000000"/>
                </a:solidFill>
              </a:endParaRPr>
            </a:p>
          </p:txBody>
        </p:sp>
        <p:sp>
          <p:nvSpPr>
            <p:cNvPr id="88" name="Arc 87"/>
            <p:cNvSpPr/>
            <p:nvPr/>
          </p:nvSpPr>
          <p:spPr bwMode="gray"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3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32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9" name="McK Flow" hidden="1"/>
          <p:cNvGrpSpPr/>
          <p:nvPr>
            <p:custDataLst>
              <p:tags r:id="rId13"/>
            </p:custDataLst>
          </p:nvPr>
        </p:nvGrpSpPr>
        <p:grpSpPr bwMode="gray">
          <a:xfrm>
            <a:off x="4438365" y="2406945"/>
            <a:ext cx="2488075" cy="932973"/>
            <a:chOff x="5905500" y="3124200"/>
            <a:chExt cx="1828800" cy="914400"/>
          </a:xfrm>
        </p:grpSpPr>
        <p:sp>
          <p:nvSpPr>
            <p:cNvPr id="90" name="Freeform 89"/>
            <p:cNvSpPr/>
            <p:nvPr>
              <p:custDataLst>
                <p:tags r:id="rId19"/>
              </p:custDataLst>
            </p:nvPr>
          </p:nvSpPr>
          <p:spPr bwMode="gray">
            <a:xfrm>
              <a:off x="5905500" y="3124200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1664208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32" dirty="0">
                <a:solidFill>
                  <a:srgbClr val="000000"/>
                </a:solidFill>
              </a:endParaRPr>
            </a:p>
          </p:txBody>
        </p:sp>
        <p:sp>
          <p:nvSpPr>
            <p:cNvPr id="91" name="TextBox 90"/>
            <p:cNvSpPr txBox="1"/>
            <p:nvPr>
              <p:custDataLst>
                <p:tags r:id="rId20"/>
              </p:custDataLst>
            </p:nvPr>
          </p:nvSpPr>
          <p:spPr bwMode="gray">
            <a:xfrm>
              <a:off x="5969000" y="3187700"/>
              <a:ext cx="1524000" cy="7874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pitchFamily="34" charset="0"/>
                <a:buChar char="◦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en-US" sz="1632" b="1" dirty="0">
                  <a:solidFill>
                    <a:srgbClr val="000000"/>
                  </a:solidFill>
                </a:rPr>
                <a:t>Text</a:t>
              </a:r>
            </a:p>
          </p:txBody>
        </p:sp>
      </p:grpSp>
      <p:cxnSp>
        <p:nvCxnSpPr>
          <p:cNvPr id="74" name="Straight Connector 73"/>
          <p:cNvCxnSpPr/>
          <p:nvPr/>
        </p:nvCxnSpPr>
        <p:spPr bwMode="gray">
          <a:xfrm>
            <a:off x="1192206" y="750301"/>
            <a:ext cx="10999796" cy="0"/>
          </a:xfrm>
          <a:prstGeom prst="line">
            <a:avLst/>
          </a:prstGeom>
          <a:ln w="25400">
            <a:solidFill>
              <a:srgbClr val="BE9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 bwMode="gray">
          <a:xfrm>
            <a:off x="0" y="6653244"/>
            <a:ext cx="12192000" cy="0"/>
          </a:xfrm>
          <a:prstGeom prst="line">
            <a:avLst/>
          </a:prstGeom>
          <a:ln w="25400">
            <a:solidFill>
              <a:srgbClr val="BE9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58856" y="149036"/>
            <a:ext cx="823633" cy="620774"/>
          </a:xfrm>
          <a:prstGeom prst="rect">
            <a:avLst/>
          </a:prstGeom>
        </p:spPr>
      </p:pic>
      <p:sp>
        <p:nvSpPr>
          <p:cNvPr id="3" name="pg number"/>
          <p:cNvSpPr>
            <a:spLocks/>
          </p:cNvSpPr>
          <p:nvPr/>
        </p:nvSpPr>
        <p:spPr bwMode="gray">
          <a:xfrm>
            <a:off x="11485475" y="6573167"/>
            <a:ext cx="274200" cy="1601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de-DE" sz="1020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sz="1020" dirty="0">
              <a:solidFill>
                <a:srgbClr val="000000"/>
              </a:solidFill>
            </a:endParaRPr>
          </a:p>
        </p:txBody>
      </p:sp>
      <p:grpSp>
        <p:nvGrpSpPr>
          <p:cNvPr id="93" name="McK SplitFlow" hidden="1"/>
          <p:cNvGrpSpPr/>
          <p:nvPr userDrawn="1">
            <p:custDataLst>
              <p:tags r:id="rId14"/>
            </p:custDataLst>
          </p:nvPr>
        </p:nvGrpSpPr>
        <p:grpSpPr>
          <a:xfrm>
            <a:off x="4438365" y="1386707"/>
            <a:ext cx="2488075" cy="932973"/>
            <a:chOff x="114300" y="1270000"/>
            <a:chExt cx="1828800" cy="914400"/>
          </a:xfrm>
        </p:grpSpPr>
        <p:sp>
          <p:nvSpPr>
            <p:cNvPr id="94" name="Freeform 93"/>
            <p:cNvSpPr/>
            <p:nvPr>
              <p:custDataLst>
                <p:tags r:id="rId15"/>
              </p:custDataLst>
            </p:nvPr>
          </p:nvSpPr>
          <p:spPr>
            <a:xfrm>
              <a:off x="114300" y="12700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632" dirty="0">
                <a:solidFill>
                  <a:srgbClr val="000000"/>
                </a:solidFill>
              </a:endParaRPr>
            </a:p>
          </p:txBody>
        </p:sp>
        <p:sp>
          <p:nvSpPr>
            <p:cNvPr id="95" name="TextBox 94"/>
            <p:cNvSpPr txBox="1"/>
            <p:nvPr>
              <p:custDataLst>
                <p:tags r:id="rId16"/>
              </p:custDataLst>
            </p:nvPr>
          </p:nvSpPr>
          <p:spPr>
            <a:xfrm>
              <a:off x="177800" y="1327150"/>
              <a:ext cx="15240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pitchFamily="34" charset="0"/>
                <a:buChar char="◦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en-US" sz="1632" b="1" dirty="0">
                  <a:solidFill>
                    <a:srgbClr val="000000"/>
                  </a:solidFill>
                </a:rPr>
                <a:t>Text</a:t>
              </a:r>
            </a:p>
          </p:txBody>
        </p:sp>
        <p:sp>
          <p:nvSpPr>
            <p:cNvPr id="96" name="Freeform 95"/>
            <p:cNvSpPr/>
            <p:nvPr>
              <p:custDataLst>
                <p:tags r:id="rId17"/>
              </p:custDataLst>
            </p:nvPr>
          </p:nvSpPr>
          <p:spPr>
            <a:xfrm>
              <a:off x="114300" y="17272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1828800" y="0"/>
                  </a:moveTo>
                  <a:lnTo>
                    <a:pt x="1664208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632" dirty="0">
                <a:solidFill>
                  <a:srgbClr val="000000"/>
                </a:solidFill>
              </a:endParaRPr>
            </a:p>
          </p:txBody>
        </p:sp>
        <p:sp>
          <p:nvSpPr>
            <p:cNvPr id="97" name="TextBox 96"/>
            <p:cNvSpPr txBox="1"/>
            <p:nvPr>
              <p:custDataLst>
                <p:tags r:id="rId18"/>
              </p:custDataLst>
            </p:nvPr>
          </p:nvSpPr>
          <p:spPr>
            <a:xfrm>
              <a:off x="177800" y="1784350"/>
              <a:ext cx="15240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pitchFamily="34" charset="0"/>
                <a:buChar char="◦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en-US" sz="1632" b="1" dirty="0">
                  <a:solidFill>
                    <a:srgbClr val="000000"/>
                  </a:solidFill>
                </a:rPr>
                <a:t>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993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hf sldNum="0"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549088" algn="l"/>
        </a:tabLst>
        <a:defRPr sz="1837" b="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32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itchFamily="34" charset="0"/>
        <a:buChar char="•"/>
        <a:defRPr sz="1632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32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◦"/>
        <a:defRPr sz="1632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>
            <p:custDataLst>
              <p:tags r:id="rId6"/>
            </p:custData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7" imgW="270" imgH="270" progId="TCLayout.ActiveDocument.1">
                  <p:embed/>
                </p:oleObj>
              </mc:Choice>
              <mc:Fallback>
                <p:oleObj name="Слайд think-cell" r:id="rId3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8856" y="1990667"/>
            <a:ext cx="11400821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313151" y="265186"/>
            <a:ext cx="10446524" cy="2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  <a:endParaRPr lang="de-DE" noProof="0" dirty="0"/>
          </a:p>
        </p:txBody>
      </p:sp>
      <p:grpSp>
        <p:nvGrpSpPr>
          <p:cNvPr id="5" name="McK Slide Elements" hidden="1"/>
          <p:cNvGrpSpPr/>
          <p:nvPr userDrawn="1"/>
        </p:nvGrpSpPr>
        <p:grpSpPr>
          <a:xfrm>
            <a:off x="358856" y="6217299"/>
            <a:ext cx="11400821" cy="359923"/>
            <a:chOff x="263767" y="6093526"/>
            <a:chExt cx="8379901" cy="35275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gray">
            <a:xfrm>
              <a:off x="263767" y="6093526"/>
              <a:ext cx="8379901" cy="156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020" dirty="0">
                  <a:solidFill>
                    <a:srgbClr val="000000"/>
                  </a:solidFill>
                  <a:latin typeface="Arial"/>
                </a:rPr>
                <a:t>1 </a:t>
              </a:r>
              <a:r>
                <a:rPr lang="az-Cyrl-AZ" sz="1020" dirty="0">
                  <a:solidFill>
                    <a:srgbClr val="000000"/>
                  </a:solidFill>
                  <a:latin typeface="Arial"/>
                </a:rPr>
                <a:t>Сноска</a:t>
              </a:r>
              <a:endParaRPr lang="de-DE" sz="102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gray">
            <a:xfrm>
              <a:off x="263767" y="6289318"/>
              <a:ext cx="8379901" cy="156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/>
            <a:p>
              <a:pPr marL="630074" indent="-630074" defTabSz="913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az-Cyrl-AZ" sz="1020" dirty="0">
                  <a:solidFill>
                    <a:srgbClr val="000000"/>
                  </a:solidFill>
                </a:rPr>
                <a:t>Источник:</a:t>
              </a:r>
              <a:r>
                <a:rPr lang="de-DE" sz="1020" dirty="0">
                  <a:solidFill>
                    <a:srgbClr val="000000"/>
                  </a:solidFill>
                </a:rPr>
                <a:t> </a:t>
              </a:r>
              <a:r>
                <a:rPr lang="az-Cyrl-AZ" sz="1020" dirty="0">
                  <a:solidFill>
                    <a:srgbClr val="000000"/>
                  </a:solidFill>
                </a:rPr>
                <a:t>источник</a:t>
              </a:r>
              <a:endParaRPr lang="de-DE" sz="102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358856" y="1137061"/>
            <a:ext cx="5801189" cy="531276"/>
            <a:chOff x="915" y="702"/>
            <a:chExt cx="2686" cy="32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gray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az-Cyrl-AZ" sz="1632" b="1" dirty="0">
                  <a:solidFill>
                    <a:srgbClr val="000000"/>
                  </a:solidFill>
                </a:rPr>
                <a:t>Заголовок</a:t>
              </a:r>
              <a:endParaRPr lang="de-DE" sz="1632" b="1" dirty="0">
                <a:solidFill>
                  <a:srgbClr val="0000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az-Cyrl-AZ" sz="1632" dirty="0">
                  <a:solidFill>
                    <a:srgbClr val="808080"/>
                  </a:solidFill>
                </a:rPr>
                <a:t>Единица измерения</a:t>
              </a:r>
            </a:p>
          </p:txBody>
        </p:sp>
      </p:grpSp>
      <p:grpSp>
        <p:nvGrpSpPr>
          <p:cNvPr id="23" name="LegendBoxes" hidden="1"/>
          <p:cNvGrpSpPr>
            <a:grpSpLocks/>
          </p:cNvGrpSpPr>
          <p:nvPr/>
        </p:nvGrpSpPr>
        <p:grpSpPr bwMode="gray">
          <a:xfrm>
            <a:off x="10431411" y="842309"/>
            <a:ext cx="1069098" cy="1017202"/>
            <a:chOff x="4936" y="176"/>
            <a:chExt cx="495" cy="628"/>
          </a:xfrm>
        </p:grpSpPr>
        <p:sp>
          <p:nvSpPr>
            <p:cNvPr id="24" name="Legend1"/>
            <p:cNvSpPr>
              <a:spLocks noChangeArrowheads="1"/>
            </p:cNvSpPr>
            <p:nvPr/>
          </p:nvSpPr>
          <p:spPr bwMode="gray">
            <a:xfrm>
              <a:off x="5096" y="176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5" name="LegendRectangle1"/>
            <p:cNvSpPr>
              <a:spLocks noChangeArrowheads="1"/>
            </p:cNvSpPr>
            <p:nvPr/>
          </p:nvSpPr>
          <p:spPr bwMode="gray">
            <a:xfrm>
              <a:off x="4936" y="182"/>
              <a:ext cx="104" cy="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224" dirty="0">
                <a:solidFill>
                  <a:srgbClr val="000000"/>
                </a:solidFill>
              </a:endParaRPr>
            </a:p>
          </p:txBody>
        </p:sp>
        <p:sp>
          <p:nvSpPr>
            <p:cNvPr id="26" name="Legend2"/>
            <p:cNvSpPr>
              <a:spLocks noChangeArrowheads="1"/>
            </p:cNvSpPr>
            <p:nvPr/>
          </p:nvSpPr>
          <p:spPr bwMode="gray">
            <a:xfrm>
              <a:off x="5096" y="346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7" name="LegendRectangle2"/>
            <p:cNvSpPr>
              <a:spLocks noChangeArrowheads="1"/>
            </p:cNvSpPr>
            <p:nvPr/>
          </p:nvSpPr>
          <p:spPr bwMode="gray">
            <a:xfrm>
              <a:off x="4936" y="352"/>
              <a:ext cx="104" cy="10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224" dirty="0">
                <a:solidFill>
                  <a:srgbClr val="000000"/>
                </a:solidFill>
              </a:endParaRPr>
            </a:p>
          </p:txBody>
        </p:sp>
        <p:sp>
          <p:nvSpPr>
            <p:cNvPr id="28" name="Legend3"/>
            <p:cNvSpPr>
              <a:spLocks noChangeArrowheads="1"/>
            </p:cNvSpPr>
            <p:nvPr/>
          </p:nvSpPr>
          <p:spPr bwMode="gray">
            <a:xfrm>
              <a:off x="5096" y="517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29" name="LegendRectangle3"/>
            <p:cNvSpPr>
              <a:spLocks noChangeArrowheads="1"/>
            </p:cNvSpPr>
            <p:nvPr/>
          </p:nvSpPr>
          <p:spPr bwMode="gray">
            <a:xfrm>
              <a:off x="4936" y="523"/>
              <a:ext cx="104" cy="104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224" dirty="0">
                <a:solidFill>
                  <a:srgbClr val="000000"/>
                </a:solidFill>
              </a:endParaRPr>
            </a:p>
          </p:txBody>
        </p:sp>
        <p:sp>
          <p:nvSpPr>
            <p:cNvPr id="30" name="Legend4"/>
            <p:cNvSpPr>
              <a:spLocks noChangeArrowheads="1"/>
            </p:cNvSpPr>
            <p:nvPr/>
          </p:nvSpPr>
          <p:spPr bwMode="gray">
            <a:xfrm>
              <a:off x="5096" y="688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31" name="LegendRectangle4"/>
            <p:cNvSpPr>
              <a:spLocks noChangeArrowheads="1"/>
            </p:cNvSpPr>
            <p:nvPr/>
          </p:nvSpPr>
          <p:spPr bwMode="gray">
            <a:xfrm>
              <a:off x="4936" y="694"/>
              <a:ext cx="104" cy="104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224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2" name="LegendLines" hidden="1"/>
          <p:cNvGrpSpPr>
            <a:grpSpLocks/>
          </p:cNvGrpSpPr>
          <p:nvPr/>
        </p:nvGrpSpPr>
        <p:grpSpPr bwMode="gray">
          <a:xfrm>
            <a:off x="10012401" y="842309"/>
            <a:ext cx="1488095" cy="745084"/>
            <a:chOff x="4750" y="176"/>
            <a:chExt cx="689" cy="460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gray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224" dirty="0">
                <a:solidFill>
                  <a:srgbClr val="000000"/>
                </a:solidFill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gray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224" dirty="0">
                <a:solidFill>
                  <a:srgbClr val="000000"/>
                </a:solidFill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gray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224" dirty="0">
                <a:solidFill>
                  <a:srgbClr val="000000"/>
                </a:solidFill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gray">
            <a:xfrm>
              <a:off x="5104" y="176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gray">
            <a:xfrm>
              <a:off x="5104" y="344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gray">
            <a:xfrm>
              <a:off x="5104" y="520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3</a:t>
              </a:r>
            </a:p>
          </p:txBody>
        </p:sp>
      </p:grpSp>
      <p:grpSp>
        <p:nvGrpSpPr>
          <p:cNvPr id="53" name="LegendMoons" hidden="1"/>
          <p:cNvGrpSpPr/>
          <p:nvPr/>
        </p:nvGrpSpPr>
        <p:grpSpPr bwMode="gray">
          <a:xfrm>
            <a:off x="10339817" y="842308"/>
            <a:ext cx="1160577" cy="1333054"/>
            <a:chOff x="7769225" y="2105025"/>
            <a:chExt cx="853055" cy="1306516"/>
          </a:xfrm>
        </p:grpSpPr>
        <p:grpSp>
          <p:nvGrpSpPr>
            <p:cNvPr id="54" name="MoonLegend1"/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 bwMode="gray">
            <a:xfrm>
              <a:off x="7769225" y="2105025"/>
              <a:ext cx="209550" cy="209551"/>
              <a:chOff x="4533" y="183"/>
              <a:chExt cx="144" cy="144"/>
            </a:xfrm>
          </p:grpSpPr>
          <p:sp>
            <p:nvSpPr>
              <p:cNvPr id="72" name="Oval 38"/>
              <p:cNvSpPr>
                <a:spLocks noChangeAspect="1"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Arc 39" hidden="1"/>
              <p:cNvSpPr>
                <a:spLocks noChangeAspect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5" name="MoonLegend2"/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 bwMode="gray">
            <a:xfrm>
              <a:off x="7769225" y="2379266"/>
              <a:ext cx="209550" cy="209551"/>
              <a:chOff x="1694" y="2044"/>
              <a:chExt cx="160" cy="160"/>
            </a:xfrm>
          </p:grpSpPr>
          <p:sp>
            <p:nvSpPr>
              <p:cNvPr id="70" name="Oval 41"/>
              <p:cNvSpPr>
                <a:spLocks noChangeAspect="1"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Arc 42"/>
              <p:cNvSpPr>
                <a:spLocks noChangeAspect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6" name="MoonLegend4"/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 bwMode="gray">
            <a:xfrm>
              <a:off x="7769225" y="2927748"/>
              <a:ext cx="209550" cy="209551"/>
              <a:chOff x="4495" y="1198"/>
              <a:chExt cx="160" cy="160"/>
            </a:xfrm>
          </p:grpSpPr>
          <p:sp>
            <p:nvSpPr>
              <p:cNvPr id="68" name="Oval 47"/>
              <p:cNvSpPr>
                <a:spLocks noChangeAspect="1"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Arc 48"/>
              <p:cNvSpPr>
                <a:spLocks noChangeAspect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7" name="MoonLegend5"/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 bwMode="gray">
            <a:xfrm>
              <a:off x="7769225" y="3201990"/>
              <a:ext cx="209550" cy="209551"/>
              <a:chOff x="4495" y="1440"/>
              <a:chExt cx="160" cy="160"/>
            </a:xfrm>
          </p:grpSpPr>
          <p:sp>
            <p:nvSpPr>
              <p:cNvPr id="66" name="Oval 50"/>
              <p:cNvSpPr>
                <a:spLocks noChangeAspect="1"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Oval 51"/>
              <p:cNvSpPr>
                <a:spLocks noChangeAspect="1"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8" name="Legend1"/>
            <p:cNvSpPr>
              <a:spLocks noChangeArrowheads="1"/>
            </p:cNvSpPr>
            <p:nvPr/>
          </p:nvSpPr>
          <p:spPr bwMode="gray">
            <a:xfrm>
              <a:off x="8089900" y="2117467"/>
              <a:ext cx="532380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59" name="Legend2"/>
            <p:cNvSpPr>
              <a:spLocks noChangeArrowheads="1"/>
            </p:cNvSpPr>
            <p:nvPr/>
          </p:nvSpPr>
          <p:spPr bwMode="gray">
            <a:xfrm>
              <a:off x="8089900" y="2392363"/>
              <a:ext cx="532380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60" name="Legend3"/>
            <p:cNvSpPr>
              <a:spLocks noChangeArrowheads="1"/>
            </p:cNvSpPr>
            <p:nvPr/>
          </p:nvSpPr>
          <p:spPr bwMode="gray">
            <a:xfrm>
              <a:off x="8089900" y="2667002"/>
              <a:ext cx="532380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61" name="Legend4"/>
            <p:cNvSpPr>
              <a:spLocks noChangeArrowheads="1"/>
            </p:cNvSpPr>
            <p:nvPr/>
          </p:nvSpPr>
          <p:spPr bwMode="gray">
            <a:xfrm>
              <a:off x="8089900" y="2938465"/>
              <a:ext cx="532380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62" name="Legend5"/>
            <p:cNvSpPr>
              <a:spLocks noChangeArrowheads="1"/>
            </p:cNvSpPr>
            <p:nvPr/>
          </p:nvSpPr>
          <p:spPr bwMode="gray">
            <a:xfrm>
              <a:off x="8089900" y="3214690"/>
              <a:ext cx="532380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5</a:t>
              </a:r>
            </a:p>
          </p:txBody>
        </p:sp>
        <p:grpSp>
          <p:nvGrpSpPr>
            <p:cNvPr id="63" name="MoonLegend3"/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 bwMode="gray">
            <a:xfrm>
              <a:off x="7769225" y="2653507"/>
              <a:ext cx="209550" cy="209551"/>
              <a:chOff x="4495" y="1198"/>
              <a:chExt cx="160" cy="160"/>
            </a:xfrm>
          </p:grpSpPr>
          <p:sp>
            <p:nvSpPr>
              <p:cNvPr id="64" name="Oval 47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Arc 48"/>
              <p:cNvSpPr>
                <a:spLocks noChangeAspect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1" name="McK 3. Unit of measure" hidden="1"/>
          <p:cNvSpPr txBox="1">
            <a:spLocks noChangeArrowheads="1"/>
          </p:cNvSpPr>
          <p:nvPr/>
        </p:nvSpPr>
        <p:spPr bwMode="gray">
          <a:xfrm>
            <a:off x="358856" y="823648"/>
            <a:ext cx="11400821" cy="25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49088" algn="l"/>
              </a:tabLst>
              <a:defRPr/>
            </a:pPr>
            <a:r>
              <a:rPr lang="az-Cyrl-AZ" sz="1632" dirty="0">
                <a:solidFill>
                  <a:srgbClr val="808080"/>
                </a:solidFill>
                <a:latin typeface="Arial"/>
              </a:rPr>
              <a:t>Единица измерения</a:t>
            </a:r>
            <a:endParaRPr lang="de-DE" sz="1632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77" name="McK 1. On-page tracker" hidden="1"/>
          <p:cNvSpPr>
            <a:spLocks noChangeArrowheads="1"/>
          </p:cNvSpPr>
          <p:nvPr/>
        </p:nvSpPr>
        <p:spPr bwMode="gray">
          <a:xfrm>
            <a:off x="1313153" y="9345"/>
            <a:ext cx="623569" cy="15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20" cap="all" dirty="0">
                <a:solidFill>
                  <a:srgbClr val="808080"/>
                </a:solidFill>
              </a:rPr>
              <a:t>Tracker</a:t>
            </a:r>
          </a:p>
        </p:txBody>
      </p:sp>
      <p:grpSp>
        <p:nvGrpSpPr>
          <p:cNvPr id="75" name="McKSticker" hidden="1"/>
          <p:cNvGrpSpPr/>
          <p:nvPr/>
        </p:nvGrpSpPr>
        <p:grpSpPr bwMode="gray">
          <a:xfrm>
            <a:off x="11052302" y="823651"/>
            <a:ext cx="707373" cy="216085"/>
            <a:chOff x="8217663" y="285750"/>
            <a:chExt cx="519937" cy="211783"/>
          </a:xfrm>
        </p:grpSpPr>
        <p:sp>
          <p:nvSpPr>
            <p:cNvPr id="76" name="StickerRectangle"/>
            <p:cNvSpPr>
              <a:spLocks noChangeArrowheads="1"/>
            </p:cNvSpPr>
            <p:nvPr/>
          </p:nvSpPr>
          <p:spPr bwMode="gray">
            <a:xfrm>
              <a:off x="8217663" y="285750"/>
              <a:ext cx="519937" cy="21178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en-US" sz="1224" dirty="0">
                  <a:solidFill>
                    <a:srgbClr val="808080"/>
                  </a:solidFill>
                </a:rPr>
                <a:t>STICKER</a:t>
              </a:r>
            </a:p>
          </p:txBody>
        </p:sp>
        <p:cxnSp>
          <p:nvCxnSpPr>
            <p:cNvPr id="78" name="AutoShape 31"/>
            <p:cNvCxnSpPr>
              <a:cxnSpLocks noChangeShapeType="1"/>
              <a:stCxn id="76" idx="2"/>
              <a:endCxn id="76" idx="4"/>
            </p:cNvCxnSpPr>
            <p:nvPr/>
          </p:nvCxnSpPr>
          <p:spPr bwMode="gray">
            <a:xfrm>
              <a:off x="8217663" y="285750"/>
              <a:ext cx="0" cy="211783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AutoShape 32"/>
            <p:cNvCxnSpPr>
              <a:cxnSpLocks noChangeShapeType="1"/>
              <a:stCxn id="76" idx="4"/>
              <a:endCxn id="76" idx="6"/>
            </p:cNvCxnSpPr>
            <p:nvPr/>
          </p:nvCxnSpPr>
          <p:spPr bwMode="gray">
            <a:xfrm>
              <a:off x="8217663" y="497533"/>
              <a:ext cx="519937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0" name="McK Oval" hidden="1"/>
          <p:cNvSpPr txBox="1"/>
          <p:nvPr>
            <p:custDataLst>
              <p:tags r:id="rId7"/>
            </p:custDataLst>
          </p:nvPr>
        </p:nvSpPr>
        <p:spPr bwMode="gray">
          <a:xfrm>
            <a:off x="2235382" y="1720173"/>
            <a:ext cx="2073396" cy="155495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87" tIns="0" rIns="3887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863D"/>
              </a:buClr>
            </a:pPr>
            <a:r>
              <a:rPr lang="en-US" sz="1632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81" name="McK Rectangle" hidden="1"/>
          <p:cNvSpPr txBox="1"/>
          <p:nvPr>
            <p:custDataLst>
              <p:tags r:id="rId8"/>
            </p:custDataLst>
          </p:nvPr>
        </p:nvSpPr>
        <p:spPr bwMode="gray">
          <a:xfrm>
            <a:off x="2235382" y="3424857"/>
            <a:ext cx="2073396" cy="155495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748" tIns="77748" rIns="77748" bIns="77748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863D"/>
              </a:buClr>
            </a:pPr>
            <a:r>
              <a:rPr lang="en-US" sz="1632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82" name="McK RoundedRectangle" hidden="1"/>
          <p:cNvSpPr txBox="1"/>
          <p:nvPr>
            <p:custDataLst>
              <p:tags r:id="rId9"/>
            </p:custDataLst>
          </p:nvPr>
        </p:nvSpPr>
        <p:spPr bwMode="gray">
          <a:xfrm>
            <a:off x="4438366" y="3424857"/>
            <a:ext cx="2073396" cy="1554955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748" tIns="77748" rIns="77748" bIns="77748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863D"/>
              </a:buClr>
            </a:pPr>
            <a:r>
              <a:rPr lang="en-US" sz="1632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83" name="McK Arrow" hidden="1"/>
          <p:cNvSpPr txBox="1"/>
          <p:nvPr>
            <p:custDataLst>
              <p:tags r:id="rId10"/>
            </p:custDataLst>
          </p:nvPr>
        </p:nvSpPr>
        <p:spPr bwMode="gray">
          <a:xfrm>
            <a:off x="4438365" y="4846086"/>
            <a:ext cx="2488075" cy="932973"/>
          </a:xfrm>
          <a:prstGeom prst="rightArrow">
            <a:avLst>
              <a:gd name="adj1" fmla="val 54000"/>
              <a:gd name="adj2" fmla="val 37678"/>
            </a:avLst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748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863D"/>
              </a:buClr>
            </a:pPr>
            <a:r>
              <a:rPr lang="en-US" sz="1632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84" name="McK DirArrow" hidden="1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 rot="5400000">
            <a:off x="7189508" y="3968731"/>
            <a:ext cx="3153449" cy="46720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32" dirty="0">
              <a:solidFill>
                <a:srgbClr val="000000"/>
              </a:solidFill>
            </a:endParaRPr>
          </a:p>
        </p:txBody>
      </p:sp>
      <p:sp>
        <p:nvSpPr>
          <p:cNvPr id="85" name="McK Bracket" hidden="1"/>
          <p:cNvSpPr>
            <a:spLocks/>
          </p:cNvSpPr>
          <p:nvPr>
            <p:custDataLst>
              <p:tags r:id="rId12"/>
            </p:custDataLst>
          </p:nvPr>
        </p:nvSpPr>
        <p:spPr bwMode="gray">
          <a:xfrm>
            <a:off x="7917781" y="2567296"/>
            <a:ext cx="248376" cy="1865946"/>
          </a:xfrm>
          <a:custGeom>
            <a:avLst/>
            <a:gdLst>
              <a:gd name="T0" fmla="*/ 0 w 115"/>
              <a:gd name="T1" fmla="*/ 0 h 1152"/>
              <a:gd name="T2" fmla="*/ 65 w 115"/>
              <a:gd name="T3" fmla="*/ 0 h 1152"/>
              <a:gd name="T4" fmla="*/ 65 w 115"/>
              <a:gd name="T5" fmla="*/ 528 h 1152"/>
              <a:gd name="T6" fmla="*/ 115 w 115"/>
              <a:gd name="T7" fmla="*/ 576 h 1152"/>
              <a:gd name="T8" fmla="*/ 65 w 115"/>
              <a:gd name="T9" fmla="*/ 624 h 1152"/>
              <a:gd name="T10" fmla="*/ 65 w 115"/>
              <a:gd name="T11" fmla="*/ 1152 h 1152"/>
              <a:gd name="T12" fmla="*/ 0 w 115"/>
              <a:gd name="T13" fmla="*/ 1152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" h="1152">
                <a:moveTo>
                  <a:pt x="0" y="0"/>
                </a:moveTo>
                <a:lnTo>
                  <a:pt x="65" y="0"/>
                </a:lnTo>
                <a:lnTo>
                  <a:pt x="65" y="528"/>
                </a:lnTo>
                <a:lnTo>
                  <a:pt x="115" y="576"/>
                </a:lnTo>
                <a:lnTo>
                  <a:pt x="65" y="624"/>
                </a:lnTo>
                <a:lnTo>
                  <a:pt x="65" y="1152"/>
                </a:lnTo>
                <a:lnTo>
                  <a:pt x="0" y="1152"/>
                </a:lnTo>
              </a:path>
            </a:pathLst>
          </a:cu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32" dirty="0">
              <a:solidFill>
                <a:srgbClr val="000000"/>
              </a:solidFill>
            </a:endParaRPr>
          </a:p>
        </p:txBody>
      </p:sp>
      <p:grpSp>
        <p:nvGrpSpPr>
          <p:cNvPr id="86" name="McK Moon" hidden="1"/>
          <p:cNvGrpSpPr/>
          <p:nvPr>
            <p:custDataLst>
              <p:tags r:id="rId13"/>
            </p:custDataLst>
          </p:nvPr>
        </p:nvGrpSpPr>
        <p:grpSpPr bwMode="gray">
          <a:xfrm>
            <a:off x="11414111" y="1554958"/>
            <a:ext cx="345565" cy="259159"/>
            <a:chOff x="762000" y="1270000"/>
            <a:chExt cx="254000" cy="254000"/>
          </a:xfrm>
        </p:grpSpPr>
        <p:sp>
          <p:nvSpPr>
            <p:cNvPr id="87" name="Oval 86"/>
            <p:cNvSpPr/>
            <p:nvPr/>
          </p:nvSpPr>
          <p:spPr bwMode="gray"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32" dirty="0">
                <a:solidFill>
                  <a:srgbClr val="000000"/>
                </a:solidFill>
              </a:endParaRPr>
            </a:p>
          </p:txBody>
        </p:sp>
        <p:sp>
          <p:nvSpPr>
            <p:cNvPr id="88" name="Arc 87"/>
            <p:cNvSpPr/>
            <p:nvPr/>
          </p:nvSpPr>
          <p:spPr bwMode="gray"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3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32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9" name="McK Flow" hidden="1"/>
          <p:cNvGrpSpPr/>
          <p:nvPr>
            <p:custDataLst>
              <p:tags r:id="rId14"/>
            </p:custDataLst>
          </p:nvPr>
        </p:nvGrpSpPr>
        <p:grpSpPr bwMode="gray">
          <a:xfrm>
            <a:off x="4438365" y="2406945"/>
            <a:ext cx="2488075" cy="932973"/>
            <a:chOff x="5905500" y="3124200"/>
            <a:chExt cx="1828800" cy="914400"/>
          </a:xfrm>
        </p:grpSpPr>
        <p:sp>
          <p:nvSpPr>
            <p:cNvPr id="90" name="Freeform 89"/>
            <p:cNvSpPr/>
            <p:nvPr>
              <p:custDataLst>
                <p:tags r:id="rId20"/>
              </p:custDataLst>
            </p:nvPr>
          </p:nvSpPr>
          <p:spPr bwMode="gray">
            <a:xfrm>
              <a:off x="5905500" y="3124200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1664208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32" dirty="0">
                <a:solidFill>
                  <a:srgbClr val="000000"/>
                </a:solidFill>
              </a:endParaRPr>
            </a:p>
          </p:txBody>
        </p:sp>
        <p:sp>
          <p:nvSpPr>
            <p:cNvPr id="91" name="TextBox 90"/>
            <p:cNvSpPr txBox="1"/>
            <p:nvPr>
              <p:custDataLst>
                <p:tags r:id="rId21"/>
              </p:custDataLst>
            </p:nvPr>
          </p:nvSpPr>
          <p:spPr bwMode="gray">
            <a:xfrm>
              <a:off x="5969000" y="3187700"/>
              <a:ext cx="1524000" cy="7874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pitchFamily="34" charset="0"/>
                <a:buChar char="◦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en-US" sz="1632" b="1" dirty="0">
                  <a:solidFill>
                    <a:srgbClr val="000000"/>
                  </a:solidFill>
                </a:rPr>
                <a:t>Text</a:t>
              </a:r>
            </a:p>
          </p:txBody>
        </p:sp>
      </p:grpSp>
      <p:cxnSp>
        <p:nvCxnSpPr>
          <p:cNvPr id="74" name="Straight Connector 73"/>
          <p:cNvCxnSpPr/>
          <p:nvPr/>
        </p:nvCxnSpPr>
        <p:spPr bwMode="gray">
          <a:xfrm>
            <a:off x="1192206" y="750301"/>
            <a:ext cx="10999796" cy="0"/>
          </a:xfrm>
          <a:prstGeom prst="line">
            <a:avLst/>
          </a:prstGeom>
          <a:ln w="25400">
            <a:solidFill>
              <a:srgbClr val="BE9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 bwMode="gray">
          <a:xfrm>
            <a:off x="0" y="6653244"/>
            <a:ext cx="12192000" cy="0"/>
          </a:xfrm>
          <a:prstGeom prst="line">
            <a:avLst/>
          </a:prstGeom>
          <a:ln w="25400">
            <a:solidFill>
              <a:srgbClr val="BE9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58856" y="149036"/>
            <a:ext cx="823633" cy="620774"/>
          </a:xfrm>
          <a:prstGeom prst="rect">
            <a:avLst/>
          </a:prstGeom>
        </p:spPr>
      </p:pic>
      <p:sp>
        <p:nvSpPr>
          <p:cNvPr id="3" name="pg number"/>
          <p:cNvSpPr>
            <a:spLocks/>
          </p:cNvSpPr>
          <p:nvPr/>
        </p:nvSpPr>
        <p:spPr bwMode="gray">
          <a:xfrm>
            <a:off x="11485475" y="6573167"/>
            <a:ext cx="274200" cy="1601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de-DE" sz="1020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sz="1020" dirty="0">
              <a:solidFill>
                <a:srgbClr val="000000"/>
              </a:solidFill>
            </a:endParaRPr>
          </a:p>
        </p:txBody>
      </p:sp>
      <p:grpSp>
        <p:nvGrpSpPr>
          <p:cNvPr id="93" name="McK SplitFlow" hidden="1"/>
          <p:cNvGrpSpPr/>
          <p:nvPr userDrawn="1">
            <p:custDataLst>
              <p:tags r:id="rId15"/>
            </p:custDataLst>
          </p:nvPr>
        </p:nvGrpSpPr>
        <p:grpSpPr>
          <a:xfrm>
            <a:off x="4438365" y="1386707"/>
            <a:ext cx="2488075" cy="932973"/>
            <a:chOff x="114300" y="1270000"/>
            <a:chExt cx="1828800" cy="914400"/>
          </a:xfrm>
        </p:grpSpPr>
        <p:sp>
          <p:nvSpPr>
            <p:cNvPr id="94" name="Freeform 93"/>
            <p:cNvSpPr/>
            <p:nvPr>
              <p:custDataLst>
                <p:tags r:id="rId16"/>
              </p:custDataLst>
            </p:nvPr>
          </p:nvSpPr>
          <p:spPr>
            <a:xfrm>
              <a:off x="114300" y="12700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632" dirty="0">
                <a:solidFill>
                  <a:srgbClr val="000000"/>
                </a:solidFill>
              </a:endParaRPr>
            </a:p>
          </p:txBody>
        </p:sp>
        <p:sp>
          <p:nvSpPr>
            <p:cNvPr id="95" name="TextBox 94"/>
            <p:cNvSpPr txBox="1"/>
            <p:nvPr>
              <p:custDataLst>
                <p:tags r:id="rId17"/>
              </p:custDataLst>
            </p:nvPr>
          </p:nvSpPr>
          <p:spPr>
            <a:xfrm>
              <a:off x="177800" y="1327150"/>
              <a:ext cx="15240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pitchFamily="34" charset="0"/>
                <a:buChar char="◦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en-US" sz="1632" b="1" dirty="0">
                  <a:solidFill>
                    <a:srgbClr val="000000"/>
                  </a:solidFill>
                </a:rPr>
                <a:t>Text</a:t>
              </a:r>
            </a:p>
          </p:txBody>
        </p:sp>
        <p:sp>
          <p:nvSpPr>
            <p:cNvPr id="96" name="Freeform 95"/>
            <p:cNvSpPr/>
            <p:nvPr>
              <p:custDataLst>
                <p:tags r:id="rId18"/>
              </p:custDataLst>
            </p:nvPr>
          </p:nvSpPr>
          <p:spPr>
            <a:xfrm>
              <a:off x="114300" y="17272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1828800" y="0"/>
                  </a:moveTo>
                  <a:lnTo>
                    <a:pt x="1664208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632" dirty="0">
                <a:solidFill>
                  <a:srgbClr val="000000"/>
                </a:solidFill>
              </a:endParaRPr>
            </a:p>
          </p:txBody>
        </p:sp>
        <p:sp>
          <p:nvSpPr>
            <p:cNvPr id="97" name="TextBox 96"/>
            <p:cNvSpPr txBox="1"/>
            <p:nvPr>
              <p:custDataLst>
                <p:tags r:id="rId19"/>
              </p:custDataLst>
            </p:nvPr>
          </p:nvSpPr>
          <p:spPr>
            <a:xfrm>
              <a:off x="177800" y="1784350"/>
              <a:ext cx="15240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pitchFamily="34" charset="0"/>
                <a:buChar char="◦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en-US" sz="1632" b="1" dirty="0">
                  <a:solidFill>
                    <a:srgbClr val="000000"/>
                  </a:solidFill>
                </a:rPr>
                <a:t>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638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7" r:id="rId3"/>
    <p:sldLayoutId id="2147483668" r:id="rId4"/>
  </p:sldLayoutIdLst>
  <p:hf sldNum="0"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549088" algn="l"/>
        </a:tabLst>
        <a:defRPr sz="1837" b="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32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itchFamily="34" charset="0"/>
        <a:buChar char="•"/>
        <a:defRPr sz="1632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32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◦"/>
        <a:defRPr sz="1632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sv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19.png"/><Relationship Id="rId7" Type="http://schemas.openxmlformats.org/officeDocument/2006/relationships/image" Target="../media/image27.sv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Relationship Id="rId1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png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9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jfif"/><Relationship Id="rId5" Type="http://schemas.openxmlformats.org/officeDocument/2006/relationships/image" Target="../media/image45.png"/><Relationship Id="rId4" Type="http://schemas.openxmlformats.org/officeDocument/2006/relationships/image" Target="../media/image44.jfif"/><Relationship Id="rId9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4">
            <a:extLst>
              <a:ext uri="{FF2B5EF4-FFF2-40B4-BE49-F238E27FC236}">
                <a16:creationId xmlns:a16="http://schemas.microsoft.com/office/drawing/2014/main" id="{DBDBE0F6-E6E0-F3BE-E460-97B576B4CF56}"/>
              </a:ext>
            </a:extLst>
          </p:cNvPr>
          <p:cNvSpPr/>
          <p:nvPr/>
        </p:nvSpPr>
        <p:spPr>
          <a:xfrm>
            <a:off x="3439170" y="2204864"/>
            <a:ext cx="8633494" cy="2664296"/>
          </a:xfrm>
          <a:custGeom>
            <a:avLst/>
            <a:gdLst/>
            <a:ahLst/>
            <a:cxnLst/>
            <a:rect l="l" t="t" r="r" b="b"/>
            <a:pathLst>
              <a:path w="8692515" h="5685790">
                <a:moveTo>
                  <a:pt x="8597213" y="5685729"/>
                </a:moveTo>
                <a:lnTo>
                  <a:pt x="0" y="5685729"/>
                </a:lnTo>
                <a:lnTo>
                  <a:pt x="0" y="0"/>
                </a:lnTo>
                <a:lnTo>
                  <a:pt x="8597217" y="0"/>
                </a:lnTo>
                <a:lnTo>
                  <a:pt x="8615882" y="1846"/>
                </a:lnTo>
                <a:lnTo>
                  <a:pt x="8664565" y="27897"/>
                </a:lnTo>
                <a:lnTo>
                  <a:pt x="8690616" y="76580"/>
                </a:lnTo>
                <a:lnTo>
                  <a:pt x="8692463" y="95249"/>
                </a:lnTo>
                <a:lnTo>
                  <a:pt x="8692463" y="5590479"/>
                </a:lnTo>
                <a:lnTo>
                  <a:pt x="8676460" y="5643324"/>
                </a:lnTo>
                <a:lnTo>
                  <a:pt x="8633664" y="5678478"/>
                </a:lnTo>
                <a:lnTo>
                  <a:pt x="8597213" y="5685729"/>
                </a:lnTo>
                <a:close/>
              </a:path>
            </a:pathLst>
          </a:custGeom>
          <a:solidFill>
            <a:srgbClr val="AE870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924E87C2-7994-9260-89B3-7E2A166D633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336" y="152636"/>
            <a:ext cx="3319834" cy="6552728"/>
          </a:xfrm>
          <a:prstGeom prst="rect">
            <a:avLst/>
          </a:prstGeom>
        </p:spPr>
      </p:pic>
      <p:sp>
        <p:nvSpPr>
          <p:cNvPr id="7" name="Заголовок 4">
            <a:extLst>
              <a:ext uri="{FF2B5EF4-FFF2-40B4-BE49-F238E27FC236}">
                <a16:creationId xmlns:a16="http://schemas.microsoft.com/office/drawing/2014/main" id="{49B72499-FFF4-F8CA-9D1B-D1A189FEA2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6954" y="2564903"/>
            <a:ext cx="9357926" cy="1936087"/>
          </a:xfrm>
        </p:spPr>
        <p:txBody>
          <a:bodyPr anchor="ctr" anchorCtr="0">
            <a:noAutofit/>
          </a:bodyPr>
          <a:lstStyle/>
          <a:p>
            <a:pPr algn="ctr"/>
            <a:r>
              <a:rPr lang="ru-RU" sz="38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800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Қазақстанның</a:t>
            </a:r>
            <a:r>
              <a:rPr lang="ru-RU" sz="38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Даму </a:t>
            </a:r>
            <a:r>
              <a:rPr lang="ru-RU" sz="3800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Банкі</a:t>
            </a:r>
            <a:r>
              <a:rPr lang="ru-RU" sz="38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АҚ</a:t>
            </a:r>
          </a:p>
        </p:txBody>
      </p:sp>
    </p:spTree>
    <p:extLst>
      <p:ext uri="{BB962C8B-B14F-4D97-AF65-F5344CB8AC3E}">
        <p14:creationId xmlns:p14="http://schemas.microsoft.com/office/powerpoint/2010/main" val="3962133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A06A2FB5-066C-4D08-BAA1-801E5515C914}"/>
              </a:ext>
            </a:extLst>
          </p:cNvPr>
          <p:cNvSpPr txBox="1">
            <a:spLocks/>
          </p:cNvSpPr>
          <p:nvPr/>
        </p:nvSpPr>
        <p:spPr>
          <a:xfrm>
            <a:off x="366772" y="298289"/>
            <a:ext cx="10068880" cy="36217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" name="Прямая соединительная линия 34">
            <a:extLst>
              <a:ext uri="{FF2B5EF4-FFF2-40B4-BE49-F238E27FC236}">
                <a16:creationId xmlns:a16="http://schemas.microsoft.com/office/drawing/2014/main" id="{6C735590-99A8-9C28-CE47-E66831C6ADA2}"/>
              </a:ext>
            </a:extLst>
          </p:cNvPr>
          <p:cNvCxnSpPr/>
          <p:nvPr/>
        </p:nvCxnSpPr>
        <p:spPr>
          <a:xfrm>
            <a:off x="0" y="404664"/>
            <a:ext cx="10206108" cy="0"/>
          </a:xfrm>
          <a:prstGeom prst="line">
            <a:avLst/>
          </a:prstGeom>
          <a:ln w="38100">
            <a:solidFill>
              <a:srgbClr val="B49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F49B046-6143-EC09-2A5B-1441BF8E3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6964" y="34060"/>
            <a:ext cx="609600" cy="685800"/>
          </a:xfrm>
          <a:prstGeom prst="rect">
            <a:avLst/>
          </a:prstGeom>
        </p:spPr>
      </p:pic>
      <p:cxnSp>
        <p:nvCxnSpPr>
          <p:cNvPr id="12" name="Прямая соединительная линия 36">
            <a:extLst>
              <a:ext uri="{FF2B5EF4-FFF2-40B4-BE49-F238E27FC236}">
                <a16:creationId xmlns:a16="http://schemas.microsoft.com/office/drawing/2014/main" id="{A5D7EA34-ED5E-D886-E75A-AD5CDA0C80E0}"/>
              </a:ext>
            </a:extLst>
          </p:cNvPr>
          <p:cNvCxnSpPr/>
          <p:nvPr/>
        </p:nvCxnSpPr>
        <p:spPr>
          <a:xfrm>
            <a:off x="10866564" y="404664"/>
            <a:ext cx="1325436" cy="0"/>
          </a:xfrm>
          <a:prstGeom prst="line">
            <a:avLst/>
          </a:prstGeom>
          <a:ln w="38100">
            <a:solidFill>
              <a:srgbClr val="B49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2053">
            <a:extLst>
              <a:ext uri="{FF2B5EF4-FFF2-40B4-BE49-F238E27FC236}">
                <a16:creationId xmlns:a16="http://schemas.microsoft.com/office/drawing/2014/main" id="{D12AE48A-A940-F8AA-A540-89D37A217FD7}"/>
              </a:ext>
            </a:extLst>
          </p:cNvPr>
          <p:cNvSpPr txBox="1">
            <a:spLocks/>
          </p:cNvSpPr>
          <p:nvPr/>
        </p:nvSpPr>
        <p:spPr>
          <a:xfrm>
            <a:off x="11496549" y="6466959"/>
            <a:ext cx="695400" cy="634449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>
                <a:solidFill>
                  <a:srgbClr val="B497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231FEF8-DD3D-A94D-A65D-0B050423794C}"/>
              </a:ext>
            </a:extLst>
          </p:cNvPr>
          <p:cNvSpPr txBox="1">
            <a:spLocks/>
          </p:cNvSpPr>
          <p:nvPr/>
        </p:nvSpPr>
        <p:spPr>
          <a:xfrm>
            <a:off x="0" y="86195"/>
            <a:ext cx="10363200" cy="45948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ӨДҚ АРҚЫЛЫ ЖЕДЕЛ ҚЫЗМЕТТЕРДІҢ КӨЛІГІН ЖАҢАРТУ</a:t>
            </a:r>
          </a:p>
        </p:txBody>
      </p:sp>
      <p:sp>
        <p:nvSpPr>
          <p:cNvPr id="3" name="Прямоугольник 64">
            <a:extLst>
              <a:ext uri="{FF2B5EF4-FFF2-40B4-BE49-F238E27FC236}">
                <a16:creationId xmlns:a16="http://schemas.microsoft.com/office/drawing/2014/main" id="{9689DA43-FE7B-C01F-22F0-6F4A4F84EBCC}"/>
              </a:ext>
            </a:extLst>
          </p:cNvPr>
          <p:cNvSpPr/>
          <p:nvPr/>
        </p:nvSpPr>
        <p:spPr>
          <a:xfrm>
            <a:off x="7736550" y="599193"/>
            <a:ext cx="4334767" cy="1620271"/>
          </a:xfrm>
          <a:prstGeom prst="rect">
            <a:avLst/>
          </a:prstGeom>
          <a:noFill/>
          <a:ln w="19050">
            <a:solidFill>
              <a:srgbClr val="AE87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37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39D9CA-355F-B0FB-F725-278AE37EEE54}"/>
              </a:ext>
            </a:extLst>
          </p:cNvPr>
          <p:cNvSpPr txBox="1"/>
          <p:nvPr/>
        </p:nvSpPr>
        <p:spPr>
          <a:xfrm>
            <a:off x="8542903" y="476672"/>
            <a:ext cx="2206348" cy="35965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kk-KZ" sz="1737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Өңірлер</a:t>
            </a:r>
            <a:endParaRPr lang="ru-RU" sz="1737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6AD3DE-4ECB-561E-DB87-A4DD63DF0599}"/>
              </a:ext>
            </a:extLst>
          </p:cNvPr>
          <p:cNvSpPr txBox="1"/>
          <p:nvPr/>
        </p:nvSpPr>
        <p:spPr>
          <a:xfrm>
            <a:off x="7776889" y="2714562"/>
            <a:ext cx="4294427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/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Ақмола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облысы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Батыс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Қазақстан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облысы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Маңғыстау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облысы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сияқты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өңірлерде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млрд </a:t>
            </a:r>
            <a:r>
              <a:rPr lang="ru-RU" sz="1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теңгеге</a:t>
            </a:r>
            <a:r>
              <a:rPr lang="ru-RU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90**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өрт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сөндіру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полиция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көлігі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сатып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алынды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66">
            <a:extLst>
              <a:ext uri="{FF2B5EF4-FFF2-40B4-BE49-F238E27FC236}">
                <a16:creationId xmlns:a16="http://schemas.microsoft.com/office/drawing/2014/main" id="{51C61F20-FEAC-A3A7-779C-4E2377E531D5}"/>
              </a:ext>
            </a:extLst>
          </p:cNvPr>
          <p:cNvSpPr/>
          <p:nvPr/>
        </p:nvSpPr>
        <p:spPr>
          <a:xfrm>
            <a:off x="7736551" y="2380672"/>
            <a:ext cx="4334766" cy="966289"/>
          </a:xfrm>
          <a:prstGeom prst="rect">
            <a:avLst/>
          </a:prstGeom>
          <a:noFill/>
          <a:ln w="19050">
            <a:solidFill>
              <a:srgbClr val="AE87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37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95FDF4-F38F-D44C-3172-1ACD7186C645}"/>
              </a:ext>
            </a:extLst>
          </p:cNvPr>
          <p:cNvSpPr txBox="1"/>
          <p:nvPr/>
        </p:nvSpPr>
        <p:spPr>
          <a:xfrm>
            <a:off x="9062168" y="2204864"/>
            <a:ext cx="1318027" cy="35965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ru-RU" sz="1737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Өңір</a:t>
            </a:r>
            <a:r>
              <a:rPr lang="kk-KZ" sz="1737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лер</a:t>
            </a:r>
            <a:endParaRPr lang="ru-RU" sz="1737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11">
            <a:extLst>
              <a:ext uri="{FF2B5EF4-FFF2-40B4-BE49-F238E27FC236}">
                <a16:creationId xmlns:a16="http://schemas.microsoft.com/office/drawing/2014/main" id="{007FB261-5620-4700-729D-82778F109B81}"/>
              </a:ext>
            </a:extLst>
          </p:cNvPr>
          <p:cNvSpPr/>
          <p:nvPr/>
        </p:nvSpPr>
        <p:spPr>
          <a:xfrm>
            <a:off x="7633443" y="3501008"/>
            <a:ext cx="4453735" cy="283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Полиция </a:t>
            </a:r>
            <a:r>
              <a:rPr lang="ru-RU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өрт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көлігі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бойынша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13">
            <a:extLst>
              <a:ext uri="{FF2B5EF4-FFF2-40B4-BE49-F238E27FC236}">
                <a16:creationId xmlns:a16="http://schemas.microsoft.com/office/drawing/2014/main" id="{6EECF605-61A3-F741-16BB-838BF7C7FA51}"/>
              </a:ext>
            </a:extLst>
          </p:cNvPr>
          <p:cNvSpPr/>
          <p:nvPr/>
        </p:nvSpPr>
        <p:spPr>
          <a:xfrm>
            <a:off x="76185" y="1567018"/>
            <a:ext cx="2433679" cy="283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Санитарлық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көлік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бойынша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4">
            <a:extLst>
              <a:ext uri="{FF2B5EF4-FFF2-40B4-BE49-F238E27FC236}">
                <a16:creationId xmlns:a16="http://schemas.microsoft.com/office/drawing/2014/main" id="{4582D1F0-7176-9E41-2C09-EC4D421AAE24}"/>
              </a:ext>
            </a:extLst>
          </p:cNvPr>
          <p:cNvSpPr/>
          <p:nvPr/>
        </p:nvSpPr>
        <p:spPr>
          <a:xfrm>
            <a:off x="7817259" y="821434"/>
            <a:ext cx="417334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Алматы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облысы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Жамбыл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облысы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Батыс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Қазақстан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облысы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Қарағанды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облысы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Солтүстік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Қазақстан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облысы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Ақтөбе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облысы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Атырау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облысы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қызылорда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облысы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Түркістан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облысы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Маңғыстау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облысы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Астана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Алматы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қалалары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сияқты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өңірлерде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12,5 млрд </a:t>
            </a:r>
            <a:r>
              <a:rPr lang="ru-RU" sz="1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теңге</a:t>
            </a:r>
            <a:r>
              <a:rPr lang="ru-RU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сомаға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327*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санитариялық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көлік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сатып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алынды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жеткізілді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Рисунок 36" descr="АПСБ">
            <a:extLst>
              <a:ext uri="{FF2B5EF4-FFF2-40B4-BE49-F238E27FC236}">
                <a16:creationId xmlns:a16="http://schemas.microsoft.com/office/drawing/2014/main" id="{0E0524D7-BEE7-B32E-A058-311FF8BB63C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930" y="532839"/>
            <a:ext cx="1503128" cy="1075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 descr="Astana Motors - Скорая помощь врачам">
            <a:extLst>
              <a:ext uri="{FF2B5EF4-FFF2-40B4-BE49-F238E27FC236}">
                <a16:creationId xmlns:a16="http://schemas.microsoft.com/office/drawing/2014/main" id="{E762FF25-2FA4-46FC-0F3E-1302B6162F7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92" y="524372"/>
            <a:ext cx="1502930" cy="1104428"/>
          </a:xfrm>
          <a:prstGeom prst="rect">
            <a:avLst/>
          </a:prstGeom>
          <a:noFill/>
        </p:spPr>
      </p:pic>
      <p:pic>
        <p:nvPicPr>
          <p:cNvPr id="17" name="Рисунок 26">
            <a:extLst>
              <a:ext uri="{FF2B5EF4-FFF2-40B4-BE49-F238E27FC236}">
                <a16:creationId xmlns:a16="http://schemas.microsoft.com/office/drawing/2014/main" id="{971790F3-3508-2595-3572-AF4264EBDBC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824" y="532839"/>
            <a:ext cx="1556624" cy="10764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" name="Таблица 27">
            <a:extLst>
              <a:ext uri="{FF2B5EF4-FFF2-40B4-BE49-F238E27FC236}">
                <a16:creationId xmlns:a16="http://schemas.microsoft.com/office/drawing/2014/main" id="{2EDB0006-E1D9-2648-94E9-B5C3AF6B0D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356941"/>
              </p:ext>
            </p:extLst>
          </p:nvPr>
        </p:nvGraphicFramePr>
        <p:xfrm>
          <a:off x="156550" y="1850739"/>
          <a:ext cx="7391839" cy="4969186"/>
        </p:xfrm>
        <a:graphic>
          <a:graphicData uri="http://schemas.openxmlformats.org/drawingml/2006/table">
            <a:tbl>
              <a:tblPr firstRow="1" firstCol="1" bandRow="1"/>
              <a:tblGrid>
                <a:gridCol w="352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4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9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3211"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870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Жоба</a:t>
                      </a:r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 (</a:t>
                      </a:r>
                      <a:r>
                        <a:rPr lang="ru-RU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өңір</a:t>
                      </a:r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8705"/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жедел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медициналық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жәрдем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көлік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саны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870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қаржыландыру</a:t>
                      </a:r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сомасы</a:t>
                      </a:r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, </a:t>
                      </a:r>
                      <a:r>
                        <a:rPr lang="ru-RU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мың</a:t>
                      </a:r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теңге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87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446"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Ақтөбе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облысының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денсаулық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сақтау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басқармасы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мемлекеттік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мекемесінің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(ММ) </a:t>
                      </a:r>
                      <a:r>
                        <a:rPr lang="ru-RU" sz="900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шаруашылық</a:t>
                      </a: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жүргізу</a:t>
                      </a: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құқығындағы</a:t>
                      </a: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(ШЖҚ)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Ақтөбе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ауруханасы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 </a:t>
                      </a:r>
                      <a:r>
                        <a:rPr lang="ru-RU" sz="900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мемлекеттік</a:t>
                      </a: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коммуналдық</a:t>
                      </a: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кәсіпорыны</a:t>
                      </a: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(МКК)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52</a:t>
                      </a:r>
                      <a:endParaRPr lang="ru-RU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2 039</a:t>
                      </a:r>
                      <a:r>
                        <a:rPr lang="ru-RU" sz="900" baseline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650</a:t>
                      </a:r>
                      <a:endParaRPr lang="ru-RU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617"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«Алматы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облысының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Денсаулық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сақтау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басқармасы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 ММ ШЖҚ «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Облыстық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жедел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және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шұғыл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медициналық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көмек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станциясы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 МКК</a:t>
                      </a:r>
                      <a:endParaRPr lang="ru-RU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2 672 050</a:t>
                      </a:r>
                      <a:endParaRPr lang="ru-RU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446"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«Атырау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облысы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Денсаулық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сақтау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басқармасы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 ММ ШЖ</a:t>
                      </a:r>
                      <a:r>
                        <a:rPr lang="kk-KZ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«Атырау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облыстық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жедел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медициналық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жәрдем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станциясы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коммуналдық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мемлекеттік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кәсіпорыны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(КМК)</a:t>
                      </a:r>
                      <a:endParaRPr lang="ru-RU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  <a:endParaRPr lang="ru-RU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958 450</a:t>
                      </a:r>
                      <a:endParaRPr lang="ru-RU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446"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«Жамбыл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облысы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әкімдігі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денсаулық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сақтау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басқармасы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 ШЖ</a:t>
                      </a:r>
                      <a:r>
                        <a:rPr lang="kk-KZ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 «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Жамбыл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облыстық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жедел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медициналық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жәрдем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станциясы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</a:t>
                      </a: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МКК</a:t>
                      </a:r>
                      <a:endParaRPr lang="ru-RU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ru-RU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465 990</a:t>
                      </a:r>
                      <a:endParaRPr lang="ru-RU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446"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Қарағанды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облысы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Денсаулық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сақтау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басқармасының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 ШЖҚ «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Облыстық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жедел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медициналық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жәрдем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станциясы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КМК</a:t>
                      </a:r>
                      <a:endParaRPr lang="ru-RU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ru-RU" sz="900" baseline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584 700</a:t>
                      </a:r>
                      <a:endParaRPr lang="ru-RU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057257"/>
                  </a:ext>
                </a:extLst>
              </a:tr>
              <a:tr h="297446"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Қызылорда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облысы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Денсаулық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сақтау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басқармасының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"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ШЖ</a:t>
                      </a:r>
                      <a:r>
                        <a:rPr lang="kk-KZ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 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Арал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ауданаралық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ауруханасы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 КМК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794 250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6539214"/>
                  </a:ext>
                </a:extLst>
              </a:tr>
              <a:tr h="297446"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Солтүстік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Қазақстан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облысы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әкімдігінің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денсаулық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сақтау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басқармасы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 ШЖҚ «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Облыстық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жедел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медициналық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көмек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орталығы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 КМК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165 200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419034"/>
                  </a:ext>
                </a:extLst>
              </a:tr>
              <a:tr h="386268"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Түркістан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облысы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Қоғамдық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денсаулық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басқармасының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 ШЖҚ «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Облыстық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жедел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медициналық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жәрдем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станциясы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 МКК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536 900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2893246"/>
                  </a:ext>
                </a:extLst>
              </a:tr>
              <a:tr h="297446"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Батыс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Қазақстан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облысы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әкімдігі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денсаулық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сақтау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басқармасы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 ШЖҚ «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Облыстық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жедел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медициналық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жәрдем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станциясы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 МКК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556 050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6586963"/>
                  </a:ext>
                </a:extLst>
              </a:tr>
              <a:tr h="297446"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Маңғыстау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облысы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Денсаулық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сақтау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басқармасы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 ШЖҚ «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Маңғыстау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облыстық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жедел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және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шұғыл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медициналық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көмек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станциясы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 МКК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187</a:t>
                      </a:r>
                      <a:r>
                        <a:rPr lang="ru-RU" sz="900" baseline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450</a:t>
                      </a:r>
                      <a:endParaRPr lang="ru-RU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494278"/>
                  </a:ext>
                </a:extLst>
              </a:tr>
              <a:tr h="297446"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«Алматы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қаласы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Қоғамдық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денсаулық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басқармасының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 ШЖҚ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Жедел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медициналық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жәрдем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қызметі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 КМК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156 740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616262"/>
                  </a:ext>
                </a:extLst>
              </a:tr>
              <a:tr h="297446"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Нұр-Сұлтан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қаласы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әкімдігі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 ШЖҚ «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Қалалық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жедел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медициналық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жәрдем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станциясы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 МКК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2 186 900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302806"/>
                  </a:ext>
                </a:extLst>
              </a:tr>
              <a:tr h="137839"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Қызылорда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облысы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Денсаулық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сақтау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басқармасы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 ШЖҚ «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Қазалы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ауданаралық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ауруханасы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 КМК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162 412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5994065"/>
                  </a:ext>
                </a:extLst>
              </a:tr>
              <a:tr h="194739"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CF7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415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БАРЛЫҒЫ</a:t>
                      </a:r>
                      <a:endParaRPr lang="ru-RU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CF7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415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327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CF7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415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12 466 742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C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0" name="Таблица 28">
            <a:extLst>
              <a:ext uri="{FF2B5EF4-FFF2-40B4-BE49-F238E27FC236}">
                <a16:creationId xmlns:a16="http://schemas.microsoft.com/office/drawing/2014/main" id="{26824573-2119-56CB-C5FB-0E429F1174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442260"/>
              </p:ext>
            </p:extLst>
          </p:nvPr>
        </p:nvGraphicFramePr>
        <p:xfrm>
          <a:off x="7699453" y="3791042"/>
          <a:ext cx="4412130" cy="2308674"/>
        </p:xfrm>
        <a:graphic>
          <a:graphicData uri="http://schemas.openxmlformats.org/drawingml/2006/table">
            <a:tbl>
              <a:tblPr firstRow="1" firstCol="1" bandRow="1"/>
              <a:tblGrid>
                <a:gridCol w="360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6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0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4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19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870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Жоба</a:t>
                      </a:r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ru-RU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өңір</a:t>
                      </a:r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870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көлік</a:t>
                      </a:r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саны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870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қаржыландыру</a:t>
                      </a:r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сомасы</a:t>
                      </a:r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ru-RU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мың</a:t>
                      </a:r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теңге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87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1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kk-KZ" sz="9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</a:t>
                      </a:r>
                      <a:r>
                        <a:rPr lang="ru-RU" sz="900" kern="12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Қазақстан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Республикасы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Ішкі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істер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министрлігі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Ақмола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облысының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Полиция </a:t>
                      </a:r>
                      <a:r>
                        <a:rPr lang="ru-RU" sz="900" kern="12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департаменті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 </a:t>
                      </a:r>
                      <a:r>
                        <a:rPr lang="ru-RU" sz="900" kern="12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мемлекеттік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мекемесі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461 650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</a:t>
                      </a:r>
                      <a:r>
                        <a:rPr lang="ru-RU" sz="9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Қазақстан</a:t>
                      </a:r>
                      <a:r>
                        <a:rPr lang="ru-RU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Республикасы</a:t>
                      </a:r>
                      <a:r>
                        <a:rPr lang="ru-RU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Төтенше</a:t>
                      </a:r>
                      <a:r>
                        <a:rPr lang="ru-RU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жағдайлар</a:t>
                      </a:r>
                      <a:r>
                        <a:rPr lang="ru-RU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министрлігі</a:t>
                      </a:r>
                      <a:r>
                        <a:rPr lang="ru-RU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Маңғыстау</a:t>
                      </a:r>
                      <a:r>
                        <a:rPr lang="ru-RU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облысының</a:t>
                      </a:r>
                      <a:r>
                        <a:rPr lang="ru-RU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Төтенше</a:t>
                      </a:r>
                      <a:r>
                        <a:rPr lang="ru-RU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жағдайлар</a:t>
                      </a:r>
                      <a:r>
                        <a:rPr lang="ru-RU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департаменті</a:t>
                      </a:r>
                      <a:r>
                        <a:rPr lang="ru-RU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 </a:t>
                      </a:r>
                      <a:r>
                        <a:rPr lang="ru-RU" sz="9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мемлекеттік</a:t>
                      </a:r>
                      <a:r>
                        <a:rPr lang="ru-RU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мекемесі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2 725 475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Қазақстан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Республикасы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Төтенше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жағдайлар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министрлігі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Батыс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Қазақстан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облысының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Төтенше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жағдайлар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департаменті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мемлекеттік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мекемесі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862 500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A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БАРЛЫҒЫ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A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A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4 049 625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A0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5" name="Прямоугольник 14">
            <a:extLst>
              <a:ext uri="{FF2B5EF4-FFF2-40B4-BE49-F238E27FC236}">
                <a16:creationId xmlns:a16="http://schemas.microsoft.com/office/drawing/2014/main" id="{C3E73D8E-A0D2-A4FA-6CD6-28FE8DBBC06C}"/>
              </a:ext>
            </a:extLst>
          </p:cNvPr>
          <p:cNvSpPr/>
          <p:nvPr/>
        </p:nvSpPr>
        <p:spPr>
          <a:xfrm>
            <a:off x="7660490" y="6093296"/>
            <a:ext cx="41733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ru-RU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Барлық</a:t>
            </a:r>
            <a:r>
              <a:rPr lang="ru-RU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кезеңде</a:t>
            </a:r>
            <a:r>
              <a:rPr lang="ru-RU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1 506 </a:t>
            </a:r>
            <a:r>
              <a:rPr lang="ru-RU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санитарлық</a:t>
            </a:r>
            <a:r>
              <a:rPr lang="ru-RU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көлік</a:t>
            </a:r>
            <a:r>
              <a:rPr lang="ru-RU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бірлігі</a:t>
            </a:r>
            <a:r>
              <a:rPr lang="ru-RU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жинақталады</a:t>
            </a:r>
            <a:endParaRPr lang="ru-RU" sz="1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r>
              <a:rPr lang="ru-RU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 </a:t>
            </a:r>
            <a:r>
              <a:rPr lang="ru-RU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Барлық</a:t>
            </a:r>
            <a:r>
              <a:rPr lang="ru-RU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кезеңде</a:t>
            </a:r>
            <a:r>
              <a:rPr lang="ru-RU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өрт</a:t>
            </a:r>
            <a:r>
              <a:rPr lang="ru-RU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сөндіру</a:t>
            </a:r>
            <a:r>
              <a:rPr lang="ru-RU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полиция </a:t>
            </a:r>
            <a:r>
              <a:rPr lang="ru-RU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көлігінің</a:t>
            </a:r>
            <a:r>
              <a:rPr lang="ru-RU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550 </a:t>
            </a:r>
            <a:r>
              <a:rPr lang="ru-RU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бірлігі</a:t>
            </a:r>
            <a:r>
              <a:rPr lang="ru-RU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жинақталады</a:t>
            </a:r>
            <a:endParaRPr lang="ru-RU" sz="1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527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Box 166">
            <a:extLst>
              <a:ext uri="{FF2B5EF4-FFF2-40B4-BE49-F238E27FC236}">
                <a16:creationId xmlns:a16="http://schemas.microsoft.com/office/drawing/2014/main" id="{8A80518D-5088-400B-9B14-F8AD9F36A8A3}"/>
              </a:ext>
            </a:extLst>
          </p:cNvPr>
          <p:cNvSpPr txBox="1"/>
          <p:nvPr/>
        </p:nvSpPr>
        <p:spPr>
          <a:xfrm>
            <a:off x="29290" y="44624"/>
            <a:ext cx="97645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ҚДБ ҰЛТТЫҚ ЭКОНОМИКАНЫҢ ТҰРАҚТЫ ДАМУЫНА ЫҚПАЛ ЕТЕДІ</a:t>
            </a:r>
          </a:p>
        </p:txBody>
      </p:sp>
      <p:sp>
        <p:nvSpPr>
          <p:cNvPr id="92" name="Номер слайда 2053"/>
          <p:cNvSpPr txBox="1">
            <a:spLocks/>
          </p:cNvSpPr>
          <p:nvPr/>
        </p:nvSpPr>
        <p:spPr>
          <a:xfrm>
            <a:off x="11496549" y="6466959"/>
            <a:ext cx="695400" cy="634449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k-KZ" sz="2000" dirty="0">
                <a:solidFill>
                  <a:srgbClr val="B497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sz="2000" dirty="0">
              <a:solidFill>
                <a:srgbClr val="B497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56CE423-5A7B-0D93-5DD1-C441B5730755}"/>
              </a:ext>
            </a:extLst>
          </p:cNvPr>
          <p:cNvSpPr txBox="1"/>
          <p:nvPr/>
        </p:nvSpPr>
        <p:spPr>
          <a:xfrm>
            <a:off x="806742" y="1418000"/>
            <a:ext cx="1134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685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86C2485-EEBA-34A5-8661-D5EC5307109B}"/>
              </a:ext>
            </a:extLst>
          </p:cNvPr>
          <p:cNvSpPr txBox="1"/>
          <p:nvPr/>
        </p:nvSpPr>
        <p:spPr>
          <a:xfrm>
            <a:off x="1791929" y="1455707"/>
            <a:ext cx="4736119" cy="132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33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 </a:t>
            </a:r>
            <a:r>
              <a:rPr lang="ru-RU" sz="133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теңгеге</a:t>
            </a:r>
            <a:endParaRPr lang="ru-RU" sz="1333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33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 </a:t>
            </a:r>
            <a:r>
              <a:rPr lang="ru-RU" sz="133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тобы</a:t>
            </a:r>
            <a:r>
              <a:rPr lang="ru-RU" sz="133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3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өңдеу</a:t>
            </a:r>
            <a:r>
              <a:rPr lang="ru-RU" sz="133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3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өнеркәсібін</a:t>
            </a:r>
            <a:r>
              <a:rPr lang="kk-KZ" sz="133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lang="ru-RU" sz="133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егі</a:t>
            </a:r>
            <a:r>
              <a:rPr lang="ru-RU" sz="133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(94,6%) </a:t>
            </a:r>
            <a:r>
              <a:rPr lang="ru-RU" sz="133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133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3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инфрақұрылымдағы</a:t>
            </a:r>
            <a:r>
              <a:rPr lang="ru-RU" sz="133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(5,4%) 30 </a:t>
            </a:r>
            <a:r>
              <a:rPr lang="ru-RU" sz="133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жобаға</a:t>
            </a:r>
            <a:r>
              <a:rPr lang="ru-RU" sz="133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инвестиция </a:t>
            </a:r>
            <a:r>
              <a:rPr lang="ru-RU" sz="133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құйды</a:t>
            </a:r>
            <a:r>
              <a:rPr lang="ru-RU" sz="133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Экспорт </a:t>
            </a:r>
            <a:r>
              <a:rPr lang="ru-RU" sz="133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алдындағы</a:t>
            </a:r>
            <a:r>
              <a:rPr lang="ru-RU" sz="133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23 операция, </a:t>
            </a:r>
            <a:r>
              <a:rPr lang="ru-RU" sz="133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лизингтік</a:t>
            </a:r>
            <a:r>
              <a:rPr lang="ru-RU" sz="133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3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мәмілелер</a:t>
            </a:r>
            <a:r>
              <a:rPr lang="ru-RU" sz="133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мен </a:t>
            </a:r>
            <a:r>
              <a:rPr lang="ru-RU" sz="133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банкаралық</a:t>
            </a:r>
            <a:r>
              <a:rPr lang="ru-RU" sz="133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3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кредиттеу</a:t>
            </a:r>
            <a:r>
              <a:rPr lang="ru-RU" sz="133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(БАК) </a:t>
            </a:r>
            <a:r>
              <a:rPr lang="ru-RU" sz="133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жобаларын</a:t>
            </a:r>
            <a:r>
              <a:rPr lang="ru-RU" sz="133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3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қаржыландырды</a:t>
            </a:r>
            <a:r>
              <a:rPr lang="ru-RU" sz="133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A30DF401-38C4-45BD-64A4-3F25C99C33BA}"/>
              </a:ext>
            </a:extLst>
          </p:cNvPr>
          <p:cNvSpPr txBox="1"/>
          <p:nvPr/>
        </p:nvSpPr>
        <p:spPr>
          <a:xfrm>
            <a:off x="930336" y="2696958"/>
            <a:ext cx="903837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667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D7F7CCE-2E86-0A95-708A-D8ABC422AE11}"/>
              </a:ext>
            </a:extLst>
          </p:cNvPr>
          <p:cNvSpPr txBox="1"/>
          <p:nvPr/>
        </p:nvSpPr>
        <p:spPr>
          <a:xfrm>
            <a:off x="1826578" y="2782411"/>
            <a:ext cx="4701470" cy="502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3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Құны</a:t>
            </a:r>
            <a:r>
              <a:rPr lang="ru-RU" sz="1067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33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586,6 </a:t>
            </a:r>
            <a:r>
              <a:rPr lang="ru-RU" sz="133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 </a:t>
            </a:r>
            <a:r>
              <a:rPr lang="ru-RU" sz="133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теңге</a:t>
            </a:r>
            <a:r>
              <a:rPr lang="ru-RU" sz="133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3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құрайтын</a:t>
            </a:r>
            <a:r>
              <a:rPr lang="ru-RU" sz="133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33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56 ЖОБА </a:t>
            </a:r>
            <a:r>
              <a:rPr lang="ru-RU" sz="133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пайдалануға</a:t>
            </a:r>
            <a:r>
              <a:rPr lang="ru-RU" sz="133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берілді</a:t>
            </a:r>
          </a:p>
        </p:txBody>
      </p:sp>
      <p:pic>
        <p:nvPicPr>
          <p:cNvPr id="105" name="Рисунок 104" descr="Фабрика со сплошной заливкой">
            <a:extLst>
              <a:ext uri="{FF2B5EF4-FFF2-40B4-BE49-F238E27FC236}">
                <a16:creationId xmlns:a16="http://schemas.microsoft.com/office/drawing/2014/main" id="{D55020D8-1F0B-000A-E769-0CF77EFAF7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1029" y="2691313"/>
            <a:ext cx="514280" cy="458283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176E0E60-93FA-E55B-0F2D-D26FBE99CDF5}"/>
              </a:ext>
            </a:extLst>
          </p:cNvPr>
          <p:cNvSpPr txBox="1"/>
          <p:nvPr/>
        </p:nvSpPr>
        <p:spPr>
          <a:xfrm>
            <a:off x="884223" y="3351981"/>
            <a:ext cx="1115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5 856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BC1516D-5B5E-2784-9F33-A3BC202BEBF6}"/>
              </a:ext>
            </a:extLst>
          </p:cNvPr>
          <p:cNvSpPr txBox="1"/>
          <p:nvPr/>
        </p:nvSpPr>
        <p:spPr>
          <a:xfrm>
            <a:off x="1826578" y="3329034"/>
            <a:ext cx="3744013" cy="528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3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ЖҰМЫС ОРНЫ</a:t>
            </a:r>
            <a:r>
              <a:rPr lang="ru-RU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</a:p>
          <a:p>
            <a:r>
              <a:rPr lang="ru-RU" sz="133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жобалық</a:t>
            </a:r>
            <a:r>
              <a:rPr lang="ru-RU" sz="133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3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қуаттарда</a:t>
            </a:r>
            <a:r>
              <a:rPr lang="ru-RU" sz="133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3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құрылды</a:t>
            </a:r>
            <a:endParaRPr lang="ru-RU" sz="1333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8" name="Рисунок 107" descr="Группа мужчин контур">
            <a:extLst>
              <a:ext uri="{FF2B5EF4-FFF2-40B4-BE49-F238E27FC236}">
                <a16:creationId xmlns:a16="http://schemas.microsoft.com/office/drawing/2014/main" id="{26190F62-29F6-7727-B387-DDA73C3076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70540" y="3369336"/>
            <a:ext cx="514280" cy="458284"/>
          </a:xfrm>
          <a:prstGeom prst="rect">
            <a:avLst/>
          </a:prstGeom>
        </p:spPr>
      </p:pic>
      <p:pic>
        <p:nvPicPr>
          <p:cNvPr id="109" name="Рисунок 108" descr="Налог со сплошной заливкой">
            <a:extLst>
              <a:ext uri="{FF2B5EF4-FFF2-40B4-BE49-F238E27FC236}">
                <a16:creationId xmlns:a16="http://schemas.microsoft.com/office/drawing/2014/main" id="{1D6015A6-527F-978F-C93E-16D6A4E9D5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8349" y="5130176"/>
            <a:ext cx="598661" cy="533479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A5979259-2E9D-FA76-BC53-4C31F831E00C}"/>
              </a:ext>
            </a:extLst>
          </p:cNvPr>
          <p:cNvSpPr txBox="1"/>
          <p:nvPr/>
        </p:nvSpPr>
        <p:spPr>
          <a:xfrm>
            <a:off x="929739" y="5166084"/>
            <a:ext cx="10546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1 2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64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1" name="Group 322">
            <a:extLst>
              <a:ext uri="{FF2B5EF4-FFF2-40B4-BE49-F238E27FC236}">
                <a16:creationId xmlns:a16="http://schemas.microsoft.com/office/drawing/2014/main" id="{46513B0C-E151-F20E-73EC-2FF80E4095DE}"/>
              </a:ext>
            </a:extLst>
          </p:cNvPr>
          <p:cNvGrpSpPr/>
          <p:nvPr/>
        </p:nvGrpSpPr>
        <p:grpSpPr>
          <a:xfrm>
            <a:off x="6760326" y="3540441"/>
            <a:ext cx="545334" cy="467579"/>
            <a:chOff x="4505889" y="928787"/>
            <a:chExt cx="842963" cy="793751"/>
          </a:xfrm>
          <a:solidFill>
            <a:srgbClr val="007A40"/>
          </a:solidFill>
        </p:grpSpPr>
        <p:sp>
          <p:nvSpPr>
            <p:cNvPr id="112" name="Freeform 291">
              <a:extLst>
                <a:ext uri="{FF2B5EF4-FFF2-40B4-BE49-F238E27FC236}">
                  <a16:creationId xmlns:a16="http://schemas.microsoft.com/office/drawing/2014/main" id="{47AB767E-EFE3-8BFD-8AE1-C548AA7A5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7164" y="1444725"/>
              <a:ext cx="801688" cy="277813"/>
            </a:xfrm>
            <a:custGeom>
              <a:avLst/>
              <a:gdLst>
                <a:gd name="T0" fmla="*/ 134 w 252"/>
                <a:gd name="T1" fmla="*/ 87 h 87"/>
                <a:gd name="T2" fmla="*/ 37 w 252"/>
                <a:gd name="T3" fmla="*/ 55 h 87"/>
                <a:gd name="T4" fmla="*/ 4 w 252"/>
                <a:gd name="T5" fmla="*/ 56 h 87"/>
                <a:gd name="T6" fmla="*/ 4 w 252"/>
                <a:gd name="T7" fmla="*/ 56 h 87"/>
                <a:gd name="T8" fmla="*/ 0 w 252"/>
                <a:gd name="T9" fmla="*/ 52 h 87"/>
                <a:gd name="T10" fmla="*/ 4 w 252"/>
                <a:gd name="T11" fmla="*/ 48 h 87"/>
                <a:gd name="T12" fmla="*/ 38 w 252"/>
                <a:gd name="T13" fmla="*/ 47 h 87"/>
                <a:gd name="T14" fmla="*/ 39 w 252"/>
                <a:gd name="T15" fmla="*/ 48 h 87"/>
                <a:gd name="T16" fmla="*/ 145 w 252"/>
                <a:gd name="T17" fmla="*/ 78 h 87"/>
                <a:gd name="T18" fmla="*/ 195 w 252"/>
                <a:gd name="T19" fmla="*/ 62 h 87"/>
                <a:gd name="T20" fmla="*/ 243 w 252"/>
                <a:gd name="T21" fmla="*/ 13 h 87"/>
                <a:gd name="T22" fmla="*/ 243 w 252"/>
                <a:gd name="T23" fmla="*/ 13 h 87"/>
                <a:gd name="T24" fmla="*/ 237 w 252"/>
                <a:gd name="T25" fmla="*/ 10 h 87"/>
                <a:gd name="T26" fmla="*/ 219 w 252"/>
                <a:gd name="T27" fmla="*/ 15 h 87"/>
                <a:gd name="T28" fmla="*/ 185 w 252"/>
                <a:gd name="T29" fmla="*/ 47 h 87"/>
                <a:gd name="T30" fmla="*/ 139 w 252"/>
                <a:gd name="T31" fmla="*/ 51 h 87"/>
                <a:gd name="T32" fmla="*/ 129 w 252"/>
                <a:gd name="T33" fmla="*/ 49 h 87"/>
                <a:gd name="T34" fmla="*/ 128 w 252"/>
                <a:gd name="T35" fmla="*/ 49 h 87"/>
                <a:gd name="T36" fmla="*/ 113 w 252"/>
                <a:gd name="T37" fmla="*/ 43 h 87"/>
                <a:gd name="T38" fmla="*/ 110 w 252"/>
                <a:gd name="T39" fmla="*/ 38 h 87"/>
                <a:gd name="T40" fmla="*/ 116 w 252"/>
                <a:gd name="T41" fmla="*/ 36 h 87"/>
                <a:gd name="T42" fmla="*/ 131 w 252"/>
                <a:gd name="T43" fmla="*/ 41 h 87"/>
                <a:gd name="T44" fmla="*/ 141 w 252"/>
                <a:gd name="T45" fmla="*/ 43 h 87"/>
                <a:gd name="T46" fmla="*/ 182 w 252"/>
                <a:gd name="T47" fmla="*/ 39 h 87"/>
                <a:gd name="T48" fmla="*/ 214 w 252"/>
                <a:gd name="T49" fmla="*/ 10 h 87"/>
                <a:gd name="T50" fmla="*/ 247 w 252"/>
                <a:gd name="T51" fmla="*/ 6 h 87"/>
                <a:gd name="T52" fmla="*/ 250 w 252"/>
                <a:gd name="T53" fmla="*/ 17 h 87"/>
                <a:gd name="T54" fmla="*/ 200 w 252"/>
                <a:gd name="T55" fmla="*/ 68 h 87"/>
                <a:gd name="T56" fmla="*/ 146 w 252"/>
                <a:gd name="T57" fmla="*/ 86 h 87"/>
                <a:gd name="T58" fmla="*/ 134 w 252"/>
                <a:gd name="T5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2" h="87">
                  <a:moveTo>
                    <a:pt x="134" y="87"/>
                  </a:moveTo>
                  <a:cubicBezTo>
                    <a:pt x="96" y="87"/>
                    <a:pt x="44" y="60"/>
                    <a:pt x="37" y="55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2" y="56"/>
                    <a:pt x="0" y="54"/>
                    <a:pt x="0" y="52"/>
                  </a:cubicBezTo>
                  <a:cubicBezTo>
                    <a:pt x="0" y="49"/>
                    <a:pt x="2" y="48"/>
                    <a:pt x="4" y="48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8" y="47"/>
                    <a:pt x="39" y="47"/>
                    <a:pt x="39" y="48"/>
                  </a:cubicBezTo>
                  <a:cubicBezTo>
                    <a:pt x="40" y="48"/>
                    <a:pt x="108" y="86"/>
                    <a:pt x="145" y="78"/>
                  </a:cubicBezTo>
                  <a:cubicBezTo>
                    <a:pt x="163" y="74"/>
                    <a:pt x="191" y="66"/>
                    <a:pt x="195" y="62"/>
                  </a:cubicBezTo>
                  <a:cubicBezTo>
                    <a:pt x="206" y="54"/>
                    <a:pt x="235" y="29"/>
                    <a:pt x="243" y="13"/>
                  </a:cubicBezTo>
                  <a:cubicBezTo>
                    <a:pt x="243" y="13"/>
                    <a:pt x="243" y="13"/>
                    <a:pt x="243" y="13"/>
                  </a:cubicBezTo>
                  <a:cubicBezTo>
                    <a:pt x="242" y="12"/>
                    <a:pt x="240" y="11"/>
                    <a:pt x="237" y="10"/>
                  </a:cubicBezTo>
                  <a:cubicBezTo>
                    <a:pt x="231" y="10"/>
                    <a:pt x="224" y="10"/>
                    <a:pt x="219" y="15"/>
                  </a:cubicBezTo>
                  <a:cubicBezTo>
                    <a:pt x="219" y="15"/>
                    <a:pt x="191" y="44"/>
                    <a:pt x="185" y="47"/>
                  </a:cubicBezTo>
                  <a:cubicBezTo>
                    <a:pt x="168" y="54"/>
                    <a:pt x="160" y="53"/>
                    <a:pt x="139" y="51"/>
                  </a:cubicBezTo>
                  <a:cubicBezTo>
                    <a:pt x="136" y="50"/>
                    <a:pt x="133" y="50"/>
                    <a:pt x="129" y="49"/>
                  </a:cubicBezTo>
                  <a:cubicBezTo>
                    <a:pt x="129" y="49"/>
                    <a:pt x="129" y="49"/>
                    <a:pt x="128" y="49"/>
                  </a:cubicBezTo>
                  <a:cubicBezTo>
                    <a:pt x="128" y="49"/>
                    <a:pt x="119" y="46"/>
                    <a:pt x="113" y="43"/>
                  </a:cubicBezTo>
                  <a:cubicBezTo>
                    <a:pt x="111" y="42"/>
                    <a:pt x="110" y="40"/>
                    <a:pt x="110" y="38"/>
                  </a:cubicBezTo>
                  <a:cubicBezTo>
                    <a:pt x="111" y="36"/>
                    <a:pt x="114" y="35"/>
                    <a:pt x="116" y="36"/>
                  </a:cubicBezTo>
                  <a:cubicBezTo>
                    <a:pt x="121" y="38"/>
                    <a:pt x="129" y="41"/>
                    <a:pt x="131" y="41"/>
                  </a:cubicBezTo>
                  <a:cubicBezTo>
                    <a:pt x="134" y="42"/>
                    <a:pt x="138" y="42"/>
                    <a:pt x="141" y="43"/>
                  </a:cubicBezTo>
                  <a:cubicBezTo>
                    <a:pt x="161" y="45"/>
                    <a:pt x="167" y="46"/>
                    <a:pt x="182" y="39"/>
                  </a:cubicBezTo>
                  <a:cubicBezTo>
                    <a:pt x="186" y="38"/>
                    <a:pt x="208" y="16"/>
                    <a:pt x="214" y="10"/>
                  </a:cubicBezTo>
                  <a:cubicBezTo>
                    <a:pt x="223" y="0"/>
                    <a:pt x="241" y="1"/>
                    <a:pt x="247" y="6"/>
                  </a:cubicBezTo>
                  <a:cubicBezTo>
                    <a:pt x="251" y="9"/>
                    <a:pt x="252" y="13"/>
                    <a:pt x="250" y="17"/>
                  </a:cubicBezTo>
                  <a:cubicBezTo>
                    <a:pt x="239" y="38"/>
                    <a:pt x="201" y="68"/>
                    <a:pt x="200" y="68"/>
                  </a:cubicBezTo>
                  <a:cubicBezTo>
                    <a:pt x="193" y="74"/>
                    <a:pt x="161" y="83"/>
                    <a:pt x="146" y="86"/>
                  </a:cubicBezTo>
                  <a:cubicBezTo>
                    <a:pt x="143" y="87"/>
                    <a:pt x="138" y="87"/>
                    <a:pt x="134" y="87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GB" sz="1467" dirty="0">
                <a:solidFill>
                  <a:srgbClr val="406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" name="Freeform 292">
              <a:extLst>
                <a:ext uri="{FF2B5EF4-FFF2-40B4-BE49-F238E27FC236}">
                  <a16:creationId xmlns:a16="http://schemas.microsoft.com/office/drawing/2014/main" id="{9373E510-C267-61E1-93AB-96AC97FA3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3989" y="1355825"/>
              <a:ext cx="550863" cy="244475"/>
            </a:xfrm>
            <a:custGeom>
              <a:avLst/>
              <a:gdLst>
                <a:gd name="T0" fmla="*/ 138 w 173"/>
                <a:gd name="T1" fmla="*/ 77 h 77"/>
                <a:gd name="T2" fmla="*/ 133 w 173"/>
                <a:gd name="T3" fmla="*/ 77 h 77"/>
                <a:gd name="T4" fmla="*/ 132 w 173"/>
                <a:gd name="T5" fmla="*/ 77 h 77"/>
                <a:gd name="T6" fmla="*/ 128 w 173"/>
                <a:gd name="T7" fmla="*/ 73 h 77"/>
                <a:gd name="T8" fmla="*/ 132 w 173"/>
                <a:gd name="T9" fmla="*/ 69 h 77"/>
                <a:gd name="T10" fmla="*/ 132 w 173"/>
                <a:gd name="T11" fmla="*/ 69 h 77"/>
                <a:gd name="T12" fmla="*/ 133 w 173"/>
                <a:gd name="T13" fmla="*/ 69 h 77"/>
                <a:gd name="T14" fmla="*/ 163 w 173"/>
                <a:gd name="T15" fmla="*/ 59 h 77"/>
                <a:gd name="T16" fmla="*/ 134 w 173"/>
                <a:gd name="T17" fmla="*/ 47 h 77"/>
                <a:gd name="T18" fmla="*/ 118 w 173"/>
                <a:gd name="T19" fmla="*/ 43 h 77"/>
                <a:gd name="T20" fmla="*/ 87 w 173"/>
                <a:gd name="T21" fmla="*/ 28 h 77"/>
                <a:gd name="T22" fmla="*/ 71 w 173"/>
                <a:gd name="T23" fmla="*/ 16 h 77"/>
                <a:gd name="T24" fmla="*/ 45 w 173"/>
                <a:gd name="T25" fmla="*/ 10 h 77"/>
                <a:gd name="T26" fmla="*/ 20 w 173"/>
                <a:gd name="T27" fmla="*/ 31 h 77"/>
                <a:gd name="T28" fmla="*/ 16 w 173"/>
                <a:gd name="T29" fmla="*/ 33 h 77"/>
                <a:gd name="T30" fmla="*/ 4 w 173"/>
                <a:gd name="T31" fmla="*/ 34 h 77"/>
                <a:gd name="T32" fmla="*/ 4 w 173"/>
                <a:gd name="T33" fmla="*/ 34 h 77"/>
                <a:gd name="T34" fmla="*/ 0 w 173"/>
                <a:gd name="T35" fmla="*/ 30 h 77"/>
                <a:gd name="T36" fmla="*/ 4 w 173"/>
                <a:gd name="T37" fmla="*/ 26 h 77"/>
                <a:gd name="T38" fmla="*/ 14 w 173"/>
                <a:gd name="T39" fmla="*/ 25 h 77"/>
                <a:gd name="T40" fmla="*/ 43 w 173"/>
                <a:gd name="T41" fmla="*/ 3 h 77"/>
                <a:gd name="T42" fmla="*/ 75 w 173"/>
                <a:gd name="T43" fmla="*/ 9 h 77"/>
                <a:gd name="T44" fmla="*/ 92 w 173"/>
                <a:gd name="T45" fmla="*/ 21 h 77"/>
                <a:gd name="T46" fmla="*/ 120 w 173"/>
                <a:gd name="T47" fmla="*/ 35 h 77"/>
                <a:gd name="T48" fmla="*/ 136 w 173"/>
                <a:gd name="T49" fmla="*/ 39 h 77"/>
                <a:gd name="T50" fmla="*/ 171 w 173"/>
                <a:gd name="T51" fmla="*/ 60 h 77"/>
                <a:gd name="T52" fmla="*/ 138 w 173"/>
                <a:gd name="T5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3" h="77">
                  <a:moveTo>
                    <a:pt x="138" y="77"/>
                  </a:moveTo>
                  <a:cubicBezTo>
                    <a:pt x="136" y="77"/>
                    <a:pt x="134" y="77"/>
                    <a:pt x="133" y="77"/>
                  </a:cubicBezTo>
                  <a:cubicBezTo>
                    <a:pt x="132" y="77"/>
                    <a:pt x="132" y="77"/>
                    <a:pt x="132" y="77"/>
                  </a:cubicBezTo>
                  <a:cubicBezTo>
                    <a:pt x="130" y="77"/>
                    <a:pt x="128" y="75"/>
                    <a:pt x="128" y="73"/>
                  </a:cubicBezTo>
                  <a:cubicBezTo>
                    <a:pt x="128" y="71"/>
                    <a:pt x="130" y="69"/>
                    <a:pt x="132" y="69"/>
                  </a:cubicBezTo>
                  <a:cubicBezTo>
                    <a:pt x="132" y="69"/>
                    <a:pt x="132" y="69"/>
                    <a:pt x="132" y="69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42" y="70"/>
                    <a:pt x="163" y="70"/>
                    <a:pt x="163" y="59"/>
                  </a:cubicBezTo>
                  <a:cubicBezTo>
                    <a:pt x="164" y="53"/>
                    <a:pt x="148" y="50"/>
                    <a:pt x="134" y="47"/>
                  </a:cubicBezTo>
                  <a:cubicBezTo>
                    <a:pt x="129" y="45"/>
                    <a:pt x="123" y="44"/>
                    <a:pt x="118" y="43"/>
                  </a:cubicBezTo>
                  <a:cubicBezTo>
                    <a:pt x="103" y="40"/>
                    <a:pt x="97" y="35"/>
                    <a:pt x="87" y="28"/>
                  </a:cubicBezTo>
                  <a:cubicBezTo>
                    <a:pt x="83" y="25"/>
                    <a:pt x="78" y="21"/>
                    <a:pt x="71" y="16"/>
                  </a:cubicBezTo>
                  <a:cubicBezTo>
                    <a:pt x="62" y="10"/>
                    <a:pt x="54" y="9"/>
                    <a:pt x="45" y="10"/>
                  </a:cubicBezTo>
                  <a:cubicBezTo>
                    <a:pt x="30" y="14"/>
                    <a:pt x="20" y="31"/>
                    <a:pt x="20" y="31"/>
                  </a:cubicBezTo>
                  <a:cubicBezTo>
                    <a:pt x="19" y="33"/>
                    <a:pt x="18" y="33"/>
                    <a:pt x="16" y="33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2" y="34"/>
                    <a:pt x="0" y="32"/>
                    <a:pt x="0" y="30"/>
                  </a:cubicBezTo>
                  <a:cubicBezTo>
                    <a:pt x="0" y="27"/>
                    <a:pt x="2" y="26"/>
                    <a:pt x="4" y="26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7" y="20"/>
                    <a:pt x="28" y="7"/>
                    <a:pt x="43" y="3"/>
                  </a:cubicBezTo>
                  <a:cubicBezTo>
                    <a:pt x="54" y="0"/>
                    <a:pt x="64" y="2"/>
                    <a:pt x="75" y="9"/>
                  </a:cubicBezTo>
                  <a:cubicBezTo>
                    <a:pt x="82" y="14"/>
                    <a:pt x="88" y="18"/>
                    <a:pt x="92" y="21"/>
                  </a:cubicBezTo>
                  <a:cubicBezTo>
                    <a:pt x="102" y="29"/>
                    <a:pt x="106" y="32"/>
                    <a:pt x="120" y="35"/>
                  </a:cubicBezTo>
                  <a:cubicBezTo>
                    <a:pt x="125" y="36"/>
                    <a:pt x="131" y="38"/>
                    <a:pt x="136" y="39"/>
                  </a:cubicBezTo>
                  <a:cubicBezTo>
                    <a:pt x="155" y="43"/>
                    <a:pt x="173" y="47"/>
                    <a:pt x="171" y="60"/>
                  </a:cubicBezTo>
                  <a:cubicBezTo>
                    <a:pt x="170" y="76"/>
                    <a:pt x="151" y="77"/>
                    <a:pt x="138" y="77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GB" sz="1467" dirty="0">
                <a:solidFill>
                  <a:srgbClr val="406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4" name="Freeform 293">
              <a:extLst>
                <a:ext uri="{FF2B5EF4-FFF2-40B4-BE49-F238E27FC236}">
                  <a16:creationId xmlns:a16="http://schemas.microsoft.com/office/drawing/2014/main" id="{AA4EA443-A73E-2A89-56DE-0B6B186C8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889" y="1412975"/>
              <a:ext cx="63500" cy="247650"/>
            </a:xfrm>
            <a:custGeom>
              <a:avLst/>
              <a:gdLst>
                <a:gd name="T0" fmla="*/ 16 w 20"/>
                <a:gd name="T1" fmla="*/ 78 h 78"/>
                <a:gd name="T2" fmla="*/ 4 w 20"/>
                <a:gd name="T3" fmla="*/ 78 h 78"/>
                <a:gd name="T4" fmla="*/ 0 w 20"/>
                <a:gd name="T5" fmla="*/ 74 h 78"/>
                <a:gd name="T6" fmla="*/ 4 w 20"/>
                <a:gd name="T7" fmla="*/ 70 h 78"/>
                <a:gd name="T8" fmla="*/ 12 w 20"/>
                <a:gd name="T9" fmla="*/ 70 h 78"/>
                <a:gd name="T10" fmla="*/ 12 w 20"/>
                <a:gd name="T11" fmla="*/ 8 h 78"/>
                <a:gd name="T12" fmla="*/ 4 w 20"/>
                <a:gd name="T13" fmla="*/ 8 h 78"/>
                <a:gd name="T14" fmla="*/ 0 w 20"/>
                <a:gd name="T15" fmla="*/ 4 h 78"/>
                <a:gd name="T16" fmla="*/ 4 w 20"/>
                <a:gd name="T17" fmla="*/ 0 h 78"/>
                <a:gd name="T18" fmla="*/ 16 w 20"/>
                <a:gd name="T19" fmla="*/ 0 h 78"/>
                <a:gd name="T20" fmla="*/ 20 w 20"/>
                <a:gd name="T21" fmla="*/ 4 h 78"/>
                <a:gd name="T22" fmla="*/ 20 w 20"/>
                <a:gd name="T23" fmla="*/ 74 h 78"/>
                <a:gd name="T24" fmla="*/ 16 w 20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78">
                  <a:moveTo>
                    <a:pt x="16" y="78"/>
                  </a:moveTo>
                  <a:cubicBezTo>
                    <a:pt x="4" y="78"/>
                    <a:pt x="4" y="78"/>
                    <a:pt x="4" y="78"/>
                  </a:cubicBezTo>
                  <a:cubicBezTo>
                    <a:pt x="2" y="78"/>
                    <a:pt x="0" y="76"/>
                    <a:pt x="0" y="74"/>
                  </a:cubicBezTo>
                  <a:cubicBezTo>
                    <a:pt x="0" y="72"/>
                    <a:pt x="2" y="70"/>
                    <a:pt x="4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20" y="2"/>
                    <a:pt x="20" y="4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20" y="76"/>
                    <a:pt x="18" y="78"/>
                    <a:pt x="16" y="78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GB" sz="1467" dirty="0">
                <a:solidFill>
                  <a:srgbClr val="406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5" name="Freeform 294">
              <a:extLst>
                <a:ext uri="{FF2B5EF4-FFF2-40B4-BE49-F238E27FC236}">
                  <a16:creationId xmlns:a16="http://schemas.microsoft.com/office/drawing/2014/main" id="{9D8FD049-1217-E97C-1405-423A70232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0401" y="1425675"/>
              <a:ext cx="104775" cy="66675"/>
            </a:xfrm>
            <a:custGeom>
              <a:avLst/>
              <a:gdLst>
                <a:gd name="T0" fmla="*/ 4 w 33"/>
                <a:gd name="T1" fmla="*/ 21 h 21"/>
                <a:gd name="T2" fmla="*/ 0 w 33"/>
                <a:gd name="T3" fmla="*/ 17 h 21"/>
                <a:gd name="T4" fmla="*/ 4 w 33"/>
                <a:gd name="T5" fmla="*/ 13 h 21"/>
                <a:gd name="T6" fmla="*/ 25 w 33"/>
                <a:gd name="T7" fmla="*/ 4 h 21"/>
                <a:gd name="T8" fmla="*/ 29 w 33"/>
                <a:gd name="T9" fmla="*/ 0 h 21"/>
                <a:gd name="T10" fmla="*/ 33 w 33"/>
                <a:gd name="T11" fmla="*/ 4 h 21"/>
                <a:gd name="T12" fmla="*/ 5 w 33"/>
                <a:gd name="T13" fmla="*/ 21 h 21"/>
                <a:gd name="T14" fmla="*/ 4 w 33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1">
                  <a:moveTo>
                    <a:pt x="4" y="21"/>
                  </a:moveTo>
                  <a:cubicBezTo>
                    <a:pt x="2" y="21"/>
                    <a:pt x="1" y="19"/>
                    <a:pt x="0" y="17"/>
                  </a:cubicBezTo>
                  <a:cubicBezTo>
                    <a:pt x="0" y="15"/>
                    <a:pt x="2" y="13"/>
                    <a:pt x="4" y="13"/>
                  </a:cubicBezTo>
                  <a:cubicBezTo>
                    <a:pt x="19" y="11"/>
                    <a:pt x="25" y="6"/>
                    <a:pt x="25" y="4"/>
                  </a:cubicBezTo>
                  <a:cubicBezTo>
                    <a:pt x="25" y="1"/>
                    <a:pt x="27" y="0"/>
                    <a:pt x="29" y="0"/>
                  </a:cubicBezTo>
                  <a:cubicBezTo>
                    <a:pt x="31" y="0"/>
                    <a:pt x="33" y="1"/>
                    <a:pt x="33" y="4"/>
                  </a:cubicBezTo>
                  <a:cubicBezTo>
                    <a:pt x="33" y="12"/>
                    <a:pt x="22" y="18"/>
                    <a:pt x="5" y="21"/>
                  </a:cubicBezTo>
                  <a:cubicBezTo>
                    <a:pt x="5" y="21"/>
                    <a:pt x="4" y="21"/>
                    <a:pt x="4" y="21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GB" sz="1467" dirty="0">
                <a:solidFill>
                  <a:srgbClr val="406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6" name="Freeform 295">
              <a:extLst>
                <a:ext uri="{FF2B5EF4-FFF2-40B4-BE49-F238E27FC236}">
                  <a16:creationId xmlns:a16="http://schemas.microsoft.com/office/drawing/2014/main" id="{8C39C591-6119-FBFC-5C3D-C69877335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201" y="1482825"/>
              <a:ext cx="53975" cy="53975"/>
            </a:xfrm>
            <a:custGeom>
              <a:avLst/>
              <a:gdLst>
                <a:gd name="T0" fmla="*/ 5 w 17"/>
                <a:gd name="T1" fmla="*/ 17 h 17"/>
                <a:gd name="T2" fmla="*/ 1 w 17"/>
                <a:gd name="T3" fmla="*/ 14 h 17"/>
                <a:gd name="T4" fmla="*/ 4 w 17"/>
                <a:gd name="T5" fmla="*/ 9 h 17"/>
                <a:gd name="T6" fmla="*/ 9 w 17"/>
                <a:gd name="T7" fmla="*/ 4 h 17"/>
                <a:gd name="T8" fmla="*/ 13 w 17"/>
                <a:gd name="T9" fmla="*/ 0 h 17"/>
                <a:gd name="T10" fmla="*/ 17 w 17"/>
                <a:gd name="T11" fmla="*/ 4 h 17"/>
                <a:gd name="T12" fmla="*/ 6 w 17"/>
                <a:gd name="T13" fmla="*/ 16 h 17"/>
                <a:gd name="T14" fmla="*/ 5 w 17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7">
                  <a:moveTo>
                    <a:pt x="5" y="17"/>
                  </a:moveTo>
                  <a:cubicBezTo>
                    <a:pt x="3" y="17"/>
                    <a:pt x="2" y="16"/>
                    <a:pt x="1" y="14"/>
                  </a:cubicBezTo>
                  <a:cubicBezTo>
                    <a:pt x="0" y="12"/>
                    <a:pt x="2" y="10"/>
                    <a:pt x="4" y="9"/>
                  </a:cubicBezTo>
                  <a:cubicBezTo>
                    <a:pt x="9" y="7"/>
                    <a:pt x="9" y="6"/>
                    <a:pt x="9" y="4"/>
                  </a:cubicBezTo>
                  <a:cubicBezTo>
                    <a:pt x="9" y="2"/>
                    <a:pt x="11" y="0"/>
                    <a:pt x="13" y="0"/>
                  </a:cubicBezTo>
                  <a:cubicBezTo>
                    <a:pt x="15" y="0"/>
                    <a:pt x="17" y="2"/>
                    <a:pt x="17" y="4"/>
                  </a:cubicBezTo>
                  <a:cubicBezTo>
                    <a:pt x="17" y="11"/>
                    <a:pt x="13" y="14"/>
                    <a:pt x="6" y="16"/>
                  </a:cubicBezTo>
                  <a:cubicBezTo>
                    <a:pt x="6" y="16"/>
                    <a:pt x="5" y="17"/>
                    <a:pt x="5" y="17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GB" sz="1467" dirty="0">
                <a:solidFill>
                  <a:srgbClr val="406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7" name="Freeform 296">
              <a:extLst>
                <a:ext uri="{FF2B5EF4-FFF2-40B4-BE49-F238E27FC236}">
                  <a16:creationId xmlns:a16="http://schemas.microsoft.com/office/drawing/2014/main" id="{47EC1FF2-303F-18FE-26C4-DF77D4164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9776" y="1355825"/>
              <a:ext cx="25400" cy="184150"/>
            </a:xfrm>
            <a:custGeom>
              <a:avLst/>
              <a:gdLst>
                <a:gd name="T0" fmla="*/ 4 w 8"/>
                <a:gd name="T1" fmla="*/ 58 h 58"/>
                <a:gd name="T2" fmla="*/ 0 w 8"/>
                <a:gd name="T3" fmla="*/ 54 h 58"/>
                <a:gd name="T4" fmla="*/ 0 w 8"/>
                <a:gd name="T5" fmla="*/ 4 h 58"/>
                <a:gd name="T6" fmla="*/ 4 w 8"/>
                <a:gd name="T7" fmla="*/ 0 h 58"/>
                <a:gd name="T8" fmla="*/ 8 w 8"/>
                <a:gd name="T9" fmla="*/ 4 h 58"/>
                <a:gd name="T10" fmla="*/ 8 w 8"/>
                <a:gd name="T11" fmla="*/ 54 h 58"/>
                <a:gd name="T12" fmla="*/ 4 w 8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8">
                  <a:moveTo>
                    <a:pt x="4" y="58"/>
                  </a:moveTo>
                  <a:cubicBezTo>
                    <a:pt x="2" y="58"/>
                    <a:pt x="0" y="56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6"/>
                    <a:pt x="6" y="58"/>
                    <a:pt x="4" y="58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GB" sz="1467" dirty="0">
                <a:solidFill>
                  <a:srgbClr val="406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8" name="Freeform 297">
              <a:extLst>
                <a:ext uri="{FF2B5EF4-FFF2-40B4-BE49-F238E27FC236}">
                  <a16:creationId xmlns:a16="http://schemas.microsoft.com/office/drawing/2014/main" id="{041EDADB-2430-7F0C-9389-05BA34379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8476" y="1355825"/>
              <a:ext cx="25400" cy="82550"/>
            </a:xfrm>
            <a:custGeom>
              <a:avLst/>
              <a:gdLst>
                <a:gd name="T0" fmla="*/ 4 w 8"/>
                <a:gd name="T1" fmla="*/ 26 h 26"/>
                <a:gd name="T2" fmla="*/ 0 w 8"/>
                <a:gd name="T3" fmla="*/ 22 h 26"/>
                <a:gd name="T4" fmla="*/ 0 w 8"/>
                <a:gd name="T5" fmla="*/ 4 h 26"/>
                <a:gd name="T6" fmla="*/ 4 w 8"/>
                <a:gd name="T7" fmla="*/ 0 h 26"/>
                <a:gd name="T8" fmla="*/ 8 w 8"/>
                <a:gd name="T9" fmla="*/ 4 h 26"/>
                <a:gd name="T10" fmla="*/ 8 w 8"/>
                <a:gd name="T11" fmla="*/ 22 h 26"/>
                <a:gd name="T12" fmla="*/ 4 w 8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6">
                  <a:moveTo>
                    <a:pt x="4" y="26"/>
                  </a:moveTo>
                  <a:cubicBezTo>
                    <a:pt x="2" y="26"/>
                    <a:pt x="0" y="24"/>
                    <a:pt x="0" y="2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6" y="26"/>
                    <a:pt x="4" y="26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GB" sz="1467" dirty="0">
                <a:solidFill>
                  <a:srgbClr val="406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9" name="Freeform 298">
              <a:extLst>
                <a:ext uri="{FF2B5EF4-FFF2-40B4-BE49-F238E27FC236}">
                  <a16:creationId xmlns:a16="http://schemas.microsoft.com/office/drawing/2014/main" id="{36AFF007-8ADA-979C-C5DC-79F6C96589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88476" y="1270100"/>
              <a:ext cx="266700" cy="114300"/>
            </a:xfrm>
            <a:custGeom>
              <a:avLst/>
              <a:gdLst>
                <a:gd name="T0" fmla="*/ 42 w 84"/>
                <a:gd name="T1" fmla="*/ 36 h 36"/>
                <a:gd name="T2" fmla="*/ 0 w 84"/>
                <a:gd name="T3" fmla="*/ 18 h 36"/>
                <a:gd name="T4" fmla="*/ 42 w 84"/>
                <a:gd name="T5" fmla="*/ 0 h 36"/>
                <a:gd name="T6" fmla="*/ 84 w 84"/>
                <a:gd name="T7" fmla="*/ 18 h 36"/>
                <a:gd name="T8" fmla="*/ 42 w 84"/>
                <a:gd name="T9" fmla="*/ 36 h 36"/>
                <a:gd name="T10" fmla="*/ 42 w 84"/>
                <a:gd name="T11" fmla="*/ 8 h 36"/>
                <a:gd name="T12" fmla="*/ 8 w 84"/>
                <a:gd name="T13" fmla="*/ 18 h 36"/>
                <a:gd name="T14" fmla="*/ 42 w 84"/>
                <a:gd name="T15" fmla="*/ 28 h 36"/>
                <a:gd name="T16" fmla="*/ 76 w 84"/>
                <a:gd name="T17" fmla="*/ 18 h 36"/>
                <a:gd name="T18" fmla="*/ 42 w 84"/>
                <a:gd name="T19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36">
                  <a:moveTo>
                    <a:pt x="42" y="36"/>
                  </a:moveTo>
                  <a:cubicBezTo>
                    <a:pt x="21" y="36"/>
                    <a:pt x="0" y="30"/>
                    <a:pt x="0" y="18"/>
                  </a:cubicBezTo>
                  <a:cubicBezTo>
                    <a:pt x="0" y="6"/>
                    <a:pt x="21" y="0"/>
                    <a:pt x="42" y="0"/>
                  </a:cubicBezTo>
                  <a:cubicBezTo>
                    <a:pt x="63" y="0"/>
                    <a:pt x="84" y="6"/>
                    <a:pt x="84" y="18"/>
                  </a:cubicBezTo>
                  <a:cubicBezTo>
                    <a:pt x="84" y="30"/>
                    <a:pt x="63" y="36"/>
                    <a:pt x="42" y="36"/>
                  </a:cubicBezTo>
                  <a:close/>
                  <a:moveTo>
                    <a:pt x="42" y="8"/>
                  </a:moveTo>
                  <a:cubicBezTo>
                    <a:pt x="20" y="8"/>
                    <a:pt x="8" y="15"/>
                    <a:pt x="8" y="18"/>
                  </a:cubicBezTo>
                  <a:cubicBezTo>
                    <a:pt x="8" y="22"/>
                    <a:pt x="20" y="28"/>
                    <a:pt x="42" y="28"/>
                  </a:cubicBezTo>
                  <a:cubicBezTo>
                    <a:pt x="64" y="28"/>
                    <a:pt x="76" y="22"/>
                    <a:pt x="76" y="18"/>
                  </a:cubicBezTo>
                  <a:cubicBezTo>
                    <a:pt x="76" y="15"/>
                    <a:pt x="64" y="8"/>
                    <a:pt x="42" y="8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GB" sz="1467" dirty="0">
                <a:solidFill>
                  <a:srgbClr val="406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0" name="Freeform 299">
              <a:extLst>
                <a:ext uri="{FF2B5EF4-FFF2-40B4-BE49-F238E27FC236}">
                  <a16:creationId xmlns:a16="http://schemas.microsoft.com/office/drawing/2014/main" id="{45F196F3-0C45-BCE8-CC44-222717C58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8476" y="1314550"/>
              <a:ext cx="266700" cy="127000"/>
            </a:xfrm>
            <a:custGeom>
              <a:avLst/>
              <a:gdLst>
                <a:gd name="T0" fmla="*/ 42 w 84"/>
                <a:gd name="T1" fmla="*/ 40 h 40"/>
                <a:gd name="T2" fmla="*/ 0 w 84"/>
                <a:gd name="T3" fmla="*/ 22 h 40"/>
                <a:gd name="T4" fmla="*/ 0 w 84"/>
                <a:gd name="T5" fmla="*/ 4 h 40"/>
                <a:gd name="T6" fmla="*/ 4 w 84"/>
                <a:gd name="T7" fmla="*/ 0 h 40"/>
                <a:gd name="T8" fmla="*/ 8 w 84"/>
                <a:gd name="T9" fmla="*/ 4 h 40"/>
                <a:gd name="T10" fmla="*/ 8 w 84"/>
                <a:gd name="T11" fmla="*/ 22 h 40"/>
                <a:gd name="T12" fmla="*/ 42 w 84"/>
                <a:gd name="T13" fmla="*/ 32 h 40"/>
                <a:gd name="T14" fmla="*/ 76 w 84"/>
                <a:gd name="T15" fmla="*/ 22 h 40"/>
                <a:gd name="T16" fmla="*/ 76 w 84"/>
                <a:gd name="T17" fmla="*/ 4 h 40"/>
                <a:gd name="T18" fmla="*/ 80 w 84"/>
                <a:gd name="T19" fmla="*/ 0 h 40"/>
                <a:gd name="T20" fmla="*/ 84 w 84"/>
                <a:gd name="T21" fmla="*/ 4 h 40"/>
                <a:gd name="T22" fmla="*/ 84 w 84"/>
                <a:gd name="T23" fmla="*/ 22 h 40"/>
                <a:gd name="T24" fmla="*/ 42 w 84"/>
                <a:gd name="T2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40">
                  <a:moveTo>
                    <a:pt x="42" y="40"/>
                  </a:moveTo>
                  <a:cubicBezTo>
                    <a:pt x="21" y="40"/>
                    <a:pt x="0" y="34"/>
                    <a:pt x="0" y="2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5"/>
                    <a:pt x="20" y="32"/>
                    <a:pt x="42" y="32"/>
                  </a:cubicBezTo>
                  <a:cubicBezTo>
                    <a:pt x="64" y="32"/>
                    <a:pt x="76" y="25"/>
                    <a:pt x="76" y="22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2"/>
                    <a:pt x="78" y="0"/>
                    <a:pt x="80" y="0"/>
                  </a:cubicBezTo>
                  <a:cubicBezTo>
                    <a:pt x="82" y="0"/>
                    <a:pt x="84" y="2"/>
                    <a:pt x="84" y="4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4" y="34"/>
                    <a:pt x="63" y="40"/>
                    <a:pt x="42" y="40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GB" sz="1467" dirty="0">
                <a:solidFill>
                  <a:srgbClr val="406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1" name="Freeform 300">
              <a:extLst>
                <a:ext uri="{FF2B5EF4-FFF2-40B4-BE49-F238E27FC236}">
                  <a16:creationId xmlns:a16="http://schemas.microsoft.com/office/drawing/2014/main" id="{4B6AA793-2815-B12F-60CA-1F1CAD7E7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126" y="944662"/>
              <a:ext cx="25400" cy="258763"/>
            </a:xfrm>
            <a:custGeom>
              <a:avLst/>
              <a:gdLst>
                <a:gd name="T0" fmla="*/ 4 w 8"/>
                <a:gd name="T1" fmla="*/ 81 h 81"/>
                <a:gd name="T2" fmla="*/ 0 w 8"/>
                <a:gd name="T3" fmla="*/ 77 h 81"/>
                <a:gd name="T4" fmla="*/ 0 w 8"/>
                <a:gd name="T5" fmla="*/ 4 h 81"/>
                <a:gd name="T6" fmla="*/ 4 w 8"/>
                <a:gd name="T7" fmla="*/ 0 h 81"/>
                <a:gd name="T8" fmla="*/ 8 w 8"/>
                <a:gd name="T9" fmla="*/ 4 h 81"/>
                <a:gd name="T10" fmla="*/ 8 w 8"/>
                <a:gd name="T11" fmla="*/ 77 h 81"/>
                <a:gd name="T12" fmla="*/ 4 w 8"/>
                <a:gd name="T1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1">
                  <a:moveTo>
                    <a:pt x="4" y="81"/>
                  </a:moveTo>
                  <a:cubicBezTo>
                    <a:pt x="1" y="81"/>
                    <a:pt x="0" y="79"/>
                    <a:pt x="0" y="7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8" y="79"/>
                    <a:pt x="6" y="81"/>
                    <a:pt x="4" y="81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GB" sz="1467" dirty="0">
                <a:solidFill>
                  <a:srgbClr val="406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2" name="Freeform 301">
              <a:extLst>
                <a:ext uri="{FF2B5EF4-FFF2-40B4-BE49-F238E27FC236}">
                  <a16:creationId xmlns:a16="http://schemas.microsoft.com/office/drawing/2014/main" id="{27B1D1FA-B045-8CB6-F749-A50D8A7F7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126" y="1238350"/>
              <a:ext cx="25400" cy="88900"/>
            </a:xfrm>
            <a:custGeom>
              <a:avLst/>
              <a:gdLst>
                <a:gd name="T0" fmla="*/ 4 w 8"/>
                <a:gd name="T1" fmla="*/ 28 h 28"/>
                <a:gd name="T2" fmla="*/ 0 w 8"/>
                <a:gd name="T3" fmla="*/ 24 h 28"/>
                <a:gd name="T4" fmla="*/ 0 w 8"/>
                <a:gd name="T5" fmla="*/ 4 h 28"/>
                <a:gd name="T6" fmla="*/ 4 w 8"/>
                <a:gd name="T7" fmla="*/ 0 h 28"/>
                <a:gd name="T8" fmla="*/ 8 w 8"/>
                <a:gd name="T9" fmla="*/ 4 h 28"/>
                <a:gd name="T10" fmla="*/ 8 w 8"/>
                <a:gd name="T11" fmla="*/ 24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1" y="28"/>
                    <a:pt x="0" y="26"/>
                    <a:pt x="0" y="2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6"/>
                    <a:pt x="6" y="28"/>
                    <a:pt x="4" y="28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GB" sz="1467" dirty="0">
                <a:solidFill>
                  <a:srgbClr val="406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Freeform 302">
              <a:extLst>
                <a:ext uri="{FF2B5EF4-FFF2-40B4-BE49-F238E27FC236}">
                  <a16:creationId xmlns:a16="http://schemas.microsoft.com/office/drawing/2014/main" id="{DCF115AE-3F87-659F-2B10-7B4CF5AD3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501" y="928787"/>
              <a:ext cx="120650" cy="76200"/>
            </a:xfrm>
            <a:custGeom>
              <a:avLst/>
              <a:gdLst>
                <a:gd name="T0" fmla="*/ 33 w 38"/>
                <a:gd name="T1" fmla="*/ 24 h 24"/>
                <a:gd name="T2" fmla="*/ 30 w 38"/>
                <a:gd name="T3" fmla="*/ 22 h 24"/>
                <a:gd name="T4" fmla="*/ 19 w 38"/>
                <a:gd name="T5" fmla="*/ 11 h 24"/>
                <a:gd name="T6" fmla="*/ 7 w 38"/>
                <a:gd name="T7" fmla="*/ 22 h 24"/>
                <a:gd name="T8" fmla="*/ 1 w 38"/>
                <a:gd name="T9" fmla="*/ 22 h 24"/>
                <a:gd name="T10" fmla="*/ 1 w 38"/>
                <a:gd name="T11" fmla="*/ 17 h 24"/>
                <a:gd name="T12" fmla="*/ 16 w 38"/>
                <a:gd name="T13" fmla="*/ 2 h 24"/>
                <a:gd name="T14" fmla="*/ 21 w 38"/>
                <a:gd name="T15" fmla="*/ 2 h 24"/>
                <a:gd name="T16" fmla="*/ 36 w 38"/>
                <a:gd name="T17" fmla="*/ 17 h 24"/>
                <a:gd name="T18" fmla="*/ 36 w 38"/>
                <a:gd name="T19" fmla="*/ 22 h 24"/>
                <a:gd name="T20" fmla="*/ 33 w 38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24">
                  <a:moveTo>
                    <a:pt x="33" y="24"/>
                  </a:moveTo>
                  <a:cubicBezTo>
                    <a:pt x="32" y="24"/>
                    <a:pt x="31" y="23"/>
                    <a:pt x="30" y="22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5" y="24"/>
                    <a:pt x="3" y="24"/>
                    <a:pt x="1" y="22"/>
                  </a:cubicBezTo>
                  <a:cubicBezTo>
                    <a:pt x="0" y="21"/>
                    <a:pt x="0" y="18"/>
                    <a:pt x="1" y="17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0"/>
                    <a:pt x="20" y="0"/>
                    <a:pt x="21" y="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8" y="18"/>
                    <a:pt x="38" y="21"/>
                    <a:pt x="36" y="22"/>
                  </a:cubicBezTo>
                  <a:cubicBezTo>
                    <a:pt x="35" y="23"/>
                    <a:pt x="34" y="24"/>
                    <a:pt x="33" y="24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GB" sz="1467" dirty="0">
                <a:solidFill>
                  <a:srgbClr val="406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4" name="Freeform 303">
              <a:extLst>
                <a:ext uri="{FF2B5EF4-FFF2-40B4-BE49-F238E27FC236}">
                  <a16:creationId xmlns:a16="http://schemas.microsoft.com/office/drawing/2014/main" id="{D6D1C103-FF53-0F79-FEAD-E24C3FCE4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2151" y="1073250"/>
              <a:ext cx="95250" cy="60325"/>
            </a:xfrm>
            <a:custGeom>
              <a:avLst/>
              <a:gdLst>
                <a:gd name="T0" fmla="*/ 26 w 30"/>
                <a:gd name="T1" fmla="*/ 19 h 19"/>
                <a:gd name="T2" fmla="*/ 23 w 30"/>
                <a:gd name="T3" fmla="*/ 18 h 19"/>
                <a:gd name="T4" fmla="*/ 15 w 30"/>
                <a:gd name="T5" fmla="*/ 10 h 19"/>
                <a:gd name="T6" fmla="*/ 8 w 30"/>
                <a:gd name="T7" fmla="*/ 18 h 19"/>
                <a:gd name="T8" fmla="*/ 2 w 30"/>
                <a:gd name="T9" fmla="*/ 18 h 19"/>
                <a:gd name="T10" fmla="*/ 2 w 30"/>
                <a:gd name="T11" fmla="*/ 12 h 19"/>
                <a:gd name="T12" fmla="*/ 13 w 30"/>
                <a:gd name="T13" fmla="*/ 2 h 19"/>
                <a:gd name="T14" fmla="*/ 18 w 30"/>
                <a:gd name="T15" fmla="*/ 2 h 19"/>
                <a:gd name="T16" fmla="*/ 29 w 30"/>
                <a:gd name="T17" fmla="*/ 12 h 19"/>
                <a:gd name="T18" fmla="*/ 29 w 30"/>
                <a:gd name="T19" fmla="*/ 18 h 19"/>
                <a:gd name="T20" fmla="*/ 26 w 30"/>
                <a:gd name="T2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19">
                  <a:moveTo>
                    <a:pt x="26" y="19"/>
                  </a:moveTo>
                  <a:cubicBezTo>
                    <a:pt x="25" y="19"/>
                    <a:pt x="24" y="19"/>
                    <a:pt x="23" y="18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6" y="19"/>
                    <a:pt x="3" y="19"/>
                    <a:pt x="2" y="18"/>
                  </a:cubicBezTo>
                  <a:cubicBezTo>
                    <a:pt x="0" y="16"/>
                    <a:pt x="0" y="14"/>
                    <a:pt x="2" y="1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0"/>
                    <a:pt x="17" y="0"/>
                    <a:pt x="18" y="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0" y="14"/>
                    <a:pt x="30" y="16"/>
                    <a:pt x="29" y="18"/>
                  </a:cubicBezTo>
                  <a:cubicBezTo>
                    <a:pt x="28" y="19"/>
                    <a:pt x="27" y="19"/>
                    <a:pt x="26" y="19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GB" sz="1467" dirty="0">
                <a:solidFill>
                  <a:srgbClr val="406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5" name="Freeform 304">
              <a:extLst>
                <a:ext uri="{FF2B5EF4-FFF2-40B4-BE49-F238E27FC236}">
                  <a16:creationId xmlns:a16="http://schemas.microsoft.com/office/drawing/2014/main" id="{B00F5BFA-0B4D-96EA-D519-3EE8F2684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7076" y="1085950"/>
              <a:ext cx="101600" cy="228600"/>
            </a:xfrm>
            <a:custGeom>
              <a:avLst/>
              <a:gdLst>
                <a:gd name="T0" fmla="*/ 28 w 32"/>
                <a:gd name="T1" fmla="*/ 72 h 72"/>
                <a:gd name="T2" fmla="*/ 24 w 32"/>
                <a:gd name="T3" fmla="*/ 68 h 72"/>
                <a:gd name="T4" fmla="*/ 24 w 32"/>
                <a:gd name="T5" fmla="*/ 51 h 72"/>
                <a:gd name="T6" fmla="*/ 3 w 32"/>
                <a:gd name="T7" fmla="*/ 44 h 72"/>
                <a:gd name="T8" fmla="*/ 0 w 32"/>
                <a:gd name="T9" fmla="*/ 40 h 72"/>
                <a:gd name="T10" fmla="*/ 0 w 32"/>
                <a:gd name="T11" fmla="*/ 4 h 72"/>
                <a:gd name="T12" fmla="*/ 4 w 32"/>
                <a:gd name="T13" fmla="*/ 0 h 72"/>
                <a:gd name="T14" fmla="*/ 8 w 32"/>
                <a:gd name="T15" fmla="*/ 4 h 72"/>
                <a:gd name="T16" fmla="*/ 8 w 32"/>
                <a:gd name="T17" fmla="*/ 37 h 72"/>
                <a:gd name="T18" fmla="*/ 29 w 32"/>
                <a:gd name="T19" fmla="*/ 44 h 72"/>
                <a:gd name="T20" fmla="*/ 32 w 32"/>
                <a:gd name="T21" fmla="*/ 48 h 72"/>
                <a:gd name="T22" fmla="*/ 32 w 32"/>
                <a:gd name="T23" fmla="*/ 68 h 72"/>
                <a:gd name="T24" fmla="*/ 28 w 32"/>
                <a:gd name="T2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72">
                  <a:moveTo>
                    <a:pt x="28" y="72"/>
                  </a:moveTo>
                  <a:cubicBezTo>
                    <a:pt x="26" y="72"/>
                    <a:pt x="24" y="70"/>
                    <a:pt x="24" y="68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1" y="43"/>
                    <a:pt x="0" y="42"/>
                    <a:pt x="0" y="4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31" y="45"/>
                    <a:pt x="32" y="46"/>
                    <a:pt x="32" y="48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2" y="70"/>
                    <a:pt x="30" y="72"/>
                    <a:pt x="28" y="72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GB" sz="1467" dirty="0">
                <a:solidFill>
                  <a:srgbClr val="406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6" name="Freeform 305">
              <a:extLst>
                <a:ext uri="{FF2B5EF4-FFF2-40B4-BE49-F238E27FC236}">
                  <a16:creationId xmlns:a16="http://schemas.microsoft.com/office/drawing/2014/main" id="{9B055776-D407-CBB2-2607-38F14842D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6251" y="1073250"/>
              <a:ext cx="95250" cy="60325"/>
            </a:xfrm>
            <a:custGeom>
              <a:avLst/>
              <a:gdLst>
                <a:gd name="T0" fmla="*/ 25 w 30"/>
                <a:gd name="T1" fmla="*/ 19 h 19"/>
                <a:gd name="T2" fmla="*/ 22 w 30"/>
                <a:gd name="T3" fmla="*/ 18 h 19"/>
                <a:gd name="T4" fmla="*/ 15 w 30"/>
                <a:gd name="T5" fmla="*/ 10 h 19"/>
                <a:gd name="T6" fmla="*/ 7 w 30"/>
                <a:gd name="T7" fmla="*/ 18 h 19"/>
                <a:gd name="T8" fmla="*/ 1 w 30"/>
                <a:gd name="T9" fmla="*/ 18 h 19"/>
                <a:gd name="T10" fmla="*/ 1 w 30"/>
                <a:gd name="T11" fmla="*/ 12 h 19"/>
                <a:gd name="T12" fmla="*/ 12 w 30"/>
                <a:gd name="T13" fmla="*/ 2 h 19"/>
                <a:gd name="T14" fmla="*/ 15 w 30"/>
                <a:gd name="T15" fmla="*/ 0 h 19"/>
                <a:gd name="T16" fmla="*/ 15 w 30"/>
                <a:gd name="T17" fmla="*/ 0 h 19"/>
                <a:gd name="T18" fmla="*/ 17 w 30"/>
                <a:gd name="T19" fmla="*/ 2 h 19"/>
                <a:gd name="T20" fmla="*/ 28 w 30"/>
                <a:gd name="T21" fmla="*/ 12 h 19"/>
                <a:gd name="T22" fmla="*/ 28 w 30"/>
                <a:gd name="T23" fmla="*/ 18 h 19"/>
                <a:gd name="T24" fmla="*/ 25 w 30"/>
                <a:gd name="T2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19">
                  <a:moveTo>
                    <a:pt x="25" y="19"/>
                  </a:moveTo>
                  <a:cubicBezTo>
                    <a:pt x="24" y="19"/>
                    <a:pt x="23" y="19"/>
                    <a:pt x="22" y="18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5" y="19"/>
                    <a:pt x="3" y="19"/>
                    <a:pt x="1" y="18"/>
                  </a:cubicBezTo>
                  <a:cubicBezTo>
                    <a:pt x="0" y="16"/>
                    <a:pt x="0" y="14"/>
                    <a:pt x="1" y="1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30" y="14"/>
                    <a:pt x="30" y="16"/>
                    <a:pt x="28" y="18"/>
                  </a:cubicBezTo>
                  <a:cubicBezTo>
                    <a:pt x="27" y="19"/>
                    <a:pt x="26" y="19"/>
                    <a:pt x="25" y="19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GB" sz="1467" dirty="0">
                <a:solidFill>
                  <a:srgbClr val="406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7" name="Freeform 306">
              <a:extLst>
                <a:ext uri="{FF2B5EF4-FFF2-40B4-BE49-F238E27FC236}">
                  <a16:creationId xmlns:a16="http://schemas.microsoft.com/office/drawing/2014/main" id="{9B7A4915-E2F1-6EB9-97C5-88D018223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4976" y="1085950"/>
              <a:ext cx="101600" cy="228600"/>
            </a:xfrm>
            <a:custGeom>
              <a:avLst/>
              <a:gdLst>
                <a:gd name="T0" fmla="*/ 4 w 32"/>
                <a:gd name="T1" fmla="*/ 72 h 72"/>
                <a:gd name="T2" fmla="*/ 0 w 32"/>
                <a:gd name="T3" fmla="*/ 68 h 72"/>
                <a:gd name="T4" fmla="*/ 0 w 32"/>
                <a:gd name="T5" fmla="*/ 48 h 72"/>
                <a:gd name="T6" fmla="*/ 3 w 32"/>
                <a:gd name="T7" fmla="*/ 44 h 72"/>
                <a:gd name="T8" fmla="*/ 24 w 32"/>
                <a:gd name="T9" fmla="*/ 37 h 72"/>
                <a:gd name="T10" fmla="*/ 24 w 32"/>
                <a:gd name="T11" fmla="*/ 4 h 72"/>
                <a:gd name="T12" fmla="*/ 28 w 32"/>
                <a:gd name="T13" fmla="*/ 0 h 72"/>
                <a:gd name="T14" fmla="*/ 32 w 32"/>
                <a:gd name="T15" fmla="*/ 4 h 72"/>
                <a:gd name="T16" fmla="*/ 32 w 32"/>
                <a:gd name="T17" fmla="*/ 40 h 72"/>
                <a:gd name="T18" fmla="*/ 29 w 32"/>
                <a:gd name="T19" fmla="*/ 44 h 72"/>
                <a:gd name="T20" fmla="*/ 8 w 32"/>
                <a:gd name="T21" fmla="*/ 51 h 72"/>
                <a:gd name="T22" fmla="*/ 8 w 32"/>
                <a:gd name="T23" fmla="*/ 68 h 72"/>
                <a:gd name="T24" fmla="*/ 4 w 32"/>
                <a:gd name="T2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72">
                  <a:moveTo>
                    <a:pt x="4" y="72"/>
                  </a:moveTo>
                  <a:cubicBezTo>
                    <a:pt x="2" y="72"/>
                    <a:pt x="0" y="70"/>
                    <a:pt x="0" y="6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6"/>
                    <a:pt x="1" y="45"/>
                    <a:pt x="3" y="44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2"/>
                    <a:pt x="26" y="0"/>
                    <a:pt x="28" y="0"/>
                  </a:cubicBezTo>
                  <a:cubicBezTo>
                    <a:pt x="30" y="0"/>
                    <a:pt x="32" y="2"/>
                    <a:pt x="32" y="4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2"/>
                    <a:pt x="31" y="43"/>
                    <a:pt x="29" y="44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70"/>
                    <a:pt x="6" y="72"/>
                    <a:pt x="4" y="72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GB" sz="1467" dirty="0">
                <a:solidFill>
                  <a:srgbClr val="406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28" name="Рисунок 127" descr="Деньги со сплошной заливкой">
            <a:extLst>
              <a:ext uri="{FF2B5EF4-FFF2-40B4-BE49-F238E27FC236}">
                <a16:creationId xmlns:a16="http://schemas.microsoft.com/office/drawing/2014/main" id="{BA64E9F9-83F5-43D9-CAD2-5A7808E69A1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7368" y="1471261"/>
            <a:ext cx="448575" cy="399732"/>
          </a:xfrm>
          <a:prstGeom prst="rect">
            <a:avLst/>
          </a:prstGeom>
        </p:spPr>
      </p:pic>
      <p:sp>
        <p:nvSpPr>
          <p:cNvPr id="129" name="TextBox 128">
            <a:extLst>
              <a:ext uri="{FF2B5EF4-FFF2-40B4-BE49-F238E27FC236}">
                <a16:creationId xmlns:a16="http://schemas.microsoft.com/office/drawing/2014/main" id="{66E4C61C-C74F-0341-5A2B-536754AFE76B}"/>
              </a:ext>
            </a:extLst>
          </p:cNvPr>
          <p:cNvSpPr txBox="1"/>
          <p:nvPr/>
        </p:nvSpPr>
        <p:spPr>
          <a:xfrm>
            <a:off x="8357998" y="3514420"/>
            <a:ext cx="3833951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Шоғырландырылған</a:t>
            </a:r>
            <a:r>
              <a:rPr lang="ru-RU" dirty="0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таза </a:t>
            </a:r>
            <a:r>
              <a:rPr lang="ru-RU" dirty="0" err="1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пайда</a:t>
            </a:r>
            <a:r>
              <a:rPr lang="ru-RU" sz="2000" dirty="0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 </a:t>
            </a:r>
            <a:r>
              <a:rPr lang="ru-RU" sz="1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теңге</a:t>
            </a:r>
            <a:endParaRPr lang="ru-RU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CAB5A300-C596-53A3-A555-FE297F325ABF}"/>
              </a:ext>
            </a:extLst>
          </p:cNvPr>
          <p:cNvSpPr txBox="1"/>
          <p:nvPr/>
        </p:nvSpPr>
        <p:spPr>
          <a:xfrm>
            <a:off x="7298370" y="3582896"/>
            <a:ext cx="10251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34,1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3F09EF9C-2799-D18D-3BB3-A88F253880C2}"/>
              </a:ext>
            </a:extLst>
          </p:cNvPr>
          <p:cNvSpPr txBox="1"/>
          <p:nvPr/>
        </p:nvSpPr>
        <p:spPr>
          <a:xfrm>
            <a:off x="1885141" y="5153728"/>
            <a:ext cx="4530335" cy="707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3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 АҚШ </a:t>
            </a:r>
            <a:r>
              <a:rPr lang="ru-RU" sz="133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долларына</a:t>
            </a:r>
            <a:endParaRPr lang="ru-RU" sz="1067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33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Банктің</a:t>
            </a:r>
            <a:r>
              <a:rPr lang="ru-RU" sz="1333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33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еурооблигацияларының</a:t>
            </a:r>
            <a:r>
              <a:rPr lang="ru-RU" sz="1333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3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sz="133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kk-KZ" sz="133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шы</a:t>
            </a:r>
            <a:r>
              <a:rPr lang="ru-RU" sz="133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3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шығарылымы</a:t>
            </a:r>
            <a:r>
              <a:rPr lang="ru-RU" sz="133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3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толық</a:t>
            </a:r>
            <a:r>
              <a:rPr lang="ru-RU" sz="133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3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өтелді</a:t>
            </a:r>
            <a:endParaRPr lang="ru-RU" sz="1333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2" name="Rectangle 260">
            <a:extLst>
              <a:ext uri="{FF2B5EF4-FFF2-40B4-BE49-F238E27FC236}">
                <a16:creationId xmlns:a16="http://schemas.microsoft.com/office/drawing/2014/main" id="{DC3899C0-25AA-D70F-ABA9-9FE6EF893F5A}"/>
              </a:ext>
            </a:extLst>
          </p:cNvPr>
          <p:cNvSpPr/>
          <p:nvPr/>
        </p:nvSpPr>
        <p:spPr bwMode="auto">
          <a:xfrm>
            <a:off x="3322082" y="866979"/>
            <a:ext cx="4430102" cy="299325"/>
          </a:xfrm>
          <a:prstGeom prst="rect">
            <a:avLst/>
          </a:prstGeom>
          <a:solidFill>
            <a:srgbClr val="FFFFFF">
              <a:lumMod val="95000"/>
            </a:srgb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180000" bIns="45720" numCol="1" rtlCol="0" anchor="ctr" anchorCtr="0" compatLnSpc="1">
            <a:prstTxWarp prst="textNoShape">
              <a:avLst/>
            </a:prstTxWarp>
          </a:bodyPr>
          <a:lstStyle/>
          <a:p>
            <a:pPr marL="143996" defTabSz="914377">
              <a:spcBef>
                <a:spcPts val="400"/>
              </a:spcBef>
              <a:spcAft>
                <a:spcPts val="600"/>
              </a:spcAft>
              <a:defRPr/>
            </a:pPr>
            <a:r>
              <a:rPr lang="ru-RU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 ЖЫЛҒЫ НЕГІЗГІ ОҚИҒАЛАР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64F9762E-6122-A460-E9B2-7EDAD19FEEF3}"/>
              </a:ext>
            </a:extLst>
          </p:cNvPr>
          <p:cNvSpPr txBox="1"/>
          <p:nvPr/>
        </p:nvSpPr>
        <p:spPr>
          <a:xfrm>
            <a:off x="8357998" y="1551248"/>
            <a:ext cx="2453545" cy="58160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/>
            <a:r>
              <a:rPr lang="ru-RU" dirty="0" err="1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Активтер</a:t>
            </a:r>
            <a:r>
              <a:rPr lang="ru-RU" dirty="0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5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 </a:t>
            </a:r>
            <a:r>
              <a:rPr lang="ru-RU" sz="1500" b="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теңге</a:t>
            </a:r>
            <a:endParaRPr lang="en" sz="1500" dirty="0">
              <a:highlight>
                <a:srgbClr val="000000">
                  <a:alpha val="0"/>
                </a:srgbClr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07973715-C24D-8CE8-0268-9C6F7002D1D4}"/>
              </a:ext>
            </a:extLst>
          </p:cNvPr>
          <p:cNvSpPr txBox="1"/>
          <p:nvPr/>
        </p:nvSpPr>
        <p:spPr>
          <a:xfrm>
            <a:off x="8351840" y="2838629"/>
            <a:ext cx="3304093" cy="48805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/>
            <a:r>
              <a:rPr lang="ru-RU" dirty="0" err="1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Меншікті</a:t>
            </a:r>
            <a:r>
              <a:rPr lang="ru-RU" dirty="0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капитал, </a:t>
            </a:r>
            <a:r>
              <a:rPr lang="ru-RU" sz="15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 </a:t>
            </a:r>
            <a:r>
              <a:rPr lang="ru-RU" sz="1500" b="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теңге</a:t>
            </a:r>
            <a:endParaRPr lang="en" sz="1500" dirty="0">
              <a:highlight>
                <a:srgbClr val="000000">
                  <a:alpha val="0"/>
                </a:srgbClr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220008A3-2CF7-6CCD-62D9-3D14D16E2A59}"/>
              </a:ext>
            </a:extLst>
          </p:cNvPr>
          <p:cNvSpPr txBox="1"/>
          <p:nvPr/>
        </p:nvSpPr>
        <p:spPr>
          <a:xfrm>
            <a:off x="6813945" y="1480522"/>
            <a:ext cx="1882332" cy="492443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ru-RU"/>
            </a:defPPr>
            <a:lvl1pPr algn="ctr">
              <a:defRPr sz="1400" b="1" i="0" u="none" strike="noStrike">
                <a:solidFill>
                  <a:schemeClr val="accent4">
                    <a:lumMod val="75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Century Gothic"/>
                <a:ea typeface="Verdana"/>
              </a:defRPr>
            </a:lvl1pPr>
          </a:lstStyle>
          <a:p>
            <a:r>
              <a:rPr 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94</a:t>
            </a:r>
            <a:r>
              <a:rPr 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1300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9AF05144-0D96-67FA-0C0D-E3EFCDAB425A}"/>
              </a:ext>
            </a:extLst>
          </p:cNvPr>
          <p:cNvSpPr txBox="1"/>
          <p:nvPr/>
        </p:nvSpPr>
        <p:spPr>
          <a:xfrm>
            <a:off x="6902139" y="2810944"/>
            <a:ext cx="1882332" cy="492443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ru-RU"/>
            </a:defPPr>
            <a:lvl1pPr algn="ctr">
              <a:defRPr sz="1400" b="1" i="0" u="none" strike="noStrike">
                <a:solidFill>
                  <a:schemeClr val="accent4">
                    <a:lumMod val="75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Century Gothic"/>
                <a:ea typeface="Verdana"/>
              </a:defRPr>
            </a:lvl1pPr>
          </a:lstStyle>
          <a:p>
            <a:r>
              <a:rPr 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614</a:t>
            </a:r>
            <a:endParaRPr lang="en-US" sz="1330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8" name="Picture 25">
            <a:extLst>
              <a:ext uri="{FF2B5EF4-FFF2-40B4-BE49-F238E27FC236}">
                <a16:creationId xmlns:a16="http://schemas.microsoft.com/office/drawing/2014/main" id="{0FE8E354-4289-A14B-DADD-8B0F9CA19B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289" y="6047154"/>
            <a:ext cx="12022127" cy="257934"/>
          </a:xfrm>
          <a:prstGeom prst="rect">
            <a:avLst/>
          </a:prstGeom>
        </p:spPr>
      </p:pic>
      <p:pic>
        <p:nvPicPr>
          <p:cNvPr id="139" name="Рисунок 41" descr="Налог со сплошной заливкой">
            <a:extLst>
              <a:ext uri="{FF2B5EF4-FFF2-40B4-BE49-F238E27FC236}">
                <a16:creationId xmlns:a16="http://schemas.microsoft.com/office/drawing/2014/main" id="{11F4A98C-8CA6-4BB7-0C3A-723BB7B5A2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62346" y="4319495"/>
            <a:ext cx="593932" cy="529265"/>
          </a:xfrm>
          <a:prstGeom prst="rect">
            <a:avLst/>
          </a:prstGeom>
        </p:spPr>
      </p:pic>
      <p:sp>
        <p:nvSpPr>
          <p:cNvPr id="140" name="TextBox 139">
            <a:extLst>
              <a:ext uri="{FF2B5EF4-FFF2-40B4-BE49-F238E27FC236}">
                <a16:creationId xmlns:a16="http://schemas.microsoft.com/office/drawing/2014/main" id="{1224E0B7-B34C-270E-C550-B0600CDBECB9}"/>
              </a:ext>
            </a:extLst>
          </p:cNvPr>
          <p:cNvSpPr txBox="1"/>
          <p:nvPr/>
        </p:nvSpPr>
        <p:spPr>
          <a:xfrm>
            <a:off x="8351282" y="4309810"/>
            <a:ext cx="3710196" cy="70769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333">
                <a:latin typeface="Arial Narrow" panose="020B060602020203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теңгеге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2021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жылдың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қорытындысы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бойынша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Жалғыз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акционерге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дивидендтер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төленді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BE8999D7-2D0A-2CB3-9D59-37D10CFA69B2}"/>
              </a:ext>
            </a:extLst>
          </p:cNvPr>
          <p:cNvSpPr txBox="1"/>
          <p:nvPr/>
        </p:nvSpPr>
        <p:spPr>
          <a:xfrm>
            <a:off x="7296650" y="4299875"/>
            <a:ext cx="10546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15,7  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42" name="Group 322">
            <a:extLst>
              <a:ext uri="{FF2B5EF4-FFF2-40B4-BE49-F238E27FC236}">
                <a16:creationId xmlns:a16="http://schemas.microsoft.com/office/drawing/2014/main" id="{0BC41C92-A138-4EC4-8FC5-44F589B45859}"/>
              </a:ext>
            </a:extLst>
          </p:cNvPr>
          <p:cNvGrpSpPr/>
          <p:nvPr/>
        </p:nvGrpSpPr>
        <p:grpSpPr>
          <a:xfrm>
            <a:off x="6810322" y="5172316"/>
            <a:ext cx="545334" cy="467579"/>
            <a:chOff x="4505889" y="928787"/>
            <a:chExt cx="842963" cy="793751"/>
          </a:xfrm>
          <a:solidFill>
            <a:srgbClr val="007A40"/>
          </a:solidFill>
        </p:grpSpPr>
        <p:sp>
          <p:nvSpPr>
            <p:cNvPr id="143" name="Freeform 291">
              <a:extLst>
                <a:ext uri="{FF2B5EF4-FFF2-40B4-BE49-F238E27FC236}">
                  <a16:creationId xmlns:a16="http://schemas.microsoft.com/office/drawing/2014/main" id="{378D45BC-0959-8B63-94CF-562B70A0D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7164" y="1444725"/>
              <a:ext cx="801688" cy="277813"/>
            </a:xfrm>
            <a:custGeom>
              <a:avLst/>
              <a:gdLst>
                <a:gd name="T0" fmla="*/ 134 w 252"/>
                <a:gd name="T1" fmla="*/ 87 h 87"/>
                <a:gd name="T2" fmla="*/ 37 w 252"/>
                <a:gd name="T3" fmla="*/ 55 h 87"/>
                <a:gd name="T4" fmla="*/ 4 w 252"/>
                <a:gd name="T5" fmla="*/ 56 h 87"/>
                <a:gd name="T6" fmla="*/ 4 w 252"/>
                <a:gd name="T7" fmla="*/ 56 h 87"/>
                <a:gd name="T8" fmla="*/ 0 w 252"/>
                <a:gd name="T9" fmla="*/ 52 h 87"/>
                <a:gd name="T10" fmla="*/ 4 w 252"/>
                <a:gd name="T11" fmla="*/ 48 h 87"/>
                <a:gd name="T12" fmla="*/ 38 w 252"/>
                <a:gd name="T13" fmla="*/ 47 h 87"/>
                <a:gd name="T14" fmla="*/ 39 w 252"/>
                <a:gd name="T15" fmla="*/ 48 h 87"/>
                <a:gd name="T16" fmla="*/ 145 w 252"/>
                <a:gd name="T17" fmla="*/ 78 h 87"/>
                <a:gd name="T18" fmla="*/ 195 w 252"/>
                <a:gd name="T19" fmla="*/ 62 h 87"/>
                <a:gd name="T20" fmla="*/ 243 w 252"/>
                <a:gd name="T21" fmla="*/ 13 h 87"/>
                <a:gd name="T22" fmla="*/ 243 w 252"/>
                <a:gd name="T23" fmla="*/ 13 h 87"/>
                <a:gd name="T24" fmla="*/ 237 w 252"/>
                <a:gd name="T25" fmla="*/ 10 h 87"/>
                <a:gd name="T26" fmla="*/ 219 w 252"/>
                <a:gd name="T27" fmla="*/ 15 h 87"/>
                <a:gd name="T28" fmla="*/ 185 w 252"/>
                <a:gd name="T29" fmla="*/ 47 h 87"/>
                <a:gd name="T30" fmla="*/ 139 w 252"/>
                <a:gd name="T31" fmla="*/ 51 h 87"/>
                <a:gd name="T32" fmla="*/ 129 w 252"/>
                <a:gd name="T33" fmla="*/ 49 h 87"/>
                <a:gd name="T34" fmla="*/ 128 w 252"/>
                <a:gd name="T35" fmla="*/ 49 h 87"/>
                <a:gd name="T36" fmla="*/ 113 w 252"/>
                <a:gd name="T37" fmla="*/ 43 h 87"/>
                <a:gd name="T38" fmla="*/ 110 w 252"/>
                <a:gd name="T39" fmla="*/ 38 h 87"/>
                <a:gd name="T40" fmla="*/ 116 w 252"/>
                <a:gd name="T41" fmla="*/ 36 h 87"/>
                <a:gd name="T42" fmla="*/ 131 w 252"/>
                <a:gd name="T43" fmla="*/ 41 h 87"/>
                <a:gd name="T44" fmla="*/ 141 w 252"/>
                <a:gd name="T45" fmla="*/ 43 h 87"/>
                <a:gd name="T46" fmla="*/ 182 w 252"/>
                <a:gd name="T47" fmla="*/ 39 h 87"/>
                <a:gd name="T48" fmla="*/ 214 w 252"/>
                <a:gd name="T49" fmla="*/ 10 h 87"/>
                <a:gd name="T50" fmla="*/ 247 w 252"/>
                <a:gd name="T51" fmla="*/ 6 h 87"/>
                <a:gd name="T52" fmla="*/ 250 w 252"/>
                <a:gd name="T53" fmla="*/ 17 h 87"/>
                <a:gd name="T54" fmla="*/ 200 w 252"/>
                <a:gd name="T55" fmla="*/ 68 h 87"/>
                <a:gd name="T56" fmla="*/ 146 w 252"/>
                <a:gd name="T57" fmla="*/ 86 h 87"/>
                <a:gd name="T58" fmla="*/ 134 w 252"/>
                <a:gd name="T5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2" h="87">
                  <a:moveTo>
                    <a:pt x="134" y="87"/>
                  </a:moveTo>
                  <a:cubicBezTo>
                    <a:pt x="96" y="87"/>
                    <a:pt x="44" y="60"/>
                    <a:pt x="37" y="55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2" y="56"/>
                    <a:pt x="0" y="54"/>
                    <a:pt x="0" y="52"/>
                  </a:cubicBezTo>
                  <a:cubicBezTo>
                    <a:pt x="0" y="49"/>
                    <a:pt x="2" y="48"/>
                    <a:pt x="4" y="48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8" y="47"/>
                    <a:pt x="39" y="47"/>
                    <a:pt x="39" y="48"/>
                  </a:cubicBezTo>
                  <a:cubicBezTo>
                    <a:pt x="40" y="48"/>
                    <a:pt x="108" y="86"/>
                    <a:pt x="145" y="78"/>
                  </a:cubicBezTo>
                  <a:cubicBezTo>
                    <a:pt x="163" y="74"/>
                    <a:pt x="191" y="66"/>
                    <a:pt x="195" y="62"/>
                  </a:cubicBezTo>
                  <a:cubicBezTo>
                    <a:pt x="206" y="54"/>
                    <a:pt x="235" y="29"/>
                    <a:pt x="243" y="13"/>
                  </a:cubicBezTo>
                  <a:cubicBezTo>
                    <a:pt x="243" y="13"/>
                    <a:pt x="243" y="13"/>
                    <a:pt x="243" y="13"/>
                  </a:cubicBezTo>
                  <a:cubicBezTo>
                    <a:pt x="242" y="12"/>
                    <a:pt x="240" y="11"/>
                    <a:pt x="237" y="10"/>
                  </a:cubicBezTo>
                  <a:cubicBezTo>
                    <a:pt x="231" y="10"/>
                    <a:pt x="224" y="10"/>
                    <a:pt x="219" y="15"/>
                  </a:cubicBezTo>
                  <a:cubicBezTo>
                    <a:pt x="219" y="15"/>
                    <a:pt x="191" y="44"/>
                    <a:pt x="185" y="47"/>
                  </a:cubicBezTo>
                  <a:cubicBezTo>
                    <a:pt x="168" y="54"/>
                    <a:pt x="160" y="53"/>
                    <a:pt x="139" y="51"/>
                  </a:cubicBezTo>
                  <a:cubicBezTo>
                    <a:pt x="136" y="50"/>
                    <a:pt x="133" y="50"/>
                    <a:pt x="129" y="49"/>
                  </a:cubicBezTo>
                  <a:cubicBezTo>
                    <a:pt x="129" y="49"/>
                    <a:pt x="129" y="49"/>
                    <a:pt x="128" y="49"/>
                  </a:cubicBezTo>
                  <a:cubicBezTo>
                    <a:pt x="128" y="49"/>
                    <a:pt x="119" y="46"/>
                    <a:pt x="113" y="43"/>
                  </a:cubicBezTo>
                  <a:cubicBezTo>
                    <a:pt x="111" y="42"/>
                    <a:pt x="110" y="40"/>
                    <a:pt x="110" y="38"/>
                  </a:cubicBezTo>
                  <a:cubicBezTo>
                    <a:pt x="111" y="36"/>
                    <a:pt x="114" y="35"/>
                    <a:pt x="116" y="36"/>
                  </a:cubicBezTo>
                  <a:cubicBezTo>
                    <a:pt x="121" y="38"/>
                    <a:pt x="129" y="41"/>
                    <a:pt x="131" y="41"/>
                  </a:cubicBezTo>
                  <a:cubicBezTo>
                    <a:pt x="134" y="42"/>
                    <a:pt x="138" y="42"/>
                    <a:pt x="141" y="43"/>
                  </a:cubicBezTo>
                  <a:cubicBezTo>
                    <a:pt x="161" y="45"/>
                    <a:pt x="167" y="46"/>
                    <a:pt x="182" y="39"/>
                  </a:cubicBezTo>
                  <a:cubicBezTo>
                    <a:pt x="186" y="38"/>
                    <a:pt x="208" y="16"/>
                    <a:pt x="214" y="10"/>
                  </a:cubicBezTo>
                  <a:cubicBezTo>
                    <a:pt x="223" y="0"/>
                    <a:pt x="241" y="1"/>
                    <a:pt x="247" y="6"/>
                  </a:cubicBezTo>
                  <a:cubicBezTo>
                    <a:pt x="251" y="9"/>
                    <a:pt x="252" y="13"/>
                    <a:pt x="250" y="17"/>
                  </a:cubicBezTo>
                  <a:cubicBezTo>
                    <a:pt x="239" y="38"/>
                    <a:pt x="201" y="68"/>
                    <a:pt x="200" y="68"/>
                  </a:cubicBezTo>
                  <a:cubicBezTo>
                    <a:pt x="193" y="74"/>
                    <a:pt x="161" y="83"/>
                    <a:pt x="146" y="86"/>
                  </a:cubicBezTo>
                  <a:cubicBezTo>
                    <a:pt x="143" y="87"/>
                    <a:pt x="138" y="87"/>
                    <a:pt x="134" y="87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GB" sz="1467" dirty="0">
                <a:solidFill>
                  <a:srgbClr val="406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4" name="Freeform 292">
              <a:extLst>
                <a:ext uri="{FF2B5EF4-FFF2-40B4-BE49-F238E27FC236}">
                  <a16:creationId xmlns:a16="http://schemas.microsoft.com/office/drawing/2014/main" id="{FB7FA0E7-3CF0-E914-284D-2688E8270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3989" y="1355825"/>
              <a:ext cx="550863" cy="244475"/>
            </a:xfrm>
            <a:custGeom>
              <a:avLst/>
              <a:gdLst>
                <a:gd name="T0" fmla="*/ 138 w 173"/>
                <a:gd name="T1" fmla="*/ 77 h 77"/>
                <a:gd name="T2" fmla="*/ 133 w 173"/>
                <a:gd name="T3" fmla="*/ 77 h 77"/>
                <a:gd name="T4" fmla="*/ 132 w 173"/>
                <a:gd name="T5" fmla="*/ 77 h 77"/>
                <a:gd name="T6" fmla="*/ 128 w 173"/>
                <a:gd name="T7" fmla="*/ 73 h 77"/>
                <a:gd name="T8" fmla="*/ 132 w 173"/>
                <a:gd name="T9" fmla="*/ 69 h 77"/>
                <a:gd name="T10" fmla="*/ 132 w 173"/>
                <a:gd name="T11" fmla="*/ 69 h 77"/>
                <a:gd name="T12" fmla="*/ 133 w 173"/>
                <a:gd name="T13" fmla="*/ 69 h 77"/>
                <a:gd name="T14" fmla="*/ 163 w 173"/>
                <a:gd name="T15" fmla="*/ 59 h 77"/>
                <a:gd name="T16" fmla="*/ 134 w 173"/>
                <a:gd name="T17" fmla="*/ 47 h 77"/>
                <a:gd name="T18" fmla="*/ 118 w 173"/>
                <a:gd name="T19" fmla="*/ 43 h 77"/>
                <a:gd name="T20" fmla="*/ 87 w 173"/>
                <a:gd name="T21" fmla="*/ 28 h 77"/>
                <a:gd name="T22" fmla="*/ 71 w 173"/>
                <a:gd name="T23" fmla="*/ 16 h 77"/>
                <a:gd name="T24" fmla="*/ 45 w 173"/>
                <a:gd name="T25" fmla="*/ 10 h 77"/>
                <a:gd name="T26" fmla="*/ 20 w 173"/>
                <a:gd name="T27" fmla="*/ 31 h 77"/>
                <a:gd name="T28" fmla="*/ 16 w 173"/>
                <a:gd name="T29" fmla="*/ 33 h 77"/>
                <a:gd name="T30" fmla="*/ 4 w 173"/>
                <a:gd name="T31" fmla="*/ 34 h 77"/>
                <a:gd name="T32" fmla="*/ 4 w 173"/>
                <a:gd name="T33" fmla="*/ 34 h 77"/>
                <a:gd name="T34" fmla="*/ 0 w 173"/>
                <a:gd name="T35" fmla="*/ 30 h 77"/>
                <a:gd name="T36" fmla="*/ 4 w 173"/>
                <a:gd name="T37" fmla="*/ 26 h 77"/>
                <a:gd name="T38" fmla="*/ 14 w 173"/>
                <a:gd name="T39" fmla="*/ 25 h 77"/>
                <a:gd name="T40" fmla="*/ 43 w 173"/>
                <a:gd name="T41" fmla="*/ 3 h 77"/>
                <a:gd name="T42" fmla="*/ 75 w 173"/>
                <a:gd name="T43" fmla="*/ 9 h 77"/>
                <a:gd name="T44" fmla="*/ 92 w 173"/>
                <a:gd name="T45" fmla="*/ 21 h 77"/>
                <a:gd name="T46" fmla="*/ 120 w 173"/>
                <a:gd name="T47" fmla="*/ 35 h 77"/>
                <a:gd name="T48" fmla="*/ 136 w 173"/>
                <a:gd name="T49" fmla="*/ 39 h 77"/>
                <a:gd name="T50" fmla="*/ 171 w 173"/>
                <a:gd name="T51" fmla="*/ 60 h 77"/>
                <a:gd name="T52" fmla="*/ 138 w 173"/>
                <a:gd name="T5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3" h="77">
                  <a:moveTo>
                    <a:pt x="138" y="77"/>
                  </a:moveTo>
                  <a:cubicBezTo>
                    <a:pt x="136" y="77"/>
                    <a:pt x="134" y="77"/>
                    <a:pt x="133" y="77"/>
                  </a:cubicBezTo>
                  <a:cubicBezTo>
                    <a:pt x="132" y="77"/>
                    <a:pt x="132" y="77"/>
                    <a:pt x="132" y="77"/>
                  </a:cubicBezTo>
                  <a:cubicBezTo>
                    <a:pt x="130" y="77"/>
                    <a:pt x="128" y="75"/>
                    <a:pt x="128" y="73"/>
                  </a:cubicBezTo>
                  <a:cubicBezTo>
                    <a:pt x="128" y="71"/>
                    <a:pt x="130" y="69"/>
                    <a:pt x="132" y="69"/>
                  </a:cubicBezTo>
                  <a:cubicBezTo>
                    <a:pt x="132" y="69"/>
                    <a:pt x="132" y="69"/>
                    <a:pt x="132" y="69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42" y="70"/>
                    <a:pt x="163" y="70"/>
                    <a:pt x="163" y="59"/>
                  </a:cubicBezTo>
                  <a:cubicBezTo>
                    <a:pt x="164" y="53"/>
                    <a:pt x="148" y="50"/>
                    <a:pt x="134" y="47"/>
                  </a:cubicBezTo>
                  <a:cubicBezTo>
                    <a:pt x="129" y="45"/>
                    <a:pt x="123" y="44"/>
                    <a:pt x="118" y="43"/>
                  </a:cubicBezTo>
                  <a:cubicBezTo>
                    <a:pt x="103" y="40"/>
                    <a:pt x="97" y="35"/>
                    <a:pt x="87" y="28"/>
                  </a:cubicBezTo>
                  <a:cubicBezTo>
                    <a:pt x="83" y="25"/>
                    <a:pt x="78" y="21"/>
                    <a:pt x="71" y="16"/>
                  </a:cubicBezTo>
                  <a:cubicBezTo>
                    <a:pt x="62" y="10"/>
                    <a:pt x="54" y="9"/>
                    <a:pt x="45" y="10"/>
                  </a:cubicBezTo>
                  <a:cubicBezTo>
                    <a:pt x="30" y="14"/>
                    <a:pt x="20" y="31"/>
                    <a:pt x="20" y="31"/>
                  </a:cubicBezTo>
                  <a:cubicBezTo>
                    <a:pt x="19" y="33"/>
                    <a:pt x="18" y="33"/>
                    <a:pt x="16" y="33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2" y="34"/>
                    <a:pt x="0" y="32"/>
                    <a:pt x="0" y="30"/>
                  </a:cubicBezTo>
                  <a:cubicBezTo>
                    <a:pt x="0" y="27"/>
                    <a:pt x="2" y="26"/>
                    <a:pt x="4" y="26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7" y="20"/>
                    <a:pt x="28" y="7"/>
                    <a:pt x="43" y="3"/>
                  </a:cubicBezTo>
                  <a:cubicBezTo>
                    <a:pt x="54" y="0"/>
                    <a:pt x="64" y="2"/>
                    <a:pt x="75" y="9"/>
                  </a:cubicBezTo>
                  <a:cubicBezTo>
                    <a:pt x="82" y="14"/>
                    <a:pt x="88" y="18"/>
                    <a:pt x="92" y="21"/>
                  </a:cubicBezTo>
                  <a:cubicBezTo>
                    <a:pt x="102" y="29"/>
                    <a:pt x="106" y="32"/>
                    <a:pt x="120" y="35"/>
                  </a:cubicBezTo>
                  <a:cubicBezTo>
                    <a:pt x="125" y="36"/>
                    <a:pt x="131" y="38"/>
                    <a:pt x="136" y="39"/>
                  </a:cubicBezTo>
                  <a:cubicBezTo>
                    <a:pt x="155" y="43"/>
                    <a:pt x="173" y="47"/>
                    <a:pt x="171" y="60"/>
                  </a:cubicBezTo>
                  <a:cubicBezTo>
                    <a:pt x="170" y="76"/>
                    <a:pt x="151" y="77"/>
                    <a:pt x="138" y="77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GB" sz="1467" dirty="0">
                <a:solidFill>
                  <a:srgbClr val="406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5" name="Freeform 293">
              <a:extLst>
                <a:ext uri="{FF2B5EF4-FFF2-40B4-BE49-F238E27FC236}">
                  <a16:creationId xmlns:a16="http://schemas.microsoft.com/office/drawing/2014/main" id="{27D3077B-47D9-391D-0625-33F6E7D63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889" y="1412975"/>
              <a:ext cx="63500" cy="247650"/>
            </a:xfrm>
            <a:custGeom>
              <a:avLst/>
              <a:gdLst>
                <a:gd name="T0" fmla="*/ 16 w 20"/>
                <a:gd name="T1" fmla="*/ 78 h 78"/>
                <a:gd name="T2" fmla="*/ 4 w 20"/>
                <a:gd name="T3" fmla="*/ 78 h 78"/>
                <a:gd name="T4" fmla="*/ 0 w 20"/>
                <a:gd name="T5" fmla="*/ 74 h 78"/>
                <a:gd name="T6" fmla="*/ 4 w 20"/>
                <a:gd name="T7" fmla="*/ 70 h 78"/>
                <a:gd name="T8" fmla="*/ 12 w 20"/>
                <a:gd name="T9" fmla="*/ 70 h 78"/>
                <a:gd name="T10" fmla="*/ 12 w 20"/>
                <a:gd name="T11" fmla="*/ 8 h 78"/>
                <a:gd name="T12" fmla="*/ 4 w 20"/>
                <a:gd name="T13" fmla="*/ 8 h 78"/>
                <a:gd name="T14" fmla="*/ 0 w 20"/>
                <a:gd name="T15" fmla="*/ 4 h 78"/>
                <a:gd name="T16" fmla="*/ 4 w 20"/>
                <a:gd name="T17" fmla="*/ 0 h 78"/>
                <a:gd name="T18" fmla="*/ 16 w 20"/>
                <a:gd name="T19" fmla="*/ 0 h 78"/>
                <a:gd name="T20" fmla="*/ 20 w 20"/>
                <a:gd name="T21" fmla="*/ 4 h 78"/>
                <a:gd name="T22" fmla="*/ 20 w 20"/>
                <a:gd name="T23" fmla="*/ 74 h 78"/>
                <a:gd name="T24" fmla="*/ 16 w 20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78">
                  <a:moveTo>
                    <a:pt x="16" y="78"/>
                  </a:moveTo>
                  <a:cubicBezTo>
                    <a:pt x="4" y="78"/>
                    <a:pt x="4" y="78"/>
                    <a:pt x="4" y="78"/>
                  </a:cubicBezTo>
                  <a:cubicBezTo>
                    <a:pt x="2" y="78"/>
                    <a:pt x="0" y="76"/>
                    <a:pt x="0" y="74"/>
                  </a:cubicBezTo>
                  <a:cubicBezTo>
                    <a:pt x="0" y="72"/>
                    <a:pt x="2" y="70"/>
                    <a:pt x="4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20" y="2"/>
                    <a:pt x="20" y="4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20" y="76"/>
                    <a:pt x="18" y="78"/>
                    <a:pt x="16" y="78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GB" sz="1467" dirty="0">
                <a:solidFill>
                  <a:srgbClr val="406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6" name="Freeform 294">
              <a:extLst>
                <a:ext uri="{FF2B5EF4-FFF2-40B4-BE49-F238E27FC236}">
                  <a16:creationId xmlns:a16="http://schemas.microsoft.com/office/drawing/2014/main" id="{183CDD49-496C-FBF5-08B6-944334F87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0401" y="1425675"/>
              <a:ext cx="104775" cy="66675"/>
            </a:xfrm>
            <a:custGeom>
              <a:avLst/>
              <a:gdLst>
                <a:gd name="T0" fmla="*/ 4 w 33"/>
                <a:gd name="T1" fmla="*/ 21 h 21"/>
                <a:gd name="T2" fmla="*/ 0 w 33"/>
                <a:gd name="T3" fmla="*/ 17 h 21"/>
                <a:gd name="T4" fmla="*/ 4 w 33"/>
                <a:gd name="T5" fmla="*/ 13 h 21"/>
                <a:gd name="T6" fmla="*/ 25 w 33"/>
                <a:gd name="T7" fmla="*/ 4 h 21"/>
                <a:gd name="T8" fmla="*/ 29 w 33"/>
                <a:gd name="T9" fmla="*/ 0 h 21"/>
                <a:gd name="T10" fmla="*/ 33 w 33"/>
                <a:gd name="T11" fmla="*/ 4 h 21"/>
                <a:gd name="T12" fmla="*/ 5 w 33"/>
                <a:gd name="T13" fmla="*/ 21 h 21"/>
                <a:gd name="T14" fmla="*/ 4 w 33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1">
                  <a:moveTo>
                    <a:pt x="4" y="21"/>
                  </a:moveTo>
                  <a:cubicBezTo>
                    <a:pt x="2" y="21"/>
                    <a:pt x="1" y="19"/>
                    <a:pt x="0" y="17"/>
                  </a:cubicBezTo>
                  <a:cubicBezTo>
                    <a:pt x="0" y="15"/>
                    <a:pt x="2" y="13"/>
                    <a:pt x="4" y="13"/>
                  </a:cubicBezTo>
                  <a:cubicBezTo>
                    <a:pt x="19" y="11"/>
                    <a:pt x="25" y="6"/>
                    <a:pt x="25" y="4"/>
                  </a:cubicBezTo>
                  <a:cubicBezTo>
                    <a:pt x="25" y="1"/>
                    <a:pt x="27" y="0"/>
                    <a:pt x="29" y="0"/>
                  </a:cubicBezTo>
                  <a:cubicBezTo>
                    <a:pt x="31" y="0"/>
                    <a:pt x="33" y="1"/>
                    <a:pt x="33" y="4"/>
                  </a:cubicBezTo>
                  <a:cubicBezTo>
                    <a:pt x="33" y="12"/>
                    <a:pt x="22" y="18"/>
                    <a:pt x="5" y="21"/>
                  </a:cubicBezTo>
                  <a:cubicBezTo>
                    <a:pt x="5" y="21"/>
                    <a:pt x="4" y="21"/>
                    <a:pt x="4" y="21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GB" sz="1467" dirty="0">
                <a:solidFill>
                  <a:srgbClr val="406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7" name="Freeform 295">
              <a:extLst>
                <a:ext uri="{FF2B5EF4-FFF2-40B4-BE49-F238E27FC236}">
                  <a16:creationId xmlns:a16="http://schemas.microsoft.com/office/drawing/2014/main" id="{933E3958-B4BE-0604-F23D-732AA8E13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201" y="1482825"/>
              <a:ext cx="53975" cy="53975"/>
            </a:xfrm>
            <a:custGeom>
              <a:avLst/>
              <a:gdLst>
                <a:gd name="T0" fmla="*/ 5 w 17"/>
                <a:gd name="T1" fmla="*/ 17 h 17"/>
                <a:gd name="T2" fmla="*/ 1 w 17"/>
                <a:gd name="T3" fmla="*/ 14 h 17"/>
                <a:gd name="T4" fmla="*/ 4 w 17"/>
                <a:gd name="T5" fmla="*/ 9 h 17"/>
                <a:gd name="T6" fmla="*/ 9 w 17"/>
                <a:gd name="T7" fmla="*/ 4 h 17"/>
                <a:gd name="T8" fmla="*/ 13 w 17"/>
                <a:gd name="T9" fmla="*/ 0 h 17"/>
                <a:gd name="T10" fmla="*/ 17 w 17"/>
                <a:gd name="T11" fmla="*/ 4 h 17"/>
                <a:gd name="T12" fmla="*/ 6 w 17"/>
                <a:gd name="T13" fmla="*/ 16 h 17"/>
                <a:gd name="T14" fmla="*/ 5 w 17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7">
                  <a:moveTo>
                    <a:pt x="5" y="17"/>
                  </a:moveTo>
                  <a:cubicBezTo>
                    <a:pt x="3" y="17"/>
                    <a:pt x="2" y="16"/>
                    <a:pt x="1" y="14"/>
                  </a:cubicBezTo>
                  <a:cubicBezTo>
                    <a:pt x="0" y="12"/>
                    <a:pt x="2" y="10"/>
                    <a:pt x="4" y="9"/>
                  </a:cubicBezTo>
                  <a:cubicBezTo>
                    <a:pt x="9" y="7"/>
                    <a:pt x="9" y="6"/>
                    <a:pt x="9" y="4"/>
                  </a:cubicBezTo>
                  <a:cubicBezTo>
                    <a:pt x="9" y="2"/>
                    <a:pt x="11" y="0"/>
                    <a:pt x="13" y="0"/>
                  </a:cubicBezTo>
                  <a:cubicBezTo>
                    <a:pt x="15" y="0"/>
                    <a:pt x="17" y="2"/>
                    <a:pt x="17" y="4"/>
                  </a:cubicBezTo>
                  <a:cubicBezTo>
                    <a:pt x="17" y="11"/>
                    <a:pt x="13" y="14"/>
                    <a:pt x="6" y="16"/>
                  </a:cubicBezTo>
                  <a:cubicBezTo>
                    <a:pt x="6" y="16"/>
                    <a:pt x="5" y="17"/>
                    <a:pt x="5" y="17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GB" sz="1467" dirty="0">
                <a:solidFill>
                  <a:srgbClr val="406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8" name="Freeform 296">
              <a:extLst>
                <a:ext uri="{FF2B5EF4-FFF2-40B4-BE49-F238E27FC236}">
                  <a16:creationId xmlns:a16="http://schemas.microsoft.com/office/drawing/2014/main" id="{F8B4D721-2D4D-7B5F-0086-EC52C3375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9776" y="1355825"/>
              <a:ext cx="25400" cy="184150"/>
            </a:xfrm>
            <a:custGeom>
              <a:avLst/>
              <a:gdLst>
                <a:gd name="T0" fmla="*/ 4 w 8"/>
                <a:gd name="T1" fmla="*/ 58 h 58"/>
                <a:gd name="T2" fmla="*/ 0 w 8"/>
                <a:gd name="T3" fmla="*/ 54 h 58"/>
                <a:gd name="T4" fmla="*/ 0 w 8"/>
                <a:gd name="T5" fmla="*/ 4 h 58"/>
                <a:gd name="T6" fmla="*/ 4 w 8"/>
                <a:gd name="T7" fmla="*/ 0 h 58"/>
                <a:gd name="T8" fmla="*/ 8 w 8"/>
                <a:gd name="T9" fmla="*/ 4 h 58"/>
                <a:gd name="T10" fmla="*/ 8 w 8"/>
                <a:gd name="T11" fmla="*/ 54 h 58"/>
                <a:gd name="T12" fmla="*/ 4 w 8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8">
                  <a:moveTo>
                    <a:pt x="4" y="58"/>
                  </a:moveTo>
                  <a:cubicBezTo>
                    <a:pt x="2" y="58"/>
                    <a:pt x="0" y="56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6"/>
                    <a:pt x="6" y="58"/>
                    <a:pt x="4" y="58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GB" sz="1467" dirty="0">
                <a:solidFill>
                  <a:srgbClr val="406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9" name="Freeform 297">
              <a:extLst>
                <a:ext uri="{FF2B5EF4-FFF2-40B4-BE49-F238E27FC236}">
                  <a16:creationId xmlns:a16="http://schemas.microsoft.com/office/drawing/2014/main" id="{F6F8A014-E954-976D-01DE-5B2A94D79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8476" y="1355825"/>
              <a:ext cx="25400" cy="82550"/>
            </a:xfrm>
            <a:custGeom>
              <a:avLst/>
              <a:gdLst>
                <a:gd name="T0" fmla="*/ 4 w 8"/>
                <a:gd name="T1" fmla="*/ 26 h 26"/>
                <a:gd name="T2" fmla="*/ 0 w 8"/>
                <a:gd name="T3" fmla="*/ 22 h 26"/>
                <a:gd name="T4" fmla="*/ 0 w 8"/>
                <a:gd name="T5" fmla="*/ 4 h 26"/>
                <a:gd name="T6" fmla="*/ 4 w 8"/>
                <a:gd name="T7" fmla="*/ 0 h 26"/>
                <a:gd name="T8" fmla="*/ 8 w 8"/>
                <a:gd name="T9" fmla="*/ 4 h 26"/>
                <a:gd name="T10" fmla="*/ 8 w 8"/>
                <a:gd name="T11" fmla="*/ 22 h 26"/>
                <a:gd name="T12" fmla="*/ 4 w 8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6">
                  <a:moveTo>
                    <a:pt x="4" y="26"/>
                  </a:moveTo>
                  <a:cubicBezTo>
                    <a:pt x="2" y="26"/>
                    <a:pt x="0" y="24"/>
                    <a:pt x="0" y="2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6" y="26"/>
                    <a:pt x="4" y="26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GB" sz="1467" dirty="0">
                <a:solidFill>
                  <a:srgbClr val="406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0" name="Freeform 298">
              <a:extLst>
                <a:ext uri="{FF2B5EF4-FFF2-40B4-BE49-F238E27FC236}">
                  <a16:creationId xmlns:a16="http://schemas.microsoft.com/office/drawing/2014/main" id="{B8C15B68-6221-169E-E5B0-420F9DB50A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88476" y="1270100"/>
              <a:ext cx="266700" cy="114300"/>
            </a:xfrm>
            <a:custGeom>
              <a:avLst/>
              <a:gdLst>
                <a:gd name="T0" fmla="*/ 42 w 84"/>
                <a:gd name="T1" fmla="*/ 36 h 36"/>
                <a:gd name="T2" fmla="*/ 0 w 84"/>
                <a:gd name="T3" fmla="*/ 18 h 36"/>
                <a:gd name="T4" fmla="*/ 42 w 84"/>
                <a:gd name="T5" fmla="*/ 0 h 36"/>
                <a:gd name="T6" fmla="*/ 84 w 84"/>
                <a:gd name="T7" fmla="*/ 18 h 36"/>
                <a:gd name="T8" fmla="*/ 42 w 84"/>
                <a:gd name="T9" fmla="*/ 36 h 36"/>
                <a:gd name="T10" fmla="*/ 42 w 84"/>
                <a:gd name="T11" fmla="*/ 8 h 36"/>
                <a:gd name="T12" fmla="*/ 8 w 84"/>
                <a:gd name="T13" fmla="*/ 18 h 36"/>
                <a:gd name="T14" fmla="*/ 42 w 84"/>
                <a:gd name="T15" fmla="*/ 28 h 36"/>
                <a:gd name="T16" fmla="*/ 76 w 84"/>
                <a:gd name="T17" fmla="*/ 18 h 36"/>
                <a:gd name="T18" fmla="*/ 42 w 84"/>
                <a:gd name="T19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36">
                  <a:moveTo>
                    <a:pt x="42" y="36"/>
                  </a:moveTo>
                  <a:cubicBezTo>
                    <a:pt x="21" y="36"/>
                    <a:pt x="0" y="30"/>
                    <a:pt x="0" y="18"/>
                  </a:cubicBezTo>
                  <a:cubicBezTo>
                    <a:pt x="0" y="6"/>
                    <a:pt x="21" y="0"/>
                    <a:pt x="42" y="0"/>
                  </a:cubicBezTo>
                  <a:cubicBezTo>
                    <a:pt x="63" y="0"/>
                    <a:pt x="84" y="6"/>
                    <a:pt x="84" y="18"/>
                  </a:cubicBezTo>
                  <a:cubicBezTo>
                    <a:pt x="84" y="30"/>
                    <a:pt x="63" y="36"/>
                    <a:pt x="42" y="36"/>
                  </a:cubicBezTo>
                  <a:close/>
                  <a:moveTo>
                    <a:pt x="42" y="8"/>
                  </a:moveTo>
                  <a:cubicBezTo>
                    <a:pt x="20" y="8"/>
                    <a:pt x="8" y="15"/>
                    <a:pt x="8" y="18"/>
                  </a:cubicBezTo>
                  <a:cubicBezTo>
                    <a:pt x="8" y="22"/>
                    <a:pt x="20" y="28"/>
                    <a:pt x="42" y="28"/>
                  </a:cubicBezTo>
                  <a:cubicBezTo>
                    <a:pt x="64" y="28"/>
                    <a:pt x="76" y="22"/>
                    <a:pt x="76" y="18"/>
                  </a:cubicBezTo>
                  <a:cubicBezTo>
                    <a:pt x="76" y="15"/>
                    <a:pt x="64" y="8"/>
                    <a:pt x="42" y="8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GB" sz="1467" dirty="0">
                <a:solidFill>
                  <a:srgbClr val="406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1" name="Freeform 299">
              <a:extLst>
                <a:ext uri="{FF2B5EF4-FFF2-40B4-BE49-F238E27FC236}">
                  <a16:creationId xmlns:a16="http://schemas.microsoft.com/office/drawing/2014/main" id="{D7F484A1-E6DC-0330-2BF3-FB88A19DA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8476" y="1314550"/>
              <a:ext cx="266700" cy="127000"/>
            </a:xfrm>
            <a:custGeom>
              <a:avLst/>
              <a:gdLst>
                <a:gd name="T0" fmla="*/ 42 w 84"/>
                <a:gd name="T1" fmla="*/ 40 h 40"/>
                <a:gd name="T2" fmla="*/ 0 w 84"/>
                <a:gd name="T3" fmla="*/ 22 h 40"/>
                <a:gd name="T4" fmla="*/ 0 w 84"/>
                <a:gd name="T5" fmla="*/ 4 h 40"/>
                <a:gd name="T6" fmla="*/ 4 w 84"/>
                <a:gd name="T7" fmla="*/ 0 h 40"/>
                <a:gd name="T8" fmla="*/ 8 w 84"/>
                <a:gd name="T9" fmla="*/ 4 h 40"/>
                <a:gd name="T10" fmla="*/ 8 w 84"/>
                <a:gd name="T11" fmla="*/ 22 h 40"/>
                <a:gd name="T12" fmla="*/ 42 w 84"/>
                <a:gd name="T13" fmla="*/ 32 h 40"/>
                <a:gd name="T14" fmla="*/ 76 w 84"/>
                <a:gd name="T15" fmla="*/ 22 h 40"/>
                <a:gd name="T16" fmla="*/ 76 w 84"/>
                <a:gd name="T17" fmla="*/ 4 h 40"/>
                <a:gd name="T18" fmla="*/ 80 w 84"/>
                <a:gd name="T19" fmla="*/ 0 h 40"/>
                <a:gd name="T20" fmla="*/ 84 w 84"/>
                <a:gd name="T21" fmla="*/ 4 h 40"/>
                <a:gd name="T22" fmla="*/ 84 w 84"/>
                <a:gd name="T23" fmla="*/ 22 h 40"/>
                <a:gd name="T24" fmla="*/ 42 w 84"/>
                <a:gd name="T2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40">
                  <a:moveTo>
                    <a:pt x="42" y="40"/>
                  </a:moveTo>
                  <a:cubicBezTo>
                    <a:pt x="21" y="40"/>
                    <a:pt x="0" y="34"/>
                    <a:pt x="0" y="2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5"/>
                    <a:pt x="20" y="32"/>
                    <a:pt x="42" y="32"/>
                  </a:cubicBezTo>
                  <a:cubicBezTo>
                    <a:pt x="64" y="32"/>
                    <a:pt x="76" y="25"/>
                    <a:pt x="76" y="22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2"/>
                    <a:pt x="78" y="0"/>
                    <a:pt x="80" y="0"/>
                  </a:cubicBezTo>
                  <a:cubicBezTo>
                    <a:pt x="82" y="0"/>
                    <a:pt x="84" y="2"/>
                    <a:pt x="84" y="4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4" y="34"/>
                    <a:pt x="63" y="40"/>
                    <a:pt x="42" y="40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GB" sz="1467" dirty="0">
                <a:solidFill>
                  <a:srgbClr val="406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2" name="Freeform 300">
              <a:extLst>
                <a:ext uri="{FF2B5EF4-FFF2-40B4-BE49-F238E27FC236}">
                  <a16:creationId xmlns:a16="http://schemas.microsoft.com/office/drawing/2014/main" id="{06BDF8BA-7C2F-6C25-73F3-E059A9740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126" y="944662"/>
              <a:ext cx="25400" cy="258763"/>
            </a:xfrm>
            <a:custGeom>
              <a:avLst/>
              <a:gdLst>
                <a:gd name="T0" fmla="*/ 4 w 8"/>
                <a:gd name="T1" fmla="*/ 81 h 81"/>
                <a:gd name="T2" fmla="*/ 0 w 8"/>
                <a:gd name="T3" fmla="*/ 77 h 81"/>
                <a:gd name="T4" fmla="*/ 0 w 8"/>
                <a:gd name="T5" fmla="*/ 4 h 81"/>
                <a:gd name="T6" fmla="*/ 4 w 8"/>
                <a:gd name="T7" fmla="*/ 0 h 81"/>
                <a:gd name="T8" fmla="*/ 8 w 8"/>
                <a:gd name="T9" fmla="*/ 4 h 81"/>
                <a:gd name="T10" fmla="*/ 8 w 8"/>
                <a:gd name="T11" fmla="*/ 77 h 81"/>
                <a:gd name="T12" fmla="*/ 4 w 8"/>
                <a:gd name="T1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1">
                  <a:moveTo>
                    <a:pt x="4" y="81"/>
                  </a:moveTo>
                  <a:cubicBezTo>
                    <a:pt x="1" y="81"/>
                    <a:pt x="0" y="79"/>
                    <a:pt x="0" y="7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8" y="79"/>
                    <a:pt x="6" y="81"/>
                    <a:pt x="4" y="81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GB" sz="1467" dirty="0">
                <a:solidFill>
                  <a:srgbClr val="406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3" name="Freeform 301">
              <a:extLst>
                <a:ext uri="{FF2B5EF4-FFF2-40B4-BE49-F238E27FC236}">
                  <a16:creationId xmlns:a16="http://schemas.microsoft.com/office/drawing/2014/main" id="{E65B4848-CFD7-7F5E-25F6-3C915D19B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126" y="1238350"/>
              <a:ext cx="25400" cy="88900"/>
            </a:xfrm>
            <a:custGeom>
              <a:avLst/>
              <a:gdLst>
                <a:gd name="T0" fmla="*/ 4 w 8"/>
                <a:gd name="T1" fmla="*/ 28 h 28"/>
                <a:gd name="T2" fmla="*/ 0 w 8"/>
                <a:gd name="T3" fmla="*/ 24 h 28"/>
                <a:gd name="T4" fmla="*/ 0 w 8"/>
                <a:gd name="T5" fmla="*/ 4 h 28"/>
                <a:gd name="T6" fmla="*/ 4 w 8"/>
                <a:gd name="T7" fmla="*/ 0 h 28"/>
                <a:gd name="T8" fmla="*/ 8 w 8"/>
                <a:gd name="T9" fmla="*/ 4 h 28"/>
                <a:gd name="T10" fmla="*/ 8 w 8"/>
                <a:gd name="T11" fmla="*/ 24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1" y="28"/>
                    <a:pt x="0" y="26"/>
                    <a:pt x="0" y="2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6"/>
                    <a:pt x="6" y="28"/>
                    <a:pt x="4" y="28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GB" sz="1467" dirty="0">
                <a:solidFill>
                  <a:srgbClr val="406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4" name="Freeform 302">
              <a:extLst>
                <a:ext uri="{FF2B5EF4-FFF2-40B4-BE49-F238E27FC236}">
                  <a16:creationId xmlns:a16="http://schemas.microsoft.com/office/drawing/2014/main" id="{C28FE8EF-DCA9-0ACF-C5B6-5AC7C5984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501" y="928787"/>
              <a:ext cx="120650" cy="76200"/>
            </a:xfrm>
            <a:custGeom>
              <a:avLst/>
              <a:gdLst>
                <a:gd name="T0" fmla="*/ 33 w 38"/>
                <a:gd name="T1" fmla="*/ 24 h 24"/>
                <a:gd name="T2" fmla="*/ 30 w 38"/>
                <a:gd name="T3" fmla="*/ 22 h 24"/>
                <a:gd name="T4" fmla="*/ 19 w 38"/>
                <a:gd name="T5" fmla="*/ 11 h 24"/>
                <a:gd name="T6" fmla="*/ 7 w 38"/>
                <a:gd name="T7" fmla="*/ 22 h 24"/>
                <a:gd name="T8" fmla="*/ 1 w 38"/>
                <a:gd name="T9" fmla="*/ 22 h 24"/>
                <a:gd name="T10" fmla="*/ 1 w 38"/>
                <a:gd name="T11" fmla="*/ 17 h 24"/>
                <a:gd name="T12" fmla="*/ 16 w 38"/>
                <a:gd name="T13" fmla="*/ 2 h 24"/>
                <a:gd name="T14" fmla="*/ 21 w 38"/>
                <a:gd name="T15" fmla="*/ 2 h 24"/>
                <a:gd name="T16" fmla="*/ 36 w 38"/>
                <a:gd name="T17" fmla="*/ 17 h 24"/>
                <a:gd name="T18" fmla="*/ 36 w 38"/>
                <a:gd name="T19" fmla="*/ 22 h 24"/>
                <a:gd name="T20" fmla="*/ 33 w 38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24">
                  <a:moveTo>
                    <a:pt x="33" y="24"/>
                  </a:moveTo>
                  <a:cubicBezTo>
                    <a:pt x="32" y="24"/>
                    <a:pt x="31" y="23"/>
                    <a:pt x="30" y="22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5" y="24"/>
                    <a:pt x="3" y="24"/>
                    <a:pt x="1" y="22"/>
                  </a:cubicBezTo>
                  <a:cubicBezTo>
                    <a:pt x="0" y="21"/>
                    <a:pt x="0" y="18"/>
                    <a:pt x="1" y="17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0"/>
                    <a:pt x="20" y="0"/>
                    <a:pt x="21" y="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8" y="18"/>
                    <a:pt x="38" y="21"/>
                    <a:pt x="36" y="22"/>
                  </a:cubicBezTo>
                  <a:cubicBezTo>
                    <a:pt x="35" y="23"/>
                    <a:pt x="34" y="24"/>
                    <a:pt x="33" y="24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GB" sz="1467" dirty="0">
                <a:solidFill>
                  <a:srgbClr val="406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5" name="Freeform 303">
              <a:extLst>
                <a:ext uri="{FF2B5EF4-FFF2-40B4-BE49-F238E27FC236}">
                  <a16:creationId xmlns:a16="http://schemas.microsoft.com/office/drawing/2014/main" id="{CD8A684B-1ACD-4617-B962-BE95041E1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2151" y="1073250"/>
              <a:ext cx="95250" cy="60325"/>
            </a:xfrm>
            <a:custGeom>
              <a:avLst/>
              <a:gdLst>
                <a:gd name="T0" fmla="*/ 26 w 30"/>
                <a:gd name="T1" fmla="*/ 19 h 19"/>
                <a:gd name="T2" fmla="*/ 23 w 30"/>
                <a:gd name="T3" fmla="*/ 18 h 19"/>
                <a:gd name="T4" fmla="*/ 15 w 30"/>
                <a:gd name="T5" fmla="*/ 10 h 19"/>
                <a:gd name="T6" fmla="*/ 8 w 30"/>
                <a:gd name="T7" fmla="*/ 18 h 19"/>
                <a:gd name="T8" fmla="*/ 2 w 30"/>
                <a:gd name="T9" fmla="*/ 18 h 19"/>
                <a:gd name="T10" fmla="*/ 2 w 30"/>
                <a:gd name="T11" fmla="*/ 12 h 19"/>
                <a:gd name="T12" fmla="*/ 13 w 30"/>
                <a:gd name="T13" fmla="*/ 2 h 19"/>
                <a:gd name="T14" fmla="*/ 18 w 30"/>
                <a:gd name="T15" fmla="*/ 2 h 19"/>
                <a:gd name="T16" fmla="*/ 29 w 30"/>
                <a:gd name="T17" fmla="*/ 12 h 19"/>
                <a:gd name="T18" fmla="*/ 29 w 30"/>
                <a:gd name="T19" fmla="*/ 18 h 19"/>
                <a:gd name="T20" fmla="*/ 26 w 30"/>
                <a:gd name="T2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19">
                  <a:moveTo>
                    <a:pt x="26" y="19"/>
                  </a:moveTo>
                  <a:cubicBezTo>
                    <a:pt x="25" y="19"/>
                    <a:pt x="24" y="19"/>
                    <a:pt x="23" y="18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6" y="19"/>
                    <a:pt x="3" y="19"/>
                    <a:pt x="2" y="18"/>
                  </a:cubicBezTo>
                  <a:cubicBezTo>
                    <a:pt x="0" y="16"/>
                    <a:pt x="0" y="14"/>
                    <a:pt x="2" y="1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0"/>
                    <a:pt x="17" y="0"/>
                    <a:pt x="18" y="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0" y="14"/>
                    <a:pt x="30" y="16"/>
                    <a:pt x="29" y="18"/>
                  </a:cubicBezTo>
                  <a:cubicBezTo>
                    <a:pt x="28" y="19"/>
                    <a:pt x="27" y="19"/>
                    <a:pt x="26" y="19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GB" sz="1467" dirty="0">
                <a:solidFill>
                  <a:srgbClr val="406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6" name="Freeform 304">
              <a:extLst>
                <a:ext uri="{FF2B5EF4-FFF2-40B4-BE49-F238E27FC236}">
                  <a16:creationId xmlns:a16="http://schemas.microsoft.com/office/drawing/2014/main" id="{150BD0FF-AD1C-EE8B-287D-E59FAEE14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7076" y="1085950"/>
              <a:ext cx="101600" cy="228600"/>
            </a:xfrm>
            <a:custGeom>
              <a:avLst/>
              <a:gdLst>
                <a:gd name="T0" fmla="*/ 28 w 32"/>
                <a:gd name="T1" fmla="*/ 72 h 72"/>
                <a:gd name="T2" fmla="*/ 24 w 32"/>
                <a:gd name="T3" fmla="*/ 68 h 72"/>
                <a:gd name="T4" fmla="*/ 24 w 32"/>
                <a:gd name="T5" fmla="*/ 51 h 72"/>
                <a:gd name="T6" fmla="*/ 3 w 32"/>
                <a:gd name="T7" fmla="*/ 44 h 72"/>
                <a:gd name="T8" fmla="*/ 0 w 32"/>
                <a:gd name="T9" fmla="*/ 40 h 72"/>
                <a:gd name="T10" fmla="*/ 0 w 32"/>
                <a:gd name="T11" fmla="*/ 4 h 72"/>
                <a:gd name="T12" fmla="*/ 4 w 32"/>
                <a:gd name="T13" fmla="*/ 0 h 72"/>
                <a:gd name="T14" fmla="*/ 8 w 32"/>
                <a:gd name="T15" fmla="*/ 4 h 72"/>
                <a:gd name="T16" fmla="*/ 8 w 32"/>
                <a:gd name="T17" fmla="*/ 37 h 72"/>
                <a:gd name="T18" fmla="*/ 29 w 32"/>
                <a:gd name="T19" fmla="*/ 44 h 72"/>
                <a:gd name="T20" fmla="*/ 32 w 32"/>
                <a:gd name="T21" fmla="*/ 48 h 72"/>
                <a:gd name="T22" fmla="*/ 32 w 32"/>
                <a:gd name="T23" fmla="*/ 68 h 72"/>
                <a:gd name="T24" fmla="*/ 28 w 32"/>
                <a:gd name="T2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72">
                  <a:moveTo>
                    <a:pt x="28" y="72"/>
                  </a:moveTo>
                  <a:cubicBezTo>
                    <a:pt x="26" y="72"/>
                    <a:pt x="24" y="70"/>
                    <a:pt x="24" y="68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1" y="43"/>
                    <a:pt x="0" y="42"/>
                    <a:pt x="0" y="4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31" y="45"/>
                    <a:pt x="32" y="46"/>
                    <a:pt x="32" y="48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2" y="70"/>
                    <a:pt x="30" y="72"/>
                    <a:pt x="28" y="72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GB" sz="1467" dirty="0">
                <a:solidFill>
                  <a:srgbClr val="406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7" name="Freeform 305">
              <a:extLst>
                <a:ext uri="{FF2B5EF4-FFF2-40B4-BE49-F238E27FC236}">
                  <a16:creationId xmlns:a16="http://schemas.microsoft.com/office/drawing/2014/main" id="{3AC69267-759C-1CF3-B22C-3B980E709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6251" y="1073250"/>
              <a:ext cx="95250" cy="60325"/>
            </a:xfrm>
            <a:custGeom>
              <a:avLst/>
              <a:gdLst>
                <a:gd name="T0" fmla="*/ 25 w 30"/>
                <a:gd name="T1" fmla="*/ 19 h 19"/>
                <a:gd name="T2" fmla="*/ 22 w 30"/>
                <a:gd name="T3" fmla="*/ 18 h 19"/>
                <a:gd name="T4" fmla="*/ 15 w 30"/>
                <a:gd name="T5" fmla="*/ 10 h 19"/>
                <a:gd name="T6" fmla="*/ 7 w 30"/>
                <a:gd name="T7" fmla="*/ 18 h 19"/>
                <a:gd name="T8" fmla="*/ 1 w 30"/>
                <a:gd name="T9" fmla="*/ 18 h 19"/>
                <a:gd name="T10" fmla="*/ 1 w 30"/>
                <a:gd name="T11" fmla="*/ 12 h 19"/>
                <a:gd name="T12" fmla="*/ 12 w 30"/>
                <a:gd name="T13" fmla="*/ 2 h 19"/>
                <a:gd name="T14" fmla="*/ 15 w 30"/>
                <a:gd name="T15" fmla="*/ 0 h 19"/>
                <a:gd name="T16" fmla="*/ 15 w 30"/>
                <a:gd name="T17" fmla="*/ 0 h 19"/>
                <a:gd name="T18" fmla="*/ 17 w 30"/>
                <a:gd name="T19" fmla="*/ 2 h 19"/>
                <a:gd name="T20" fmla="*/ 28 w 30"/>
                <a:gd name="T21" fmla="*/ 12 h 19"/>
                <a:gd name="T22" fmla="*/ 28 w 30"/>
                <a:gd name="T23" fmla="*/ 18 h 19"/>
                <a:gd name="T24" fmla="*/ 25 w 30"/>
                <a:gd name="T2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19">
                  <a:moveTo>
                    <a:pt x="25" y="19"/>
                  </a:moveTo>
                  <a:cubicBezTo>
                    <a:pt x="24" y="19"/>
                    <a:pt x="23" y="19"/>
                    <a:pt x="22" y="18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5" y="19"/>
                    <a:pt x="3" y="19"/>
                    <a:pt x="1" y="18"/>
                  </a:cubicBezTo>
                  <a:cubicBezTo>
                    <a:pt x="0" y="16"/>
                    <a:pt x="0" y="14"/>
                    <a:pt x="1" y="1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30" y="14"/>
                    <a:pt x="30" y="16"/>
                    <a:pt x="28" y="18"/>
                  </a:cubicBezTo>
                  <a:cubicBezTo>
                    <a:pt x="27" y="19"/>
                    <a:pt x="26" y="19"/>
                    <a:pt x="25" y="19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GB" sz="1467" dirty="0">
                <a:solidFill>
                  <a:srgbClr val="406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8" name="Freeform 306">
              <a:extLst>
                <a:ext uri="{FF2B5EF4-FFF2-40B4-BE49-F238E27FC236}">
                  <a16:creationId xmlns:a16="http://schemas.microsoft.com/office/drawing/2014/main" id="{8955BC4F-56D7-847C-68E5-92B17B59D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4976" y="1085950"/>
              <a:ext cx="101600" cy="228600"/>
            </a:xfrm>
            <a:custGeom>
              <a:avLst/>
              <a:gdLst>
                <a:gd name="T0" fmla="*/ 4 w 32"/>
                <a:gd name="T1" fmla="*/ 72 h 72"/>
                <a:gd name="T2" fmla="*/ 0 w 32"/>
                <a:gd name="T3" fmla="*/ 68 h 72"/>
                <a:gd name="T4" fmla="*/ 0 w 32"/>
                <a:gd name="T5" fmla="*/ 48 h 72"/>
                <a:gd name="T6" fmla="*/ 3 w 32"/>
                <a:gd name="T7" fmla="*/ 44 h 72"/>
                <a:gd name="T8" fmla="*/ 24 w 32"/>
                <a:gd name="T9" fmla="*/ 37 h 72"/>
                <a:gd name="T10" fmla="*/ 24 w 32"/>
                <a:gd name="T11" fmla="*/ 4 h 72"/>
                <a:gd name="T12" fmla="*/ 28 w 32"/>
                <a:gd name="T13" fmla="*/ 0 h 72"/>
                <a:gd name="T14" fmla="*/ 32 w 32"/>
                <a:gd name="T15" fmla="*/ 4 h 72"/>
                <a:gd name="T16" fmla="*/ 32 w 32"/>
                <a:gd name="T17" fmla="*/ 40 h 72"/>
                <a:gd name="T18" fmla="*/ 29 w 32"/>
                <a:gd name="T19" fmla="*/ 44 h 72"/>
                <a:gd name="T20" fmla="*/ 8 w 32"/>
                <a:gd name="T21" fmla="*/ 51 h 72"/>
                <a:gd name="T22" fmla="*/ 8 w 32"/>
                <a:gd name="T23" fmla="*/ 68 h 72"/>
                <a:gd name="T24" fmla="*/ 4 w 32"/>
                <a:gd name="T2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72">
                  <a:moveTo>
                    <a:pt x="4" y="72"/>
                  </a:moveTo>
                  <a:cubicBezTo>
                    <a:pt x="2" y="72"/>
                    <a:pt x="0" y="70"/>
                    <a:pt x="0" y="6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6"/>
                    <a:pt x="1" y="45"/>
                    <a:pt x="3" y="44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2"/>
                    <a:pt x="26" y="0"/>
                    <a:pt x="28" y="0"/>
                  </a:cubicBezTo>
                  <a:cubicBezTo>
                    <a:pt x="30" y="0"/>
                    <a:pt x="32" y="2"/>
                    <a:pt x="32" y="4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2"/>
                    <a:pt x="31" y="43"/>
                    <a:pt x="29" y="44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70"/>
                    <a:pt x="6" y="72"/>
                    <a:pt x="4" y="72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GB" sz="1467" dirty="0">
                <a:solidFill>
                  <a:srgbClr val="406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59" name="TextBox 158">
            <a:extLst>
              <a:ext uri="{FF2B5EF4-FFF2-40B4-BE49-F238E27FC236}">
                <a16:creationId xmlns:a16="http://schemas.microsoft.com/office/drawing/2014/main" id="{7A0F61C2-5FEA-9E5A-D330-3F2CB731F3FF}"/>
              </a:ext>
            </a:extLst>
          </p:cNvPr>
          <p:cNvSpPr txBox="1"/>
          <p:nvPr/>
        </p:nvSpPr>
        <p:spPr>
          <a:xfrm>
            <a:off x="7296651" y="5181800"/>
            <a:ext cx="10546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1FB0C59A-6581-BC6C-9504-369BBED92920}"/>
              </a:ext>
            </a:extLst>
          </p:cNvPr>
          <p:cNvSpPr txBox="1"/>
          <p:nvPr/>
        </p:nvSpPr>
        <p:spPr>
          <a:xfrm>
            <a:off x="8341221" y="5153727"/>
            <a:ext cx="3710196" cy="5025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333">
                <a:latin typeface="Arial Narrow" panose="020B060602020203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теңгеге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корпоративтік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табыс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салығы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төленді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1" name="Рисунок 16" descr="Банк со сплошной заливкой">
            <a:extLst>
              <a:ext uri="{FF2B5EF4-FFF2-40B4-BE49-F238E27FC236}">
                <a16:creationId xmlns:a16="http://schemas.microsoft.com/office/drawing/2014/main" id="{738CAE2C-D09F-A6D9-7C60-E4E92E3F3C7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22621" y="4175833"/>
            <a:ext cx="571481" cy="571481"/>
          </a:xfrm>
          <a:prstGeom prst="rect">
            <a:avLst/>
          </a:prstGeom>
        </p:spPr>
      </p:pic>
      <p:sp>
        <p:nvSpPr>
          <p:cNvPr id="162" name="TextBox 161">
            <a:extLst>
              <a:ext uri="{FF2B5EF4-FFF2-40B4-BE49-F238E27FC236}">
                <a16:creationId xmlns:a16="http://schemas.microsoft.com/office/drawing/2014/main" id="{C6EDE219-363D-6459-D669-7FD7D0966F8A}"/>
              </a:ext>
            </a:extLst>
          </p:cNvPr>
          <p:cNvSpPr txBox="1"/>
          <p:nvPr/>
        </p:nvSpPr>
        <p:spPr>
          <a:xfrm>
            <a:off x="806742" y="4206977"/>
            <a:ext cx="1224136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667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1 331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92F9AD45-51E7-CA23-6EA6-AE23AF773131}"/>
              </a:ext>
            </a:extLst>
          </p:cNvPr>
          <p:cNvSpPr txBox="1"/>
          <p:nvPr/>
        </p:nvSpPr>
        <p:spPr>
          <a:xfrm>
            <a:off x="1885141" y="4251677"/>
            <a:ext cx="4530335" cy="5025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333">
                <a:latin typeface="Arial Narrow" panose="020B060602020203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теңгеге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ҚДБ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тобы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қарыз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тартты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оның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ішінде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57,9%-ы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нарықтық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қарыз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pic>
        <p:nvPicPr>
          <p:cNvPr id="164" name="Рисунок 18" descr="Монеты со сплошной заливкой">
            <a:extLst>
              <a:ext uri="{FF2B5EF4-FFF2-40B4-BE49-F238E27FC236}">
                <a16:creationId xmlns:a16="http://schemas.microsoft.com/office/drawing/2014/main" id="{B2803A74-82AB-02EF-A521-1F7FAAA171C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732754" y="1410261"/>
            <a:ext cx="602835" cy="602835"/>
          </a:xfrm>
          <a:prstGeom prst="rect">
            <a:avLst/>
          </a:prstGeom>
        </p:spPr>
      </p:pic>
      <p:sp>
        <p:nvSpPr>
          <p:cNvPr id="165" name="TextBox 164">
            <a:extLst>
              <a:ext uri="{FF2B5EF4-FFF2-40B4-BE49-F238E27FC236}">
                <a16:creationId xmlns:a16="http://schemas.microsoft.com/office/drawing/2014/main" id="{23AECA59-4B80-3D4B-32C9-091B293845FF}"/>
              </a:ext>
            </a:extLst>
          </p:cNvPr>
          <p:cNvSpPr txBox="1"/>
          <p:nvPr/>
        </p:nvSpPr>
        <p:spPr>
          <a:xfrm>
            <a:off x="6815261" y="2164605"/>
            <a:ext cx="1882332" cy="492443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ru-RU"/>
            </a:defPPr>
            <a:lvl1pPr algn="ctr">
              <a:defRPr sz="1400" b="1" i="0" u="none" strike="noStrike">
                <a:solidFill>
                  <a:schemeClr val="accent4">
                    <a:lumMod val="75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Century Gothic"/>
                <a:ea typeface="Verdana"/>
              </a:defRPr>
            </a:lvl1pPr>
          </a:lstStyle>
          <a:p>
            <a:r>
              <a:rPr 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328</a:t>
            </a:r>
            <a:endParaRPr lang="en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820A48F4-49F8-D302-5E96-F3472287AAC7}"/>
              </a:ext>
            </a:extLst>
          </p:cNvPr>
          <p:cNvSpPr txBox="1"/>
          <p:nvPr/>
        </p:nvSpPr>
        <p:spPr>
          <a:xfrm>
            <a:off x="8351959" y="2168461"/>
            <a:ext cx="3199557" cy="50677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/>
            <a:r>
              <a:rPr lang="ru-RU" dirty="0" err="1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Міндеттемелер</a:t>
            </a:r>
            <a:r>
              <a:rPr lang="ru-RU" dirty="0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5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 </a:t>
            </a:r>
            <a:r>
              <a:rPr lang="ru-RU" sz="1500" b="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теңге</a:t>
            </a:r>
            <a:endParaRPr lang="en" sz="1500" dirty="0">
              <a:highlight>
                <a:srgbClr val="000000">
                  <a:alpha val="0"/>
                </a:srgbClr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8" name="Group 322">
            <a:extLst>
              <a:ext uri="{FF2B5EF4-FFF2-40B4-BE49-F238E27FC236}">
                <a16:creationId xmlns:a16="http://schemas.microsoft.com/office/drawing/2014/main" id="{6DE54B49-BECA-6F25-5C28-64091F466C00}"/>
              </a:ext>
            </a:extLst>
          </p:cNvPr>
          <p:cNvGrpSpPr/>
          <p:nvPr/>
        </p:nvGrpSpPr>
        <p:grpSpPr>
          <a:xfrm>
            <a:off x="6719352" y="2113870"/>
            <a:ext cx="567237" cy="536965"/>
            <a:chOff x="4505889" y="928787"/>
            <a:chExt cx="842963" cy="793751"/>
          </a:xfrm>
          <a:solidFill>
            <a:srgbClr val="007A40"/>
          </a:solidFill>
        </p:grpSpPr>
        <p:sp>
          <p:nvSpPr>
            <p:cNvPr id="169" name="Freeform 291">
              <a:extLst>
                <a:ext uri="{FF2B5EF4-FFF2-40B4-BE49-F238E27FC236}">
                  <a16:creationId xmlns:a16="http://schemas.microsoft.com/office/drawing/2014/main" id="{99A1943A-6500-EFB3-9C20-EC9CF33EA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7164" y="1444725"/>
              <a:ext cx="801688" cy="277813"/>
            </a:xfrm>
            <a:custGeom>
              <a:avLst/>
              <a:gdLst>
                <a:gd name="T0" fmla="*/ 134 w 252"/>
                <a:gd name="T1" fmla="*/ 87 h 87"/>
                <a:gd name="T2" fmla="*/ 37 w 252"/>
                <a:gd name="T3" fmla="*/ 55 h 87"/>
                <a:gd name="T4" fmla="*/ 4 w 252"/>
                <a:gd name="T5" fmla="*/ 56 h 87"/>
                <a:gd name="T6" fmla="*/ 4 w 252"/>
                <a:gd name="T7" fmla="*/ 56 h 87"/>
                <a:gd name="T8" fmla="*/ 0 w 252"/>
                <a:gd name="T9" fmla="*/ 52 h 87"/>
                <a:gd name="T10" fmla="*/ 4 w 252"/>
                <a:gd name="T11" fmla="*/ 48 h 87"/>
                <a:gd name="T12" fmla="*/ 38 w 252"/>
                <a:gd name="T13" fmla="*/ 47 h 87"/>
                <a:gd name="T14" fmla="*/ 39 w 252"/>
                <a:gd name="T15" fmla="*/ 48 h 87"/>
                <a:gd name="T16" fmla="*/ 145 w 252"/>
                <a:gd name="T17" fmla="*/ 78 h 87"/>
                <a:gd name="T18" fmla="*/ 195 w 252"/>
                <a:gd name="T19" fmla="*/ 62 h 87"/>
                <a:gd name="T20" fmla="*/ 243 w 252"/>
                <a:gd name="T21" fmla="*/ 13 h 87"/>
                <a:gd name="T22" fmla="*/ 243 w 252"/>
                <a:gd name="T23" fmla="*/ 13 h 87"/>
                <a:gd name="T24" fmla="*/ 237 w 252"/>
                <a:gd name="T25" fmla="*/ 10 h 87"/>
                <a:gd name="T26" fmla="*/ 219 w 252"/>
                <a:gd name="T27" fmla="*/ 15 h 87"/>
                <a:gd name="T28" fmla="*/ 185 w 252"/>
                <a:gd name="T29" fmla="*/ 47 h 87"/>
                <a:gd name="T30" fmla="*/ 139 w 252"/>
                <a:gd name="T31" fmla="*/ 51 h 87"/>
                <a:gd name="T32" fmla="*/ 129 w 252"/>
                <a:gd name="T33" fmla="*/ 49 h 87"/>
                <a:gd name="T34" fmla="*/ 128 w 252"/>
                <a:gd name="T35" fmla="*/ 49 h 87"/>
                <a:gd name="T36" fmla="*/ 113 w 252"/>
                <a:gd name="T37" fmla="*/ 43 h 87"/>
                <a:gd name="T38" fmla="*/ 110 w 252"/>
                <a:gd name="T39" fmla="*/ 38 h 87"/>
                <a:gd name="T40" fmla="*/ 116 w 252"/>
                <a:gd name="T41" fmla="*/ 36 h 87"/>
                <a:gd name="T42" fmla="*/ 131 w 252"/>
                <a:gd name="T43" fmla="*/ 41 h 87"/>
                <a:gd name="T44" fmla="*/ 141 w 252"/>
                <a:gd name="T45" fmla="*/ 43 h 87"/>
                <a:gd name="T46" fmla="*/ 182 w 252"/>
                <a:gd name="T47" fmla="*/ 39 h 87"/>
                <a:gd name="T48" fmla="*/ 214 w 252"/>
                <a:gd name="T49" fmla="*/ 10 h 87"/>
                <a:gd name="T50" fmla="*/ 247 w 252"/>
                <a:gd name="T51" fmla="*/ 6 h 87"/>
                <a:gd name="T52" fmla="*/ 250 w 252"/>
                <a:gd name="T53" fmla="*/ 17 h 87"/>
                <a:gd name="T54" fmla="*/ 200 w 252"/>
                <a:gd name="T55" fmla="*/ 68 h 87"/>
                <a:gd name="T56" fmla="*/ 146 w 252"/>
                <a:gd name="T57" fmla="*/ 86 h 87"/>
                <a:gd name="T58" fmla="*/ 134 w 252"/>
                <a:gd name="T5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2" h="87">
                  <a:moveTo>
                    <a:pt x="134" y="87"/>
                  </a:moveTo>
                  <a:cubicBezTo>
                    <a:pt x="96" y="87"/>
                    <a:pt x="44" y="60"/>
                    <a:pt x="37" y="55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2" y="56"/>
                    <a:pt x="0" y="54"/>
                    <a:pt x="0" y="52"/>
                  </a:cubicBezTo>
                  <a:cubicBezTo>
                    <a:pt x="0" y="49"/>
                    <a:pt x="2" y="48"/>
                    <a:pt x="4" y="48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8" y="47"/>
                    <a:pt x="39" y="47"/>
                    <a:pt x="39" y="48"/>
                  </a:cubicBezTo>
                  <a:cubicBezTo>
                    <a:pt x="40" y="48"/>
                    <a:pt x="108" y="86"/>
                    <a:pt x="145" y="78"/>
                  </a:cubicBezTo>
                  <a:cubicBezTo>
                    <a:pt x="163" y="74"/>
                    <a:pt x="191" y="66"/>
                    <a:pt x="195" y="62"/>
                  </a:cubicBezTo>
                  <a:cubicBezTo>
                    <a:pt x="206" y="54"/>
                    <a:pt x="235" y="29"/>
                    <a:pt x="243" y="13"/>
                  </a:cubicBezTo>
                  <a:cubicBezTo>
                    <a:pt x="243" y="13"/>
                    <a:pt x="243" y="13"/>
                    <a:pt x="243" y="13"/>
                  </a:cubicBezTo>
                  <a:cubicBezTo>
                    <a:pt x="242" y="12"/>
                    <a:pt x="240" y="11"/>
                    <a:pt x="237" y="10"/>
                  </a:cubicBezTo>
                  <a:cubicBezTo>
                    <a:pt x="231" y="10"/>
                    <a:pt x="224" y="10"/>
                    <a:pt x="219" y="15"/>
                  </a:cubicBezTo>
                  <a:cubicBezTo>
                    <a:pt x="219" y="15"/>
                    <a:pt x="191" y="44"/>
                    <a:pt x="185" y="47"/>
                  </a:cubicBezTo>
                  <a:cubicBezTo>
                    <a:pt x="168" y="54"/>
                    <a:pt x="160" y="53"/>
                    <a:pt x="139" y="51"/>
                  </a:cubicBezTo>
                  <a:cubicBezTo>
                    <a:pt x="136" y="50"/>
                    <a:pt x="133" y="50"/>
                    <a:pt x="129" y="49"/>
                  </a:cubicBezTo>
                  <a:cubicBezTo>
                    <a:pt x="129" y="49"/>
                    <a:pt x="129" y="49"/>
                    <a:pt x="128" y="49"/>
                  </a:cubicBezTo>
                  <a:cubicBezTo>
                    <a:pt x="128" y="49"/>
                    <a:pt x="119" y="46"/>
                    <a:pt x="113" y="43"/>
                  </a:cubicBezTo>
                  <a:cubicBezTo>
                    <a:pt x="111" y="42"/>
                    <a:pt x="110" y="40"/>
                    <a:pt x="110" y="38"/>
                  </a:cubicBezTo>
                  <a:cubicBezTo>
                    <a:pt x="111" y="36"/>
                    <a:pt x="114" y="35"/>
                    <a:pt x="116" y="36"/>
                  </a:cubicBezTo>
                  <a:cubicBezTo>
                    <a:pt x="121" y="38"/>
                    <a:pt x="129" y="41"/>
                    <a:pt x="131" y="41"/>
                  </a:cubicBezTo>
                  <a:cubicBezTo>
                    <a:pt x="134" y="42"/>
                    <a:pt x="138" y="42"/>
                    <a:pt x="141" y="43"/>
                  </a:cubicBezTo>
                  <a:cubicBezTo>
                    <a:pt x="161" y="45"/>
                    <a:pt x="167" y="46"/>
                    <a:pt x="182" y="39"/>
                  </a:cubicBezTo>
                  <a:cubicBezTo>
                    <a:pt x="186" y="38"/>
                    <a:pt x="208" y="16"/>
                    <a:pt x="214" y="10"/>
                  </a:cubicBezTo>
                  <a:cubicBezTo>
                    <a:pt x="223" y="0"/>
                    <a:pt x="241" y="1"/>
                    <a:pt x="247" y="6"/>
                  </a:cubicBezTo>
                  <a:cubicBezTo>
                    <a:pt x="251" y="9"/>
                    <a:pt x="252" y="13"/>
                    <a:pt x="250" y="17"/>
                  </a:cubicBezTo>
                  <a:cubicBezTo>
                    <a:pt x="239" y="38"/>
                    <a:pt x="201" y="68"/>
                    <a:pt x="200" y="68"/>
                  </a:cubicBezTo>
                  <a:cubicBezTo>
                    <a:pt x="193" y="74"/>
                    <a:pt x="161" y="83"/>
                    <a:pt x="146" y="86"/>
                  </a:cubicBezTo>
                  <a:cubicBezTo>
                    <a:pt x="143" y="87"/>
                    <a:pt x="138" y="87"/>
                    <a:pt x="134" y="87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GB" sz="1467" dirty="0">
                <a:solidFill>
                  <a:srgbClr val="406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0" name="Freeform 292">
              <a:extLst>
                <a:ext uri="{FF2B5EF4-FFF2-40B4-BE49-F238E27FC236}">
                  <a16:creationId xmlns:a16="http://schemas.microsoft.com/office/drawing/2014/main" id="{E8EBF5B6-25D3-7C3A-5DD2-2421C89F0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3989" y="1355825"/>
              <a:ext cx="550863" cy="244475"/>
            </a:xfrm>
            <a:custGeom>
              <a:avLst/>
              <a:gdLst>
                <a:gd name="T0" fmla="*/ 138 w 173"/>
                <a:gd name="T1" fmla="*/ 77 h 77"/>
                <a:gd name="T2" fmla="*/ 133 w 173"/>
                <a:gd name="T3" fmla="*/ 77 h 77"/>
                <a:gd name="T4" fmla="*/ 132 w 173"/>
                <a:gd name="T5" fmla="*/ 77 h 77"/>
                <a:gd name="T6" fmla="*/ 128 w 173"/>
                <a:gd name="T7" fmla="*/ 73 h 77"/>
                <a:gd name="T8" fmla="*/ 132 w 173"/>
                <a:gd name="T9" fmla="*/ 69 h 77"/>
                <a:gd name="T10" fmla="*/ 132 w 173"/>
                <a:gd name="T11" fmla="*/ 69 h 77"/>
                <a:gd name="T12" fmla="*/ 133 w 173"/>
                <a:gd name="T13" fmla="*/ 69 h 77"/>
                <a:gd name="T14" fmla="*/ 163 w 173"/>
                <a:gd name="T15" fmla="*/ 59 h 77"/>
                <a:gd name="T16" fmla="*/ 134 w 173"/>
                <a:gd name="T17" fmla="*/ 47 h 77"/>
                <a:gd name="T18" fmla="*/ 118 w 173"/>
                <a:gd name="T19" fmla="*/ 43 h 77"/>
                <a:gd name="T20" fmla="*/ 87 w 173"/>
                <a:gd name="T21" fmla="*/ 28 h 77"/>
                <a:gd name="T22" fmla="*/ 71 w 173"/>
                <a:gd name="T23" fmla="*/ 16 h 77"/>
                <a:gd name="T24" fmla="*/ 45 w 173"/>
                <a:gd name="T25" fmla="*/ 10 h 77"/>
                <a:gd name="T26" fmla="*/ 20 w 173"/>
                <a:gd name="T27" fmla="*/ 31 h 77"/>
                <a:gd name="T28" fmla="*/ 16 w 173"/>
                <a:gd name="T29" fmla="*/ 33 h 77"/>
                <a:gd name="T30" fmla="*/ 4 w 173"/>
                <a:gd name="T31" fmla="*/ 34 h 77"/>
                <a:gd name="T32" fmla="*/ 4 w 173"/>
                <a:gd name="T33" fmla="*/ 34 h 77"/>
                <a:gd name="T34" fmla="*/ 0 w 173"/>
                <a:gd name="T35" fmla="*/ 30 h 77"/>
                <a:gd name="T36" fmla="*/ 4 w 173"/>
                <a:gd name="T37" fmla="*/ 26 h 77"/>
                <a:gd name="T38" fmla="*/ 14 w 173"/>
                <a:gd name="T39" fmla="*/ 25 h 77"/>
                <a:gd name="T40" fmla="*/ 43 w 173"/>
                <a:gd name="T41" fmla="*/ 3 h 77"/>
                <a:gd name="T42" fmla="*/ 75 w 173"/>
                <a:gd name="T43" fmla="*/ 9 h 77"/>
                <a:gd name="T44" fmla="*/ 92 w 173"/>
                <a:gd name="T45" fmla="*/ 21 h 77"/>
                <a:gd name="T46" fmla="*/ 120 w 173"/>
                <a:gd name="T47" fmla="*/ 35 h 77"/>
                <a:gd name="T48" fmla="*/ 136 w 173"/>
                <a:gd name="T49" fmla="*/ 39 h 77"/>
                <a:gd name="T50" fmla="*/ 171 w 173"/>
                <a:gd name="T51" fmla="*/ 60 h 77"/>
                <a:gd name="T52" fmla="*/ 138 w 173"/>
                <a:gd name="T5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3" h="77">
                  <a:moveTo>
                    <a:pt x="138" y="77"/>
                  </a:moveTo>
                  <a:cubicBezTo>
                    <a:pt x="136" y="77"/>
                    <a:pt x="134" y="77"/>
                    <a:pt x="133" y="77"/>
                  </a:cubicBezTo>
                  <a:cubicBezTo>
                    <a:pt x="132" y="77"/>
                    <a:pt x="132" y="77"/>
                    <a:pt x="132" y="77"/>
                  </a:cubicBezTo>
                  <a:cubicBezTo>
                    <a:pt x="130" y="77"/>
                    <a:pt x="128" y="75"/>
                    <a:pt x="128" y="73"/>
                  </a:cubicBezTo>
                  <a:cubicBezTo>
                    <a:pt x="128" y="71"/>
                    <a:pt x="130" y="69"/>
                    <a:pt x="132" y="69"/>
                  </a:cubicBezTo>
                  <a:cubicBezTo>
                    <a:pt x="132" y="69"/>
                    <a:pt x="132" y="69"/>
                    <a:pt x="132" y="69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42" y="70"/>
                    <a:pt x="163" y="70"/>
                    <a:pt x="163" y="59"/>
                  </a:cubicBezTo>
                  <a:cubicBezTo>
                    <a:pt x="164" y="53"/>
                    <a:pt x="148" y="50"/>
                    <a:pt x="134" y="47"/>
                  </a:cubicBezTo>
                  <a:cubicBezTo>
                    <a:pt x="129" y="45"/>
                    <a:pt x="123" y="44"/>
                    <a:pt x="118" y="43"/>
                  </a:cubicBezTo>
                  <a:cubicBezTo>
                    <a:pt x="103" y="40"/>
                    <a:pt x="97" y="35"/>
                    <a:pt x="87" y="28"/>
                  </a:cubicBezTo>
                  <a:cubicBezTo>
                    <a:pt x="83" y="25"/>
                    <a:pt x="78" y="21"/>
                    <a:pt x="71" y="16"/>
                  </a:cubicBezTo>
                  <a:cubicBezTo>
                    <a:pt x="62" y="10"/>
                    <a:pt x="54" y="9"/>
                    <a:pt x="45" y="10"/>
                  </a:cubicBezTo>
                  <a:cubicBezTo>
                    <a:pt x="30" y="14"/>
                    <a:pt x="20" y="31"/>
                    <a:pt x="20" y="31"/>
                  </a:cubicBezTo>
                  <a:cubicBezTo>
                    <a:pt x="19" y="33"/>
                    <a:pt x="18" y="33"/>
                    <a:pt x="16" y="33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2" y="34"/>
                    <a:pt x="0" y="32"/>
                    <a:pt x="0" y="30"/>
                  </a:cubicBezTo>
                  <a:cubicBezTo>
                    <a:pt x="0" y="27"/>
                    <a:pt x="2" y="26"/>
                    <a:pt x="4" y="26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7" y="20"/>
                    <a:pt x="28" y="7"/>
                    <a:pt x="43" y="3"/>
                  </a:cubicBezTo>
                  <a:cubicBezTo>
                    <a:pt x="54" y="0"/>
                    <a:pt x="64" y="2"/>
                    <a:pt x="75" y="9"/>
                  </a:cubicBezTo>
                  <a:cubicBezTo>
                    <a:pt x="82" y="14"/>
                    <a:pt x="88" y="18"/>
                    <a:pt x="92" y="21"/>
                  </a:cubicBezTo>
                  <a:cubicBezTo>
                    <a:pt x="102" y="29"/>
                    <a:pt x="106" y="32"/>
                    <a:pt x="120" y="35"/>
                  </a:cubicBezTo>
                  <a:cubicBezTo>
                    <a:pt x="125" y="36"/>
                    <a:pt x="131" y="38"/>
                    <a:pt x="136" y="39"/>
                  </a:cubicBezTo>
                  <a:cubicBezTo>
                    <a:pt x="155" y="43"/>
                    <a:pt x="173" y="47"/>
                    <a:pt x="171" y="60"/>
                  </a:cubicBezTo>
                  <a:cubicBezTo>
                    <a:pt x="170" y="76"/>
                    <a:pt x="151" y="77"/>
                    <a:pt x="138" y="77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GB" sz="1467" dirty="0">
                <a:solidFill>
                  <a:srgbClr val="406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1" name="Freeform 293">
              <a:extLst>
                <a:ext uri="{FF2B5EF4-FFF2-40B4-BE49-F238E27FC236}">
                  <a16:creationId xmlns:a16="http://schemas.microsoft.com/office/drawing/2014/main" id="{6337FD50-0F74-A821-4AB1-4490D1E02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889" y="1412975"/>
              <a:ext cx="63500" cy="247650"/>
            </a:xfrm>
            <a:custGeom>
              <a:avLst/>
              <a:gdLst>
                <a:gd name="T0" fmla="*/ 16 w 20"/>
                <a:gd name="T1" fmla="*/ 78 h 78"/>
                <a:gd name="T2" fmla="*/ 4 w 20"/>
                <a:gd name="T3" fmla="*/ 78 h 78"/>
                <a:gd name="T4" fmla="*/ 0 w 20"/>
                <a:gd name="T5" fmla="*/ 74 h 78"/>
                <a:gd name="T6" fmla="*/ 4 w 20"/>
                <a:gd name="T7" fmla="*/ 70 h 78"/>
                <a:gd name="T8" fmla="*/ 12 w 20"/>
                <a:gd name="T9" fmla="*/ 70 h 78"/>
                <a:gd name="T10" fmla="*/ 12 w 20"/>
                <a:gd name="T11" fmla="*/ 8 h 78"/>
                <a:gd name="T12" fmla="*/ 4 w 20"/>
                <a:gd name="T13" fmla="*/ 8 h 78"/>
                <a:gd name="T14" fmla="*/ 0 w 20"/>
                <a:gd name="T15" fmla="*/ 4 h 78"/>
                <a:gd name="T16" fmla="*/ 4 w 20"/>
                <a:gd name="T17" fmla="*/ 0 h 78"/>
                <a:gd name="T18" fmla="*/ 16 w 20"/>
                <a:gd name="T19" fmla="*/ 0 h 78"/>
                <a:gd name="T20" fmla="*/ 20 w 20"/>
                <a:gd name="T21" fmla="*/ 4 h 78"/>
                <a:gd name="T22" fmla="*/ 20 w 20"/>
                <a:gd name="T23" fmla="*/ 74 h 78"/>
                <a:gd name="T24" fmla="*/ 16 w 20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78">
                  <a:moveTo>
                    <a:pt x="16" y="78"/>
                  </a:moveTo>
                  <a:cubicBezTo>
                    <a:pt x="4" y="78"/>
                    <a:pt x="4" y="78"/>
                    <a:pt x="4" y="78"/>
                  </a:cubicBezTo>
                  <a:cubicBezTo>
                    <a:pt x="2" y="78"/>
                    <a:pt x="0" y="76"/>
                    <a:pt x="0" y="74"/>
                  </a:cubicBezTo>
                  <a:cubicBezTo>
                    <a:pt x="0" y="72"/>
                    <a:pt x="2" y="70"/>
                    <a:pt x="4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20" y="2"/>
                    <a:pt x="20" y="4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20" y="76"/>
                    <a:pt x="18" y="78"/>
                    <a:pt x="16" y="78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GB" sz="1467" dirty="0">
                <a:solidFill>
                  <a:srgbClr val="406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2" name="Freeform 294">
              <a:extLst>
                <a:ext uri="{FF2B5EF4-FFF2-40B4-BE49-F238E27FC236}">
                  <a16:creationId xmlns:a16="http://schemas.microsoft.com/office/drawing/2014/main" id="{95A3F3C0-C369-1EAB-2D46-3DAA71A21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0401" y="1425675"/>
              <a:ext cx="104775" cy="66675"/>
            </a:xfrm>
            <a:custGeom>
              <a:avLst/>
              <a:gdLst>
                <a:gd name="T0" fmla="*/ 4 w 33"/>
                <a:gd name="T1" fmla="*/ 21 h 21"/>
                <a:gd name="T2" fmla="*/ 0 w 33"/>
                <a:gd name="T3" fmla="*/ 17 h 21"/>
                <a:gd name="T4" fmla="*/ 4 w 33"/>
                <a:gd name="T5" fmla="*/ 13 h 21"/>
                <a:gd name="T6" fmla="*/ 25 w 33"/>
                <a:gd name="T7" fmla="*/ 4 h 21"/>
                <a:gd name="T8" fmla="*/ 29 w 33"/>
                <a:gd name="T9" fmla="*/ 0 h 21"/>
                <a:gd name="T10" fmla="*/ 33 w 33"/>
                <a:gd name="T11" fmla="*/ 4 h 21"/>
                <a:gd name="T12" fmla="*/ 5 w 33"/>
                <a:gd name="T13" fmla="*/ 21 h 21"/>
                <a:gd name="T14" fmla="*/ 4 w 33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1">
                  <a:moveTo>
                    <a:pt x="4" y="21"/>
                  </a:moveTo>
                  <a:cubicBezTo>
                    <a:pt x="2" y="21"/>
                    <a:pt x="1" y="19"/>
                    <a:pt x="0" y="17"/>
                  </a:cubicBezTo>
                  <a:cubicBezTo>
                    <a:pt x="0" y="15"/>
                    <a:pt x="2" y="13"/>
                    <a:pt x="4" y="13"/>
                  </a:cubicBezTo>
                  <a:cubicBezTo>
                    <a:pt x="19" y="11"/>
                    <a:pt x="25" y="6"/>
                    <a:pt x="25" y="4"/>
                  </a:cubicBezTo>
                  <a:cubicBezTo>
                    <a:pt x="25" y="1"/>
                    <a:pt x="27" y="0"/>
                    <a:pt x="29" y="0"/>
                  </a:cubicBezTo>
                  <a:cubicBezTo>
                    <a:pt x="31" y="0"/>
                    <a:pt x="33" y="1"/>
                    <a:pt x="33" y="4"/>
                  </a:cubicBezTo>
                  <a:cubicBezTo>
                    <a:pt x="33" y="12"/>
                    <a:pt x="22" y="18"/>
                    <a:pt x="5" y="21"/>
                  </a:cubicBezTo>
                  <a:cubicBezTo>
                    <a:pt x="5" y="21"/>
                    <a:pt x="4" y="21"/>
                    <a:pt x="4" y="21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GB" sz="1467" dirty="0">
                <a:solidFill>
                  <a:srgbClr val="406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3" name="Freeform 295">
              <a:extLst>
                <a:ext uri="{FF2B5EF4-FFF2-40B4-BE49-F238E27FC236}">
                  <a16:creationId xmlns:a16="http://schemas.microsoft.com/office/drawing/2014/main" id="{3B17E09A-77AC-5E07-043D-4D2FAAE44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201" y="1482825"/>
              <a:ext cx="53975" cy="53975"/>
            </a:xfrm>
            <a:custGeom>
              <a:avLst/>
              <a:gdLst>
                <a:gd name="T0" fmla="*/ 5 w 17"/>
                <a:gd name="T1" fmla="*/ 17 h 17"/>
                <a:gd name="T2" fmla="*/ 1 w 17"/>
                <a:gd name="T3" fmla="*/ 14 h 17"/>
                <a:gd name="T4" fmla="*/ 4 w 17"/>
                <a:gd name="T5" fmla="*/ 9 h 17"/>
                <a:gd name="T6" fmla="*/ 9 w 17"/>
                <a:gd name="T7" fmla="*/ 4 h 17"/>
                <a:gd name="T8" fmla="*/ 13 w 17"/>
                <a:gd name="T9" fmla="*/ 0 h 17"/>
                <a:gd name="T10" fmla="*/ 17 w 17"/>
                <a:gd name="T11" fmla="*/ 4 h 17"/>
                <a:gd name="T12" fmla="*/ 6 w 17"/>
                <a:gd name="T13" fmla="*/ 16 h 17"/>
                <a:gd name="T14" fmla="*/ 5 w 17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7">
                  <a:moveTo>
                    <a:pt x="5" y="17"/>
                  </a:moveTo>
                  <a:cubicBezTo>
                    <a:pt x="3" y="17"/>
                    <a:pt x="2" y="16"/>
                    <a:pt x="1" y="14"/>
                  </a:cubicBezTo>
                  <a:cubicBezTo>
                    <a:pt x="0" y="12"/>
                    <a:pt x="2" y="10"/>
                    <a:pt x="4" y="9"/>
                  </a:cubicBezTo>
                  <a:cubicBezTo>
                    <a:pt x="9" y="7"/>
                    <a:pt x="9" y="6"/>
                    <a:pt x="9" y="4"/>
                  </a:cubicBezTo>
                  <a:cubicBezTo>
                    <a:pt x="9" y="2"/>
                    <a:pt x="11" y="0"/>
                    <a:pt x="13" y="0"/>
                  </a:cubicBezTo>
                  <a:cubicBezTo>
                    <a:pt x="15" y="0"/>
                    <a:pt x="17" y="2"/>
                    <a:pt x="17" y="4"/>
                  </a:cubicBezTo>
                  <a:cubicBezTo>
                    <a:pt x="17" y="11"/>
                    <a:pt x="13" y="14"/>
                    <a:pt x="6" y="16"/>
                  </a:cubicBezTo>
                  <a:cubicBezTo>
                    <a:pt x="6" y="16"/>
                    <a:pt x="5" y="17"/>
                    <a:pt x="5" y="17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GB" sz="1467" dirty="0">
                <a:solidFill>
                  <a:srgbClr val="406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4" name="Freeform 296">
              <a:extLst>
                <a:ext uri="{FF2B5EF4-FFF2-40B4-BE49-F238E27FC236}">
                  <a16:creationId xmlns:a16="http://schemas.microsoft.com/office/drawing/2014/main" id="{4B6571BB-456D-0926-4B63-5C5C0644E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9776" y="1355825"/>
              <a:ext cx="25400" cy="184150"/>
            </a:xfrm>
            <a:custGeom>
              <a:avLst/>
              <a:gdLst>
                <a:gd name="T0" fmla="*/ 4 w 8"/>
                <a:gd name="T1" fmla="*/ 58 h 58"/>
                <a:gd name="T2" fmla="*/ 0 w 8"/>
                <a:gd name="T3" fmla="*/ 54 h 58"/>
                <a:gd name="T4" fmla="*/ 0 w 8"/>
                <a:gd name="T5" fmla="*/ 4 h 58"/>
                <a:gd name="T6" fmla="*/ 4 w 8"/>
                <a:gd name="T7" fmla="*/ 0 h 58"/>
                <a:gd name="T8" fmla="*/ 8 w 8"/>
                <a:gd name="T9" fmla="*/ 4 h 58"/>
                <a:gd name="T10" fmla="*/ 8 w 8"/>
                <a:gd name="T11" fmla="*/ 54 h 58"/>
                <a:gd name="T12" fmla="*/ 4 w 8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8">
                  <a:moveTo>
                    <a:pt x="4" y="58"/>
                  </a:moveTo>
                  <a:cubicBezTo>
                    <a:pt x="2" y="58"/>
                    <a:pt x="0" y="56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6"/>
                    <a:pt x="6" y="58"/>
                    <a:pt x="4" y="58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GB" sz="1467" dirty="0">
                <a:solidFill>
                  <a:srgbClr val="406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5" name="Freeform 297">
              <a:extLst>
                <a:ext uri="{FF2B5EF4-FFF2-40B4-BE49-F238E27FC236}">
                  <a16:creationId xmlns:a16="http://schemas.microsoft.com/office/drawing/2014/main" id="{E6712CF5-5E5D-EC81-4998-B65674F82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8476" y="1355825"/>
              <a:ext cx="25400" cy="82550"/>
            </a:xfrm>
            <a:custGeom>
              <a:avLst/>
              <a:gdLst>
                <a:gd name="T0" fmla="*/ 4 w 8"/>
                <a:gd name="T1" fmla="*/ 26 h 26"/>
                <a:gd name="T2" fmla="*/ 0 w 8"/>
                <a:gd name="T3" fmla="*/ 22 h 26"/>
                <a:gd name="T4" fmla="*/ 0 w 8"/>
                <a:gd name="T5" fmla="*/ 4 h 26"/>
                <a:gd name="T6" fmla="*/ 4 w 8"/>
                <a:gd name="T7" fmla="*/ 0 h 26"/>
                <a:gd name="T8" fmla="*/ 8 w 8"/>
                <a:gd name="T9" fmla="*/ 4 h 26"/>
                <a:gd name="T10" fmla="*/ 8 w 8"/>
                <a:gd name="T11" fmla="*/ 22 h 26"/>
                <a:gd name="T12" fmla="*/ 4 w 8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6">
                  <a:moveTo>
                    <a:pt x="4" y="26"/>
                  </a:moveTo>
                  <a:cubicBezTo>
                    <a:pt x="2" y="26"/>
                    <a:pt x="0" y="24"/>
                    <a:pt x="0" y="2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6" y="26"/>
                    <a:pt x="4" y="26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GB" sz="1467" dirty="0">
                <a:solidFill>
                  <a:srgbClr val="406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6" name="Freeform 298">
              <a:extLst>
                <a:ext uri="{FF2B5EF4-FFF2-40B4-BE49-F238E27FC236}">
                  <a16:creationId xmlns:a16="http://schemas.microsoft.com/office/drawing/2014/main" id="{3E63830D-905D-0CCF-4CEC-0CDD6AE129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88476" y="1270100"/>
              <a:ext cx="266700" cy="114300"/>
            </a:xfrm>
            <a:custGeom>
              <a:avLst/>
              <a:gdLst>
                <a:gd name="T0" fmla="*/ 42 w 84"/>
                <a:gd name="T1" fmla="*/ 36 h 36"/>
                <a:gd name="T2" fmla="*/ 0 w 84"/>
                <a:gd name="T3" fmla="*/ 18 h 36"/>
                <a:gd name="T4" fmla="*/ 42 w 84"/>
                <a:gd name="T5" fmla="*/ 0 h 36"/>
                <a:gd name="T6" fmla="*/ 84 w 84"/>
                <a:gd name="T7" fmla="*/ 18 h 36"/>
                <a:gd name="T8" fmla="*/ 42 w 84"/>
                <a:gd name="T9" fmla="*/ 36 h 36"/>
                <a:gd name="T10" fmla="*/ 42 w 84"/>
                <a:gd name="T11" fmla="*/ 8 h 36"/>
                <a:gd name="T12" fmla="*/ 8 w 84"/>
                <a:gd name="T13" fmla="*/ 18 h 36"/>
                <a:gd name="T14" fmla="*/ 42 w 84"/>
                <a:gd name="T15" fmla="*/ 28 h 36"/>
                <a:gd name="T16" fmla="*/ 76 w 84"/>
                <a:gd name="T17" fmla="*/ 18 h 36"/>
                <a:gd name="T18" fmla="*/ 42 w 84"/>
                <a:gd name="T19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36">
                  <a:moveTo>
                    <a:pt x="42" y="36"/>
                  </a:moveTo>
                  <a:cubicBezTo>
                    <a:pt x="21" y="36"/>
                    <a:pt x="0" y="30"/>
                    <a:pt x="0" y="18"/>
                  </a:cubicBezTo>
                  <a:cubicBezTo>
                    <a:pt x="0" y="6"/>
                    <a:pt x="21" y="0"/>
                    <a:pt x="42" y="0"/>
                  </a:cubicBezTo>
                  <a:cubicBezTo>
                    <a:pt x="63" y="0"/>
                    <a:pt x="84" y="6"/>
                    <a:pt x="84" y="18"/>
                  </a:cubicBezTo>
                  <a:cubicBezTo>
                    <a:pt x="84" y="30"/>
                    <a:pt x="63" y="36"/>
                    <a:pt x="42" y="36"/>
                  </a:cubicBezTo>
                  <a:close/>
                  <a:moveTo>
                    <a:pt x="42" y="8"/>
                  </a:moveTo>
                  <a:cubicBezTo>
                    <a:pt x="20" y="8"/>
                    <a:pt x="8" y="15"/>
                    <a:pt x="8" y="18"/>
                  </a:cubicBezTo>
                  <a:cubicBezTo>
                    <a:pt x="8" y="22"/>
                    <a:pt x="20" y="28"/>
                    <a:pt x="42" y="28"/>
                  </a:cubicBezTo>
                  <a:cubicBezTo>
                    <a:pt x="64" y="28"/>
                    <a:pt x="76" y="22"/>
                    <a:pt x="76" y="18"/>
                  </a:cubicBezTo>
                  <a:cubicBezTo>
                    <a:pt x="76" y="15"/>
                    <a:pt x="64" y="8"/>
                    <a:pt x="42" y="8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GB" sz="1467" dirty="0">
                <a:solidFill>
                  <a:srgbClr val="406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7" name="Freeform 299">
              <a:extLst>
                <a:ext uri="{FF2B5EF4-FFF2-40B4-BE49-F238E27FC236}">
                  <a16:creationId xmlns:a16="http://schemas.microsoft.com/office/drawing/2014/main" id="{E48FE574-E9DD-CF98-FA33-336884FB1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8476" y="1314550"/>
              <a:ext cx="266700" cy="127000"/>
            </a:xfrm>
            <a:custGeom>
              <a:avLst/>
              <a:gdLst>
                <a:gd name="T0" fmla="*/ 42 w 84"/>
                <a:gd name="T1" fmla="*/ 40 h 40"/>
                <a:gd name="T2" fmla="*/ 0 w 84"/>
                <a:gd name="T3" fmla="*/ 22 h 40"/>
                <a:gd name="T4" fmla="*/ 0 w 84"/>
                <a:gd name="T5" fmla="*/ 4 h 40"/>
                <a:gd name="T6" fmla="*/ 4 w 84"/>
                <a:gd name="T7" fmla="*/ 0 h 40"/>
                <a:gd name="T8" fmla="*/ 8 w 84"/>
                <a:gd name="T9" fmla="*/ 4 h 40"/>
                <a:gd name="T10" fmla="*/ 8 w 84"/>
                <a:gd name="T11" fmla="*/ 22 h 40"/>
                <a:gd name="T12" fmla="*/ 42 w 84"/>
                <a:gd name="T13" fmla="*/ 32 h 40"/>
                <a:gd name="T14" fmla="*/ 76 w 84"/>
                <a:gd name="T15" fmla="*/ 22 h 40"/>
                <a:gd name="T16" fmla="*/ 76 w 84"/>
                <a:gd name="T17" fmla="*/ 4 h 40"/>
                <a:gd name="T18" fmla="*/ 80 w 84"/>
                <a:gd name="T19" fmla="*/ 0 h 40"/>
                <a:gd name="T20" fmla="*/ 84 w 84"/>
                <a:gd name="T21" fmla="*/ 4 h 40"/>
                <a:gd name="T22" fmla="*/ 84 w 84"/>
                <a:gd name="T23" fmla="*/ 22 h 40"/>
                <a:gd name="T24" fmla="*/ 42 w 84"/>
                <a:gd name="T2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40">
                  <a:moveTo>
                    <a:pt x="42" y="40"/>
                  </a:moveTo>
                  <a:cubicBezTo>
                    <a:pt x="21" y="40"/>
                    <a:pt x="0" y="34"/>
                    <a:pt x="0" y="2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5"/>
                    <a:pt x="20" y="32"/>
                    <a:pt x="42" y="32"/>
                  </a:cubicBezTo>
                  <a:cubicBezTo>
                    <a:pt x="64" y="32"/>
                    <a:pt x="76" y="25"/>
                    <a:pt x="76" y="22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2"/>
                    <a:pt x="78" y="0"/>
                    <a:pt x="80" y="0"/>
                  </a:cubicBezTo>
                  <a:cubicBezTo>
                    <a:pt x="82" y="0"/>
                    <a:pt x="84" y="2"/>
                    <a:pt x="84" y="4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4" y="34"/>
                    <a:pt x="63" y="40"/>
                    <a:pt x="42" y="40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GB" sz="1467" dirty="0">
                <a:solidFill>
                  <a:srgbClr val="406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8" name="Freeform 300">
              <a:extLst>
                <a:ext uri="{FF2B5EF4-FFF2-40B4-BE49-F238E27FC236}">
                  <a16:creationId xmlns:a16="http://schemas.microsoft.com/office/drawing/2014/main" id="{9789347A-36F3-E0EB-7506-DFBB4EE21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126" y="944662"/>
              <a:ext cx="25400" cy="258763"/>
            </a:xfrm>
            <a:custGeom>
              <a:avLst/>
              <a:gdLst>
                <a:gd name="T0" fmla="*/ 4 w 8"/>
                <a:gd name="T1" fmla="*/ 81 h 81"/>
                <a:gd name="T2" fmla="*/ 0 w 8"/>
                <a:gd name="T3" fmla="*/ 77 h 81"/>
                <a:gd name="T4" fmla="*/ 0 w 8"/>
                <a:gd name="T5" fmla="*/ 4 h 81"/>
                <a:gd name="T6" fmla="*/ 4 w 8"/>
                <a:gd name="T7" fmla="*/ 0 h 81"/>
                <a:gd name="T8" fmla="*/ 8 w 8"/>
                <a:gd name="T9" fmla="*/ 4 h 81"/>
                <a:gd name="T10" fmla="*/ 8 w 8"/>
                <a:gd name="T11" fmla="*/ 77 h 81"/>
                <a:gd name="T12" fmla="*/ 4 w 8"/>
                <a:gd name="T1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1">
                  <a:moveTo>
                    <a:pt x="4" y="81"/>
                  </a:moveTo>
                  <a:cubicBezTo>
                    <a:pt x="1" y="81"/>
                    <a:pt x="0" y="79"/>
                    <a:pt x="0" y="7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8" y="79"/>
                    <a:pt x="6" y="81"/>
                    <a:pt x="4" y="81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GB" sz="1467" dirty="0">
                <a:solidFill>
                  <a:srgbClr val="406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9" name="Freeform 301">
              <a:extLst>
                <a:ext uri="{FF2B5EF4-FFF2-40B4-BE49-F238E27FC236}">
                  <a16:creationId xmlns:a16="http://schemas.microsoft.com/office/drawing/2014/main" id="{5DF38A1A-659B-97A4-ECC2-F6BBB5471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126" y="1238350"/>
              <a:ext cx="25400" cy="88900"/>
            </a:xfrm>
            <a:custGeom>
              <a:avLst/>
              <a:gdLst>
                <a:gd name="T0" fmla="*/ 4 w 8"/>
                <a:gd name="T1" fmla="*/ 28 h 28"/>
                <a:gd name="T2" fmla="*/ 0 w 8"/>
                <a:gd name="T3" fmla="*/ 24 h 28"/>
                <a:gd name="T4" fmla="*/ 0 w 8"/>
                <a:gd name="T5" fmla="*/ 4 h 28"/>
                <a:gd name="T6" fmla="*/ 4 w 8"/>
                <a:gd name="T7" fmla="*/ 0 h 28"/>
                <a:gd name="T8" fmla="*/ 8 w 8"/>
                <a:gd name="T9" fmla="*/ 4 h 28"/>
                <a:gd name="T10" fmla="*/ 8 w 8"/>
                <a:gd name="T11" fmla="*/ 24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1" y="28"/>
                    <a:pt x="0" y="26"/>
                    <a:pt x="0" y="2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6"/>
                    <a:pt x="6" y="28"/>
                    <a:pt x="4" y="28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GB" sz="1467" dirty="0">
                <a:solidFill>
                  <a:srgbClr val="406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0" name="Freeform 302">
              <a:extLst>
                <a:ext uri="{FF2B5EF4-FFF2-40B4-BE49-F238E27FC236}">
                  <a16:creationId xmlns:a16="http://schemas.microsoft.com/office/drawing/2014/main" id="{0A7616B0-C8B6-9501-9725-82A06FFAF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501" y="928787"/>
              <a:ext cx="120650" cy="76200"/>
            </a:xfrm>
            <a:custGeom>
              <a:avLst/>
              <a:gdLst>
                <a:gd name="T0" fmla="*/ 33 w 38"/>
                <a:gd name="T1" fmla="*/ 24 h 24"/>
                <a:gd name="T2" fmla="*/ 30 w 38"/>
                <a:gd name="T3" fmla="*/ 22 h 24"/>
                <a:gd name="T4" fmla="*/ 19 w 38"/>
                <a:gd name="T5" fmla="*/ 11 h 24"/>
                <a:gd name="T6" fmla="*/ 7 w 38"/>
                <a:gd name="T7" fmla="*/ 22 h 24"/>
                <a:gd name="T8" fmla="*/ 1 w 38"/>
                <a:gd name="T9" fmla="*/ 22 h 24"/>
                <a:gd name="T10" fmla="*/ 1 w 38"/>
                <a:gd name="T11" fmla="*/ 17 h 24"/>
                <a:gd name="T12" fmla="*/ 16 w 38"/>
                <a:gd name="T13" fmla="*/ 2 h 24"/>
                <a:gd name="T14" fmla="*/ 21 w 38"/>
                <a:gd name="T15" fmla="*/ 2 h 24"/>
                <a:gd name="T16" fmla="*/ 36 w 38"/>
                <a:gd name="T17" fmla="*/ 17 h 24"/>
                <a:gd name="T18" fmla="*/ 36 w 38"/>
                <a:gd name="T19" fmla="*/ 22 h 24"/>
                <a:gd name="T20" fmla="*/ 33 w 38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24">
                  <a:moveTo>
                    <a:pt x="33" y="24"/>
                  </a:moveTo>
                  <a:cubicBezTo>
                    <a:pt x="32" y="24"/>
                    <a:pt x="31" y="23"/>
                    <a:pt x="30" y="22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5" y="24"/>
                    <a:pt x="3" y="24"/>
                    <a:pt x="1" y="22"/>
                  </a:cubicBezTo>
                  <a:cubicBezTo>
                    <a:pt x="0" y="21"/>
                    <a:pt x="0" y="18"/>
                    <a:pt x="1" y="17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0"/>
                    <a:pt x="20" y="0"/>
                    <a:pt x="21" y="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8" y="18"/>
                    <a:pt x="38" y="21"/>
                    <a:pt x="36" y="22"/>
                  </a:cubicBezTo>
                  <a:cubicBezTo>
                    <a:pt x="35" y="23"/>
                    <a:pt x="34" y="24"/>
                    <a:pt x="33" y="24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GB" sz="1467" dirty="0">
                <a:solidFill>
                  <a:srgbClr val="406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1" name="Freeform 303">
              <a:extLst>
                <a:ext uri="{FF2B5EF4-FFF2-40B4-BE49-F238E27FC236}">
                  <a16:creationId xmlns:a16="http://schemas.microsoft.com/office/drawing/2014/main" id="{09A0520C-6F49-DECF-62CD-AC00E959C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2151" y="1073250"/>
              <a:ext cx="95250" cy="60325"/>
            </a:xfrm>
            <a:custGeom>
              <a:avLst/>
              <a:gdLst>
                <a:gd name="T0" fmla="*/ 26 w 30"/>
                <a:gd name="T1" fmla="*/ 19 h 19"/>
                <a:gd name="T2" fmla="*/ 23 w 30"/>
                <a:gd name="T3" fmla="*/ 18 h 19"/>
                <a:gd name="T4" fmla="*/ 15 w 30"/>
                <a:gd name="T5" fmla="*/ 10 h 19"/>
                <a:gd name="T6" fmla="*/ 8 w 30"/>
                <a:gd name="T7" fmla="*/ 18 h 19"/>
                <a:gd name="T8" fmla="*/ 2 w 30"/>
                <a:gd name="T9" fmla="*/ 18 h 19"/>
                <a:gd name="T10" fmla="*/ 2 w 30"/>
                <a:gd name="T11" fmla="*/ 12 h 19"/>
                <a:gd name="T12" fmla="*/ 13 w 30"/>
                <a:gd name="T13" fmla="*/ 2 h 19"/>
                <a:gd name="T14" fmla="*/ 18 w 30"/>
                <a:gd name="T15" fmla="*/ 2 h 19"/>
                <a:gd name="T16" fmla="*/ 29 w 30"/>
                <a:gd name="T17" fmla="*/ 12 h 19"/>
                <a:gd name="T18" fmla="*/ 29 w 30"/>
                <a:gd name="T19" fmla="*/ 18 h 19"/>
                <a:gd name="T20" fmla="*/ 26 w 30"/>
                <a:gd name="T2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19">
                  <a:moveTo>
                    <a:pt x="26" y="19"/>
                  </a:moveTo>
                  <a:cubicBezTo>
                    <a:pt x="25" y="19"/>
                    <a:pt x="24" y="19"/>
                    <a:pt x="23" y="18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6" y="19"/>
                    <a:pt x="3" y="19"/>
                    <a:pt x="2" y="18"/>
                  </a:cubicBezTo>
                  <a:cubicBezTo>
                    <a:pt x="0" y="16"/>
                    <a:pt x="0" y="14"/>
                    <a:pt x="2" y="1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0"/>
                    <a:pt x="17" y="0"/>
                    <a:pt x="18" y="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0" y="14"/>
                    <a:pt x="30" y="16"/>
                    <a:pt x="29" y="18"/>
                  </a:cubicBezTo>
                  <a:cubicBezTo>
                    <a:pt x="28" y="19"/>
                    <a:pt x="27" y="19"/>
                    <a:pt x="26" y="19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GB" sz="1467" dirty="0">
                <a:solidFill>
                  <a:srgbClr val="406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2" name="Freeform 304">
              <a:extLst>
                <a:ext uri="{FF2B5EF4-FFF2-40B4-BE49-F238E27FC236}">
                  <a16:creationId xmlns:a16="http://schemas.microsoft.com/office/drawing/2014/main" id="{011597C2-D87D-1201-8F66-9A0D42869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7076" y="1085950"/>
              <a:ext cx="101600" cy="228600"/>
            </a:xfrm>
            <a:custGeom>
              <a:avLst/>
              <a:gdLst>
                <a:gd name="T0" fmla="*/ 28 w 32"/>
                <a:gd name="T1" fmla="*/ 72 h 72"/>
                <a:gd name="T2" fmla="*/ 24 w 32"/>
                <a:gd name="T3" fmla="*/ 68 h 72"/>
                <a:gd name="T4" fmla="*/ 24 w 32"/>
                <a:gd name="T5" fmla="*/ 51 h 72"/>
                <a:gd name="T6" fmla="*/ 3 w 32"/>
                <a:gd name="T7" fmla="*/ 44 h 72"/>
                <a:gd name="T8" fmla="*/ 0 w 32"/>
                <a:gd name="T9" fmla="*/ 40 h 72"/>
                <a:gd name="T10" fmla="*/ 0 w 32"/>
                <a:gd name="T11" fmla="*/ 4 h 72"/>
                <a:gd name="T12" fmla="*/ 4 w 32"/>
                <a:gd name="T13" fmla="*/ 0 h 72"/>
                <a:gd name="T14" fmla="*/ 8 w 32"/>
                <a:gd name="T15" fmla="*/ 4 h 72"/>
                <a:gd name="T16" fmla="*/ 8 w 32"/>
                <a:gd name="T17" fmla="*/ 37 h 72"/>
                <a:gd name="T18" fmla="*/ 29 w 32"/>
                <a:gd name="T19" fmla="*/ 44 h 72"/>
                <a:gd name="T20" fmla="*/ 32 w 32"/>
                <a:gd name="T21" fmla="*/ 48 h 72"/>
                <a:gd name="T22" fmla="*/ 32 w 32"/>
                <a:gd name="T23" fmla="*/ 68 h 72"/>
                <a:gd name="T24" fmla="*/ 28 w 32"/>
                <a:gd name="T2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72">
                  <a:moveTo>
                    <a:pt x="28" y="72"/>
                  </a:moveTo>
                  <a:cubicBezTo>
                    <a:pt x="26" y="72"/>
                    <a:pt x="24" y="70"/>
                    <a:pt x="24" y="68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1" y="43"/>
                    <a:pt x="0" y="42"/>
                    <a:pt x="0" y="4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31" y="45"/>
                    <a:pt x="32" y="46"/>
                    <a:pt x="32" y="48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2" y="70"/>
                    <a:pt x="30" y="72"/>
                    <a:pt x="28" y="72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GB" sz="1467" dirty="0">
                <a:solidFill>
                  <a:srgbClr val="406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3" name="Freeform 305">
              <a:extLst>
                <a:ext uri="{FF2B5EF4-FFF2-40B4-BE49-F238E27FC236}">
                  <a16:creationId xmlns:a16="http://schemas.microsoft.com/office/drawing/2014/main" id="{8D085D12-F00A-5AB7-B632-EDCDBB009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6251" y="1073250"/>
              <a:ext cx="95250" cy="60325"/>
            </a:xfrm>
            <a:custGeom>
              <a:avLst/>
              <a:gdLst>
                <a:gd name="T0" fmla="*/ 25 w 30"/>
                <a:gd name="T1" fmla="*/ 19 h 19"/>
                <a:gd name="T2" fmla="*/ 22 w 30"/>
                <a:gd name="T3" fmla="*/ 18 h 19"/>
                <a:gd name="T4" fmla="*/ 15 w 30"/>
                <a:gd name="T5" fmla="*/ 10 h 19"/>
                <a:gd name="T6" fmla="*/ 7 w 30"/>
                <a:gd name="T7" fmla="*/ 18 h 19"/>
                <a:gd name="T8" fmla="*/ 1 w 30"/>
                <a:gd name="T9" fmla="*/ 18 h 19"/>
                <a:gd name="T10" fmla="*/ 1 w 30"/>
                <a:gd name="T11" fmla="*/ 12 h 19"/>
                <a:gd name="T12" fmla="*/ 12 w 30"/>
                <a:gd name="T13" fmla="*/ 2 h 19"/>
                <a:gd name="T14" fmla="*/ 15 w 30"/>
                <a:gd name="T15" fmla="*/ 0 h 19"/>
                <a:gd name="T16" fmla="*/ 15 w 30"/>
                <a:gd name="T17" fmla="*/ 0 h 19"/>
                <a:gd name="T18" fmla="*/ 17 w 30"/>
                <a:gd name="T19" fmla="*/ 2 h 19"/>
                <a:gd name="T20" fmla="*/ 28 w 30"/>
                <a:gd name="T21" fmla="*/ 12 h 19"/>
                <a:gd name="T22" fmla="*/ 28 w 30"/>
                <a:gd name="T23" fmla="*/ 18 h 19"/>
                <a:gd name="T24" fmla="*/ 25 w 30"/>
                <a:gd name="T2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19">
                  <a:moveTo>
                    <a:pt x="25" y="19"/>
                  </a:moveTo>
                  <a:cubicBezTo>
                    <a:pt x="24" y="19"/>
                    <a:pt x="23" y="19"/>
                    <a:pt x="22" y="18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5" y="19"/>
                    <a:pt x="3" y="19"/>
                    <a:pt x="1" y="18"/>
                  </a:cubicBezTo>
                  <a:cubicBezTo>
                    <a:pt x="0" y="16"/>
                    <a:pt x="0" y="14"/>
                    <a:pt x="1" y="1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30" y="14"/>
                    <a:pt x="30" y="16"/>
                    <a:pt x="28" y="18"/>
                  </a:cubicBezTo>
                  <a:cubicBezTo>
                    <a:pt x="27" y="19"/>
                    <a:pt x="26" y="19"/>
                    <a:pt x="25" y="19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GB" sz="1467" dirty="0">
                <a:solidFill>
                  <a:srgbClr val="406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4" name="Freeform 306">
              <a:extLst>
                <a:ext uri="{FF2B5EF4-FFF2-40B4-BE49-F238E27FC236}">
                  <a16:creationId xmlns:a16="http://schemas.microsoft.com/office/drawing/2014/main" id="{9C760A5A-591C-C239-EFE1-DF99D692A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4976" y="1085950"/>
              <a:ext cx="101600" cy="228600"/>
            </a:xfrm>
            <a:custGeom>
              <a:avLst/>
              <a:gdLst>
                <a:gd name="T0" fmla="*/ 4 w 32"/>
                <a:gd name="T1" fmla="*/ 72 h 72"/>
                <a:gd name="T2" fmla="*/ 0 w 32"/>
                <a:gd name="T3" fmla="*/ 68 h 72"/>
                <a:gd name="T4" fmla="*/ 0 w 32"/>
                <a:gd name="T5" fmla="*/ 48 h 72"/>
                <a:gd name="T6" fmla="*/ 3 w 32"/>
                <a:gd name="T7" fmla="*/ 44 h 72"/>
                <a:gd name="T8" fmla="*/ 24 w 32"/>
                <a:gd name="T9" fmla="*/ 37 h 72"/>
                <a:gd name="T10" fmla="*/ 24 w 32"/>
                <a:gd name="T11" fmla="*/ 4 h 72"/>
                <a:gd name="T12" fmla="*/ 28 w 32"/>
                <a:gd name="T13" fmla="*/ 0 h 72"/>
                <a:gd name="T14" fmla="*/ 32 w 32"/>
                <a:gd name="T15" fmla="*/ 4 h 72"/>
                <a:gd name="T16" fmla="*/ 32 w 32"/>
                <a:gd name="T17" fmla="*/ 40 h 72"/>
                <a:gd name="T18" fmla="*/ 29 w 32"/>
                <a:gd name="T19" fmla="*/ 44 h 72"/>
                <a:gd name="T20" fmla="*/ 8 w 32"/>
                <a:gd name="T21" fmla="*/ 51 h 72"/>
                <a:gd name="T22" fmla="*/ 8 w 32"/>
                <a:gd name="T23" fmla="*/ 68 h 72"/>
                <a:gd name="T24" fmla="*/ 4 w 32"/>
                <a:gd name="T2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72">
                  <a:moveTo>
                    <a:pt x="4" y="72"/>
                  </a:moveTo>
                  <a:cubicBezTo>
                    <a:pt x="2" y="72"/>
                    <a:pt x="0" y="70"/>
                    <a:pt x="0" y="6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6"/>
                    <a:pt x="1" y="45"/>
                    <a:pt x="3" y="44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2"/>
                    <a:pt x="26" y="0"/>
                    <a:pt x="28" y="0"/>
                  </a:cubicBezTo>
                  <a:cubicBezTo>
                    <a:pt x="30" y="0"/>
                    <a:pt x="32" y="2"/>
                    <a:pt x="32" y="4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2"/>
                    <a:pt x="31" y="43"/>
                    <a:pt x="29" y="44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70"/>
                    <a:pt x="6" y="72"/>
                    <a:pt x="4" y="72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GB" sz="1467" dirty="0">
                <a:solidFill>
                  <a:srgbClr val="406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85" name="Рисунок 16" descr="Банк со сплошной заливкой">
            <a:extLst>
              <a:ext uri="{FF2B5EF4-FFF2-40B4-BE49-F238E27FC236}">
                <a16:creationId xmlns:a16="http://schemas.microsoft.com/office/drawing/2014/main" id="{9424BEC2-1940-5703-27D6-0C75D54B711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80048" y="2785746"/>
            <a:ext cx="566967" cy="566967"/>
          </a:xfrm>
          <a:prstGeom prst="rect">
            <a:avLst/>
          </a:prstGeom>
        </p:spPr>
      </p:pic>
      <p:sp>
        <p:nvSpPr>
          <p:cNvPr id="186" name="TextBox 185">
            <a:extLst>
              <a:ext uri="{FF2B5EF4-FFF2-40B4-BE49-F238E27FC236}">
                <a16:creationId xmlns:a16="http://schemas.microsoft.com/office/drawing/2014/main" id="{81E2849A-82FE-F106-7DE9-3E35605F5D7A}"/>
              </a:ext>
            </a:extLst>
          </p:cNvPr>
          <p:cNvSpPr txBox="1"/>
          <p:nvPr/>
        </p:nvSpPr>
        <p:spPr>
          <a:xfrm>
            <a:off x="472598" y="6060459"/>
            <a:ext cx="91517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ru-RU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ҚДБ </a:t>
            </a:r>
            <a:r>
              <a:rPr lang="ru-RU" sz="1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құрылған</a:t>
            </a:r>
            <a:r>
              <a:rPr lang="ru-RU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сәттен</a:t>
            </a:r>
            <a:r>
              <a:rPr lang="ru-RU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бастап</a:t>
            </a:r>
            <a:r>
              <a:rPr lang="ru-RU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33 193 </a:t>
            </a:r>
            <a:r>
              <a:rPr lang="ru-RU" sz="1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жұмыс</a:t>
            </a:r>
            <a:r>
              <a:rPr lang="ru-RU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орны</a:t>
            </a:r>
            <a:r>
              <a:rPr lang="ru-RU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құрылды</a:t>
            </a:r>
            <a:r>
              <a:rPr lang="ru-RU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135 </a:t>
            </a:r>
            <a:r>
              <a:rPr lang="ru-RU" sz="1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инвестициялық</a:t>
            </a:r>
            <a:r>
              <a:rPr lang="ru-RU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жоба</a:t>
            </a:r>
            <a:r>
              <a:rPr lang="ru-RU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қаржыландырылды</a:t>
            </a:r>
            <a:r>
              <a:rPr lang="ru-RU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" sz="1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Прямая соединительная линия 28">
            <a:extLst>
              <a:ext uri="{FF2B5EF4-FFF2-40B4-BE49-F238E27FC236}">
                <a16:creationId xmlns:a16="http://schemas.microsoft.com/office/drawing/2014/main" id="{BEC25502-BD69-9522-D7AC-7A05000FBD47}"/>
              </a:ext>
            </a:extLst>
          </p:cNvPr>
          <p:cNvCxnSpPr/>
          <p:nvPr/>
        </p:nvCxnSpPr>
        <p:spPr>
          <a:xfrm>
            <a:off x="0" y="404664"/>
            <a:ext cx="10206108" cy="0"/>
          </a:xfrm>
          <a:prstGeom prst="line">
            <a:avLst/>
          </a:prstGeom>
          <a:ln w="38100">
            <a:solidFill>
              <a:srgbClr val="B49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0C6A43D-2053-4159-500C-DE1ABCD9C6E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56964" y="34060"/>
            <a:ext cx="609600" cy="685800"/>
          </a:xfrm>
          <a:prstGeom prst="rect">
            <a:avLst/>
          </a:prstGeom>
        </p:spPr>
      </p:pic>
      <p:cxnSp>
        <p:nvCxnSpPr>
          <p:cNvPr id="5" name="Прямая соединительная линия 36">
            <a:extLst>
              <a:ext uri="{FF2B5EF4-FFF2-40B4-BE49-F238E27FC236}">
                <a16:creationId xmlns:a16="http://schemas.microsoft.com/office/drawing/2014/main" id="{1DDC592E-10BC-62CB-3047-24534E374352}"/>
              </a:ext>
            </a:extLst>
          </p:cNvPr>
          <p:cNvCxnSpPr/>
          <p:nvPr/>
        </p:nvCxnSpPr>
        <p:spPr>
          <a:xfrm>
            <a:off x="10866564" y="404664"/>
            <a:ext cx="1325436" cy="0"/>
          </a:xfrm>
          <a:prstGeom prst="line">
            <a:avLst/>
          </a:prstGeom>
          <a:ln w="38100">
            <a:solidFill>
              <a:srgbClr val="B49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374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DF753F-DCC0-77BE-8328-E94A45E56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80" y="-3060"/>
            <a:ext cx="10363200" cy="459482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ҚДБ КРЕДИТТІК ҚЫЗМЕТІН РЕФОРМАЛАУ</a:t>
            </a:r>
          </a:p>
        </p:txBody>
      </p:sp>
      <p:grpSp>
        <p:nvGrpSpPr>
          <p:cNvPr id="4" name="Group 259">
            <a:extLst>
              <a:ext uri="{FF2B5EF4-FFF2-40B4-BE49-F238E27FC236}">
                <a16:creationId xmlns:a16="http://schemas.microsoft.com/office/drawing/2014/main" id="{B9B5C797-4A32-7F37-998B-846FB2009607}"/>
              </a:ext>
            </a:extLst>
          </p:cNvPr>
          <p:cNvGrpSpPr/>
          <p:nvPr/>
        </p:nvGrpSpPr>
        <p:grpSpPr>
          <a:xfrm>
            <a:off x="406869" y="775959"/>
            <a:ext cx="11449771" cy="1356897"/>
            <a:chOff x="-482156" y="1097578"/>
            <a:chExt cx="11081470" cy="1866512"/>
          </a:xfrm>
        </p:grpSpPr>
        <p:sp>
          <p:nvSpPr>
            <p:cNvPr id="5" name="Rectangle 260">
              <a:extLst>
                <a:ext uri="{FF2B5EF4-FFF2-40B4-BE49-F238E27FC236}">
                  <a16:creationId xmlns:a16="http://schemas.microsoft.com/office/drawing/2014/main" id="{05A91856-0440-34AD-9DD2-340A65D342FA}"/>
                </a:ext>
              </a:extLst>
            </p:cNvPr>
            <p:cNvSpPr/>
            <p:nvPr/>
          </p:nvSpPr>
          <p:spPr bwMode="auto">
            <a:xfrm>
              <a:off x="-426958" y="1097578"/>
              <a:ext cx="11026272" cy="1866512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34290" rIns="135000" bIns="34290" numCol="1" rtlCol="0" anchor="ctr" anchorCtr="0" compatLnSpc="1">
              <a:prstTxWarp prst="textNoShape">
                <a:avLst/>
              </a:prstTxWarp>
            </a:bodyPr>
            <a:lstStyle/>
            <a:p>
              <a:pPr marL="108000" defTabSz="685800">
                <a:spcBef>
                  <a:spcPts val="300"/>
                </a:spcBef>
                <a:spcAft>
                  <a:spcPts val="450"/>
                </a:spcAft>
                <a:defRPr/>
              </a:pPr>
              <a:r>
                <a:rPr lang="ru-RU" sz="1400" kern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Мемлекет</a:t>
              </a:r>
              <a:r>
                <a:rPr lang="ru-RU" sz="1400" kern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kern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басшысының</a:t>
              </a:r>
              <a:r>
                <a:rPr lang="ru-RU" sz="1400" kern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2022 </a:t>
              </a:r>
              <a:r>
                <a:rPr lang="ru-RU" sz="1400" kern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жылғы</a:t>
              </a:r>
              <a:r>
                <a:rPr lang="ru-RU" sz="1400" kern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11 </a:t>
              </a:r>
              <a:r>
                <a:rPr lang="ru-RU" sz="1400" kern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қаңтарда</a:t>
              </a:r>
              <a:r>
                <a:rPr lang="ru-RU" sz="1400" kern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kern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Қазақстан</a:t>
              </a:r>
              <a:r>
                <a:rPr lang="ru-RU" sz="1400" kern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kern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Республикасы</a:t>
              </a:r>
              <a:r>
                <a:rPr lang="ru-RU" sz="1400" kern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kern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Парламенті</a:t>
              </a:r>
              <a:r>
                <a:rPr lang="ru-RU" sz="1400" kern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kern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Мәжілісінің</a:t>
              </a:r>
              <a:r>
                <a:rPr lang="ru-RU" sz="1400" kern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kern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пленарлық</a:t>
              </a:r>
              <a:r>
                <a:rPr lang="ru-RU" sz="1400" kern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kern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отырысында</a:t>
              </a:r>
              <a:r>
                <a:rPr lang="ru-RU" sz="1400" kern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kern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берген</a:t>
              </a:r>
              <a:r>
                <a:rPr lang="ru-RU" sz="1400" kern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kern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тапсырмасы</a:t>
              </a:r>
              <a:r>
                <a:rPr lang="ru-RU" sz="1400" kern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kern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бойынша</a:t>
              </a:r>
              <a:r>
                <a:rPr lang="ru-RU" sz="1400" kern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Банк </a:t>
              </a:r>
              <a:r>
                <a:rPr lang="ru-RU" sz="1400" kern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өзінің</a:t>
              </a:r>
              <a:r>
                <a:rPr lang="ru-RU" sz="1400" kern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бизнес-</a:t>
              </a:r>
              <a:r>
                <a:rPr lang="ru-RU" sz="1400" kern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процестерін</a:t>
              </a:r>
              <a:r>
                <a:rPr lang="ru-RU" sz="1400" kern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kern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және</a:t>
              </a:r>
              <a:r>
                <a:rPr lang="ru-RU" sz="1400" kern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kern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кредиттік</a:t>
              </a:r>
              <a:r>
                <a:rPr lang="ru-RU" sz="1400" kern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kern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саясатын</a:t>
              </a:r>
              <a:r>
                <a:rPr lang="ru-RU" sz="1400" kern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kern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трансформациялау</a:t>
              </a:r>
              <a:r>
                <a:rPr lang="ru-RU" sz="1400" kern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kern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бойынша</a:t>
              </a:r>
              <a:r>
                <a:rPr lang="ru-RU" sz="1400" kern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kern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жұмыс</a:t>
              </a:r>
              <a:r>
                <a:rPr lang="ru-RU" sz="1400" kern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kern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жүргізді</a:t>
              </a:r>
              <a:r>
                <a:rPr lang="ru-RU" sz="1400" kern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ru-RU" sz="1400" kern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Жаңа</a:t>
              </a:r>
              <a:r>
                <a:rPr lang="ru-RU" sz="1400" kern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kern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экономикалық</a:t>
              </a:r>
              <a:r>
                <a:rPr lang="ru-RU" sz="1400" kern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kern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ақиқаттар</a:t>
              </a:r>
              <a:r>
                <a:rPr lang="ru-RU" sz="1400" kern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kern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тұрғысынан</a:t>
              </a:r>
              <a:r>
                <a:rPr lang="ru-RU" sz="1400" kern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b="1" kern="0" dirty="0">
                  <a:solidFill>
                    <a:srgbClr val="406D6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ҚДБ </a:t>
              </a:r>
              <a:r>
                <a:rPr lang="ru-RU" sz="1400" b="1" kern="0" dirty="0" err="1">
                  <a:solidFill>
                    <a:srgbClr val="406D6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жеке</a:t>
              </a:r>
              <a:r>
                <a:rPr lang="ru-RU" sz="1400" b="1" kern="0" dirty="0">
                  <a:solidFill>
                    <a:srgbClr val="406D6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b="1" kern="0" dirty="0" err="1">
                  <a:solidFill>
                    <a:srgbClr val="406D6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секторды</a:t>
              </a:r>
              <a:r>
                <a:rPr lang="ru-RU" sz="1400" b="1" kern="0" dirty="0">
                  <a:solidFill>
                    <a:srgbClr val="406D6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b="1" kern="0" dirty="0" err="1">
                  <a:solidFill>
                    <a:srgbClr val="406D6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қамтуды</a:t>
              </a:r>
              <a:r>
                <a:rPr lang="ru-RU" sz="1400" b="1" kern="0" dirty="0">
                  <a:solidFill>
                    <a:srgbClr val="406D6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b="1" kern="0" dirty="0" err="1">
                  <a:solidFill>
                    <a:srgbClr val="406D6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ұлғайта</a:t>
              </a:r>
              <a:r>
                <a:rPr lang="ru-RU" sz="1400" b="1" kern="0" dirty="0">
                  <a:solidFill>
                    <a:srgbClr val="406D6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b="1" kern="0" dirty="0" err="1">
                  <a:solidFill>
                    <a:srgbClr val="406D6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отырып</a:t>
              </a:r>
              <a:r>
                <a:rPr lang="ru-RU" sz="1400" b="1" kern="0" dirty="0">
                  <a:solidFill>
                    <a:srgbClr val="406D6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ru-RU" sz="1400" b="1" kern="0" dirty="0" err="1">
                  <a:solidFill>
                    <a:srgbClr val="406D6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экономиканың</a:t>
              </a:r>
              <a:r>
                <a:rPr lang="ru-RU" sz="1400" b="1" kern="0" dirty="0">
                  <a:solidFill>
                    <a:srgbClr val="406D6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b="1" kern="0" dirty="0" err="1">
                  <a:solidFill>
                    <a:srgbClr val="406D6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тұрақты</a:t>
              </a:r>
              <a:r>
                <a:rPr lang="ru-RU" sz="1400" b="1" kern="0" dirty="0">
                  <a:solidFill>
                    <a:srgbClr val="406D6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b="1" kern="0" dirty="0" err="1">
                  <a:solidFill>
                    <a:srgbClr val="406D6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өсуін</a:t>
              </a:r>
              <a:r>
                <a:rPr lang="ru-RU" sz="1400" b="1" kern="0" dirty="0">
                  <a:solidFill>
                    <a:srgbClr val="406D6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b="1" kern="0" dirty="0" err="1">
                  <a:solidFill>
                    <a:srgbClr val="406D6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қамтамасыз</a:t>
              </a:r>
              <a:r>
                <a:rPr lang="ru-RU" sz="1400" b="1" kern="0" dirty="0">
                  <a:solidFill>
                    <a:srgbClr val="406D6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b="1" kern="0" dirty="0" err="1">
                  <a:solidFill>
                    <a:srgbClr val="406D6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ету</a:t>
              </a:r>
              <a:r>
                <a:rPr lang="ru-RU" sz="1400" b="1" kern="0" dirty="0">
                  <a:solidFill>
                    <a:srgbClr val="406D6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b="1" kern="0" dirty="0" err="1">
                  <a:solidFill>
                    <a:srgbClr val="406D6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үшін</a:t>
              </a:r>
              <a:r>
                <a:rPr lang="ru-RU" sz="1400" b="1" kern="0" dirty="0">
                  <a:solidFill>
                    <a:srgbClr val="406D6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b="1" kern="0" dirty="0" err="1">
                  <a:solidFill>
                    <a:srgbClr val="406D6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азық-түлік</a:t>
              </a:r>
              <a:r>
                <a:rPr lang="ru-RU" sz="1400" b="1" kern="0" dirty="0">
                  <a:solidFill>
                    <a:srgbClr val="406D6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b="1" kern="0" dirty="0" err="1">
                  <a:solidFill>
                    <a:srgbClr val="406D6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қауіпсіздігін</a:t>
              </a:r>
              <a:r>
                <a:rPr lang="ru-RU" sz="1400" b="1" kern="0" dirty="0">
                  <a:solidFill>
                    <a:srgbClr val="406D6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ru-RU" sz="1400" b="1" kern="0" dirty="0" err="1">
                  <a:solidFill>
                    <a:srgbClr val="406D6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импортты</a:t>
              </a:r>
              <a:r>
                <a:rPr lang="ru-RU" sz="1400" b="1" kern="0" dirty="0">
                  <a:solidFill>
                    <a:srgbClr val="406D6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b="1" kern="0" dirty="0" err="1">
                  <a:solidFill>
                    <a:srgbClr val="406D6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алмастыру</a:t>
              </a:r>
              <a:r>
                <a:rPr lang="ru-RU" sz="1400" b="1" kern="0" dirty="0">
                  <a:solidFill>
                    <a:srgbClr val="406D6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мен </a:t>
              </a:r>
              <a:r>
                <a:rPr lang="ru-RU" sz="1400" b="1" kern="0" dirty="0" err="1">
                  <a:solidFill>
                    <a:srgbClr val="406D6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экспортты</a:t>
              </a:r>
              <a:r>
                <a:rPr lang="ru-RU" sz="1400" b="1" kern="0" dirty="0">
                  <a:solidFill>
                    <a:srgbClr val="406D6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ru-RU" sz="1400" b="1" kern="0" dirty="0" err="1">
                  <a:solidFill>
                    <a:srgbClr val="406D6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логистиканы</a:t>
              </a:r>
              <a:r>
                <a:rPr lang="ru-RU" sz="1400" b="1" kern="0" dirty="0">
                  <a:solidFill>
                    <a:srgbClr val="406D6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ru-RU" sz="1400" b="1" kern="0" dirty="0" err="1">
                  <a:solidFill>
                    <a:srgbClr val="406D6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жоғарғы</a:t>
              </a:r>
              <a:r>
                <a:rPr lang="ru-RU" sz="1400" b="1" kern="0" dirty="0">
                  <a:solidFill>
                    <a:srgbClr val="406D6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b="1" kern="0" dirty="0" err="1">
                  <a:solidFill>
                    <a:srgbClr val="406D6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және</a:t>
              </a:r>
              <a:r>
                <a:rPr lang="ru-RU" sz="1400" b="1" kern="0" dirty="0">
                  <a:solidFill>
                    <a:srgbClr val="406D6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орта </a:t>
              </a:r>
              <a:r>
                <a:rPr lang="ru-RU" sz="1400" b="1" kern="0" dirty="0" err="1">
                  <a:solidFill>
                    <a:srgbClr val="406D6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қайта</a:t>
              </a:r>
              <a:r>
                <a:rPr lang="ru-RU" sz="1400" b="1" kern="0" dirty="0">
                  <a:solidFill>
                    <a:srgbClr val="406D6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b="1" kern="0" dirty="0" err="1">
                  <a:solidFill>
                    <a:srgbClr val="406D6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бөлу</a:t>
              </a:r>
              <a:r>
                <a:rPr lang="ru-RU" sz="1400" b="1" kern="0" dirty="0">
                  <a:solidFill>
                    <a:srgbClr val="406D6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b="1" kern="0" dirty="0" err="1">
                  <a:solidFill>
                    <a:srgbClr val="406D6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өндірістерін</a:t>
              </a:r>
              <a:r>
                <a:rPr lang="ru-RU" sz="1400" b="1" kern="0" dirty="0">
                  <a:solidFill>
                    <a:srgbClr val="406D6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b="1" kern="0" dirty="0" err="1">
                  <a:solidFill>
                    <a:srgbClr val="406D6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қамтамасыз</a:t>
              </a:r>
              <a:r>
                <a:rPr lang="ru-RU" sz="1400" b="1" kern="0" dirty="0">
                  <a:solidFill>
                    <a:srgbClr val="406D6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b="1" kern="0" dirty="0" err="1">
                  <a:solidFill>
                    <a:srgbClr val="406D6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ету</a:t>
              </a:r>
              <a:r>
                <a:rPr lang="ru-RU" sz="1400" b="1" kern="0" dirty="0">
                  <a:solidFill>
                    <a:srgbClr val="406D6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b="1" kern="0" dirty="0" err="1">
                  <a:solidFill>
                    <a:srgbClr val="406D6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жөніндегі</a:t>
              </a:r>
              <a:r>
                <a:rPr lang="ru-RU" sz="1400" b="1" kern="0" dirty="0">
                  <a:solidFill>
                    <a:srgbClr val="406D6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b="1" kern="0" dirty="0" err="1">
                  <a:solidFill>
                    <a:srgbClr val="406D6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жобаларды</a:t>
              </a:r>
              <a:r>
                <a:rPr lang="ru-RU" sz="1400" b="1" kern="0" dirty="0">
                  <a:solidFill>
                    <a:srgbClr val="406D6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b="1" kern="0" dirty="0" err="1">
                  <a:solidFill>
                    <a:srgbClr val="406D6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қаржыландыруға</a:t>
              </a:r>
              <a:r>
                <a:rPr lang="ru-RU" sz="1400" b="1" kern="0" dirty="0">
                  <a:solidFill>
                    <a:srgbClr val="406D6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баса </a:t>
              </a:r>
              <a:r>
                <a:rPr lang="ru-RU" sz="1400" b="1" kern="0" dirty="0" err="1">
                  <a:solidFill>
                    <a:srgbClr val="406D6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назар</a:t>
              </a:r>
              <a:r>
                <a:rPr lang="ru-RU" sz="1400" b="1" kern="0" dirty="0">
                  <a:solidFill>
                    <a:srgbClr val="406D6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b="1" kern="0" dirty="0" err="1">
                  <a:solidFill>
                    <a:srgbClr val="406D6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аударады</a:t>
              </a:r>
              <a:r>
                <a:rPr lang="ru-RU" sz="1400" b="1" kern="0" dirty="0">
                  <a:solidFill>
                    <a:srgbClr val="406D6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6" name="Rectangle 261">
              <a:extLst>
                <a:ext uri="{FF2B5EF4-FFF2-40B4-BE49-F238E27FC236}">
                  <a16:creationId xmlns:a16="http://schemas.microsoft.com/office/drawing/2014/main" id="{315D86C9-51DE-1A32-2F56-9DFCE6638352}"/>
                </a:ext>
              </a:extLst>
            </p:cNvPr>
            <p:cNvSpPr/>
            <p:nvPr/>
          </p:nvSpPr>
          <p:spPr bwMode="auto">
            <a:xfrm>
              <a:off x="-482156" y="1120152"/>
              <a:ext cx="88476" cy="1829563"/>
            </a:xfrm>
            <a:prstGeom prst="rect">
              <a:avLst/>
            </a:prstGeom>
            <a:solidFill>
              <a:srgbClr val="AE8705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34290" rIns="54000" bIns="34290" numCol="1" rtlCol="0" anchor="ctr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GB" sz="900" kern="0" baseline="30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" name="Прямоугольник 127">
            <a:extLst>
              <a:ext uri="{FF2B5EF4-FFF2-40B4-BE49-F238E27FC236}">
                <a16:creationId xmlns:a16="http://schemas.microsoft.com/office/drawing/2014/main" id="{27B43096-A515-2ADC-0CBB-5BC08D26AB9C}"/>
              </a:ext>
            </a:extLst>
          </p:cNvPr>
          <p:cNvSpPr/>
          <p:nvPr/>
        </p:nvSpPr>
        <p:spPr>
          <a:xfrm>
            <a:off x="407368" y="2791456"/>
            <a:ext cx="5359260" cy="39499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lvl="0" indent="-171450" algn="just" eaLnBrk="0" fontAlgn="base" hangingPunct="0">
              <a:spcAft>
                <a:spcPts val="600"/>
              </a:spcAft>
              <a:buClr>
                <a:srgbClr val="B4975A"/>
              </a:buClr>
              <a:buFont typeface="Wingdings" panose="05000000000000000000" pitchFamily="2" charset="2"/>
              <a:buChar char="§"/>
              <a:defRPr/>
            </a:pPr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МЕМЛЕКЕТТІК-ЖЕКЕ МЕНШІК ӘРІПТЕСТІК (МЖӘ), КВАЗИМЕМЛЕКЕТТІК СЕКТОР ЖОБАЛАРЫНА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мемлекеттің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үлесі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50%-дан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асатын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жобаларға</a:t>
            </a:r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ҚАТЫСУ ШЕКТЕЛДІ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algn="just" eaLnBrk="0" fontAlgn="base" hangingPunct="0">
              <a:spcAft>
                <a:spcPts val="600"/>
              </a:spcAft>
              <a:buClr>
                <a:srgbClr val="B4975A"/>
              </a:buClr>
              <a:buFont typeface="Wingdings" panose="05000000000000000000" pitchFamily="2" charset="2"/>
              <a:buChar char="§"/>
              <a:defRPr/>
            </a:pPr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«ӨНЕРКӘСІПТІ ДАМЫТУ ҚОРЫ» АҚ (ӨДҚ) ҚОЛДАУДЫҢ КРЕДИТТІК ҚҰРАЛДАРЫНЫҢ ЖЕЛІСІ КЕҢЕЙТІЛДІ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инвестициялық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кредит,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айналым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капиталын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қаржыландыру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жеке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лизингтік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компанияларды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қорландыру</a:t>
            </a:r>
            <a:endParaRPr lang="ru-RU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just" eaLnBrk="0" fontAlgn="base" hangingPunct="0">
              <a:spcAft>
                <a:spcPts val="600"/>
              </a:spcAft>
              <a:buClr>
                <a:srgbClr val="B4975A"/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Жобалардың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сапасын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жақсарту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үшін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кредиттік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тәуекелі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төмен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жобалар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бойынша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КЕПІЛМЕН ҚАМТАМАСЫЗ ЕТУГЕ ҚОЙЫЛАТЫН ТАЛАПТАР ТӨМЕНДЕТІЛДІ </a:t>
            </a:r>
            <a:endParaRPr lang="ru-RU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just" eaLnBrk="0" fontAlgn="base" hangingPunct="0">
              <a:spcAft>
                <a:spcPts val="600"/>
              </a:spcAft>
              <a:buClr>
                <a:srgbClr val="B4975A"/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Экспорттық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қаржыландыру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шеңберінде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Банктің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құралдары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арқылы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қолдауды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қамтуды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ұлғайту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мақсатында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ІРІ ЖҮЙЕ ҚҰРАУШЫ КӘСІПОРЫНДАРДЫҢ МЕМЛЕКЕТТІК БАҒДАРЛАМАЛАР ШЕҢБЕРІНДЕ АЛҒАН ҚАРАЖАТЫН ПАЙДАЛАНУ МҮМКІНДІГІ АЛЫНЫП ТАСТАЛДЫ</a:t>
            </a:r>
            <a:endParaRPr lang="ru-RU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127">
            <a:extLst>
              <a:ext uri="{FF2B5EF4-FFF2-40B4-BE49-F238E27FC236}">
                <a16:creationId xmlns:a16="http://schemas.microsoft.com/office/drawing/2014/main" id="{FA5C1235-05AB-AF04-E225-C4ACE52A346B}"/>
              </a:ext>
            </a:extLst>
          </p:cNvPr>
          <p:cNvSpPr/>
          <p:nvPr/>
        </p:nvSpPr>
        <p:spPr>
          <a:xfrm>
            <a:off x="9047246" y="2791458"/>
            <a:ext cx="2977895" cy="39410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lvl="0" indent="-171450" algn="just" eaLnBrk="0" fontAlgn="base" hangingPunct="0">
              <a:spcAft>
                <a:spcPts val="600"/>
              </a:spcAft>
              <a:buClr>
                <a:srgbClr val="007A40"/>
              </a:buClr>
              <a:buFont typeface="Wingdings" panose="05000000000000000000" pitchFamily="2" charset="2"/>
              <a:buChar char="§"/>
              <a:defRPr/>
            </a:pPr>
            <a:r>
              <a:rPr lang="ru-RU" sz="1400" b="1" cap="all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Өтініш</a:t>
            </a:r>
            <a:r>
              <a:rPr lang="ru-RU" sz="1400" b="1" cap="all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cap="all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беруші</a:t>
            </a:r>
            <a:r>
              <a:rPr lang="ru-RU" sz="1400" b="1" cap="all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cap="all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компаниялар</a:t>
            </a:r>
            <a:r>
              <a:rPr lang="ru-RU" sz="1400" b="1" cap="all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мен </a:t>
            </a:r>
            <a:r>
              <a:rPr lang="ru-RU" sz="1400" b="1" cap="all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қарыз</a:t>
            </a:r>
            <a:r>
              <a:rPr lang="ru-RU" sz="1400" b="1" cap="all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cap="all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алушылардың</a:t>
            </a:r>
            <a:r>
              <a:rPr lang="ru-RU" sz="1400" b="1" cap="all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cap="all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түпкілікті</a:t>
            </a:r>
            <a:r>
              <a:rPr lang="ru-RU" sz="1400" b="1" cap="all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cap="all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бенефициарлары</a:t>
            </a:r>
            <a:r>
              <a:rPr lang="ru-RU" sz="1400" b="1" cap="all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cap="all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туралы</a:t>
            </a:r>
            <a:r>
              <a:rPr lang="ru-RU" sz="1400" b="1" cap="all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cap="all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ақпаратты</a:t>
            </a:r>
            <a:r>
              <a:rPr lang="ru-RU" sz="1400" b="1" cap="all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ашу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ru-RU" sz="14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just" eaLnBrk="0" fontAlgn="base" hangingPunct="0">
              <a:spcAft>
                <a:spcPts val="600"/>
              </a:spcAft>
              <a:buClr>
                <a:srgbClr val="007A40"/>
              </a:buClr>
              <a:buFont typeface="Wingdings" panose="05000000000000000000" pitchFamily="2" charset="2"/>
              <a:buChar char="§"/>
              <a:defRPr/>
            </a:pPr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ҚДБ САЙТЫНДА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экспорттық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операциялар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шеңберінде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қаралатын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жобалардың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тізбесі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бойынша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АҚПАРАТТЫ ҚАМТАМАСЫЗ ЕТУ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just" eaLnBrk="0" fontAlgn="base" hangingPunct="0">
              <a:spcAft>
                <a:spcPts val="600"/>
              </a:spcAft>
              <a:buClr>
                <a:srgbClr val="007A40"/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ҚДБ-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ның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қолданыстағы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қарыз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алушыларымен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үлестес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емес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жаңа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жобаларды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тарту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арқылы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ҚДБ ҚАРЫЗ АЛУШЫЛАРЫН ӘРТАРАПТАНДЫРУ ЖҮЗЕГЕ АСЫРЫЛАДЫ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27">
            <a:extLst>
              <a:ext uri="{FF2B5EF4-FFF2-40B4-BE49-F238E27FC236}">
                <a16:creationId xmlns:a16="http://schemas.microsoft.com/office/drawing/2014/main" id="{613B8DA8-FA4D-1DFD-28C9-1F7F23116EB1}"/>
              </a:ext>
            </a:extLst>
          </p:cNvPr>
          <p:cNvSpPr/>
          <p:nvPr/>
        </p:nvSpPr>
        <p:spPr>
          <a:xfrm>
            <a:off x="5926417" y="2800305"/>
            <a:ext cx="2977895" cy="39410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lvl="0" indent="-171450" algn="just" eaLnBrk="0" fontAlgn="base" hangingPunct="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Клиенттердің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өтінімдерін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қарау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мерзімі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екі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есеге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(153-тен 73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жұмыс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күніне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дейін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ҚЫСҚАРДЫ</a:t>
            </a:r>
          </a:p>
          <a:p>
            <a:pPr marL="171450" lvl="0" indent="-171450" algn="just" eaLnBrk="0" fontAlgn="base" hangingPunct="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Кредиттік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өтінімдерді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қабылдау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қарау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бойынша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ЦИФРЛЫҚ ПЛАТФОРМАНЫ ЕНГІЗДІ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algn="just" eaLnBrk="0" fontAlgn="base" hangingPunct="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«Банк-Клиент»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қашықтан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ЦИФРЛЫҚ БАНК СЕРВИСІН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іске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қосты</a:t>
            </a:r>
            <a:endParaRPr lang="ru-RU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algn="just" eaLnBrk="0" fontAlgn="base" hangingPunct="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ҚДБ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құрылымында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ЭКСПОРТТЫ КРЕДИТТЕУ ЖӨНІНДЕГІ ФРОНТ-БЛОК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бөлінді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63ED2B64-CA43-6A33-F490-7839BB2F9440}"/>
              </a:ext>
            </a:extLst>
          </p:cNvPr>
          <p:cNvCxnSpPr/>
          <p:nvPr/>
        </p:nvCxnSpPr>
        <p:spPr>
          <a:xfrm>
            <a:off x="0" y="404664"/>
            <a:ext cx="10206108" cy="0"/>
          </a:xfrm>
          <a:prstGeom prst="line">
            <a:avLst/>
          </a:prstGeom>
          <a:ln w="38100">
            <a:solidFill>
              <a:srgbClr val="B49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053">
            <a:extLst>
              <a:ext uri="{FF2B5EF4-FFF2-40B4-BE49-F238E27FC236}">
                <a16:creationId xmlns:a16="http://schemas.microsoft.com/office/drawing/2014/main" id="{9BDAB7D0-C733-86EA-2D13-2E635CFA2F8D}"/>
              </a:ext>
            </a:extLst>
          </p:cNvPr>
          <p:cNvSpPr txBox="1">
            <a:spLocks/>
          </p:cNvSpPr>
          <p:nvPr/>
        </p:nvSpPr>
        <p:spPr>
          <a:xfrm>
            <a:off x="11496549" y="6466959"/>
            <a:ext cx="695400" cy="634449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k-KZ" sz="2000" dirty="0">
                <a:solidFill>
                  <a:srgbClr val="B497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ru-RU" sz="2000" dirty="0">
              <a:solidFill>
                <a:srgbClr val="B497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193BB29-880A-801B-45CB-03B55EF65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6964" y="34060"/>
            <a:ext cx="609600" cy="685800"/>
          </a:xfrm>
          <a:prstGeom prst="rect">
            <a:avLst/>
          </a:prstGeom>
        </p:spPr>
      </p:pic>
      <p:cxnSp>
        <p:nvCxnSpPr>
          <p:cNvPr id="33" name="Прямая соединительная линия 36">
            <a:extLst>
              <a:ext uri="{FF2B5EF4-FFF2-40B4-BE49-F238E27FC236}">
                <a16:creationId xmlns:a16="http://schemas.microsoft.com/office/drawing/2014/main" id="{0D3110B4-14D3-B105-C1D8-873C39371EDF}"/>
              </a:ext>
            </a:extLst>
          </p:cNvPr>
          <p:cNvCxnSpPr/>
          <p:nvPr/>
        </p:nvCxnSpPr>
        <p:spPr>
          <a:xfrm>
            <a:off x="10866564" y="404664"/>
            <a:ext cx="1325436" cy="0"/>
          </a:xfrm>
          <a:prstGeom prst="line">
            <a:avLst/>
          </a:prstGeom>
          <a:ln w="38100">
            <a:solidFill>
              <a:srgbClr val="B49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111">
            <a:extLst>
              <a:ext uri="{FF2B5EF4-FFF2-40B4-BE49-F238E27FC236}">
                <a16:creationId xmlns:a16="http://schemas.microsoft.com/office/drawing/2014/main" id="{44205F61-925C-87B1-94FD-E3C224A9D715}"/>
              </a:ext>
            </a:extLst>
          </p:cNvPr>
          <p:cNvSpPr/>
          <p:nvPr/>
        </p:nvSpPr>
        <p:spPr>
          <a:xfrm>
            <a:off x="1564011" y="2085904"/>
            <a:ext cx="31108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600" b="1" dirty="0" err="1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Көрсетілетін</a:t>
            </a:r>
            <a:r>
              <a:rPr lang="ru-RU" sz="1600" b="1" dirty="0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қызметтерге</a:t>
            </a:r>
            <a:r>
              <a:rPr lang="ru-RU" sz="1600" b="1" dirty="0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қолжетімділікті</a:t>
            </a:r>
            <a:r>
              <a:rPr lang="ru-RU" sz="1600" b="1" dirty="0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кеңейту</a:t>
            </a:r>
            <a:endParaRPr lang="ru-RU" sz="1600" b="1" dirty="0">
              <a:solidFill>
                <a:srgbClr val="AE870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ectangle 111">
            <a:extLst>
              <a:ext uri="{FF2B5EF4-FFF2-40B4-BE49-F238E27FC236}">
                <a16:creationId xmlns:a16="http://schemas.microsoft.com/office/drawing/2014/main" id="{05D2480D-E2CD-8BE6-FD47-7016F41AAA80}"/>
              </a:ext>
            </a:extLst>
          </p:cNvPr>
          <p:cNvSpPr/>
          <p:nvPr/>
        </p:nvSpPr>
        <p:spPr>
          <a:xfrm>
            <a:off x="9048328" y="2204864"/>
            <a:ext cx="31108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err="1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Ашықтықты</a:t>
            </a:r>
            <a:r>
              <a:rPr lang="ru-RU" sz="1600" b="1" dirty="0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арттыру</a:t>
            </a:r>
            <a:endParaRPr lang="ru-RU" sz="1600" b="1" dirty="0">
              <a:solidFill>
                <a:srgbClr val="AE870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ectangle 111">
            <a:extLst>
              <a:ext uri="{FF2B5EF4-FFF2-40B4-BE49-F238E27FC236}">
                <a16:creationId xmlns:a16="http://schemas.microsoft.com/office/drawing/2014/main" id="{029A6E40-45EB-5FFB-4091-D224708A1F4F}"/>
              </a:ext>
            </a:extLst>
          </p:cNvPr>
          <p:cNvSpPr/>
          <p:nvPr/>
        </p:nvSpPr>
        <p:spPr>
          <a:xfrm>
            <a:off x="5951984" y="2060848"/>
            <a:ext cx="31108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600" b="1" dirty="0" err="1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Кредиттік</a:t>
            </a:r>
            <a:r>
              <a:rPr lang="ru-RU" sz="1600" b="1" dirty="0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қызмет</a:t>
            </a:r>
            <a:r>
              <a:rPr lang="ru-RU" sz="1600" b="1" dirty="0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процестерін</a:t>
            </a:r>
            <a:r>
              <a:rPr lang="ru-RU" sz="1600" b="1" dirty="0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оңтайландыру</a:t>
            </a:r>
            <a:endParaRPr lang="ru-RU" sz="1600" b="1" dirty="0">
              <a:solidFill>
                <a:srgbClr val="AE870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Google Shape;12294;p71">
            <a:extLst>
              <a:ext uri="{FF2B5EF4-FFF2-40B4-BE49-F238E27FC236}">
                <a16:creationId xmlns:a16="http://schemas.microsoft.com/office/drawing/2014/main" id="{0C93D154-06D4-7EFD-8D0D-A90B1EDCC518}"/>
              </a:ext>
            </a:extLst>
          </p:cNvPr>
          <p:cNvSpPr/>
          <p:nvPr/>
        </p:nvSpPr>
        <p:spPr>
          <a:xfrm>
            <a:off x="1199456" y="2142545"/>
            <a:ext cx="509491" cy="472172"/>
          </a:xfrm>
          <a:custGeom>
            <a:avLst/>
            <a:gdLst/>
            <a:ahLst/>
            <a:cxnLst/>
            <a:rect l="l" t="t" r="r" b="b"/>
            <a:pathLst>
              <a:path w="12228" h="11183" extrusionOk="0">
                <a:moveTo>
                  <a:pt x="4560" y="3991"/>
                </a:moveTo>
                <a:cubicBezTo>
                  <a:pt x="4739" y="3991"/>
                  <a:pt x="4894" y="4146"/>
                  <a:pt x="4894" y="4324"/>
                </a:cubicBezTo>
                <a:cubicBezTo>
                  <a:pt x="4894" y="4503"/>
                  <a:pt x="4739" y="4646"/>
                  <a:pt x="4560" y="4646"/>
                </a:cubicBezTo>
                <a:cubicBezTo>
                  <a:pt x="4382" y="4646"/>
                  <a:pt x="4239" y="4503"/>
                  <a:pt x="4239" y="4324"/>
                </a:cubicBezTo>
                <a:cubicBezTo>
                  <a:pt x="4251" y="4134"/>
                  <a:pt x="4382" y="3991"/>
                  <a:pt x="4560" y="3991"/>
                </a:cubicBezTo>
                <a:close/>
                <a:moveTo>
                  <a:pt x="5930" y="1419"/>
                </a:moveTo>
                <a:lnTo>
                  <a:pt x="5930" y="2003"/>
                </a:lnTo>
                <a:lnTo>
                  <a:pt x="5941" y="4051"/>
                </a:lnTo>
                <a:lnTo>
                  <a:pt x="5965" y="5872"/>
                </a:lnTo>
                <a:lnTo>
                  <a:pt x="1619" y="4908"/>
                </a:lnTo>
                <a:cubicBezTo>
                  <a:pt x="1869" y="3801"/>
                  <a:pt x="2548" y="2848"/>
                  <a:pt x="3489" y="2229"/>
                </a:cubicBezTo>
                <a:lnTo>
                  <a:pt x="4275" y="3670"/>
                </a:lnTo>
                <a:cubicBezTo>
                  <a:pt x="4025" y="3777"/>
                  <a:pt x="3858" y="4027"/>
                  <a:pt x="3858" y="4313"/>
                </a:cubicBezTo>
                <a:cubicBezTo>
                  <a:pt x="3858" y="4694"/>
                  <a:pt x="4179" y="5027"/>
                  <a:pt x="4572" y="5027"/>
                </a:cubicBezTo>
                <a:cubicBezTo>
                  <a:pt x="4965" y="5027"/>
                  <a:pt x="5287" y="4705"/>
                  <a:pt x="5287" y="4313"/>
                </a:cubicBezTo>
                <a:cubicBezTo>
                  <a:pt x="5287" y="3967"/>
                  <a:pt x="5037" y="3670"/>
                  <a:pt x="4715" y="3610"/>
                </a:cubicBezTo>
                <a:lnTo>
                  <a:pt x="3846" y="2015"/>
                </a:lnTo>
                <a:cubicBezTo>
                  <a:pt x="4477" y="1657"/>
                  <a:pt x="5168" y="1455"/>
                  <a:pt x="5930" y="1419"/>
                </a:cubicBezTo>
                <a:close/>
                <a:moveTo>
                  <a:pt x="6287" y="4265"/>
                </a:moveTo>
                <a:cubicBezTo>
                  <a:pt x="7227" y="4348"/>
                  <a:pt x="7965" y="5158"/>
                  <a:pt x="7965" y="6122"/>
                </a:cubicBezTo>
                <a:cubicBezTo>
                  <a:pt x="7965" y="6491"/>
                  <a:pt x="7846" y="6872"/>
                  <a:pt x="7644" y="7170"/>
                </a:cubicBezTo>
                <a:lnTo>
                  <a:pt x="6287" y="6039"/>
                </a:lnTo>
                <a:lnTo>
                  <a:pt x="6287" y="4265"/>
                </a:lnTo>
                <a:close/>
                <a:moveTo>
                  <a:pt x="6477" y="348"/>
                </a:moveTo>
                <a:cubicBezTo>
                  <a:pt x="9501" y="526"/>
                  <a:pt x="11871" y="3039"/>
                  <a:pt x="11871" y="6063"/>
                </a:cubicBezTo>
                <a:cubicBezTo>
                  <a:pt x="11835" y="7349"/>
                  <a:pt x="11454" y="8539"/>
                  <a:pt x="10728" y="9516"/>
                </a:cubicBezTo>
                <a:cubicBezTo>
                  <a:pt x="10692" y="9563"/>
                  <a:pt x="10644" y="9575"/>
                  <a:pt x="10609" y="9575"/>
                </a:cubicBezTo>
                <a:cubicBezTo>
                  <a:pt x="10561" y="9575"/>
                  <a:pt x="10513" y="9563"/>
                  <a:pt x="10490" y="9527"/>
                </a:cubicBezTo>
                <a:lnTo>
                  <a:pt x="9537" y="8730"/>
                </a:lnTo>
                <a:cubicBezTo>
                  <a:pt x="10013" y="8123"/>
                  <a:pt x="10311" y="7384"/>
                  <a:pt x="10394" y="6610"/>
                </a:cubicBezTo>
                <a:cubicBezTo>
                  <a:pt x="10406" y="6491"/>
                  <a:pt x="10323" y="6396"/>
                  <a:pt x="10204" y="6396"/>
                </a:cubicBezTo>
                <a:cubicBezTo>
                  <a:pt x="10097" y="6396"/>
                  <a:pt x="10025" y="6468"/>
                  <a:pt x="10013" y="6551"/>
                </a:cubicBezTo>
                <a:cubicBezTo>
                  <a:pt x="9930" y="7206"/>
                  <a:pt x="9680" y="7849"/>
                  <a:pt x="9299" y="8384"/>
                </a:cubicBezTo>
                <a:cubicBezTo>
                  <a:pt x="9275" y="8396"/>
                  <a:pt x="9263" y="8432"/>
                  <a:pt x="9251" y="8444"/>
                </a:cubicBezTo>
                <a:cubicBezTo>
                  <a:pt x="9251" y="8444"/>
                  <a:pt x="9251" y="8456"/>
                  <a:pt x="9239" y="8456"/>
                </a:cubicBezTo>
                <a:lnTo>
                  <a:pt x="7954" y="7372"/>
                </a:lnTo>
                <a:cubicBezTo>
                  <a:pt x="8227" y="7003"/>
                  <a:pt x="8370" y="6539"/>
                  <a:pt x="8370" y="6075"/>
                </a:cubicBezTo>
                <a:cubicBezTo>
                  <a:pt x="8370" y="4908"/>
                  <a:pt x="7465" y="3920"/>
                  <a:pt x="6299" y="3836"/>
                </a:cubicBezTo>
                <a:lnTo>
                  <a:pt x="6287" y="2146"/>
                </a:lnTo>
                <a:lnTo>
                  <a:pt x="6418" y="2146"/>
                </a:lnTo>
                <a:cubicBezTo>
                  <a:pt x="6453" y="2146"/>
                  <a:pt x="6501" y="2146"/>
                  <a:pt x="6525" y="2169"/>
                </a:cubicBezTo>
                <a:cubicBezTo>
                  <a:pt x="8358" y="2360"/>
                  <a:pt x="9811" y="3812"/>
                  <a:pt x="10025" y="5646"/>
                </a:cubicBezTo>
                <a:cubicBezTo>
                  <a:pt x="10037" y="5753"/>
                  <a:pt x="10109" y="5813"/>
                  <a:pt x="10216" y="5813"/>
                </a:cubicBezTo>
                <a:cubicBezTo>
                  <a:pt x="10335" y="5813"/>
                  <a:pt x="10430" y="5706"/>
                  <a:pt x="10406" y="5598"/>
                </a:cubicBezTo>
                <a:cubicBezTo>
                  <a:pt x="10192" y="3503"/>
                  <a:pt x="8430" y="1848"/>
                  <a:pt x="6299" y="1765"/>
                </a:cubicBezTo>
                <a:lnTo>
                  <a:pt x="6299" y="526"/>
                </a:lnTo>
                <a:cubicBezTo>
                  <a:pt x="6299" y="479"/>
                  <a:pt x="6322" y="443"/>
                  <a:pt x="6346" y="407"/>
                </a:cubicBezTo>
                <a:cubicBezTo>
                  <a:pt x="6382" y="360"/>
                  <a:pt x="6418" y="348"/>
                  <a:pt x="6477" y="348"/>
                </a:cubicBezTo>
                <a:close/>
                <a:moveTo>
                  <a:pt x="1477" y="5277"/>
                </a:moveTo>
                <a:lnTo>
                  <a:pt x="5870" y="6241"/>
                </a:lnTo>
                <a:lnTo>
                  <a:pt x="4667" y="10575"/>
                </a:lnTo>
                <a:cubicBezTo>
                  <a:pt x="2774" y="9980"/>
                  <a:pt x="1405" y="8206"/>
                  <a:pt x="1405" y="6110"/>
                </a:cubicBezTo>
                <a:cubicBezTo>
                  <a:pt x="1405" y="5825"/>
                  <a:pt x="1441" y="5539"/>
                  <a:pt x="1477" y="5277"/>
                </a:cubicBezTo>
                <a:close/>
                <a:moveTo>
                  <a:pt x="6215" y="6468"/>
                </a:moveTo>
                <a:lnTo>
                  <a:pt x="7549" y="7599"/>
                </a:lnTo>
                <a:lnTo>
                  <a:pt x="9132" y="8920"/>
                </a:lnTo>
                <a:lnTo>
                  <a:pt x="9573" y="9289"/>
                </a:lnTo>
                <a:cubicBezTo>
                  <a:pt x="8680" y="10266"/>
                  <a:pt x="7430" y="10813"/>
                  <a:pt x="6108" y="10813"/>
                </a:cubicBezTo>
                <a:cubicBezTo>
                  <a:pt x="5739" y="10813"/>
                  <a:pt x="5382" y="10766"/>
                  <a:pt x="5037" y="10694"/>
                </a:cubicBezTo>
                <a:lnTo>
                  <a:pt x="6215" y="6468"/>
                </a:lnTo>
                <a:close/>
                <a:moveTo>
                  <a:pt x="6429" y="1"/>
                </a:moveTo>
                <a:cubicBezTo>
                  <a:pt x="6297" y="1"/>
                  <a:pt x="6159" y="59"/>
                  <a:pt x="6060" y="157"/>
                </a:cubicBezTo>
                <a:cubicBezTo>
                  <a:pt x="5953" y="264"/>
                  <a:pt x="5882" y="407"/>
                  <a:pt x="5882" y="562"/>
                </a:cubicBezTo>
                <a:lnTo>
                  <a:pt x="5882" y="1038"/>
                </a:lnTo>
                <a:cubicBezTo>
                  <a:pt x="5084" y="1062"/>
                  <a:pt x="4310" y="1288"/>
                  <a:pt x="3620" y="1669"/>
                </a:cubicBezTo>
                <a:lnTo>
                  <a:pt x="3191" y="872"/>
                </a:lnTo>
                <a:cubicBezTo>
                  <a:pt x="3155" y="812"/>
                  <a:pt x="3084" y="764"/>
                  <a:pt x="3024" y="764"/>
                </a:cubicBezTo>
                <a:lnTo>
                  <a:pt x="393" y="764"/>
                </a:lnTo>
                <a:lnTo>
                  <a:pt x="393" y="443"/>
                </a:lnTo>
                <a:cubicBezTo>
                  <a:pt x="393" y="336"/>
                  <a:pt x="298" y="241"/>
                  <a:pt x="203" y="241"/>
                </a:cubicBezTo>
                <a:cubicBezTo>
                  <a:pt x="95" y="241"/>
                  <a:pt x="0" y="336"/>
                  <a:pt x="0" y="443"/>
                </a:cubicBezTo>
                <a:lnTo>
                  <a:pt x="0" y="1467"/>
                </a:lnTo>
                <a:cubicBezTo>
                  <a:pt x="0" y="1574"/>
                  <a:pt x="95" y="1657"/>
                  <a:pt x="203" y="1657"/>
                </a:cubicBezTo>
                <a:cubicBezTo>
                  <a:pt x="298" y="1657"/>
                  <a:pt x="393" y="1562"/>
                  <a:pt x="393" y="1467"/>
                </a:cubicBezTo>
                <a:lnTo>
                  <a:pt x="393" y="1157"/>
                </a:lnTo>
                <a:lnTo>
                  <a:pt x="2917" y="1157"/>
                </a:lnTo>
                <a:lnTo>
                  <a:pt x="3310" y="1872"/>
                </a:lnTo>
                <a:cubicBezTo>
                  <a:pt x="3024" y="2062"/>
                  <a:pt x="2762" y="2277"/>
                  <a:pt x="2501" y="2527"/>
                </a:cubicBezTo>
                <a:cubicBezTo>
                  <a:pt x="1548" y="3467"/>
                  <a:pt x="1036" y="4753"/>
                  <a:pt x="1036" y="6098"/>
                </a:cubicBezTo>
                <a:cubicBezTo>
                  <a:pt x="1036" y="8885"/>
                  <a:pt x="3310" y="11182"/>
                  <a:pt x="6120" y="11182"/>
                </a:cubicBezTo>
                <a:cubicBezTo>
                  <a:pt x="7573" y="11182"/>
                  <a:pt x="8918" y="10575"/>
                  <a:pt x="9882" y="9516"/>
                </a:cubicBezTo>
                <a:lnTo>
                  <a:pt x="10240" y="9813"/>
                </a:lnTo>
                <a:cubicBezTo>
                  <a:pt x="10347" y="9908"/>
                  <a:pt x="10466" y="9944"/>
                  <a:pt x="10597" y="9944"/>
                </a:cubicBezTo>
                <a:lnTo>
                  <a:pt x="10656" y="9944"/>
                </a:lnTo>
                <a:cubicBezTo>
                  <a:pt x="10811" y="9932"/>
                  <a:pt x="10942" y="9837"/>
                  <a:pt x="11037" y="9718"/>
                </a:cubicBezTo>
                <a:cubicBezTo>
                  <a:pt x="11823" y="8670"/>
                  <a:pt x="12228" y="7420"/>
                  <a:pt x="12228" y="6098"/>
                </a:cubicBezTo>
                <a:cubicBezTo>
                  <a:pt x="12228" y="2884"/>
                  <a:pt x="9692" y="205"/>
                  <a:pt x="6465" y="2"/>
                </a:cubicBezTo>
                <a:cubicBezTo>
                  <a:pt x="6453" y="1"/>
                  <a:pt x="6441" y="1"/>
                  <a:pt x="6429" y="1"/>
                </a:cubicBezTo>
                <a:close/>
              </a:path>
            </a:pathLst>
          </a:custGeom>
          <a:solidFill>
            <a:srgbClr val="AE8705"/>
          </a:solidFill>
          <a:ln>
            <a:solidFill>
              <a:srgbClr val="B4975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B4975A"/>
              </a:solidFill>
              <a:highlight>
                <a:srgbClr val="B4975A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8" name="Google Shape;12295;p71">
            <a:extLst>
              <a:ext uri="{FF2B5EF4-FFF2-40B4-BE49-F238E27FC236}">
                <a16:creationId xmlns:a16="http://schemas.microsoft.com/office/drawing/2014/main" id="{61FA6674-1545-C920-AF3A-7B427F191690}"/>
              </a:ext>
            </a:extLst>
          </p:cNvPr>
          <p:cNvGrpSpPr/>
          <p:nvPr/>
        </p:nvGrpSpPr>
        <p:grpSpPr>
          <a:xfrm>
            <a:off x="5519936" y="2142545"/>
            <a:ext cx="461909" cy="470568"/>
            <a:chOff x="3095745" y="3805393"/>
            <a:chExt cx="352840" cy="354718"/>
          </a:xfrm>
          <a:solidFill>
            <a:srgbClr val="AE8705"/>
          </a:solidFill>
        </p:grpSpPr>
        <p:sp>
          <p:nvSpPr>
            <p:cNvPr id="39" name="Google Shape;12296;p71">
              <a:extLst>
                <a:ext uri="{FF2B5EF4-FFF2-40B4-BE49-F238E27FC236}">
                  <a16:creationId xmlns:a16="http://schemas.microsoft.com/office/drawing/2014/main" id="{03E32744-F6E5-6D93-DE7F-DCD89D40BD44}"/>
                </a:ext>
              </a:extLst>
            </p:cNvPr>
            <p:cNvSpPr/>
            <p:nvPr/>
          </p:nvSpPr>
          <p:spPr>
            <a:xfrm>
              <a:off x="3095745" y="3805393"/>
              <a:ext cx="272093" cy="271711"/>
            </a:xfrm>
            <a:custGeom>
              <a:avLst/>
              <a:gdLst/>
              <a:ahLst/>
              <a:cxnLst/>
              <a:rect l="l" t="t" r="r" b="b"/>
              <a:pathLst>
                <a:path w="8549" h="8537" extrusionOk="0">
                  <a:moveTo>
                    <a:pt x="4025" y="0"/>
                  </a:moveTo>
                  <a:cubicBezTo>
                    <a:pt x="3763" y="0"/>
                    <a:pt x="3525" y="179"/>
                    <a:pt x="3489" y="441"/>
                  </a:cubicBezTo>
                  <a:lnTo>
                    <a:pt x="3322" y="1262"/>
                  </a:lnTo>
                  <a:cubicBezTo>
                    <a:pt x="3155" y="1322"/>
                    <a:pt x="2977" y="1381"/>
                    <a:pt x="2834" y="1465"/>
                  </a:cubicBezTo>
                  <a:lnTo>
                    <a:pt x="2132" y="1012"/>
                  </a:lnTo>
                  <a:cubicBezTo>
                    <a:pt x="2036" y="947"/>
                    <a:pt x="1929" y="915"/>
                    <a:pt x="1825" y="915"/>
                  </a:cubicBezTo>
                  <a:cubicBezTo>
                    <a:pt x="1683" y="915"/>
                    <a:pt x="1544" y="974"/>
                    <a:pt x="1441" y="1084"/>
                  </a:cubicBezTo>
                  <a:lnTo>
                    <a:pt x="1084" y="1441"/>
                  </a:lnTo>
                  <a:cubicBezTo>
                    <a:pt x="905" y="1619"/>
                    <a:pt x="881" y="1917"/>
                    <a:pt x="1012" y="2119"/>
                  </a:cubicBezTo>
                  <a:lnTo>
                    <a:pt x="1477" y="2822"/>
                  </a:lnTo>
                  <a:cubicBezTo>
                    <a:pt x="1381" y="2989"/>
                    <a:pt x="1322" y="3155"/>
                    <a:pt x="1262" y="3310"/>
                  </a:cubicBezTo>
                  <a:lnTo>
                    <a:pt x="453" y="3477"/>
                  </a:lnTo>
                  <a:cubicBezTo>
                    <a:pt x="191" y="3524"/>
                    <a:pt x="0" y="3763"/>
                    <a:pt x="0" y="4013"/>
                  </a:cubicBezTo>
                  <a:lnTo>
                    <a:pt x="0" y="4525"/>
                  </a:lnTo>
                  <a:cubicBezTo>
                    <a:pt x="0" y="4775"/>
                    <a:pt x="179" y="5013"/>
                    <a:pt x="453" y="5060"/>
                  </a:cubicBezTo>
                  <a:lnTo>
                    <a:pt x="1262" y="5215"/>
                  </a:lnTo>
                  <a:cubicBezTo>
                    <a:pt x="1322" y="5382"/>
                    <a:pt x="1381" y="5560"/>
                    <a:pt x="1477" y="5715"/>
                  </a:cubicBezTo>
                  <a:lnTo>
                    <a:pt x="1012" y="6406"/>
                  </a:lnTo>
                  <a:cubicBezTo>
                    <a:pt x="869" y="6632"/>
                    <a:pt x="893" y="6918"/>
                    <a:pt x="1084" y="7096"/>
                  </a:cubicBezTo>
                  <a:lnTo>
                    <a:pt x="1441" y="7453"/>
                  </a:lnTo>
                  <a:cubicBezTo>
                    <a:pt x="1544" y="7557"/>
                    <a:pt x="1687" y="7608"/>
                    <a:pt x="1830" y="7608"/>
                  </a:cubicBezTo>
                  <a:cubicBezTo>
                    <a:pt x="1935" y="7608"/>
                    <a:pt x="2041" y="7580"/>
                    <a:pt x="2132" y="7525"/>
                  </a:cubicBezTo>
                  <a:lnTo>
                    <a:pt x="2834" y="7061"/>
                  </a:lnTo>
                  <a:cubicBezTo>
                    <a:pt x="2989" y="7156"/>
                    <a:pt x="3155" y="7215"/>
                    <a:pt x="3322" y="7275"/>
                  </a:cubicBezTo>
                  <a:lnTo>
                    <a:pt x="3489" y="8096"/>
                  </a:lnTo>
                  <a:cubicBezTo>
                    <a:pt x="3525" y="8346"/>
                    <a:pt x="3763" y="8537"/>
                    <a:pt x="4025" y="8537"/>
                  </a:cubicBezTo>
                  <a:lnTo>
                    <a:pt x="4525" y="8537"/>
                  </a:lnTo>
                  <a:cubicBezTo>
                    <a:pt x="4775" y="8537"/>
                    <a:pt x="5013" y="8358"/>
                    <a:pt x="5060" y="8096"/>
                  </a:cubicBezTo>
                  <a:lnTo>
                    <a:pt x="5227" y="7275"/>
                  </a:lnTo>
                  <a:cubicBezTo>
                    <a:pt x="5358" y="7227"/>
                    <a:pt x="5489" y="7180"/>
                    <a:pt x="5632" y="7120"/>
                  </a:cubicBezTo>
                  <a:cubicBezTo>
                    <a:pt x="5692" y="7084"/>
                    <a:pt x="5727" y="6977"/>
                    <a:pt x="5692" y="6894"/>
                  </a:cubicBezTo>
                  <a:cubicBezTo>
                    <a:pt x="5655" y="6821"/>
                    <a:pt x="5584" y="6790"/>
                    <a:pt x="5515" y="6790"/>
                  </a:cubicBezTo>
                  <a:cubicBezTo>
                    <a:pt x="5494" y="6790"/>
                    <a:pt x="5473" y="6793"/>
                    <a:pt x="5453" y="6799"/>
                  </a:cubicBezTo>
                  <a:cubicBezTo>
                    <a:pt x="5299" y="6870"/>
                    <a:pt x="5156" y="6918"/>
                    <a:pt x="5001" y="6965"/>
                  </a:cubicBezTo>
                  <a:cubicBezTo>
                    <a:pt x="4941" y="6977"/>
                    <a:pt x="4882" y="7037"/>
                    <a:pt x="4882" y="7096"/>
                  </a:cubicBezTo>
                  <a:lnTo>
                    <a:pt x="4703" y="8025"/>
                  </a:lnTo>
                  <a:cubicBezTo>
                    <a:pt x="4691" y="8108"/>
                    <a:pt x="4596" y="8180"/>
                    <a:pt x="4513" y="8180"/>
                  </a:cubicBezTo>
                  <a:lnTo>
                    <a:pt x="4001" y="8180"/>
                  </a:lnTo>
                  <a:cubicBezTo>
                    <a:pt x="3917" y="8180"/>
                    <a:pt x="3822" y="8120"/>
                    <a:pt x="3810" y="8025"/>
                  </a:cubicBezTo>
                  <a:lnTo>
                    <a:pt x="3632" y="7096"/>
                  </a:lnTo>
                  <a:cubicBezTo>
                    <a:pt x="3620" y="7037"/>
                    <a:pt x="3572" y="6977"/>
                    <a:pt x="3513" y="6965"/>
                  </a:cubicBezTo>
                  <a:cubicBezTo>
                    <a:pt x="3310" y="6906"/>
                    <a:pt x="3096" y="6811"/>
                    <a:pt x="2905" y="6703"/>
                  </a:cubicBezTo>
                  <a:cubicBezTo>
                    <a:pt x="2876" y="6691"/>
                    <a:pt x="2843" y="6686"/>
                    <a:pt x="2812" y="6686"/>
                  </a:cubicBezTo>
                  <a:cubicBezTo>
                    <a:pt x="2780" y="6686"/>
                    <a:pt x="2751" y="6691"/>
                    <a:pt x="2727" y="6703"/>
                  </a:cubicBezTo>
                  <a:lnTo>
                    <a:pt x="1941" y="7227"/>
                  </a:lnTo>
                  <a:cubicBezTo>
                    <a:pt x="1904" y="7249"/>
                    <a:pt x="1864" y="7260"/>
                    <a:pt x="1824" y="7260"/>
                  </a:cubicBezTo>
                  <a:cubicBezTo>
                    <a:pt x="1774" y="7260"/>
                    <a:pt x="1725" y="7243"/>
                    <a:pt x="1679" y="7203"/>
                  </a:cubicBezTo>
                  <a:lnTo>
                    <a:pt x="1322" y="6846"/>
                  </a:lnTo>
                  <a:cubicBezTo>
                    <a:pt x="1262" y="6787"/>
                    <a:pt x="1250" y="6680"/>
                    <a:pt x="1298" y="6584"/>
                  </a:cubicBezTo>
                  <a:lnTo>
                    <a:pt x="1822" y="5799"/>
                  </a:lnTo>
                  <a:cubicBezTo>
                    <a:pt x="1846" y="5739"/>
                    <a:pt x="1858" y="5679"/>
                    <a:pt x="1822" y="5620"/>
                  </a:cubicBezTo>
                  <a:cubicBezTo>
                    <a:pt x="1715" y="5429"/>
                    <a:pt x="1620" y="5215"/>
                    <a:pt x="1560" y="5013"/>
                  </a:cubicBezTo>
                  <a:cubicBezTo>
                    <a:pt x="1548" y="4953"/>
                    <a:pt x="1489" y="4894"/>
                    <a:pt x="1429" y="4894"/>
                  </a:cubicBezTo>
                  <a:lnTo>
                    <a:pt x="512" y="4715"/>
                  </a:lnTo>
                  <a:cubicBezTo>
                    <a:pt x="417" y="4703"/>
                    <a:pt x="346" y="4608"/>
                    <a:pt x="346" y="4525"/>
                  </a:cubicBezTo>
                  <a:lnTo>
                    <a:pt x="346" y="4013"/>
                  </a:lnTo>
                  <a:cubicBezTo>
                    <a:pt x="346" y="3929"/>
                    <a:pt x="405" y="3834"/>
                    <a:pt x="512" y="3822"/>
                  </a:cubicBezTo>
                  <a:lnTo>
                    <a:pt x="1429" y="3643"/>
                  </a:lnTo>
                  <a:cubicBezTo>
                    <a:pt x="1489" y="3632"/>
                    <a:pt x="1548" y="3584"/>
                    <a:pt x="1560" y="3524"/>
                  </a:cubicBezTo>
                  <a:cubicBezTo>
                    <a:pt x="1620" y="3322"/>
                    <a:pt x="1715" y="3108"/>
                    <a:pt x="1822" y="2917"/>
                  </a:cubicBezTo>
                  <a:cubicBezTo>
                    <a:pt x="1846" y="2858"/>
                    <a:pt x="1846" y="2786"/>
                    <a:pt x="1822" y="2739"/>
                  </a:cubicBezTo>
                  <a:lnTo>
                    <a:pt x="1298" y="1941"/>
                  </a:lnTo>
                  <a:cubicBezTo>
                    <a:pt x="1250" y="1869"/>
                    <a:pt x="1250" y="1762"/>
                    <a:pt x="1322" y="1691"/>
                  </a:cubicBezTo>
                  <a:lnTo>
                    <a:pt x="1679" y="1334"/>
                  </a:lnTo>
                  <a:cubicBezTo>
                    <a:pt x="1714" y="1299"/>
                    <a:pt x="1765" y="1280"/>
                    <a:pt x="1820" y="1280"/>
                  </a:cubicBezTo>
                  <a:cubicBezTo>
                    <a:pt x="1859" y="1280"/>
                    <a:pt x="1901" y="1290"/>
                    <a:pt x="1941" y="1310"/>
                  </a:cubicBezTo>
                  <a:lnTo>
                    <a:pt x="2727" y="1822"/>
                  </a:lnTo>
                  <a:cubicBezTo>
                    <a:pt x="2759" y="1841"/>
                    <a:pt x="2791" y="1853"/>
                    <a:pt x="2822" y="1853"/>
                  </a:cubicBezTo>
                  <a:cubicBezTo>
                    <a:pt x="2850" y="1853"/>
                    <a:pt x="2878" y="1844"/>
                    <a:pt x="2905" y="1822"/>
                  </a:cubicBezTo>
                  <a:cubicBezTo>
                    <a:pt x="3096" y="1727"/>
                    <a:pt x="3310" y="1631"/>
                    <a:pt x="3513" y="1572"/>
                  </a:cubicBezTo>
                  <a:cubicBezTo>
                    <a:pt x="3572" y="1560"/>
                    <a:pt x="3632" y="1500"/>
                    <a:pt x="3632" y="1441"/>
                  </a:cubicBezTo>
                  <a:lnTo>
                    <a:pt x="3810" y="512"/>
                  </a:lnTo>
                  <a:cubicBezTo>
                    <a:pt x="3822" y="429"/>
                    <a:pt x="3917" y="357"/>
                    <a:pt x="4001" y="357"/>
                  </a:cubicBezTo>
                  <a:lnTo>
                    <a:pt x="4513" y="357"/>
                  </a:lnTo>
                  <a:cubicBezTo>
                    <a:pt x="4596" y="357"/>
                    <a:pt x="4691" y="417"/>
                    <a:pt x="4703" y="512"/>
                  </a:cubicBezTo>
                  <a:lnTo>
                    <a:pt x="4882" y="1441"/>
                  </a:lnTo>
                  <a:cubicBezTo>
                    <a:pt x="4894" y="1500"/>
                    <a:pt x="4941" y="1560"/>
                    <a:pt x="5001" y="1572"/>
                  </a:cubicBezTo>
                  <a:cubicBezTo>
                    <a:pt x="5215" y="1631"/>
                    <a:pt x="5418" y="1727"/>
                    <a:pt x="5608" y="1822"/>
                  </a:cubicBezTo>
                  <a:cubicBezTo>
                    <a:pt x="5638" y="1840"/>
                    <a:pt x="5674" y="1849"/>
                    <a:pt x="5706" y="1849"/>
                  </a:cubicBezTo>
                  <a:cubicBezTo>
                    <a:pt x="5739" y="1849"/>
                    <a:pt x="5769" y="1840"/>
                    <a:pt x="5787" y="1822"/>
                  </a:cubicBezTo>
                  <a:lnTo>
                    <a:pt x="6584" y="1310"/>
                  </a:lnTo>
                  <a:cubicBezTo>
                    <a:pt x="6617" y="1288"/>
                    <a:pt x="6656" y="1277"/>
                    <a:pt x="6696" y="1277"/>
                  </a:cubicBezTo>
                  <a:cubicBezTo>
                    <a:pt x="6745" y="1277"/>
                    <a:pt x="6795" y="1294"/>
                    <a:pt x="6835" y="1334"/>
                  </a:cubicBezTo>
                  <a:lnTo>
                    <a:pt x="7192" y="1691"/>
                  </a:lnTo>
                  <a:cubicBezTo>
                    <a:pt x="7251" y="1750"/>
                    <a:pt x="7263" y="1858"/>
                    <a:pt x="7216" y="1941"/>
                  </a:cubicBezTo>
                  <a:lnTo>
                    <a:pt x="6704" y="2739"/>
                  </a:lnTo>
                  <a:cubicBezTo>
                    <a:pt x="6668" y="2798"/>
                    <a:pt x="6656" y="2858"/>
                    <a:pt x="6704" y="2917"/>
                  </a:cubicBezTo>
                  <a:cubicBezTo>
                    <a:pt x="6799" y="3108"/>
                    <a:pt x="6894" y="3322"/>
                    <a:pt x="6954" y="3524"/>
                  </a:cubicBezTo>
                  <a:cubicBezTo>
                    <a:pt x="6965" y="3584"/>
                    <a:pt x="7025" y="3643"/>
                    <a:pt x="7085" y="3643"/>
                  </a:cubicBezTo>
                  <a:lnTo>
                    <a:pt x="8013" y="3822"/>
                  </a:lnTo>
                  <a:cubicBezTo>
                    <a:pt x="8097" y="3834"/>
                    <a:pt x="8168" y="3929"/>
                    <a:pt x="8168" y="4013"/>
                  </a:cubicBezTo>
                  <a:lnTo>
                    <a:pt x="8168" y="4525"/>
                  </a:lnTo>
                  <a:cubicBezTo>
                    <a:pt x="8168" y="4608"/>
                    <a:pt x="8108" y="4703"/>
                    <a:pt x="8013" y="4715"/>
                  </a:cubicBezTo>
                  <a:lnTo>
                    <a:pt x="7085" y="4894"/>
                  </a:lnTo>
                  <a:cubicBezTo>
                    <a:pt x="7025" y="4906"/>
                    <a:pt x="6965" y="4953"/>
                    <a:pt x="6954" y="5013"/>
                  </a:cubicBezTo>
                  <a:cubicBezTo>
                    <a:pt x="6906" y="5156"/>
                    <a:pt x="6846" y="5322"/>
                    <a:pt x="6787" y="5477"/>
                  </a:cubicBezTo>
                  <a:cubicBezTo>
                    <a:pt x="6739" y="5560"/>
                    <a:pt x="6787" y="5668"/>
                    <a:pt x="6882" y="5715"/>
                  </a:cubicBezTo>
                  <a:cubicBezTo>
                    <a:pt x="6903" y="5724"/>
                    <a:pt x="6926" y="5729"/>
                    <a:pt x="6949" y="5729"/>
                  </a:cubicBezTo>
                  <a:cubicBezTo>
                    <a:pt x="7016" y="5729"/>
                    <a:pt x="7085" y="5691"/>
                    <a:pt x="7120" y="5620"/>
                  </a:cubicBezTo>
                  <a:cubicBezTo>
                    <a:pt x="7180" y="5489"/>
                    <a:pt x="7239" y="5358"/>
                    <a:pt x="7275" y="5215"/>
                  </a:cubicBezTo>
                  <a:lnTo>
                    <a:pt x="8097" y="5060"/>
                  </a:lnTo>
                  <a:cubicBezTo>
                    <a:pt x="8347" y="5013"/>
                    <a:pt x="8549" y="4775"/>
                    <a:pt x="8549" y="4525"/>
                  </a:cubicBezTo>
                  <a:lnTo>
                    <a:pt x="8549" y="4013"/>
                  </a:lnTo>
                  <a:cubicBezTo>
                    <a:pt x="8549" y="3763"/>
                    <a:pt x="8370" y="3524"/>
                    <a:pt x="8097" y="3477"/>
                  </a:cubicBezTo>
                  <a:lnTo>
                    <a:pt x="7275" y="3310"/>
                  </a:lnTo>
                  <a:cubicBezTo>
                    <a:pt x="7216" y="3155"/>
                    <a:pt x="7156" y="2977"/>
                    <a:pt x="7073" y="2822"/>
                  </a:cubicBezTo>
                  <a:lnTo>
                    <a:pt x="7537" y="2119"/>
                  </a:lnTo>
                  <a:cubicBezTo>
                    <a:pt x="7680" y="1905"/>
                    <a:pt x="7656" y="1619"/>
                    <a:pt x="7454" y="1441"/>
                  </a:cubicBezTo>
                  <a:lnTo>
                    <a:pt x="7096" y="1084"/>
                  </a:lnTo>
                  <a:cubicBezTo>
                    <a:pt x="6992" y="980"/>
                    <a:pt x="6848" y="924"/>
                    <a:pt x="6705" y="924"/>
                  </a:cubicBezTo>
                  <a:cubicBezTo>
                    <a:pt x="6603" y="924"/>
                    <a:pt x="6502" y="953"/>
                    <a:pt x="6418" y="1012"/>
                  </a:cubicBezTo>
                  <a:lnTo>
                    <a:pt x="5715" y="1465"/>
                  </a:lnTo>
                  <a:cubicBezTo>
                    <a:pt x="5549" y="1381"/>
                    <a:pt x="5394" y="1322"/>
                    <a:pt x="5227" y="1262"/>
                  </a:cubicBezTo>
                  <a:lnTo>
                    <a:pt x="5060" y="441"/>
                  </a:lnTo>
                  <a:cubicBezTo>
                    <a:pt x="5013" y="191"/>
                    <a:pt x="4775" y="0"/>
                    <a:pt x="4525" y="0"/>
                  </a:cubicBezTo>
                  <a:close/>
                </a:path>
              </a:pathLst>
            </a:custGeom>
            <a:grpFill/>
            <a:ln>
              <a:solidFill>
                <a:srgbClr val="B4975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Google Shape;12297;p71">
              <a:extLst>
                <a:ext uri="{FF2B5EF4-FFF2-40B4-BE49-F238E27FC236}">
                  <a16:creationId xmlns:a16="http://schemas.microsoft.com/office/drawing/2014/main" id="{A6FE01C7-B5DC-F71C-CF2F-DDFA1E925456}"/>
                </a:ext>
              </a:extLst>
            </p:cNvPr>
            <p:cNvSpPr/>
            <p:nvPr/>
          </p:nvSpPr>
          <p:spPr>
            <a:xfrm>
              <a:off x="3184798" y="3878883"/>
              <a:ext cx="109550" cy="94018"/>
            </a:xfrm>
            <a:custGeom>
              <a:avLst/>
              <a:gdLst/>
              <a:ahLst/>
              <a:cxnLst/>
              <a:rect l="l" t="t" r="r" b="b"/>
              <a:pathLst>
                <a:path w="3442" h="2954" extrusionOk="0">
                  <a:moveTo>
                    <a:pt x="1465" y="1"/>
                  </a:moveTo>
                  <a:cubicBezTo>
                    <a:pt x="941" y="1"/>
                    <a:pt x="453" y="191"/>
                    <a:pt x="72" y="561"/>
                  </a:cubicBezTo>
                  <a:cubicBezTo>
                    <a:pt x="0" y="632"/>
                    <a:pt x="0" y="739"/>
                    <a:pt x="72" y="811"/>
                  </a:cubicBezTo>
                  <a:cubicBezTo>
                    <a:pt x="113" y="852"/>
                    <a:pt x="158" y="873"/>
                    <a:pt x="203" y="873"/>
                  </a:cubicBezTo>
                  <a:cubicBezTo>
                    <a:pt x="247" y="873"/>
                    <a:pt x="292" y="852"/>
                    <a:pt x="334" y="811"/>
                  </a:cubicBezTo>
                  <a:cubicBezTo>
                    <a:pt x="631" y="513"/>
                    <a:pt x="1024" y="358"/>
                    <a:pt x="1465" y="358"/>
                  </a:cubicBezTo>
                  <a:cubicBezTo>
                    <a:pt x="2358" y="358"/>
                    <a:pt x="3084" y="1084"/>
                    <a:pt x="3084" y="1977"/>
                  </a:cubicBezTo>
                  <a:cubicBezTo>
                    <a:pt x="3084" y="2227"/>
                    <a:pt x="3024" y="2477"/>
                    <a:pt x="2905" y="2716"/>
                  </a:cubicBezTo>
                  <a:cubicBezTo>
                    <a:pt x="2846" y="2799"/>
                    <a:pt x="2894" y="2894"/>
                    <a:pt x="2977" y="2942"/>
                  </a:cubicBezTo>
                  <a:cubicBezTo>
                    <a:pt x="3013" y="2954"/>
                    <a:pt x="3036" y="2954"/>
                    <a:pt x="3048" y="2954"/>
                  </a:cubicBezTo>
                  <a:cubicBezTo>
                    <a:pt x="3108" y="2954"/>
                    <a:pt x="3167" y="2930"/>
                    <a:pt x="3215" y="2870"/>
                  </a:cubicBezTo>
                  <a:cubicBezTo>
                    <a:pt x="3370" y="2585"/>
                    <a:pt x="3441" y="2287"/>
                    <a:pt x="3441" y="1977"/>
                  </a:cubicBezTo>
                  <a:cubicBezTo>
                    <a:pt x="3441" y="894"/>
                    <a:pt x="2560" y="1"/>
                    <a:pt x="1465" y="1"/>
                  </a:cubicBezTo>
                  <a:close/>
                </a:path>
              </a:pathLst>
            </a:custGeom>
            <a:grpFill/>
            <a:ln>
              <a:solidFill>
                <a:srgbClr val="B4975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Google Shape;12298;p71">
              <a:extLst>
                <a:ext uri="{FF2B5EF4-FFF2-40B4-BE49-F238E27FC236}">
                  <a16:creationId xmlns:a16="http://schemas.microsoft.com/office/drawing/2014/main" id="{C39836B9-5FF8-54CA-D02B-B8C02BA96A3C}"/>
                </a:ext>
              </a:extLst>
            </p:cNvPr>
            <p:cNvSpPr/>
            <p:nvPr/>
          </p:nvSpPr>
          <p:spPr>
            <a:xfrm>
              <a:off x="3168120" y="3917331"/>
              <a:ext cx="102707" cy="87016"/>
            </a:xfrm>
            <a:custGeom>
              <a:avLst/>
              <a:gdLst/>
              <a:ahLst/>
              <a:cxnLst/>
              <a:rect l="l" t="t" r="r" b="b"/>
              <a:pathLst>
                <a:path w="3227" h="2734" extrusionOk="0">
                  <a:moveTo>
                    <a:pt x="277" y="0"/>
                  </a:moveTo>
                  <a:cubicBezTo>
                    <a:pt x="203" y="0"/>
                    <a:pt x="136" y="38"/>
                    <a:pt x="108" y="115"/>
                  </a:cubicBezTo>
                  <a:cubicBezTo>
                    <a:pt x="36" y="317"/>
                    <a:pt x="0" y="531"/>
                    <a:pt x="0" y="758"/>
                  </a:cubicBezTo>
                  <a:cubicBezTo>
                    <a:pt x="0" y="1841"/>
                    <a:pt x="881" y="2734"/>
                    <a:pt x="1977" y="2734"/>
                  </a:cubicBezTo>
                  <a:cubicBezTo>
                    <a:pt x="2394" y="2734"/>
                    <a:pt x="2798" y="2603"/>
                    <a:pt x="3144" y="2365"/>
                  </a:cubicBezTo>
                  <a:cubicBezTo>
                    <a:pt x="3215" y="2305"/>
                    <a:pt x="3227" y="2198"/>
                    <a:pt x="3191" y="2127"/>
                  </a:cubicBezTo>
                  <a:cubicBezTo>
                    <a:pt x="3162" y="2075"/>
                    <a:pt x="3106" y="2051"/>
                    <a:pt x="3050" y="2051"/>
                  </a:cubicBezTo>
                  <a:cubicBezTo>
                    <a:pt x="3015" y="2051"/>
                    <a:pt x="2981" y="2061"/>
                    <a:pt x="2953" y="2079"/>
                  </a:cubicBezTo>
                  <a:cubicBezTo>
                    <a:pt x="2667" y="2282"/>
                    <a:pt x="2334" y="2389"/>
                    <a:pt x="2001" y="2389"/>
                  </a:cubicBezTo>
                  <a:cubicBezTo>
                    <a:pt x="1108" y="2389"/>
                    <a:pt x="370" y="1662"/>
                    <a:pt x="370" y="769"/>
                  </a:cubicBezTo>
                  <a:cubicBezTo>
                    <a:pt x="370" y="591"/>
                    <a:pt x="405" y="412"/>
                    <a:pt x="465" y="246"/>
                  </a:cubicBezTo>
                  <a:cubicBezTo>
                    <a:pt x="465" y="138"/>
                    <a:pt x="417" y="43"/>
                    <a:pt x="334" y="7"/>
                  </a:cubicBezTo>
                  <a:cubicBezTo>
                    <a:pt x="315" y="3"/>
                    <a:pt x="296" y="0"/>
                    <a:pt x="277" y="0"/>
                  </a:cubicBezTo>
                  <a:close/>
                </a:path>
              </a:pathLst>
            </a:custGeom>
            <a:grpFill/>
            <a:ln>
              <a:solidFill>
                <a:srgbClr val="B4975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Google Shape;12299;p71">
              <a:extLst>
                <a:ext uri="{FF2B5EF4-FFF2-40B4-BE49-F238E27FC236}">
                  <a16:creationId xmlns:a16="http://schemas.microsoft.com/office/drawing/2014/main" id="{BAA90311-016F-E523-CF42-2B9DF16A2955}"/>
                </a:ext>
              </a:extLst>
            </p:cNvPr>
            <p:cNvSpPr/>
            <p:nvPr/>
          </p:nvSpPr>
          <p:spPr>
            <a:xfrm>
              <a:off x="3264749" y="3976275"/>
              <a:ext cx="183836" cy="183836"/>
            </a:xfrm>
            <a:custGeom>
              <a:avLst/>
              <a:gdLst/>
              <a:ahLst/>
              <a:cxnLst/>
              <a:rect l="l" t="t" r="r" b="b"/>
              <a:pathLst>
                <a:path w="5776" h="5776" extrusionOk="0">
                  <a:moveTo>
                    <a:pt x="2739" y="1"/>
                  </a:moveTo>
                  <a:cubicBezTo>
                    <a:pt x="2548" y="1"/>
                    <a:pt x="2370" y="156"/>
                    <a:pt x="2322" y="346"/>
                  </a:cubicBezTo>
                  <a:lnTo>
                    <a:pt x="2215" y="846"/>
                  </a:lnTo>
                  <a:cubicBezTo>
                    <a:pt x="2132" y="882"/>
                    <a:pt x="2036" y="930"/>
                    <a:pt x="1953" y="953"/>
                  </a:cubicBezTo>
                  <a:lnTo>
                    <a:pt x="1525" y="668"/>
                  </a:lnTo>
                  <a:cubicBezTo>
                    <a:pt x="1454" y="627"/>
                    <a:pt x="1372" y="606"/>
                    <a:pt x="1291" y="606"/>
                  </a:cubicBezTo>
                  <a:cubicBezTo>
                    <a:pt x="1181" y="606"/>
                    <a:pt x="1071" y="645"/>
                    <a:pt x="989" y="727"/>
                  </a:cubicBezTo>
                  <a:lnTo>
                    <a:pt x="751" y="965"/>
                  </a:lnTo>
                  <a:cubicBezTo>
                    <a:pt x="620" y="1108"/>
                    <a:pt x="584" y="1322"/>
                    <a:pt x="691" y="1501"/>
                  </a:cubicBezTo>
                  <a:lnTo>
                    <a:pt x="977" y="1942"/>
                  </a:lnTo>
                  <a:cubicBezTo>
                    <a:pt x="917" y="2061"/>
                    <a:pt x="870" y="2180"/>
                    <a:pt x="822" y="2311"/>
                  </a:cubicBezTo>
                  <a:cubicBezTo>
                    <a:pt x="786" y="2394"/>
                    <a:pt x="858" y="2501"/>
                    <a:pt x="941" y="2537"/>
                  </a:cubicBezTo>
                  <a:cubicBezTo>
                    <a:pt x="954" y="2541"/>
                    <a:pt x="967" y="2542"/>
                    <a:pt x="980" y="2542"/>
                  </a:cubicBezTo>
                  <a:cubicBezTo>
                    <a:pt x="1055" y="2542"/>
                    <a:pt x="1137" y="2489"/>
                    <a:pt x="1167" y="2418"/>
                  </a:cubicBezTo>
                  <a:cubicBezTo>
                    <a:pt x="1203" y="2275"/>
                    <a:pt x="1251" y="2144"/>
                    <a:pt x="1322" y="2025"/>
                  </a:cubicBezTo>
                  <a:cubicBezTo>
                    <a:pt x="1358" y="1965"/>
                    <a:pt x="1358" y="1894"/>
                    <a:pt x="1322" y="1846"/>
                  </a:cubicBezTo>
                  <a:lnTo>
                    <a:pt x="989" y="1322"/>
                  </a:lnTo>
                  <a:cubicBezTo>
                    <a:pt x="977" y="1299"/>
                    <a:pt x="977" y="1263"/>
                    <a:pt x="1001" y="1239"/>
                  </a:cubicBezTo>
                  <a:lnTo>
                    <a:pt x="1239" y="1001"/>
                  </a:lnTo>
                  <a:cubicBezTo>
                    <a:pt x="1258" y="981"/>
                    <a:pt x="1274" y="973"/>
                    <a:pt x="1291" y="973"/>
                  </a:cubicBezTo>
                  <a:cubicBezTo>
                    <a:pt x="1304" y="973"/>
                    <a:pt x="1318" y="978"/>
                    <a:pt x="1334" y="989"/>
                  </a:cubicBezTo>
                  <a:lnTo>
                    <a:pt x="1846" y="1322"/>
                  </a:lnTo>
                  <a:cubicBezTo>
                    <a:pt x="1878" y="1342"/>
                    <a:pt x="1910" y="1354"/>
                    <a:pt x="1942" y="1354"/>
                  </a:cubicBezTo>
                  <a:cubicBezTo>
                    <a:pt x="1969" y="1354"/>
                    <a:pt x="1997" y="1345"/>
                    <a:pt x="2025" y="1322"/>
                  </a:cubicBezTo>
                  <a:cubicBezTo>
                    <a:pt x="2144" y="1251"/>
                    <a:pt x="2287" y="1203"/>
                    <a:pt x="2417" y="1156"/>
                  </a:cubicBezTo>
                  <a:cubicBezTo>
                    <a:pt x="2477" y="1144"/>
                    <a:pt x="2537" y="1084"/>
                    <a:pt x="2537" y="1025"/>
                  </a:cubicBezTo>
                  <a:lnTo>
                    <a:pt x="2656" y="418"/>
                  </a:lnTo>
                  <a:cubicBezTo>
                    <a:pt x="2656" y="382"/>
                    <a:pt x="2679" y="358"/>
                    <a:pt x="2727" y="358"/>
                  </a:cubicBezTo>
                  <a:lnTo>
                    <a:pt x="3060" y="358"/>
                  </a:lnTo>
                  <a:cubicBezTo>
                    <a:pt x="3084" y="358"/>
                    <a:pt x="3120" y="394"/>
                    <a:pt x="3132" y="418"/>
                  </a:cubicBezTo>
                  <a:lnTo>
                    <a:pt x="3251" y="1025"/>
                  </a:lnTo>
                  <a:cubicBezTo>
                    <a:pt x="3263" y="1084"/>
                    <a:pt x="3310" y="1144"/>
                    <a:pt x="3370" y="1156"/>
                  </a:cubicBezTo>
                  <a:cubicBezTo>
                    <a:pt x="3501" y="1203"/>
                    <a:pt x="3632" y="1251"/>
                    <a:pt x="3751" y="1322"/>
                  </a:cubicBezTo>
                  <a:cubicBezTo>
                    <a:pt x="3781" y="1340"/>
                    <a:pt x="3816" y="1349"/>
                    <a:pt x="3849" y="1349"/>
                  </a:cubicBezTo>
                  <a:cubicBezTo>
                    <a:pt x="3882" y="1349"/>
                    <a:pt x="3912" y="1340"/>
                    <a:pt x="3930" y="1322"/>
                  </a:cubicBezTo>
                  <a:lnTo>
                    <a:pt x="4453" y="989"/>
                  </a:lnTo>
                  <a:cubicBezTo>
                    <a:pt x="4469" y="978"/>
                    <a:pt x="4483" y="973"/>
                    <a:pt x="4497" y="973"/>
                  </a:cubicBezTo>
                  <a:cubicBezTo>
                    <a:pt x="4513" y="973"/>
                    <a:pt x="4529" y="981"/>
                    <a:pt x="4549" y="1001"/>
                  </a:cubicBezTo>
                  <a:lnTo>
                    <a:pt x="4787" y="1239"/>
                  </a:lnTo>
                  <a:cubicBezTo>
                    <a:pt x="4811" y="1263"/>
                    <a:pt x="4811" y="1299"/>
                    <a:pt x="4799" y="1322"/>
                  </a:cubicBezTo>
                  <a:lnTo>
                    <a:pt x="4453" y="1846"/>
                  </a:lnTo>
                  <a:cubicBezTo>
                    <a:pt x="4430" y="1906"/>
                    <a:pt x="4406" y="1965"/>
                    <a:pt x="4453" y="2025"/>
                  </a:cubicBezTo>
                  <a:cubicBezTo>
                    <a:pt x="4525" y="2144"/>
                    <a:pt x="4573" y="2275"/>
                    <a:pt x="4620" y="2418"/>
                  </a:cubicBezTo>
                  <a:cubicBezTo>
                    <a:pt x="4632" y="2477"/>
                    <a:pt x="4692" y="2537"/>
                    <a:pt x="4751" y="2537"/>
                  </a:cubicBezTo>
                  <a:lnTo>
                    <a:pt x="5358" y="2656"/>
                  </a:lnTo>
                  <a:cubicBezTo>
                    <a:pt x="5394" y="2656"/>
                    <a:pt x="5418" y="2680"/>
                    <a:pt x="5418" y="2727"/>
                  </a:cubicBezTo>
                  <a:lnTo>
                    <a:pt x="5418" y="3049"/>
                  </a:lnTo>
                  <a:cubicBezTo>
                    <a:pt x="5418" y="3085"/>
                    <a:pt x="5394" y="3108"/>
                    <a:pt x="5358" y="3132"/>
                  </a:cubicBezTo>
                  <a:lnTo>
                    <a:pt x="4751" y="3251"/>
                  </a:lnTo>
                  <a:cubicBezTo>
                    <a:pt x="4692" y="3263"/>
                    <a:pt x="4632" y="3311"/>
                    <a:pt x="4620" y="3370"/>
                  </a:cubicBezTo>
                  <a:cubicBezTo>
                    <a:pt x="4573" y="3501"/>
                    <a:pt x="4525" y="3632"/>
                    <a:pt x="4453" y="3751"/>
                  </a:cubicBezTo>
                  <a:cubicBezTo>
                    <a:pt x="4430" y="3811"/>
                    <a:pt x="4430" y="3882"/>
                    <a:pt x="4453" y="3930"/>
                  </a:cubicBezTo>
                  <a:lnTo>
                    <a:pt x="4799" y="4454"/>
                  </a:lnTo>
                  <a:cubicBezTo>
                    <a:pt x="4811" y="4478"/>
                    <a:pt x="4811" y="4513"/>
                    <a:pt x="4787" y="4537"/>
                  </a:cubicBezTo>
                  <a:lnTo>
                    <a:pt x="4549" y="4775"/>
                  </a:lnTo>
                  <a:cubicBezTo>
                    <a:pt x="4526" y="4798"/>
                    <a:pt x="4508" y="4806"/>
                    <a:pt x="4489" y="4806"/>
                  </a:cubicBezTo>
                  <a:cubicBezTo>
                    <a:pt x="4478" y="4806"/>
                    <a:pt x="4467" y="4803"/>
                    <a:pt x="4453" y="4799"/>
                  </a:cubicBezTo>
                  <a:lnTo>
                    <a:pt x="3930" y="4454"/>
                  </a:lnTo>
                  <a:cubicBezTo>
                    <a:pt x="3898" y="4435"/>
                    <a:pt x="3866" y="4422"/>
                    <a:pt x="3834" y="4422"/>
                  </a:cubicBezTo>
                  <a:cubicBezTo>
                    <a:pt x="3806" y="4422"/>
                    <a:pt x="3779" y="4432"/>
                    <a:pt x="3751" y="4454"/>
                  </a:cubicBezTo>
                  <a:cubicBezTo>
                    <a:pt x="3632" y="4525"/>
                    <a:pt x="3501" y="4573"/>
                    <a:pt x="3370" y="4621"/>
                  </a:cubicBezTo>
                  <a:cubicBezTo>
                    <a:pt x="3310" y="4632"/>
                    <a:pt x="3251" y="4692"/>
                    <a:pt x="3251" y="4751"/>
                  </a:cubicBezTo>
                  <a:lnTo>
                    <a:pt x="3132" y="5359"/>
                  </a:lnTo>
                  <a:cubicBezTo>
                    <a:pt x="3132" y="5394"/>
                    <a:pt x="3096" y="5418"/>
                    <a:pt x="3060" y="5418"/>
                  </a:cubicBezTo>
                  <a:lnTo>
                    <a:pt x="2727" y="5418"/>
                  </a:lnTo>
                  <a:cubicBezTo>
                    <a:pt x="2703" y="5418"/>
                    <a:pt x="2668" y="5394"/>
                    <a:pt x="2656" y="5359"/>
                  </a:cubicBezTo>
                  <a:lnTo>
                    <a:pt x="2537" y="4751"/>
                  </a:lnTo>
                  <a:cubicBezTo>
                    <a:pt x="2525" y="4692"/>
                    <a:pt x="2477" y="4632"/>
                    <a:pt x="2417" y="4621"/>
                  </a:cubicBezTo>
                  <a:cubicBezTo>
                    <a:pt x="2287" y="4573"/>
                    <a:pt x="2144" y="4525"/>
                    <a:pt x="2025" y="4454"/>
                  </a:cubicBezTo>
                  <a:cubicBezTo>
                    <a:pt x="1995" y="4436"/>
                    <a:pt x="1962" y="4427"/>
                    <a:pt x="1931" y="4427"/>
                  </a:cubicBezTo>
                  <a:cubicBezTo>
                    <a:pt x="1900" y="4427"/>
                    <a:pt x="1870" y="4436"/>
                    <a:pt x="1846" y="4454"/>
                  </a:cubicBezTo>
                  <a:lnTo>
                    <a:pt x="1334" y="4799"/>
                  </a:lnTo>
                  <a:cubicBezTo>
                    <a:pt x="1321" y="4803"/>
                    <a:pt x="1309" y="4806"/>
                    <a:pt x="1298" y="4806"/>
                  </a:cubicBezTo>
                  <a:cubicBezTo>
                    <a:pt x="1279" y="4806"/>
                    <a:pt x="1261" y="4798"/>
                    <a:pt x="1239" y="4775"/>
                  </a:cubicBezTo>
                  <a:lnTo>
                    <a:pt x="1001" y="4537"/>
                  </a:lnTo>
                  <a:cubicBezTo>
                    <a:pt x="977" y="4513"/>
                    <a:pt x="977" y="4478"/>
                    <a:pt x="989" y="4454"/>
                  </a:cubicBezTo>
                  <a:lnTo>
                    <a:pt x="1322" y="3930"/>
                  </a:lnTo>
                  <a:cubicBezTo>
                    <a:pt x="1358" y="3870"/>
                    <a:pt x="1370" y="3811"/>
                    <a:pt x="1322" y="3751"/>
                  </a:cubicBezTo>
                  <a:cubicBezTo>
                    <a:pt x="1251" y="3632"/>
                    <a:pt x="1215" y="3501"/>
                    <a:pt x="1167" y="3370"/>
                  </a:cubicBezTo>
                  <a:cubicBezTo>
                    <a:pt x="1144" y="3311"/>
                    <a:pt x="1084" y="3251"/>
                    <a:pt x="1024" y="3251"/>
                  </a:cubicBezTo>
                  <a:lnTo>
                    <a:pt x="417" y="3132"/>
                  </a:lnTo>
                  <a:cubicBezTo>
                    <a:pt x="393" y="3132"/>
                    <a:pt x="358" y="3097"/>
                    <a:pt x="358" y="3049"/>
                  </a:cubicBezTo>
                  <a:lnTo>
                    <a:pt x="358" y="2727"/>
                  </a:lnTo>
                  <a:cubicBezTo>
                    <a:pt x="358" y="2692"/>
                    <a:pt x="393" y="2668"/>
                    <a:pt x="417" y="2656"/>
                  </a:cubicBezTo>
                  <a:lnTo>
                    <a:pt x="465" y="2632"/>
                  </a:lnTo>
                  <a:cubicBezTo>
                    <a:pt x="548" y="2620"/>
                    <a:pt x="632" y="2525"/>
                    <a:pt x="596" y="2430"/>
                  </a:cubicBezTo>
                  <a:cubicBezTo>
                    <a:pt x="586" y="2352"/>
                    <a:pt x="520" y="2289"/>
                    <a:pt x="444" y="2289"/>
                  </a:cubicBezTo>
                  <a:cubicBezTo>
                    <a:pt x="428" y="2289"/>
                    <a:pt x="410" y="2292"/>
                    <a:pt x="393" y="2299"/>
                  </a:cubicBezTo>
                  <a:lnTo>
                    <a:pt x="346" y="2311"/>
                  </a:lnTo>
                  <a:cubicBezTo>
                    <a:pt x="155" y="2358"/>
                    <a:pt x="1" y="2513"/>
                    <a:pt x="1" y="2727"/>
                  </a:cubicBezTo>
                  <a:lnTo>
                    <a:pt x="1" y="3049"/>
                  </a:lnTo>
                  <a:cubicBezTo>
                    <a:pt x="1" y="3251"/>
                    <a:pt x="155" y="3430"/>
                    <a:pt x="346" y="3466"/>
                  </a:cubicBezTo>
                  <a:lnTo>
                    <a:pt x="846" y="3573"/>
                  </a:lnTo>
                  <a:cubicBezTo>
                    <a:pt x="882" y="3668"/>
                    <a:pt x="929" y="3751"/>
                    <a:pt x="953" y="3847"/>
                  </a:cubicBezTo>
                  <a:lnTo>
                    <a:pt x="679" y="4275"/>
                  </a:lnTo>
                  <a:cubicBezTo>
                    <a:pt x="572" y="4442"/>
                    <a:pt x="584" y="4656"/>
                    <a:pt x="727" y="4811"/>
                  </a:cubicBezTo>
                  <a:lnTo>
                    <a:pt x="977" y="5049"/>
                  </a:lnTo>
                  <a:cubicBezTo>
                    <a:pt x="1055" y="5127"/>
                    <a:pt x="1163" y="5172"/>
                    <a:pt x="1278" y="5172"/>
                  </a:cubicBezTo>
                  <a:cubicBezTo>
                    <a:pt x="1356" y="5172"/>
                    <a:pt x="1436" y="5152"/>
                    <a:pt x="1513" y="5109"/>
                  </a:cubicBezTo>
                  <a:lnTo>
                    <a:pt x="1941" y="4823"/>
                  </a:lnTo>
                  <a:cubicBezTo>
                    <a:pt x="2025" y="4871"/>
                    <a:pt x="2120" y="4894"/>
                    <a:pt x="2203" y="4930"/>
                  </a:cubicBezTo>
                  <a:lnTo>
                    <a:pt x="2310" y="5430"/>
                  </a:lnTo>
                  <a:cubicBezTo>
                    <a:pt x="2358" y="5633"/>
                    <a:pt x="2513" y="5775"/>
                    <a:pt x="2727" y="5775"/>
                  </a:cubicBezTo>
                  <a:lnTo>
                    <a:pt x="3060" y="5775"/>
                  </a:lnTo>
                  <a:cubicBezTo>
                    <a:pt x="3251" y="5775"/>
                    <a:pt x="3430" y="5633"/>
                    <a:pt x="3465" y="5430"/>
                  </a:cubicBezTo>
                  <a:lnTo>
                    <a:pt x="3572" y="4930"/>
                  </a:lnTo>
                  <a:cubicBezTo>
                    <a:pt x="3668" y="4894"/>
                    <a:pt x="3751" y="4859"/>
                    <a:pt x="3846" y="4823"/>
                  </a:cubicBezTo>
                  <a:lnTo>
                    <a:pt x="4275" y="5109"/>
                  </a:lnTo>
                  <a:cubicBezTo>
                    <a:pt x="4344" y="5153"/>
                    <a:pt x="4422" y="5175"/>
                    <a:pt x="4500" y="5175"/>
                  </a:cubicBezTo>
                  <a:cubicBezTo>
                    <a:pt x="4610" y="5175"/>
                    <a:pt x="4720" y="5132"/>
                    <a:pt x="4811" y="5049"/>
                  </a:cubicBezTo>
                  <a:lnTo>
                    <a:pt x="5049" y="4811"/>
                  </a:lnTo>
                  <a:cubicBezTo>
                    <a:pt x="5180" y="4680"/>
                    <a:pt x="5215" y="4454"/>
                    <a:pt x="5108" y="4275"/>
                  </a:cubicBezTo>
                  <a:lnTo>
                    <a:pt x="4823" y="3847"/>
                  </a:lnTo>
                  <a:cubicBezTo>
                    <a:pt x="4870" y="3751"/>
                    <a:pt x="4894" y="3668"/>
                    <a:pt x="4930" y="3573"/>
                  </a:cubicBezTo>
                  <a:lnTo>
                    <a:pt x="5442" y="3466"/>
                  </a:lnTo>
                  <a:cubicBezTo>
                    <a:pt x="5632" y="3430"/>
                    <a:pt x="5775" y="3263"/>
                    <a:pt x="5775" y="3049"/>
                  </a:cubicBezTo>
                  <a:lnTo>
                    <a:pt x="5775" y="2727"/>
                  </a:lnTo>
                  <a:cubicBezTo>
                    <a:pt x="5775" y="2513"/>
                    <a:pt x="5644" y="2358"/>
                    <a:pt x="5454" y="2311"/>
                  </a:cubicBezTo>
                  <a:lnTo>
                    <a:pt x="4942" y="2204"/>
                  </a:lnTo>
                  <a:cubicBezTo>
                    <a:pt x="4918" y="2120"/>
                    <a:pt x="4870" y="2025"/>
                    <a:pt x="4846" y="1942"/>
                  </a:cubicBezTo>
                  <a:lnTo>
                    <a:pt x="5120" y="1501"/>
                  </a:lnTo>
                  <a:cubicBezTo>
                    <a:pt x="5227" y="1346"/>
                    <a:pt x="5215" y="1120"/>
                    <a:pt x="5061" y="965"/>
                  </a:cubicBezTo>
                  <a:lnTo>
                    <a:pt x="4823" y="727"/>
                  </a:lnTo>
                  <a:cubicBezTo>
                    <a:pt x="4745" y="650"/>
                    <a:pt x="4634" y="610"/>
                    <a:pt x="4520" y="610"/>
                  </a:cubicBezTo>
                  <a:cubicBezTo>
                    <a:pt x="4441" y="610"/>
                    <a:pt x="4360" y="629"/>
                    <a:pt x="4287" y="668"/>
                  </a:cubicBezTo>
                  <a:lnTo>
                    <a:pt x="3858" y="953"/>
                  </a:lnTo>
                  <a:cubicBezTo>
                    <a:pt x="3763" y="906"/>
                    <a:pt x="3680" y="882"/>
                    <a:pt x="3596" y="846"/>
                  </a:cubicBezTo>
                  <a:lnTo>
                    <a:pt x="3489" y="346"/>
                  </a:lnTo>
                  <a:cubicBezTo>
                    <a:pt x="3441" y="156"/>
                    <a:pt x="3275" y="1"/>
                    <a:pt x="3072" y="1"/>
                  </a:cubicBezTo>
                  <a:close/>
                </a:path>
              </a:pathLst>
            </a:custGeom>
            <a:grpFill/>
            <a:ln>
              <a:solidFill>
                <a:srgbClr val="B4975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Google Shape;12300;p71">
              <a:extLst>
                <a:ext uri="{FF2B5EF4-FFF2-40B4-BE49-F238E27FC236}">
                  <a16:creationId xmlns:a16="http://schemas.microsoft.com/office/drawing/2014/main" id="{064A6D76-4EC0-B5D9-C8B6-3661710022FD}"/>
                </a:ext>
              </a:extLst>
            </p:cNvPr>
            <p:cNvSpPr/>
            <p:nvPr/>
          </p:nvSpPr>
          <p:spPr>
            <a:xfrm>
              <a:off x="3326526" y="4036907"/>
              <a:ext cx="62541" cy="62573"/>
            </a:xfrm>
            <a:custGeom>
              <a:avLst/>
              <a:gdLst/>
              <a:ahLst/>
              <a:cxnLst/>
              <a:rect l="l" t="t" r="r" b="b"/>
              <a:pathLst>
                <a:path w="1965" h="1966" extrusionOk="0">
                  <a:moveTo>
                    <a:pt x="977" y="1"/>
                  </a:moveTo>
                  <a:cubicBezTo>
                    <a:pt x="441" y="1"/>
                    <a:pt x="0" y="453"/>
                    <a:pt x="0" y="989"/>
                  </a:cubicBezTo>
                  <a:cubicBezTo>
                    <a:pt x="0" y="1525"/>
                    <a:pt x="441" y="1965"/>
                    <a:pt x="977" y="1965"/>
                  </a:cubicBezTo>
                  <a:cubicBezTo>
                    <a:pt x="1203" y="1965"/>
                    <a:pt x="1417" y="1894"/>
                    <a:pt x="1572" y="1763"/>
                  </a:cubicBezTo>
                  <a:cubicBezTo>
                    <a:pt x="1655" y="1703"/>
                    <a:pt x="1667" y="1596"/>
                    <a:pt x="1608" y="1501"/>
                  </a:cubicBezTo>
                  <a:cubicBezTo>
                    <a:pt x="1574" y="1461"/>
                    <a:pt x="1525" y="1439"/>
                    <a:pt x="1473" y="1439"/>
                  </a:cubicBezTo>
                  <a:cubicBezTo>
                    <a:pt x="1434" y="1439"/>
                    <a:pt x="1394" y="1452"/>
                    <a:pt x="1358" y="1477"/>
                  </a:cubicBezTo>
                  <a:cubicBezTo>
                    <a:pt x="1250" y="1561"/>
                    <a:pt x="1119" y="1608"/>
                    <a:pt x="965" y="1608"/>
                  </a:cubicBezTo>
                  <a:cubicBezTo>
                    <a:pt x="619" y="1608"/>
                    <a:pt x="346" y="1322"/>
                    <a:pt x="346" y="977"/>
                  </a:cubicBezTo>
                  <a:cubicBezTo>
                    <a:pt x="346" y="644"/>
                    <a:pt x="619" y="358"/>
                    <a:pt x="977" y="358"/>
                  </a:cubicBezTo>
                  <a:cubicBezTo>
                    <a:pt x="1322" y="358"/>
                    <a:pt x="1608" y="644"/>
                    <a:pt x="1608" y="989"/>
                  </a:cubicBezTo>
                  <a:cubicBezTo>
                    <a:pt x="1608" y="1084"/>
                    <a:pt x="1679" y="1168"/>
                    <a:pt x="1786" y="1168"/>
                  </a:cubicBezTo>
                  <a:cubicBezTo>
                    <a:pt x="1893" y="1168"/>
                    <a:pt x="1965" y="1084"/>
                    <a:pt x="1965" y="989"/>
                  </a:cubicBezTo>
                  <a:cubicBezTo>
                    <a:pt x="1965" y="453"/>
                    <a:pt x="1512" y="1"/>
                    <a:pt x="977" y="1"/>
                  </a:cubicBezTo>
                  <a:close/>
                </a:path>
              </a:pathLst>
            </a:custGeom>
            <a:grpFill/>
            <a:ln>
              <a:solidFill>
                <a:srgbClr val="B4975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Google Shape;12301;p71">
              <a:extLst>
                <a:ext uri="{FF2B5EF4-FFF2-40B4-BE49-F238E27FC236}">
                  <a16:creationId xmlns:a16="http://schemas.microsoft.com/office/drawing/2014/main" id="{D7C8D08B-52D0-D5FA-6F08-D9E98555E36C}"/>
                </a:ext>
              </a:extLst>
            </p:cNvPr>
            <p:cNvSpPr/>
            <p:nvPr/>
          </p:nvSpPr>
          <p:spPr>
            <a:xfrm>
              <a:off x="3196542" y="3907687"/>
              <a:ext cx="68238" cy="68238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358"/>
                  </a:moveTo>
                  <a:cubicBezTo>
                    <a:pt x="1477" y="358"/>
                    <a:pt x="1786" y="680"/>
                    <a:pt x="1786" y="1072"/>
                  </a:cubicBezTo>
                  <a:cubicBezTo>
                    <a:pt x="1786" y="1477"/>
                    <a:pt x="1465" y="1787"/>
                    <a:pt x="1072" y="1787"/>
                  </a:cubicBezTo>
                  <a:cubicBezTo>
                    <a:pt x="691" y="1787"/>
                    <a:pt x="358" y="1453"/>
                    <a:pt x="358" y="1072"/>
                  </a:cubicBezTo>
                  <a:cubicBezTo>
                    <a:pt x="358" y="668"/>
                    <a:pt x="691" y="358"/>
                    <a:pt x="1072" y="358"/>
                  </a:cubicBezTo>
                  <a:close/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4" y="1656"/>
                    <a:pt x="2144" y="1072"/>
                  </a:cubicBezTo>
                  <a:cubicBezTo>
                    <a:pt x="2144" y="477"/>
                    <a:pt x="1667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rgbClr val="B4975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5" name="Google Shape;12066;p71">
            <a:extLst>
              <a:ext uri="{FF2B5EF4-FFF2-40B4-BE49-F238E27FC236}">
                <a16:creationId xmlns:a16="http://schemas.microsoft.com/office/drawing/2014/main" id="{77639CED-8435-D9AC-3D7B-64F37CDBCDDA}"/>
              </a:ext>
            </a:extLst>
          </p:cNvPr>
          <p:cNvGrpSpPr/>
          <p:nvPr/>
        </p:nvGrpSpPr>
        <p:grpSpPr>
          <a:xfrm>
            <a:off x="9024467" y="2161904"/>
            <a:ext cx="455909" cy="459252"/>
            <a:chOff x="3541011" y="3367320"/>
            <a:chExt cx="348257" cy="346188"/>
          </a:xfrm>
          <a:solidFill>
            <a:srgbClr val="AE8705"/>
          </a:solidFill>
        </p:grpSpPr>
        <p:sp>
          <p:nvSpPr>
            <p:cNvPr id="46" name="Google Shape;12067;p71">
              <a:extLst>
                <a:ext uri="{FF2B5EF4-FFF2-40B4-BE49-F238E27FC236}">
                  <a16:creationId xmlns:a16="http://schemas.microsoft.com/office/drawing/2014/main" id="{6047457C-5167-83A1-0592-056045090DB9}"/>
                </a:ext>
              </a:extLst>
            </p:cNvPr>
            <p:cNvSpPr/>
            <p:nvPr/>
          </p:nvSpPr>
          <p:spPr>
            <a:xfrm>
              <a:off x="3541011" y="3367320"/>
              <a:ext cx="347906" cy="346188"/>
            </a:xfrm>
            <a:custGeom>
              <a:avLst/>
              <a:gdLst/>
              <a:ahLst/>
              <a:cxnLst/>
              <a:rect l="l" t="t" r="r" b="b"/>
              <a:pathLst>
                <a:path w="10931" h="10877" extrusionOk="0">
                  <a:moveTo>
                    <a:pt x="4203" y="6323"/>
                  </a:moveTo>
                  <a:cubicBezTo>
                    <a:pt x="4322" y="6454"/>
                    <a:pt x="4465" y="6609"/>
                    <a:pt x="4620" y="6740"/>
                  </a:cubicBezTo>
                  <a:lnTo>
                    <a:pt x="4024" y="7335"/>
                  </a:lnTo>
                  <a:lnTo>
                    <a:pt x="3977" y="7287"/>
                  </a:lnTo>
                  <a:lnTo>
                    <a:pt x="3632" y="6942"/>
                  </a:lnTo>
                  <a:lnTo>
                    <a:pt x="3584" y="6906"/>
                  </a:lnTo>
                  <a:lnTo>
                    <a:pt x="4203" y="6323"/>
                  </a:lnTo>
                  <a:close/>
                  <a:moveTo>
                    <a:pt x="3239" y="7123"/>
                  </a:moveTo>
                  <a:cubicBezTo>
                    <a:pt x="3307" y="7123"/>
                    <a:pt x="3376" y="7150"/>
                    <a:pt x="3429" y="7204"/>
                  </a:cubicBezTo>
                  <a:lnTo>
                    <a:pt x="3763" y="7537"/>
                  </a:lnTo>
                  <a:cubicBezTo>
                    <a:pt x="3858" y="7632"/>
                    <a:pt x="3858" y="7799"/>
                    <a:pt x="3751" y="7894"/>
                  </a:cubicBezTo>
                  <a:lnTo>
                    <a:pt x="3560" y="8097"/>
                  </a:lnTo>
                  <a:lnTo>
                    <a:pt x="2858" y="7394"/>
                  </a:lnTo>
                  <a:lnTo>
                    <a:pt x="3048" y="7204"/>
                  </a:lnTo>
                  <a:cubicBezTo>
                    <a:pt x="3102" y="7150"/>
                    <a:pt x="3170" y="7123"/>
                    <a:pt x="3239" y="7123"/>
                  </a:cubicBezTo>
                  <a:close/>
                  <a:moveTo>
                    <a:pt x="2631" y="7597"/>
                  </a:moveTo>
                  <a:lnTo>
                    <a:pt x="3334" y="8299"/>
                  </a:lnTo>
                  <a:lnTo>
                    <a:pt x="1167" y="10478"/>
                  </a:lnTo>
                  <a:cubicBezTo>
                    <a:pt x="1113" y="10526"/>
                    <a:pt x="1045" y="10550"/>
                    <a:pt x="976" y="10550"/>
                  </a:cubicBezTo>
                  <a:cubicBezTo>
                    <a:pt x="908" y="10550"/>
                    <a:pt x="840" y="10526"/>
                    <a:pt x="786" y="10478"/>
                  </a:cubicBezTo>
                  <a:lnTo>
                    <a:pt x="453" y="10133"/>
                  </a:lnTo>
                  <a:cubicBezTo>
                    <a:pt x="357" y="10038"/>
                    <a:pt x="357" y="9883"/>
                    <a:pt x="465" y="9776"/>
                  </a:cubicBezTo>
                  <a:lnTo>
                    <a:pt x="2631" y="7597"/>
                  </a:lnTo>
                  <a:close/>
                  <a:moveTo>
                    <a:pt x="7120" y="1"/>
                  </a:moveTo>
                  <a:cubicBezTo>
                    <a:pt x="3989" y="1"/>
                    <a:pt x="2191" y="3537"/>
                    <a:pt x="4001" y="6073"/>
                  </a:cubicBezTo>
                  <a:lnTo>
                    <a:pt x="3274" y="6799"/>
                  </a:lnTo>
                  <a:cubicBezTo>
                    <a:pt x="3249" y="6796"/>
                    <a:pt x="3223" y="6794"/>
                    <a:pt x="3198" y="6794"/>
                  </a:cubicBezTo>
                  <a:cubicBezTo>
                    <a:pt x="3049" y="6794"/>
                    <a:pt x="2912" y="6854"/>
                    <a:pt x="2810" y="6966"/>
                  </a:cubicBezTo>
                  <a:lnTo>
                    <a:pt x="226" y="9549"/>
                  </a:lnTo>
                  <a:cubicBezTo>
                    <a:pt x="0" y="9776"/>
                    <a:pt x="0" y="10145"/>
                    <a:pt x="226" y="10371"/>
                  </a:cubicBezTo>
                  <a:lnTo>
                    <a:pt x="572" y="10716"/>
                  </a:lnTo>
                  <a:cubicBezTo>
                    <a:pt x="679" y="10823"/>
                    <a:pt x="828" y="10877"/>
                    <a:pt x="976" y="10877"/>
                  </a:cubicBezTo>
                  <a:cubicBezTo>
                    <a:pt x="1125" y="10877"/>
                    <a:pt x="1274" y="10823"/>
                    <a:pt x="1381" y="10716"/>
                  </a:cubicBezTo>
                  <a:lnTo>
                    <a:pt x="3655" y="8430"/>
                  </a:lnTo>
                  <a:lnTo>
                    <a:pt x="3977" y="8121"/>
                  </a:lnTo>
                  <a:cubicBezTo>
                    <a:pt x="4096" y="8002"/>
                    <a:pt x="4155" y="7835"/>
                    <a:pt x="4144" y="7656"/>
                  </a:cubicBezTo>
                  <a:lnTo>
                    <a:pt x="4870" y="6930"/>
                  </a:lnTo>
                  <a:cubicBezTo>
                    <a:pt x="5406" y="7323"/>
                    <a:pt x="6037" y="7573"/>
                    <a:pt x="6715" y="7632"/>
                  </a:cubicBezTo>
                  <a:lnTo>
                    <a:pt x="6727" y="7632"/>
                  </a:lnTo>
                  <a:cubicBezTo>
                    <a:pt x="6799" y="7632"/>
                    <a:pt x="6882" y="7573"/>
                    <a:pt x="6894" y="7478"/>
                  </a:cubicBezTo>
                  <a:cubicBezTo>
                    <a:pt x="6906" y="7394"/>
                    <a:pt x="6834" y="7323"/>
                    <a:pt x="6739" y="7299"/>
                  </a:cubicBezTo>
                  <a:cubicBezTo>
                    <a:pt x="6037" y="7228"/>
                    <a:pt x="5406" y="6966"/>
                    <a:pt x="4882" y="6549"/>
                  </a:cubicBezTo>
                  <a:cubicBezTo>
                    <a:pt x="2298" y="4465"/>
                    <a:pt x="3822" y="310"/>
                    <a:pt x="7096" y="310"/>
                  </a:cubicBezTo>
                  <a:cubicBezTo>
                    <a:pt x="8942" y="310"/>
                    <a:pt x="10418" y="1703"/>
                    <a:pt x="10597" y="3465"/>
                  </a:cubicBezTo>
                  <a:cubicBezTo>
                    <a:pt x="10609" y="3549"/>
                    <a:pt x="10692" y="3608"/>
                    <a:pt x="10775" y="3608"/>
                  </a:cubicBezTo>
                  <a:cubicBezTo>
                    <a:pt x="10871" y="3596"/>
                    <a:pt x="10930" y="3525"/>
                    <a:pt x="10930" y="3430"/>
                  </a:cubicBezTo>
                  <a:cubicBezTo>
                    <a:pt x="10728" y="1525"/>
                    <a:pt x="9120" y="1"/>
                    <a:pt x="7120" y="1"/>
                  </a:cubicBezTo>
                  <a:close/>
                </a:path>
              </a:pathLst>
            </a:custGeom>
            <a:grpFill/>
            <a:ln>
              <a:solidFill>
                <a:srgbClr val="B4975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7A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Google Shape;12068;p71">
              <a:extLst>
                <a:ext uri="{FF2B5EF4-FFF2-40B4-BE49-F238E27FC236}">
                  <a16:creationId xmlns:a16="http://schemas.microsoft.com/office/drawing/2014/main" id="{B8E23C1F-E867-BC4E-1DDE-A4DD44FCAE8B}"/>
                </a:ext>
              </a:extLst>
            </p:cNvPr>
            <p:cNvSpPr/>
            <p:nvPr/>
          </p:nvSpPr>
          <p:spPr>
            <a:xfrm>
              <a:off x="3658105" y="3389599"/>
              <a:ext cx="208820" cy="199431"/>
            </a:xfrm>
            <a:custGeom>
              <a:avLst/>
              <a:gdLst/>
              <a:ahLst/>
              <a:cxnLst/>
              <a:rect l="l" t="t" r="r" b="b"/>
              <a:pathLst>
                <a:path w="6561" h="6266" extrusionOk="0">
                  <a:moveTo>
                    <a:pt x="3441" y="336"/>
                  </a:moveTo>
                  <a:cubicBezTo>
                    <a:pt x="4989" y="336"/>
                    <a:pt x="6251" y="1587"/>
                    <a:pt x="6251" y="3146"/>
                  </a:cubicBezTo>
                  <a:cubicBezTo>
                    <a:pt x="6251" y="4694"/>
                    <a:pt x="4989" y="5944"/>
                    <a:pt x="3441" y="5944"/>
                  </a:cubicBezTo>
                  <a:cubicBezTo>
                    <a:pt x="2727" y="5944"/>
                    <a:pt x="1989" y="5682"/>
                    <a:pt x="1441" y="5135"/>
                  </a:cubicBezTo>
                  <a:cubicBezTo>
                    <a:pt x="345" y="4027"/>
                    <a:pt x="345" y="2241"/>
                    <a:pt x="1441" y="1158"/>
                  </a:cubicBezTo>
                  <a:cubicBezTo>
                    <a:pt x="1989" y="598"/>
                    <a:pt x="2703" y="336"/>
                    <a:pt x="3441" y="336"/>
                  </a:cubicBezTo>
                  <a:close/>
                  <a:moveTo>
                    <a:pt x="3428" y="0"/>
                  </a:moveTo>
                  <a:cubicBezTo>
                    <a:pt x="2628" y="0"/>
                    <a:pt x="1828" y="307"/>
                    <a:pt x="1215" y="920"/>
                  </a:cubicBezTo>
                  <a:cubicBezTo>
                    <a:pt x="0" y="2134"/>
                    <a:pt x="0" y="4123"/>
                    <a:pt x="1215" y="5337"/>
                  </a:cubicBezTo>
                  <a:cubicBezTo>
                    <a:pt x="1822" y="5944"/>
                    <a:pt x="2631" y="6266"/>
                    <a:pt x="3429" y="6266"/>
                  </a:cubicBezTo>
                  <a:cubicBezTo>
                    <a:pt x="5144" y="6266"/>
                    <a:pt x="6561" y="4873"/>
                    <a:pt x="6561" y="3134"/>
                  </a:cubicBezTo>
                  <a:cubicBezTo>
                    <a:pt x="6561" y="2301"/>
                    <a:pt x="6227" y="1515"/>
                    <a:pt x="5632" y="920"/>
                  </a:cubicBezTo>
                  <a:cubicBezTo>
                    <a:pt x="5025" y="307"/>
                    <a:pt x="4227" y="0"/>
                    <a:pt x="3428" y="0"/>
                  </a:cubicBezTo>
                  <a:close/>
                </a:path>
              </a:pathLst>
            </a:custGeom>
            <a:grpFill/>
            <a:ln>
              <a:solidFill>
                <a:srgbClr val="B4975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7A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Google Shape;12069;p71">
              <a:extLst>
                <a:ext uri="{FF2B5EF4-FFF2-40B4-BE49-F238E27FC236}">
                  <a16:creationId xmlns:a16="http://schemas.microsoft.com/office/drawing/2014/main" id="{4695D8E2-31B1-6C43-95FC-05A459CD341C}"/>
                </a:ext>
              </a:extLst>
            </p:cNvPr>
            <p:cNvSpPr/>
            <p:nvPr/>
          </p:nvSpPr>
          <p:spPr>
            <a:xfrm>
              <a:off x="3720614" y="3426805"/>
              <a:ext cx="95164" cy="116011"/>
            </a:xfrm>
            <a:custGeom>
              <a:avLst/>
              <a:gdLst/>
              <a:ahLst/>
              <a:cxnLst/>
              <a:rect l="l" t="t" r="r" b="b"/>
              <a:pathLst>
                <a:path w="2990" h="3645" extrusionOk="0">
                  <a:moveTo>
                    <a:pt x="1477" y="334"/>
                  </a:moveTo>
                  <a:cubicBezTo>
                    <a:pt x="1834" y="334"/>
                    <a:pt x="2132" y="632"/>
                    <a:pt x="2132" y="989"/>
                  </a:cubicBezTo>
                  <a:cubicBezTo>
                    <a:pt x="2132" y="1334"/>
                    <a:pt x="1834" y="1632"/>
                    <a:pt x="1477" y="1632"/>
                  </a:cubicBezTo>
                  <a:cubicBezTo>
                    <a:pt x="1120" y="1632"/>
                    <a:pt x="822" y="1334"/>
                    <a:pt x="822" y="989"/>
                  </a:cubicBezTo>
                  <a:cubicBezTo>
                    <a:pt x="822" y="608"/>
                    <a:pt x="1120" y="334"/>
                    <a:pt x="1477" y="334"/>
                  </a:cubicBezTo>
                  <a:close/>
                  <a:moveTo>
                    <a:pt x="1906" y="1953"/>
                  </a:moveTo>
                  <a:cubicBezTo>
                    <a:pt x="2287" y="1953"/>
                    <a:pt x="2620" y="2263"/>
                    <a:pt x="2620" y="2668"/>
                  </a:cubicBezTo>
                  <a:lnTo>
                    <a:pt x="2620" y="3335"/>
                  </a:lnTo>
                  <a:lnTo>
                    <a:pt x="2275" y="3335"/>
                  </a:lnTo>
                  <a:lnTo>
                    <a:pt x="2275" y="2632"/>
                  </a:lnTo>
                  <a:cubicBezTo>
                    <a:pt x="2275" y="2549"/>
                    <a:pt x="2203" y="2477"/>
                    <a:pt x="2108" y="2477"/>
                  </a:cubicBezTo>
                  <a:cubicBezTo>
                    <a:pt x="2025" y="2477"/>
                    <a:pt x="1953" y="2549"/>
                    <a:pt x="1953" y="2632"/>
                  </a:cubicBezTo>
                  <a:lnTo>
                    <a:pt x="1953" y="3335"/>
                  </a:lnTo>
                  <a:lnTo>
                    <a:pt x="953" y="3335"/>
                  </a:lnTo>
                  <a:lnTo>
                    <a:pt x="953" y="2632"/>
                  </a:lnTo>
                  <a:cubicBezTo>
                    <a:pt x="953" y="2549"/>
                    <a:pt x="882" y="2477"/>
                    <a:pt x="787" y="2477"/>
                  </a:cubicBezTo>
                  <a:cubicBezTo>
                    <a:pt x="691" y="2477"/>
                    <a:pt x="620" y="2549"/>
                    <a:pt x="620" y="2632"/>
                  </a:cubicBezTo>
                  <a:lnTo>
                    <a:pt x="620" y="3335"/>
                  </a:lnTo>
                  <a:lnTo>
                    <a:pt x="263" y="3335"/>
                  </a:lnTo>
                  <a:lnTo>
                    <a:pt x="263" y="2668"/>
                  </a:lnTo>
                  <a:cubicBezTo>
                    <a:pt x="263" y="2275"/>
                    <a:pt x="584" y="1953"/>
                    <a:pt x="977" y="1953"/>
                  </a:cubicBezTo>
                  <a:close/>
                  <a:moveTo>
                    <a:pt x="1477" y="1"/>
                  </a:moveTo>
                  <a:cubicBezTo>
                    <a:pt x="941" y="1"/>
                    <a:pt x="501" y="429"/>
                    <a:pt x="501" y="965"/>
                  </a:cubicBezTo>
                  <a:cubicBezTo>
                    <a:pt x="501" y="1239"/>
                    <a:pt x="608" y="1477"/>
                    <a:pt x="787" y="1656"/>
                  </a:cubicBezTo>
                  <a:cubicBezTo>
                    <a:pt x="322" y="1763"/>
                    <a:pt x="1" y="2180"/>
                    <a:pt x="1" y="2656"/>
                  </a:cubicBezTo>
                  <a:lnTo>
                    <a:pt x="1" y="3335"/>
                  </a:lnTo>
                  <a:cubicBezTo>
                    <a:pt x="1" y="3501"/>
                    <a:pt x="132" y="3644"/>
                    <a:pt x="310" y="3644"/>
                  </a:cubicBezTo>
                  <a:lnTo>
                    <a:pt x="2680" y="3644"/>
                  </a:lnTo>
                  <a:cubicBezTo>
                    <a:pt x="2846" y="3644"/>
                    <a:pt x="2989" y="3513"/>
                    <a:pt x="2989" y="3335"/>
                  </a:cubicBezTo>
                  <a:lnTo>
                    <a:pt x="2989" y="2656"/>
                  </a:lnTo>
                  <a:cubicBezTo>
                    <a:pt x="2965" y="2180"/>
                    <a:pt x="2620" y="1763"/>
                    <a:pt x="2156" y="1656"/>
                  </a:cubicBezTo>
                  <a:cubicBezTo>
                    <a:pt x="2334" y="1477"/>
                    <a:pt x="2442" y="1239"/>
                    <a:pt x="2442" y="965"/>
                  </a:cubicBezTo>
                  <a:cubicBezTo>
                    <a:pt x="2442" y="429"/>
                    <a:pt x="2013" y="1"/>
                    <a:pt x="1477" y="1"/>
                  </a:cubicBezTo>
                  <a:close/>
                </a:path>
              </a:pathLst>
            </a:custGeom>
            <a:grpFill/>
            <a:ln>
              <a:solidFill>
                <a:srgbClr val="B4975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7A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Google Shape;12070;p71">
              <a:extLst>
                <a:ext uri="{FF2B5EF4-FFF2-40B4-BE49-F238E27FC236}">
                  <a16:creationId xmlns:a16="http://schemas.microsoft.com/office/drawing/2014/main" id="{729E7283-CB63-8E96-7085-E6C563D070DD}"/>
                </a:ext>
              </a:extLst>
            </p:cNvPr>
            <p:cNvSpPr/>
            <p:nvPr/>
          </p:nvSpPr>
          <p:spPr>
            <a:xfrm>
              <a:off x="3773671" y="3496030"/>
              <a:ext cx="115597" cy="114993"/>
            </a:xfrm>
            <a:custGeom>
              <a:avLst/>
              <a:gdLst/>
              <a:ahLst/>
              <a:cxnLst/>
              <a:rect l="l" t="t" r="r" b="b"/>
              <a:pathLst>
                <a:path w="3632" h="3613" extrusionOk="0">
                  <a:moveTo>
                    <a:pt x="3433" y="0"/>
                  </a:moveTo>
                  <a:cubicBezTo>
                    <a:pt x="3361" y="0"/>
                    <a:pt x="3297" y="65"/>
                    <a:pt x="3287" y="148"/>
                  </a:cubicBezTo>
                  <a:cubicBezTo>
                    <a:pt x="3120" y="1803"/>
                    <a:pt x="1810" y="3112"/>
                    <a:pt x="143" y="3291"/>
                  </a:cubicBezTo>
                  <a:cubicBezTo>
                    <a:pt x="60" y="3303"/>
                    <a:pt x="1" y="3374"/>
                    <a:pt x="1" y="3469"/>
                  </a:cubicBezTo>
                  <a:cubicBezTo>
                    <a:pt x="13" y="3553"/>
                    <a:pt x="72" y="3612"/>
                    <a:pt x="167" y="3612"/>
                  </a:cubicBezTo>
                  <a:lnTo>
                    <a:pt x="179" y="3612"/>
                  </a:lnTo>
                  <a:cubicBezTo>
                    <a:pt x="1989" y="3422"/>
                    <a:pt x="3442" y="1993"/>
                    <a:pt x="3620" y="183"/>
                  </a:cubicBezTo>
                  <a:cubicBezTo>
                    <a:pt x="3632" y="88"/>
                    <a:pt x="3561" y="17"/>
                    <a:pt x="3465" y="5"/>
                  </a:cubicBezTo>
                  <a:cubicBezTo>
                    <a:pt x="3454" y="2"/>
                    <a:pt x="3443" y="0"/>
                    <a:pt x="3433" y="0"/>
                  </a:cubicBezTo>
                  <a:close/>
                </a:path>
              </a:pathLst>
            </a:custGeom>
            <a:grpFill/>
            <a:ln>
              <a:solidFill>
                <a:srgbClr val="B4975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7A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50" name="Straight Connector 112">
            <a:extLst>
              <a:ext uri="{FF2B5EF4-FFF2-40B4-BE49-F238E27FC236}">
                <a16:creationId xmlns:a16="http://schemas.microsoft.com/office/drawing/2014/main" id="{4B064BAA-15CD-29C5-FBC5-67449DEF1459}"/>
              </a:ext>
            </a:extLst>
          </p:cNvPr>
          <p:cNvCxnSpPr>
            <a:cxnSpLocks/>
          </p:cNvCxnSpPr>
          <p:nvPr/>
        </p:nvCxnSpPr>
        <p:spPr bwMode="auto">
          <a:xfrm>
            <a:off x="9047246" y="2737968"/>
            <a:ext cx="3091474" cy="0"/>
          </a:xfrm>
          <a:prstGeom prst="line">
            <a:avLst/>
          </a:prstGeom>
          <a:solidFill>
            <a:schemeClr val="folHlink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112">
            <a:extLst>
              <a:ext uri="{FF2B5EF4-FFF2-40B4-BE49-F238E27FC236}">
                <a16:creationId xmlns:a16="http://schemas.microsoft.com/office/drawing/2014/main" id="{3CCBA426-3863-E6B9-F95F-4C2D7D0FA3C7}"/>
              </a:ext>
            </a:extLst>
          </p:cNvPr>
          <p:cNvCxnSpPr>
            <a:cxnSpLocks/>
          </p:cNvCxnSpPr>
          <p:nvPr/>
        </p:nvCxnSpPr>
        <p:spPr bwMode="auto">
          <a:xfrm>
            <a:off x="5923947" y="2737968"/>
            <a:ext cx="2980365" cy="0"/>
          </a:xfrm>
          <a:prstGeom prst="line">
            <a:avLst/>
          </a:prstGeom>
          <a:solidFill>
            <a:schemeClr val="folHlink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112">
            <a:extLst>
              <a:ext uri="{FF2B5EF4-FFF2-40B4-BE49-F238E27FC236}">
                <a16:creationId xmlns:a16="http://schemas.microsoft.com/office/drawing/2014/main" id="{3311CD0A-68A8-44AA-ECEC-74C17451103B}"/>
              </a:ext>
            </a:extLst>
          </p:cNvPr>
          <p:cNvCxnSpPr>
            <a:cxnSpLocks/>
          </p:cNvCxnSpPr>
          <p:nvPr/>
        </p:nvCxnSpPr>
        <p:spPr bwMode="auto">
          <a:xfrm>
            <a:off x="487898" y="2738751"/>
            <a:ext cx="5270801" cy="0"/>
          </a:xfrm>
          <a:prstGeom prst="line">
            <a:avLst/>
          </a:prstGeom>
          <a:solidFill>
            <a:schemeClr val="folHlink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07957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World Bank country economic update for Kazakhstan, summer 20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AutoShape 4" descr="World Bank country economic update for Kazakhstan, summer 202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2335" y="29376"/>
            <a:ext cx="11486947" cy="315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70" b="1" cap="all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Мемлекет</a:t>
            </a:r>
            <a:r>
              <a:rPr lang="ru-RU" sz="1470" b="1" cap="all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70" b="1" cap="all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басшысының</a:t>
            </a:r>
            <a:r>
              <a:rPr lang="ru-RU" sz="1470" b="1" cap="all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70" b="1" cap="all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негізгі</a:t>
            </a:r>
            <a:r>
              <a:rPr lang="ru-RU" sz="1470" b="1" cap="all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70" b="1" cap="all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басымдықтары</a:t>
            </a:r>
            <a:r>
              <a:rPr lang="ru-RU" sz="1470" b="1" cap="all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ru-RU" sz="1470" b="1" cap="all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Қазақстанның</a:t>
            </a:r>
            <a:r>
              <a:rPr lang="ru-RU" sz="1470" b="1" cap="all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Даму </a:t>
            </a:r>
            <a:r>
              <a:rPr lang="ru-RU" sz="1470" b="1" cap="all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Банкі</a:t>
            </a:r>
            <a:r>
              <a:rPr lang="ru-RU" sz="1470" b="1" cap="all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70" b="1" cap="all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үшін</a:t>
            </a:r>
            <a:r>
              <a:rPr lang="ru-RU" sz="1470" b="1" cap="all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БАҒЫТ-</a:t>
            </a:r>
            <a:r>
              <a:rPr lang="ru-RU" sz="1470" b="1" cap="all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бағдар</a:t>
            </a:r>
            <a:endParaRPr kumimoji="0" lang="ru-RU" sz="147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5" name="Прямая соединительная линия 34"/>
          <p:cNvCxnSpPr>
            <a:cxnSpLocks/>
          </p:cNvCxnSpPr>
          <p:nvPr/>
        </p:nvCxnSpPr>
        <p:spPr>
          <a:xfrm>
            <a:off x="0" y="404664"/>
            <a:ext cx="10866564" cy="0"/>
          </a:xfrm>
          <a:prstGeom prst="line">
            <a:avLst/>
          </a:prstGeom>
          <a:ln w="38100">
            <a:solidFill>
              <a:srgbClr val="B49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0866564" y="404664"/>
            <a:ext cx="1325436" cy="0"/>
          </a:xfrm>
          <a:prstGeom prst="line">
            <a:avLst/>
          </a:prstGeom>
          <a:ln w="38100">
            <a:solidFill>
              <a:srgbClr val="B49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127">
            <a:extLst>
              <a:ext uri="{FF2B5EF4-FFF2-40B4-BE49-F238E27FC236}">
                <a16:creationId xmlns:a16="http://schemas.microsoft.com/office/drawing/2014/main" id="{172B4587-A333-6781-A756-48830EE5D431}"/>
              </a:ext>
            </a:extLst>
          </p:cNvPr>
          <p:cNvSpPr/>
          <p:nvPr/>
        </p:nvSpPr>
        <p:spPr>
          <a:xfrm>
            <a:off x="3940305" y="1285542"/>
            <a:ext cx="4106645" cy="23251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219170" eaLnBrk="0" fontAlgn="base" hangingPunct="0">
              <a:buClr>
                <a:srgbClr val="7E7F83"/>
              </a:buClr>
              <a:defRPr/>
            </a:pPr>
            <a:endParaRPr lang="ru-RU" sz="1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27">
            <a:extLst>
              <a:ext uri="{FF2B5EF4-FFF2-40B4-BE49-F238E27FC236}">
                <a16:creationId xmlns:a16="http://schemas.microsoft.com/office/drawing/2014/main" id="{68AED045-13F5-6C6E-59F0-685005666BC8}"/>
              </a:ext>
            </a:extLst>
          </p:cNvPr>
          <p:cNvSpPr/>
          <p:nvPr/>
        </p:nvSpPr>
        <p:spPr>
          <a:xfrm>
            <a:off x="3948156" y="3736830"/>
            <a:ext cx="4106645" cy="1060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219170" eaLnBrk="0" fontAlgn="base" hangingPunct="0">
              <a:buClr>
                <a:srgbClr val="7E7F83"/>
              </a:buClr>
              <a:defRPr/>
            </a:pPr>
            <a:endParaRPr lang="ru-RU" sz="1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1">
            <a:extLst>
              <a:ext uri="{FF2B5EF4-FFF2-40B4-BE49-F238E27FC236}">
                <a16:creationId xmlns:a16="http://schemas.microsoft.com/office/drawing/2014/main" id="{C97A7FB5-011A-BD48-5788-E7DDC30A707B}"/>
              </a:ext>
            </a:extLst>
          </p:cNvPr>
          <p:cNvSpPr/>
          <p:nvPr/>
        </p:nvSpPr>
        <p:spPr>
          <a:xfrm>
            <a:off x="3944856" y="476672"/>
            <a:ext cx="43893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 fontAlgn="base">
              <a:spcBef>
                <a:spcPts val="800"/>
              </a:spcBef>
              <a:spcAft>
                <a:spcPts val="800"/>
              </a:spcAft>
              <a:defRPr/>
            </a:pPr>
            <a:r>
              <a:rPr lang="ru-RU" sz="16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Мемлекет</a:t>
            </a:r>
            <a:r>
              <a:rPr lang="ru-RU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басшысының</a:t>
            </a:r>
            <a:r>
              <a:rPr lang="ru-RU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қатысуымен</a:t>
            </a:r>
            <a:r>
              <a:rPr lang="ru-RU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кеңейтілген</a:t>
            </a:r>
            <a:r>
              <a:rPr lang="ru-RU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Үкімет</a:t>
            </a:r>
            <a:r>
              <a:rPr lang="ru-RU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отырысы</a:t>
            </a:r>
            <a:br>
              <a:rPr lang="ru-RU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 </a:t>
            </a:r>
            <a:r>
              <a:rPr lang="ru-RU" sz="12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жылғы</a:t>
            </a:r>
            <a:r>
              <a:rPr lang="ru-RU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19 </a:t>
            </a:r>
            <a:r>
              <a:rPr lang="ru-RU" sz="12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сәуір</a:t>
            </a:r>
            <a:endParaRPr lang="ru-RU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3" name="Straight Connector 112">
            <a:extLst>
              <a:ext uri="{FF2B5EF4-FFF2-40B4-BE49-F238E27FC236}">
                <a16:creationId xmlns:a16="http://schemas.microsoft.com/office/drawing/2014/main" id="{4BA83622-2DCB-34FC-14B6-EDDA986BF2CD}"/>
              </a:ext>
            </a:extLst>
          </p:cNvPr>
          <p:cNvCxnSpPr>
            <a:cxnSpLocks/>
          </p:cNvCxnSpPr>
          <p:nvPr/>
        </p:nvCxnSpPr>
        <p:spPr bwMode="auto">
          <a:xfrm>
            <a:off x="4929643" y="1251335"/>
            <a:ext cx="2339473" cy="3901"/>
          </a:xfrm>
          <a:prstGeom prst="line">
            <a:avLst/>
          </a:prstGeom>
          <a:solidFill>
            <a:schemeClr val="folHlink"/>
          </a:solidFill>
          <a:ln w="19050" cap="flat" cmpd="sng" algn="ctr">
            <a:solidFill>
              <a:srgbClr val="4D979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CC4B858-DC6C-017E-0433-B04C1591A1DF}"/>
              </a:ext>
            </a:extLst>
          </p:cNvPr>
          <p:cNvSpPr txBox="1"/>
          <p:nvPr/>
        </p:nvSpPr>
        <p:spPr>
          <a:xfrm>
            <a:off x="3943604" y="3789040"/>
            <a:ext cx="41033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defTabSz="1219170" eaLnBrk="0" fontAlgn="base" hangingPunct="0">
              <a:buClr>
                <a:srgbClr val="7E7F83"/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Елдегі</a:t>
            </a: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коммуналдық</a:t>
            </a:r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инфрақұрылымды</a:t>
            </a:r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жаңғырту</a:t>
            </a: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defTabSz="1219170" eaLnBrk="0" fontAlgn="base" hangingPunct="0">
              <a:buClr>
                <a:srgbClr val="7E7F83"/>
              </a:buClr>
              <a:defRPr/>
            </a:pP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</a:t>
            </a:r>
            <a:r>
              <a:rPr lang="ru-RU" sz="1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жылу</a:t>
            </a: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желілері</a:t>
            </a:r>
            <a:endParaRPr lang="ru-RU" sz="1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1219170" eaLnBrk="0" fontAlgn="base" hangingPunct="0">
              <a:buClr>
                <a:srgbClr val="7E7F83"/>
              </a:buClr>
              <a:defRPr/>
            </a:pP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су </a:t>
            </a:r>
            <a:r>
              <a:rPr lang="ru-RU" sz="1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ресурстарын</a:t>
            </a: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басқару</a:t>
            </a:r>
            <a:endParaRPr lang="ru-RU" sz="1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68B4B6-39C0-B811-68BF-72AE5B04CF55}"/>
              </a:ext>
            </a:extLst>
          </p:cNvPr>
          <p:cNvSpPr txBox="1"/>
          <p:nvPr/>
        </p:nvSpPr>
        <p:spPr>
          <a:xfrm>
            <a:off x="3935760" y="1469683"/>
            <a:ext cx="405937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defTabSz="1219170" eaLnBrk="0" fontAlgn="base" hangingPunct="0">
              <a:buClr>
                <a:srgbClr val="7E7F83"/>
              </a:buClr>
              <a:buFont typeface="Wingdings" panose="05000000000000000000" pitchFamily="2" charset="2"/>
              <a:buChar char="§"/>
              <a:defRPr/>
            </a:pPr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Бизнес пен </a:t>
            </a:r>
            <a:r>
              <a:rPr lang="ru-RU" sz="1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инвестициялар</a:t>
            </a:r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үшін</a:t>
            </a:r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қолайлы</a:t>
            </a:r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жағдайлар</a:t>
            </a:r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жасау</a:t>
            </a: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үшін</a:t>
            </a: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отандық</a:t>
            </a: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банктерді</a:t>
            </a: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тарту</a:t>
            </a:r>
            <a:endParaRPr lang="ru-RU" sz="1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defTabSz="1219170" eaLnBrk="0" fontAlgn="base" hangingPunct="0">
              <a:buClr>
                <a:srgbClr val="7E7F83"/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Ірі</a:t>
            </a: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инвестициялық</a:t>
            </a: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инфрақұрылымдық</a:t>
            </a: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жобаларды</a:t>
            </a: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кредиттеу</a:t>
            </a: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үшін</a:t>
            </a: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 </a:t>
            </a:r>
            <a:r>
              <a:rPr lang="ru-RU" sz="1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секторының</a:t>
            </a:r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мүмкіндіктерін</a:t>
            </a:r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кеңейту</a:t>
            </a:r>
            <a:endParaRPr lang="ru-RU" sz="1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defTabSz="1219170" eaLnBrk="0" fontAlgn="base" hangingPunct="0">
              <a:buClr>
                <a:srgbClr val="7E7F83"/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Қосылған</a:t>
            </a: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құны</a:t>
            </a: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жоғары</a:t>
            </a: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өнім</a:t>
            </a: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өндірісіне</a:t>
            </a: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инвестициялар</a:t>
            </a:r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тартуға</a:t>
            </a:r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технологиялық</a:t>
            </a: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экспортты</a:t>
            </a: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ынталандыруға</a:t>
            </a: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салықтық</a:t>
            </a:r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жеңілдіктерді</a:t>
            </a:r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қайта</a:t>
            </a: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бағыттау</a:t>
            </a:r>
            <a:endParaRPr lang="ru-RU" sz="1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CF0C02-4230-9A0F-C5D0-5A266572244F}"/>
              </a:ext>
            </a:extLst>
          </p:cNvPr>
          <p:cNvSpPr txBox="1"/>
          <p:nvPr/>
        </p:nvSpPr>
        <p:spPr>
          <a:xfrm>
            <a:off x="3935760" y="5960260"/>
            <a:ext cx="4111190" cy="812861"/>
          </a:xfrm>
          <a:prstGeom prst="rect">
            <a:avLst/>
          </a:prstGeom>
          <a:solidFill>
            <a:srgbClr val="AE8705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180000" tIns="34591" rIns="51736" bIns="34591" numCol="1" spcCol="1270" anchor="ctr" anchorCtr="0">
            <a:noAutofit/>
          </a:bodyPr>
          <a:lstStyle>
            <a:defPPr>
              <a:defRPr lang="ru-RU"/>
            </a:defPPr>
            <a:lvl1pPr marR="0" lvl="0" indent="0" algn="ctr" defTabSz="400050" fontAlgn="auto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9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</a:defRPr>
            </a:lvl1pPr>
          </a:lstStyle>
          <a:p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Экономиканы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әртараптандыруға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оны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индустрияландыруға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инвестициялар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тартуға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бағытталу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Прямоугольник 127">
            <a:extLst>
              <a:ext uri="{FF2B5EF4-FFF2-40B4-BE49-F238E27FC236}">
                <a16:creationId xmlns:a16="http://schemas.microsoft.com/office/drawing/2014/main" id="{0C81FF8A-31CD-A2B8-2652-0AC229111508}"/>
              </a:ext>
            </a:extLst>
          </p:cNvPr>
          <p:cNvSpPr/>
          <p:nvPr/>
        </p:nvSpPr>
        <p:spPr>
          <a:xfrm>
            <a:off x="354927" y="5199838"/>
            <a:ext cx="3369602" cy="6774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219170" eaLnBrk="0" fontAlgn="base" hangingPunct="0">
              <a:buClr>
                <a:srgbClr val="7E7F83"/>
              </a:buClr>
              <a:defRPr/>
            </a:pPr>
            <a:endParaRPr lang="ru-RU" sz="1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Прямоугольник 127">
            <a:extLst>
              <a:ext uri="{FF2B5EF4-FFF2-40B4-BE49-F238E27FC236}">
                <a16:creationId xmlns:a16="http://schemas.microsoft.com/office/drawing/2014/main" id="{737246B4-8DE3-7A5C-A27E-C25F55098A95}"/>
              </a:ext>
            </a:extLst>
          </p:cNvPr>
          <p:cNvSpPr/>
          <p:nvPr/>
        </p:nvSpPr>
        <p:spPr>
          <a:xfrm>
            <a:off x="335360" y="1285542"/>
            <a:ext cx="3365865" cy="29729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219170" eaLnBrk="0" fontAlgn="base" hangingPunct="0">
              <a:buClr>
                <a:srgbClr val="7E7F83"/>
              </a:buClr>
              <a:defRPr/>
            </a:pPr>
            <a:endParaRPr lang="ru-RU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Rectangle 111">
            <a:extLst>
              <a:ext uri="{FF2B5EF4-FFF2-40B4-BE49-F238E27FC236}">
                <a16:creationId xmlns:a16="http://schemas.microsoft.com/office/drawing/2014/main" id="{F908C2B0-C35B-5273-0FBA-653BB8300934}"/>
              </a:ext>
            </a:extLst>
          </p:cNvPr>
          <p:cNvSpPr/>
          <p:nvPr/>
        </p:nvSpPr>
        <p:spPr>
          <a:xfrm>
            <a:off x="119436" y="476672"/>
            <a:ext cx="39603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 fontAlgn="base">
              <a:spcBef>
                <a:spcPts val="800"/>
              </a:spcBef>
              <a:spcAft>
                <a:spcPts val="80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VIII </a:t>
            </a:r>
            <a:r>
              <a:rPr lang="ru-RU" sz="16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шақырылымдағы</a:t>
            </a:r>
            <a:r>
              <a:rPr lang="ru-RU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Парламенттің</a:t>
            </a:r>
            <a:r>
              <a:rPr lang="ru-RU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бірінші</a:t>
            </a:r>
            <a:r>
              <a:rPr lang="ru-RU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сессиясы</a:t>
            </a:r>
            <a:br>
              <a:rPr lang="ru-RU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 </a:t>
            </a:r>
            <a:r>
              <a:rPr lang="ru-RU" sz="12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жылғы</a:t>
            </a:r>
            <a:r>
              <a:rPr lang="ru-RU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29 </a:t>
            </a:r>
            <a:r>
              <a:rPr lang="ru-RU" sz="12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наурыз</a:t>
            </a:r>
            <a:endParaRPr lang="ru-RU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1" name="Straight Connector 112">
            <a:extLst>
              <a:ext uri="{FF2B5EF4-FFF2-40B4-BE49-F238E27FC236}">
                <a16:creationId xmlns:a16="http://schemas.microsoft.com/office/drawing/2014/main" id="{AE2FF942-7838-9CE4-1421-BDA411B42899}"/>
              </a:ext>
            </a:extLst>
          </p:cNvPr>
          <p:cNvCxnSpPr>
            <a:cxnSpLocks/>
          </p:cNvCxnSpPr>
          <p:nvPr/>
        </p:nvCxnSpPr>
        <p:spPr bwMode="auto">
          <a:xfrm>
            <a:off x="784499" y="1268760"/>
            <a:ext cx="2339473" cy="3901"/>
          </a:xfrm>
          <a:prstGeom prst="line">
            <a:avLst/>
          </a:prstGeom>
          <a:solidFill>
            <a:schemeClr val="folHlink"/>
          </a:solidFill>
          <a:ln w="19050" cap="flat" cmpd="sng" algn="ctr">
            <a:solidFill>
              <a:srgbClr val="4D979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1D071344-58CB-19C3-77CE-458E18BF957A}"/>
              </a:ext>
            </a:extLst>
          </p:cNvPr>
          <p:cNvSpPr txBox="1"/>
          <p:nvPr/>
        </p:nvSpPr>
        <p:spPr>
          <a:xfrm>
            <a:off x="345828" y="1272910"/>
            <a:ext cx="333380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defTabSz="1219170" eaLnBrk="0" fontAlgn="base" hangingPunct="0">
              <a:buClr>
                <a:srgbClr val="7E7F83"/>
              </a:buClr>
              <a:buFont typeface="Wingdings" panose="05000000000000000000" pitchFamily="2" charset="2"/>
              <a:buChar char="§"/>
              <a:defRPr/>
            </a:pPr>
            <a:r>
              <a:rPr lang="ru-RU" sz="1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Инфрақұрылымдық</a:t>
            </a:r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даму </a:t>
            </a:r>
            <a:r>
              <a:rPr lang="ru-RU" sz="1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тәсілдерін</a:t>
            </a:r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қайта</a:t>
            </a: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қарау</a:t>
            </a: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171450" indent="-171450" defTabSz="1219170" eaLnBrk="0" fontAlgn="base" hangingPunct="0">
              <a:buClr>
                <a:srgbClr val="7E7F83"/>
              </a:buClr>
              <a:buFont typeface="Wingdings" panose="05000000000000000000" pitchFamily="2" charset="2"/>
              <a:buChar char="§"/>
              <a:defRPr/>
            </a:pPr>
            <a:r>
              <a:rPr lang="ru-RU" sz="1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Инженерлік</a:t>
            </a:r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әлеуметтік</a:t>
            </a: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инфрақұрылымды</a:t>
            </a:r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жаңғырту</a:t>
            </a:r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құру</a:t>
            </a:r>
            <a:endParaRPr lang="ru-RU" sz="1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defTabSz="1219170" eaLnBrk="0" fontAlgn="base" hangingPunct="0">
              <a:buClr>
                <a:srgbClr val="7E7F83"/>
              </a:buClr>
              <a:buFont typeface="Wingdings" panose="05000000000000000000" pitchFamily="2" charset="2"/>
              <a:buChar char="§"/>
              <a:defRPr/>
            </a:pPr>
            <a:r>
              <a:rPr lang="ru-RU" sz="1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Суландыру</a:t>
            </a:r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каналдарын</a:t>
            </a:r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ауқымды</a:t>
            </a:r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реконструкциялау</a:t>
            </a:r>
            <a:endParaRPr lang="ru-RU" sz="1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defTabSz="1219170" eaLnBrk="0" fontAlgn="base" hangingPunct="0">
              <a:buClr>
                <a:srgbClr val="7E7F83"/>
              </a:buClr>
              <a:buFont typeface="Wingdings" panose="05000000000000000000" pitchFamily="2" charset="2"/>
              <a:buChar char="§"/>
              <a:defRPr/>
            </a:pPr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Суды </a:t>
            </a:r>
            <a:r>
              <a:rPr lang="ru-RU" sz="1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үнемдеудің</a:t>
            </a:r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тиімді</a:t>
            </a:r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технологияларын</a:t>
            </a:r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енгізу</a:t>
            </a:r>
            <a:endParaRPr lang="ru-RU" sz="1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defTabSz="1219170" eaLnBrk="0" fontAlgn="base" hangingPunct="0">
              <a:buClr>
                <a:srgbClr val="7E7F83"/>
              </a:buClr>
              <a:buFont typeface="Wingdings" panose="05000000000000000000" pitchFamily="2" charset="2"/>
              <a:buChar char="§"/>
              <a:defRPr/>
            </a:pPr>
            <a:r>
              <a:rPr lang="ru-RU" sz="1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Жылумен</a:t>
            </a:r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сумен</a:t>
            </a:r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жабдықтау</a:t>
            </a:r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су </a:t>
            </a:r>
            <a:r>
              <a:rPr lang="ru-RU" sz="1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бұру</a:t>
            </a:r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желілерінің</a:t>
            </a:r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тозу</a:t>
            </a:r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көрсеткіштерін</a:t>
            </a:r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40%-</a:t>
            </a:r>
            <a:r>
              <a:rPr lang="ru-RU" sz="1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ға</a:t>
            </a: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дейін</a:t>
            </a: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төмендету</a:t>
            </a:r>
            <a:endParaRPr lang="ru-RU" sz="1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26F904F-32B5-5E3E-F306-EF5C1327C309}"/>
              </a:ext>
            </a:extLst>
          </p:cNvPr>
          <p:cNvSpPr txBox="1"/>
          <p:nvPr/>
        </p:nvSpPr>
        <p:spPr>
          <a:xfrm>
            <a:off x="345828" y="5949280"/>
            <a:ext cx="3378701" cy="812861"/>
          </a:xfrm>
          <a:prstGeom prst="rect">
            <a:avLst/>
          </a:prstGeom>
          <a:solidFill>
            <a:srgbClr val="AE8705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180000" tIns="34591" rIns="51736" bIns="34591" numCol="1" spcCol="1270" anchor="ctr" anchorCtr="0">
            <a:noAutofit/>
          </a:bodyPr>
          <a:lstStyle>
            <a:defPPr>
              <a:defRPr lang="ru-RU"/>
            </a:defPPr>
            <a:lvl1pPr marR="0" lvl="0" indent="0" algn="ctr" defTabSz="400050" fontAlgn="auto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9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</a:defRPr>
            </a:lvl1pPr>
          </a:lstStyle>
          <a:p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Нақты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индустрияландыруға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өндірісті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оқшаулауға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инфрақұрылымды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жаңғыртуға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шоғырлану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C36B457-7966-8FCB-6F9A-7FB5887A9B8A}"/>
              </a:ext>
            </a:extLst>
          </p:cNvPr>
          <p:cNvSpPr txBox="1"/>
          <p:nvPr/>
        </p:nvSpPr>
        <p:spPr>
          <a:xfrm>
            <a:off x="358210" y="5199838"/>
            <a:ext cx="305696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defTabSz="1219170" eaLnBrk="0" fontAlgn="base" hangingPunct="0">
              <a:buClr>
                <a:srgbClr val="7E7F83"/>
              </a:buClr>
              <a:buFont typeface="Wingdings" panose="05000000000000000000" pitchFamily="2" charset="2"/>
              <a:buChar char="§"/>
              <a:defRPr/>
            </a:pPr>
            <a:r>
              <a:rPr lang="ru-RU" sz="1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Азық-түлік</a:t>
            </a:r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қауіпсіздігін</a:t>
            </a:r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қамтамасыз</a:t>
            </a: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етуге</a:t>
            </a: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баса </a:t>
            </a:r>
            <a:r>
              <a:rPr lang="ru-RU" sz="1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назар</a:t>
            </a: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аудару</a:t>
            </a:r>
            <a:endParaRPr lang="ru-RU" sz="1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Стрелка: вправо 84">
            <a:extLst>
              <a:ext uri="{FF2B5EF4-FFF2-40B4-BE49-F238E27FC236}">
                <a16:creationId xmlns:a16="http://schemas.microsoft.com/office/drawing/2014/main" id="{A7E2A59F-7FE8-D600-6EE7-85D925CA4F24}"/>
              </a:ext>
            </a:extLst>
          </p:cNvPr>
          <p:cNvSpPr/>
          <p:nvPr/>
        </p:nvSpPr>
        <p:spPr>
          <a:xfrm>
            <a:off x="8132140" y="2004273"/>
            <a:ext cx="448960" cy="3224927"/>
          </a:xfrm>
          <a:prstGeom prst="rightArrow">
            <a:avLst>
              <a:gd name="adj1" fmla="val 50000"/>
              <a:gd name="adj2" fmla="val 56105"/>
            </a:avLst>
          </a:prstGeom>
          <a:solidFill>
            <a:srgbClr val="406D69">
              <a:lumMod val="20000"/>
              <a:lumOff val="80000"/>
              <a:alpha val="9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247651" tIns="137782" rIns="261607" bIns="137783" numCol="1" spcCol="1270" anchor="ctr" anchorCtr="0">
            <a:noAutofit/>
          </a:bodyPr>
          <a:lstStyle/>
          <a:p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CED7196-BC23-41D4-A2FA-B72611114595}"/>
              </a:ext>
            </a:extLst>
          </p:cNvPr>
          <p:cNvSpPr txBox="1"/>
          <p:nvPr/>
        </p:nvSpPr>
        <p:spPr>
          <a:xfrm>
            <a:off x="8253903" y="652754"/>
            <a:ext cx="346513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585" lvl="1" algn="ctr" defTabSz="1219170"/>
            <a:r>
              <a:rPr lang="ru-RU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6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Қазақстанның</a:t>
            </a:r>
            <a:r>
              <a:rPr lang="ru-RU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Даму </a:t>
            </a:r>
            <a:r>
              <a:rPr lang="ru-RU" sz="16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Банкі</a:t>
            </a:r>
            <a:r>
              <a:rPr lang="ru-RU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АҚ-</a:t>
            </a:r>
            <a:r>
              <a:rPr lang="ru-RU" sz="16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ның</a:t>
            </a:r>
            <a:r>
              <a:rPr lang="ru-RU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>
                <a:solidFill>
                  <a:srgbClr val="406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2024-2033 </a:t>
            </a:r>
            <a:r>
              <a:rPr lang="ru-RU" sz="1600" b="1" dirty="0" err="1">
                <a:solidFill>
                  <a:srgbClr val="406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жылдарға</a:t>
            </a:r>
            <a:r>
              <a:rPr lang="ru-RU" sz="1600" b="1" dirty="0">
                <a:solidFill>
                  <a:srgbClr val="406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арналған</a:t>
            </a:r>
            <a:r>
              <a:rPr lang="ru-RU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жаңа</a:t>
            </a:r>
            <a:r>
              <a:rPr lang="ru-RU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Даму </a:t>
            </a:r>
            <a:r>
              <a:rPr lang="ru-RU" sz="16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стратегиясы</a:t>
            </a:r>
            <a:r>
              <a:rPr lang="ru-RU" sz="1600" b="1" dirty="0">
                <a:solidFill>
                  <a:srgbClr val="406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x-none" sz="1600" b="1" dirty="0">
              <a:solidFill>
                <a:srgbClr val="406D6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127">
            <a:extLst>
              <a:ext uri="{FF2B5EF4-FFF2-40B4-BE49-F238E27FC236}">
                <a16:creationId xmlns:a16="http://schemas.microsoft.com/office/drawing/2014/main" id="{714F8BCE-4C4B-7036-2CCE-8DED267F9CC6}"/>
              </a:ext>
            </a:extLst>
          </p:cNvPr>
          <p:cNvSpPr/>
          <p:nvPr/>
        </p:nvSpPr>
        <p:spPr>
          <a:xfrm>
            <a:off x="3944856" y="4902393"/>
            <a:ext cx="4106645" cy="9541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219170" eaLnBrk="0" fontAlgn="base" hangingPunct="0">
              <a:buClr>
                <a:srgbClr val="7E7F83"/>
              </a:buClr>
              <a:defRPr/>
            </a:pPr>
            <a:endParaRPr lang="ru-RU" sz="1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C8A449-0CC7-200B-9DAF-AC80E0F12AB5}"/>
              </a:ext>
            </a:extLst>
          </p:cNvPr>
          <p:cNvSpPr txBox="1"/>
          <p:nvPr/>
        </p:nvSpPr>
        <p:spPr>
          <a:xfrm>
            <a:off x="3935760" y="4941168"/>
            <a:ext cx="38838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defTabSz="1219170" eaLnBrk="0" fontAlgn="base" hangingPunct="0">
              <a:buClr>
                <a:srgbClr val="7E7F83"/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Ауыл</a:t>
            </a: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шаруашылығы</a:t>
            </a: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өнімдерін</a:t>
            </a: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сақтау</a:t>
            </a:r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өткізу</a:t>
            </a:r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үшін</a:t>
            </a:r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заманауи</a:t>
            </a:r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инфрақұрылым</a:t>
            </a:r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құру</a:t>
            </a: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бойынша</a:t>
            </a: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жұмысты</a:t>
            </a: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жеделдету</a:t>
            </a:r>
            <a:endParaRPr lang="ru-RU" sz="1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D45CD2DF-2A1D-7F98-D975-56A4BFD24072}"/>
              </a:ext>
            </a:extLst>
          </p:cNvPr>
          <p:cNvSpPr/>
          <p:nvPr/>
        </p:nvSpPr>
        <p:spPr>
          <a:xfrm>
            <a:off x="8612334" y="1835435"/>
            <a:ext cx="1368152" cy="695654"/>
          </a:xfrm>
          <a:prstGeom prst="rect">
            <a:avLst/>
          </a:prstGeom>
          <a:solidFill>
            <a:srgbClr val="AE8705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180000" tIns="34591" rIns="51736" bIns="34591" numCol="1" spcCol="1270" anchor="ctr" anchorCtr="0">
            <a:noAutofit/>
          </a:bodyPr>
          <a:lstStyle/>
          <a:p>
            <a:pPr marL="0" marR="0" lvl="0" indent="0" algn="ctr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Көлік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логистика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EBA953C3-E10D-7D9B-AD56-205D29555D6B}"/>
              </a:ext>
            </a:extLst>
          </p:cNvPr>
          <p:cNvSpPr/>
          <p:nvPr/>
        </p:nvSpPr>
        <p:spPr>
          <a:xfrm>
            <a:off x="8601072" y="5528486"/>
            <a:ext cx="1368152" cy="955976"/>
          </a:xfrm>
          <a:prstGeom prst="rect">
            <a:avLst/>
          </a:prstGeom>
          <a:solidFill>
            <a:srgbClr val="AE8705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180000" tIns="34591" rIns="51736" bIns="34591" numCol="1" spcCol="1270" anchor="ctr" anchorCtr="0">
            <a:noAutofit/>
          </a:bodyPr>
          <a:lstStyle/>
          <a:p>
            <a:pPr marL="0" marR="0" lvl="0" indent="0" algn="ctr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Жасыл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жобалар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ESG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A472F337-E65A-C26B-A3AE-21A3AA390CF6}"/>
              </a:ext>
            </a:extLst>
          </p:cNvPr>
          <p:cNvSpPr/>
          <p:nvPr/>
        </p:nvSpPr>
        <p:spPr>
          <a:xfrm>
            <a:off x="8602935" y="4763337"/>
            <a:ext cx="1368152" cy="685342"/>
          </a:xfrm>
          <a:prstGeom prst="rect">
            <a:avLst/>
          </a:prstGeom>
          <a:solidFill>
            <a:srgbClr val="AE8705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180000" tIns="34591" rIns="51736" bIns="34591" numCol="1" spcCol="1270" anchor="ctr" anchorCtr="0">
            <a:noAutofit/>
          </a:bodyPr>
          <a:lstStyle/>
          <a:p>
            <a:pPr marL="0" marR="0" lvl="0" indent="0" algn="ctr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Технологиялар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0CBAC9F5-98F4-8B8A-94B7-EFC3EE46F1CB}"/>
              </a:ext>
            </a:extLst>
          </p:cNvPr>
          <p:cNvSpPr/>
          <p:nvPr/>
        </p:nvSpPr>
        <p:spPr>
          <a:xfrm>
            <a:off x="8610203" y="2622197"/>
            <a:ext cx="1359021" cy="602629"/>
          </a:xfrm>
          <a:prstGeom prst="rect">
            <a:avLst/>
          </a:prstGeom>
          <a:solidFill>
            <a:srgbClr val="AE8705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180000" tIns="34591" rIns="51736" bIns="34591" numCol="1" spcCol="1270" anchor="ctr" anchorCtr="0">
            <a:noAutofit/>
          </a:bodyPr>
          <a:lstStyle/>
          <a:p>
            <a:pPr marL="0" marR="0" lvl="0" indent="0" algn="ctr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Экспорт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FE461B51-01BE-BECA-76EF-EA4F0A765330}"/>
              </a:ext>
            </a:extLst>
          </p:cNvPr>
          <p:cNvSpPr/>
          <p:nvPr/>
        </p:nvSpPr>
        <p:spPr>
          <a:xfrm>
            <a:off x="8601072" y="3324171"/>
            <a:ext cx="1368152" cy="1346677"/>
          </a:xfrm>
          <a:prstGeom prst="rect">
            <a:avLst/>
          </a:prstGeom>
          <a:solidFill>
            <a:srgbClr val="AE8705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180000" tIns="34591" rIns="51736" bIns="34591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200" kern="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Азық-түлік</a:t>
            </a:r>
            <a:r>
              <a:rPr lang="ru-RU" sz="1200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kern="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қауіпсіздігі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2C3691DB-DD32-BF19-8E06-0404E6062DA8}"/>
              </a:ext>
            </a:extLst>
          </p:cNvPr>
          <p:cNvSpPr/>
          <p:nvPr/>
        </p:nvSpPr>
        <p:spPr>
          <a:xfrm>
            <a:off x="9969224" y="3323177"/>
            <a:ext cx="2101576" cy="1338995"/>
          </a:xfrm>
          <a:prstGeom prst="rect">
            <a:avLst/>
          </a:prstGeom>
          <a:solidFill>
            <a:srgbClr val="406D69">
              <a:lumMod val="20000"/>
              <a:lumOff val="80000"/>
              <a:alpha val="9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247651" tIns="137783" rIns="261607" bIns="137782" numCol="1" spcCol="1270" anchor="ctr" anchorCtr="0">
            <a:noAutofit/>
          </a:bodyPr>
          <a:lstStyle/>
          <a:p>
            <a:pPr marL="57150" lvl="1" indent="-57150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  <a:defRPr/>
            </a:pPr>
            <a:r>
              <a:rPr lang="ru-RU" sz="1200" kern="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ауыл</a:t>
            </a:r>
            <a:r>
              <a:rPr lang="ru-RU" sz="1200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kern="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шаруашылығы</a:t>
            </a:r>
            <a:r>
              <a:rPr lang="ru-RU" sz="1200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kern="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өнімдерін</a:t>
            </a:r>
            <a:r>
              <a:rPr lang="ru-RU" sz="1200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kern="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өткізу</a:t>
            </a:r>
            <a:r>
              <a:rPr lang="ru-RU" sz="1200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kern="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1200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kern="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сақтау</a:t>
            </a:r>
            <a:r>
              <a:rPr lang="ru-RU" sz="1200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kern="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үшін</a:t>
            </a:r>
            <a:r>
              <a:rPr lang="ru-RU" sz="1200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kern="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инфрақұрылымды</a:t>
            </a:r>
            <a:r>
              <a:rPr lang="ru-RU" sz="1200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kern="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дамыту</a:t>
            </a:r>
            <a:endParaRPr lang="ru-RU" sz="1200" kern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" lvl="1" indent="-57150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  <a:defRPr/>
            </a:pPr>
            <a:r>
              <a:rPr lang="ru-RU" sz="1200" kern="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импортты</a:t>
            </a:r>
            <a:r>
              <a:rPr lang="ru-RU" sz="1200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kern="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алмастыру</a:t>
            </a:r>
            <a:endParaRPr kumimoji="0" lang="x-none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19C23D97-A65A-CECA-258F-A9BE173BB9B0}"/>
              </a:ext>
            </a:extLst>
          </p:cNvPr>
          <p:cNvSpPr/>
          <p:nvPr/>
        </p:nvSpPr>
        <p:spPr>
          <a:xfrm>
            <a:off x="9978355" y="2620193"/>
            <a:ext cx="2111262" cy="597446"/>
          </a:xfrm>
          <a:prstGeom prst="rect">
            <a:avLst/>
          </a:prstGeom>
          <a:solidFill>
            <a:srgbClr val="406D69">
              <a:lumMod val="20000"/>
              <a:lumOff val="80000"/>
              <a:alpha val="9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247651" tIns="137783" rIns="261607" bIns="137782" numCol="1" spcCol="1270" anchor="ctr" anchorCtr="0">
            <a:noAutofit/>
          </a:bodyPr>
          <a:lstStyle/>
          <a:p>
            <a:pPr marL="57150" lvl="1" indent="-57150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kern="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экспортқа</a:t>
            </a:r>
            <a:r>
              <a:rPr lang="ru-RU" sz="1200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kern="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бағдарланған</a:t>
            </a:r>
            <a:r>
              <a:rPr lang="ru-RU" sz="1200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kern="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салаларды</a:t>
            </a:r>
            <a:r>
              <a:rPr lang="ru-RU" sz="1200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kern="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қолдау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FF63A7FC-9176-6043-496A-501516CD00DA}"/>
              </a:ext>
            </a:extLst>
          </p:cNvPr>
          <p:cNvSpPr/>
          <p:nvPr/>
        </p:nvSpPr>
        <p:spPr>
          <a:xfrm>
            <a:off x="9971087" y="4767902"/>
            <a:ext cx="2101577" cy="685342"/>
          </a:xfrm>
          <a:prstGeom prst="rect">
            <a:avLst/>
          </a:prstGeom>
          <a:solidFill>
            <a:srgbClr val="406D69">
              <a:lumMod val="20000"/>
              <a:lumOff val="80000"/>
              <a:alpha val="9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247651" tIns="137783" rIns="261607" bIns="137782" numCol="1" spcCol="1270" anchor="ctr" anchorCtr="0">
            <a:noAutofit/>
          </a:bodyPr>
          <a:lstStyle/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Жаңартылатын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энергия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көздері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(ЖЭК)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салаларында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57150" lvl="1" indent="-57150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kern="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өңдеу</a:t>
            </a:r>
            <a:r>
              <a:rPr lang="ru-RU" sz="1200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kern="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өнеркәсібінде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03994AB5-2A0C-00C2-1E9B-DFE61A0A1A08}"/>
              </a:ext>
            </a:extLst>
          </p:cNvPr>
          <p:cNvSpPr/>
          <p:nvPr/>
        </p:nvSpPr>
        <p:spPr>
          <a:xfrm>
            <a:off x="9959538" y="5523921"/>
            <a:ext cx="2111262" cy="967608"/>
          </a:xfrm>
          <a:prstGeom prst="rect">
            <a:avLst/>
          </a:prstGeom>
          <a:solidFill>
            <a:srgbClr val="406D69">
              <a:lumMod val="20000"/>
              <a:lumOff val="80000"/>
              <a:alpha val="9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247651" tIns="137782" rIns="261607" bIns="137783" numCol="1" spcCol="1270" anchor="ctr" anchorCtr="0">
            <a:noAutofit/>
          </a:bodyPr>
          <a:lstStyle/>
          <a:p>
            <a:pPr marL="57150" lvl="1" indent="-57150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  <a:defRPr/>
            </a:pPr>
            <a:r>
              <a:rPr lang="ru-RU" sz="1200" kern="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энергиялық</a:t>
            </a:r>
            <a:r>
              <a:rPr lang="ru-RU" sz="1200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kern="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тиімді</a:t>
            </a:r>
            <a:r>
              <a:rPr lang="ru-RU" sz="1200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kern="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жобалар</a:t>
            </a:r>
            <a:r>
              <a:rPr lang="ru-RU" sz="1200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ЖЭК 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" lvl="1" indent="-57150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 </a:t>
            </a:r>
            <a:r>
              <a:rPr lang="ru-RU" sz="1200" kern="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ресурстарын</a:t>
            </a:r>
            <a:r>
              <a:rPr lang="ru-RU" sz="1200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kern="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басқару</a:t>
            </a:r>
            <a:r>
              <a:rPr lang="ru-RU" sz="1200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200" kern="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қалдықтарды</a:t>
            </a:r>
            <a:r>
              <a:rPr lang="ru-RU" sz="1200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kern="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басқару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D3ECAFB5-1D2A-EEDB-549B-D35AC96ED02C}"/>
              </a:ext>
            </a:extLst>
          </p:cNvPr>
          <p:cNvSpPr/>
          <p:nvPr/>
        </p:nvSpPr>
        <p:spPr>
          <a:xfrm>
            <a:off x="9980486" y="1833431"/>
            <a:ext cx="2108940" cy="695654"/>
          </a:xfrm>
          <a:prstGeom prst="rect">
            <a:avLst/>
          </a:prstGeom>
          <a:solidFill>
            <a:srgbClr val="406D69">
              <a:lumMod val="20000"/>
              <a:lumOff val="80000"/>
              <a:alpha val="9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247651" tIns="137782" rIns="261607" bIns="137783" numCol="1" spcCol="1270" anchor="ctr" anchorCtr="0">
            <a:noAutofit/>
          </a:bodyPr>
          <a:lstStyle/>
          <a:p>
            <a:pPr marL="57150" lvl="1" indent="-57150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kern="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Транскаспий</a:t>
            </a:r>
            <a:r>
              <a:rPr lang="ru-RU" sz="1200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kern="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халықаралық</a:t>
            </a:r>
            <a:r>
              <a:rPr lang="ru-RU" sz="1200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kern="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көлік</a:t>
            </a:r>
            <a:r>
              <a:rPr lang="ru-RU" sz="1200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kern="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бағдары</a:t>
            </a:r>
            <a:r>
              <a:rPr lang="ru-RU" sz="1200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200" kern="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Солтүстік-Оңтүстік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5" name="Google Shape;11105;p69">
            <a:extLst>
              <a:ext uri="{FF2B5EF4-FFF2-40B4-BE49-F238E27FC236}">
                <a16:creationId xmlns:a16="http://schemas.microsoft.com/office/drawing/2014/main" id="{CE6D4AEC-DCB5-0D03-2C3E-8A34F8F17386}"/>
              </a:ext>
            </a:extLst>
          </p:cNvPr>
          <p:cNvGrpSpPr/>
          <p:nvPr/>
        </p:nvGrpSpPr>
        <p:grpSpPr>
          <a:xfrm rot="19675441">
            <a:off x="8643538" y="1885180"/>
            <a:ext cx="301842" cy="197133"/>
            <a:chOff x="5206262" y="4174817"/>
            <a:chExt cx="397763" cy="262804"/>
          </a:xfrm>
          <a:solidFill>
            <a:srgbClr val="FFFFFF"/>
          </a:solidFill>
        </p:grpSpPr>
        <p:sp>
          <p:nvSpPr>
            <p:cNvPr id="76" name="Google Shape;11106;p69">
              <a:extLst>
                <a:ext uri="{FF2B5EF4-FFF2-40B4-BE49-F238E27FC236}">
                  <a16:creationId xmlns:a16="http://schemas.microsoft.com/office/drawing/2014/main" id="{249E43EE-2D35-BF4B-1D97-888C34569CB9}"/>
                </a:ext>
              </a:extLst>
            </p:cNvPr>
            <p:cNvSpPr/>
            <p:nvPr/>
          </p:nvSpPr>
          <p:spPr>
            <a:xfrm>
              <a:off x="5206262" y="4177104"/>
              <a:ext cx="397763" cy="260518"/>
            </a:xfrm>
            <a:custGeom>
              <a:avLst/>
              <a:gdLst/>
              <a:ahLst/>
              <a:cxnLst/>
              <a:rect l="l" t="t" r="r" b="b"/>
              <a:pathLst>
                <a:path w="12526" h="8204" extrusionOk="0">
                  <a:moveTo>
                    <a:pt x="3655" y="381"/>
                  </a:moveTo>
                  <a:cubicBezTo>
                    <a:pt x="3989" y="381"/>
                    <a:pt x="4298" y="500"/>
                    <a:pt x="4536" y="738"/>
                  </a:cubicBezTo>
                  <a:lnTo>
                    <a:pt x="7049" y="3120"/>
                  </a:lnTo>
                  <a:lnTo>
                    <a:pt x="5644" y="3120"/>
                  </a:lnTo>
                  <a:lnTo>
                    <a:pt x="3512" y="381"/>
                  </a:lnTo>
                  <a:close/>
                  <a:moveTo>
                    <a:pt x="10585" y="3477"/>
                  </a:moveTo>
                  <a:cubicBezTo>
                    <a:pt x="10882" y="3501"/>
                    <a:pt x="11156" y="3620"/>
                    <a:pt x="11382" y="3846"/>
                  </a:cubicBezTo>
                  <a:lnTo>
                    <a:pt x="11502" y="3965"/>
                  </a:lnTo>
                  <a:lnTo>
                    <a:pt x="10763" y="3965"/>
                  </a:lnTo>
                  <a:lnTo>
                    <a:pt x="10763" y="3953"/>
                  </a:lnTo>
                  <a:cubicBezTo>
                    <a:pt x="10656" y="3953"/>
                    <a:pt x="10585" y="3858"/>
                    <a:pt x="10585" y="3775"/>
                  </a:cubicBezTo>
                  <a:lnTo>
                    <a:pt x="10585" y="3477"/>
                  </a:lnTo>
                  <a:close/>
                  <a:moveTo>
                    <a:pt x="7906" y="4263"/>
                  </a:moveTo>
                  <a:lnTo>
                    <a:pt x="4536" y="7430"/>
                  </a:lnTo>
                  <a:cubicBezTo>
                    <a:pt x="4298" y="7656"/>
                    <a:pt x="3989" y="7787"/>
                    <a:pt x="3655" y="7787"/>
                  </a:cubicBezTo>
                  <a:lnTo>
                    <a:pt x="3512" y="7787"/>
                  </a:lnTo>
                  <a:lnTo>
                    <a:pt x="6263" y="4263"/>
                  </a:lnTo>
                  <a:close/>
                  <a:moveTo>
                    <a:pt x="3381" y="0"/>
                  </a:moveTo>
                  <a:cubicBezTo>
                    <a:pt x="3262" y="0"/>
                    <a:pt x="3155" y="60"/>
                    <a:pt x="3108" y="179"/>
                  </a:cubicBezTo>
                  <a:cubicBezTo>
                    <a:pt x="3060" y="286"/>
                    <a:pt x="3060" y="405"/>
                    <a:pt x="3143" y="512"/>
                  </a:cubicBezTo>
                  <a:lnTo>
                    <a:pt x="5167" y="3120"/>
                  </a:lnTo>
                  <a:lnTo>
                    <a:pt x="2512" y="3120"/>
                  </a:lnTo>
                  <a:cubicBezTo>
                    <a:pt x="2405" y="3120"/>
                    <a:pt x="2310" y="3060"/>
                    <a:pt x="2250" y="2965"/>
                  </a:cubicBezTo>
                  <a:lnTo>
                    <a:pt x="1429" y="1536"/>
                  </a:lnTo>
                  <a:cubicBezTo>
                    <a:pt x="1310" y="1334"/>
                    <a:pt x="1084" y="1215"/>
                    <a:pt x="845" y="1215"/>
                  </a:cubicBezTo>
                  <a:lnTo>
                    <a:pt x="310" y="1215"/>
                  </a:lnTo>
                  <a:cubicBezTo>
                    <a:pt x="143" y="1215"/>
                    <a:pt x="0" y="1346"/>
                    <a:pt x="0" y="1524"/>
                  </a:cubicBezTo>
                  <a:lnTo>
                    <a:pt x="0" y="4394"/>
                  </a:lnTo>
                  <a:cubicBezTo>
                    <a:pt x="0" y="4763"/>
                    <a:pt x="310" y="5084"/>
                    <a:pt x="679" y="5084"/>
                  </a:cubicBezTo>
                  <a:lnTo>
                    <a:pt x="2262" y="5084"/>
                  </a:lnTo>
                  <a:cubicBezTo>
                    <a:pt x="2369" y="5084"/>
                    <a:pt x="2441" y="4989"/>
                    <a:pt x="2441" y="4906"/>
                  </a:cubicBezTo>
                  <a:cubicBezTo>
                    <a:pt x="2441" y="4810"/>
                    <a:pt x="2346" y="4727"/>
                    <a:pt x="2262" y="4727"/>
                  </a:cubicBezTo>
                  <a:lnTo>
                    <a:pt x="679" y="4727"/>
                  </a:lnTo>
                  <a:cubicBezTo>
                    <a:pt x="500" y="4727"/>
                    <a:pt x="369" y="4572"/>
                    <a:pt x="369" y="4406"/>
                  </a:cubicBezTo>
                  <a:lnTo>
                    <a:pt x="369" y="1596"/>
                  </a:lnTo>
                  <a:lnTo>
                    <a:pt x="845" y="1596"/>
                  </a:lnTo>
                  <a:cubicBezTo>
                    <a:pt x="965" y="1596"/>
                    <a:pt x="1060" y="1655"/>
                    <a:pt x="1119" y="1750"/>
                  </a:cubicBezTo>
                  <a:lnTo>
                    <a:pt x="1929" y="3179"/>
                  </a:lnTo>
                  <a:cubicBezTo>
                    <a:pt x="2048" y="3382"/>
                    <a:pt x="2274" y="3513"/>
                    <a:pt x="2512" y="3513"/>
                  </a:cubicBezTo>
                  <a:lnTo>
                    <a:pt x="10192" y="3513"/>
                  </a:lnTo>
                  <a:lnTo>
                    <a:pt x="10192" y="3834"/>
                  </a:lnTo>
                  <a:cubicBezTo>
                    <a:pt x="10192" y="4132"/>
                    <a:pt x="10442" y="4382"/>
                    <a:pt x="10740" y="4382"/>
                  </a:cubicBezTo>
                  <a:lnTo>
                    <a:pt x="11835" y="4382"/>
                  </a:lnTo>
                  <a:lnTo>
                    <a:pt x="12049" y="4620"/>
                  </a:lnTo>
                  <a:cubicBezTo>
                    <a:pt x="12085" y="4644"/>
                    <a:pt x="12109" y="4703"/>
                    <a:pt x="12133" y="4751"/>
                  </a:cubicBezTo>
                  <a:lnTo>
                    <a:pt x="7942" y="4751"/>
                  </a:lnTo>
                  <a:lnTo>
                    <a:pt x="8454" y="4275"/>
                  </a:lnTo>
                  <a:cubicBezTo>
                    <a:pt x="8513" y="4227"/>
                    <a:pt x="8525" y="4144"/>
                    <a:pt x="8501" y="4072"/>
                  </a:cubicBezTo>
                  <a:cubicBezTo>
                    <a:pt x="8465" y="3989"/>
                    <a:pt x="8406" y="3953"/>
                    <a:pt x="8334" y="3953"/>
                  </a:cubicBezTo>
                  <a:lnTo>
                    <a:pt x="6203" y="3953"/>
                  </a:lnTo>
                  <a:cubicBezTo>
                    <a:pt x="6120" y="3953"/>
                    <a:pt x="6025" y="3989"/>
                    <a:pt x="5965" y="4072"/>
                  </a:cubicBezTo>
                  <a:lnTo>
                    <a:pt x="5441" y="4739"/>
                  </a:lnTo>
                  <a:lnTo>
                    <a:pt x="3120" y="4739"/>
                  </a:lnTo>
                  <a:cubicBezTo>
                    <a:pt x="3024" y="4739"/>
                    <a:pt x="2941" y="4822"/>
                    <a:pt x="2941" y="4918"/>
                  </a:cubicBezTo>
                  <a:cubicBezTo>
                    <a:pt x="2941" y="5001"/>
                    <a:pt x="3036" y="5096"/>
                    <a:pt x="3120" y="5096"/>
                  </a:cubicBezTo>
                  <a:lnTo>
                    <a:pt x="5167" y="5096"/>
                  </a:lnTo>
                  <a:lnTo>
                    <a:pt x="3143" y="7704"/>
                  </a:lnTo>
                  <a:cubicBezTo>
                    <a:pt x="3060" y="7787"/>
                    <a:pt x="3048" y="7918"/>
                    <a:pt x="3108" y="8025"/>
                  </a:cubicBezTo>
                  <a:cubicBezTo>
                    <a:pt x="3155" y="8132"/>
                    <a:pt x="3274" y="8204"/>
                    <a:pt x="3381" y="8204"/>
                  </a:cubicBezTo>
                  <a:lnTo>
                    <a:pt x="3643" y="8204"/>
                  </a:lnTo>
                  <a:cubicBezTo>
                    <a:pt x="4060" y="8204"/>
                    <a:pt x="4477" y="8037"/>
                    <a:pt x="4775" y="7763"/>
                  </a:cubicBezTo>
                  <a:lnTo>
                    <a:pt x="7572" y="5108"/>
                  </a:lnTo>
                  <a:lnTo>
                    <a:pt x="12252" y="5108"/>
                  </a:lnTo>
                  <a:cubicBezTo>
                    <a:pt x="12395" y="5108"/>
                    <a:pt x="12525" y="4989"/>
                    <a:pt x="12525" y="4822"/>
                  </a:cubicBezTo>
                  <a:cubicBezTo>
                    <a:pt x="12525" y="4584"/>
                    <a:pt x="12466" y="4406"/>
                    <a:pt x="12335" y="4286"/>
                  </a:cubicBezTo>
                  <a:lnTo>
                    <a:pt x="11621" y="3572"/>
                  </a:lnTo>
                  <a:cubicBezTo>
                    <a:pt x="11311" y="3263"/>
                    <a:pt x="10894" y="3096"/>
                    <a:pt x="10466" y="3096"/>
                  </a:cubicBezTo>
                  <a:lnTo>
                    <a:pt x="7572" y="3096"/>
                  </a:lnTo>
                  <a:lnTo>
                    <a:pt x="4775" y="453"/>
                  </a:lnTo>
                  <a:cubicBezTo>
                    <a:pt x="4465" y="155"/>
                    <a:pt x="4060" y="0"/>
                    <a:pt x="3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Google Shape;11107;p69">
              <a:extLst>
                <a:ext uri="{FF2B5EF4-FFF2-40B4-BE49-F238E27FC236}">
                  <a16:creationId xmlns:a16="http://schemas.microsoft.com/office/drawing/2014/main" id="{D145C188-9AB3-9A96-48BA-3A463A16A1B5}"/>
                </a:ext>
              </a:extLst>
            </p:cNvPr>
            <p:cNvSpPr/>
            <p:nvPr/>
          </p:nvSpPr>
          <p:spPr>
            <a:xfrm>
              <a:off x="5434231" y="4174817"/>
              <a:ext cx="167539" cy="70369"/>
            </a:xfrm>
            <a:custGeom>
              <a:avLst/>
              <a:gdLst/>
              <a:ahLst/>
              <a:cxnLst/>
              <a:rect l="l" t="t" r="r" b="b"/>
              <a:pathLst>
                <a:path w="5276" h="2216" extrusionOk="0">
                  <a:moveTo>
                    <a:pt x="2596" y="1"/>
                  </a:moveTo>
                  <a:cubicBezTo>
                    <a:pt x="1965" y="1"/>
                    <a:pt x="1417" y="418"/>
                    <a:pt x="1251" y="1013"/>
                  </a:cubicBezTo>
                  <a:cubicBezTo>
                    <a:pt x="1179" y="1001"/>
                    <a:pt x="1108" y="1001"/>
                    <a:pt x="1048" y="1001"/>
                  </a:cubicBezTo>
                  <a:cubicBezTo>
                    <a:pt x="465" y="1001"/>
                    <a:pt x="1" y="1465"/>
                    <a:pt x="1" y="2037"/>
                  </a:cubicBezTo>
                  <a:cubicBezTo>
                    <a:pt x="24" y="2132"/>
                    <a:pt x="96" y="2203"/>
                    <a:pt x="203" y="2203"/>
                  </a:cubicBezTo>
                  <a:lnTo>
                    <a:pt x="3358" y="2203"/>
                  </a:lnTo>
                  <a:cubicBezTo>
                    <a:pt x="3465" y="2203"/>
                    <a:pt x="3537" y="2120"/>
                    <a:pt x="3537" y="2025"/>
                  </a:cubicBezTo>
                  <a:cubicBezTo>
                    <a:pt x="3537" y="1918"/>
                    <a:pt x="3441" y="1846"/>
                    <a:pt x="3358" y="1846"/>
                  </a:cubicBezTo>
                  <a:lnTo>
                    <a:pt x="405" y="1846"/>
                  </a:lnTo>
                  <a:cubicBezTo>
                    <a:pt x="489" y="1561"/>
                    <a:pt x="751" y="1358"/>
                    <a:pt x="1048" y="1358"/>
                  </a:cubicBezTo>
                  <a:cubicBezTo>
                    <a:pt x="1144" y="1358"/>
                    <a:pt x="1239" y="1370"/>
                    <a:pt x="1334" y="1418"/>
                  </a:cubicBezTo>
                  <a:cubicBezTo>
                    <a:pt x="1359" y="1428"/>
                    <a:pt x="1384" y="1431"/>
                    <a:pt x="1409" y="1431"/>
                  </a:cubicBezTo>
                  <a:cubicBezTo>
                    <a:pt x="1442" y="1431"/>
                    <a:pt x="1473" y="1425"/>
                    <a:pt x="1501" y="1418"/>
                  </a:cubicBezTo>
                  <a:cubicBezTo>
                    <a:pt x="1536" y="1382"/>
                    <a:pt x="1584" y="1346"/>
                    <a:pt x="1584" y="1287"/>
                  </a:cubicBezTo>
                  <a:cubicBezTo>
                    <a:pt x="1644" y="763"/>
                    <a:pt x="2096" y="370"/>
                    <a:pt x="2608" y="370"/>
                  </a:cubicBezTo>
                  <a:cubicBezTo>
                    <a:pt x="3084" y="370"/>
                    <a:pt x="3489" y="691"/>
                    <a:pt x="3608" y="1144"/>
                  </a:cubicBezTo>
                  <a:cubicBezTo>
                    <a:pt x="3620" y="1191"/>
                    <a:pt x="3656" y="1239"/>
                    <a:pt x="3703" y="1263"/>
                  </a:cubicBezTo>
                  <a:cubicBezTo>
                    <a:pt x="3726" y="1286"/>
                    <a:pt x="3758" y="1294"/>
                    <a:pt x="3791" y="1294"/>
                  </a:cubicBezTo>
                  <a:cubicBezTo>
                    <a:pt x="3810" y="1294"/>
                    <a:pt x="3829" y="1291"/>
                    <a:pt x="3846" y="1287"/>
                  </a:cubicBezTo>
                  <a:cubicBezTo>
                    <a:pt x="3930" y="1251"/>
                    <a:pt x="4025" y="1239"/>
                    <a:pt x="4120" y="1239"/>
                  </a:cubicBezTo>
                  <a:cubicBezTo>
                    <a:pt x="4501" y="1239"/>
                    <a:pt x="4811" y="1501"/>
                    <a:pt x="4906" y="1858"/>
                  </a:cubicBezTo>
                  <a:lnTo>
                    <a:pt x="4215" y="1858"/>
                  </a:lnTo>
                  <a:cubicBezTo>
                    <a:pt x="4120" y="1858"/>
                    <a:pt x="4037" y="1953"/>
                    <a:pt x="4037" y="2037"/>
                  </a:cubicBezTo>
                  <a:cubicBezTo>
                    <a:pt x="4037" y="2132"/>
                    <a:pt x="4132" y="2215"/>
                    <a:pt x="4215" y="2215"/>
                  </a:cubicBezTo>
                  <a:lnTo>
                    <a:pt x="5096" y="2215"/>
                  </a:lnTo>
                  <a:cubicBezTo>
                    <a:pt x="5204" y="2215"/>
                    <a:pt x="5275" y="2132"/>
                    <a:pt x="5275" y="2037"/>
                  </a:cubicBezTo>
                  <a:cubicBezTo>
                    <a:pt x="5275" y="1406"/>
                    <a:pt x="4751" y="870"/>
                    <a:pt x="4096" y="870"/>
                  </a:cubicBezTo>
                  <a:cubicBezTo>
                    <a:pt x="4025" y="870"/>
                    <a:pt x="3965" y="870"/>
                    <a:pt x="3894" y="882"/>
                  </a:cubicBezTo>
                  <a:cubicBezTo>
                    <a:pt x="3680" y="358"/>
                    <a:pt x="3180" y="1"/>
                    <a:pt x="25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Google Shape;11108;p69">
              <a:extLst>
                <a:ext uri="{FF2B5EF4-FFF2-40B4-BE49-F238E27FC236}">
                  <a16:creationId xmlns:a16="http://schemas.microsoft.com/office/drawing/2014/main" id="{ACD956BB-8B0B-C100-E993-F76E8B3AF229}"/>
                </a:ext>
              </a:extLst>
            </p:cNvPr>
            <p:cNvSpPr/>
            <p:nvPr/>
          </p:nvSpPr>
          <p:spPr>
            <a:xfrm>
              <a:off x="5360877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96" y="0"/>
                    <a:pt x="1" y="95"/>
                    <a:pt x="1" y="238"/>
                  </a:cubicBezTo>
                  <a:cubicBezTo>
                    <a:pt x="1" y="369"/>
                    <a:pt x="96" y="476"/>
                    <a:pt x="239" y="476"/>
                  </a:cubicBezTo>
                  <a:cubicBezTo>
                    <a:pt x="370" y="476"/>
                    <a:pt x="477" y="381"/>
                    <a:pt x="477" y="238"/>
                  </a:cubicBezTo>
                  <a:cubicBezTo>
                    <a:pt x="477" y="95"/>
                    <a:pt x="370" y="0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Google Shape;11109;p69">
              <a:extLst>
                <a:ext uri="{FF2B5EF4-FFF2-40B4-BE49-F238E27FC236}">
                  <a16:creationId xmlns:a16="http://schemas.microsoft.com/office/drawing/2014/main" id="{217FAEC1-A0C2-F583-175C-195C14BA1578}"/>
                </a:ext>
              </a:extLst>
            </p:cNvPr>
            <p:cNvSpPr/>
            <p:nvPr/>
          </p:nvSpPr>
          <p:spPr>
            <a:xfrm>
              <a:off x="5329503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108" y="0"/>
                    <a:pt x="1" y="95"/>
                    <a:pt x="1" y="238"/>
                  </a:cubicBezTo>
                  <a:cubicBezTo>
                    <a:pt x="1" y="369"/>
                    <a:pt x="108" y="476"/>
                    <a:pt x="239" y="476"/>
                  </a:cubicBezTo>
                  <a:cubicBezTo>
                    <a:pt x="370" y="476"/>
                    <a:pt x="477" y="381"/>
                    <a:pt x="477" y="238"/>
                  </a:cubicBezTo>
                  <a:cubicBezTo>
                    <a:pt x="477" y="95"/>
                    <a:pt x="370" y="0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Google Shape;11110;p69">
              <a:extLst>
                <a:ext uri="{FF2B5EF4-FFF2-40B4-BE49-F238E27FC236}">
                  <a16:creationId xmlns:a16="http://schemas.microsoft.com/office/drawing/2014/main" id="{6310E045-34FB-4DE8-F67B-5F5AAB7ECB29}"/>
                </a:ext>
              </a:extLst>
            </p:cNvPr>
            <p:cNvSpPr/>
            <p:nvPr/>
          </p:nvSpPr>
          <p:spPr>
            <a:xfrm>
              <a:off x="5298511" y="4299202"/>
              <a:ext cx="14766" cy="15179"/>
            </a:xfrm>
            <a:custGeom>
              <a:avLst/>
              <a:gdLst/>
              <a:ahLst/>
              <a:cxnLst/>
              <a:rect l="l" t="t" r="r" b="b"/>
              <a:pathLst>
                <a:path w="465" h="478" extrusionOk="0">
                  <a:moveTo>
                    <a:pt x="238" y="1"/>
                  </a:moveTo>
                  <a:cubicBezTo>
                    <a:pt x="95" y="1"/>
                    <a:pt x="0" y="108"/>
                    <a:pt x="0" y="239"/>
                  </a:cubicBezTo>
                  <a:cubicBezTo>
                    <a:pt x="0" y="370"/>
                    <a:pt x="95" y="477"/>
                    <a:pt x="238" y="477"/>
                  </a:cubicBezTo>
                  <a:cubicBezTo>
                    <a:pt x="369" y="477"/>
                    <a:pt x="465" y="370"/>
                    <a:pt x="465" y="239"/>
                  </a:cubicBezTo>
                  <a:cubicBezTo>
                    <a:pt x="465" y="108"/>
                    <a:pt x="369" y="1"/>
                    <a:pt x="2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Google Shape;11111;p69">
              <a:extLst>
                <a:ext uri="{FF2B5EF4-FFF2-40B4-BE49-F238E27FC236}">
                  <a16:creationId xmlns:a16="http://schemas.microsoft.com/office/drawing/2014/main" id="{8FBF4446-8DCE-B840-587B-E46B6E868FE2}"/>
                </a:ext>
              </a:extLst>
            </p:cNvPr>
            <p:cNvSpPr/>
            <p:nvPr/>
          </p:nvSpPr>
          <p:spPr>
            <a:xfrm>
              <a:off x="5267137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8" y="0"/>
                  </a:moveTo>
                  <a:cubicBezTo>
                    <a:pt x="107" y="0"/>
                    <a:pt x="0" y="95"/>
                    <a:pt x="0" y="238"/>
                  </a:cubicBezTo>
                  <a:cubicBezTo>
                    <a:pt x="0" y="369"/>
                    <a:pt x="107" y="476"/>
                    <a:pt x="238" y="476"/>
                  </a:cubicBezTo>
                  <a:cubicBezTo>
                    <a:pt x="369" y="476"/>
                    <a:pt x="476" y="369"/>
                    <a:pt x="476" y="238"/>
                  </a:cubicBezTo>
                  <a:cubicBezTo>
                    <a:pt x="476" y="95"/>
                    <a:pt x="369" y="0"/>
                    <a:pt x="2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" name="Google Shape;11112;p69">
              <a:extLst>
                <a:ext uri="{FF2B5EF4-FFF2-40B4-BE49-F238E27FC236}">
                  <a16:creationId xmlns:a16="http://schemas.microsoft.com/office/drawing/2014/main" id="{2AEA7279-9DA6-5E41-057F-93FAB6ADA1F4}"/>
                </a:ext>
              </a:extLst>
            </p:cNvPr>
            <p:cNvSpPr/>
            <p:nvPr/>
          </p:nvSpPr>
          <p:spPr>
            <a:xfrm>
              <a:off x="5492470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8" y="0"/>
                  </a:moveTo>
                  <a:cubicBezTo>
                    <a:pt x="107" y="0"/>
                    <a:pt x="0" y="95"/>
                    <a:pt x="0" y="238"/>
                  </a:cubicBezTo>
                  <a:cubicBezTo>
                    <a:pt x="0" y="369"/>
                    <a:pt x="107" y="476"/>
                    <a:pt x="238" y="476"/>
                  </a:cubicBezTo>
                  <a:cubicBezTo>
                    <a:pt x="381" y="476"/>
                    <a:pt x="476" y="381"/>
                    <a:pt x="476" y="238"/>
                  </a:cubicBezTo>
                  <a:cubicBezTo>
                    <a:pt x="476" y="95"/>
                    <a:pt x="381" y="0"/>
                    <a:pt x="2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83" name="Google Shape;11294;p70">
            <a:extLst>
              <a:ext uri="{FF2B5EF4-FFF2-40B4-BE49-F238E27FC236}">
                <a16:creationId xmlns:a16="http://schemas.microsoft.com/office/drawing/2014/main" id="{9C632E12-8D95-B33B-5B80-A0F2738B12D8}"/>
              </a:ext>
            </a:extLst>
          </p:cNvPr>
          <p:cNvGrpSpPr/>
          <p:nvPr/>
        </p:nvGrpSpPr>
        <p:grpSpPr>
          <a:xfrm>
            <a:off x="8598679" y="4784959"/>
            <a:ext cx="234805" cy="204669"/>
            <a:chOff x="1284212" y="1963766"/>
            <a:chExt cx="379489" cy="366046"/>
          </a:xfrm>
          <a:solidFill>
            <a:srgbClr val="FFFFFF"/>
          </a:solidFill>
        </p:grpSpPr>
        <p:sp>
          <p:nvSpPr>
            <p:cNvPr id="84" name="Google Shape;11295;p70">
              <a:extLst>
                <a:ext uri="{FF2B5EF4-FFF2-40B4-BE49-F238E27FC236}">
                  <a16:creationId xmlns:a16="http://schemas.microsoft.com/office/drawing/2014/main" id="{2E1B7E6D-A0C9-709C-149C-FA3D34D1FA7E}"/>
                </a:ext>
              </a:extLst>
            </p:cNvPr>
            <p:cNvSpPr/>
            <p:nvPr/>
          </p:nvSpPr>
          <p:spPr>
            <a:xfrm>
              <a:off x="1436861" y="2112975"/>
              <a:ext cx="69444" cy="68902"/>
            </a:xfrm>
            <a:custGeom>
              <a:avLst/>
              <a:gdLst/>
              <a:ahLst/>
              <a:cxnLst/>
              <a:rect l="l" t="t" r="r" b="b"/>
              <a:pathLst>
                <a:path w="2180" h="2163" extrusionOk="0">
                  <a:moveTo>
                    <a:pt x="1086" y="1"/>
                  </a:moveTo>
                  <a:cubicBezTo>
                    <a:pt x="526" y="1"/>
                    <a:pt x="0" y="443"/>
                    <a:pt x="0" y="1079"/>
                  </a:cubicBezTo>
                  <a:cubicBezTo>
                    <a:pt x="0" y="1675"/>
                    <a:pt x="501" y="2163"/>
                    <a:pt x="1096" y="2163"/>
                  </a:cubicBezTo>
                  <a:cubicBezTo>
                    <a:pt x="1703" y="2163"/>
                    <a:pt x="2179" y="1675"/>
                    <a:pt x="2179" y="1079"/>
                  </a:cubicBezTo>
                  <a:cubicBezTo>
                    <a:pt x="2144" y="1020"/>
                    <a:pt x="2144" y="960"/>
                    <a:pt x="2132" y="889"/>
                  </a:cubicBezTo>
                  <a:cubicBezTo>
                    <a:pt x="2121" y="802"/>
                    <a:pt x="2040" y="744"/>
                    <a:pt x="1963" y="744"/>
                  </a:cubicBezTo>
                  <a:cubicBezTo>
                    <a:pt x="1955" y="744"/>
                    <a:pt x="1948" y="745"/>
                    <a:pt x="1941" y="746"/>
                  </a:cubicBezTo>
                  <a:cubicBezTo>
                    <a:pt x="1846" y="770"/>
                    <a:pt x="1786" y="853"/>
                    <a:pt x="1810" y="948"/>
                  </a:cubicBezTo>
                  <a:cubicBezTo>
                    <a:pt x="1883" y="1428"/>
                    <a:pt x="1488" y="1811"/>
                    <a:pt x="1059" y="1811"/>
                  </a:cubicBezTo>
                  <a:cubicBezTo>
                    <a:pt x="923" y="1811"/>
                    <a:pt x="784" y="1772"/>
                    <a:pt x="655" y="1687"/>
                  </a:cubicBezTo>
                  <a:cubicBezTo>
                    <a:pt x="48" y="1282"/>
                    <a:pt x="346" y="329"/>
                    <a:pt x="1072" y="329"/>
                  </a:cubicBezTo>
                  <a:cubicBezTo>
                    <a:pt x="1239" y="329"/>
                    <a:pt x="1405" y="389"/>
                    <a:pt x="1536" y="496"/>
                  </a:cubicBezTo>
                  <a:cubicBezTo>
                    <a:pt x="1567" y="522"/>
                    <a:pt x="1605" y="534"/>
                    <a:pt x="1642" y="534"/>
                  </a:cubicBezTo>
                  <a:cubicBezTo>
                    <a:pt x="1692" y="534"/>
                    <a:pt x="1741" y="513"/>
                    <a:pt x="1774" y="472"/>
                  </a:cubicBezTo>
                  <a:cubicBezTo>
                    <a:pt x="1834" y="389"/>
                    <a:pt x="1822" y="294"/>
                    <a:pt x="1751" y="234"/>
                  </a:cubicBezTo>
                  <a:cubicBezTo>
                    <a:pt x="1545" y="73"/>
                    <a:pt x="1313" y="1"/>
                    <a:pt x="10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7" name="Google Shape;11296;p70">
              <a:extLst>
                <a:ext uri="{FF2B5EF4-FFF2-40B4-BE49-F238E27FC236}">
                  <a16:creationId xmlns:a16="http://schemas.microsoft.com/office/drawing/2014/main" id="{67C1372F-CFD9-2235-49C2-EECE884C87A3}"/>
                </a:ext>
              </a:extLst>
            </p:cNvPr>
            <p:cNvSpPr/>
            <p:nvPr/>
          </p:nvSpPr>
          <p:spPr>
            <a:xfrm>
              <a:off x="1284212" y="1963766"/>
              <a:ext cx="379489" cy="366046"/>
            </a:xfrm>
            <a:custGeom>
              <a:avLst/>
              <a:gdLst/>
              <a:ahLst/>
              <a:cxnLst/>
              <a:rect l="l" t="t" r="r" b="b"/>
              <a:pathLst>
                <a:path w="11913" h="11491" extrusionOk="0">
                  <a:moveTo>
                    <a:pt x="1031" y="2185"/>
                  </a:moveTo>
                  <a:cubicBezTo>
                    <a:pt x="1151" y="2185"/>
                    <a:pt x="1275" y="2224"/>
                    <a:pt x="1387" y="2311"/>
                  </a:cubicBezTo>
                  <a:cubicBezTo>
                    <a:pt x="1625" y="2489"/>
                    <a:pt x="1673" y="2834"/>
                    <a:pt x="1506" y="3084"/>
                  </a:cubicBezTo>
                  <a:cubicBezTo>
                    <a:pt x="1389" y="3256"/>
                    <a:pt x="1207" y="3337"/>
                    <a:pt x="1026" y="3337"/>
                  </a:cubicBezTo>
                  <a:cubicBezTo>
                    <a:pt x="767" y="3337"/>
                    <a:pt x="510" y="3171"/>
                    <a:pt x="447" y="2870"/>
                  </a:cubicBezTo>
                  <a:cubicBezTo>
                    <a:pt x="376" y="2492"/>
                    <a:pt x="689" y="2185"/>
                    <a:pt x="1031" y="2185"/>
                  </a:cubicBezTo>
                  <a:close/>
                  <a:moveTo>
                    <a:pt x="4269" y="3025"/>
                  </a:moveTo>
                  <a:cubicBezTo>
                    <a:pt x="4364" y="3073"/>
                    <a:pt x="5435" y="3680"/>
                    <a:pt x="5519" y="3739"/>
                  </a:cubicBezTo>
                  <a:lnTo>
                    <a:pt x="4269" y="4454"/>
                  </a:lnTo>
                  <a:lnTo>
                    <a:pt x="4269" y="3025"/>
                  </a:lnTo>
                  <a:close/>
                  <a:moveTo>
                    <a:pt x="7448" y="3025"/>
                  </a:moveTo>
                  <a:lnTo>
                    <a:pt x="7448" y="4454"/>
                  </a:lnTo>
                  <a:lnTo>
                    <a:pt x="6197" y="3739"/>
                  </a:lnTo>
                  <a:lnTo>
                    <a:pt x="7448" y="3025"/>
                  </a:lnTo>
                  <a:close/>
                  <a:moveTo>
                    <a:pt x="2550" y="2268"/>
                  </a:moveTo>
                  <a:cubicBezTo>
                    <a:pt x="2817" y="2268"/>
                    <a:pt x="3085" y="2336"/>
                    <a:pt x="3328" y="2477"/>
                  </a:cubicBezTo>
                  <a:cubicBezTo>
                    <a:pt x="3697" y="2692"/>
                    <a:pt x="3566" y="2608"/>
                    <a:pt x="3935" y="2811"/>
                  </a:cubicBezTo>
                  <a:lnTo>
                    <a:pt x="3935" y="4644"/>
                  </a:lnTo>
                  <a:lnTo>
                    <a:pt x="2328" y="5573"/>
                  </a:lnTo>
                  <a:lnTo>
                    <a:pt x="1744" y="5240"/>
                  </a:lnTo>
                  <a:cubicBezTo>
                    <a:pt x="1375" y="5037"/>
                    <a:pt x="1125" y="4692"/>
                    <a:pt x="1006" y="4275"/>
                  </a:cubicBezTo>
                  <a:cubicBezTo>
                    <a:pt x="947" y="4085"/>
                    <a:pt x="923" y="3870"/>
                    <a:pt x="959" y="3680"/>
                  </a:cubicBezTo>
                  <a:lnTo>
                    <a:pt x="959" y="3680"/>
                  </a:lnTo>
                  <a:cubicBezTo>
                    <a:pt x="981" y="3681"/>
                    <a:pt x="1003" y="3682"/>
                    <a:pt x="1025" y="3682"/>
                  </a:cubicBezTo>
                  <a:cubicBezTo>
                    <a:pt x="1659" y="3682"/>
                    <a:pt x="2129" y="3028"/>
                    <a:pt x="1875" y="2418"/>
                  </a:cubicBezTo>
                  <a:cubicBezTo>
                    <a:pt x="2090" y="2319"/>
                    <a:pt x="2320" y="2268"/>
                    <a:pt x="2550" y="2268"/>
                  </a:cubicBezTo>
                  <a:close/>
                  <a:moveTo>
                    <a:pt x="9186" y="2275"/>
                  </a:moveTo>
                  <a:cubicBezTo>
                    <a:pt x="10067" y="2275"/>
                    <a:pt x="10781" y="2977"/>
                    <a:pt x="10781" y="3858"/>
                  </a:cubicBezTo>
                  <a:cubicBezTo>
                    <a:pt x="10781" y="4418"/>
                    <a:pt x="10460" y="4954"/>
                    <a:pt x="9972" y="5240"/>
                  </a:cubicBezTo>
                  <a:lnTo>
                    <a:pt x="9400" y="5573"/>
                  </a:lnTo>
                  <a:cubicBezTo>
                    <a:pt x="9186" y="5454"/>
                    <a:pt x="7983" y="4751"/>
                    <a:pt x="7793" y="4644"/>
                  </a:cubicBezTo>
                  <a:lnTo>
                    <a:pt x="7793" y="2834"/>
                  </a:lnTo>
                  <a:cubicBezTo>
                    <a:pt x="8245" y="2596"/>
                    <a:pt x="8567" y="2275"/>
                    <a:pt x="9186" y="2275"/>
                  </a:cubicBezTo>
                  <a:close/>
                  <a:moveTo>
                    <a:pt x="3935" y="5013"/>
                  </a:moveTo>
                  <a:lnTo>
                    <a:pt x="3935" y="6478"/>
                  </a:lnTo>
                  <a:lnTo>
                    <a:pt x="2673" y="5751"/>
                  </a:lnTo>
                  <a:lnTo>
                    <a:pt x="3935" y="5013"/>
                  </a:lnTo>
                  <a:close/>
                  <a:moveTo>
                    <a:pt x="7793" y="5037"/>
                  </a:moveTo>
                  <a:cubicBezTo>
                    <a:pt x="7948" y="5120"/>
                    <a:pt x="8900" y="5668"/>
                    <a:pt x="9055" y="5763"/>
                  </a:cubicBezTo>
                  <a:lnTo>
                    <a:pt x="7793" y="6490"/>
                  </a:lnTo>
                  <a:lnTo>
                    <a:pt x="7793" y="5037"/>
                  </a:lnTo>
                  <a:close/>
                  <a:moveTo>
                    <a:pt x="5852" y="3918"/>
                  </a:moveTo>
                  <a:lnTo>
                    <a:pt x="7448" y="4823"/>
                  </a:lnTo>
                  <a:lnTo>
                    <a:pt x="7448" y="6668"/>
                  </a:lnTo>
                  <a:lnTo>
                    <a:pt x="5852" y="7573"/>
                  </a:lnTo>
                  <a:lnTo>
                    <a:pt x="4257" y="6668"/>
                  </a:lnTo>
                  <a:lnTo>
                    <a:pt x="4257" y="4823"/>
                  </a:lnTo>
                  <a:lnTo>
                    <a:pt x="5852" y="3918"/>
                  </a:lnTo>
                  <a:close/>
                  <a:moveTo>
                    <a:pt x="7448" y="7061"/>
                  </a:moveTo>
                  <a:lnTo>
                    <a:pt x="7448" y="8490"/>
                  </a:lnTo>
                  <a:cubicBezTo>
                    <a:pt x="7352" y="8442"/>
                    <a:pt x="6281" y="7835"/>
                    <a:pt x="6197" y="7776"/>
                  </a:cubicBezTo>
                  <a:lnTo>
                    <a:pt x="7448" y="7061"/>
                  </a:lnTo>
                  <a:close/>
                  <a:moveTo>
                    <a:pt x="4269" y="7073"/>
                  </a:moveTo>
                  <a:lnTo>
                    <a:pt x="5519" y="7787"/>
                  </a:lnTo>
                  <a:lnTo>
                    <a:pt x="4269" y="8502"/>
                  </a:lnTo>
                  <a:lnTo>
                    <a:pt x="4269" y="7073"/>
                  </a:lnTo>
                  <a:close/>
                  <a:moveTo>
                    <a:pt x="9376" y="5954"/>
                  </a:moveTo>
                  <a:lnTo>
                    <a:pt x="9960" y="6287"/>
                  </a:lnTo>
                  <a:cubicBezTo>
                    <a:pt x="10329" y="6490"/>
                    <a:pt x="10579" y="6835"/>
                    <a:pt x="10710" y="7252"/>
                  </a:cubicBezTo>
                  <a:cubicBezTo>
                    <a:pt x="10746" y="7430"/>
                    <a:pt x="10757" y="7609"/>
                    <a:pt x="10757" y="7787"/>
                  </a:cubicBezTo>
                  <a:cubicBezTo>
                    <a:pt x="10736" y="7786"/>
                    <a:pt x="10714" y="7785"/>
                    <a:pt x="10693" y="7785"/>
                  </a:cubicBezTo>
                  <a:cubicBezTo>
                    <a:pt x="10049" y="7785"/>
                    <a:pt x="9612" y="8474"/>
                    <a:pt x="9888" y="9085"/>
                  </a:cubicBezTo>
                  <a:cubicBezTo>
                    <a:pt x="9662" y="9190"/>
                    <a:pt x="9412" y="9249"/>
                    <a:pt x="9161" y="9249"/>
                  </a:cubicBezTo>
                  <a:cubicBezTo>
                    <a:pt x="8898" y="9249"/>
                    <a:pt x="8632" y="9184"/>
                    <a:pt x="8388" y="9038"/>
                  </a:cubicBezTo>
                  <a:cubicBezTo>
                    <a:pt x="8007" y="8811"/>
                    <a:pt x="8138" y="8907"/>
                    <a:pt x="7769" y="8692"/>
                  </a:cubicBezTo>
                  <a:lnTo>
                    <a:pt x="7769" y="6883"/>
                  </a:lnTo>
                  <a:lnTo>
                    <a:pt x="9376" y="5954"/>
                  </a:lnTo>
                  <a:close/>
                  <a:moveTo>
                    <a:pt x="10731" y="8111"/>
                  </a:moveTo>
                  <a:cubicBezTo>
                    <a:pt x="10841" y="8111"/>
                    <a:pt x="10950" y="8142"/>
                    <a:pt x="11043" y="8204"/>
                  </a:cubicBezTo>
                  <a:cubicBezTo>
                    <a:pt x="11484" y="8502"/>
                    <a:pt x="11329" y="9157"/>
                    <a:pt x="10841" y="9264"/>
                  </a:cubicBezTo>
                  <a:cubicBezTo>
                    <a:pt x="10802" y="9271"/>
                    <a:pt x="10764" y="9275"/>
                    <a:pt x="10726" y="9275"/>
                  </a:cubicBezTo>
                  <a:cubicBezTo>
                    <a:pt x="10276" y="9275"/>
                    <a:pt x="9982" y="8767"/>
                    <a:pt x="10246" y="8371"/>
                  </a:cubicBezTo>
                  <a:cubicBezTo>
                    <a:pt x="10358" y="8199"/>
                    <a:pt x="10545" y="8111"/>
                    <a:pt x="10731" y="8111"/>
                  </a:cubicBezTo>
                  <a:close/>
                  <a:moveTo>
                    <a:pt x="5852" y="7978"/>
                  </a:moveTo>
                  <a:cubicBezTo>
                    <a:pt x="6043" y="8097"/>
                    <a:pt x="7233" y="8764"/>
                    <a:pt x="7448" y="8883"/>
                  </a:cubicBezTo>
                  <a:lnTo>
                    <a:pt x="7448" y="9585"/>
                  </a:lnTo>
                  <a:cubicBezTo>
                    <a:pt x="7448" y="10466"/>
                    <a:pt x="6733" y="11181"/>
                    <a:pt x="5852" y="11181"/>
                  </a:cubicBezTo>
                  <a:cubicBezTo>
                    <a:pt x="4971" y="11181"/>
                    <a:pt x="4257" y="10466"/>
                    <a:pt x="4257" y="9585"/>
                  </a:cubicBezTo>
                  <a:lnTo>
                    <a:pt x="4257" y="8883"/>
                  </a:lnTo>
                  <a:lnTo>
                    <a:pt x="5852" y="7978"/>
                  </a:lnTo>
                  <a:close/>
                  <a:moveTo>
                    <a:pt x="5852" y="1"/>
                  </a:moveTo>
                  <a:cubicBezTo>
                    <a:pt x="4792" y="1"/>
                    <a:pt x="3935" y="870"/>
                    <a:pt x="3935" y="1918"/>
                  </a:cubicBezTo>
                  <a:lnTo>
                    <a:pt x="3935" y="2430"/>
                  </a:lnTo>
                  <a:cubicBezTo>
                    <a:pt x="3649" y="2263"/>
                    <a:pt x="3757" y="2322"/>
                    <a:pt x="3483" y="2180"/>
                  </a:cubicBezTo>
                  <a:cubicBezTo>
                    <a:pt x="3183" y="2005"/>
                    <a:pt x="2854" y="1922"/>
                    <a:pt x="2529" y="1922"/>
                  </a:cubicBezTo>
                  <a:cubicBezTo>
                    <a:pt x="2235" y="1922"/>
                    <a:pt x="1945" y="1990"/>
                    <a:pt x="1685" y="2120"/>
                  </a:cubicBezTo>
                  <a:cubicBezTo>
                    <a:pt x="1491" y="1915"/>
                    <a:pt x="1256" y="1827"/>
                    <a:pt x="1027" y="1827"/>
                  </a:cubicBezTo>
                  <a:cubicBezTo>
                    <a:pt x="497" y="1827"/>
                    <a:pt x="0" y="2303"/>
                    <a:pt x="125" y="2918"/>
                  </a:cubicBezTo>
                  <a:cubicBezTo>
                    <a:pt x="185" y="3215"/>
                    <a:pt x="375" y="3454"/>
                    <a:pt x="625" y="3573"/>
                  </a:cubicBezTo>
                  <a:cubicBezTo>
                    <a:pt x="530" y="4335"/>
                    <a:pt x="887" y="5109"/>
                    <a:pt x="1578" y="5501"/>
                  </a:cubicBezTo>
                  <a:cubicBezTo>
                    <a:pt x="1816" y="5644"/>
                    <a:pt x="1744" y="5597"/>
                    <a:pt x="1983" y="5728"/>
                  </a:cubicBezTo>
                  <a:lnTo>
                    <a:pt x="1578" y="5954"/>
                  </a:lnTo>
                  <a:cubicBezTo>
                    <a:pt x="982" y="6299"/>
                    <a:pt x="613" y="6942"/>
                    <a:pt x="613" y="7633"/>
                  </a:cubicBezTo>
                  <a:cubicBezTo>
                    <a:pt x="613" y="8633"/>
                    <a:pt x="1375" y="9466"/>
                    <a:pt x="2375" y="9538"/>
                  </a:cubicBezTo>
                  <a:lnTo>
                    <a:pt x="2387" y="9538"/>
                  </a:lnTo>
                  <a:cubicBezTo>
                    <a:pt x="2471" y="9538"/>
                    <a:pt x="2554" y="9478"/>
                    <a:pt x="2554" y="9395"/>
                  </a:cubicBezTo>
                  <a:cubicBezTo>
                    <a:pt x="2566" y="9300"/>
                    <a:pt x="2495" y="9216"/>
                    <a:pt x="2399" y="9216"/>
                  </a:cubicBezTo>
                  <a:cubicBezTo>
                    <a:pt x="1578" y="9145"/>
                    <a:pt x="959" y="8454"/>
                    <a:pt x="959" y="7633"/>
                  </a:cubicBezTo>
                  <a:cubicBezTo>
                    <a:pt x="959" y="7073"/>
                    <a:pt x="1268" y="6537"/>
                    <a:pt x="1756" y="6252"/>
                  </a:cubicBezTo>
                  <a:lnTo>
                    <a:pt x="2340" y="5918"/>
                  </a:lnTo>
                  <a:lnTo>
                    <a:pt x="3947" y="6847"/>
                  </a:lnTo>
                  <a:lnTo>
                    <a:pt x="3947" y="8657"/>
                  </a:lnTo>
                  <a:cubicBezTo>
                    <a:pt x="3411" y="8954"/>
                    <a:pt x="3280" y="9061"/>
                    <a:pt x="3030" y="9157"/>
                  </a:cubicBezTo>
                  <a:cubicBezTo>
                    <a:pt x="2935" y="9180"/>
                    <a:pt x="2887" y="9276"/>
                    <a:pt x="2911" y="9359"/>
                  </a:cubicBezTo>
                  <a:cubicBezTo>
                    <a:pt x="2932" y="9443"/>
                    <a:pt x="3008" y="9480"/>
                    <a:pt x="3082" y="9480"/>
                  </a:cubicBezTo>
                  <a:cubicBezTo>
                    <a:pt x="3093" y="9480"/>
                    <a:pt x="3103" y="9480"/>
                    <a:pt x="3114" y="9478"/>
                  </a:cubicBezTo>
                  <a:cubicBezTo>
                    <a:pt x="3423" y="9395"/>
                    <a:pt x="3578" y="9252"/>
                    <a:pt x="3947" y="9061"/>
                  </a:cubicBezTo>
                  <a:lnTo>
                    <a:pt x="3947" y="9573"/>
                  </a:lnTo>
                  <a:cubicBezTo>
                    <a:pt x="3947" y="10621"/>
                    <a:pt x="4816" y="11490"/>
                    <a:pt x="5864" y="11490"/>
                  </a:cubicBezTo>
                  <a:cubicBezTo>
                    <a:pt x="6924" y="11490"/>
                    <a:pt x="7793" y="10621"/>
                    <a:pt x="7793" y="9573"/>
                  </a:cubicBezTo>
                  <a:lnTo>
                    <a:pt x="7793" y="9085"/>
                  </a:lnTo>
                  <a:cubicBezTo>
                    <a:pt x="8269" y="9347"/>
                    <a:pt x="8591" y="9585"/>
                    <a:pt x="9186" y="9585"/>
                  </a:cubicBezTo>
                  <a:cubicBezTo>
                    <a:pt x="9495" y="9585"/>
                    <a:pt x="9829" y="9514"/>
                    <a:pt x="10115" y="9359"/>
                  </a:cubicBezTo>
                  <a:cubicBezTo>
                    <a:pt x="10277" y="9521"/>
                    <a:pt x="10500" y="9615"/>
                    <a:pt x="10736" y="9615"/>
                  </a:cubicBezTo>
                  <a:cubicBezTo>
                    <a:pt x="10794" y="9615"/>
                    <a:pt x="10853" y="9609"/>
                    <a:pt x="10912" y="9597"/>
                  </a:cubicBezTo>
                  <a:cubicBezTo>
                    <a:pt x="11781" y="9419"/>
                    <a:pt x="11912" y="8216"/>
                    <a:pt x="11091" y="7847"/>
                  </a:cubicBezTo>
                  <a:cubicBezTo>
                    <a:pt x="11162" y="7121"/>
                    <a:pt x="10805" y="6371"/>
                    <a:pt x="10138" y="5990"/>
                  </a:cubicBezTo>
                  <a:cubicBezTo>
                    <a:pt x="9900" y="5847"/>
                    <a:pt x="9972" y="5894"/>
                    <a:pt x="9734" y="5763"/>
                  </a:cubicBezTo>
                  <a:lnTo>
                    <a:pt x="10138" y="5537"/>
                  </a:lnTo>
                  <a:cubicBezTo>
                    <a:pt x="11067" y="5013"/>
                    <a:pt x="11377" y="3823"/>
                    <a:pt x="10853" y="2906"/>
                  </a:cubicBezTo>
                  <a:cubicBezTo>
                    <a:pt x="10507" y="2311"/>
                    <a:pt x="9876" y="1941"/>
                    <a:pt x="9174" y="1941"/>
                  </a:cubicBezTo>
                  <a:cubicBezTo>
                    <a:pt x="8471" y="1941"/>
                    <a:pt x="8067" y="2311"/>
                    <a:pt x="7769" y="2442"/>
                  </a:cubicBezTo>
                  <a:cubicBezTo>
                    <a:pt x="7757" y="2025"/>
                    <a:pt x="7805" y="1834"/>
                    <a:pt x="7733" y="1525"/>
                  </a:cubicBezTo>
                  <a:cubicBezTo>
                    <a:pt x="7711" y="1438"/>
                    <a:pt x="7640" y="1380"/>
                    <a:pt x="7546" y="1380"/>
                  </a:cubicBezTo>
                  <a:cubicBezTo>
                    <a:pt x="7537" y="1380"/>
                    <a:pt x="7528" y="1381"/>
                    <a:pt x="7519" y="1382"/>
                  </a:cubicBezTo>
                  <a:cubicBezTo>
                    <a:pt x="7436" y="1406"/>
                    <a:pt x="7376" y="1489"/>
                    <a:pt x="7388" y="1596"/>
                  </a:cubicBezTo>
                  <a:cubicBezTo>
                    <a:pt x="7448" y="1858"/>
                    <a:pt x="7412" y="2013"/>
                    <a:pt x="7436" y="2632"/>
                  </a:cubicBezTo>
                  <a:lnTo>
                    <a:pt x="5840" y="3549"/>
                  </a:lnTo>
                  <a:lnTo>
                    <a:pt x="4245" y="2632"/>
                  </a:lnTo>
                  <a:lnTo>
                    <a:pt x="4245" y="1941"/>
                  </a:lnTo>
                  <a:cubicBezTo>
                    <a:pt x="4245" y="1060"/>
                    <a:pt x="4959" y="346"/>
                    <a:pt x="5840" y="346"/>
                  </a:cubicBezTo>
                  <a:cubicBezTo>
                    <a:pt x="6364" y="346"/>
                    <a:pt x="6840" y="596"/>
                    <a:pt x="7150" y="1025"/>
                  </a:cubicBezTo>
                  <a:cubicBezTo>
                    <a:pt x="7186" y="1076"/>
                    <a:pt x="7241" y="1100"/>
                    <a:pt x="7294" y="1100"/>
                  </a:cubicBezTo>
                  <a:cubicBezTo>
                    <a:pt x="7328" y="1100"/>
                    <a:pt x="7360" y="1091"/>
                    <a:pt x="7388" y="1072"/>
                  </a:cubicBezTo>
                  <a:cubicBezTo>
                    <a:pt x="7459" y="1013"/>
                    <a:pt x="7471" y="906"/>
                    <a:pt x="7436" y="834"/>
                  </a:cubicBezTo>
                  <a:cubicBezTo>
                    <a:pt x="7078" y="310"/>
                    <a:pt x="6483" y="1"/>
                    <a:pt x="58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8" name="Google Shape;10856;p69">
            <a:extLst>
              <a:ext uri="{FF2B5EF4-FFF2-40B4-BE49-F238E27FC236}">
                <a16:creationId xmlns:a16="http://schemas.microsoft.com/office/drawing/2014/main" id="{E55BDB39-52EA-297B-84B9-D052C3D5C176}"/>
              </a:ext>
            </a:extLst>
          </p:cNvPr>
          <p:cNvGrpSpPr/>
          <p:nvPr/>
        </p:nvGrpSpPr>
        <p:grpSpPr>
          <a:xfrm>
            <a:off x="8662897" y="3721275"/>
            <a:ext cx="231873" cy="232804"/>
            <a:chOff x="3079916" y="2744477"/>
            <a:chExt cx="332729" cy="372518"/>
          </a:xfrm>
        </p:grpSpPr>
        <p:sp>
          <p:nvSpPr>
            <p:cNvPr id="99" name="Google Shape;10857;p69">
              <a:extLst>
                <a:ext uri="{FF2B5EF4-FFF2-40B4-BE49-F238E27FC236}">
                  <a16:creationId xmlns:a16="http://schemas.microsoft.com/office/drawing/2014/main" id="{7B7A69F2-2636-00B4-8A89-11FCFF244AFC}"/>
                </a:ext>
              </a:extLst>
            </p:cNvPr>
            <p:cNvSpPr/>
            <p:nvPr/>
          </p:nvSpPr>
          <p:spPr>
            <a:xfrm>
              <a:off x="3079916" y="2840504"/>
              <a:ext cx="313454" cy="276491"/>
            </a:xfrm>
            <a:custGeom>
              <a:avLst/>
              <a:gdLst/>
              <a:ahLst/>
              <a:cxnLst/>
              <a:rect l="l" t="t" r="r" b="b"/>
              <a:pathLst>
                <a:path w="9871" h="8707" extrusionOk="0">
                  <a:moveTo>
                    <a:pt x="2993" y="1"/>
                  </a:moveTo>
                  <a:cubicBezTo>
                    <a:pt x="2768" y="1"/>
                    <a:pt x="2560" y="25"/>
                    <a:pt x="2370" y="74"/>
                  </a:cubicBezTo>
                  <a:cubicBezTo>
                    <a:pt x="1739" y="241"/>
                    <a:pt x="1179" y="646"/>
                    <a:pt x="750" y="1205"/>
                  </a:cubicBezTo>
                  <a:cubicBezTo>
                    <a:pt x="250" y="1860"/>
                    <a:pt x="0" y="2694"/>
                    <a:pt x="0" y="3622"/>
                  </a:cubicBezTo>
                  <a:cubicBezTo>
                    <a:pt x="0" y="4575"/>
                    <a:pt x="429" y="5825"/>
                    <a:pt x="1120" y="6896"/>
                  </a:cubicBezTo>
                  <a:cubicBezTo>
                    <a:pt x="1882" y="8039"/>
                    <a:pt x="2751" y="8706"/>
                    <a:pt x="3525" y="8706"/>
                  </a:cubicBezTo>
                  <a:cubicBezTo>
                    <a:pt x="3846" y="8706"/>
                    <a:pt x="4156" y="8670"/>
                    <a:pt x="4441" y="8575"/>
                  </a:cubicBezTo>
                  <a:cubicBezTo>
                    <a:pt x="4596" y="8534"/>
                    <a:pt x="4760" y="8513"/>
                    <a:pt x="4924" y="8513"/>
                  </a:cubicBezTo>
                  <a:cubicBezTo>
                    <a:pt x="5087" y="8513"/>
                    <a:pt x="5251" y="8534"/>
                    <a:pt x="5406" y="8575"/>
                  </a:cubicBezTo>
                  <a:cubicBezTo>
                    <a:pt x="5703" y="8670"/>
                    <a:pt x="6013" y="8706"/>
                    <a:pt x="6311" y="8706"/>
                  </a:cubicBezTo>
                  <a:cubicBezTo>
                    <a:pt x="7085" y="8706"/>
                    <a:pt x="7978" y="8051"/>
                    <a:pt x="8728" y="6896"/>
                  </a:cubicBezTo>
                  <a:cubicBezTo>
                    <a:pt x="9418" y="5837"/>
                    <a:pt x="9835" y="4587"/>
                    <a:pt x="9835" y="3622"/>
                  </a:cubicBezTo>
                  <a:cubicBezTo>
                    <a:pt x="9871" y="2920"/>
                    <a:pt x="9716" y="2301"/>
                    <a:pt x="9454" y="1753"/>
                  </a:cubicBezTo>
                  <a:cubicBezTo>
                    <a:pt x="9420" y="1677"/>
                    <a:pt x="9351" y="1637"/>
                    <a:pt x="9275" y="1637"/>
                  </a:cubicBezTo>
                  <a:cubicBezTo>
                    <a:pt x="9244" y="1637"/>
                    <a:pt x="9211" y="1644"/>
                    <a:pt x="9180" y="1658"/>
                  </a:cubicBezTo>
                  <a:cubicBezTo>
                    <a:pt x="9085" y="1705"/>
                    <a:pt x="9049" y="1824"/>
                    <a:pt x="9097" y="1932"/>
                  </a:cubicBezTo>
                  <a:cubicBezTo>
                    <a:pt x="9347" y="2420"/>
                    <a:pt x="9466" y="3003"/>
                    <a:pt x="9466" y="3622"/>
                  </a:cubicBezTo>
                  <a:cubicBezTo>
                    <a:pt x="9466" y="4503"/>
                    <a:pt x="9061" y="5682"/>
                    <a:pt x="8406" y="6670"/>
                  </a:cubicBezTo>
                  <a:cubicBezTo>
                    <a:pt x="7739" y="7694"/>
                    <a:pt x="6966" y="8313"/>
                    <a:pt x="6323" y="8313"/>
                  </a:cubicBezTo>
                  <a:cubicBezTo>
                    <a:pt x="6061" y="8313"/>
                    <a:pt x="5775" y="8266"/>
                    <a:pt x="5525" y="8194"/>
                  </a:cubicBezTo>
                  <a:cubicBezTo>
                    <a:pt x="5328" y="8135"/>
                    <a:pt x="5126" y="8105"/>
                    <a:pt x="4925" y="8105"/>
                  </a:cubicBezTo>
                  <a:cubicBezTo>
                    <a:pt x="4724" y="8105"/>
                    <a:pt x="4525" y="8135"/>
                    <a:pt x="4334" y="8194"/>
                  </a:cubicBezTo>
                  <a:cubicBezTo>
                    <a:pt x="4084" y="8266"/>
                    <a:pt x="3798" y="8313"/>
                    <a:pt x="3525" y="8313"/>
                  </a:cubicBezTo>
                  <a:cubicBezTo>
                    <a:pt x="2894" y="8313"/>
                    <a:pt x="2120" y="7694"/>
                    <a:pt x="1441" y="6670"/>
                  </a:cubicBezTo>
                  <a:cubicBezTo>
                    <a:pt x="786" y="5682"/>
                    <a:pt x="393" y="4503"/>
                    <a:pt x="393" y="3622"/>
                  </a:cubicBezTo>
                  <a:cubicBezTo>
                    <a:pt x="393" y="2789"/>
                    <a:pt x="631" y="2039"/>
                    <a:pt x="1060" y="1443"/>
                  </a:cubicBezTo>
                  <a:cubicBezTo>
                    <a:pt x="1429" y="955"/>
                    <a:pt x="1941" y="598"/>
                    <a:pt x="2453" y="467"/>
                  </a:cubicBezTo>
                  <a:cubicBezTo>
                    <a:pt x="2608" y="425"/>
                    <a:pt x="2783" y="405"/>
                    <a:pt x="2975" y="405"/>
                  </a:cubicBezTo>
                  <a:cubicBezTo>
                    <a:pt x="3270" y="405"/>
                    <a:pt x="3605" y="452"/>
                    <a:pt x="3965" y="539"/>
                  </a:cubicBezTo>
                  <a:cubicBezTo>
                    <a:pt x="4025" y="550"/>
                    <a:pt x="4096" y="574"/>
                    <a:pt x="4156" y="586"/>
                  </a:cubicBezTo>
                  <a:cubicBezTo>
                    <a:pt x="4165" y="587"/>
                    <a:pt x="4174" y="588"/>
                    <a:pt x="4183" y="588"/>
                  </a:cubicBezTo>
                  <a:cubicBezTo>
                    <a:pt x="4278" y="588"/>
                    <a:pt x="4361" y="529"/>
                    <a:pt x="4394" y="431"/>
                  </a:cubicBezTo>
                  <a:cubicBezTo>
                    <a:pt x="4406" y="336"/>
                    <a:pt x="4346" y="229"/>
                    <a:pt x="4239" y="193"/>
                  </a:cubicBezTo>
                  <a:lnTo>
                    <a:pt x="4060" y="158"/>
                  </a:lnTo>
                  <a:cubicBezTo>
                    <a:pt x="3674" y="52"/>
                    <a:pt x="3316" y="1"/>
                    <a:pt x="29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FFFFFF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0" name="Google Shape;10858;p69">
              <a:extLst>
                <a:ext uri="{FF2B5EF4-FFF2-40B4-BE49-F238E27FC236}">
                  <a16:creationId xmlns:a16="http://schemas.microsoft.com/office/drawing/2014/main" id="{21B79721-4ECB-7ADB-8251-D5FF25F56A23}"/>
                </a:ext>
              </a:extLst>
            </p:cNvPr>
            <p:cNvSpPr/>
            <p:nvPr/>
          </p:nvSpPr>
          <p:spPr>
            <a:xfrm>
              <a:off x="3244375" y="2840250"/>
              <a:ext cx="124416" cy="45727"/>
            </a:xfrm>
            <a:custGeom>
              <a:avLst/>
              <a:gdLst/>
              <a:ahLst/>
              <a:cxnLst/>
              <a:rect l="l" t="t" r="r" b="b"/>
              <a:pathLst>
                <a:path w="3918" h="1440" extrusionOk="0">
                  <a:moveTo>
                    <a:pt x="1721" y="0"/>
                  </a:moveTo>
                  <a:cubicBezTo>
                    <a:pt x="1391" y="0"/>
                    <a:pt x="1027" y="53"/>
                    <a:pt x="632" y="154"/>
                  </a:cubicBezTo>
                  <a:cubicBezTo>
                    <a:pt x="477" y="189"/>
                    <a:pt x="334" y="213"/>
                    <a:pt x="191" y="237"/>
                  </a:cubicBezTo>
                  <a:cubicBezTo>
                    <a:pt x="96" y="249"/>
                    <a:pt x="1" y="356"/>
                    <a:pt x="12" y="463"/>
                  </a:cubicBezTo>
                  <a:cubicBezTo>
                    <a:pt x="35" y="563"/>
                    <a:pt x="120" y="643"/>
                    <a:pt x="218" y="643"/>
                  </a:cubicBezTo>
                  <a:cubicBezTo>
                    <a:pt x="225" y="643"/>
                    <a:pt x="232" y="643"/>
                    <a:pt x="239" y="642"/>
                  </a:cubicBezTo>
                  <a:cubicBezTo>
                    <a:pt x="405" y="630"/>
                    <a:pt x="572" y="582"/>
                    <a:pt x="727" y="547"/>
                  </a:cubicBezTo>
                  <a:cubicBezTo>
                    <a:pt x="1080" y="460"/>
                    <a:pt x="1412" y="413"/>
                    <a:pt x="1708" y="413"/>
                  </a:cubicBezTo>
                  <a:cubicBezTo>
                    <a:pt x="1901" y="413"/>
                    <a:pt x="2079" y="433"/>
                    <a:pt x="2239" y="475"/>
                  </a:cubicBezTo>
                  <a:cubicBezTo>
                    <a:pt x="2727" y="606"/>
                    <a:pt x="3203" y="928"/>
                    <a:pt x="3561" y="1368"/>
                  </a:cubicBezTo>
                  <a:cubicBezTo>
                    <a:pt x="3608" y="1416"/>
                    <a:pt x="3668" y="1439"/>
                    <a:pt x="3703" y="1439"/>
                  </a:cubicBezTo>
                  <a:cubicBezTo>
                    <a:pt x="3751" y="1439"/>
                    <a:pt x="3799" y="1428"/>
                    <a:pt x="3822" y="1404"/>
                  </a:cubicBezTo>
                  <a:cubicBezTo>
                    <a:pt x="3918" y="1309"/>
                    <a:pt x="3918" y="1189"/>
                    <a:pt x="3858" y="1106"/>
                  </a:cubicBezTo>
                  <a:cubicBezTo>
                    <a:pt x="3441" y="594"/>
                    <a:pt x="2894" y="225"/>
                    <a:pt x="2322" y="70"/>
                  </a:cubicBezTo>
                  <a:cubicBezTo>
                    <a:pt x="2138" y="23"/>
                    <a:pt x="1937" y="0"/>
                    <a:pt x="17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FFFFFF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1" name="Google Shape;10859;p69">
              <a:extLst>
                <a:ext uri="{FF2B5EF4-FFF2-40B4-BE49-F238E27FC236}">
                  <a16:creationId xmlns:a16="http://schemas.microsoft.com/office/drawing/2014/main" id="{C279E900-A95A-1CCB-7B21-658434B8F728}"/>
                </a:ext>
              </a:extLst>
            </p:cNvPr>
            <p:cNvSpPr/>
            <p:nvPr/>
          </p:nvSpPr>
          <p:spPr>
            <a:xfrm>
              <a:off x="3198267" y="2744477"/>
              <a:ext cx="214378" cy="145279"/>
            </a:xfrm>
            <a:custGeom>
              <a:avLst/>
              <a:gdLst/>
              <a:ahLst/>
              <a:cxnLst/>
              <a:rect l="l" t="t" r="r" b="b"/>
              <a:pathLst>
                <a:path w="6751" h="4575" extrusionOk="0">
                  <a:moveTo>
                    <a:pt x="4113" y="1"/>
                  </a:moveTo>
                  <a:cubicBezTo>
                    <a:pt x="3977" y="1"/>
                    <a:pt x="3841" y="10"/>
                    <a:pt x="3703" y="26"/>
                  </a:cubicBezTo>
                  <a:cubicBezTo>
                    <a:pt x="3060" y="74"/>
                    <a:pt x="2500" y="407"/>
                    <a:pt x="2060" y="1026"/>
                  </a:cubicBezTo>
                  <a:cubicBezTo>
                    <a:pt x="1786" y="1407"/>
                    <a:pt x="1643" y="1777"/>
                    <a:pt x="1607" y="1884"/>
                  </a:cubicBezTo>
                  <a:lnTo>
                    <a:pt x="1083" y="2693"/>
                  </a:lnTo>
                  <a:cubicBezTo>
                    <a:pt x="929" y="2241"/>
                    <a:pt x="786" y="1955"/>
                    <a:pt x="774" y="1943"/>
                  </a:cubicBezTo>
                  <a:cubicBezTo>
                    <a:pt x="742" y="1871"/>
                    <a:pt x="666" y="1837"/>
                    <a:pt x="595" y="1837"/>
                  </a:cubicBezTo>
                  <a:cubicBezTo>
                    <a:pt x="560" y="1837"/>
                    <a:pt x="527" y="1844"/>
                    <a:pt x="500" y="1860"/>
                  </a:cubicBezTo>
                  <a:cubicBezTo>
                    <a:pt x="393" y="1896"/>
                    <a:pt x="369" y="2039"/>
                    <a:pt x="417" y="2122"/>
                  </a:cubicBezTo>
                  <a:cubicBezTo>
                    <a:pt x="417" y="2134"/>
                    <a:pt x="869" y="3015"/>
                    <a:pt x="964" y="4158"/>
                  </a:cubicBezTo>
                  <a:cubicBezTo>
                    <a:pt x="810" y="4146"/>
                    <a:pt x="667" y="4098"/>
                    <a:pt x="560" y="4063"/>
                  </a:cubicBezTo>
                  <a:cubicBezTo>
                    <a:pt x="429" y="4003"/>
                    <a:pt x="381" y="3944"/>
                    <a:pt x="381" y="3920"/>
                  </a:cubicBezTo>
                  <a:cubicBezTo>
                    <a:pt x="381" y="3824"/>
                    <a:pt x="286" y="3729"/>
                    <a:pt x="191" y="3729"/>
                  </a:cubicBezTo>
                  <a:cubicBezTo>
                    <a:pt x="83" y="3729"/>
                    <a:pt x="0" y="3824"/>
                    <a:pt x="0" y="3920"/>
                  </a:cubicBezTo>
                  <a:cubicBezTo>
                    <a:pt x="0" y="4039"/>
                    <a:pt x="60" y="4265"/>
                    <a:pt x="393" y="4432"/>
                  </a:cubicBezTo>
                  <a:cubicBezTo>
                    <a:pt x="607" y="4515"/>
                    <a:pt x="893" y="4575"/>
                    <a:pt x="1191" y="4575"/>
                  </a:cubicBezTo>
                  <a:cubicBezTo>
                    <a:pt x="1488" y="4575"/>
                    <a:pt x="1750" y="4515"/>
                    <a:pt x="1976" y="4432"/>
                  </a:cubicBezTo>
                  <a:cubicBezTo>
                    <a:pt x="2334" y="4265"/>
                    <a:pt x="2381" y="4039"/>
                    <a:pt x="2381" y="3920"/>
                  </a:cubicBezTo>
                  <a:cubicBezTo>
                    <a:pt x="2381" y="3824"/>
                    <a:pt x="2286" y="3729"/>
                    <a:pt x="2179" y="3729"/>
                  </a:cubicBezTo>
                  <a:cubicBezTo>
                    <a:pt x="2084" y="3729"/>
                    <a:pt x="1988" y="3824"/>
                    <a:pt x="1988" y="3920"/>
                  </a:cubicBezTo>
                  <a:cubicBezTo>
                    <a:pt x="1988" y="3944"/>
                    <a:pt x="1941" y="4003"/>
                    <a:pt x="1810" y="4063"/>
                  </a:cubicBezTo>
                  <a:cubicBezTo>
                    <a:pt x="1691" y="4122"/>
                    <a:pt x="1548" y="4146"/>
                    <a:pt x="1381" y="4158"/>
                  </a:cubicBezTo>
                  <a:cubicBezTo>
                    <a:pt x="1345" y="3801"/>
                    <a:pt x="1286" y="3479"/>
                    <a:pt x="1226" y="3193"/>
                  </a:cubicBezTo>
                  <a:lnTo>
                    <a:pt x="1917" y="2158"/>
                  </a:lnTo>
                  <a:cubicBezTo>
                    <a:pt x="1941" y="2158"/>
                    <a:pt x="1976" y="2169"/>
                    <a:pt x="2048" y="2181"/>
                  </a:cubicBezTo>
                  <a:cubicBezTo>
                    <a:pt x="2167" y="2229"/>
                    <a:pt x="2334" y="2312"/>
                    <a:pt x="2512" y="2420"/>
                  </a:cubicBezTo>
                  <a:cubicBezTo>
                    <a:pt x="2977" y="2693"/>
                    <a:pt x="3584" y="3027"/>
                    <a:pt x="4251" y="3027"/>
                  </a:cubicBezTo>
                  <a:cubicBezTo>
                    <a:pt x="4477" y="3027"/>
                    <a:pt x="4715" y="2991"/>
                    <a:pt x="4953" y="2896"/>
                  </a:cubicBezTo>
                  <a:cubicBezTo>
                    <a:pt x="6441" y="2312"/>
                    <a:pt x="6739" y="431"/>
                    <a:pt x="6739" y="348"/>
                  </a:cubicBezTo>
                  <a:cubicBezTo>
                    <a:pt x="6751" y="312"/>
                    <a:pt x="6727" y="229"/>
                    <a:pt x="6644" y="193"/>
                  </a:cubicBezTo>
                  <a:cubicBezTo>
                    <a:pt x="6614" y="169"/>
                    <a:pt x="6578" y="157"/>
                    <a:pt x="6541" y="157"/>
                  </a:cubicBezTo>
                  <a:cubicBezTo>
                    <a:pt x="6504" y="157"/>
                    <a:pt x="6465" y="169"/>
                    <a:pt x="6429" y="193"/>
                  </a:cubicBezTo>
                  <a:cubicBezTo>
                    <a:pt x="6298" y="275"/>
                    <a:pt x="6157" y="307"/>
                    <a:pt x="5995" y="307"/>
                  </a:cubicBezTo>
                  <a:cubicBezTo>
                    <a:pt x="5805" y="307"/>
                    <a:pt x="5586" y="263"/>
                    <a:pt x="5322" y="205"/>
                  </a:cubicBezTo>
                  <a:cubicBezTo>
                    <a:pt x="5274" y="193"/>
                    <a:pt x="5239" y="193"/>
                    <a:pt x="5191" y="169"/>
                  </a:cubicBezTo>
                  <a:cubicBezTo>
                    <a:pt x="5177" y="166"/>
                    <a:pt x="5163" y="165"/>
                    <a:pt x="5149" y="165"/>
                  </a:cubicBezTo>
                  <a:cubicBezTo>
                    <a:pt x="5057" y="165"/>
                    <a:pt x="4974" y="231"/>
                    <a:pt x="4953" y="324"/>
                  </a:cubicBezTo>
                  <a:cubicBezTo>
                    <a:pt x="4917" y="431"/>
                    <a:pt x="5001" y="526"/>
                    <a:pt x="5096" y="562"/>
                  </a:cubicBezTo>
                  <a:cubicBezTo>
                    <a:pt x="5144" y="574"/>
                    <a:pt x="5191" y="574"/>
                    <a:pt x="5239" y="586"/>
                  </a:cubicBezTo>
                  <a:cubicBezTo>
                    <a:pt x="5513" y="648"/>
                    <a:pt x="5761" y="703"/>
                    <a:pt x="6002" y="703"/>
                  </a:cubicBezTo>
                  <a:cubicBezTo>
                    <a:pt x="6085" y="703"/>
                    <a:pt x="6168" y="697"/>
                    <a:pt x="6251" y="681"/>
                  </a:cubicBezTo>
                  <a:lnTo>
                    <a:pt x="6251" y="681"/>
                  </a:lnTo>
                  <a:cubicBezTo>
                    <a:pt x="6096" y="1217"/>
                    <a:pt x="5691" y="2217"/>
                    <a:pt x="4786" y="2550"/>
                  </a:cubicBezTo>
                  <a:cubicBezTo>
                    <a:pt x="4600" y="2622"/>
                    <a:pt x="4417" y="2652"/>
                    <a:pt x="4237" y="2652"/>
                  </a:cubicBezTo>
                  <a:cubicBezTo>
                    <a:pt x="3671" y="2652"/>
                    <a:pt x="3146" y="2351"/>
                    <a:pt x="2703" y="2098"/>
                  </a:cubicBezTo>
                  <a:cubicBezTo>
                    <a:pt x="2465" y="1955"/>
                    <a:pt x="2262" y="1836"/>
                    <a:pt x="2084" y="1777"/>
                  </a:cubicBezTo>
                  <a:cubicBezTo>
                    <a:pt x="2286" y="1336"/>
                    <a:pt x="2810" y="503"/>
                    <a:pt x="3727" y="431"/>
                  </a:cubicBezTo>
                  <a:cubicBezTo>
                    <a:pt x="3850" y="420"/>
                    <a:pt x="3970" y="415"/>
                    <a:pt x="4092" y="415"/>
                  </a:cubicBezTo>
                  <a:cubicBezTo>
                    <a:pt x="4241" y="415"/>
                    <a:pt x="4391" y="423"/>
                    <a:pt x="4548" y="443"/>
                  </a:cubicBezTo>
                  <a:cubicBezTo>
                    <a:pt x="4556" y="444"/>
                    <a:pt x="4564" y="444"/>
                    <a:pt x="4571" y="444"/>
                  </a:cubicBezTo>
                  <a:cubicBezTo>
                    <a:pt x="4670" y="444"/>
                    <a:pt x="4763" y="375"/>
                    <a:pt x="4774" y="264"/>
                  </a:cubicBezTo>
                  <a:cubicBezTo>
                    <a:pt x="4786" y="157"/>
                    <a:pt x="4715" y="50"/>
                    <a:pt x="4596" y="38"/>
                  </a:cubicBezTo>
                  <a:cubicBezTo>
                    <a:pt x="4430" y="13"/>
                    <a:pt x="4271" y="1"/>
                    <a:pt x="41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FFFFFF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02" name="Рисунок 101" descr="Устойчивость со сплошной заливкой">
            <a:extLst>
              <a:ext uri="{FF2B5EF4-FFF2-40B4-BE49-F238E27FC236}">
                <a16:creationId xmlns:a16="http://schemas.microsoft.com/office/drawing/2014/main" id="{C6ABE2D1-130B-C139-6776-FE726F5439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02935" y="5669141"/>
            <a:ext cx="244740" cy="312807"/>
          </a:xfrm>
          <a:prstGeom prst="rect">
            <a:avLst/>
          </a:prstGeom>
        </p:spPr>
      </p:pic>
      <p:sp>
        <p:nvSpPr>
          <p:cNvPr id="103" name="Прямоугольник 127">
            <a:extLst>
              <a:ext uri="{FF2B5EF4-FFF2-40B4-BE49-F238E27FC236}">
                <a16:creationId xmlns:a16="http://schemas.microsoft.com/office/drawing/2014/main" id="{8872AB6E-B329-4955-248F-089F794D1E52}"/>
              </a:ext>
            </a:extLst>
          </p:cNvPr>
          <p:cNvSpPr/>
          <p:nvPr/>
        </p:nvSpPr>
        <p:spPr>
          <a:xfrm>
            <a:off x="345828" y="4354905"/>
            <a:ext cx="3365865" cy="757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219170" eaLnBrk="0" fontAlgn="base" hangingPunct="0">
              <a:buClr>
                <a:srgbClr val="7E7F83"/>
              </a:buClr>
              <a:defRPr/>
            </a:pPr>
            <a:endParaRPr lang="ru-RU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7F89DDB-2427-CB15-AB47-F5275E41114A}"/>
              </a:ext>
            </a:extLst>
          </p:cNvPr>
          <p:cNvSpPr txBox="1"/>
          <p:nvPr/>
        </p:nvSpPr>
        <p:spPr>
          <a:xfrm>
            <a:off x="355629" y="4484267"/>
            <a:ext cx="318513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defTabSz="1219170" eaLnBrk="0" fontAlgn="base" hangingPunct="0">
              <a:buClr>
                <a:srgbClr val="7E7F83"/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Транзиттік</a:t>
            </a: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дәліздердің</a:t>
            </a: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жүк</a:t>
            </a:r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айналымы</a:t>
            </a:r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мен </a:t>
            </a:r>
            <a:r>
              <a:rPr lang="ru-RU" sz="1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өткізу</a:t>
            </a:r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қабілетін</a:t>
            </a:r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арттыру</a:t>
            </a:r>
            <a:endParaRPr lang="ru-RU" sz="1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6" name="Рисунок 105" descr="Земля контур">
            <a:extLst>
              <a:ext uri="{FF2B5EF4-FFF2-40B4-BE49-F238E27FC236}">
                <a16:creationId xmlns:a16="http://schemas.microsoft.com/office/drawing/2014/main" id="{F9396037-01A0-72D2-6F5F-59D4AC71EC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58358" y="2645661"/>
            <a:ext cx="279559" cy="299982"/>
          </a:xfrm>
          <a:prstGeom prst="rect">
            <a:avLst/>
          </a:prstGeom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54594C-A216-91C2-C5E7-FC0A24AD4B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1530" y="7936"/>
            <a:ext cx="641736" cy="721953"/>
          </a:xfrm>
          <a:prstGeom prst="rect">
            <a:avLst/>
          </a:prstGeom>
        </p:spPr>
      </p:pic>
      <p:sp>
        <p:nvSpPr>
          <p:cNvPr id="19" name="Номер слайда 2053">
            <a:extLst>
              <a:ext uri="{FF2B5EF4-FFF2-40B4-BE49-F238E27FC236}">
                <a16:creationId xmlns:a16="http://schemas.microsoft.com/office/drawing/2014/main" id="{E6A6FB8F-30C8-C226-36D7-FD46345C1FEB}"/>
              </a:ext>
            </a:extLst>
          </p:cNvPr>
          <p:cNvSpPr txBox="1">
            <a:spLocks/>
          </p:cNvSpPr>
          <p:nvPr/>
        </p:nvSpPr>
        <p:spPr>
          <a:xfrm>
            <a:off x="11496549" y="6466959"/>
            <a:ext cx="695400" cy="634449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k-KZ" sz="2000" dirty="0">
                <a:solidFill>
                  <a:srgbClr val="B497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ru-RU" sz="2000" dirty="0">
              <a:solidFill>
                <a:srgbClr val="B497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39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3CFA9D-5C2A-48F6-36CD-91ADE08DD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6964" y="34060"/>
            <a:ext cx="609600" cy="685800"/>
          </a:xfrm>
          <a:prstGeom prst="rect">
            <a:avLst/>
          </a:prstGeom>
        </p:spPr>
      </p:pic>
      <p:sp>
        <p:nvSpPr>
          <p:cNvPr id="2" name="AutoShape 2" descr="World Bank country economic update for Kazakhstan, summer 20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AutoShape 4" descr="World Bank country economic update for Kazakhstan, summer 202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0256" y="10126"/>
            <a:ext cx="9164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ҚДБ </a:t>
            </a:r>
            <a:r>
              <a:rPr lang="ru-RU" b="1" cap="al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кредиттік</a:t>
            </a:r>
            <a:r>
              <a:rPr lang="ru-RU" b="1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cap="al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портфелі</a:t>
            </a:r>
            <a:endParaRPr lang="ru-RU" b="1" cap="al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0" y="404664"/>
            <a:ext cx="10206108" cy="0"/>
          </a:xfrm>
          <a:prstGeom prst="line">
            <a:avLst/>
          </a:prstGeom>
          <a:ln w="38100">
            <a:solidFill>
              <a:srgbClr val="B49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0866564" y="404664"/>
            <a:ext cx="1325436" cy="0"/>
          </a:xfrm>
          <a:prstGeom prst="line">
            <a:avLst/>
          </a:prstGeom>
          <a:ln w="38100">
            <a:solidFill>
              <a:srgbClr val="B49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4E5C360-8902-5311-096D-280E15CB98BF}"/>
              </a:ext>
            </a:extLst>
          </p:cNvPr>
          <p:cNvSpPr txBox="1"/>
          <p:nvPr/>
        </p:nvSpPr>
        <p:spPr>
          <a:xfrm>
            <a:off x="102959" y="369911"/>
            <a:ext cx="83684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685983">
              <a:defRPr/>
            </a:pPr>
            <a:r>
              <a:rPr lang="ru-RU" sz="1200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ҚДБ </a:t>
            </a:r>
            <a:r>
              <a:rPr lang="ru-RU" sz="1200" i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жалпы</a:t>
            </a:r>
            <a:r>
              <a:rPr lang="ru-RU" sz="1200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құны</a:t>
            </a:r>
            <a:r>
              <a:rPr lang="ru-RU" sz="1200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 трлн </a:t>
            </a:r>
            <a:r>
              <a:rPr lang="ru-RU" sz="1200" i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теңгеге</a:t>
            </a:r>
            <a:r>
              <a:rPr lang="ru-RU" sz="1200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1200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мақұлданған</a:t>
            </a:r>
            <a:r>
              <a:rPr lang="ru-RU" sz="1200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қарыз</a:t>
            </a:r>
            <a:r>
              <a:rPr lang="ru-RU" sz="1200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сомасы</a:t>
            </a:r>
            <a:r>
              <a:rPr lang="ru-RU" sz="1200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3,9 млрд </a:t>
            </a:r>
            <a:r>
              <a:rPr lang="ru-RU" sz="1200" i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теңгеге</a:t>
            </a:r>
            <a:r>
              <a:rPr lang="ru-RU" sz="1200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70 </a:t>
            </a:r>
            <a:r>
              <a:rPr lang="ru-RU" sz="1200" i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инвестициялық</a:t>
            </a:r>
            <a:r>
              <a:rPr lang="ru-RU" sz="1200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жоба</a:t>
            </a:r>
            <a:r>
              <a:rPr lang="ru-RU" sz="1200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мен 24 </a:t>
            </a:r>
            <a:r>
              <a:rPr lang="ru-RU" sz="1200" i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экспорттық</a:t>
            </a:r>
            <a:r>
              <a:rPr lang="ru-RU" sz="1200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операцияларға</a:t>
            </a:r>
            <a:r>
              <a:rPr lang="ru-RU" sz="1200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қаржылық</a:t>
            </a:r>
            <a:r>
              <a:rPr lang="ru-RU" sz="1200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қолдау</a:t>
            </a:r>
            <a:r>
              <a:rPr lang="ru-RU" sz="1200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көрсетеді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929D5EC-A8C3-1835-FAA9-7E831CF405B0}"/>
              </a:ext>
            </a:extLst>
          </p:cNvPr>
          <p:cNvSpPr txBox="1"/>
          <p:nvPr/>
        </p:nvSpPr>
        <p:spPr>
          <a:xfrm>
            <a:off x="8765409" y="3663159"/>
            <a:ext cx="3416227" cy="502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3798">
              <a:defRPr/>
            </a:pPr>
            <a:r>
              <a:rPr lang="ru-RU" sz="1332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 </a:t>
            </a:r>
            <a:r>
              <a:rPr lang="ru-RU" sz="1332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жылғы</a:t>
            </a:r>
            <a:r>
              <a:rPr lang="ru-RU" sz="1332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32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әлеуметтік-экономикалық</a:t>
            </a:r>
            <a:r>
              <a:rPr lang="ru-RU" sz="1332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32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нәтижелер</a:t>
            </a:r>
            <a:endParaRPr lang="ru-RU" sz="1332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id="{CC363408-F490-5D48-54A8-BA0AC08B3916}"/>
              </a:ext>
            </a:extLst>
          </p:cNvPr>
          <p:cNvCxnSpPr>
            <a:cxnSpLocks/>
          </p:cNvCxnSpPr>
          <p:nvPr/>
        </p:nvCxnSpPr>
        <p:spPr>
          <a:xfrm>
            <a:off x="8616280" y="1654535"/>
            <a:ext cx="0" cy="371868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C69EACF8-1F11-2A1D-865A-3786ABA24338}"/>
              </a:ext>
            </a:extLst>
          </p:cNvPr>
          <p:cNvSpPr txBox="1"/>
          <p:nvPr/>
        </p:nvSpPr>
        <p:spPr>
          <a:xfrm>
            <a:off x="3878986" y="4451433"/>
            <a:ext cx="611065" cy="297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798">
              <a:defRPr/>
            </a:pPr>
            <a:r>
              <a:rPr lang="ru-RU" sz="1332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1 012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056E3FC-645C-70AB-8DB7-D904ECBC1093}"/>
              </a:ext>
            </a:extLst>
          </p:cNvPr>
          <p:cNvSpPr txBox="1"/>
          <p:nvPr/>
        </p:nvSpPr>
        <p:spPr>
          <a:xfrm>
            <a:off x="3883214" y="2221973"/>
            <a:ext cx="622437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98">
              <a:defRPr/>
            </a:pPr>
            <a:r>
              <a:rPr lang="ru-RU" sz="1332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1 564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4027BE1-DF15-9958-21E0-BF1BF900CFFD}"/>
              </a:ext>
            </a:extLst>
          </p:cNvPr>
          <p:cNvSpPr txBox="1"/>
          <p:nvPr/>
        </p:nvSpPr>
        <p:spPr>
          <a:xfrm>
            <a:off x="3069828" y="3493484"/>
            <a:ext cx="373820" cy="297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798">
              <a:defRPr/>
            </a:pPr>
            <a:r>
              <a:rPr lang="ru-RU" sz="1332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3098495-4753-B79C-31EA-F7313FB8D387}"/>
              </a:ext>
            </a:extLst>
          </p:cNvPr>
          <p:cNvSpPr txBox="1"/>
          <p:nvPr/>
        </p:nvSpPr>
        <p:spPr>
          <a:xfrm>
            <a:off x="3141376" y="2542130"/>
            <a:ext cx="279244" cy="297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798">
              <a:defRPr/>
            </a:pPr>
            <a:r>
              <a:rPr lang="ru-RU" sz="1332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3698FD8-51E9-0F4E-75BC-83A60DD5E6BB}"/>
              </a:ext>
            </a:extLst>
          </p:cNvPr>
          <p:cNvSpPr txBox="1"/>
          <p:nvPr/>
        </p:nvSpPr>
        <p:spPr>
          <a:xfrm>
            <a:off x="366406" y="917870"/>
            <a:ext cx="4115230" cy="502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3798">
              <a:defRPr/>
            </a:pPr>
            <a:r>
              <a:rPr lang="ru-RU" sz="1332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Кредиттік</a:t>
            </a:r>
            <a:r>
              <a:rPr lang="ru-RU" sz="1332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32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портфельдің</a:t>
            </a:r>
            <a:r>
              <a:rPr lang="ru-RU" sz="1332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32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салалық</a:t>
            </a:r>
            <a:r>
              <a:rPr lang="ru-RU" sz="1332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32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құрылымы</a:t>
            </a:r>
            <a:endParaRPr lang="ru-RU" sz="1332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913798">
              <a:defRPr/>
            </a:pPr>
            <a:r>
              <a:rPr lang="ru-RU" sz="1332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1,77 трлн </a:t>
            </a:r>
            <a:r>
              <a:rPr lang="ru-RU" sz="1332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теңге</a:t>
            </a:r>
            <a:endParaRPr lang="ru-RU" sz="1199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F9211FC-608C-0D2C-B029-20715B4C8FC8}"/>
              </a:ext>
            </a:extLst>
          </p:cNvPr>
          <p:cNvSpPr txBox="1"/>
          <p:nvPr/>
        </p:nvSpPr>
        <p:spPr>
          <a:xfrm>
            <a:off x="2432598" y="1458890"/>
            <a:ext cx="17281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98">
              <a:defRPr/>
            </a:pPr>
            <a:r>
              <a:rPr lang="ru-RU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94</a:t>
            </a:r>
          </a:p>
          <a:p>
            <a:pPr algn="ctr" defTabSz="913798">
              <a:defRPr/>
            </a:pPr>
            <a:r>
              <a:rPr lang="ru-RU" sz="11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жоба</a:t>
            </a:r>
            <a:endParaRPr lang="ru-RU" sz="11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6DE0241-30EB-021B-DEB4-6134BA9BB3EE}"/>
              </a:ext>
            </a:extLst>
          </p:cNvPr>
          <p:cNvSpPr txBox="1"/>
          <p:nvPr/>
        </p:nvSpPr>
        <p:spPr>
          <a:xfrm>
            <a:off x="3105768" y="4451432"/>
            <a:ext cx="279244" cy="297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798">
              <a:defRPr/>
            </a:pPr>
            <a:r>
              <a:rPr lang="ru-RU" sz="1332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F54FE09-A542-91F7-EDBA-5224D4E52D7F}"/>
              </a:ext>
            </a:extLst>
          </p:cNvPr>
          <p:cNvSpPr txBox="1"/>
          <p:nvPr/>
        </p:nvSpPr>
        <p:spPr>
          <a:xfrm>
            <a:off x="3075361" y="3793112"/>
            <a:ext cx="373820" cy="297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798">
              <a:defRPr/>
            </a:pPr>
            <a:r>
              <a:rPr lang="ru-RU" sz="1332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D8CAF39-561C-EE61-1A70-93476905A63A}"/>
              </a:ext>
            </a:extLst>
          </p:cNvPr>
          <p:cNvSpPr txBox="1"/>
          <p:nvPr/>
        </p:nvSpPr>
        <p:spPr>
          <a:xfrm>
            <a:off x="3086936" y="2863659"/>
            <a:ext cx="373820" cy="297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798">
              <a:defRPr/>
            </a:pPr>
            <a:r>
              <a:rPr lang="ru-RU" sz="1332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EB6779B-8D85-2920-8F65-ABA96A9F6BDC}"/>
              </a:ext>
            </a:extLst>
          </p:cNvPr>
          <p:cNvSpPr txBox="1"/>
          <p:nvPr/>
        </p:nvSpPr>
        <p:spPr>
          <a:xfrm>
            <a:off x="3076365" y="3184196"/>
            <a:ext cx="373820" cy="297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798">
              <a:defRPr/>
            </a:pPr>
            <a:r>
              <a:rPr lang="ru-RU" sz="1332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</a:t>
            </a:r>
          </a:p>
        </p:txBody>
      </p: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id="{E10D2528-20DB-B9F7-5944-D48654107E2B}"/>
              </a:ext>
            </a:extLst>
          </p:cNvPr>
          <p:cNvCxnSpPr>
            <a:cxnSpLocks/>
          </p:cNvCxnSpPr>
          <p:nvPr/>
        </p:nvCxnSpPr>
        <p:spPr>
          <a:xfrm>
            <a:off x="1721375" y="4424485"/>
            <a:ext cx="27000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>
            <a:extLst>
              <a:ext uri="{FF2B5EF4-FFF2-40B4-BE49-F238E27FC236}">
                <a16:creationId xmlns:a16="http://schemas.microsoft.com/office/drawing/2014/main" id="{F48CE06F-CC0D-06C9-191B-87B5AAB5D1E0}"/>
              </a:ext>
            </a:extLst>
          </p:cNvPr>
          <p:cNvCxnSpPr>
            <a:cxnSpLocks/>
          </p:cNvCxnSpPr>
          <p:nvPr/>
        </p:nvCxnSpPr>
        <p:spPr>
          <a:xfrm>
            <a:off x="1721375" y="4737766"/>
            <a:ext cx="27000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>
            <a:extLst>
              <a:ext uri="{FF2B5EF4-FFF2-40B4-BE49-F238E27FC236}">
                <a16:creationId xmlns:a16="http://schemas.microsoft.com/office/drawing/2014/main" id="{174AA76B-E78D-26CA-2147-54077EED897C}"/>
              </a:ext>
            </a:extLst>
          </p:cNvPr>
          <p:cNvCxnSpPr>
            <a:cxnSpLocks/>
          </p:cNvCxnSpPr>
          <p:nvPr/>
        </p:nvCxnSpPr>
        <p:spPr>
          <a:xfrm>
            <a:off x="4655840" y="1700572"/>
            <a:ext cx="0" cy="37188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0" name="Прямоугольный треугольник 109">
            <a:extLst>
              <a:ext uri="{FF2B5EF4-FFF2-40B4-BE49-F238E27FC236}">
                <a16:creationId xmlns:a16="http://schemas.microsoft.com/office/drawing/2014/main" id="{77BE0E7A-FAC0-4C14-B425-B7EE01C3E798}"/>
              </a:ext>
            </a:extLst>
          </p:cNvPr>
          <p:cNvSpPr/>
          <p:nvPr/>
        </p:nvSpPr>
        <p:spPr>
          <a:xfrm>
            <a:off x="10051951" y="4165780"/>
            <a:ext cx="656617" cy="728785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98">
              <a:defRPr/>
            </a:pPr>
            <a:endParaRPr lang="ru-RU" sz="2131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1" name="Рисунок 110" descr="Группа мужчин со сплошной заливкой">
            <a:extLst>
              <a:ext uri="{FF2B5EF4-FFF2-40B4-BE49-F238E27FC236}">
                <a16:creationId xmlns:a16="http://schemas.microsoft.com/office/drawing/2014/main" id="{F8B319F5-DCE2-E37E-3A6B-D718729D3F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70459" y="5816392"/>
            <a:ext cx="479556" cy="479556"/>
          </a:xfrm>
          <a:prstGeom prst="rect">
            <a:avLst/>
          </a:prstGeom>
        </p:spPr>
      </p:pic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B17F1CFA-CDD0-E5B5-756C-F3110AA5D3ED}"/>
              </a:ext>
            </a:extLst>
          </p:cNvPr>
          <p:cNvSpPr/>
          <p:nvPr/>
        </p:nvSpPr>
        <p:spPr>
          <a:xfrm>
            <a:off x="9495642" y="5763516"/>
            <a:ext cx="1366693" cy="543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798">
              <a:defRPr/>
            </a:pPr>
            <a:r>
              <a:rPr lang="ru-RU" sz="1465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Жаңа</a:t>
            </a:r>
            <a:r>
              <a:rPr lang="ru-RU" sz="1465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65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жұмыс</a:t>
            </a:r>
            <a:r>
              <a:rPr lang="ru-RU" sz="1465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65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орындары</a:t>
            </a:r>
            <a:endParaRPr lang="ru-RU" sz="1465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4" name="Рисунок 113" descr="Налог со сплошной заливкой">
            <a:extLst>
              <a:ext uri="{FF2B5EF4-FFF2-40B4-BE49-F238E27FC236}">
                <a16:creationId xmlns:a16="http://schemas.microsoft.com/office/drawing/2014/main" id="{757575F7-E104-A03A-4501-33879D0B21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62692" y="5262161"/>
            <a:ext cx="479556" cy="479556"/>
          </a:xfrm>
          <a:prstGeom prst="rect">
            <a:avLst/>
          </a:prstGeom>
        </p:spPr>
      </p:pic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id="{489FDF7C-76A9-4EEB-14F2-204C59F558F3}"/>
              </a:ext>
            </a:extLst>
          </p:cNvPr>
          <p:cNvSpPr/>
          <p:nvPr/>
        </p:nvSpPr>
        <p:spPr>
          <a:xfrm>
            <a:off x="9609131" y="5327358"/>
            <a:ext cx="1139713" cy="317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798">
              <a:defRPr/>
            </a:pPr>
            <a:r>
              <a:rPr lang="ru-RU" sz="1465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Салықтар</a:t>
            </a:r>
            <a:endParaRPr lang="ru-RU" sz="1465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7" name="Рисунок 116" descr="Корзина для покупок со сплошной заливкой">
            <a:extLst>
              <a:ext uri="{FF2B5EF4-FFF2-40B4-BE49-F238E27FC236}">
                <a16:creationId xmlns:a16="http://schemas.microsoft.com/office/drawing/2014/main" id="{0CAB5EC5-0389-B139-7D38-B1A7FB64BE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45969" y="4110033"/>
            <a:ext cx="479556" cy="479556"/>
          </a:xfrm>
          <a:prstGeom prst="rect">
            <a:avLst/>
          </a:prstGeom>
        </p:spPr>
      </p:pic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2F210BE4-5A48-B37C-0CA3-5F608044C83A}"/>
              </a:ext>
            </a:extLst>
          </p:cNvPr>
          <p:cNvSpPr/>
          <p:nvPr/>
        </p:nvSpPr>
        <p:spPr>
          <a:xfrm>
            <a:off x="9514268" y="4200274"/>
            <a:ext cx="1204477" cy="317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798">
              <a:defRPr/>
            </a:pPr>
            <a:r>
              <a:rPr lang="ru-RU" sz="1465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Түсім</a:t>
            </a:r>
            <a:endParaRPr lang="ru-RU" sz="1465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0" name="Рисунок 119" descr="Земной шар: Азия со сплошной заливкой">
            <a:extLst>
              <a:ext uri="{FF2B5EF4-FFF2-40B4-BE49-F238E27FC236}">
                <a16:creationId xmlns:a16="http://schemas.microsoft.com/office/drawing/2014/main" id="{7A390CF9-FF6C-3492-E808-22035AC7C43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854171" y="4686097"/>
            <a:ext cx="479556" cy="479556"/>
          </a:xfrm>
          <a:prstGeom prst="rect">
            <a:avLst/>
          </a:prstGeom>
        </p:spPr>
      </p:pic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E77E2149-9354-9CB0-56D5-19BC29CB0DA2}"/>
              </a:ext>
            </a:extLst>
          </p:cNvPr>
          <p:cNvSpPr/>
          <p:nvPr/>
        </p:nvSpPr>
        <p:spPr>
          <a:xfrm>
            <a:off x="9507798" y="4635316"/>
            <a:ext cx="1204475" cy="543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798">
              <a:defRPr/>
            </a:pPr>
            <a:r>
              <a:rPr lang="ru-RU" sz="1465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Өнім</a:t>
            </a:r>
            <a:r>
              <a:rPr lang="ru-RU" sz="1465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экспорты</a:t>
            </a:r>
          </a:p>
        </p:txBody>
      </p:sp>
      <p:cxnSp>
        <p:nvCxnSpPr>
          <p:cNvPr id="125" name="Прямая соединительная линия 124">
            <a:extLst>
              <a:ext uri="{FF2B5EF4-FFF2-40B4-BE49-F238E27FC236}">
                <a16:creationId xmlns:a16="http://schemas.microsoft.com/office/drawing/2014/main" id="{C8268E09-267D-48EF-A99C-437701F15245}"/>
              </a:ext>
            </a:extLst>
          </p:cNvPr>
          <p:cNvCxnSpPr>
            <a:cxnSpLocks/>
          </p:cNvCxnSpPr>
          <p:nvPr/>
        </p:nvCxnSpPr>
        <p:spPr>
          <a:xfrm>
            <a:off x="1721375" y="5056340"/>
            <a:ext cx="27000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Номер слайда 2053">
            <a:extLst>
              <a:ext uri="{FF2B5EF4-FFF2-40B4-BE49-F238E27FC236}">
                <a16:creationId xmlns:a16="http://schemas.microsoft.com/office/drawing/2014/main" id="{2C8CB858-8B8E-43DF-A259-5AEF55CAE15D}"/>
              </a:ext>
            </a:extLst>
          </p:cNvPr>
          <p:cNvSpPr txBox="1">
            <a:spLocks/>
          </p:cNvSpPr>
          <p:nvPr/>
        </p:nvSpPr>
        <p:spPr>
          <a:xfrm>
            <a:off x="11496549" y="6466959"/>
            <a:ext cx="695400" cy="634449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B4975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55183C1-DB7E-6D04-E2F4-DC2E5DBF1F78}"/>
              </a:ext>
            </a:extLst>
          </p:cNvPr>
          <p:cNvSpPr/>
          <p:nvPr/>
        </p:nvSpPr>
        <p:spPr>
          <a:xfrm>
            <a:off x="10907488" y="4062747"/>
            <a:ext cx="1025103" cy="502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798">
              <a:defRPr/>
            </a:pPr>
            <a:r>
              <a:rPr lang="ru-RU" sz="1599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2 690</a:t>
            </a:r>
          </a:p>
          <a:p>
            <a:pPr algn="ctr" defTabSz="913798">
              <a:defRPr/>
            </a:pPr>
            <a:r>
              <a:rPr lang="ru-RU" sz="1066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 </a:t>
            </a:r>
            <a:r>
              <a:rPr lang="ru-RU" sz="1066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теңге</a:t>
            </a:r>
            <a:endParaRPr lang="ru-RU" sz="1199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2D0E78F-90F6-2328-136E-D6953632054C}"/>
              </a:ext>
            </a:extLst>
          </p:cNvPr>
          <p:cNvSpPr/>
          <p:nvPr/>
        </p:nvSpPr>
        <p:spPr>
          <a:xfrm>
            <a:off x="10919988" y="4635316"/>
            <a:ext cx="1025103" cy="502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798">
              <a:defRPr/>
            </a:pPr>
            <a:r>
              <a:rPr lang="ru-RU" sz="1599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1 262</a:t>
            </a:r>
          </a:p>
          <a:p>
            <a:pPr algn="ctr" defTabSz="913798">
              <a:defRPr/>
            </a:pPr>
            <a:r>
              <a:rPr lang="ru-RU" sz="1066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 </a:t>
            </a:r>
            <a:r>
              <a:rPr lang="ru-RU" sz="1066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теңге</a:t>
            </a:r>
            <a:endParaRPr lang="ru-RU" sz="1199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9759E1F-606E-A41F-B31C-B470367601A6}"/>
              </a:ext>
            </a:extLst>
          </p:cNvPr>
          <p:cNvSpPr/>
          <p:nvPr/>
        </p:nvSpPr>
        <p:spPr>
          <a:xfrm>
            <a:off x="10953633" y="5152481"/>
            <a:ext cx="1025103" cy="502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798">
              <a:defRPr/>
            </a:pPr>
            <a:r>
              <a:rPr lang="ru-RU" sz="1599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796</a:t>
            </a:r>
          </a:p>
          <a:p>
            <a:pPr algn="ctr" defTabSz="913798">
              <a:defRPr/>
            </a:pPr>
            <a:r>
              <a:rPr lang="ru-RU" sz="1066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 </a:t>
            </a:r>
            <a:r>
              <a:rPr lang="ru-RU" sz="1066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теңге</a:t>
            </a:r>
            <a:endParaRPr lang="ru-RU" sz="1199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E75C81C-EEA4-56B2-1764-6B2065BE411D}"/>
              </a:ext>
            </a:extLst>
          </p:cNvPr>
          <p:cNvSpPr/>
          <p:nvPr/>
        </p:nvSpPr>
        <p:spPr>
          <a:xfrm>
            <a:off x="10995355" y="5728357"/>
            <a:ext cx="888785" cy="502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798">
              <a:defRPr/>
            </a:pPr>
            <a:r>
              <a:rPr lang="ru-RU" sz="1599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1 160</a:t>
            </a:r>
          </a:p>
          <a:p>
            <a:pPr algn="ctr" defTabSz="913798">
              <a:defRPr/>
            </a:pPr>
            <a:r>
              <a:rPr lang="ru-RU" sz="1066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бірлік</a:t>
            </a:r>
            <a:endParaRPr lang="ru-RU" sz="1199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8831408" y="6295948"/>
            <a:ext cx="32865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3025" algn="just">
              <a:spcAft>
                <a:spcPts val="0"/>
              </a:spcAft>
            </a:pPr>
            <a:r>
              <a:rPr lang="ru-RU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</a:t>
            </a:r>
            <a:r>
              <a:rPr lang="ru-RU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Кәсіпорынның</a:t>
            </a:r>
            <a:r>
              <a:rPr lang="ru-RU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борыштық</a:t>
            </a:r>
            <a:r>
              <a:rPr lang="ru-RU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міндеттемелеріндегі</a:t>
            </a:r>
            <a:r>
              <a:rPr lang="ru-RU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ҚДБ </a:t>
            </a:r>
            <a:r>
              <a:rPr lang="ru-RU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ұсынған</a:t>
            </a:r>
            <a:r>
              <a:rPr lang="ru-RU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қаржы</a:t>
            </a:r>
            <a:r>
              <a:rPr lang="ru-RU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құралдарының</a:t>
            </a:r>
            <a:r>
              <a:rPr lang="ru-RU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үлесі</a:t>
            </a:r>
            <a:r>
              <a:rPr lang="ru-RU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ескеріле</a:t>
            </a:r>
            <a:r>
              <a:rPr lang="ru-RU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отырып</a:t>
            </a:r>
            <a:r>
              <a:rPr lang="ru-RU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есептеледі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E10D2528-20DB-B9F7-5944-D48654107E2B}"/>
              </a:ext>
            </a:extLst>
          </p:cNvPr>
          <p:cNvCxnSpPr>
            <a:cxnSpLocks/>
          </p:cNvCxnSpPr>
          <p:nvPr/>
        </p:nvCxnSpPr>
        <p:spPr>
          <a:xfrm>
            <a:off x="1732921" y="4100466"/>
            <a:ext cx="27000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E10D2528-20DB-B9F7-5944-D48654107E2B}"/>
              </a:ext>
            </a:extLst>
          </p:cNvPr>
          <p:cNvCxnSpPr>
            <a:cxnSpLocks/>
          </p:cNvCxnSpPr>
          <p:nvPr/>
        </p:nvCxnSpPr>
        <p:spPr>
          <a:xfrm>
            <a:off x="1721375" y="3781490"/>
            <a:ext cx="27000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E10D2528-20DB-B9F7-5944-D48654107E2B}"/>
              </a:ext>
            </a:extLst>
          </p:cNvPr>
          <p:cNvCxnSpPr>
            <a:cxnSpLocks/>
          </p:cNvCxnSpPr>
          <p:nvPr/>
        </p:nvCxnSpPr>
        <p:spPr>
          <a:xfrm>
            <a:off x="1721375" y="3467472"/>
            <a:ext cx="27000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E10D2528-20DB-B9F7-5944-D48654107E2B}"/>
              </a:ext>
            </a:extLst>
          </p:cNvPr>
          <p:cNvCxnSpPr>
            <a:cxnSpLocks/>
          </p:cNvCxnSpPr>
          <p:nvPr/>
        </p:nvCxnSpPr>
        <p:spPr>
          <a:xfrm>
            <a:off x="1721375" y="3146808"/>
            <a:ext cx="27000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E10D2528-20DB-B9F7-5944-D48654107E2B}"/>
              </a:ext>
            </a:extLst>
          </p:cNvPr>
          <p:cNvCxnSpPr>
            <a:cxnSpLocks/>
          </p:cNvCxnSpPr>
          <p:nvPr/>
        </p:nvCxnSpPr>
        <p:spPr>
          <a:xfrm>
            <a:off x="1694402" y="2829428"/>
            <a:ext cx="27000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E10D2528-20DB-B9F7-5944-D48654107E2B}"/>
              </a:ext>
            </a:extLst>
          </p:cNvPr>
          <p:cNvCxnSpPr>
            <a:cxnSpLocks/>
          </p:cNvCxnSpPr>
          <p:nvPr/>
        </p:nvCxnSpPr>
        <p:spPr>
          <a:xfrm>
            <a:off x="1694402" y="2505424"/>
            <a:ext cx="27000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E10D2528-20DB-B9F7-5944-D48654107E2B}"/>
              </a:ext>
            </a:extLst>
          </p:cNvPr>
          <p:cNvCxnSpPr>
            <a:cxnSpLocks/>
          </p:cNvCxnSpPr>
          <p:nvPr/>
        </p:nvCxnSpPr>
        <p:spPr>
          <a:xfrm>
            <a:off x="1694402" y="2191535"/>
            <a:ext cx="27000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C69EACF8-1F11-2A1D-865A-3786ABA24338}"/>
              </a:ext>
            </a:extLst>
          </p:cNvPr>
          <p:cNvSpPr txBox="1"/>
          <p:nvPr/>
        </p:nvSpPr>
        <p:spPr>
          <a:xfrm>
            <a:off x="3107262" y="1882668"/>
            <a:ext cx="373820" cy="297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798">
              <a:defRPr/>
            </a:pPr>
            <a:r>
              <a:rPr lang="ru-RU" sz="1332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F9211FC-608C-0D2C-B029-20715B4C8FC8}"/>
              </a:ext>
            </a:extLst>
          </p:cNvPr>
          <p:cNvSpPr txBox="1"/>
          <p:nvPr/>
        </p:nvSpPr>
        <p:spPr>
          <a:xfrm>
            <a:off x="3476672" y="1452204"/>
            <a:ext cx="13951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98">
              <a:defRPr/>
            </a:pPr>
            <a:r>
              <a:rPr lang="ru-RU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21 169  </a:t>
            </a:r>
            <a:r>
              <a:rPr lang="ru-RU" sz="11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жаңа</a:t>
            </a:r>
            <a:r>
              <a:rPr lang="ru-RU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жұмыс</a:t>
            </a:r>
            <a:r>
              <a:rPr lang="ru-RU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орны</a:t>
            </a:r>
            <a:endParaRPr lang="ru-RU" sz="11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69EACF8-1F11-2A1D-865A-3786ABA24338}"/>
              </a:ext>
            </a:extLst>
          </p:cNvPr>
          <p:cNvSpPr txBox="1"/>
          <p:nvPr/>
        </p:nvSpPr>
        <p:spPr>
          <a:xfrm>
            <a:off x="3141376" y="2216662"/>
            <a:ext cx="279244" cy="297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798">
              <a:defRPr/>
            </a:pPr>
            <a:r>
              <a:rPr lang="ru-RU" sz="1332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056E3FC-645C-70AB-8DB7-D904ECBC1093}"/>
              </a:ext>
            </a:extLst>
          </p:cNvPr>
          <p:cNvSpPr txBox="1"/>
          <p:nvPr/>
        </p:nvSpPr>
        <p:spPr>
          <a:xfrm>
            <a:off x="3859495" y="3158373"/>
            <a:ext cx="622437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98">
              <a:defRPr/>
            </a:pPr>
            <a:r>
              <a:rPr lang="ru-RU" sz="1332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1 794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69EACF8-1F11-2A1D-865A-3786ABA24338}"/>
              </a:ext>
            </a:extLst>
          </p:cNvPr>
          <p:cNvSpPr txBox="1"/>
          <p:nvPr/>
        </p:nvSpPr>
        <p:spPr>
          <a:xfrm>
            <a:off x="3902049" y="2545279"/>
            <a:ext cx="611065" cy="297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798">
              <a:defRPr/>
            </a:pPr>
            <a:r>
              <a:rPr lang="ru-RU" sz="1332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2 860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6DE0241-30EB-021B-DEB4-6134BA9BB3EE}"/>
              </a:ext>
            </a:extLst>
          </p:cNvPr>
          <p:cNvSpPr txBox="1"/>
          <p:nvPr/>
        </p:nvSpPr>
        <p:spPr>
          <a:xfrm>
            <a:off x="3090320" y="5098511"/>
            <a:ext cx="279244" cy="297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798">
              <a:defRPr/>
            </a:pPr>
            <a:r>
              <a:rPr lang="ru-RU" sz="1332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69EACF8-1F11-2A1D-865A-3786ABA24338}"/>
              </a:ext>
            </a:extLst>
          </p:cNvPr>
          <p:cNvSpPr txBox="1"/>
          <p:nvPr/>
        </p:nvSpPr>
        <p:spPr>
          <a:xfrm>
            <a:off x="3855561" y="5098511"/>
            <a:ext cx="611065" cy="297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798">
              <a:defRPr/>
            </a:pPr>
            <a:r>
              <a:rPr lang="ru-RU" sz="1332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1 508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056E3FC-645C-70AB-8DB7-D904ECBC1093}"/>
              </a:ext>
            </a:extLst>
          </p:cNvPr>
          <p:cNvSpPr txBox="1"/>
          <p:nvPr/>
        </p:nvSpPr>
        <p:spPr>
          <a:xfrm>
            <a:off x="3883088" y="1880736"/>
            <a:ext cx="622437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98">
              <a:defRPr/>
            </a:pPr>
            <a:r>
              <a:rPr lang="ru-RU" sz="1332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7 262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056E3FC-645C-70AB-8DB7-D904ECBC1093}"/>
              </a:ext>
            </a:extLst>
          </p:cNvPr>
          <p:cNvSpPr txBox="1"/>
          <p:nvPr/>
        </p:nvSpPr>
        <p:spPr>
          <a:xfrm>
            <a:off x="3870390" y="3484517"/>
            <a:ext cx="622437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98">
              <a:defRPr/>
            </a:pPr>
            <a:r>
              <a:rPr lang="ru-RU" sz="1332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2 677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056E3FC-645C-70AB-8DB7-D904ECBC1093}"/>
              </a:ext>
            </a:extLst>
          </p:cNvPr>
          <p:cNvSpPr txBox="1"/>
          <p:nvPr/>
        </p:nvSpPr>
        <p:spPr>
          <a:xfrm>
            <a:off x="3997530" y="2839817"/>
            <a:ext cx="622437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98">
              <a:defRPr/>
            </a:pPr>
            <a:r>
              <a:rPr lang="ru-RU" sz="1332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450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056E3FC-645C-70AB-8DB7-D904ECBC1093}"/>
              </a:ext>
            </a:extLst>
          </p:cNvPr>
          <p:cNvSpPr txBox="1"/>
          <p:nvPr/>
        </p:nvSpPr>
        <p:spPr>
          <a:xfrm>
            <a:off x="3975982" y="3798183"/>
            <a:ext cx="622437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98">
              <a:defRPr/>
            </a:pPr>
            <a:r>
              <a:rPr lang="ru-RU" sz="1332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705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056E3FC-645C-70AB-8DB7-D904ECBC1093}"/>
              </a:ext>
            </a:extLst>
          </p:cNvPr>
          <p:cNvSpPr txBox="1"/>
          <p:nvPr/>
        </p:nvSpPr>
        <p:spPr>
          <a:xfrm>
            <a:off x="3875411" y="4118281"/>
            <a:ext cx="622437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98">
              <a:defRPr/>
            </a:pPr>
            <a:r>
              <a:rPr lang="ru-RU" sz="1332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1 075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6DE0241-30EB-021B-DEB4-6134BA9BB3EE}"/>
              </a:ext>
            </a:extLst>
          </p:cNvPr>
          <p:cNvSpPr txBox="1"/>
          <p:nvPr/>
        </p:nvSpPr>
        <p:spPr>
          <a:xfrm>
            <a:off x="3105768" y="4111685"/>
            <a:ext cx="279244" cy="297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798">
              <a:defRPr/>
            </a:pPr>
            <a:r>
              <a:rPr lang="ru-RU" sz="1332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6DE0241-30EB-021B-DEB4-6134BA9BB3EE}"/>
              </a:ext>
            </a:extLst>
          </p:cNvPr>
          <p:cNvSpPr txBox="1"/>
          <p:nvPr/>
        </p:nvSpPr>
        <p:spPr>
          <a:xfrm>
            <a:off x="3107546" y="4748932"/>
            <a:ext cx="279244" cy="297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798">
              <a:defRPr/>
            </a:pPr>
            <a:r>
              <a:rPr lang="ru-RU" sz="1332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5056E3FC-645C-70AB-8DB7-D904ECBC1093}"/>
              </a:ext>
            </a:extLst>
          </p:cNvPr>
          <p:cNvSpPr txBox="1"/>
          <p:nvPr/>
        </p:nvSpPr>
        <p:spPr>
          <a:xfrm>
            <a:off x="3985376" y="4753040"/>
            <a:ext cx="622437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98">
              <a:defRPr/>
            </a:pPr>
            <a:r>
              <a:rPr lang="ru-RU" sz="1332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262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286698" y="6469291"/>
            <a:ext cx="3286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3025" algn="just">
              <a:spcAft>
                <a:spcPts val="0"/>
              </a:spcAft>
            </a:pPr>
            <a:r>
              <a:rPr lang="ru-RU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1 АҚШ доллары </a:t>
            </a:r>
            <a:r>
              <a:rPr lang="ru-RU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үшін</a:t>
            </a:r>
            <a:r>
              <a:rPr lang="ru-RU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462,65 </a:t>
            </a:r>
            <a:r>
              <a:rPr lang="ru-RU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теңге</a:t>
            </a:r>
            <a:r>
              <a:rPr lang="ru-RU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бағамы</a:t>
            </a:r>
            <a:r>
              <a:rPr lang="ru-RU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бойынша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3DD1212-4DAA-87AE-F718-945E685524B6}"/>
              </a:ext>
            </a:extLst>
          </p:cNvPr>
          <p:cNvSpPr txBox="1"/>
          <p:nvPr/>
        </p:nvSpPr>
        <p:spPr>
          <a:xfrm>
            <a:off x="8396308" y="836718"/>
            <a:ext cx="3667604" cy="707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98">
              <a:defRPr/>
            </a:pPr>
            <a:r>
              <a:rPr lang="ru-RU" sz="1332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Қорландыру</a:t>
            </a:r>
            <a:r>
              <a:rPr lang="ru-RU" sz="1332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32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көздері</a:t>
            </a:r>
            <a:r>
              <a:rPr lang="ru-RU" sz="1332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32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бойынша</a:t>
            </a:r>
            <a:r>
              <a:rPr lang="ru-RU" sz="1332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32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кредиттік</a:t>
            </a:r>
            <a:r>
              <a:rPr lang="ru-RU" sz="1332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портфель,</a:t>
            </a:r>
          </a:p>
          <a:p>
            <a:pPr algn="ctr" defTabSz="913798">
              <a:defRPr/>
            </a:pPr>
            <a:r>
              <a:rPr lang="ru-RU" sz="1332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млрд </a:t>
            </a:r>
            <a:r>
              <a:rPr lang="ru-RU" sz="1332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теңге</a:t>
            </a:r>
            <a:endParaRPr lang="ru-RU" sz="1332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3698FD8-51E9-0F4E-75BC-83A60DD5E6BB}"/>
              </a:ext>
            </a:extLst>
          </p:cNvPr>
          <p:cNvSpPr txBox="1"/>
          <p:nvPr/>
        </p:nvSpPr>
        <p:spPr>
          <a:xfrm>
            <a:off x="5632579" y="666742"/>
            <a:ext cx="2160240" cy="707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98">
              <a:defRPr/>
            </a:pPr>
            <a:r>
              <a:rPr lang="ru-RU" sz="1332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Кредиттік</a:t>
            </a:r>
            <a:r>
              <a:rPr lang="ru-RU" sz="1332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32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портфельдің</a:t>
            </a:r>
            <a:r>
              <a:rPr lang="ru-RU" sz="1332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32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аймақтық</a:t>
            </a:r>
            <a:r>
              <a:rPr lang="ru-RU" sz="1332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32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құрылымы</a:t>
            </a:r>
            <a:endParaRPr lang="ru-RU" sz="1332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01713"/>
            <a:ext cx="27908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967" y="1399358"/>
            <a:ext cx="3442265" cy="447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A7B1B6-716C-039E-18BC-14DD1BDC0A6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86536" y="900079"/>
            <a:ext cx="2828789" cy="27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42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48A232-3B6F-7689-A0D9-08677BDD7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6964" y="34060"/>
            <a:ext cx="609600" cy="685800"/>
          </a:xfrm>
          <a:prstGeom prst="rect">
            <a:avLst/>
          </a:prstGeom>
        </p:spPr>
      </p:pic>
      <p:cxnSp>
        <p:nvCxnSpPr>
          <p:cNvPr id="5" name="Прямая соединительная линия 34">
            <a:extLst>
              <a:ext uri="{FF2B5EF4-FFF2-40B4-BE49-F238E27FC236}">
                <a16:creationId xmlns:a16="http://schemas.microsoft.com/office/drawing/2014/main" id="{C7AE622D-E1DA-3A16-2177-6ECEF23EE3CE}"/>
              </a:ext>
            </a:extLst>
          </p:cNvPr>
          <p:cNvCxnSpPr/>
          <p:nvPr/>
        </p:nvCxnSpPr>
        <p:spPr>
          <a:xfrm>
            <a:off x="0" y="404664"/>
            <a:ext cx="10206108" cy="0"/>
          </a:xfrm>
          <a:prstGeom prst="line">
            <a:avLst/>
          </a:prstGeom>
          <a:ln w="38100">
            <a:solidFill>
              <a:srgbClr val="B49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36">
            <a:extLst>
              <a:ext uri="{FF2B5EF4-FFF2-40B4-BE49-F238E27FC236}">
                <a16:creationId xmlns:a16="http://schemas.microsoft.com/office/drawing/2014/main" id="{9BB110CF-70CD-C289-9451-107AB610798F}"/>
              </a:ext>
            </a:extLst>
          </p:cNvPr>
          <p:cNvCxnSpPr/>
          <p:nvPr/>
        </p:nvCxnSpPr>
        <p:spPr>
          <a:xfrm>
            <a:off x="10866564" y="404664"/>
            <a:ext cx="1325436" cy="0"/>
          </a:xfrm>
          <a:prstGeom prst="line">
            <a:avLst/>
          </a:prstGeom>
          <a:ln w="38100">
            <a:solidFill>
              <a:srgbClr val="B49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09F8FD3-0BC7-CB07-8041-D2A873C19F30}"/>
              </a:ext>
            </a:extLst>
          </p:cNvPr>
          <p:cNvSpPr txBox="1"/>
          <p:nvPr/>
        </p:nvSpPr>
        <p:spPr>
          <a:xfrm>
            <a:off x="119336" y="35333"/>
            <a:ext cx="95050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ҚАЗАҚСТАНДАҒЫ ЖЭК-ТІҢ 20%-Ы ҚДБ ҚОЛДАУЫМЕН ІСКЕ АСЫРЫЛДЫ</a:t>
            </a:r>
          </a:p>
        </p:txBody>
      </p:sp>
      <p:graphicFrame>
        <p:nvGraphicFramePr>
          <p:cNvPr id="12" name="Диаграмма 3">
            <a:extLst>
              <a:ext uri="{FF2B5EF4-FFF2-40B4-BE49-F238E27FC236}">
                <a16:creationId xmlns:a16="http://schemas.microsoft.com/office/drawing/2014/main" id="{592A6FE1-49B2-1417-2FB2-EABF480626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9976091"/>
              </p:ext>
            </p:extLst>
          </p:nvPr>
        </p:nvGraphicFramePr>
        <p:xfrm>
          <a:off x="6186275" y="2604266"/>
          <a:ext cx="5950238" cy="3552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3" name="Group 259">
            <a:extLst>
              <a:ext uri="{FF2B5EF4-FFF2-40B4-BE49-F238E27FC236}">
                <a16:creationId xmlns:a16="http://schemas.microsoft.com/office/drawing/2014/main" id="{32D6FD17-231A-40E2-5751-DF5AD8096846}"/>
              </a:ext>
            </a:extLst>
          </p:cNvPr>
          <p:cNvGrpSpPr/>
          <p:nvPr/>
        </p:nvGrpSpPr>
        <p:grpSpPr>
          <a:xfrm>
            <a:off x="407368" y="836712"/>
            <a:ext cx="11602703" cy="1152128"/>
            <a:chOff x="-482157" y="1113386"/>
            <a:chExt cx="11015132" cy="1866512"/>
          </a:xfrm>
        </p:grpSpPr>
        <p:sp>
          <p:nvSpPr>
            <p:cNvPr id="14" name="Rectangle 260">
              <a:extLst>
                <a:ext uri="{FF2B5EF4-FFF2-40B4-BE49-F238E27FC236}">
                  <a16:creationId xmlns:a16="http://schemas.microsoft.com/office/drawing/2014/main" id="{1F22F752-C09A-1057-0F38-018172491BE9}"/>
                </a:ext>
              </a:extLst>
            </p:cNvPr>
            <p:cNvSpPr/>
            <p:nvPr/>
          </p:nvSpPr>
          <p:spPr bwMode="auto">
            <a:xfrm>
              <a:off x="-311409" y="1113386"/>
              <a:ext cx="10844384" cy="1866512"/>
            </a:xfrm>
            <a:prstGeom prst="rect">
              <a:avLst/>
            </a:prstGeom>
            <a:solidFill>
              <a:srgbClr val="F2F2F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45720" rIns="180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just"/>
              <a:r>
                <a:rPr lang="ru-RU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01.02.2023 ж. </a:t>
              </a:r>
              <a:r>
                <a:rPr lang="ru-RU" sz="1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жағдай</a:t>
              </a:r>
              <a:r>
                <a:rPr lang="ru-RU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бойынша</a:t>
              </a:r>
              <a:r>
                <a:rPr lang="ru-RU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b="1" dirty="0" err="1">
                  <a:solidFill>
                    <a:srgbClr val="AE870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Банктің</a:t>
              </a:r>
              <a:r>
                <a:rPr lang="ru-RU" sz="1400" b="1" dirty="0">
                  <a:solidFill>
                    <a:srgbClr val="AE870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ЖЭК </a:t>
              </a:r>
              <a:r>
                <a:rPr lang="ru-RU" sz="1400" b="1" dirty="0" err="1">
                  <a:solidFill>
                    <a:srgbClr val="AE870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жобаларын</a:t>
              </a:r>
              <a:r>
                <a:rPr lang="ru-RU" sz="1400" b="1" dirty="0">
                  <a:solidFill>
                    <a:srgbClr val="AE870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b="1" dirty="0" err="1">
                  <a:solidFill>
                    <a:srgbClr val="AE870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қаржыландыруының</a:t>
              </a:r>
              <a:r>
                <a:rPr lang="ru-RU" sz="1400" b="1" dirty="0">
                  <a:solidFill>
                    <a:srgbClr val="AE870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b="1" dirty="0" err="1">
                  <a:solidFill>
                    <a:srgbClr val="AE870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жалпы</a:t>
              </a:r>
              <a:r>
                <a:rPr lang="ru-RU" sz="1400" b="1" dirty="0">
                  <a:solidFill>
                    <a:srgbClr val="AE870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b="1" dirty="0" err="1">
                  <a:solidFill>
                    <a:srgbClr val="AE870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көлемі</a:t>
              </a:r>
              <a:r>
                <a:rPr lang="ru-RU" sz="1400" b="1" dirty="0">
                  <a:solidFill>
                    <a:srgbClr val="AE870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179,5 млрд. </a:t>
              </a:r>
              <a:r>
                <a:rPr lang="ru-RU" sz="1400" b="1" dirty="0" err="1">
                  <a:solidFill>
                    <a:srgbClr val="AE870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теңгені</a:t>
              </a:r>
              <a:r>
                <a:rPr lang="ru-RU" sz="1400" b="1" dirty="0">
                  <a:solidFill>
                    <a:srgbClr val="AE870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құрады</a:t>
              </a:r>
              <a:endPara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/>
              <a:r>
                <a:rPr lang="ru-RU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Осы </a:t>
              </a:r>
              <a:r>
                <a:rPr lang="ru-RU" sz="1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жобалардың</a:t>
              </a:r>
              <a:r>
                <a:rPr lang="ru-RU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b="1" dirty="0" err="1">
                  <a:solidFill>
                    <a:srgbClr val="AE870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жалпы</a:t>
              </a:r>
              <a:r>
                <a:rPr lang="ru-RU" sz="1400" b="1" dirty="0">
                  <a:solidFill>
                    <a:srgbClr val="AE870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b="1" dirty="0" err="1">
                  <a:solidFill>
                    <a:srgbClr val="AE870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белгіленген</a:t>
              </a:r>
              <a:r>
                <a:rPr lang="ru-RU" sz="1400" b="1" dirty="0">
                  <a:solidFill>
                    <a:srgbClr val="AE870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b="1" dirty="0" err="1">
                  <a:solidFill>
                    <a:srgbClr val="AE870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қуаты</a:t>
              </a:r>
              <a:r>
                <a:rPr lang="ru-RU" sz="1400" b="1" dirty="0">
                  <a:solidFill>
                    <a:srgbClr val="AE870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- </a:t>
              </a:r>
              <a:r>
                <a:rPr lang="ru-RU" sz="1867" b="1" dirty="0">
                  <a:solidFill>
                    <a:srgbClr val="AE870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560,0 МВт</a:t>
              </a:r>
              <a:r>
                <a:rPr lang="ru-RU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ru-RU" sz="1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оның</a:t>
              </a:r>
              <a:r>
                <a:rPr lang="ru-RU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ішінде</a:t>
              </a:r>
              <a:r>
                <a:rPr lang="ru-RU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КЭС - 220 МВт, ЖЭС - 300 МВт, СЭС – 40 МВт.</a:t>
              </a:r>
            </a:p>
          </p:txBody>
        </p:sp>
        <p:sp>
          <p:nvSpPr>
            <p:cNvPr id="15" name="Rectangle 261">
              <a:extLst>
                <a:ext uri="{FF2B5EF4-FFF2-40B4-BE49-F238E27FC236}">
                  <a16:creationId xmlns:a16="http://schemas.microsoft.com/office/drawing/2014/main" id="{B47E9DBF-8451-29CC-30BD-B821E7762989}"/>
                </a:ext>
              </a:extLst>
            </p:cNvPr>
            <p:cNvSpPr/>
            <p:nvPr/>
          </p:nvSpPr>
          <p:spPr bwMode="auto">
            <a:xfrm>
              <a:off x="-482157" y="1113390"/>
              <a:ext cx="110400" cy="1824928"/>
            </a:xfrm>
            <a:prstGeom prst="rect">
              <a:avLst/>
            </a:prstGeom>
            <a:solidFill>
              <a:srgbClr val="AE8705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GB" sz="1000" kern="0" baseline="30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6" name="Номер слайда 2053">
            <a:extLst>
              <a:ext uri="{FF2B5EF4-FFF2-40B4-BE49-F238E27FC236}">
                <a16:creationId xmlns:a16="http://schemas.microsoft.com/office/drawing/2014/main" id="{62918EE5-1F70-B737-9BF0-BF1A9102D205}"/>
              </a:ext>
            </a:extLst>
          </p:cNvPr>
          <p:cNvSpPr txBox="1">
            <a:spLocks/>
          </p:cNvSpPr>
          <p:nvPr/>
        </p:nvSpPr>
        <p:spPr>
          <a:xfrm>
            <a:off x="11496549" y="6466959"/>
            <a:ext cx="695400" cy="634449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k-KZ" sz="2000" dirty="0">
                <a:solidFill>
                  <a:srgbClr val="B497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ru-RU" sz="2000" dirty="0">
              <a:solidFill>
                <a:srgbClr val="B497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38C5ED-EF58-8546-6995-680AAF15CB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352" y="2596662"/>
            <a:ext cx="6145301" cy="35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0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2">
            <a:extLst>
              <a:ext uri="{FF2B5EF4-FFF2-40B4-BE49-F238E27FC236}">
                <a16:creationId xmlns:a16="http://schemas.microsoft.com/office/drawing/2014/main" id="{1D56D169-7320-45FE-AD1D-ADE3F5AA93A5}"/>
              </a:ext>
            </a:extLst>
          </p:cNvPr>
          <p:cNvSpPr/>
          <p:nvPr/>
        </p:nvSpPr>
        <p:spPr>
          <a:xfrm>
            <a:off x="8438" y="9263"/>
            <a:ext cx="10677115" cy="396000"/>
          </a:xfrm>
          <a:custGeom>
            <a:avLst/>
            <a:gdLst/>
            <a:ahLst/>
            <a:cxnLst/>
            <a:rect l="l" t="t" r="r" b="b"/>
            <a:pathLst>
              <a:path w="12192000" h="509905">
                <a:moveTo>
                  <a:pt x="0" y="509777"/>
                </a:moveTo>
                <a:lnTo>
                  <a:pt x="12192000" y="509777"/>
                </a:lnTo>
                <a:lnTo>
                  <a:pt x="12192000" y="0"/>
                </a:lnTo>
                <a:lnTo>
                  <a:pt x="0" y="0"/>
                </a:lnTo>
                <a:lnTo>
                  <a:pt x="0" y="509777"/>
                </a:lnTo>
                <a:close/>
              </a:path>
            </a:pathLst>
          </a:custGeom>
          <a:noFill/>
        </p:spPr>
        <p:txBody>
          <a:bodyPr wrap="square" lIns="0" tIns="0" rIns="0" bIns="0" rtlCol="0" anchor="ctr"/>
          <a:lstStyle/>
          <a:p>
            <a:pPr marL="90488"/>
            <a:r>
              <a:rPr lang="kk-KZ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ӨҢДЕУШІ САЛАДАҒЫ ҚОЛДАУ КӨРСЕТІЛГЕН ИНВЕСТИЦИЯЛЫҚ ЖОБАЛАРДЫҢ МЫСАЛДАРЫ</a:t>
            </a:r>
            <a:endParaRPr 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Номер слайда 2053"/>
          <p:cNvSpPr txBox="1">
            <a:spLocks/>
          </p:cNvSpPr>
          <p:nvPr/>
        </p:nvSpPr>
        <p:spPr>
          <a:xfrm>
            <a:off x="11496549" y="6466959"/>
            <a:ext cx="695400" cy="634449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k-KZ" sz="2000" dirty="0">
                <a:solidFill>
                  <a:srgbClr val="B497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ru-RU" sz="2000" dirty="0">
              <a:solidFill>
                <a:srgbClr val="B497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0" y="404664"/>
            <a:ext cx="10206108" cy="0"/>
          </a:xfrm>
          <a:prstGeom prst="line">
            <a:avLst/>
          </a:prstGeom>
          <a:ln w="38100">
            <a:solidFill>
              <a:srgbClr val="B49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10866564" y="404664"/>
            <a:ext cx="1325436" cy="0"/>
          </a:xfrm>
          <a:prstGeom prst="line">
            <a:avLst/>
          </a:prstGeom>
          <a:ln w="38100">
            <a:solidFill>
              <a:srgbClr val="B49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BD886982-E904-31BB-F301-56EB5A848AD9}"/>
              </a:ext>
            </a:extLst>
          </p:cNvPr>
          <p:cNvSpPr/>
          <p:nvPr/>
        </p:nvSpPr>
        <p:spPr>
          <a:xfrm>
            <a:off x="8947795" y="738849"/>
            <a:ext cx="2630314" cy="5436146"/>
          </a:xfrm>
          <a:prstGeom prst="rect">
            <a:avLst/>
          </a:prstGeom>
          <a:noFill/>
          <a:ln w="3175">
            <a:solidFill>
              <a:srgbClr val="B4975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Google Shape;362;p41">
            <a:extLst>
              <a:ext uri="{FF2B5EF4-FFF2-40B4-BE49-F238E27FC236}">
                <a16:creationId xmlns:a16="http://schemas.microsoft.com/office/drawing/2014/main" id="{2FCFA800-40D3-D555-0F64-6CF91B277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1956" y="2054109"/>
            <a:ext cx="2525323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00" rIns="91433" bIns="45700"/>
          <a:lstStyle>
            <a:lvl1pPr marL="762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114297" algn="ctr"/>
            <a:r>
              <a:rPr lang="ru-RU" sz="1333" b="1" u="sng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en-US" sz="1333" b="1" u="sng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Hyndai</a:t>
            </a:r>
            <a:r>
              <a:rPr lang="en-US" sz="1333" b="1" u="sng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Trans Kazakhstan</a:t>
            </a:r>
            <a:r>
              <a:rPr lang="ru-RU" sz="1333" b="1" u="sng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ЖШС</a:t>
            </a:r>
            <a:endParaRPr lang="ru-RU" sz="1200" b="1" u="sng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297" algn="ctr"/>
            <a:r>
              <a:rPr lang="en-US" sz="1333" i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Hundai</a:t>
            </a:r>
            <a:r>
              <a:rPr lang="en-US" sz="1333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33" i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жеңіл</a:t>
            </a:r>
            <a:r>
              <a:rPr lang="ru-RU" sz="1333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33" i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автомобильдерін</a:t>
            </a:r>
            <a:r>
              <a:rPr lang="ru-RU" sz="1333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33" i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өндіру</a:t>
            </a:r>
            <a:r>
              <a:rPr lang="ru-RU" sz="1333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altLang="ru-RU" sz="1330" i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 Narrow" panose="020B060602020203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938437" y="5373216"/>
            <a:ext cx="263031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latinLnBrk="1"/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Жобалық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қуаты</a:t>
            </a:r>
            <a:r>
              <a:rPr lang="en-US" altLang="ko-K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algn="ctr" latinLnBrk="1"/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жылына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ko-KR" sz="1200" b="1" dirty="0">
                <a:solidFill>
                  <a:srgbClr val="406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45 </a:t>
            </a:r>
            <a:r>
              <a:rPr lang="ru-RU" altLang="ko-KR" sz="1200" b="1" dirty="0" err="1">
                <a:solidFill>
                  <a:srgbClr val="406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мың</a:t>
            </a:r>
            <a:r>
              <a:rPr lang="ru-RU" altLang="ko-KR" sz="1200" b="1" dirty="0">
                <a:solidFill>
                  <a:srgbClr val="406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ko-KR" sz="1200" b="1" dirty="0" err="1">
                <a:solidFill>
                  <a:srgbClr val="406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бірлік</a:t>
            </a:r>
            <a:endParaRPr lang="kk-KZ" altLang="ko-KR" sz="1200" b="1" dirty="0">
              <a:solidFill>
                <a:srgbClr val="406D6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954594" y="5877272"/>
            <a:ext cx="262351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latinLnBrk="1"/>
            <a:r>
              <a:rPr lang="en-US" altLang="ko-KR" sz="1200" b="1" dirty="0">
                <a:solidFill>
                  <a:srgbClr val="406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700</a:t>
            </a:r>
            <a:r>
              <a:rPr lang="kk-KZ" altLang="ko-KR" sz="1200" b="1" dirty="0">
                <a:solidFill>
                  <a:srgbClr val="406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жұмыс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орны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құрылды</a:t>
            </a:r>
            <a:endParaRPr lang="ru-RU" altLang="ko-KR" sz="1200" b="1" dirty="0">
              <a:solidFill>
                <a:srgbClr val="406D6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10152990" y="1378081"/>
            <a:ext cx="13582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100" b="1" dirty="0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қолдау сомасы  </a:t>
            </a:r>
          </a:p>
          <a:p>
            <a:pPr algn="ctr"/>
            <a:r>
              <a:rPr lang="ru-RU" sz="1100" b="1" dirty="0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- 17 млрд </a:t>
            </a:r>
            <a:r>
              <a:rPr lang="ru-RU" sz="1100" b="1" dirty="0" err="1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теңге</a:t>
            </a:r>
            <a:endParaRPr lang="ru-RU" sz="1100" b="1" dirty="0">
              <a:solidFill>
                <a:srgbClr val="AE870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BD886982-E904-31BB-F301-56EB5A848AD9}"/>
              </a:ext>
            </a:extLst>
          </p:cNvPr>
          <p:cNvSpPr/>
          <p:nvPr/>
        </p:nvSpPr>
        <p:spPr>
          <a:xfrm>
            <a:off x="3437586" y="762390"/>
            <a:ext cx="2537488" cy="5412603"/>
          </a:xfrm>
          <a:prstGeom prst="rect">
            <a:avLst/>
          </a:prstGeom>
          <a:noFill/>
          <a:ln w="3175">
            <a:solidFill>
              <a:srgbClr val="B4975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4719670" y="1378081"/>
            <a:ext cx="125465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100" b="1" dirty="0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қолдау сомасы - </a:t>
            </a:r>
            <a:r>
              <a:rPr lang="ru-RU" sz="1100" b="1" dirty="0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44,2 млрд </a:t>
            </a:r>
            <a:r>
              <a:rPr lang="ru-RU" sz="1100" b="1" dirty="0" err="1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теңге</a:t>
            </a:r>
            <a:endParaRPr lang="ru-RU" sz="1100" b="1" dirty="0">
              <a:solidFill>
                <a:srgbClr val="AE870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1" name="Google Shape;362;p41">
            <a:extLst>
              <a:ext uri="{FF2B5EF4-FFF2-40B4-BE49-F238E27FC236}">
                <a16:creationId xmlns:a16="http://schemas.microsoft.com/office/drawing/2014/main" id="{C747B8DF-234B-D470-2E51-7B227FF00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5971" y="2050559"/>
            <a:ext cx="2864578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00" rIns="91433" bIns="45700"/>
          <a:lstStyle>
            <a:defPPr>
              <a:defRPr lang="x-none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294" algn="ctr"/>
            <a:r>
              <a:rPr lang="ru-RU" altLang="ru-RU" sz="133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 Narrow" panose="020B0606020202030204" pitchFamily="34" charset="0"/>
              </a:rPr>
              <a:t>«</a:t>
            </a:r>
            <a:r>
              <a:rPr lang="ru-RU" altLang="ru-RU" sz="1330" b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 Narrow" panose="020B0606020202030204" pitchFamily="34" charset="0"/>
              </a:rPr>
              <a:t>Макинск</a:t>
            </a:r>
            <a:r>
              <a:rPr lang="ru-RU" altLang="ru-RU" sz="133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 Narrow" panose="020B0606020202030204" pitchFamily="34" charset="0"/>
              </a:rPr>
              <a:t> </a:t>
            </a:r>
            <a:r>
              <a:rPr lang="ru-RU" altLang="ru-RU" sz="1330" b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 Narrow" panose="020B0606020202030204" pitchFamily="34" charset="0"/>
              </a:rPr>
              <a:t>құс</a:t>
            </a:r>
            <a:r>
              <a:rPr lang="ru-RU" altLang="ru-RU" sz="133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 Narrow" panose="020B0606020202030204" pitchFamily="34" charset="0"/>
              </a:rPr>
              <a:t> </a:t>
            </a:r>
            <a:r>
              <a:rPr lang="ru-RU" altLang="ru-RU" sz="1330" b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 Narrow" panose="020B0606020202030204" pitchFamily="34" charset="0"/>
              </a:rPr>
              <a:t>фабрикасы</a:t>
            </a:r>
            <a:r>
              <a:rPr lang="ru-RU" altLang="ru-RU" sz="133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 Narrow" panose="020B0606020202030204" pitchFamily="34" charset="0"/>
              </a:rPr>
              <a:t>» ЖШС </a:t>
            </a:r>
          </a:p>
          <a:p>
            <a:pPr marL="114294" algn="ctr"/>
            <a:r>
              <a:rPr lang="ru-RU" altLang="ru-RU" sz="133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 Narrow" panose="020B0606020202030204" pitchFamily="34" charset="0"/>
              </a:rPr>
              <a:t>Құс</a:t>
            </a:r>
            <a:r>
              <a:rPr lang="ru-RU" altLang="ru-RU" sz="133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 Narrow" panose="020B0606020202030204" pitchFamily="34" charset="0"/>
              </a:rPr>
              <a:t> </a:t>
            </a:r>
            <a:r>
              <a:rPr lang="ru-RU" altLang="ru-RU" sz="133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 Narrow" panose="020B0606020202030204" pitchFamily="34" charset="0"/>
              </a:rPr>
              <a:t>фабрикасының</a:t>
            </a:r>
            <a:r>
              <a:rPr lang="ru-RU" altLang="ru-RU" sz="133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 Narrow" panose="020B0606020202030204" pitchFamily="34" charset="0"/>
              </a:rPr>
              <a:t> </a:t>
            </a:r>
            <a:r>
              <a:rPr lang="ru-RU" altLang="ru-RU" sz="133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 Narrow" panose="020B0606020202030204" pitchFamily="34" charset="0"/>
              </a:rPr>
              <a:t>үш</a:t>
            </a:r>
            <a:r>
              <a:rPr lang="ru-RU" altLang="ru-RU" sz="133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 Narrow" panose="020B0606020202030204" pitchFamily="34" charset="0"/>
              </a:rPr>
              <a:t> </a:t>
            </a:r>
            <a:r>
              <a:rPr lang="ru-RU" altLang="ru-RU" sz="133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 Narrow" panose="020B0606020202030204" pitchFamily="34" charset="0"/>
              </a:rPr>
              <a:t>кезегін</a:t>
            </a:r>
            <a:r>
              <a:rPr lang="ru-RU" altLang="ru-RU" sz="133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 Narrow" panose="020B0606020202030204" pitchFamily="34" charset="0"/>
              </a:rPr>
              <a:t> салу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3450703" y="5301208"/>
            <a:ext cx="2524371" cy="646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Жобалық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қуаты</a:t>
            </a:r>
            <a:r>
              <a:rPr lang="en-US" altLang="ko-K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altLang="ko-KR" sz="1200" b="1" dirty="0">
                <a:solidFill>
                  <a:srgbClr val="3F794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жылына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тірі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салмақтағы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kk-KZ" altLang="ko-KR" sz="1200" b="1" dirty="0">
                <a:solidFill>
                  <a:srgbClr val="406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90 мың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құс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еті</a:t>
            </a:r>
            <a:endParaRPr lang="kk-KZ" altLang="ko-KR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3450703" y="3781489"/>
            <a:ext cx="25311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Ішкі</a:t>
            </a:r>
            <a:r>
              <a:rPr lang="ru-RU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нарық</a:t>
            </a:r>
            <a:r>
              <a:rPr lang="ru-RU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үлесін</a:t>
            </a:r>
            <a:r>
              <a:rPr lang="ru-RU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33%-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ға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дейін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ұлғайту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Жоба азық-түлік қауіпсіздігін қамтамасыз етуге ықпал етеді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9" name="Google Shape;362;p41">
            <a:extLst>
              <a:ext uri="{FF2B5EF4-FFF2-40B4-BE49-F238E27FC236}">
                <a16:creationId xmlns:a16="http://schemas.microsoft.com/office/drawing/2014/main" id="{2FCFA800-40D3-D555-0F64-6CF91B277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82" y="3552281"/>
            <a:ext cx="2592503" cy="46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00" rIns="91433" bIns="45700"/>
          <a:lstStyle>
            <a:lvl1pPr marL="762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114297" algn="ctr"/>
            <a:r>
              <a:rPr lang="ru-RU" altLang="ru-RU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 Narrow" panose="020B0606020202030204" pitchFamily="34" charset="0"/>
              </a:rPr>
              <a:t>Жобаның</a:t>
            </a:r>
            <a:r>
              <a:rPr lang="ru-RU" alt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 Narrow" panose="020B0606020202030204" pitchFamily="34" charset="0"/>
              </a:rPr>
              <a:t> </a:t>
            </a:r>
            <a:r>
              <a:rPr lang="ru-RU" altLang="ru-RU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 Narrow" panose="020B0606020202030204" pitchFamily="34" charset="0"/>
              </a:rPr>
              <a:t>ерекшеліктері</a:t>
            </a:r>
            <a:r>
              <a:rPr lang="ru-RU" alt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 Narrow" panose="020B0606020202030204" pitchFamily="34" charset="0"/>
              </a:rPr>
              <a:t>:</a:t>
            </a:r>
          </a:p>
        </p:txBody>
      </p:sp>
      <p:sp>
        <p:nvSpPr>
          <p:cNvPr id="110" name="Google Shape;362;p41">
            <a:extLst>
              <a:ext uri="{FF2B5EF4-FFF2-40B4-BE49-F238E27FC236}">
                <a16:creationId xmlns:a16="http://schemas.microsoft.com/office/drawing/2014/main" id="{2FCFA800-40D3-D555-0F64-6CF91B277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7381" y="3588102"/>
            <a:ext cx="2592503" cy="84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00" rIns="91433" bIns="45700"/>
          <a:lstStyle>
            <a:lvl1pPr marL="762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114297" algn="ctr"/>
            <a:r>
              <a:rPr lang="ru-RU" altLang="ru-RU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 Narrow" panose="020B0606020202030204" pitchFamily="34" charset="0"/>
              </a:rPr>
              <a:t>Жобаның</a:t>
            </a:r>
            <a:r>
              <a:rPr lang="ru-RU" alt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 Narrow" panose="020B0606020202030204" pitchFamily="34" charset="0"/>
              </a:rPr>
              <a:t> </a:t>
            </a:r>
            <a:r>
              <a:rPr lang="ru-RU" altLang="ru-RU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 Narrow" panose="020B0606020202030204" pitchFamily="34" charset="0"/>
              </a:rPr>
              <a:t>ерекшеліктері</a:t>
            </a:r>
            <a:r>
              <a:rPr lang="ru-RU" alt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 Narrow" panose="020B0606020202030204" pitchFamily="34" charset="0"/>
              </a:rPr>
              <a:t>:</a:t>
            </a:r>
          </a:p>
          <a:p>
            <a:pPr marL="114297" algn="ctr"/>
            <a:r>
              <a:rPr lang="ru-RU" sz="1200" dirty="0" err="1">
                <a:solidFill>
                  <a:srgbClr val="0F13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Оңтүстік</a:t>
            </a:r>
            <a:r>
              <a:rPr lang="ru-RU" sz="1200" dirty="0">
                <a:solidFill>
                  <a:srgbClr val="0F13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solidFill>
                  <a:srgbClr val="0F13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Кореяның</a:t>
            </a:r>
            <a:r>
              <a:rPr lang="ru-RU" sz="1200" dirty="0">
                <a:solidFill>
                  <a:srgbClr val="0F13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solidFill>
                  <a:srgbClr val="0F13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озық</a:t>
            </a:r>
            <a:r>
              <a:rPr lang="ru-RU" sz="1200" dirty="0">
                <a:solidFill>
                  <a:srgbClr val="0F13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solidFill>
                  <a:srgbClr val="0F13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технологияларын</a:t>
            </a:r>
            <a:r>
              <a:rPr lang="ru-RU" sz="1200" dirty="0">
                <a:solidFill>
                  <a:srgbClr val="0F13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solidFill>
                  <a:srgbClr val="0F13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пайдалана</a:t>
            </a:r>
            <a:r>
              <a:rPr lang="ru-RU" sz="1200" dirty="0">
                <a:solidFill>
                  <a:srgbClr val="0F13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solidFill>
                  <a:srgbClr val="0F13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отырып</a:t>
            </a:r>
            <a:r>
              <a:rPr lang="ru-RU" sz="1200" dirty="0">
                <a:solidFill>
                  <a:srgbClr val="0F13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200" dirty="0" err="1">
                <a:solidFill>
                  <a:srgbClr val="0F13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ең</a:t>
            </a:r>
            <a:r>
              <a:rPr lang="ru-RU" sz="1200" dirty="0">
                <a:solidFill>
                  <a:srgbClr val="0F13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solidFill>
                  <a:srgbClr val="0F13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жаңа</a:t>
            </a:r>
            <a:r>
              <a:rPr lang="ru-RU" sz="1200" dirty="0">
                <a:solidFill>
                  <a:srgbClr val="0F13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solidFill>
                  <a:srgbClr val="0F13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жабдықта</a:t>
            </a:r>
            <a:r>
              <a:rPr lang="ru-RU" sz="1200" dirty="0">
                <a:solidFill>
                  <a:srgbClr val="0F13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>
                <a:solidFill>
                  <a:srgbClr val="0F13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Hyundai </a:t>
            </a:r>
            <a:r>
              <a:rPr lang="ru-RU" sz="1200" dirty="0" err="1">
                <a:solidFill>
                  <a:srgbClr val="0F13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брендінің</a:t>
            </a:r>
            <a:r>
              <a:rPr lang="ru-RU" sz="1200" dirty="0">
                <a:solidFill>
                  <a:srgbClr val="0F13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solidFill>
                  <a:srgbClr val="0F13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заманауи</a:t>
            </a:r>
            <a:r>
              <a:rPr lang="ru-RU" sz="1200" dirty="0">
                <a:solidFill>
                  <a:srgbClr val="0F13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solidFill>
                  <a:srgbClr val="0F13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жеңіл</a:t>
            </a:r>
            <a:r>
              <a:rPr lang="ru-RU" sz="1200" dirty="0">
                <a:solidFill>
                  <a:srgbClr val="0F13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solidFill>
                  <a:srgbClr val="0F13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автомобильдерін</a:t>
            </a:r>
            <a:r>
              <a:rPr lang="ru-RU" sz="1200" dirty="0">
                <a:solidFill>
                  <a:srgbClr val="0F13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solidFill>
                  <a:srgbClr val="0F13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шығару</a:t>
            </a:r>
            <a:r>
              <a:rPr lang="ru-RU" sz="1200" dirty="0">
                <a:solidFill>
                  <a:srgbClr val="0F13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altLang="ru-RU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 Narrow" panose="020B0606020202030204" pitchFamily="34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3437585" y="4941168"/>
            <a:ext cx="2524371" cy="4616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ru-RU" altLang="ko-KR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Пайдалануға</a:t>
            </a:r>
            <a:r>
              <a:rPr lang="ru-RU" altLang="ko-K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ko-KR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берілуі</a:t>
            </a:r>
            <a:r>
              <a:rPr lang="en-US" altLang="ko-K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altLang="ko-KR" sz="1200" b="1" dirty="0">
                <a:solidFill>
                  <a:srgbClr val="406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(2018-2022) берілді</a:t>
            </a:r>
            <a:endParaRPr lang="kk-KZ" altLang="ko-KR" sz="1200" b="1" dirty="0">
              <a:solidFill>
                <a:srgbClr val="406D6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8983278" y="5085184"/>
            <a:ext cx="2585474" cy="4616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ru-RU" altLang="ko-KR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Пайдалануға</a:t>
            </a:r>
            <a:r>
              <a:rPr lang="ru-RU" altLang="ko-K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ko-KR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берілуі</a:t>
            </a:r>
            <a:r>
              <a:rPr lang="en-US" altLang="ko-K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altLang="ko-KR" sz="1200" b="1" dirty="0">
                <a:solidFill>
                  <a:srgbClr val="406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(2020) берілді</a:t>
            </a:r>
            <a:endParaRPr lang="kk-KZ" altLang="ko-KR" sz="1200" b="1" dirty="0">
              <a:solidFill>
                <a:srgbClr val="406D6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3437585" y="2961300"/>
            <a:ext cx="2537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100" b="1" dirty="0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Жобаның құны - </a:t>
            </a:r>
            <a:r>
              <a:rPr lang="ru-RU" sz="1100" b="1" dirty="0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73 млрд </a:t>
            </a:r>
            <a:r>
              <a:rPr lang="ru-RU" sz="1100" b="1" dirty="0" err="1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теңге</a:t>
            </a:r>
            <a:endParaRPr lang="ru-RU" sz="1100" b="1" dirty="0">
              <a:solidFill>
                <a:srgbClr val="AE870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8952473" y="2951366"/>
            <a:ext cx="261615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100" b="1" dirty="0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Жобаның құны - </a:t>
            </a:r>
            <a:r>
              <a:rPr lang="ru-RU" sz="1100" b="1" dirty="0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59 млрд </a:t>
            </a:r>
            <a:r>
              <a:rPr lang="ru-RU" sz="1100" b="1" dirty="0" err="1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теңге</a:t>
            </a:r>
            <a:endParaRPr lang="ru-RU" sz="1100" b="1" dirty="0">
              <a:solidFill>
                <a:srgbClr val="AE870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BD886982-E904-31BB-F301-56EB5A848AD9}"/>
              </a:ext>
            </a:extLst>
          </p:cNvPr>
          <p:cNvSpPr/>
          <p:nvPr/>
        </p:nvSpPr>
        <p:spPr>
          <a:xfrm>
            <a:off x="6189601" y="748410"/>
            <a:ext cx="2537488" cy="5416893"/>
          </a:xfrm>
          <a:prstGeom prst="rect">
            <a:avLst/>
          </a:prstGeom>
          <a:noFill/>
          <a:ln w="3175">
            <a:solidFill>
              <a:srgbClr val="B4975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7487540" y="1378814"/>
            <a:ext cx="122055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100" b="1" dirty="0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қолдау сомасы - </a:t>
            </a:r>
            <a:r>
              <a:rPr lang="ru-RU" sz="1100" b="1" dirty="0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 млрд </a:t>
            </a:r>
            <a:r>
              <a:rPr lang="ru-RU" sz="1100" b="1" dirty="0" err="1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теңге</a:t>
            </a:r>
            <a:endParaRPr lang="ru-RU" sz="1100" b="1" dirty="0">
              <a:solidFill>
                <a:srgbClr val="AE870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1" name="Google Shape;362;p41">
            <a:extLst>
              <a:ext uri="{FF2B5EF4-FFF2-40B4-BE49-F238E27FC236}">
                <a16:creationId xmlns:a16="http://schemas.microsoft.com/office/drawing/2014/main" id="{2FCFA800-40D3-D555-0F64-6CF91B277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5211" y="2071234"/>
            <a:ext cx="2509713" cy="78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00" rIns="91433" bIns="45700"/>
          <a:lstStyle>
            <a:lvl1pPr marL="762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114297" algn="ctr"/>
            <a:r>
              <a:rPr lang="ru-RU" altLang="ru-RU" sz="1333" b="1" u="sng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 Narrow" panose="020B0606020202030204" pitchFamily="34" charset="0"/>
              </a:rPr>
              <a:t>«</a:t>
            </a:r>
            <a:r>
              <a:rPr lang="ru-RU" altLang="ru-RU" sz="1333" b="1" u="sng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 Narrow" panose="020B0606020202030204" pitchFamily="34" charset="0"/>
              </a:rPr>
              <a:t>Проммашкомплект</a:t>
            </a:r>
            <a:r>
              <a:rPr lang="en-US" altLang="ru-RU" sz="1333" b="1" u="sng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 Narrow" panose="020B0606020202030204" pitchFamily="34" charset="0"/>
              </a:rPr>
              <a:t>»</a:t>
            </a:r>
            <a:r>
              <a:rPr lang="kk-KZ" altLang="ru-RU" sz="1333" b="1" u="sng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 Narrow" panose="020B0606020202030204" pitchFamily="34" charset="0"/>
              </a:rPr>
              <a:t> ЖШС</a:t>
            </a:r>
          </a:p>
          <a:p>
            <a:pPr marL="114297" algn="ctr"/>
            <a:r>
              <a:rPr lang="ru-RU" altLang="ru-RU" sz="1333" i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 Narrow" panose="020B0606020202030204" pitchFamily="34" charset="0"/>
              </a:rPr>
              <a:t>Теміржол</a:t>
            </a:r>
            <a:r>
              <a:rPr lang="ru-RU" altLang="ru-RU" sz="1333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 Narrow" panose="020B0606020202030204" pitchFamily="34" charset="0"/>
              </a:rPr>
              <a:t> </a:t>
            </a:r>
            <a:r>
              <a:rPr lang="ru-RU" altLang="ru-RU" sz="1333" i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 Narrow" panose="020B0606020202030204" pitchFamily="34" charset="0"/>
              </a:rPr>
              <a:t>дөңгелектерін</a:t>
            </a:r>
            <a:r>
              <a:rPr lang="ru-RU" altLang="ru-RU" sz="1333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 Narrow" panose="020B0606020202030204" pitchFamily="34" charset="0"/>
              </a:rPr>
              <a:t> </a:t>
            </a:r>
            <a:r>
              <a:rPr lang="ru-RU" altLang="ru-RU" sz="1333" i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 Narrow" panose="020B0606020202030204" pitchFamily="34" charset="0"/>
              </a:rPr>
              <a:t>өндіру</a:t>
            </a:r>
            <a:r>
              <a:rPr lang="ru-RU" altLang="ru-RU" sz="1333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 Narrow" panose="020B0606020202030204" pitchFamily="34" charset="0"/>
              </a:rPr>
              <a:t> </a:t>
            </a:r>
          </a:p>
        </p:txBody>
      </p:sp>
      <p:sp>
        <p:nvSpPr>
          <p:cNvPr id="122" name="Прямоугольник 121"/>
          <p:cNvSpPr/>
          <p:nvPr/>
        </p:nvSpPr>
        <p:spPr>
          <a:xfrm>
            <a:off x="6195780" y="5445224"/>
            <a:ext cx="2559993" cy="4616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Жобалық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қуаты</a:t>
            </a:r>
            <a:r>
              <a:rPr lang="en-US" altLang="ko-K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algn="ctr"/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жылына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altLang="ko-KR" sz="1200" b="1" dirty="0">
                <a:solidFill>
                  <a:srgbClr val="406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300 мың </a:t>
            </a:r>
            <a:r>
              <a:rPr lang="kk-KZ" altLang="ko-K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бұйым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18285" y="5895479"/>
            <a:ext cx="254428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latinLnBrk="1"/>
            <a:r>
              <a:rPr lang="ru-RU" altLang="ko-KR" sz="1200" b="1" dirty="0">
                <a:solidFill>
                  <a:srgbClr val="406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400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жұмыс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орны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құрылды</a:t>
            </a:r>
            <a:endParaRPr lang="ru-RU" altLang="ko-KR" sz="1200" b="1" dirty="0">
              <a:solidFill>
                <a:srgbClr val="406D6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6218284" y="5085184"/>
            <a:ext cx="2524371" cy="4616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ru-RU" altLang="ko-KR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Пайдалануға</a:t>
            </a:r>
            <a:r>
              <a:rPr lang="ru-RU" altLang="ko-K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ko-KR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берілуі</a:t>
            </a:r>
            <a:r>
              <a:rPr lang="en-US" altLang="ko-K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altLang="ko-KR" sz="1200" b="1" dirty="0">
                <a:solidFill>
                  <a:srgbClr val="406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(2018) берілді</a:t>
            </a:r>
            <a:endParaRPr lang="kk-KZ" altLang="ko-KR" sz="1200" b="1" dirty="0">
              <a:solidFill>
                <a:srgbClr val="406D6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6" name="Google Shape;362;p41">
            <a:extLst>
              <a:ext uri="{FF2B5EF4-FFF2-40B4-BE49-F238E27FC236}">
                <a16:creationId xmlns:a16="http://schemas.microsoft.com/office/drawing/2014/main" id="{2FCFA800-40D3-D555-0F64-6CF91B277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9268" y="3560953"/>
            <a:ext cx="2537821" cy="46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00" rIns="91433" bIns="45700"/>
          <a:lstStyle>
            <a:lvl1pPr marL="762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114297" algn="ctr"/>
            <a:r>
              <a:rPr lang="ru-RU" altLang="ru-RU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 Narrow" panose="020B0606020202030204" pitchFamily="34" charset="0"/>
              </a:rPr>
              <a:t>Жобаның</a:t>
            </a:r>
            <a:r>
              <a:rPr lang="ru-RU" alt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 Narrow" panose="020B0606020202030204" pitchFamily="34" charset="0"/>
              </a:rPr>
              <a:t> </a:t>
            </a:r>
            <a:r>
              <a:rPr lang="ru-RU" altLang="ru-RU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 Narrow" panose="020B0606020202030204" pitchFamily="34" charset="0"/>
              </a:rPr>
              <a:t>ерекшеліктері</a:t>
            </a:r>
            <a:r>
              <a:rPr lang="ru-RU" alt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 Narrow" panose="020B0606020202030204" pitchFamily="34" charset="0"/>
              </a:rPr>
              <a:t>: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6203942" y="2961300"/>
            <a:ext cx="25412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100" b="1" dirty="0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Жобаның құны - </a:t>
            </a:r>
            <a:r>
              <a:rPr lang="ru-RU" sz="1100" b="1" dirty="0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54,1 млрд </a:t>
            </a:r>
            <a:r>
              <a:rPr lang="ru-RU" sz="1100" b="1" dirty="0" err="1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теңге</a:t>
            </a:r>
            <a:endParaRPr lang="ru-RU" sz="1100" b="1" dirty="0">
              <a:solidFill>
                <a:srgbClr val="AE870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35">
            <a:extLst>
              <a:ext uri="{FF2B5EF4-FFF2-40B4-BE49-F238E27FC236}">
                <a16:creationId xmlns:a16="http://schemas.microsoft.com/office/drawing/2014/main" id="{B63401FD-47BD-6ECF-FCD7-280126049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534" y="874783"/>
            <a:ext cx="1154046" cy="88755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1AF24DD-F865-883E-0466-335B92F6A40F}"/>
              </a:ext>
            </a:extLst>
          </p:cNvPr>
          <p:cNvSpPr/>
          <p:nvPr/>
        </p:nvSpPr>
        <p:spPr>
          <a:xfrm>
            <a:off x="6254971" y="3808390"/>
            <a:ext cx="25311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ҚР-</a:t>
            </a:r>
            <a:r>
              <a:rPr lang="ru-RU" sz="12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дағы</a:t>
            </a:r>
            <a:r>
              <a:rPr lang="ru-RU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жоғары</a:t>
            </a:r>
            <a:r>
              <a:rPr lang="ru-RU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экспорттық</a:t>
            </a:r>
            <a:r>
              <a:rPr lang="ru-RU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әлеуеті</a:t>
            </a:r>
            <a:r>
              <a:rPr lang="ru-RU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бар </a:t>
            </a:r>
            <a:r>
              <a:rPr lang="ru-RU" sz="12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өнімнің</a:t>
            </a:r>
            <a:r>
              <a:rPr lang="ru-RU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импортын</a:t>
            </a:r>
            <a:r>
              <a:rPr lang="ru-RU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алмастыратын</a:t>
            </a:r>
            <a:r>
              <a:rPr lang="ru-RU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тұтас</a:t>
            </a:r>
            <a:r>
              <a:rPr lang="ru-RU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таптамалы</a:t>
            </a:r>
            <a:r>
              <a:rPr lang="ru-RU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дөңгелектердің</a:t>
            </a:r>
            <a:r>
              <a:rPr lang="ru-RU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жалғыз</a:t>
            </a:r>
            <a:r>
              <a:rPr lang="ru-RU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ірі</a:t>
            </a:r>
            <a:r>
              <a:rPr lang="ru-RU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өндірісі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AF8A16A-61EC-E1BC-BCF7-7F53737494C2}"/>
              </a:ext>
            </a:extLst>
          </p:cNvPr>
          <p:cNvSpPr/>
          <p:nvPr/>
        </p:nvSpPr>
        <p:spPr>
          <a:xfrm>
            <a:off x="623247" y="752700"/>
            <a:ext cx="2537488" cy="5444136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A35A1A0-8FD5-EF8E-CDCD-8EB109364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1925" y="879736"/>
            <a:ext cx="1220559" cy="88724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489D5E3-27B3-9D54-2846-640F9BC97F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3929" y="885354"/>
            <a:ext cx="1169932" cy="898631"/>
          </a:xfrm>
          <a:prstGeom prst="rect">
            <a:avLst/>
          </a:prstGeom>
        </p:spPr>
      </p:pic>
      <p:sp>
        <p:nvSpPr>
          <p:cNvPr id="15" name="Google Shape;362;p41">
            <a:extLst>
              <a:ext uri="{FF2B5EF4-FFF2-40B4-BE49-F238E27FC236}">
                <a16:creationId xmlns:a16="http://schemas.microsoft.com/office/drawing/2014/main" id="{E2F75A70-8887-A35A-7E65-EBA5348F6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393" y="2051630"/>
            <a:ext cx="2864578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00" rIns="91433" bIns="45700"/>
          <a:lstStyle>
            <a:defPPr>
              <a:defRPr lang="x-none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294" algn="ctr"/>
            <a:r>
              <a:rPr lang="ru-RU" altLang="ru-RU" sz="133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 Narrow" panose="020B0606020202030204" pitchFamily="34" charset="0"/>
              </a:rPr>
              <a:t>«</a:t>
            </a:r>
            <a:r>
              <a:rPr lang="en-US" altLang="ru-RU" sz="133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 Narrow" panose="020B0606020202030204" pitchFamily="34" charset="0"/>
              </a:rPr>
              <a:t>Asia </a:t>
            </a:r>
            <a:r>
              <a:rPr lang="en-US" altLang="ru-RU" sz="1330" b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 Narrow" panose="020B0606020202030204" pitchFamily="34" charset="0"/>
              </a:rPr>
              <a:t>Trafo</a:t>
            </a:r>
            <a:r>
              <a:rPr lang="ru-RU" altLang="ru-RU" sz="133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 Narrow" panose="020B0606020202030204" pitchFamily="34" charset="0"/>
              </a:rPr>
              <a:t>» ЖШС </a:t>
            </a:r>
          </a:p>
          <a:p>
            <a:pPr marL="114294" algn="ctr"/>
            <a:r>
              <a:rPr lang="kk-KZ" altLang="ru-RU" sz="133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 Narrow" panose="020B0606020202030204" pitchFamily="34" charset="0"/>
              </a:rPr>
              <a:t>Күштік трансформаторлар өндіру </a:t>
            </a:r>
            <a:endParaRPr lang="ru-RU" altLang="ru-RU" sz="133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 Narrow" panose="020B060602020203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FD44BA3-F4EC-B1FD-CE03-B8BA6DE3BF70}"/>
              </a:ext>
            </a:extLst>
          </p:cNvPr>
          <p:cNvSpPr/>
          <p:nvPr/>
        </p:nvSpPr>
        <p:spPr>
          <a:xfrm>
            <a:off x="754593" y="2961300"/>
            <a:ext cx="2537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100" b="1" dirty="0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Жобаның құны - </a:t>
            </a:r>
            <a:r>
              <a:rPr lang="ru-RU" sz="1100" b="1" dirty="0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 млрд </a:t>
            </a:r>
            <a:r>
              <a:rPr lang="ru-RU" sz="1100" b="1" dirty="0" err="1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теңге</a:t>
            </a:r>
            <a:endParaRPr lang="ru-RU" sz="1100" b="1" dirty="0">
              <a:solidFill>
                <a:srgbClr val="AE870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3AA0765-4D4F-2EAC-EB1B-26CAA08887F0}"/>
              </a:ext>
            </a:extLst>
          </p:cNvPr>
          <p:cNvSpPr/>
          <p:nvPr/>
        </p:nvSpPr>
        <p:spPr>
          <a:xfrm>
            <a:off x="1906058" y="1383990"/>
            <a:ext cx="125465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100" b="1" dirty="0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қолдау сомасы - </a:t>
            </a:r>
            <a:r>
              <a:rPr lang="ru-RU" sz="1100" b="1" dirty="0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8,5 млрд </a:t>
            </a:r>
            <a:r>
              <a:rPr lang="ru-RU" sz="1100" b="1" dirty="0" err="1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теңге</a:t>
            </a:r>
            <a:endParaRPr lang="ru-RU" sz="1100" b="1" dirty="0">
              <a:solidFill>
                <a:srgbClr val="AE870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1F0383B-E81D-0812-5521-5B8327DE7B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13" y="948055"/>
            <a:ext cx="1164032" cy="832961"/>
          </a:xfrm>
          <a:prstGeom prst="rect">
            <a:avLst/>
          </a:prstGeom>
        </p:spPr>
      </p:pic>
      <p:sp>
        <p:nvSpPr>
          <p:cNvPr id="20" name="Google Shape;362;p41">
            <a:extLst>
              <a:ext uri="{FF2B5EF4-FFF2-40B4-BE49-F238E27FC236}">
                <a16:creationId xmlns:a16="http://schemas.microsoft.com/office/drawing/2014/main" id="{D8A23681-F028-3468-D64B-E7C9AA77B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693" y="3542500"/>
            <a:ext cx="2592503" cy="46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00" rIns="91433" bIns="45700"/>
          <a:lstStyle>
            <a:lvl1pPr marL="762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114297" algn="ctr"/>
            <a:r>
              <a:rPr lang="ru-RU" altLang="ru-RU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 Narrow" panose="020B0606020202030204" pitchFamily="34" charset="0"/>
              </a:rPr>
              <a:t>Жобаның</a:t>
            </a:r>
            <a:r>
              <a:rPr lang="ru-RU" alt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 Narrow" panose="020B0606020202030204" pitchFamily="34" charset="0"/>
              </a:rPr>
              <a:t> </a:t>
            </a:r>
            <a:r>
              <a:rPr lang="ru-RU" altLang="ru-RU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 Narrow" panose="020B0606020202030204" pitchFamily="34" charset="0"/>
              </a:rPr>
              <a:t>ерекшеліктері</a:t>
            </a:r>
            <a:r>
              <a:rPr lang="ru-RU" alt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 Narrow" panose="020B0606020202030204" pitchFamily="34" charset="0"/>
              </a:rPr>
              <a:t>: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2747F66-8D2E-51E5-407B-B5E444486329}"/>
              </a:ext>
            </a:extLst>
          </p:cNvPr>
          <p:cNvSpPr/>
          <p:nvPr/>
        </p:nvSpPr>
        <p:spPr>
          <a:xfrm>
            <a:off x="604700" y="3775866"/>
            <a:ext cx="25311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ҚР-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дағы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500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дейінгі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кернеуге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арналған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ірі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күштік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трансформаторлардың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бірінші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өндірушісі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Бұған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дейін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мұндай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өндіріс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Орталық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Азияда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болмаған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3125EB7-9876-32E4-532F-A99C4A887A06}"/>
              </a:ext>
            </a:extLst>
          </p:cNvPr>
          <p:cNvSpPr/>
          <p:nvPr/>
        </p:nvSpPr>
        <p:spPr>
          <a:xfrm>
            <a:off x="714101" y="5096217"/>
            <a:ext cx="2524371" cy="4616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ru-RU" altLang="ko-KR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Пайдалануға</a:t>
            </a:r>
            <a:r>
              <a:rPr lang="ru-RU" altLang="ko-K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ko-KR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берілуі</a:t>
            </a:r>
            <a:r>
              <a:rPr lang="en-US" altLang="ko-K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altLang="ko-KR" sz="1200" b="1" dirty="0">
                <a:solidFill>
                  <a:srgbClr val="406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(2019) берілді</a:t>
            </a:r>
            <a:endParaRPr lang="kk-KZ" altLang="ko-KR" sz="1600" b="1" dirty="0">
              <a:solidFill>
                <a:srgbClr val="406D6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F7A35F2-C70D-E0CA-F5BB-B5121932C27A}"/>
              </a:ext>
            </a:extLst>
          </p:cNvPr>
          <p:cNvSpPr/>
          <p:nvPr/>
        </p:nvSpPr>
        <p:spPr>
          <a:xfrm>
            <a:off x="621657" y="5487615"/>
            <a:ext cx="2524371" cy="4616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Жобалық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қуаты</a:t>
            </a:r>
            <a:r>
              <a:rPr lang="en-US" altLang="ko-K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ru-RU" altLang="ko-K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жылына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ko-KR" sz="1200" b="1" dirty="0">
                <a:solidFill>
                  <a:srgbClr val="406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120</a:t>
            </a:r>
            <a:r>
              <a:rPr lang="ru-RU" altLang="ko-KR" sz="1200" b="1" dirty="0">
                <a:solidFill>
                  <a:srgbClr val="007A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трансформатор</a:t>
            </a:r>
            <a:endParaRPr lang="kk-KZ" altLang="ko-KR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0BCD86-0FE4-7BCB-A7E5-A03D56A9A89C}"/>
              </a:ext>
            </a:extLst>
          </p:cNvPr>
          <p:cNvSpPr txBox="1"/>
          <p:nvPr/>
        </p:nvSpPr>
        <p:spPr>
          <a:xfrm>
            <a:off x="863416" y="5895479"/>
            <a:ext cx="2544287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ru-RU"/>
            </a:defPPr>
            <a:lvl1pPr algn="ctr" latinLnBrk="1">
              <a:defRPr sz="120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Arial" pitchFamily="34" charset="0"/>
              </a:defRPr>
            </a:lvl1pPr>
          </a:lstStyle>
          <a:p>
            <a:r>
              <a:rPr lang="kk-KZ" altLang="ko-KR" b="1" dirty="0">
                <a:solidFill>
                  <a:srgbClr val="406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220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жұмыс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орны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құрылды</a:t>
            </a:r>
            <a:endParaRPr lang="en-US" altLang="ko-KR" b="1" dirty="0">
              <a:solidFill>
                <a:srgbClr val="3F794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altLang="ko-KR" b="1" dirty="0">
              <a:solidFill>
                <a:srgbClr val="406D6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324C6092-D244-41D4-860F-4D3BC23C98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6964" y="34060"/>
            <a:ext cx="609600" cy="6858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908198"/>
            <a:ext cx="939099" cy="41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960BCD86-0FE4-7BCB-A7E5-A03D56A9A89C}"/>
              </a:ext>
            </a:extLst>
          </p:cNvPr>
          <p:cNvSpPr txBox="1"/>
          <p:nvPr/>
        </p:nvSpPr>
        <p:spPr>
          <a:xfrm>
            <a:off x="3393437" y="5877272"/>
            <a:ext cx="2486540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ru-RU"/>
            </a:defPPr>
            <a:lvl1pPr algn="ctr" latinLnBrk="1">
              <a:defRPr sz="120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Arial" pitchFamily="34" charset="0"/>
              </a:defRPr>
            </a:lvl1pPr>
          </a:lstStyle>
          <a:p>
            <a:r>
              <a:rPr lang="kk-KZ" altLang="ko-KR" b="1" dirty="0">
                <a:solidFill>
                  <a:srgbClr val="406D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1 300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жұмыс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орны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құрылды</a:t>
            </a:r>
            <a:endParaRPr lang="en-US" altLang="ko-KR" b="1" dirty="0">
              <a:solidFill>
                <a:srgbClr val="3F794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7B1EC1C-9171-A74C-A0A6-766E23AC4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107" y="892426"/>
            <a:ext cx="939099" cy="41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56A7641-A1DE-DC26-16B9-58AD69A36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506" y="900789"/>
            <a:ext cx="939099" cy="41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C50FAAF-8BC3-2086-A654-F95ADE610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435" y="885354"/>
            <a:ext cx="939099" cy="41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808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53C68B-7944-BA72-1BFE-EE6FF3CF0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6964" y="34060"/>
            <a:ext cx="609600" cy="685800"/>
          </a:xfrm>
          <a:prstGeom prst="rect">
            <a:avLst/>
          </a:prstGeom>
        </p:spPr>
      </p:pic>
      <p:cxnSp>
        <p:nvCxnSpPr>
          <p:cNvPr id="5" name="Прямая соединительная линия 34">
            <a:extLst>
              <a:ext uri="{FF2B5EF4-FFF2-40B4-BE49-F238E27FC236}">
                <a16:creationId xmlns:a16="http://schemas.microsoft.com/office/drawing/2014/main" id="{2CCDB0A6-6128-E038-CC5B-72DF2948F11E}"/>
              </a:ext>
            </a:extLst>
          </p:cNvPr>
          <p:cNvCxnSpPr/>
          <p:nvPr/>
        </p:nvCxnSpPr>
        <p:spPr>
          <a:xfrm>
            <a:off x="0" y="404664"/>
            <a:ext cx="10206108" cy="0"/>
          </a:xfrm>
          <a:prstGeom prst="line">
            <a:avLst/>
          </a:prstGeom>
          <a:ln w="38100">
            <a:solidFill>
              <a:srgbClr val="B49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36">
            <a:extLst>
              <a:ext uri="{FF2B5EF4-FFF2-40B4-BE49-F238E27FC236}">
                <a16:creationId xmlns:a16="http://schemas.microsoft.com/office/drawing/2014/main" id="{B09EBE15-B61B-45A9-82B6-6C78AFC9389E}"/>
              </a:ext>
            </a:extLst>
          </p:cNvPr>
          <p:cNvCxnSpPr/>
          <p:nvPr/>
        </p:nvCxnSpPr>
        <p:spPr>
          <a:xfrm>
            <a:off x="10866564" y="404664"/>
            <a:ext cx="1325436" cy="0"/>
          </a:xfrm>
          <a:prstGeom prst="line">
            <a:avLst/>
          </a:prstGeom>
          <a:ln w="38100">
            <a:solidFill>
              <a:srgbClr val="B49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C78C4F3-0B0A-419D-0B01-286B659CEC3C}"/>
              </a:ext>
            </a:extLst>
          </p:cNvPr>
          <p:cNvSpPr txBox="1"/>
          <p:nvPr/>
        </p:nvSpPr>
        <p:spPr>
          <a:xfrm>
            <a:off x="1425" y="50721"/>
            <a:ext cx="10366964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ҚАЗАҚСТАНДЫҚ ӨСІМДІК МАЙЫНЫҢ ЭКСПОРТЫ СОҢҒЫ 5 ЖЫЛДА 4,4 ЕСЕ ӨСТІ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33D706-11C4-0742-D36F-DDF3D0E6C2C7}"/>
              </a:ext>
            </a:extLst>
          </p:cNvPr>
          <p:cNvSpPr txBox="1"/>
          <p:nvPr/>
        </p:nvSpPr>
        <p:spPr>
          <a:xfrm>
            <a:off x="433788" y="5445224"/>
            <a:ext cx="10972944" cy="1015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199" b="1" dirty="0" err="1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Қазақстаннан</a:t>
            </a:r>
            <a:r>
              <a:rPr lang="ru-RU" sz="1199" b="1" dirty="0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b="1" dirty="0" err="1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күнбағыс</a:t>
            </a:r>
            <a:r>
              <a:rPr lang="ru-RU" sz="1199" b="1" dirty="0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b="1" dirty="0" err="1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майы</a:t>
            </a:r>
            <a:r>
              <a:rPr lang="ru-RU" sz="1199" b="1" dirty="0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b="1" dirty="0" err="1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экспортының</a:t>
            </a:r>
            <a:r>
              <a:rPr lang="ru-RU" sz="1199" b="1" dirty="0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b="1" dirty="0" err="1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рекордтық</a:t>
            </a:r>
            <a:r>
              <a:rPr lang="ru-RU" sz="1199" b="1" dirty="0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b="1" dirty="0" err="1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көлемі</a:t>
            </a:r>
            <a:r>
              <a:rPr lang="ru-RU" sz="1199" b="1" dirty="0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b="1" dirty="0" err="1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байқалады</a:t>
            </a:r>
            <a:r>
              <a:rPr lang="ru-RU" sz="1199" b="1" dirty="0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119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</a:t>
            </a:r>
            <a:r>
              <a:rPr lang="ru-RU" sz="1199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жылдан</a:t>
            </a:r>
            <a:r>
              <a:rPr lang="ru-RU" sz="119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2020 </a:t>
            </a:r>
            <a:r>
              <a:rPr lang="ru-RU" sz="1199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жылға</a:t>
            </a:r>
            <a:r>
              <a:rPr lang="ru-RU" sz="119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дейін</a:t>
            </a:r>
            <a:r>
              <a:rPr lang="ru-RU" sz="119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заттай</a:t>
            </a:r>
            <a:r>
              <a:rPr lang="ru-RU" sz="119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түрдегі</a:t>
            </a:r>
            <a:r>
              <a:rPr lang="ru-RU" sz="119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экспорт 8 </a:t>
            </a:r>
            <a:r>
              <a:rPr lang="ru-RU" sz="1199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есе</a:t>
            </a:r>
            <a:r>
              <a:rPr lang="ru-RU" sz="119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өсті</a:t>
            </a:r>
            <a:r>
              <a:rPr lang="ru-RU" sz="119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1199" b="1" dirty="0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Күнбағыс </a:t>
            </a:r>
            <a:r>
              <a:rPr lang="ru-RU" sz="1199" b="1" dirty="0" err="1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майы</a:t>
            </a:r>
            <a:r>
              <a:rPr lang="ru-RU" sz="1199" b="1" dirty="0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b="1" dirty="0" err="1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экспортының</a:t>
            </a:r>
            <a:r>
              <a:rPr lang="ru-RU" sz="1199" b="1" dirty="0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b="1" dirty="0" err="1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өсуі</a:t>
            </a:r>
            <a:r>
              <a:rPr lang="ru-RU" sz="1199" b="1" dirty="0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b="1" dirty="0" err="1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аясында</a:t>
            </a:r>
            <a:r>
              <a:rPr lang="ru-RU" sz="1199" b="1" dirty="0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b="1" dirty="0" err="1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күнбағыс</a:t>
            </a:r>
            <a:r>
              <a:rPr lang="ru-RU" sz="1199" b="1" dirty="0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b="1" dirty="0" err="1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дәндерінің</a:t>
            </a:r>
            <a:r>
              <a:rPr lang="ru-RU" sz="1199" b="1" dirty="0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экспорт </a:t>
            </a:r>
            <a:r>
              <a:rPr lang="ru-RU" sz="1199" b="1" dirty="0" err="1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көлемінің</a:t>
            </a:r>
            <a:r>
              <a:rPr lang="ru-RU" sz="1199" b="1" dirty="0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b="1" dirty="0" err="1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төмендеуі</a:t>
            </a:r>
            <a:r>
              <a:rPr lang="ru-RU" sz="1199" b="1" dirty="0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b="1" dirty="0" err="1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байқалады</a:t>
            </a:r>
            <a:r>
              <a:rPr lang="ru-RU" sz="1199" dirty="0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119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2019 </a:t>
            </a:r>
            <a:r>
              <a:rPr lang="ru-RU" sz="1199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жылмен</a:t>
            </a:r>
            <a:r>
              <a:rPr lang="ru-RU" sz="119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(535,0 </a:t>
            </a:r>
            <a:r>
              <a:rPr lang="ru-RU" sz="1199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мың</a:t>
            </a:r>
            <a:r>
              <a:rPr lang="ru-RU" sz="119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тонна </a:t>
            </a:r>
            <a:r>
              <a:rPr lang="ru-RU" sz="1199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рекордтық</a:t>
            </a:r>
            <a:r>
              <a:rPr lang="ru-RU" sz="119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мәндер</a:t>
            </a:r>
            <a:r>
              <a:rPr lang="ru-RU" sz="119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байқалған</a:t>
            </a:r>
            <a:r>
              <a:rPr lang="ru-RU" sz="119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кезде</a:t>
            </a:r>
            <a:r>
              <a:rPr lang="ru-RU" sz="119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ru-RU" sz="1199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салыстырғанда</a:t>
            </a:r>
            <a:r>
              <a:rPr lang="ru-RU" sz="119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2022 </a:t>
            </a:r>
            <a:r>
              <a:rPr lang="ru-RU" sz="1199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жылғы</a:t>
            </a:r>
            <a:r>
              <a:rPr lang="ru-RU" sz="119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көрсеткіштер</a:t>
            </a:r>
            <a:r>
              <a:rPr lang="ru-RU" sz="119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айтарлықтай</a:t>
            </a:r>
            <a:r>
              <a:rPr lang="ru-RU" sz="119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төмендеп</a:t>
            </a:r>
            <a:r>
              <a:rPr lang="ru-RU" sz="119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347 </a:t>
            </a:r>
            <a:r>
              <a:rPr lang="ru-RU" sz="1199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мың</a:t>
            </a:r>
            <a:r>
              <a:rPr lang="ru-RU" sz="119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тоннаны</a:t>
            </a:r>
            <a:r>
              <a:rPr lang="ru-RU" sz="119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құрады</a:t>
            </a:r>
            <a:r>
              <a:rPr lang="ru-RU" sz="119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199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бұл</a:t>
            </a:r>
            <a:r>
              <a:rPr lang="ru-RU" sz="119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ретте</a:t>
            </a:r>
            <a:r>
              <a:rPr lang="ru-RU" sz="119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қазақстандық</a:t>
            </a:r>
            <a:r>
              <a:rPr lang="ru-RU" sz="119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күнбағыс</a:t>
            </a:r>
            <a:r>
              <a:rPr lang="ru-RU" sz="119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экспорты </a:t>
            </a:r>
            <a:r>
              <a:rPr lang="ru-RU" sz="1199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бойынша</a:t>
            </a:r>
            <a:r>
              <a:rPr lang="ru-RU" sz="119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нақты</a:t>
            </a:r>
            <a:r>
              <a:rPr lang="ru-RU" sz="119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деректер</a:t>
            </a:r>
            <a:r>
              <a:rPr lang="ru-RU" sz="119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едәуір</a:t>
            </a:r>
            <a:r>
              <a:rPr lang="ru-RU" sz="119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төмен</a:t>
            </a:r>
            <a:r>
              <a:rPr lang="ru-RU" sz="119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199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өйткені</a:t>
            </a:r>
            <a:r>
              <a:rPr lang="ru-RU" sz="119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күнбағыс</a:t>
            </a:r>
            <a:r>
              <a:rPr lang="ru-RU" sz="119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импортының</a:t>
            </a:r>
            <a:r>
              <a:rPr lang="ru-RU" sz="119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үлкен</a:t>
            </a:r>
            <a:r>
              <a:rPr lang="ru-RU" sz="119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көлемі</a:t>
            </a:r>
            <a:r>
              <a:rPr lang="ru-RU" sz="119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119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салдары</a:t>
            </a:r>
            <a:r>
              <a:rPr lang="ru-RU" sz="119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ретінде</a:t>
            </a:r>
            <a:r>
              <a:rPr lang="ru-RU" sz="119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оның</a:t>
            </a:r>
            <a:r>
              <a:rPr lang="ru-RU" sz="119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кері</a:t>
            </a:r>
            <a:r>
              <a:rPr lang="ru-RU" sz="119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экспорты </a:t>
            </a:r>
            <a:r>
              <a:rPr lang="ru-RU" sz="1199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байқалады</a:t>
            </a:r>
            <a:r>
              <a:rPr lang="ru-RU" sz="119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9" name="Заголовок 7">
            <a:extLst>
              <a:ext uri="{FF2B5EF4-FFF2-40B4-BE49-F238E27FC236}">
                <a16:creationId xmlns:a16="http://schemas.microsoft.com/office/drawing/2014/main" id="{4653DD96-056B-F85B-EB15-9B7705EBAAC7}"/>
              </a:ext>
            </a:extLst>
          </p:cNvPr>
          <p:cNvSpPr txBox="1">
            <a:spLocks/>
          </p:cNvSpPr>
          <p:nvPr/>
        </p:nvSpPr>
        <p:spPr>
          <a:xfrm>
            <a:off x="195941" y="476672"/>
            <a:ext cx="8052868" cy="391030"/>
          </a:xfrm>
          <a:prstGeom prst="rect">
            <a:avLst/>
          </a:prstGeom>
        </p:spPr>
        <p:txBody>
          <a:bodyPr vert="horz" lIns="162363" tIns="81181" rIns="162363" bIns="81181" rtlCol="0" anchor="t">
            <a:noAutofit/>
          </a:bodyPr>
          <a:lstStyle>
            <a:lvl1pPr algn="l" defTabSz="1218810" rtl="0" eaLnBrk="1" latinLnBrk="0" hangingPunct="1">
              <a:spcBef>
                <a:spcPct val="0"/>
              </a:spcBef>
              <a:buNone/>
              <a:defRPr sz="2800" b="1" i="0" u="none" strike="noStrike" kern="1200" baseline="0">
                <a:solidFill>
                  <a:srgbClr val="DEB500"/>
                </a:solidFill>
                <a:effectLst/>
                <a:latin typeface="DS FreeSet" pitchFamily="50" charset="-52"/>
                <a:ea typeface="+mj-ea"/>
                <a:cs typeface="+mj-cs"/>
              </a:defRPr>
            </a:lvl1pPr>
          </a:lstStyle>
          <a:p>
            <a:pPr defTabSz="1623577">
              <a:defRPr/>
            </a:pPr>
            <a:r>
              <a:rPr lang="kk-KZ" sz="1865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ҚДБ қолдайтын өсімдік майының қазақстандық экспорттаушылары:</a:t>
            </a:r>
            <a:endParaRPr lang="ru-RU" sz="1865" kern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Рисунок 7">
            <a:extLst>
              <a:ext uri="{FF2B5EF4-FFF2-40B4-BE49-F238E27FC236}">
                <a16:creationId xmlns:a16="http://schemas.microsoft.com/office/drawing/2014/main" id="{DCD5CF2B-D0C3-382D-7171-C8F1AA0D6E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38" y="1135297"/>
            <a:ext cx="805830" cy="729723"/>
          </a:xfrm>
          <a:prstGeom prst="rect">
            <a:avLst/>
          </a:prstGeom>
        </p:spPr>
      </p:pic>
      <p:pic>
        <p:nvPicPr>
          <p:cNvPr id="11" name="Рисунок 9">
            <a:extLst>
              <a:ext uri="{FF2B5EF4-FFF2-40B4-BE49-F238E27FC236}">
                <a16:creationId xmlns:a16="http://schemas.microsoft.com/office/drawing/2014/main" id="{B11E3FE4-444E-25D0-DA73-843BF93E04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813" y="1135297"/>
            <a:ext cx="1011974" cy="692339"/>
          </a:xfrm>
          <a:prstGeom prst="rect">
            <a:avLst/>
          </a:prstGeom>
        </p:spPr>
      </p:pic>
      <p:pic>
        <p:nvPicPr>
          <p:cNvPr id="12" name="Рисунок 10">
            <a:extLst>
              <a:ext uri="{FF2B5EF4-FFF2-40B4-BE49-F238E27FC236}">
                <a16:creationId xmlns:a16="http://schemas.microsoft.com/office/drawing/2014/main" id="{FE9670CB-952A-9D37-3A07-4BB54682F8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405" y="1052736"/>
            <a:ext cx="1288530" cy="85745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B1312D4-7BEA-B3F5-B0D2-E41568AD19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375" y="1156852"/>
            <a:ext cx="1460151" cy="628290"/>
          </a:xfrm>
          <a:prstGeom prst="rect">
            <a:avLst/>
          </a:prstGeom>
        </p:spPr>
      </p:pic>
      <p:sp>
        <p:nvSpPr>
          <p:cNvPr id="14" name="Заголовок 7">
            <a:extLst>
              <a:ext uri="{FF2B5EF4-FFF2-40B4-BE49-F238E27FC236}">
                <a16:creationId xmlns:a16="http://schemas.microsoft.com/office/drawing/2014/main" id="{F3492D83-135C-7304-468D-457B36CFCD94}"/>
              </a:ext>
            </a:extLst>
          </p:cNvPr>
          <p:cNvSpPr txBox="1">
            <a:spLocks/>
          </p:cNvSpPr>
          <p:nvPr/>
        </p:nvSpPr>
        <p:spPr>
          <a:xfrm>
            <a:off x="291164" y="2658135"/>
            <a:ext cx="10989412" cy="482833"/>
          </a:xfrm>
          <a:prstGeom prst="rect">
            <a:avLst/>
          </a:prstGeom>
        </p:spPr>
        <p:txBody>
          <a:bodyPr vert="horz" lIns="162363" tIns="81181" rIns="162363" bIns="81181" rtlCol="0" anchor="t">
            <a:noAutofit/>
          </a:bodyPr>
          <a:lstStyle>
            <a:lvl1pPr algn="l" defTabSz="1218810" rtl="0" eaLnBrk="1" latinLnBrk="0" hangingPunct="1">
              <a:spcBef>
                <a:spcPct val="0"/>
              </a:spcBef>
              <a:buNone/>
              <a:defRPr sz="2800" b="1" i="0" u="none" strike="noStrike" kern="1200" baseline="0">
                <a:solidFill>
                  <a:srgbClr val="DEB500"/>
                </a:solidFill>
                <a:effectLst/>
                <a:latin typeface="DS FreeSet" pitchFamily="50" charset="-52"/>
                <a:ea typeface="+mj-ea"/>
                <a:cs typeface="+mj-cs"/>
              </a:defRPr>
            </a:lvl1pPr>
          </a:lstStyle>
          <a:p>
            <a:pPr defTabSz="1623577">
              <a:defRPr/>
            </a:pPr>
            <a:r>
              <a:rPr lang="kk-KZ" sz="1865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ҚР-дағы күнбағыс дәндерінің және күнбағыс майының тауар айналымының серпіні:</a:t>
            </a:r>
            <a:endParaRPr lang="ru-RU" sz="1865" kern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FB17E9-F5CF-937D-11AE-6914B3B6BE6F}"/>
              </a:ext>
            </a:extLst>
          </p:cNvPr>
          <p:cNvSpPr txBox="1"/>
          <p:nvPr/>
        </p:nvSpPr>
        <p:spPr>
          <a:xfrm>
            <a:off x="6096001" y="1069668"/>
            <a:ext cx="5310732" cy="1015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199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Экспорттық</a:t>
            </a:r>
            <a:r>
              <a:rPr lang="ru-RU" sz="1199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қолдау</a:t>
            </a:r>
            <a:r>
              <a:rPr lang="ru-RU" sz="1199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көрсетілгеннен</a:t>
            </a:r>
            <a:r>
              <a:rPr lang="ru-RU" sz="1199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кейін</a:t>
            </a:r>
            <a:r>
              <a:rPr lang="ru-RU" sz="1199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май </a:t>
            </a:r>
            <a:r>
              <a:rPr lang="ru-RU" sz="1199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өңдеу</a:t>
            </a:r>
            <a:r>
              <a:rPr lang="ru-RU" sz="1199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кәсіпорындары</a:t>
            </a:r>
            <a:r>
              <a:rPr lang="ru-RU" sz="1199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жалпы</a:t>
            </a:r>
            <a:r>
              <a:rPr lang="ru-RU" sz="1199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қуаты</a:t>
            </a:r>
            <a:r>
              <a:rPr lang="ru-RU" sz="1199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жылына</a:t>
            </a:r>
            <a:r>
              <a:rPr lang="ru-RU" sz="1199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900 </a:t>
            </a:r>
            <a:r>
              <a:rPr lang="ru-RU" sz="1199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мың</a:t>
            </a:r>
            <a:r>
              <a:rPr lang="ru-RU" sz="1199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тоннаға</a:t>
            </a:r>
            <a:r>
              <a:rPr lang="ru-RU" sz="1199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жуық</a:t>
            </a:r>
            <a:r>
              <a:rPr lang="ru-RU" sz="1199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қайта</a:t>
            </a:r>
            <a:r>
              <a:rPr lang="ru-RU" sz="1199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өңдеу</a:t>
            </a:r>
            <a:r>
              <a:rPr lang="ru-RU" sz="1199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1199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жұмыс</a:t>
            </a:r>
            <a:r>
              <a:rPr lang="ru-RU" sz="1199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істеп</a:t>
            </a:r>
            <a:r>
              <a:rPr lang="ru-RU" sz="1199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тұрған</a:t>
            </a:r>
            <a:r>
              <a:rPr lang="ru-RU" sz="1199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өндірістерді</a:t>
            </a:r>
            <a:r>
              <a:rPr lang="ru-RU" sz="1199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жаңғырту</a:t>
            </a:r>
            <a:r>
              <a:rPr lang="ru-RU" sz="1199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бойынша</a:t>
            </a:r>
            <a:r>
              <a:rPr lang="ru-RU" sz="1199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99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1199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ірі</a:t>
            </a:r>
            <a:r>
              <a:rPr lang="ru-RU" sz="1199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жаңа</a:t>
            </a:r>
            <a:r>
              <a:rPr lang="ru-RU" sz="1199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май </a:t>
            </a:r>
            <a:r>
              <a:rPr lang="ru-RU" sz="1199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комбинаттарын</a:t>
            </a:r>
            <a:r>
              <a:rPr lang="ru-RU" sz="1199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құру</a:t>
            </a:r>
            <a:r>
              <a:rPr lang="ru-RU" sz="1199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жөніндегі</a:t>
            </a:r>
            <a:r>
              <a:rPr lang="ru-RU" sz="1199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инвестициялық</a:t>
            </a:r>
            <a:r>
              <a:rPr lang="ru-RU" sz="1199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жобаларды</a:t>
            </a:r>
            <a:r>
              <a:rPr lang="ru-RU" sz="1199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іске</a:t>
            </a:r>
            <a:r>
              <a:rPr lang="ru-RU" sz="1199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асырды</a:t>
            </a:r>
            <a:r>
              <a:rPr lang="ru-RU" sz="1199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199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77C2B1B-6D73-6E72-1E87-5AAAD926C5FE}"/>
              </a:ext>
            </a:extLst>
          </p:cNvPr>
          <p:cNvSpPr/>
          <p:nvPr/>
        </p:nvSpPr>
        <p:spPr>
          <a:xfrm>
            <a:off x="144540" y="1829926"/>
            <a:ext cx="1243835" cy="645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99" b="1" dirty="0">
                <a:solidFill>
                  <a:srgbClr val="B28E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ж. – </a:t>
            </a:r>
          </a:p>
          <a:p>
            <a:pPr algn="ctr">
              <a:defRPr/>
            </a:pPr>
            <a:r>
              <a:rPr lang="ru-RU" sz="1199" b="1" dirty="0">
                <a:solidFill>
                  <a:srgbClr val="B28E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млрд. </a:t>
            </a:r>
            <a:r>
              <a:rPr lang="ru-RU" sz="1199" b="1" dirty="0" err="1">
                <a:solidFill>
                  <a:srgbClr val="B28E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теңге</a:t>
            </a:r>
            <a:endParaRPr lang="ru-RU" sz="1199" b="1" dirty="0">
              <a:solidFill>
                <a:srgbClr val="B28E1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EA9D8A1-6F78-8BAF-5C65-9294BA1979DA}"/>
              </a:ext>
            </a:extLst>
          </p:cNvPr>
          <p:cNvSpPr/>
          <p:nvPr/>
        </p:nvSpPr>
        <p:spPr>
          <a:xfrm>
            <a:off x="1473881" y="1818751"/>
            <a:ext cx="1243835" cy="645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99" b="1" dirty="0">
                <a:solidFill>
                  <a:srgbClr val="B28E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 ж. – </a:t>
            </a:r>
          </a:p>
          <a:p>
            <a:pPr algn="ctr">
              <a:defRPr/>
            </a:pPr>
            <a:r>
              <a:rPr lang="ru-RU" sz="1199" b="1" dirty="0">
                <a:solidFill>
                  <a:srgbClr val="B28E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 млрд. </a:t>
            </a:r>
            <a:r>
              <a:rPr lang="ru-RU" sz="1199" b="1" dirty="0" err="1">
                <a:solidFill>
                  <a:srgbClr val="B28E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теңге</a:t>
            </a:r>
            <a:endParaRPr lang="ru-RU" sz="1199" b="1" dirty="0">
              <a:solidFill>
                <a:srgbClr val="B28E1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7824E16-8ED0-68F0-926A-9977B1BB62D4}"/>
              </a:ext>
            </a:extLst>
          </p:cNvPr>
          <p:cNvSpPr/>
          <p:nvPr/>
        </p:nvSpPr>
        <p:spPr>
          <a:xfrm>
            <a:off x="2969334" y="1836495"/>
            <a:ext cx="1282796" cy="645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99" b="1" dirty="0">
                <a:solidFill>
                  <a:srgbClr val="B28E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ж. – </a:t>
            </a:r>
          </a:p>
          <a:p>
            <a:pPr algn="ctr">
              <a:defRPr/>
            </a:pPr>
            <a:r>
              <a:rPr lang="ru-RU" sz="1199" b="1" dirty="0">
                <a:solidFill>
                  <a:srgbClr val="B28E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34 млрд. </a:t>
            </a:r>
            <a:r>
              <a:rPr lang="ru-RU" sz="1199" b="1" dirty="0" err="1">
                <a:solidFill>
                  <a:srgbClr val="B28E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теңге</a:t>
            </a:r>
            <a:endParaRPr lang="ru-RU" sz="1199" b="1" dirty="0">
              <a:solidFill>
                <a:srgbClr val="B28E1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1A45437-D8B1-1420-DCDA-B4B5B4AC4C20}"/>
              </a:ext>
            </a:extLst>
          </p:cNvPr>
          <p:cNvSpPr/>
          <p:nvPr/>
        </p:nvSpPr>
        <p:spPr>
          <a:xfrm>
            <a:off x="4300600" y="1825320"/>
            <a:ext cx="1282796" cy="461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99" b="1" dirty="0">
                <a:solidFill>
                  <a:srgbClr val="B28E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 ж. – </a:t>
            </a:r>
          </a:p>
          <a:p>
            <a:pPr algn="ctr">
              <a:defRPr/>
            </a:pPr>
            <a:r>
              <a:rPr lang="ru-RU" sz="1199" b="1" dirty="0">
                <a:solidFill>
                  <a:srgbClr val="B28E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млрд. </a:t>
            </a:r>
            <a:r>
              <a:rPr lang="ru-RU" sz="1199" b="1" dirty="0" err="1">
                <a:solidFill>
                  <a:srgbClr val="B28E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теңге</a:t>
            </a:r>
            <a:endParaRPr lang="ru-RU" sz="1199" b="1" dirty="0">
              <a:solidFill>
                <a:srgbClr val="B28E1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Номер слайда 2053">
            <a:extLst>
              <a:ext uri="{FF2B5EF4-FFF2-40B4-BE49-F238E27FC236}">
                <a16:creationId xmlns:a16="http://schemas.microsoft.com/office/drawing/2014/main" id="{41F29714-AA84-6DD8-B918-7A7EBA5502C8}"/>
              </a:ext>
            </a:extLst>
          </p:cNvPr>
          <p:cNvSpPr txBox="1">
            <a:spLocks/>
          </p:cNvSpPr>
          <p:nvPr/>
        </p:nvSpPr>
        <p:spPr>
          <a:xfrm>
            <a:off x="11496549" y="6466959"/>
            <a:ext cx="695400" cy="634449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k-KZ" sz="2000" dirty="0">
                <a:solidFill>
                  <a:srgbClr val="B497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ru-RU" sz="2000" dirty="0">
              <a:solidFill>
                <a:srgbClr val="B497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A169C3-DCDD-A824-0C66-F9E8719B6156}"/>
              </a:ext>
            </a:extLst>
          </p:cNvPr>
          <p:cNvSpPr txBox="1"/>
          <p:nvPr/>
        </p:nvSpPr>
        <p:spPr>
          <a:xfrm>
            <a:off x="451648" y="6381328"/>
            <a:ext cx="10955084" cy="438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19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ru-RU" sz="1199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Ақпарат</a:t>
            </a:r>
            <a:r>
              <a:rPr lang="ru-RU" sz="119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99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Qazstat</a:t>
            </a:r>
            <a:r>
              <a:rPr lang="en-US" sz="119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деректеріне</a:t>
            </a:r>
            <a:r>
              <a:rPr lang="ru-RU" sz="119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сәйкес</a:t>
            </a:r>
            <a:r>
              <a:rPr lang="ru-RU" sz="119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ТНВЭД 1512 коды </a:t>
            </a:r>
            <a:r>
              <a:rPr lang="ru-RU" sz="1199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бойынша</a:t>
            </a:r>
            <a:r>
              <a:rPr lang="ru-RU" sz="119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99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көрсетілген</a:t>
            </a:r>
            <a:r>
              <a:rPr lang="ru-RU" sz="119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күнбағыс</a:t>
            </a: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мақсары</a:t>
            </a: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немесе</a:t>
            </a: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мақта</a:t>
            </a: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майы</a:t>
            </a: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олардың</a:t>
            </a: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фракциялары</a:t>
            </a: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тазартылмаған</a:t>
            </a: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немесе</a:t>
            </a: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тазартылған</a:t>
            </a: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бірақ</a:t>
            </a: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химиялық</a:t>
            </a: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құрамы</a:t>
            </a: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өзгермеген</a:t>
            </a: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майлар).</a:t>
            </a:r>
            <a:endParaRPr lang="ru-RU" sz="1199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3EDB78B-D0B3-17D4-F819-6C5DA0EFF077}"/>
              </a:ext>
            </a:extLst>
          </p:cNvPr>
          <p:cNvGrpSpPr/>
          <p:nvPr/>
        </p:nvGrpSpPr>
        <p:grpSpPr>
          <a:xfrm>
            <a:off x="6255002" y="3215414"/>
            <a:ext cx="5457622" cy="2165409"/>
            <a:chOff x="6144153" y="3088500"/>
            <a:chExt cx="5457622" cy="230517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8AE8E9E-F184-DC4E-580A-63BD12DA0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44153" y="3088500"/>
              <a:ext cx="5286375" cy="2276475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97293CB-6B64-AA3F-7129-89CCBAB6B860}"/>
                </a:ext>
              </a:extLst>
            </p:cNvPr>
            <p:cNvSpPr txBox="1"/>
            <p:nvPr/>
          </p:nvSpPr>
          <p:spPr>
            <a:xfrm>
              <a:off x="6600056" y="5160302"/>
              <a:ext cx="2466772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kk-KZ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Күнбағыс</a:t>
              </a:r>
              <a:r>
                <a:rPr lang="en-US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kk-KZ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майының экспорты, тонна</a:t>
              </a:r>
              <a:endPara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062D285-11C1-BCFE-7E4A-11266E3C14FB}"/>
                </a:ext>
              </a:extLst>
            </p:cNvPr>
            <p:cNvSpPr txBox="1"/>
            <p:nvPr/>
          </p:nvSpPr>
          <p:spPr>
            <a:xfrm>
              <a:off x="9135003" y="5162842"/>
              <a:ext cx="2466772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kk-KZ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Күнбағыс</a:t>
              </a:r>
              <a:r>
                <a:rPr lang="en-US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kk-KZ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майының импорты, тонна</a:t>
              </a:r>
              <a:endPara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B2A0306-1003-4E19-C8FF-DD2EAC504406}"/>
              </a:ext>
            </a:extLst>
          </p:cNvPr>
          <p:cNvGrpSpPr/>
          <p:nvPr/>
        </p:nvGrpSpPr>
        <p:grpSpPr>
          <a:xfrm>
            <a:off x="599136" y="3165515"/>
            <a:ext cx="5347895" cy="2302633"/>
            <a:chOff x="590225" y="3088500"/>
            <a:chExt cx="5347895" cy="2302633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B80C5F7-6D30-25DD-1F68-F0F08D4BC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0225" y="3088500"/>
              <a:ext cx="5096738" cy="2302633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91DF849-B2F5-0F6F-4946-2E34352B6043}"/>
                </a:ext>
              </a:extLst>
            </p:cNvPr>
            <p:cNvSpPr txBox="1"/>
            <p:nvPr/>
          </p:nvSpPr>
          <p:spPr>
            <a:xfrm>
              <a:off x="911424" y="5062930"/>
              <a:ext cx="2466772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kk-KZ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Күнбағыс</a:t>
              </a:r>
              <a:r>
                <a:rPr lang="en-US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kk-KZ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дәндерінің экспорты, тонна</a:t>
              </a:r>
              <a:endPara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F19E719-0584-8800-524E-D107D044E21B}"/>
                </a:ext>
              </a:extLst>
            </p:cNvPr>
            <p:cNvSpPr txBox="1"/>
            <p:nvPr/>
          </p:nvSpPr>
          <p:spPr>
            <a:xfrm>
              <a:off x="3471348" y="5062930"/>
              <a:ext cx="2466772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kk-KZ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Күнбағыс</a:t>
              </a:r>
              <a:r>
                <a:rPr lang="en-US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kk-KZ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дәндерінің импорты, тонна</a:t>
              </a:r>
              <a:endPara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6600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7158FB80-3EF0-45FF-A88C-9267C393F156}"/>
              </a:ext>
            </a:extLst>
          </p:cNvPr>
          <p:cNvSpPr/>
          <p:nvPr/>
        </p:nvSpPr>
        <p:spPr>
          <a:xfrm>
            <a:off x="472809" y="2669976"/>
            <a:ext cx="3482110" cy="362954"/>
          </a:xfrm>
          <a:prstGeom prst="rect">
            <a:avLst/>
          </a:prstGeom>
          <a:solidFill>
            <a:srgbClr val="AE87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ЖОБАЛАР ПОРТФЕЛІ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278D2599-0EE4-4AA5-A72C-4E3471EACD1A}"/>
              </a:ext>
            </a:extLst>
          </p:cNvPr>
          <p:cNvSpPr/>
          <p:nvPr/>
        </p:nvSpPr>
        <p:spPr>
          <a:xfrm>
            <a:off x="4282280" y="2660569"/>
            <a:ext cx="7557295" cy="3605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774 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 </a:t>
            </a:r>
            <a:r>
              <a:rPr lang="ru-RU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теңге</a:t>
            </a:r>
            <a:endParaRPr lang="ru-RU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A06A2FB5-066C-4D08-BAA1-801E5515C914}"/>
              </a:ext>
            </a:extLst>
          </p:cNvPr>
          <p:cNvSpPr txBox="1">
            <a:spLocks/>
          </p:cNvSpPr>
          <p:nvPr/>
        </p:nvSpPr>
        <p:spPr>
          <a:xfrm>
            <a:off x="347724" y="410513"/>
            <a:ext cx="10068880" cy="36217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86AFFA4-17B7-4334-A64D-E040ACC0ACF5}"/>
              </a:ext>
            </a:extLst>
          </p:cNvPr>
          <p:cNvSpPr/>
          <p:nvPr/>
        </p:nvSpPr>
        <p:spPr>
          <a:xfrm>
            <a:off x="4282280" y="3131126"/>
            <a:ext cx="7909720" cy="5957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 </a:t>
            </a:r>
            <a:r>
              <a:rPr lang="ru-RU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жылы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326,5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млрд </a:t>
            </a:r>
            <a:r>
              <a:rPr lang="ru-RU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теңге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сомасына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203 </a:t>
            </a:r>
            <a:r>
              <a:rPr lang="ru-RU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мәміле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(6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ішінде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1 287 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теңге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сомасына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425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мәміле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589147E4-CC7E-499C-9CEB-FD99AD678CF8}"/>
              </a:ext>
            </a:extLst>
          </p:cNvPr>
          <p:cNvSpPr/>
          <p:nvPr/>
        </p:nvSpPr>
        <p:spPr>
          <a:xfrm>
            <a:off x="472809" y="3831208"/>
            <a:ext cx="3482110" cy="362954"/>
          </a:xfrm>
          <a:prstGeom prst="rect">
            <a:avLst/>
          </a:prstGeom>
          <a:solidFill>
            <a:srgbClr val="AE87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ТАРТЫЛҒАН ИНВЕСТИЦИЯЛАР 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72C5A79-14CC-4329-8710-FA2BD48044F3}"/>
              </a:ext>
            </a:extLst>
          </p:cNvPr>
          <p:cNvSpPr/>
          <p:nvPr/>
        </p:nvSpPr>
        <p:spPr>
          <a:xfrm>
            <a:off x="4282280" y="3665933"/>
            <a:ext cx="7547769" cy="6935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 </a:t>
            </a:r>
            <a:r>
              <a:rPr lang="ru-RU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жылы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527 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 </a:t>
            </a:r>
            <a:r>
              <a:rPr lang="ru-RU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теңге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(6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ішінде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1 409 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теңге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DB186F88-5C8B-4474-909B-63CE87FB41DA}"/>
              </a:ext>
            </a:extLst>
          </p:cNvPr>
          <p:cNvSpPr/>
          <p:nvPr/>
        </p:nvSpPr>
        <p:spPr>
          <a:xfrm>
            <a:off x="472808" y="4992440"/>
            <a:ext cx="3482110" cy="362954"/>
          </a:xfrm>
          <a:prstGeom prst="rect">
            <a:avLst/>
          </a:prstGeom>
          <a:solidFill>
            <a:srgbClr val="AE87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МЕНШІКТІ КАПИТАЛ 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F5D4E06B-17C7-4775-AC24-E24677D06401}"/>
              </a:ext>
            </a:extLst>
          </p:cNvPr>
          <p:cNvSpPr/>
          <p:nvPr/>
        </p:nvSpPr>
        <p:spPr>
          <a:xfrm>
            <a:off x="4291804" y="4986692"/>
            <a:ext cx="7784571" cy="3651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205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млрд </a:t>
            </a:r>
            <a:r>
              <a:rPr lang="ru-RU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теңге</a:t>
            </a:r>
            <a:endParaRPr lang="ru-RU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596E97EC-05D1-4AF4-BEEE-5452A958EACE}"/>
              </a:ext>
            </a:extLst>
          </p:cNvPr>
          <p:cNvSpPr/>
          <p:nvPr/>
        </p:nvSpPr>
        <p:spPr>
          <a:xfrm>
            <a:off x="472809" y="4411824"/>
            <a:ext cx="3482110" cy="362954"/>
          </a:xfrm>
          <a:prstGeom prst="rect">
            <a:avLst/>
          </a:prstGeom>
          <a:solidFill>
            <a:srgbClr val="AE87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АКТИВТЕР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874A45DD-CB99-414E-AD13-7FB9EE30C6B3}"/>
              </a:ext>
            </a:extLst>
          </p:cNvPr>
          <p:cNvSpPr/>
          <p:nvPr/>
        </p:nvSpPr>
        <p:spPr>
          <a:xfrm>
            <a:off x="4272754" y="4411824"/>
            <a:ext cx="7557295" cy="36295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1 356 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 </a:t>
            </a:r>
            <a:r>
              <a:rPr lang="ru-RU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теңге</a:t>
            </a:r>
            <a:endParaRPr lang="ru-RU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96E97EC-05D1-4AF4-BEEE-5452A958EACE}"/>
              </a:ext>
            </a:extLst>
          </p:cNvPr>
          <p:cNvSpPr/>
          <p:nvPr/>
        </p:nvSpPr>
        <p:spPr>
          <a:xfrm>
            <a:off x="472809" y="3250591"/>
            <a:ext cx="3482110" cy="415341"/>
          </a:xfrm>
          <a:prstGeom prst="rect">
            <a:avLst/>
          </a:prstGeom>
          <a:solidFill>
            <a:srgbClr val="AE87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ҚАРЖЫЛАНДЫРЫЛҒАН ЖОБАЛАР 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96E19E9B-72FC-4FB9-B7AF-12C40741C7AD}"/>
              </a:ext>
            </a:extLst>
          </p:cNvPr>
          <p:cNvSpPr/>
          <p:nvPr/>
        </p:nvSpPr>
        <p:spPr>
          <a:xfrm>
            <a:off x="361951" y="718758"/>
            <a:ext cx="11487150" cy="34377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</a:t>
            </a:r>
            <a:r>
              <a:rPr lang="ru-RU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жылғы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22 </a:t>
            </a:r>
            <a:r>
              <a:rPr lang="ru-RU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қыркүйекте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ҚДБ-Лизинг </a:t>
            </a:r>
            <a:r>
              <a:rPr lang="ru-RU" b="1" dirty="0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ӨНЕРКӘСІПТІ ДАМЫТУ ҚОРЫ </a:t>
            </a:r>
            <a:r>
              <a:rPr lang="ru-RU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болып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өзгертілді</a:t>
            </a:r>
            <a:endParaRPr lang="ru-RU" b="1" dirty="0">
              <a:solidFill>
                <a:srgbClr val="AE870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96E19E9B-72FC-4FB9-B7AF-12C40741C7AD}"/>
              </a:ext>
            </a:extLst>
          </p:cNvPr>
          <p:cNvSpPr/>
          <p:nvPr/>
        </p:nvSpPr>
        <p:spPr>
          <a:xfrm>
            <a:off x="342897" y="1239604"/>
            <a:ext cx="11506204" cy="67861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 </a:t>
            </a:r>
            <a:r>
              <a:rPr lang="ru-RU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жылғы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27 </a:t>
            </a:r>
            <a:r>
              <a:rPr lang="ru-RU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желтоқсанда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</a:t>
            </a:r>
            <a:r>
              <a:rPr lang="ru-RU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Өнеркәсіптік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саясат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туралы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ҚР </a:t>
            </a:r>
            <a:r>
              <a:rPr lang="ru-RU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Заңы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қабылданды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онда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ӨДҚ  </a:t>
            </a:r>
            <a:r>
              <a:rPr lang="ru-RU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мәртебесі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мақсаттары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мен мандаты </a:t>
            </a:r>
            <a:r>
              <a:rPr lang="ru-RU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бекітілді</a:t>
            </a:r>
            <a:endParaRPr lang="ru-RU" b="1" dirty="0">
              <a:solidFill>
                <a:srgbClr val="AE870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96E19E9B-72FC-4FB9-B7AF-12C40741C7AD}"/>
              </a:ext>
            </a:extLst>
          </p:cNvPr>
          <p:cNvSpPr/>
          <p:nvPr/>
        </p:nvSpPr>
        <p:spPr>
          <a:xfrm>
            <a:off x="342897" y="1946495"/>
            <a:ext cx="11334751" cy="36295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 </a:t>
            </a:r>
            <a:r>
              <a:rPr lang="ru-RU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жылғы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 </a:t>
            </a:r>
            <a:r>
              <a:rPr lang="ru-RU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сәуірде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AE87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ӨДҚ </a:t>
            </a:r>
            <a:r>
              <a:rPr lang="ru-RU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қызметінің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түрлері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кредиттеу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құралымен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кеңейтілді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6">
            <a:extLst>
              <a:ext uri="{FF2B5EF4-FFF2-40B4-BE49-F238E27FC236}">
                <a16:creationId xmlns:a16="http://schemas.microsoft.com/office/drawing/2014/main" id="{2EE413F8-4475-F675-F595-868CD267B757}"/>
              </a:ext>
            </a:extLst>
          </p:cNvPr>
          <p:cNvSpPr/>
          <p:nvPr/>
        </p:nvSpPr>
        <p:spPr>
          <a:xfrm>
            <a:off x="472808" y="5573056"/>
            <a:ext cx="3482110" cy="362954"/>
          </a:xfrm>
          <a:prstGeom prst="rect">
            <a:avLst/>
          </a:prstGeom>
          <a:solidFill>
            <a:srgbClr val="AE87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КРЕДИТТІК РЕЙТИНГ</a:t>
            </a:r>
          </a:p>
        </p:txBody>
      </p:sp>
      <p:sp>
        <p:nvSpPr>
          <p:cNvPr id="5" name="Прямоугольник 39">
            <a:extLst>
              <a:ext uri="{FF2B5EF4-FFF2-40B4-BE49-F238E27FC236}">
                <a16:creationId xmlns:a16="http://schemas.microsoft.com/office/drawing/2014/main" id="{5687971E-36AC-AB25-C6AE-C913B2387CE6}"/>
              </a:ext>
            </a:extLst>
          </p:cNvPr>
          <p:cNvSpPr/>
          <p:nvPr/>
        </p:nvSpPr>
        <p:spPr>
          <a:xfrm>
            <a:off x="4282280" y="5534230"/>
            <a:ext cx="7784571" cy="3651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Ba2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жылдың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ақпанында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болжам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тұрақтыдан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жағымды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болжамға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дейін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өсті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36">
            <a:extLst>
              <a:ext uri="{FF2B5EF4-FFF2-40B4-BE49-F238E27FC236}">
                <a16:creationId xmlns:a16="http://schemas.microsoft.com/office/drawing/2014/main" id="{CCD062FD-3F0D-A670-8B87-DEA9D9E08822}"/>
              </a:ext>
            </a:extLst>
          </p:cNvPr>
          <p:cNvSpPr/>
          <p:nvPr/>
        </p:nvSpPr>
        <p:spPr>
          <a:xfrm>
            <a:off x="472808" y="6153672"/>
            <a:ext cx="3482110" cy="362954"/>
          </a:xfrm>
          <a:prstGeom prst="rect">
            <a:avLst/>
          </a:prstGeom>
          <a:solidFill>
            <a:srgbClr val="AE87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ТАЗА ПАЙДА</a:t>
            </a:r>
          </a:p>
        </p:txBody>
      </p:sp>
      <p:sp>
        <p:nvSpPr>
          <p:cNvPr id="7" name="Прямоугольник 39">
            <a:extLst>
              <a:ext uri="{FF2B5EF4-FFF2-40B4-BE49-F238E27FC236}">
                <a16:creationId xmlns:a16="http://schemas.microsoft.com/office/drawing/2014/main" id="{EE591BF2-F68F-1906-7D9B-04671BD715D8}"/>
              </a:ext>
            </a:extLst>
          </p:cNvPr>
          <p:cNvSpPr/>
          <p:nvPr/>
        </p:nvSpPr>
        <p:spPr>
          <a:xfrm>
            <a:off x="4291804" y="6153672"/>
            <a:ext cx="7784571" cy="3651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22,4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млрд </a:t>
            </a:r>
            <a:r>
              <a:rPr lang="ru-RU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теңге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11,2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млрд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теңге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мөлшерінде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дивидендтер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төлеу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жоспарлануда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cxnSp>
        <p:nvCxnSpPr>
          <p:cNvPr id="2" name="Прямая соединительная линия 34">
            <a:extLst>
              <a:ext uri="{FF2B5EF4-FFF2-40B4-BE49-F238E27FC236}">
                <a16:creationId xmlns:a16="http://schemas.microsoft.com/office/drawing/2014/main" id="{6C735590-99A8-9C28-CE47-E66831C6ADA2}"/>
              </a:ext>
            </a:extLst>
          </p:cNvPr>
          <p:cNvCxnSpPr/>
          <p:nvPr/>
        </p:nvCxnSpPr>
        <p:spPr>
          <a:xfrm>
            <a:off x="0" y="404664"/>
            <a:ext cx="10206108" cy="0"/>
          </a:xfrm>
          <a:prstGeom prst="line">
            <a:avLst/>
          </a:prstGeom>
          <a:ln w="38100">
            <a:solidFill>
              <a:srgbClr val="B49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F49B046-6143-EC09-2A5B-1441BF8E3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6964" y="34060"/>
            <a:ext cx="609600" cy="685800"/>
          </a:xfrm>
          <a:prstGeom prst="rect">
            <a:avLst/>
          </a:prstGeom>
        </p:spPr>
      </p:pic>
      <p:cxnSp>
        <p:nvCxnSpPr>
          <p:cNvPr id="12" name="Прямая соединительная линия 36">
            <a:extLst>
              <a:ext uri="{FF2B5EF4-FFF2-40B4-BE49-F238E27FC236}">
                <a16:creationId xmlns:a16="http://schemas.microsoft.com/office/drawing/2014/main" id="{A5D7EA34-ED5E-D886-E75A-AD5CDA0C80E0}"/>
              </a:ext>
            </a:extLst>
          </p:cNvPr>
          <p:cNvCxnSpPr/>
          <p:nvPr/>
        </p:nvCxnSpPr>
        <p:spPr>
          <a:xfrm>
            <a:off x="10866564" y="404664"/>
            <a:ext cx="1325436" cy="0"/>
          </a:xfrm>
          <a:prstGeom prst="line">
            <a:avLst/>
          </a:prstGeom>
          <a:ln w="38100">
            <a:solidFill>
              <a:srgbClr val="B49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2053">
            <a:extLst>
              <a:ext uri="{FF2B5EF4-FFF2-40B4-BE49-F238E27FC236}">
                <a16:creationId xmlns:a16="http://schemas.microsoft.com/office/drawing/2014/main" id="{D12AE48A-A940-F8AA-A540-89D37A217FD7}"/>
              </a:ext>
            </a:extLst>
          </p:cNvPr>
          <p:cNvSpPr txBox="1">
            <a:spLocks/>
          </p:cNvSpPr>
          <p:nvPr/>
        </p:nvSpPr>
        <p:spPr>
          <a:xfrm>
            <a:off x="11496549" y="6466959"/>
            <a:ext cx="695400" cy="634449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>
                <a:solidFill>
                  <a:srgbClr val="B497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231FEF8-DD3D-A94D-A65D-0B050423794C}"/>
              </a:ext>
            </a:extLst>
          </p:cNvPr>
          <p:cNvSpPr txBox="1">
            <a:spLocks/>
          </p:cNvSpPr>
          <p:nvPr/>
        </p:nvSpPr>
        <p:spPr>
          <a:xfrm>
            <a:off x="-3702" y="-3060"/>
            <a:ext cx="10363200" cy="45948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 ЖЫЛҒЫ 31 ЖЕЛТОҚСАНДАҒЫ ЖАҒДАЙ БОЙЫНША ӨДҚ НЕГІЗГІ ДЕРЕКТЕРІ</a:t>
            </a:r>
          </a:p>
        </p:txBody>
      </p:sp>
    </p:spTree>
    <p:extLst>
      <p:ext uri="{BB962C8B-B14F-4D97-AF65-F5344CB8AC3E}">
        <p14:creationId xmlns:p14="http://schemas.microsoft.com/office/powerpoint/2010/main" val="29036078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DoubleBoa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Shap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Shap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oundedRectangl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rro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oundedRectang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DoubleBoat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Shap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Text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Shap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Text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rro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10_KFO035_CF1">
  <a:themeElements>
    <a:clrScheme name="Custom">
      <a:dk1>
        <a:srgbClr val="000000"/>
      </a:dk1>
      <a:lt1>
        <a:srgbClr val="FFFFFF"/>
      </a:lt1>
      <a:dk2>
        <a:srgbClr val="00863D"/>
      </a:dk2>
      <a:lt2>
        <a:srgbClr val="FFFFFF"/>
      </a:lt2>
      <a:accent1>
        <a:srgbClr val="E9DCB2"/>
      </a:accent1>
      <a:accent2>
        <a:srgbClr val="C6A175"/>
      </a:accent2>
      <a:accent3>
        <a:srgbClr val="639D2D"/>
      </a:accent3>
      <a:accent4>
        <a:srgbClr val="00A0AE"/>
      </a:accent4>
      <a:accent5>
        <a:srgbClr val="931610"/>
      </a:accent5>
      <a:accent6>
        <a:srgbClr val="808080"/>
      </a:accent6>
      <a:hlink>
        <a:srgbClr val="639D2D"/>
      </a:hlink>
      <a:folHlink>
        <a:srgbClr val="00A0AE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>
          <a:noFill/>
          <a:miter lim="800000"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>
          <a:defRPr dirty="0" smtClean="0"/>
        </a:defPPr>
      </a:lstStyle>
    </a:txDef>
  </a:objectDefaults>
  <a:extraClrSchemeLst>
    <a:extraClrScheme>
      <a:clrScheme name="Custom">
        <a:dk1>
          <a:srgbClr val="000000"/>
        </a:dk1>
        <a:lt1>
          <a:srgbClr val="FFFFFF"/>
        </a:lt1>
        <a:dk2>
          <a:srgbClr val="00863D"/>
        </a:dk2>
        <a:lt2>
          <a:srgbClr val="FFFFFF"/>
        </a:lt2>
        <a:accent1>
          <a:srgbClr val="E9DCB2"/>
        </a:accent1>
        <a:accent2>
          <a:srgbClr val="C6A175"/>
        </a:accent2>
        <a:accent3>
          <a:srgbClr val="639D2D"/>
        </a:accent3>
        <a:accent4>
          <a:srgbClr val="00A0AE"/>
        </a:accent4>
        <a:accent5>
          <a:srgbClr val="931610"/>
        </a:accent5>
        <a:accent6>
          <a:srgbClr val="808080"/>
        </a:accent6>
        <a:hlink>
          <a:srgbClr val="639D2D"/>
        </a:hlink>
        <a:folHlink>
          <a:srgbClr val="00A0A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0_Baseform.potx" id="{93A5F662-CB73-40B0-97B1-0C0B61126C50}" vid="{CD05ED03-F914-40EB-B475-7E28DEF9D7B3}"/>
    </a:ext>
  </a:extLst>
</a:theme>
</file>

<file path=ppt/theme/theme3.xml><?xml version="1.0" encoding="utf-8"?>
<a:theme xmlns:a="http://schemas.openxmlformats.org/drawingml/2006/main" name="1_2010_KFO035_CF1">
  <a:themeElements>
    <a:clrScheme name="Custom">
      <a:dk1>
        <a:srgbClr val="000000"/>
      </a:dk1>
      <a:lt1>
        <a:srgbClr val="FFFFFF"/>
      </a:lt1>
      <a:dk2>
        <a:srgbClr val="00863D"/>
      </a:dk2>
      <a:lt2>
        <a:srgbClr val="FFFFFF"/>
      </a:lt2>
      <a:accent1>
        <a:srgbClr val="E9DCB2"/>
      </a:accent1>
      <a:accent2>
        <a:srgbClr val="C6A175"/>
      </a:accent2>
      <a:accent3>
        <a:srgbClr val="639D2D"/>
      </a:accent3>
      <a:accent4>
        <a:srgbClr val="00A0AE"/>
      </a:accent4>
      <a:accent5>
        <a:srgbClr val="931610"/>
      </a:accent5>
      <a:accent6>
        <a:srgbClr val="808080"/>
      </a:accent6>
      <a:hlink>
        <a:srgbClr val="639D2D"/>
      </a:hlink>
      <a:folHlink>
        <a:srgbClr val="00A0AE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>
          <a:noFill/>
          <a:miter lim="800000"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>
          <a:defRPr dirty="0" smtClean="0"/>
        </a:defPPr>
      </a:lstStyle>
    </a:txDef>
  </a:objectDefaults>
  <a:extraClrSchemeLst>
    <a:extraClrScheme>
      <a:clrScheme name="Custom">
        <a:dk1>
          <a:srgbClr val="000000"/>
        </a:dk1>
        <a:lt1>
          <a:srgbClr val="FFFFFF"/>
        </a:lt1>
        <a:dk2>
          <a:srgbClr val="00863D"/>
        </a:dk2>
        <a:lt2>
          <a:srgbClr val="FFFFFF"/>
        </a:lt2>
        <a:accent1>
          <a:srgbClr val="E9DCB2"/>
        </a:accent1>
        <a:accent2>
          <a:srgbClr val="C6A175"/>
        </a:accent2>
        <a:accent3>
          <a:srgbClr val="639D2D"/>
        </a:accent3>
        <a:accent4>
          <a:srgbClr val="00A0AE"/>
        </a:accent4>
        <a:accent5>
          <a:srgbClr val="931610"/>
        </a:accent5>
        <a:accent6>
          <a:srgbClr val="808080"/>
        </a:accent6>
        <a:hlink>
          <a:srgbClr val="639D2D"/>
        </a:hlink>
        <a:folHlink>
          <a:srgbClr val="00A0A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0_Baseform.potx" id="{93A5F662-CB73-40B0-97B1-0C0B61126C50}" vid="{CD05ED03-F914-40EB-B475-7E28DEF9D7B3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150533</TotalTime>
  <Words>1960</Words>
  <Application>Microsoft Office PowerPoint</Application>
  <PresentationFormat>Широкоэкранный</PresentationFormat>
  <Paragraphs>321</Paragraphs>
  <Slides>10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Arial Narrow</vt:lpstr>
      <vt:lpstr>Calibri</vt:lpstr>
      <vt:lpstr>Tahoma</vt:lpstr>
      <vt:lpstr>Wingdings</vt:lpstr>
      <vt:lpstr>Тема Office</vt:lpstr>
      <vt:lpstr>2010_KFO035_CF1</vt:lpstr>
      <vt:lpstr>1_2010_KFO035_CF1</vt:lpstr>
      <vt:lpstr>Слайд think-cell</vt:lpstr>
      <vt:lpstr>«Қазақстанның Даму Банкі» АҚ</vt:lpstr>
      <vt:lpstr>Презентация PowerPoint</vt:lpstr>
      <vt:lpstr>ҚДБ КРЕДИТТІК ҚЫЗМЕТІН РЕФОРМАЛАУ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Багадаев Нуржан Нурланович</cp:lastModifiedBy>
  <cp:revision>5532</cp:revision>
  <cp:lastPrinted>2023-05-02T14:25:36Z</cp:lastPrinted>
  <dcterms:created xsi:type="dcterms:W3CDTF">2014-01-08T14:39:53Z</dcterms:created>
  <dcterms:modified xsi:type="dcterms:W3CDTF">2023-05-04T13:45:02Z</dcterms:modified>
</cp:coreProperties>
</file>