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2.xml" ContentType="application/vnd.openxmlformats-officedocument.drawingml.chartshapes+xml"/>
  <Override PartName="/ppt/charts/chart7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3.xml" ContentType="application/vnd.openxmlformats-officedocument.drawingml.chartshapes+xml"/>
  <Override PartName="/ppt/charts/chart8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4.xml" ContentType="application/vnd.openxmlformats-officedocument.drawingml.chartshape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4" r:id="rId2"/>
    <p:sldId id="269" r:id="rId3"/>
    <p:sldId id="270" r:id="rId4"/>
    <p:sldId id="265" r:id="rId5"/>
    <p:sldId id="263" r:id="rId6"/>
    <p:sldId id="272" r:id="rId7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F91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2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74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ultanova.g\Desktop\&#1042;&#1042;&#1055;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fserver\&#1044;&#1055;&#1048;&#1050;_&#1054;&#1073;&#1097;&#1072;&#1103;_&#1087;&#1072;&#1087;&#1082;&#1072;\2.%20&#1059;&#1087;&#1088;&#1072;&#1074;&#1083;&#1077;&#1085;&#1080;&#1077;%20&#1089;&#1090;&#1088;&#1072;&#1090;&#1077;&#1075;&#1080;&#1095;&#1077;&#1089;&#1082;&#1086;&#1075;&#1086;%20&#1072;&#1085;&#1072;&#1083;&#1080;&#1079;&#1072;\10.%20&#1055;&#1088;&#1077;&#1079;&#1077;&#1085;&#1090;&#1072;&#1094;&#1080;&#1080;\!%20&#1061;&#1086;&#1083;&#1076;&#1080;&#1085;&#1075;_11.05.2023\&#1052;&#1072;&#1090;&#1077;&#1088;&#1080;&#1072;&#1083;&#1099;\&#1042;&#1042;&#1055;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fserver\&#1044;&#1055;&#1048;&#1050;_&#1054;&#1073;&#1097;&#1072;&#1103;_&#1087;&#1072;&#1087;&#1082;&#1072;\2.%20&#1059;&#1087;&#1088;&#1072;&#1074;&#1083;&#1077;&#1085;&#1080;&#1077;%20&#1089;&#1090;&#1088;&#1072;&#1090;&#1077;&#1075;&#1080;&#1095;&#1077;&#1089;&#1082;&#1086;&#1075;&#1086;%20&#1072;&#1085;&#1072;&#1083;&#1080;&#1079;&#1072;\10.%20&#1055;&#1088;&#1077;&#1079;&#1077;&#1085;&#1090;&#1072;&#1094;&#1080;&#1080;\!%20&#1061;&#1086;&#1083;&#1076;&#1080;&#1085;&#1075;_11.05.2023\&#1052;&#1072;&#1090;&#1077;&#1088;&#1080;&#1072;&#1083;&#1099;\ROA%20ROE%20&#1041;&#1042;&#1059;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2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3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fserver\&#1044;&#1055;&#1048;&#1050;_&#1054;&#1073;&#1097;&#1072;&#1103;_&#1087;&#1072;&#1087;&#1082;&#1072;\2.%20&#1059;&#1087;&#1088;&#1072;&#1074;&#1083;&#1077;&#1085;&#1080;&#1077;%20&#1089;&#1090;&#1088;&#1072;&#1090;&#1077;&#1075;&#1080;&#1095;&#1077;&#1089;&#1082;&#1086;&#1075;&#1086;%20&#1072;&#1085;&#1072;&#1083;&#1080;&#1079;&#1072;\12.%20&#1050;&#1053;&#1048;&#1046;&#1050;&#1040;%20&#1055;&#1055;\2019\01.03.2019\&#1084;&#1072;&#1090;&#1077;&#1088;&#1080;&#1072;&#1083;&#1099;\&#1076;&#1086;&#1093;&#1086;&#1076;&#1099;%20%20&#1088;&#1072;&#1089;&#1093;&#1086;&#1076;&#1099;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187C7E"/>
            </a:solidFill>
            <a:ln>
              <a:noFill/>
            </a:ln>
            <a:effectLst/>
          </c:spPr>
          <c:invertIfNegative val="0"/>
          <c:dLbls>
            <c:dLbl>
              <c:idx val="6"/>
              <c:tx>
                <c:rich>
                  <a:bodyPr/>
                  <a:lstStyle/>
                  <a:p>
                    <a:r>
                      <a:rPr lang="en-US" smtClean="0"/>
                      <a:t>10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Казахстан!$C$23:$C$30</c:f>
              <c:strCache>
                <c:ptCount val="8"/>
                <c:pt idx="0">
                  <c:v>Канада</c:v>
                </c:pt>
                <c:pt idx="1">
                  <c:v>Великобритания</c:v>
                </c:pt>
                <c:pt idx="2">
                  <c:v>США</c:v>
                </c:pt>
                <c:pt idx="3">
                  <c:v>Франция</c:v>
                </c:pt>
                <c:pt idx="4">
                  <c:v>Германия</c:v>
                </c:pt>
                <c:pt idx="5">
                  <c:v>Китай</c:v>
                </c:pt>
                <c:pt idx="6">
                  <c:v>Россия</c:v>
                </c:pt>
                <c:pt idx="7">
                  <c:v>Казахстан</c:v>
                </c:pt>
              </c:strCache>
            </c:strRef>
          </c:cat>
          <c:val>
            <c:numRef>
              <c:f>Казахстан!$D$23:$D$30</c:f>
              <c:numCache>
                <c:formatCode>General</c:formatCode>
                <c:ptCount val="8"/>
                <c:pt idx="0">
                  <c:v>78</c:v>
                </c:pt>
                <c:pt idx="1">
                  <c:v>74</c:v>
                </c:pt>
                <c:pt idx="2">
                  <c:v>56</c:v>
                </c:pt>
                <c:pt idx="3">
                  <c:v>55</c:v>
                </c:pt>
                <c:pt idx="4">
                  <c:v>44</c:v>
                </c:pt>
                <c:pt idx="5">
                  <c:v>41</c:v>
                </c:pt>
                <c:pt idx="6">
                  <c:v>11</c:v>
                </c:pt>
                <c:pt idx="7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axId val="852121392"/>
        <c:axId val="852113776"/>
      </c:barChart>
      <c:catAx>
        <c:axId val="8521213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852113776"/>
        <c:crosses val="autoZero"/>
        <c:auto val="1"/>
        <c:lblAlgn val="ctr"/>
        <c:lblOffset val="100"/>
        <c:noMultiLvlLbl val="0"/>
      </c:catAx>
      <c:valAx>
        <c:axId val="85211377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852121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  <a:latin typeface="Arial Narrow" panose="020B0606020202030204" pitchFamily="34" charset="0"/>
        </a:defRPr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Лист1!$C$8</c:f>
              <c:strCache>
                <c:ptCount val="1"/>
                <c:pt idx="0">
                  <c:v>Доля ипотеки к ВВП Казахстана, %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Лист1!$D$7:$H$7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Лист1!$D$8:$H$8</c:f>
              <c:numCache>
                <c:formatCode>0.0%</c:formatCode>
                <c:ptCount val="5"/>
                <c:pt idx="0">
                  <c:v>2.3917755844995888E-2</c:v>
                </c:pt>
                <c:pt idx="1">
                  <c:v>2.7411825742266589E-2</c:v>
                </c:pt>
                <c:pt idx="2">
                  <c:v>3.5503939239257362E-2</c:v>
                </c:pt>
                <c:pt idx="3">
                  <c:v>4.2985699363834153E-2</c:v>
                </c:pt>
                <c:pt idx="4">
                  <c:v>4.7917213916927784E-2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Лист1!$C$9</c:f>
              <c:strCache>
                <c:ptCount val="1"/>
                <c:pt idx="0">
                  <c:v>Доля ипотеки Отбасы банк к ВВП Казахстана, %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Лист1!$D$7:$H$7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Лист1!$D$9:$H$9</c:f>
              <c:numCache>
                <c:formatCode>0.0%</c:formatCode>
                <c:ptCount val="5"/>
                <c:pt idx="0">
                  <c:v>1.1230722093573901E-2</c:v>
                </c:pt>
                <c:pt idx="1">
                  <c:v>1.4632002089261791E-2</c:v>
                </c:pt>
                <c:pt idx="2">
                  <c:v>1.9512307615571739E-2</c:v>
                </c:pt>
                <c:pt idx="3">
                  <c:v>2.5640643803588079E-2</c:v>
                </c:pt>
                <c:pt idx="4">
                  <c:v>2.9237854203184695E-2</c:v>
                </c:pt>
              </c:numCache>
            </c:numRef>
          </c:val>
          <c:smooth val="0"/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852118128"/>
        <c:axId val="852114320"/>
      </c:lineChart>
      <c:catAx>
        <c:axId val="852118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852114320"/>
        <c:crosses val="autoZero"/>
        <c:auto val="1"/>
        <c:lblAlgn val="ctr"/>
        <c:lblOffset val="100"/>
        <c:noMultiLvlLbl val="0"/>
      </c:catAx>
      <c:valAx>
        <c:axId val="852114320"/>
        <c:scaling>
          <c:orientation val="minMax"/>
        </c:scaling>
        <c:delete val="0"/>
        <c:axPos val="l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8521181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050">
          <a:solidFill>
            <a:schemeClr val="tx1"/>
          </a:solidFill>
          <a:latin typeface="Arial Narrow" panose="020B0606020202030204" pitchFamily="34" charset="0"/>
        </a:defRPr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8639634686108423E-2"/>
          <c:y val="0.11303243819862947"/>
          <c:w val="0.88668614626904418"/>
          <c:h val="0.6157529668885802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Вклады населения долгосрочные</c:v>
                </c:pt>
              </c:strCache>
            </c:strRef>
          </c:tx>
          <c:spPr>
            <a:solidFill>
              <a:srgbClr val="3E5A7F"/>
            </a:solidFill>
            <a:ln w="25357">
              <a:noFill/>
            </a:ln>
          </c:spPr>
          <c:invertIfNegative val="0"/>
          <c:dLbls>
            <c:dLbl>
              <c:idx val="0"/>
              <c:layout>
                <c:manualLayout>
                  <c:x val="-2.3729635252542006E-4"/>
                  <c:y val="0.14791674884089515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4631191287226395E-3"/>
                  <c:y val="0.1329537182792537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3999676800667306E-3"/>
                  <c:y val="0.1569139304142656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3.0044780118137864E-4"/>
                  <c:y val="0.1526405717174831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3.4977822572071325E-4"/>
                  <c:y val="0.16084843247429889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"/>
                  <c:y val="0.1727630979743903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#,##0" sourceLinked="0"/>
            <c:spPr>
              <a:noFill/>
              <a:ln w="25357">
                <a:noFill/>
              </a:ln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ru-RU" sz="1100" b="0" i="0" u="none" strike="noStrike" kern="1200" baseline="0">
                    <a:solidFill>
                      <a:schemeClr val="bg1"/>
                    </a:solidFill>
                    <a:latin typeface="Arial Narrow" panose="020B0606020202030204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Лист1!$A$9:$A$15</c:f>
              <c:strCache>
                <c:ptCount val="6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</c:strCache>
            </c:strRef>
          </c:cat>
          <c:val>
            <c:numRef>
              <c:f>Лист1!$B$9:$B$15</c:f>
              <c:numCache>
                <c:formatCode>#,##0</c:formatCode>
                <c:ptCount val="6"/>
                <c:pt idx="0" formatCode="General">
                  <c:v>1913.7159999999999</c:v>
                </c:pt>
                <c:pt idx="1">
                  <c:v>2062.2440000000001</c:v>
                </c:pt>
                <c:pt idx="2">
                  <c:v>2403</c:v>
                </c:pt>
                <c:pt idx="3">
                  <c:v>3020.6909999999998</c:v>
                </c:pt>
                <c:pt idx="4">
                  <c:v>3837</c:v>
                </c:pt>
                <c:pt idx="5">
                  <c:v>5146.4409999999998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709-44CE-8FEB-92248D1858F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Вклады в Банк  (депозитная база)</c:v>
                </c:pt>
              </c:strCache>
            </c:strRef>
          </c:tx>
          <c:spPr>
            <a:solidFill>
              <a:srgbClr val="009999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4492536815464935E-3"/>
                  <c:y val="8.987501504177548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"/>
                  <c:y val="8.113733913274215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4.9507045246603137E-17"/>
                  <c:y val="9.238818627433402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2.3999676800666812E-3"/>
                  <c:y val="0.1140660465649977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3.4977822572071325E-4"/>
                  <c:y val="0.1343512777943122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"/>
                  <c:y val="0.1570717049329637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#,##0" sourceLinked="0"/>
            <c:spPr>
              <a:noFill/>
              <a:ln w="25357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Лист1!$A$9:$A$15</c:f>
              <c:strCache>
                <c:ptCount val="6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</c:strCache>
            </c:strRef>
          </c:cat>
          <c:val>
            <c:numRef>
              <c:f>Лист1!$D$9:$D$15</c:f>
              <c:numCache>
                <c:formatCode>#,##0</c:formatCode>
                <c:ptCount val="6"/>
                <c:pt idx="0" formatCode="General">
                  <c:v>520.245</c:v>
                </c:pt>
                <c:pt idx="1">
                  <c:v>624.21199999999999</c:v>
                </c:pt>
                <c:pt idx="2">
                  <c:v>806</c:v>
                </c:pt>
                <c:pt idx="3" formatCode="General">
                  <c:v>1034.002</c:v>
                </c:pt>
                <c:pt idx="4" formatCode="#,##0.00">
                  <c:v>1509</c:v>
                </c:pt>
                <c:pt idx="5">
                  <c:v>2140.6819999999998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3709-44CE-8FEB-92248D1858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overlap val="100"/>
        <c:axId val="852115408"/>
        <c:axId val="852115952"/>
      </c:barChart>
      <c:lineChart>
        <c:grouping val="stacke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Доля Банка</c:v>
                </c:pt>
              </c:strCache>
            </c:strRef>
          </c:tx>
          <c:spPr>
            <a:ln w="28402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3"/>
            <c:spPr>
              <a:solidFill>
                <a:srgbClr val="009999"/>
              </a:solidFill>
              <a:ln w="9468">
                <a:solidFill>
                  <a:srgbClr val="086B08"/>
                </a:solidFill>
              </a:ln>
              <a:effectLst/>
            </c:spPr>
          </c:marker>
          <c:dLbls>
            <c:dLbl>
              <c:idx val="1"/>
              <c:layout>
                <c:manualLayout>
                  <c:x val="-3.5904320404981156E-2"/>
                  <c:y val="-8.42083310296379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4.3104270969100203E-2"/>
                  <c:y val="-6.54345690897205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3.2292817643015871E-2"/>
                  <c:y val="-8.36420285094494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solidFill>
                  <a:srgbClr val="009999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ru-RU" sz="1100" b="0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Лист1!$A$9:$A$15</c:f>
              <c:strCache>
                <c:ptCount val="6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</c:strCache>
            </c:strRef>
          </c:cat>
          <c:val>
            <c:numRef>
              <c:f>Лист1!$C$9:$C$15</c:f>
              <c:numCache>
                <c:formatCode>0%</c:formatCode>
                <c:ptCount val="6"/>
                <c:pt idx="0">
                  <c:v>0.27</c:v>
                </c:pt>
                <c:pt idx="1">
                  <c:v>0.30268581215413887</c:v>
                </c:pt>
                <c:pt idx="2">
                  <c:v>0.33541406575114441</c:v>
                </c:pt>
                <c:pt idx="3">
                  <c:v>0.34230644577681069</c:v>
                </c:pt>
                <c:pt idx="4">
                  <c:v>0.39327599687255671</c:v>
                </c:pt>
                <c:pt idx="5">
                  <c:v>0.41595386015306496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3709-44CE-8FEB-92248D1858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96624016"/>
        <c:axId val="1196635984"/>
      </c:lineChart>
      <c:catAx>
        <c:axId val="852115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468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ru-RU" sz="1050" b="0" i="0" u="none" strike="noStrike" kern="1200" baseline="0">
                <a:solidFill>
                  <a:srgbClr val="000000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852115952"/>
        <c:crosses val="autoZero"/>
        <c:auto val="1"/>
        <c:lblAlgn val="ctr"/>
        <c:lblOffset val="100"/>
        <c:noMultiLvlLbl val="0"/>
      </c:catAx>
      <c:valAx>
        <c:axId val="8521159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 w="6339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52115408"/>
        <c:crosses val="autoZero"/>
        <c:crossBetween val="between"/>
      </c:valAx>
      <c:catAx>
        <c:axId val="119662401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196635984"/>
        <c:crosses val="autoZero"/>
        <c:auto val="1"/>
        <c:lblAlgn val="ctr"/>
        <c:lblOffset val="100"/>
        <c:noMultiLvlLbl val="0"/>
      </c:catAx>
      <c:valAx>
        <c:axId val="1196635984"/>
        <c:scaling>
          <c:orientation val="minMax"/>
        </c:scaling>
        <c:delete val="0"/>
        <c:axPos val="r"/>
        <c:numFmt formatCode="0%" sourceLinked="1"/>
        <c:majorTickMark val="out"/>
        <c:minorTickMark val="none"/>
        <c:tickLblPos val="nextTo"/>
        <c:spPr>
          <a:ln w="6339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96624016"/>
        <c:crosses val="max"/>
        <c:crossBetween val="between"/>
      </c:valAx>
      <c:spPr>
        <a:noFill/>
        <a:ln w="25357">
          <a:noFill/>
        </a:ln>
      </c:spPr>
    </c:plotArea>
    <c:legend>
      <c:legendPos val="b"/>
      <c:layout>
        <c:manualLayout>
          <c:xMode val="edge"/>
          <c:yMode val="edge"/>
          <c:x val="2.2224566477277E-2"/>
          <c:y val="0.86363776802817771"/>
          <c:w val="0.94744640808450509"/>
          <c:h val="0.12274454674658593"/>
        </c:manualLayout>
      </c:layout>
      <c:overlay val="0"/>
      <c:spPr>
        <a:noFill/>
        <a:ln w="25357">
          <a:noFill/>
        </a:ln>
      </c:spPr>
      <c:txPr>
        <a:bodyPr rot="0" spcFirstLastPara="1" vertOverflow="ellipsis" vert="horz" wrap="square" anchor="ctr" anchorCtr="1"/>
        <a:lstStyle/>
        <a:p>
          <a:pPr algn="ctr">
            <a:defRPr lang="ru-RU" sz="1000" b="0" i="0" u="none" strike="noStrike" kern="1200" baseline="0">
              <a:solidFill>
                <a:prstClr val="black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7162390716734701E-2"/>
          <c:y val="0.15281282281417757"/>
          <c:w val="0.82236144174788228"/>
          <c:h val="0.565094861503897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Портфель БВУ и ИК</c:v>
                </c:pt>
              </c:strCache>
            </c:strRef>
          </c:tx>
          <c:spPr>
            <a:solidFill>
              <a:srgbClr val="3E5A7F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5957170668397143E-3"/>
                  <c:y val="9.859562100196057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5957524149450191E-3"/>
                  <c:y val="0.1234204619207613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ctr">
                    <a:defRPr lang="ru-RU" sz="1050" b="0" i="0" u="none" strike="noStrike" kern="1200" baseline="0">
                      <a:solidFill>
                        <a:schemeClr val="bg1"/>
                      </a:solidFill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569110966904607"/>
                      <c:h val="9.9319985172891964E-2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1.6578730362644895E-3"/>
                  <c:y val="0.1310962819000355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"/>
                  <c:y val="0.1293370063719389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1.6104127801840487E-3"/>
                  <c:y val="0.157595901806876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ctr">
                    <a:defRPr lang="ru-RU" sz="1050" b="0" i="0" u="none" strike="noStrike" kern="1200" baseline="0">
                      <a:solidFill>
                        <a:schemeClr val="bg1"/>
                      </a:solidFill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27125243348475"/>
                      <c:h val="9.9371859575422342E-2"/>
                    </c:manualLayout>
                  </c15:layout>
                </c:ext>
              </c:extLst>
            </c:dLbl>
            <c:dLbl>
              <c:idx val="5"/>
              <c:layout>
                <c:manualLayout>
                  <c:x val="-9.5175192978838622E-17"/>
                  <c:y val="0.1579121491550412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ru-RU" sz="1050" b="0" i="0" u="none" strike="noStrike" kern="1200" baseline="0">
                    <a:solidFill>
                      <a:schemeClr val="bg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Лист1!$A$9:$A$15</c:f>
              <c:strCache>
                <c:ptCount val="6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</c:strCache>
            </c:strRef>
          </c:cat>
          <c:val>
            <c:numRef>
              <c:f>Лист1!$B$9:$B$15</c:f>
              <c:numCache>
                <c:formatCode>#,##0</c:formatCode>
                <c:ptCount val="6"/>
                <c:pt idx="0">
                  <c:v>1388.5329999999999</c:v>
                </c:pt>
                <c:pt idx="1">
                  <c:v>1645</c:v>
                </c:pt>
                <c:pt idx="2">
                  <c:v>2337</c:v>
                </c:pt>
                <c:pt idx="3" formatCode="_-* #\ ##0\ _₽_-;\-* #\ ##0\ _₽_-;_-* &quot;-&quot;??\ _₽_-;_-@_-">
                  <c:v>2748.8490000000002</c:v>
                </c:pt>
                <c:pt idx="4" formatCode="_-* #\ ##0\ _₽_-;\-* #\ ##0\ _₽_-;_-* &quot;-&quot;??\ _₽_-;_-@_-">
                  <c:v>3794</c:v>
                </c:pt>
                <c:pt idx="5" formatCode="_-* #\ ##0\ _₽_-;\-* #\ ##0\ _₽_-;_-* &quot;-&quot;??\ _₽_-;_-@_-">
                  <c:v>5142.1059999999998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E47-4FF8-ABA4-8E351CBE6530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Портфель Банка </c:v>
                </c:pt>
              </c:strCache>
            </c:strRef>
          </c:tx>
          <c:spPr>
            <a:solidFill>
              <a:srgbClr val="009999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5957524149449978E-3"/>
                  <c:y val="7.7482080041881965E-2"/>
                </c:manualLayout>
              </c:layout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800" b="1" i="0" u="none" strike="noStrike" kern="1200" baseline="0">
                      <a:solidFill>
                        <a:schemeClr val="bg1"/>
                      </a:solidFill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4.1856825648433775E-17"/>
                  <c:y val="9.494305774188806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8.3713651296867549E-17"/>
                  <c:y val="0.11180924343532489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8.3713651296867549E-17"/>
                  <c:y val="0.1507369683626231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"/>
                  <c:y val="0.16571479028539249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bg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Лист1!$A$9:$A$15</c:f>
              <c:strCache>
                <c:ptCount val="6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</c:strCache>
            </c:strRef>
          </c:cat>
          <c:val>
            <c:numRef>
              <c:f>Лист1!$D$9:$D$15</c:f>
              <c:numCache>
                <c:formatCode>General</c:formatCode>
                <c:ptCount val="6"/>
                <c:pt idx="0">
                  <c:v>464.47399999999999</c:v>
                </c:pt>
                <c:pt idx="1">
                  <c:v>669.505</c:v>
                </c:pt>
                <c:pt idx="2">
                  <c:v>1004</c:v>
                </c:pt>
                <c:pt idx="3" formatCode="#,##0">
                  <c:v>1368.4781335412699</c:v>
                </c:pt>
                <c:pt idx="4" formatCode="#,##0">
                  <c:v>2084</c:v>
                </c:pt>
                <c:pt idx="5" formatCode="#,##0">
                  <c:v>2968.3150000000001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E47-4FF8-ABA4-8E351CBE65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1196620752"/>
        <c:axId val="1196621296"/>
      </c:barChart>
      <c:lineChart>
        <c:grouping val="stacke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Доля Банка</c:v>
                </c:pt>
              </c:strCache>
            </c:strRef>
          </c:tx>
          <c:spPr>
            <a:ln w="23565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rgbClr val="009999"/>
              </a:solidFill>
              <a:ln w="7855">
                <a:solidFill>
                  <a:srgbClr val="006600"/>
                </a:solidFill>
              </a:ln>
              <a:effectLst/>
            </c:spPr>
          </c:marker>
          <c:dPt>
            <c:idx val="0"/>
            <c:marker>
              <c:spPr>
                <a:solidFill>
                  <a:srgbClr val="009999"/>
                </a:solidFill>
                <a:ln w="7855">
                  <a:solidFill>
                    <a:srgbClr val="009999"/>
                  </a:solidFill>
                </a:ln>
                <a:effectLst/>
              </c:spPr>
            </c:marker>
            <c:bubble3D val="0"/>
          </c:dPt>
          <c:dPt>
            <c:idx val="1"/>
            <c:marker>
              <c:spPr>
                <a:solidFill>
                  <a:srgbClr val="009999"/>
                </a:solidFill>
                <a:ln w="7855">
                  <a:solidFill>
                    <a:srgbClr val="009999"/>
                  </a:solidFill>
                </a:ln>
                <a:effectLst/>
              </c:spPr>
            </c:marker>
            <c:bubble3D val="0"/>
          </c:dPt>
          <c:dPt>
            <c:idx val="2"/>
            <c:marker>
              <c:spPr>
                <a:solidFill>
                  <a:srgbClr val="009999"/>
                </a:solidFill>
                <a:ln w="7855">
                  <a:solidFill>
                    <a:srgbClr val="009999"/>
                  </a:solidFill>
                </a:ln>
                <a:effectLst/>
              </c:spPr>
            </c:marker>
            <c:bubble3D val="0"/>
          </c:dPt>
          <c:dPt>
            <c:idx val="3"/>
            <c:marker>
              <c:spPr>
                <a:solidFill>
                  <a:srgbClr val="009999"/>
                </a:solidFill>
                <a:ln w="7855">
                  <a:solidFill>
                    <a:srgbClr val="009999"/>
                  </a:solidFill>
                </a:ln>
                <a:effectLst/>
              </c:spPr>
            </c:marker>
            <c:bubble3D val="0"/>
          </c:dPt>
          <c:dLbls>
            <c:dLbl>
              <c:idx val="0"/>
              <c:layout>
                <c:manualLayout>
                  <c:x val="-3.8935756002595717E-2"/>
                  <c:y val="-9.558592478441425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0924-4432-99EF-9D9157E829FE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5.710577547047372E-2"/>
                  <c:y val="-0.1277973786405611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0924-4432-99EF-9D9157E829FE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4.412719013627505E-2"/>
                  <c:y val="-0.12545652627954368"/>
                </c:manualLayout>
              </c:layout>
              <c:numFmt formatCode="0%" sourceLinked="0"/>
              <c:spPr>
                <a:noFill/>
                <a:ln>
                  <a:solidFill>
                    <a:srgbClr val="009999"/>
                  </a:solidFill>
                </a:ln>
                <a:effectLst/>
              </c:spPr>
              <c:txPr>
                <a:bodyPr wrap="square" lIns="38100" tIns="19050" rIns="38100" bIns="19050" anchor="ctr">
                  <a:spAutoFit/>
                </a:bodyPr>
                <a:lstStyle/>
                <a:p>
                  <a:pPr>
                    <a:defRPr sz="1100" b="0" i="0">
                      <a:solidFill>
                        <a:schemeClr val="tx1"/>
                      </a:solidFill>
                      <a:latin typeface="Arial Narrow" panose="020B0606020202030204" pitchFamily="34" charset="0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3.3744321868916384E-2"/>
                  <c:y val="-0.12679421906536079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2.5957170668397145E-2"/>
                  <c:y val="-0.12407383147896096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4.4127190136275148E-2"/>
                  <c:y val="-0.12971355109164101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solidFill>
                  <a:srgbClr val="009999"/>
                </a:solidFill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0" i="0">
                    <a:solidFill>
                      <a:schemeClr val="tx1"/>
                    </a:solidFill>
                    <a:latin typeface="Arial Narrow" panose="020B0606020202030204" pitchFamily="34" charset="0"/>
                  </a:defRPr>
                </a:pPr>
                <a:endParaRPr lang="ru-RU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Лист1!$A$9:$A$15</c:f>
              <c:strCache>
                <c:ptCount val="6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</c:strCache>
            </c:strRef>
          </c:cat>
          <c:val>
            <c:numRef>
              <c:f>Лист1!$C$9:$C$15</c:f>
              <c:numCache>
                <c:formatCode>0%</c:formatCode>
                <c:ptCount val="6"/>
                <c:pt idx="0">
                  <c:v>0.34</c:v>
                </c:pt>
                <c:pt idx="1">
                  <c:v>0.40699392097264436</c:v>
                </c:pt>
                <c:pt idx="2">
                  <c:v>0.42961061189559263</c:v>
                </c:pt>
                <c:pt idx="3">
                  <c:v>0.49783677951799821</c:v>
                </c:pt>
                <c:pt idx="4">
                  <c:v>0.54928835002635745</c:v>
                </c:pt>
                <c:pt idx="5">
                  <c:v>0.57725667265513392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BE47-4FF8-ABA4-8E351CBE65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96621840"/>
        <c:axId val="1196624560"/>
      </c:lineChart>
      <c:catAx>
        <c:axId val="1196620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785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ru-RU" sz="1050" b="0" i="0" u="none" strike="noStrike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1196621296"/>
        <c:crosses val="autoZero"/>
        <c:auto val="1"/>
        <c:lblAlgn val="ctr"/>
        <c:lblOffset val="100"/>
        <c:noMultiLvlLbl val="0"/>
      </c:catAx>
      <c:valAx>
        <c:axId val="1196621296"/>
        <c:scaling>
          <c:orientation val="minMax"/>
        </c:scaling>
        <c:delete val="0"/>
        <c:axPos val="l"/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8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96620752"/>
        <c:crosses val="autoZero"/>
        <c:crossBetween val="between"/>
      </c:valAx>
      <c:catAx>
        <c:axId val="11966218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196624560"/>
        <c:crosses val="autoZero"/>
        <c:auto val="1"/>
        <c:lblAlgn val="ctr"/>
        <c:lblOffset val="100"/>
        <c:noMultiLvlLbl val="0"/>
      </c:catAx>
      <c:valAx>
        <c:axId val="1196624560"/>
        <c:scaling>
          <c:orientation val="minMax"/>
        </c:scaling>
        <c:delete val="0"/>
        <c:axPos val="r"/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8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96621840"/>
        <c:crosses val="max"/>
        <c:crossBetween val="between"/>
      </c:valAx>
      <c:spPr>
        <a:noFill/>
        <a:ln w="20947">
          <a:noFill/>
        </a:ln>
      </c:spPr>
    </c:plotArea>
    <c:legend>
      <c:legendPos val="b"/>
      <c:layout>
        <c:manualLayout>
          <c:xMode val="edge"/>
          <c:yMode val="edge"/>
          <c:x val="0.10406761127604021"/>
          <c:y val="0.89642721542174664"/>
          <c:w val="0.83482674209425056"/>
          <c:h val="8.665343997354657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ru-RU" sz="1050" b="0" i="0" u="none" strike="noStrike" kern="1200" baseline="0">
              <a:solidFill>
                <a:schemeClr val="tx1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9882161183992402E-2"/>
          <c:y val="7.479257460137001E-2"/>
          <c:w val="0.94023567763201521"/>
          <c:h val="0.68770950682996568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rgbClr val="009999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9999"/>
              </a:solidFill>
              <a:ln w="12700">
                <a:solidFill>
                  <a:srgbClr val="009999"/>
                </a:solidFill>
              </a:ln>
              <a:effectLst/>
            </c:spPr>
          </c:dPt>
          <c:dLbls>
            <c:dLbl>
              <c:idx val="1"/>
              <c:layout>
                <c:manualLayout>
                  <c:x val="2.7165601076356728E-3"/>
                  <c:y val="1.688735469561540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9.9606053289014032E-17"/>
                  <c:y val="-1.688735469561540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98EE-44AC-9F4F-170DDCF1B0F0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2.6881394385357012E-3"/>
                  <c:y val="2.224874259011232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98EE-44AC-9F4F-170DDCF1B0F0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"/>
                  <c:y val="-2.8145591159359058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98EE-44AC-9F4F-170DDCF1B0F0}"/>
                </c:ext>
                <c:ext xmlns:c15="http://schemas.microsoft.com/office/drawing/2012/chart" uri="{CE6537A1-D6FC-4f65-9D91-7224C49458BB}"/>
              </c:extLst>
            </c:dLbl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Лист1!$L$43:$L$49</c:f>
              <c:strCache>
                <c:ptCount val="7"/>
                <c:pt idx="0">
                  <c:v>Отбасы банк</c:v>
                </c:pt>
                <c:pt idx="1">
                  <c:v>Қазақстанның Халық банкі</c:v>
                </c:pt>
                <c:pt idx="2">
                  <c:v>Jysan bank</c:v>
                </c:pt>
                <c:pt idx="3">
                  <c:v>Bereke Bank</c:v>
                </c:pt>
                <c:pt idx="4">
                  <c:v>БЦК</c:v>
                </c:pt>
                <c:pt idx="5">
                  <c:v>Kaspi bank</c:v>
                </c:pt>
                <c:pt idx="6">
                  <c:v>ForteBank</c:v>
                </c:pt>
              </c:strCache>
            </c:strRef>
          </c:cat>
          <c:val>
            <c:numRef>
              <c:f>Лист1!$M$43:$M$49</c:f>
              <c:numCache>
                <c:formatCode>0.00</c:formatCode>
                <c:ptCount val="7"/>
                <c:pt idx="0">
                  <c:v>7.0000000000000007E-2</c:v>
                </c:pt>
                <c:pt idx="1">
                  <c:v>1.79</c:v>
                </c:pt>
                <c:pt idx="2">
                  <c:v>11.47</c:v>
                </c:pt>
                <c:pt idx="3">
                  <c:v>8.08</c:v>
                </c:pt>
                <c:pt idx="4">
                  <c:v>2.63</c:v>
                </c:pt>
                <c:pt idx="5">
                  <c:v>5.18</c:v>
                </c:pt>
                <c:pt idx="6">
                  <c:v>4.47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AC3-4A37-A6D4-EF75973A18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96626736"/>
        <c:axId val="1196622384"/>
      </c:barChart>
      <c:catAx>
        <c:axId val="1196626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48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1196622384"/>
        <c:crosses val="autoZero"/>
        <c:auto val="1"/>
        <c:lblAlgn val="ctr"/>
        <c:lblOffset val="100"/>
        <c:noMultiLvlLbl val="0"/>
      </c:catAx>
      <c:valAx>
        <c:axId val="1196622384"/>
        <c:scaling>
          <c:orientation val="minMax"/>
        </c:scaling>
        <c:delete val="1"/>
        <c:axPos val="l"/>
        <c:numFmt formatCode="0.00" sourceLinked="1"/>
        <c:majorTickMark val="out"/>
        <c:minorTickMark val="none"/>
        <c:tickLblPos val="nextTo"/>
        <c:crossAx val="1196626736"/>
        <c:crosses val="autoZero"/>
        <c:crossBetween val="midCat"/>
      </c:valAx>
      <c:spPr>
        <a:noFill/>
        <a:ln w="25279">
          <a:noFill/>
        </a:ln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  <a:latin typeface="Arial Narrow" panose="020B0606020202030204" pitchFamily="34" charset="0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Лист1!$D$54</c:f>
              <c:strCache>
                <c:ptCount val="1"/>
                <c:pt idx="0">
                  <c:v>ROA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Лист1!$C$55:$C$59</c:f>
              <c:strCache>
                <c:ptCount val="5"/>
                <c:pt idx="0">
                  <c:v>Народный банк Казахстана</c:v>
                </c:pt>
                <c:pt idx="1">
                  <c:v>KASPI BANK</c:v>
                </c:pt>
                <c:pt idx="2">
                  <c:v>Банк ЦентрКредит</c:v>
                </c:pt>
                <c:pt idx="3">
                  <c:v>Отбасы банк</c:v>
                </c:pt>
                <c:pt idx="4">
                  <c:v>ForteBank</c:v>
                </c:pt>
              </c:strCache>
            </c:strRef>
          </c:cat>
          <c:val>
            <c:numRef>
              <c:f>Лист1!$D$55:$D$59</c:f>
              <c:numCache>
                <c:formatCode>0.0%</c:formatCode>
                <c:ptCount val="5"/>
                <c:pt idx="0">
                  <c:v>4.2305362009025266E-2</c:v>
                </c:pt>
                <c:pt idx="1">
                  <c:v>8.325756580955844E-2</c:v>
                </c:pt>
                <c:pt idx="2">
                  <c:v>4.5194584750322467E-2</c:v>
                </c:pt>
                <c:pt idx="3">
                  <c:v>3.0759248259729983E-2</c:v>
                </c:pt>
                <c:pt idx="4">
                  <c:v>3.4425866840960537E-2</c:v>
                </c:pt>
              </c:numCache>
            </c:numRef>
          </c:val>
        </c:ser>
        <c:ser>
          <c:idx val="1"/>
          <c:order val="1"/>
          <c:tx>
            <c:strRef>
              <c:f>Лист1!$E$54</c:f>
              <c:strCache>
                <c:ptCount val="1"/>
                <c:pt idx="0">
                  <c:v>ROE</c:v>
                </c:pt>
              </c:strCache>
            </c:strRef>
          </c:tx>
          <c:spPr>
            <a:solidFill>
              <a:srgbClr val="008F9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Лист1!$C$55:$C$59</c:f>
              <c:strCache>
                <c:ptCount val="5"/>
                <c:pt idx="0">
                  <c:v>Народный банк Казахстана</c:v>
                </c:pt>
                <c:pt idx="1">
                  <c:v>KASPI BANK</c:v>
                </c:pt>
                <c:pt idx="2">
                  <c:v>Банк ЦентрКредит</c:v>
                </c:pt>
                <c:pt idx="3">
                  <c:v>Отбасы банк</c:v>
                </c:pt>
                <c:pt idx="4">
                  <c:v>ForteBank</c:v>
                </c:pt>
              </c:strCache>
            </c:strRef>
          </c:cat>
          <c:val>
            <c:numRef>
              <c:f>Лист1!$E$55:$E$59</c:f>
              <c:numCache>
                <c:formatCode>0.0%</c:formatCode>
                <c:ptCount val="5"/>
                <c:pt idx="0">
                  <c:v>0.3139925372912728</c:v>
                </c:pt>
                <c:pt idx="1">
                  <c:v>0.76799110637175283</c:v>
                </c:pt>
                <c:pt idx="2">
                  <c:v>0.68794908375676078</c:v>
                </c:pt>
                <c:pt idx="3">
                  <c:v>0.22774282503971477</c:v>
                </c:pt>
                <c:pt idx="4">
                  <c:v>0.31276337127438214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196633808"/>
        <c:axId val="1196632720"/>
      </c:barChart>
      <c:catAx>
        <c:axId val="1196633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1196632720"/>
        <c:crosses val="autoZero"/>
        <c:auto val="1"/>
        <c:lblAlgn val="ctr"/>
        <c:lblOffset val="100"/>
        <c:noMultiLvlLbl val="0"/>
      </c:catAx>
      <c:valAx>
        <c:axId val="1196632720"/>
        <c:scaling>
          <c:orientation val="minMax"/>
        </c:scaling>
        <c:delete val="0"/>
        <c:axPos val="l"/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1196633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>
          <a:solidFill>
            <a:schemeClr val="tx1"/>
          </a:solidFill>
          <a:latin typeface="Arial Narrow" panose="020B0606020202030204" pitchFamily="34" charset="0"/>
        </a:defRPr>
      </a:pPr>
      <a:endParaRPr lang="ru-RU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30781724834476E-2"/>
          <c:y val="0.12482860179795419"/>
          <c:w val="0.95303514340418594"/>
          <c:h val="0.7554605850019285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СК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chemeClr val="tx2">
                  <a:lumMod val="75000"/>
                </a:schemeClr>
              </a:solidFill>
              <a:ln>
                <a:noFill/>
              </a:ln>
              <a:effectLst/>
            </c:spPr>
          </c:dPt>
          <c:dLbls>
            <c:dLbl>
              <c:idx val="0"/>
              <c:layout>
                <c:manualLayout>
                  <c:x val="-4.6205029908661386E-3"/>
                  <c:y val="-5.25970519145336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6524644945697092E-3"/>
                  <c:y val="-5.354984900629386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5.3049289891395641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7.9573934837093713E-3"/>
                  <c:y val="-5.07107085843247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Лист1!$A$4:$A$10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strCache>
            </c:strRef>
          </c:cat>
          <c:val>
            <c:numRef>
              <c:f>Лист1!$B$4:$B$10</c:f>
              <c:numCache>
                <c:formatCode>#,##0</c:formatCode>
                <c:ptCount val="5"/>
                <c:pt idx="0">
                  <c:v>199.66200000000001</c:v>
                </c:pt>
                <c:pt idx="1">
                  <c:v>244.40700000000001</c:v>
                </c:pt>
                <c:pt idx="2" formatCode="_-* #\ ##0\ _₽_-;\-* #\ ##0\ _₽_-;_-* &quot;-&quot;??\ _₽_-;_-@_-">
                  <c:v>282.78300000000002</c:v>
                </c:pt>
                <c:pt idx="3" formatCode="_-* #\ ##0_р_._-;\-* #\ ##0_р_._-;_-* &quot;-&quot;??_р_._-;_-@_-">
                  <c:v>381.10300000000001</c:v>
                </c:pt>
                <c:pt idx="4" formatCode="_-* #\ ##0\ _₽_-;\-* #\ ##0\ _₽_-;_-* &quot;-&quot;??\ _₽_-;_-@_-">
                  <c:v>462.26100000000002</c:v>
                </c:pt>
              </c:numCache>
            </c:numRef>
          </c:val>
          <c:extLst/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Обязательства</c:v>
                </c:pt>
              </c:strCache>
            </c:strRef>
          </c:tx>
          <c:spPr>
            <a:solidFill>
              <a:srgbClr val="009999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9999"/>
              </a:solidFill>
              <a:ln>
                <a:noFill/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rgbClr val="009999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ln w="9525">
                      <a:noFill/>
                    </a:ln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Лист1!$A$4:$A$10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strCache>
            </c:strRef>
          </c:cat>
          <c:val>
            <c:numRef>
              <c:f>Лист1!$C$4:$C$10</c:f>
              <c:numCache>
                <c:formatCode>#,##0</c:formatCode>
                <c:ptCount val="5"/>
                <c:pt idx="0">
                  <c:v>798.678</c:v>
                </c:pt>
                <c:pt idx="1">
                  <c:v>1095.924</c:v>
                </c:pt>
                <c:pt idx="2" formatCode="_-* #\ ##0\ _₽_-;\-* #\ ##0\ _₽_-;_-* &quot;-&quot;??\ _₽_-;_-@_-">
                  <c:v>1424.605</c:v>
                </c:pt>
                <c:pt idx="3" formatCode="_-* #\ ##0_р_._-;\-* #\ ##0_р_._-;_-* &quot;-&quot;??_р_._-;_-@_-">
                  <c:v>2423.1010000000001</c:v>
                </c:pt>
                <c:pt idx="4" formatCode="_-* #\ ##0\ _₽_-;\-* #\ ##0\ _₽_-;_-* &quot;-&quot;??\ _₽_-;_-@_-">
                  <c:v>2977.8440000000001</c:v>
                </c:pt>
              </c:numCache>
            </c:numRef>
          </c:val>
          <c:extLst/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96632176"/>
        <c:axId val="1196622928"/>
      </c:barChart>
      <c:lineChart>
        <c:grouping val="stacked"/>
        <c:varyColors val="0"/>
        <c:ser>
          <c:idx val="2"/>
          <c:order val="2"/>
          <c:tx>
            <c:strRef>
              <c:f>Лист1!$D$1</c:f>
              <c:strCache>
                <c:ptCount val="1"/>
                <c:pt idx="0">
                  <c:v>Активы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none"/>
          </c:marker>
          <c:dLbls>
            <c:spPr>
              <a:noFill/>
              <a:ln>
                <a:solidFill>
                  <a:srgbClr val="009999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Лист1!$A$4:$A$10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strCache>
            </c:strRef>
          </c:cat>
          <c:val>
            <c:numRef>
              <c:f>Лист1!$D$4:$D$10</c:f>
              <c:numCache>
                <c:formatCode>#,##0</c:formatCode>
                <c:ptCount val="5"/>
                <c:pt idx="0">
                  <c:v>998.34</c:v>
                </c:pt>
                <c:pt idx="1">
                  <c:v>1340.3309999999999</c:v>
                </c:pt>
                <c:pt idx="2" formatCode="_-* #\ ##0\ _₽_-;\-* #\ ##0\ _₽_-;_-* &quot;-&quot;??\ _₽_-;_-@_-">
                  <c:v>1707.3879999999999</c:v>
                </c:pt>
                <c:pt idx="3" formatCode="_-* #\ ##0_р_._-;\-* #\ ##0_р_._-;_-* &quot;-&quot;??_р_._-;_-@_-">
                  <c:v>2804.2040000000002</c:v>
                </c:pt>
                <c:pt idx="4" formatCode="_-* #\ ##0\ _₽_-;\-* #\ ##0\ _₽_-;_-* &quot;-&quot;??\ _₽_-;_-@_-">
                  <c:v>3440.105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Прирост активов, %</c:v>
                </c:pt>
              </c:strCache>
            </c:strRef>
          </c:tx>
          <c:spPr>
            <a:ln w="2540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2.5412766449763764E-2"/>
                  <c:y val="1.0519410382906538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31%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2.5412766449763719E-2"/>
                  <c:y val="1.0519410382906538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34%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1.6171760468031485E-2"/>
                  <c:y val="-1.0519410382906635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6171760468031485E-2"/>
                  <c:y val="-5.259705191453269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64%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8482011963464554E-2"/>
                  <c:y val="-2.103882076581307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Лист1!$A$4:$A$10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strCache>
            </c:strRef>
          </c:cat>
          <c:val>
            <c:numRef>
              <c:f>Лист1!$E$4:$E$10</c:f>
              <c:numCache>
                <c:formatCode>#,##0</c:formatCode>
                <c:ptCount val="5"/>
                <c:pt idx="0">
                  <c:v>30.969857018603705</c:v>
                </c:pt>
                <c:pt idx="1">
                  <c:v>34.255964901736888</c:v>
                </c:pt>
                <c:pt idx="2" formatCode="_-* #\ ##0\ _₽_-;\-* #\ ##0\ _₽_-;_-* &quot;-&quot;??\ _₽_-;_-@_-">
                  <c:v>27.385548793544288</c:v>
                </c:pt>
                <c:pt idx="3" formatCode="_-* #\ ##0\ _₽_-;\-* #\ ##0\ _₽_-;_-* &quot;-&quot;??\ _₽_-;_-@_-">
                  <c:v>64.239411311312978</c:v>
                </c:pt>
                <c:pt idx="4" formatCode="_-* #\ ##0\ _₽_-;\-* #\ ##0\ _₽_-;_-* &quot;-&quot;??\ _₽_-;_-@_-">
                  <c:v>22.676702550884301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96625648"/>
        <c:axId val="1196629456"/>
      </c:lineChart>
      <c:catAx>
        <c:axId val="1196632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ru-RU" sz="1050" b="0" i="0" u="none" strike="noStrike" kern="1200" baseline="0">
                <a:solidFill>
                  <a:prstClr val="black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1196622928"/>
        <c:crosses val="autoZero"/>
        <c:auto val="1"/>
        <c:lblAlgn val="ctr"/>
        <c:lblOffset val="100"/>
        <c:noMultiLvlLbl val="0"/>
      </c:catAx>
      <c:valAx>
        <c:axId val="1196622928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1196632176"/>
        <c:crosses val="autoZero"/>
        <c:crossBetween val="between"/>
      </c:valAx>
      <c:valAx>
        <c:axId val="1196629456"/>
        <c:scaling>
          <c:orientation val="minMax"/>
          <c:max val="4000"/>
        </c:scaling>
        <c:delete val="0"/>
        <c:axPos val="r"/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96625648"/>
        <c:crosses val="max"/>
        <c:crossBetween val="between"/>
      </c:valAx>
      <c:catAx>
        <c:axId val="11966256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19662945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2.8260651629072681E-2"/>
          <c:y val="2.3357717653236274E-2"/>
          <c:w val="0.24471348060853115"/>
          <c:h val="0.3621145505809696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ru-RU" sz="1000" b="0" i="0" u="none" strike="noStrike" kern="1200" baseline="0">
              <a:solidFill>
                <a:prstClr val="black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5.8119458993955077E-2"/>
          <c:w val="0.97101695357166173"/>
          <c:h val="0.8237661575840277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Лист1!$B$5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c:spPr>
          </c:dPt>
          <c:dLbls>
            <c:dLbl>
              <c:idx val="1"/>
              <c:layout>
                <c:manualLayout>
                  <c:x val="-2.7777777777777779E-3"/>
                  <c:y val="-2.1134348725074574E-2"/>
                </c:manualLayout>
              </c:layout>
              <c:tx>
                <c:rich>
                  <a:bodyPr/>
                  <a:lstStyle/>
                  <a:p>
                    <a:fld id="{938D5392-B372-49D0-A201-3D6CC84D7399}" type="VALUE">
                      <a:rPr lang="en-US" smtClean="0"/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CF07-456E-A3FE-62CC0DDA1BE8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Лист1!$F$4:$M$4</c:f>
              <c:strCache>
                <c:ptCount val="6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</c:strCache>
              <c:extLst/>
            </c:strRef>
          </c:cat>
          <c:val>
            <c:numRef>
              <c:f>Лист1!$F$5:$M$5</c:f>
              <c:numCache>
                <c:formatCode>_-* #\ ##0_р_._-;\-* #\ ##0_р_._-;_-* "-"??_р_._-;_-@_-</c:formatCode>
                <c:ptCount val="6"/>
                <c:pt idx="0" formatCode="General">
                  <c:v>58</c:v>
                </c:pt>
                <c:pt idx="1">
                  <c:v>67</c:v>
                </c:pt>
                <c:pt idx="2">
                  <c:v>94</c:v>
                </c:pt>
                <c:pt idx="3">
                  <c:v>137</c:v>
                </c:pt>
                <c:pt idx="4">
                  <c:v>216</c:v>
                </c:pt>
                <c:pt idx="5" formatCode="_-* #\ ##0\ _₽_-;\-* #\ ##0\ _₽_-;_-* &quot;-&quot;??\ _₽_-;_-@_-">
                  <c:v>281.47000000000003</c:v>
                </c:pt>
              </c:numCache>
              <c:extLst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CF07-456E-A3FE-62CC0DDA1BE8}"/>
            </c:ext>
          </c:extLst>
        </c:ser>
        <c:ser>
          <c:idx val="1"/>
          <c:order val="1"/>
          <c:tx>
            <c:strRef>
              <c:f>Лист1!$B$6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008F9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8F91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008F91"/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rgbClr val="008F91"/>
              </a:solidFill>
              <a:ln>
                <a:noFill/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rgbClr val="008F91"/>
              </a:solidFill>
              <a:ln>
                <a:noFill/>
              </a:ln>
              <a:effectLst/>
            </c:spPr>
          </c:dPt>
          <c:dLbls>
            <c:dLbl>
              <c:idx val="2"/>
              <c:tx>
                <c:rich>
                  <a:bodyPr/>
                  <a:lstStyle/>
                  <a:p>
                    <a:fld id="{CF604388-18C8-48B9-B44B-442A51F316C0}" type="VALUE">
                      <a:rPr lang="en-US" b="0"/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Лист1!$F$4:$M$4</c:f>
              <c:strCache>
                <c:ptCount val="6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</c:strCache>
              <c:extLst/>
            </c:strRef>
          </c:cat>
          <c:val>
            <c:numRef>
              <c:f>Лист1!$F$6:$M$6</c:f>
              <c:numCache>
                <c:formatCode>_-* #\ ##0_р_._-;\-* #\ ##0_р_._-;_-* "-"??_р_._-;_-@_-</c:formatCode>
                <c:ptCount val="6"/>
                <c:pt idx="0" formatCode="General">
                  <c:v>32</c:v>
                </c:pt>
                <c:pt idx="1">
                  <c:v>41</c:v>
                </c:pt>
                <c:pt idx="2">
                  <c:v>67</c:v>
                </c:pt>
                <c:pt idx="3">
                  <c:v>105</c:v>
                </c:pt>
                <c:pt idx="4">
                  <c:v>150</c:v>
                </c:pt>
                <c:pt idx="5" formatCode="_(* #\ ##0_);_(* \(#\ ##0\);_(* &quot;-&quot;??_);_(@_)">
                  <c:v>185.435</c:v>
                </c:pt>
              </c:numCache>
              <c:extLst/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CF07-456E-A3FE-62CC0DDA1B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0"/>
        <c:axId val="1196626192"/>
        <c:axId val="1196633264"/>
      </c:barChart>
      <c:lineChart>
        <c:grouping val="standard"/>
        <c:varyColors val="0"/>
        <c:ser>
          <c:idx val="2"/>
          <c:order val="2"/>
          <c:tx>
            <c:strRef>
              <c:f>Лист1!$B$7</c:f>
              <c:strCache>
                <c:ptCount val="1"/>
                <c:pt idx="0">
                  <c:v>Чистая прибыль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Pt>
            <c:idx val="1"/>
            <c:marker>
              <c:symbol val="none"/>
            </c:marker>
            <c:bubble3D val="0"/>
            <c:spPr>
              <a:ln w="28575" cap="rnd">
                <a:solidFill>
                  <a:schemeClr val="accent2"/>
                </a:solidFill>
                <a:round/>
              </a:ln>
              <a:effectLst/>
            </c:spPr>
          </c:dPt>
          <c:dPt>
            <c:idx val="2"/>
            <c:marker>
              <c:symbol val="none"/>
            </c:marker>
            <c:bubble3D val="0"/>
            <c:spPr>
              <a:ln w="28575" cap="rnd">
                <a:solidFill>
                  <a:schemeClr val="accent2"/>
                </a:solidFill>
                <a:round/>
              </a:ln>
              <a:effectLst/>
            </c:spPr>
          </c:dPt>
          <c:dPt>
            <c:idx val="3"/>
            <c:marker>
              <c:symbol val="none"/>
            </c:marker>
            <c:bubble3D val="0"/>
            <c:spPr>
              <a:ln w="28575" cap="rnd">
                <a:solidFill>
                  <a:schemeClr val="accent2"/>
                </a:solidFill>
                <a:round/>
              </a:ln>
              <a:effectLst/>
            </c:spPr>
          </c:dPt>
          <c:dPt>
            <c:idx val="5"/>
            <c:marker>
              <c:symbol val="none"/>
            </c:marker>
            <c:bubble3D val="0"/>
            <c:spPr>
              <a:ln w="28575" cap="rnd">
                <a:solidFill>
                  <a:schemeClr val="accent2"/>
                </a:solidFill>
                <a:round/>
              </a:ln>
              <a:effectLst/>
            </c:spPr>
          </c:dPt>
          <c:dLbls>
            <c:dLbl>
              <c:idx val="0"/>
              <c:layout>
                <c:manualLayout>
                  <c:x val="-2.7745949539476245E-3"/>
                  <c:y val="5.8641509942543982E-2"/>
                </c:manualLayout>
              </c:layout>
              <c:tx>
                <c:rich>
                  <a:bodyPr/>
                  <a:lstStyle/>
                  <a:p>
                    <a:fld id="{0BE48368-CA47-42CD-8115-5270987B3549}" type="VALUE">
                      <a:rPr lang="en-US" sz="1400" b="1" smtClean="0">
                        <a:solidFill>
                          <a:srgbClr val="C00000"/>
                        </a:solidFill>
                      </a:rPr>
                      <a:pPr/>
                      <a:t>[ЗНАЧЕНИЕ]</a:t>
                    </a:fld>
                    <a:endParaRPr lang="ru-RU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E-CF07-456E-A3FE-62CC0DDA1BE8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5.5554677618130273E-3"/>
                  <c:y val="5.8641509942543982E-2"/>
                </c:manualLayout>
              </c:layout>
              <c:tx>
                <c:rich>
                  <a:bodyPr rot="0" spcFirstLastPara="1" vertOverflow="ellipsis" vert="horz" wrap="square" anchor="ctr" anchorCtr="0"/>
                  <a:lstStyle/>
                  <a:p>
                    <a:pPr algn="ctr" rtl="0">
                      <a:defRPr lang="en-US" sz="1400" b="1" i="0" u="none" strike="noStrike" kern="1200" baseline="0">
                        <a:solidFill>
                          <a:srgbClr val="C00000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defRPr>
                    </a:pPr>
                    <a:fld id="{9BC0827F-3FF0-49C6-AC17-88D5EC43A12E}" type="VALUE">
                      <a:rPr lang="en-US" sz="1400" b="1" i="0" u="none" strike="noStrike" kern="1200" baseline="0">
                        <a:solidFill>
                          <a:srgbClr val="C00000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rPr>
                      <a:pPr algn="ctr" rtl="0">
                        <a:defRPr lang="en-US" sz="1400" b="1">
                          <a:solidFill>
                            <a:srgbClr val="C00000"/>
                          </a:solidFill>
                        </a:defRPr>
                      </a:pPr>
                      <a:t>[ЗНАЧЕНИЕ]</a:t>
                    </a:fld>
                    <a:endParaRPr lang="ru-RU"/>
                  </a:p>
                </c:rich>
              </c:tx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0"/>
                <a:lstStyle/>
                <a:p>
                  <a:pPr algn="ctr" rtl="0">
                    <a:defRPr lang="en-US" sz="1400" b="1" i="0" u="none" strike="noStrike" kern="1200" baseline="0">
                      <a:solidFill>
                        <a:srgbClr val="C00000"/>
                      </a:solidFill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CF07-456E-A3FE-62CC0DDA1BE8}"/>
                </c:ex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7.1760199834913583E-3"/>
                  <c:y val="5.539471567280535E-2"/>
                </c:manualLayout>
              </c:layout>
              <c:tx>
                <c:rich>
                  <a:bodyPr rot="0" spcFirstLastPara="1" vertOverflow="ellipsis" vert="horz" wrap="square" anchor="ctr" anchorCtr="0"/>
                  <a:lstStyle/>
                  <a:p>
                    <a:pPr algn="ctr" rtl="0">
                      <a:defRPr lang="en-US" sz="1400" b="1" i="0" u="none" strike="noStrike" kern="1200" baseline="0">
                        <a:solidFill>
                          <a:srgbClr val="C00000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defRPr>
                    </a:pPr>
                    <a:fld id="{4B325A6C-3055-4186-9420-7B75A43E0ACC}" type="VALUE">
                      <a:rPr lang="en-US" sz="1400" b="1" i="0" u="none" strike="noStrike" kern="1200" baseline="0">
                        <a:solidFill>
                          <a:srgbClr val="C00000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rPr>
                      <a:pPr algn="ctr" rtl="0">
                        <a:defRPr lang="en-US" sz="1400" b="1">
                          <a:solidFill>
                            <a:srgbClr val="C00000"/>
                          </a:solidFill>
                        </a:defRPr>
                      </a:pPr>
                      <a:t>[ЗНАЧЕНИЕ]</a:t>
                    </a:fld>
                    <a:endParaRPr lang="ru-RU"/>
                  </a:p>
                </c:rich>
              </c:tx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0"/>
                <a:lstStyle/>
                <a:p>
                  <a:pPr algn="ctr" rtl="0">
                    <a:defRPr lang="en-US" sz="1400" b="1" i="0" u="none" strike="noStrike" kern="1200" baseline="0">
                      <a:solidFill>
                        <a:srgbClr val="C00000"/>
                      </a:solidFill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3"/>
              <c:layout>
                <c:manualLayout>
                  <c:x val="1.0997068242220387E-2"/>
                  <c:y val="-0.11232585701638612"/>
                </c:manualLayout>
              </c:layout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0"/>
                <a:lstStyle/>
                <a:p>
                  <a:pPr algn="ctr" rtl="0">
                    <a:defRPr lang="ru-RU" sz="1400" b="1" i="0" u="none" strike="noStrike" kern="1200" baseline="0">
                      <a:solidFill>
                        <a:srgbClr val="C00000"/>
                      </a:solidFill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0997068242220387E-2"/>
                  <c:y val="-0.10162815634815887"/>
                </c:manualLayout>
              </c:layout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0"/>
                <a:lstStyle/>
                <a:p>
                  <a:pPr algn="ctr" rtl="0">
                    <a:defRPr lang="ru-RU" sz="1400" b="1" i="0" u="none" strike="noStrike" kern="1200" baseline="0">
                      <a:solidFill>
                        <a:srgbClr val="C00000"/>
                      </a:solidFill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1.0997068242220387E-2"/>
                  <c:y val="-8.023275501170439E-2"/>
                </c:manualLayout>
              </c:layout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0"/>
                <a:lstStyle/>
                <a:p>
                  <a:pPr algn="ctr" rtl="0">
                    <a:defRPr lang="ru-RU" sz="1400" b="1" i="0" u="none" strike="noStrike" kern="1200" baseline="0">
                      <a:solidFill>
                        <a:srgbClr val="C00000"/>
                      </a:solidFill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Лист1!$F$4:$M$4</c:f>
              <c:strCache>
                <c:ptCount val="6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</c:strCache>
              <c:extLst/>
            </c:strRef>
          </c:cat>
          <c:val>
            <c:numRef>
              <c:f>Лист1!$F$7:$M$7</c:f>
              <c:numCache>
                <c:formatCode>_-* #\ ##0_р_._-;\-* #\ ##0_р_._-;_-* "-"??_р_._-;_-@_-</c:formatCode>
                <c:ptCount val="6"/>
                <c:pt idx="0" formatCode="General">
                  <c:v>26</c:v>
                </c:pt>
                <c:pt idx="1">
                  <c:v>26</c:v>
                </c:pt>
                <c:pt idx="2">
                  <c:v>27</c:v>
                </c:pt>
                <c:pt idx="3">
                  <c:v>32</c:v>
                </c:pt>
                <c:pt idx="4">
                  <c:v>66</c:v>
                </c:pt>
                <c:pt idx="5" formatCode="_(* #\ ##0_);_(* \(#\ ##0\);_(* &quot;-&quot;??_);_(@_)">
                  <c:v>96.034999999999997</c:v>
                </c:pt>
              </c:numCache>
              <c:extLst/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F-CF07-456E-A3FE-62CC0DDA1B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96626192"/>
        <c:axId val="1196633264"/>
      </c:lineChart>
      <c:catAx>
        <c:axId val="1196626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1196633264"/>
        <c:crosses val="autoZero"/>
        <c:auto val="1"/>
        <c:lblAlgn val="ctr"/>
        <c:lblOffset val="100"/>
        <c:noMultiLvlLbl val="0"/>
      </c:catAx>
      <c:valAx>
        <c:axId val="119663326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196626192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l"/>
      <c:layout>
        <c:manualLayout>
          <c:xMode val="edge"/>
          <c:yMode val="edge"/>
          <c:x val="2.7365670649628698E-3"/>
          <c:y val="1.8495051317360504E-2"/>
          <c:w val="0.2794824779554938"/>
          <c:h val="0.3007956486559381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Arial Narrow" panose="020B0606020202030204" pitchFamily="34" charset="0"/>
        </a:defRPr>
      </a:pPr>
      <a:endParaRPr lang="ru-RU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0.09382</cdr:x>
      <cdr:y>0.27815</cdr:y>
    </cdr:from>
    <cdr:to>
      <cdr:x>0.27387</cdr:x>
      <cdr:y>0.38639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304557" y="652488"/>
          <a:ext cx="584461" cy="253916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solidFill>
            <a:schemeClr val="bg1"/>
          </a:solidFill>
        </a:ln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kk-KZ" sz="1050" dirty="0" smtClean="0">
              <a:latin typeface="Arial Narrow" panose="020B0606020202030204" pitchFamily="34" charset="0"/>
            </a:rPr>
            <a:t>Қытай</a:t>
          </a:r>
          <a:endParaRPr lang="ru-RU" sz="1050" dirty="0"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0.12061</cdr:x>
      <cdr:y>0.62105</cdr:y>
    </cdr:from>
    <cdr:to>
      <cdr:x>0.27162</cdr:x>
      <cdr:y>0.72929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391521" y="1456853"/>
          <a:ext cx="490193" cy="253916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solidFill>
            <a:schemeClr val="bg1"/>
          </a:solidFill>
        </a:ln>
      </cdr:spPr>
      <cdr:txBody>
        <a:bodyPr xmlns:a="http://schemas.openxmlformats.org/drawingml/2006/main" wrap="squar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kk-KZ" sz="1050" dirty="0" smtClean="0">
              <a:latin typeface="Arial Narrow" panose="020B0606020202030204" pitchFamily="34" charset="0"/>
            </a:rPr>
            <a:t>АҚШ</a:t>
          </a:r>
          <a:endParaRPr lang="ru-RU" sz="1050" dirty="0"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0.02323</cdr:x>
      <cdr:y>0.72036</cdr:y>
    </cdr:from>
    <cdr:to>
      <cdr:x>0.29776</cdr:x>
      <cdr:y>0.8286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75414" y="1689819"/>
          <a:ext cx="891142" cy="253916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solidFill>
            <a:schemeClr val="bg1"/>
          </a:solidFill>
        </a:ln>
      </cdr:spPr>
      <cdr:txBody>
        <a:bodyPr xmlns:a="http://schemas.openxmlformats.org/drawingml/2006/main" wrap="squar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kk-KZ" sz="1050" dirty="0" smtClean="0">
              <a:latin typeface="Arial Narrow" panose="020B0606020202030204" pitchFamily="34" charset="0"/>
            </a:rPr>
            <a:t>Ұлыбритания</a:t>
          </a:r>
          <a:endParaRPr lang="ru-RU" sz="1050" dirty="0">
            <a:latin typeface="Arial Narrow" panose="020B060602020203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0.41819</cdr:y>
    </cdr:from>
    <cdr:to>
      <cdr:x>0.17514</cdr:x>
      <cdr:y>0.51549</cdr:y>
    </cdr:to>
    <cdr:sp macro="" textlink="">
      <cdr:nvSpPr>
        <cdr:cNvPr id="2" name="Rectangle 19"/>
        <cdr:cNvSpPr/>
      </cdr:nvSpPr>
      <cdr:spPr>
        <a:xfrm xmlns:a="http://schemas.openxmlformats.org/drawingml/2006/main">
          <a:off x="0" y="1192060"/>
          <a:ext cx="957407" cy="27735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defTabSz="862020">
            <a:defRPr/>
          </a:pPr>
          <a:r>
            <a:rPr lang="en-US" sz="992" b="1" kern="0" dirty="0" smtClean="0">
              <a:solidFill>
                <a:srgbClr val="FF0000"/>
              </a:solidFill>
              <a:latin typeface="Arial Narrow" panose="020B0606020202030204" pitchFamily="34" charset="0"/>
            </a:rPr>
            <a:t>ROE - </a:t>
          </a:r>
          <a:r>
            <a:rPr lang="ru-RU" sz="992" b="1" kern="0" dirty="0" smtClean="0">
              <a:solidFill>
                <a:srgbClr val="FF0000"/>
              </a:solidFill>
              <a:latin typeface="Arial Narrow" panose="020B0606020202030204" pitchFamily="34" charset="0"/>
            </a:rPr>
            <a:t>3</a:t>
          </a:r>
          <a:r>
            <a:rPr lang="en-US" sz="992" b="1" kern="0" dirty="0" smtClean="0">
              <a:solidFill>
                <a:srgbClr val="FF0000"/>
              </a:solidFill>
              <a:latin typeface="Arial Narrow" panose="020B0606020202030204" pitchFamily="34" charset="0"/>
            </a:rPr>
            <a:t>0</a:t>
          </a:r>
          <a:r>
            <a:rPr lang="ru-RU" sz="992" b="1" kern="0" dirty="0" smtClean="0">
              <a:solidFill>
                <a:srgbClr val="FF0000"/>
              </a:solidFill>
              <a:latin typeface="Arial Narrow" panose="020B0606020202030204" pitchFamily="34" charset="0"/>
            </a:rPr>
            <a:t>,</a:t>
          </a:r>
          <a:r>
            <a:rPr lang="en-US" sz="992" b="1" kern="0" dirty="0" smtClean="0">
              <a:solidFill>
                <a:srgbClr val="FF0000"/>
              </a:solidFill>
              <a:latin typeface="Arial Narrow" panose="020B0606020202030204" pitchFamily="34" charset="0"/>
            </a:rPr>
            <a:t>4</a:t>
          </a:r>
          <a:endParaRPr lang="ru-RU" sz="992" b="1" kern="0" dirty="0">
            <a:solidFill>
              <a:srgbClr val="FF0000"/>
            </a:solidFill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</cdr:x>
      <cdr:y>0.6267</cdr:y>
    </cdr:from>
    <cdr:to>
      <cdr:x>0.17514</cdr:x>
      <cdr:y>0.724</cdr:y>
    </cdr:to>
    <cdr:sp macro="" textlink="">
      <cdr:nvSpPr>
        <cdr:cNvPr id="3" name="Rectangle 19"/>
        <cdr:cNvSpPr/>
      </cdr:nvSpPr>
      <cdr:spPr>
        <a:xfrm xmlns:a="http://schemas.openxmlformats.org/drawingml/2006/main">
          <a:off x="0" y="1786440"/>
          <a:ext cx="957407" cy="2773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defTabSz="862020">
            <a:defRPr/>
          </a:pPr>
          <a:r>
            <a:rPr lang="en-US" sz="992" b="1" kern="0" dirty="0" smtClean="0">
              <a:solidFill>
                <a:srgbClr val="FF0000"/>
              </a:solidFill>
              <a:latin typeface="Arial Narrow" panose="020B0606020202030204" pitchFamily="34" charset="0"/>
            </a:rPr>
            <a:t>ROA - </a:t>
          </a:r>
          <a:r>
            <a:rPr lang="ru-RU" sz="992" b="1" kern="0" dirty="0" smtClean="0">
              <a:solidFill>
                <a:srgbClr val="FF0000"/>
              </a:solidFill>
              <a:latin typeface="Arial Narrow" panose="020B0606020202030204" pitchFamily="34" charset="0"/>
            </a:rPr>
            <a:t>3,</a:t>
          </a:r>
          <a:r>
            <a:rPr lang="en-US" sz="992" b="1" kern="0" dirty="0" smtClean="0">
              <a:solidFill>
                <a:srgbClr val="FF0000"/>
              </a:solidFill>
              <a:latin typeface="Arial Narrow" panose="020B0606020202030204" pitchFamily="34" charset="0"/>
            </a:rPr>
            <a:t>6</a:t>
          </a:r>
          <a:endParaRPr lang="ru-RU" sz="992" b="1" kern="0" dirty="0">
            <a:solidFill>
              <a:srgbClr val="FF0000"/>
            </a:solidFill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0.05018</cdr:x>
      <cdr:y>0.52707</cdr:y>
    </cdr:from>
    <cdr:to>
      <cdr:x>0.95928</cdr:x>
      <cdr:y>0.52851</cdr:y>
    </cdr:to>
    <cdr:cxnSp macro="">
      <cdr:nvCxnSpPr>
        <cdr:cNvPr id="4" name="Прямая соединительная линия 3"/>
        <cdr:cNvCxnSpPr>
          <a:cxnSpLocks xmlns:a="http://schemas.openxmlformats.org/drawingml/2006/main" noChangeShapeType="1"/>
        </cdr:cNvCxnSpPr>
      </cdr:nvCxnSpPr>
      <cdr:spPr bwMode="auto">
        <a:xfrm xmlns:a="http://schemas.openxmlformats.org/drawingml/2006/main">
          <a:off x="274310" y="1327122"/>
          <a:ext cx="4969615" cy="3617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19050" algn="ctr">
          <a:solidFill>
            <a:srgbClr val="FF0000"/>
          </a:solidFill>
          <a:round/>
          <a:headEnd/>
          <a:tailEnd type="triangle" w="med" len="med"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</cdr:cxnSp>
  </cdr:relSizeAnchor>
  <cdr:relSizeAnchor xmlns:cdr="http://schemas.openxmlformats.org/drawingml/2006/chartDrawing">
    <cdr:from>
      <cdr:x>0.05999</cdr:x>
      <cdr:y>0.71383</cdr:y>
    </cdr:from>
    <cdr:to>
      <cdr:x>0.96909</cdr:x>
      <cdr:y>0.71526</cdr:y>
    </cdr:to>
    <cdr:cxnSp macro="">
      <cdr:nvCxnSpPr>
        <cdr:cNvPr id="5" name="Прямая соединительная линия 4"/>
        <cdr:cNvCxnSpPr>
          <a:cxnSpLocks xmlns:a="http://schemas.openxmlformats.org/drawingml/2006/main" noChangeShapeType="1"/>
        </cdr:cNvCxnSpPr>
      </cdr:nvCxnSpPr>
      <cdr:spPr bwMode="auto">
        <a:xfrm xmlns:a="http://schemas.openxmlformats.org/drawingml/2006/main">
          <a:off x="327942" y="1853823"/>
          <a:ext cx="4969615" cy="3731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19050" algn="ctr">
          <a:solidFill>
            <a:srgbClr val="FF0000"/>
          </a:solidFill>
          <a:round/>
          <a:headEnd/>
          <a:tailEnd type="triangle" w="med" len="med"/>
        </a:ln>
        <a:extLst xmlns:a="http://schemas.openxmlformats.org/drawingml/2006/main">
          <a:ext uri="{909E8E84-426E-40DD-AFC4-6F175D3DCCD1}">
            <a14:hiddenFill xmlns:a14="http://schemas.microsoft.com/office/drawing/2010/main">
              <a:noFill/>
            </a14:hiddenFill>
          </a:ext>
        </a:extLst>
      </cdr:spPr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0.03931</cdr:x>
      <cdr:y>0.31757</cdr:y>
    </cdr:from>
    <cdr:to>
      <cdr:x>0.06003</cdr:x>
      <cdr:y>0.34956</cdr:y>
    </cdr:to>
    <cdr:sp macro="" textlink="">
      <cdr:nvSpPr>
        <cdr:cNvPr id="2" name="Прямоугольник 1"/>
        <cdr:cNvSpPr/>
      </cdr:nvSpPr>
      <cdr:spPr bwMode="auto">
        <a:xfrm xmlns:a="http://schemas.openxmlformats.org/drawingml/2006/main" flipH="1" flipV="1">
          <a:off x="216117" y="766792"/>
          <a:ext cx="113903" cy="77242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 w="9525" cap="flat" cmpd="sng" algn="ctr">
          <a:solidFill>
            <a:srgbClr val="009999"/>
          </a:solidFill>
          <a:prstDash val="solid"/>
          <a:round/>
          <a:headEnd type="none" w="med" len="med"/>
          <a:tailEnd type="triangle" w="med" len="med"/>
        </a:ln>
        <a:effectLst xmlns:a="http://schemas.openxmlformats.org/drawingml/2006/main"/>
      </cdr:spPr>
      <cdr:txBody>
        <a:bodyPr xmlns:a="http://schemas.openxmlformats.org/drawingml/2006/main" vert="horz" wrap="square" lIns="0" tIns="0" rIns="0" bIns="0" numCol="1" rtlCol="0" anchor="ctr" anchorCtr="0" compatLnSpc="1">
          <a:prstTxWarp prst="textNoShape">
            <a:avLst/>
          </a:prstTxWarp>
        </a:bodyPr>
        <a:lstStyle xmlns:a="http://schemas.openxmlformats.org/drawingml/2006/main">
          <a:defPPr>
            <a:defRPr lang="de-AT"/>
          </a:defPPr>
          <a:lvl1pPr algn="ctr" rtl="0" fontAlgn="base">
            <a:spcBef>
              <a:spcPct val="0"/>
            </a:spcBef>
            <a:spcAft>
              <a:spcPct val="0"/>
            </a:spcAft>
            <a:buFont typeface="Arial" charset="0"/>
            <a:defRPr sz="900" kern="1200">
              <a:solidFill>
                <a:schemeClr val="tx1"/>
              </a:solidFill>
              <a:latin typeface="Trebuchet MS" pitchFamily="34" charset="0"/>
              <a:ea typeface="+mn-ea"/>
              <a:cs typeface="+mn-cs"/>
            </a:defRPr>
          </a:lvl1pPr>
          <a:lvl2pPr marL="457200" algn="ctr" rtl="0" fontAlgn="base">
            <a:spcBef>
              <a:spcPct val="0"/>
            </a:spcBef>
            <a:spcAft>
              <a:spcPct val="0"/>
            </a:spcAft>
            <a:buFont typeface="Arial" charset="0"/>
            <a:defRPr sz="900" kern="1200">
              <a:solidFill>
                <a:schemeClr val="tx1"/>
              </a:solidFill>
              <a:latin typeface="Trebuchet MS" pitchFamily="34" charset="0"/>
              <a:ea typeface="+mn-ea"/>
              <a:cs typeface="+mn-cs"/>
            </a:defRPr>
          </a:lvl2pPr>
          <a:lvl3pPr marL="914400" algn="ctr" rtl="0" fontAlgn="base">
            <a:spcBef>
              <a:spcPct val="0"/>
            </a:spcBef>
            <a:spcAft>
              <a:spcPct val="0"/>
            </a:spcAft>
            <a:buFont typeface="Arial" charset="0"/>
            <a:defRPr sz="900" kern="1200">
              <a:solidFill>
                <a:schemeClr val="tx1"/>
              </a:solidFill>
              <a:latin typeface="Trebuchet MS" pitchFamily="34" charset="0"/>
              <a:ea typeface="+mn-ea"/>
              <a:cs typeface="+mn-cs"/>
            </a:defRPr>
          </a:lvl3pPr>
          <a:lvl4pPr marL="1371600" algn="ctr" rtl="0" fontAlgn="base">
            <a:spcBef>
              <a:spcPct val="0"/>
            </a:spcBef>
            <a:spcAft>
              <a:spcPct val="0"/>
            </a:spcAft>
            <a:buFont typeface="Arial" charset="0"/>
            <a:defRPr sz="900" kern="1200">
              <a:solidFill>
                <a:schemeClr val="tx1"/>
              </a:solidFill>
              <a:latin typeface="Trebuchet MS" pitchFamily="34" charset="0"/>
              <a:ea typeface="+mn-ea"/>
              <a:cs typeface="+mn-cs"/>
            </a:defRPr>
          </a:lvl4pPr>
          <a:lvl5pPr marL="1828800" algn="ctr" rtl="0" fontAlgn="base">
            <a:spcBef>
              <a:spcPct val="0"/>
            </a:spcBef>
            <a:spcAft>
              <a:spcPct val="0"/>
            </a:spcAft>
            <a:buFont typeface="Arial" charset="0"/>
            <a:defRPr sz="900" kern="1200">
              <a:solidFill>
                <a:schemeClr val="tx1"/>
              </a:solidFill>
              <a:latin typeface="Trebuchet MS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sz="900" kern="1200">
              <a:solidFill>
                <a:schemeClr val="tx1"/>
              </a:solidFill>
              <a:latin typeface="Trebuchet MS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sz="900" kern="1200">
              <a:solidFill>
                <a:schemeClr val="tx1"/>
              </a:solidFill>
              <a:latin typeface="Trebuchet MS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sz="900" kern="1200">
              <a:solidFill>
                <a:schemeClr val="tx1"/>
              </a:solidFill>
              <a:latin typeface="Trebuchet MS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sz="900" kern="1200">
              <a:solidFill>
                <a:schemeClr val="tx1"/>
              </a:solidFill>
              <a:latin typeface="Trebuchet MS" pitchFamily="34" charset="0"/>
              <a:ea typeface="+mn-ea"/>
              <a:cs typeface="+mn-cs"/>
            </a:defRPr>
          </a:lvl9pPr>
        </a:lstStyle>
        <a:p xmlns:a="http://schemas.openxmlformats.org/drawingml/2006/main">
          <a:pPr marL="0" marR="0" indent="0" algn="ctr" defTabSz="995363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 typeface="Arial" charset="0"/>
            <a:buNone/>
            <a:tabLst/>
          </a:pPr>
          <a:endParaRPr kumimoji="0" lang="ru-RU" sz="11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0.09182</cdr:x>
      <cdr:y>0.01829</cdr:y>
    </cdr:from>
    <cdr:to>
      <cdr:x>0.2747</cdr:x>
      <cdr:y>0.09448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504734" y="44159"/>
          <a:ext cx="1005340" cy="183966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solidFill>
            <a:schemeClr val="bg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kk-KZ" sz="1050" dirty="0" smtClean="0">
              <a:solidFill>
                <a:schemeClr val="tx1"/>
              </a:solidFill>
              <a:latin typeface="Arial Narrow" panose="020B0606020202030204" pitchFamily="34" charset="0"/>
            </a:rPr>
            <a:t>Міндеттемелер</a:t>
          </a:r>
          <a:endParaRPr lang="ru-RU" sz="1050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0.08594</cdr:x>
      <cdr:y>0.11507</cdr:y>
    </cdr:from>
    <cdr:to>
      <cdr:x>0.2626</cdr:x>
      <cdr:y>0.18794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472408" y="277840"/>
          <a:ext cx="971166" cy="175956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solidFill>
            <a:schemeClr val="bg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kk-KZ" sz="1050" dirty="0" smtClean="0">
              <a:solidFill>
                <a:schemeClr val="tx1"/>
              </a:solidFill>
              <a:latin typeface="Arial Narrow" panose="020B0606020202030204" pitchFamily="34" charset="0"/>
            </a:rPr>
            <a:t>Жеке капитал</a:t>
          </a:r>
          <a:endParaRPr lang="ru-RU" sz="1050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0.09064</cdr:x>
      <cdr:y>0.2012</cdr:y>
    </cdr:from>
    <cdr:to>
      <cdr:x>0.31704</cdr:x>
      <cdr:y>0.2843</cdr:y>
    </cdr:to>
    <cdr:sp macro="" textlink="">
      <cdr:nvSpPr>
        <cdr:cNvPr id="5" name="Прямоугольник 4"/>
        <cdr:cNvSpPr/>
      </cdr:nvSpPr>
      <cdr:spPr>
        <a:xfrm xmlns:a="http://schemas.openxmlformats.org/drawingml/2006/main">
          <a:off x="498269" y="485803"/>
          <a:ext cx="1244561" cy="20067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solidFill>
            <a:schemeClr val="bg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kk-KZ" sz="1050" dirty="0" smtClean="0">
              <a:solidFill>
                <a:schemeClr val="tx1"/>
              </a:solidFill>
              <a:latin typeface="Arial Narrow" panose="020B0606020202030204" pitchFamily="34" charset="0"/>
            </a:rPr>
            <a:t>Активтердің өсімі, %</a:t>
          </a:r>
          <a:endParaRPr lang="ru-RU" sz="1050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  <cdr:relSizeAnchor xmlns:cdr="http://schemas.openxmlformats.org/drawingml/2006/chartDrawing">
    <cdr:from>
      <cdr:x>0.07569</cdr:x>
      <cdr:y>0.29122</cdr:y>
    </cdr:from>
    <cdr:to>
      <cdr:x>0.22631</cdr:x>
      <cdr:y>0.37217</cdr:y>
    </cdr:to>
    <cdr:sp macro="" textlink="">
      <cdr:nvSpPr>
        <cdr:cNvPr id="6" name="Прямоугольник 5"/>
        <cdr:cNvSpPr/>
      </cdr:nvSpPr>
      <cdr:spPr>
        <a:xfrm xmlns:a="http://schemas.openxmlformats.org/drawingml/2006/main">
          <a:off x="416065" y="703177"/>
          <a:ext cx="828003" cy="195467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solidFill>
            <a:schemeClr val="bg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kk-KZ" sz="1050" dirty="0" smtClean="0">
              <a:solidFill>
                <a:schemeClr val="tx1"/>
              </a:solidFill>
              <a:latin typeface="Arial Narrow" panose="020B0606020202030204" pitchFamily="34" charset="0"/>
            </a:rPr>
            <a:t>Активтер</a:t>
          </a:r>
          <a:endParaRPr lang="ru-RU" sz="1050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0.08048</cdr:x>
      <cdr:y>0.22255</cdr:y>
    </cdr:from>
    <cdr:to>
      <cdr:x>0.263</cdr:x>
      <cdr:y>0.29819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371764" y="528410"/>
          <a:ext cx="843144" cy="179593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solidFill>
            <a:schemeClr val="bg1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kk-KZ" sz="1050" dirty="0" smtClean="0">
              <a:solidFill>
                <a:schemeClr val="tx1"/>
              </a:solidFill>
              <a:latin typeface="Arial Narrow" panose="020B0606020202030204" pitchFamily="34" charset="0"/>
            </a:rPr>
            <a:t>Таза пайда</a:t>
          </a:r>
          <a:endParaRPr lang="ru-RU" sz="1050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136"/>
          </a:xfrm>
          <a:prstGeom prst="rect">
            <a:avLst/>
          </a:prstGeom>
        </p:spPr>
        <p:txBody>
          <a:bodyPr vert="horz" lIns="91303" tIns="45651" rIns="91303" bIns="4565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6"/>
          </a:xfrm>
          <a:prstGeom prst="rect">
            <a:avLst/>
          </a:prstGeom>
        </p:spPr>
        <p:txBody>
          <a:bodyPr vert="horz" lIns="91303" tIns="45651" rIns="91303" bIns="45651" rtlCol="0"/>
          <a:lstStyle>
            <a:lvl1pPr algn="r">
              <a:defRPr sz="1200"/>
            </a:lvl1pPr>
          </a:lstStyle>
          <a:p>
            <a:fld id="{8D8F9CA4-2EC1-4AB7-A3C3-CE6B178ACCAB}" type="datetimeFigureOut">
              <a:rPr lang="ru-RU" smtClean="0"/>
              <a:t>04.05.2023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03" tIns="45651" rIns="91303" bIns="4565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959"/>
            <a:ext cx="5438140" cy="3909238"/>
          </a:xfrm>
          <a:prstGeom prst="rect">
            <a:avLst/>
          </a:prstGeom>
        </p:spPr>
        <p:txBody>
          <a:bodyPr vert="horz" lIns="91303" tIns="45651" rIns="91303" bIns="45651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8135"/>
          </a:xfrm>
          <a:prstGeom prst="rect">
            <a:avLst/>
          </a:prstGeom>
        </p:spPr>
        <p:txBody>
          <a:bodyPr vert="horz" lIns="91303" tIns="45651" rIns="91303" bIns="4565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5"/>
          </a:xfrm>
          <a:prstGeom prst="rect">
            <a:avLst/>
          </a:prstGeom>
        </p:spPr>
        <p:txBody>
          <a:bodyPr vert="horz" lIns="91303" tIns="45651" rIns="91303" bIns="45651" rtlCol="0" anchor="b"/>
          <a:lstStyle>
            <a:lvl1pPr algn="r">
              <a:defRPr sz="1200"/>
            </a:lvl1pPr>
          </a:lstStyle>
          <a:p>
            <a:fld id="{6CB8B784-B627-4DE9-B68B-19CDE33ABD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106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-195263" y="819150"/>
            <a:ext cx="7170738" cy="40338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559EF7-99A1-4A29-B7DF-456F8A277ECF}" type="slidenum">
              <a:rPr lang="de-AT" altLang="en-US" smtClean="0"/>
              <a:pPr>
                <a:defRPr/>
              </a:pPr>
              <a:t>2</a:t>
            </a:fld>
            <a:endParaRPr lang="de-AT" altLang="en-US"/>
          </a:p>
        </p:txBody>
      </p:sp>
    </p:spTree>
    <p:extLst>
      <p:ext uri="{BB962C8B-B14F-4D97-AF65-F5344CB8AC3E}">
        <p14:creationId xmlns:p14="http://schemas.microsoft.com/office/powerpoint/2010/main" val="7598614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-195263" y="819150"/>
            <a:ext cx="7170738" cy="40338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559EF7-99A1-4A29-B7DF-456F8A277ECF}" type="slidenum">
              <a:rPr lang="de-AT" altLang="en-US" smtClean="0"/>
              <a:pPr>
                <a:defRPr/>
              </a:pPr>
              <a:t>3</a:t>
            </a:fld>
            <a:endParaRPr lang="de-AT" altLang="en-US"/>
          </a:p>
        </p:txBody>
      </p:sp>
    </p:spTree>
    <p:extLst>
      <p:ext uri="{BB962C8B-B14F-4D97-AF65-F5344CB8AC3E}">
        <p14:creationId xmlns:p14="http://schemas.microsoft.com/office/powerpoint/2010/main" val="13091185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9063" y="749300"/>
            <a:ext cx="6578600" cy="3700463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559EF7-99A1-4A29-B7DF-456F8A277ECF}" type="slidenum">
              <a:rPr lang="de-AT" altLang="en-US" smtClean="0"/>
              <a:pPr>
                <a:defRPr/>
              </a:pPr>
              <a:t>4</a:t>
            </a:fld>
            <a:endParaRPr lang="de-AT" altLang="en-US"/>
          </a:p>
        </p:txBody>
      </p:sp>
    </p:spTree>
    <p:extLst>
      <p:ext uri="{BB962C8B-B14F-4D97-AF65-F5344CB8AC3E}">
        <p14:creationId xmlns:p14="http://schemas.microsoft.com/office/powerpoint/2010/main" val="41875015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5B009E-D8BA-4A3C-88D1-703E45D6D7DB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72961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15676">
              <a:defRPr/>
            </a:pPr>
            <a:endParaRPr lang="en-US" sz="900" b="1" dirty="0">
              <a:latin typeface="Arial Narrow" panose="020B060602020203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B0BDF-9C81-43E6-B6F9-CE67503DD883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4413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6966-1966-46A6-A17E-3AB305AC7AE9}" type="datetimeFigureOut">
              <a:rPr lang="ru-RU" smtClean="0"/>
              <a:t>04.05.2023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5A90-E5E5-46FF-9C2F-8036857BBC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335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6966-1966-46A6-A17E-3AB305AC7AE9}" type="datetimeFigureOut">
              <a:rPr lang="ru-RU" smtClean="0"/>
              <a:t>04.05.2023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5A90-E5E5-46FF-9C2F-8036857BBC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9309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6966-1966-46A6-A17E-3AB305AC7AE9}" type="datetimeFigureOut">
              <a:rPr lang="ru-RU" smtClean="0"/>
              <a:t>04.05.2023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5A90-E5E5-46FF-9C2F-8036857BBC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56241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Отбасы фирменн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0320" y="1"/>
            <a:ext cx="12202322" cy="734663"/>
          </a:xfrm>
          <a:prstGeom prst="rect">
            <a:avLst/>
          </a:prstGeom>
          <a:solidFill>
            <a:srgbClr val="008F94"/>
          </a:solidFill>
        </p:spPr>
        <p:txBody>
          <a:bodyPr anchor="b">
            <a:normAutofit/>
          </a:bodyPr>
          <a:lstStyle>
            <a:lvl1pPr algn="l" eaLnBrk="1" hangingPunct="1">
              <a:lnSpc>
                <a:spcPts val="2177"/>
              </a:lnSpc>
              <a:defRPr lang="ru-RU" sz="1270" b="1" kern="1200" dirty="0">
                <a:ln>
                  <a:noFill/>
                </a:ln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+mn-cs"/>
              </a:defRPr>
            </a:lvl1pPr>
          </a:lstStyle>
          <a:p>
            <a:pPr algn="l" eaLnBrk="1" hangingPunct="1">
              <a:lnSpc>
                <a:spcPts val="2400"/>
              </a:lnSpc>
            </a:pPr>
            <a:endParaRPr lang="ru-RU" altLang="en-US" sz="1814" b="1" dirty="0">
              <a:latin typeface="Arial Narrow" panose="020B060602020203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4920" y="39725"/>
            <a:ext cx="653828" cy="673336"/>
          </a:xfrm>
          <a:prstGeom prst="rect">
            <a:avLst/>
          </a:prstGeom>
        </p:spPr>
      </p:pic>
      <p:pic>
        <p:nvPicPr>
          <p:cNvPr id="6" name="Рисунок 1" descr="cid:image001.png@01D71B4C.083BF310"/>
          <p:cNvPicPr>
            <a:picLocks noChangeAspect="1" noChangeArrowheads="1"/>
          </p:cNvPicPr>
          <p:nvPr userDrawn="1"/>
        </p:nvPicPr>
        <p:blipFill>
          <a:blip r:embed="rId3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6864" y="261435"/>
            <a:ext cx="1549626" cy="326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29123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001F5F"/>
                </a:solidFill>
                <a:latin typeface="Arial Narrow"/>
                <a:cs typeface="Arial Narrow"/>
              </a:defRPr>
            </a:lvl1pPr>
          </a:lstStyle>
          <a:p>
            <a:pPr marL="25400">
              <a:lnSpc>
                <a:spcPct val="100000"/>
              </a:lnSpc>
              <a:spcBef>
                <a:spcPts val="10"/>
              </a:spcBef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07877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6966-1966-46A6-A17E-3AB305AC7AE9}" type="datetimeFigureOut">
              <a:rPr lang="ru-RU" smtClean="0"/>
              <a:t>04.05.2023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5A90-E5E5-46FF-9C2F-8036857BBC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319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6966-1966-46A6-A17E-3AB305AC7AE9}" type="datetimeFigureOut">
              <a:rPr lang="ru-RU" smtClean="0"/>
              <a:t>04.05.2023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5A90-E5E5-46FF-9C2F-8036857BBC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9909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6966-1966-46A6-A17E-3AB305AC7AE9}" type="datetimeFigureOut">
              <a:rPr lang="ru-RU" smtClean="0"/>
              <a:t>04.05.2023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5A90-E5E5-46FF-9C2F-8036857BBC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870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6966-1966-46A6-A17E-3AB305AC7AE9}" type="datetimeFigureOut">
              <a:rPr lang="ru-RU" smtClean="0"/>
              <a:t>04.05.2023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5A90-E5E5-46FF-9C2F-8036857BBC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0446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6966-1966-46A6-A17E-3AB305AC7AE9}" type="datetimeFigureOut">
              <a:rPr lang="ru-RU" smtClean="0"/>
              <a:t>04.05.2023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5A90-E5E5-46FF-9C2F-8036857BBC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5780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6966-1966-46A6-A17E-3AB305AC7AE9}" type="datetimeFigureOut">
              <a:rPr lang="ru-RU" smtClean="0"/>
              <a:t>04.05.2023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5A90-E5E5-46FF-9C2F-8036857BBC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1647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6966-1966-46A6-A17E-3AB305AC7AE9}" type="datetimeFigureOut">
              <a:rPr lang="ru-RU" smtClean="0"/>
              <a:t>04.05.2023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5A90-E5E5-46FF-9C2F-8036857BBC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102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96966-1966-46A6-A17E-3AB305AC7AE9}" type="datetimeFigureOut">
              <a:rPr lang="ru-RU" smtClean="0"/>
              <a:t>04.05.2023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5A90-E5E5-46FF-9C2F-8036857BBC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2711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496966-1966-46A6-A17E-3AB305AC7AE9}" type="datetimeFigureOut">
              <a:rPr lang="ru-RU" smtClean="0"/>
              <a:t>04.05.2023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45A90-E5E5-46FF-9C2F-8036857BBC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780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image" Target="../media/image1.png"/><Relationship Id="rId7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hart" Target="../charts/chart8.xml"/><Relationship Id="rId3" Type="http://schemas.openxmlformats.org/officeDocument/2006/relationships/image" Target="../media/image1.png"/><Relationship Id="rId7" Type="http://schemas.openxmlformats.org/officeDocument/2006/relationships/chart" Target="../charts/chart7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chart" Target="../charts/chart6.xml"/><Relationship Id="rId5" Type="http://schemas.openxmlformats.org/officeDocument/2006/relationships/chart" Target="../charts/chart5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e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2.png"/><Relationship Id="rId9" Type="http://schemas.openxmlformats.org/officeDocument/2006/relationships/image" Target="../media/image8.png"/><Relationship Id="rId14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08027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3548" y="1851748"/>
            <a:ext cx="1123797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ru-RU" sz="3600" b="1" dirty="0" smtClean="0">
              <a:solidFill>
                <a:srgbClr val="008F91"/>
              </a:solidFill>
            </a:endParaRPr>
          </a:p>
          <a:p>
            <a:pPr algn="r"/>
            <a:r>
              <a:rPr lang="ru-RU" sz="3600" b="1" dirty="0" smtClean="0">
                <a:solidFill>
                  <a:srgbClr val="008F91"/>
                </a:solidFill>
                <a:latin typeface="Ubuntu Medium" panose="020B0604030602030204" pitchFamily="34" charset="0"/>
              </a:rPr>
              <a:t>«ОТБАСЫ БАНК» АҚ</a:t>
            </a:r>
          </a:p>
          <a:p>
            <a:pPr algn="r"/>
            <a:endParaRPr lang="ru-RU" sz="2800" dirty="0" smtClean="0">
              <a:solidFill>
                <a:srgbClr val="008F91"/>
              </a:solidFill>
              <a:latin typeface="Ubuntu Medium" panose="020B0604030602030204" pitchFamily="34" charset="0"/>
            </a:endParaRPr>
          </a:p>
          <a:p>
            <a:pPr algn="r"/>
            <a:r>
              <a:rPr lang="ru-RU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Ubuntu Medium" panose="020B0604030602030204" pitchFamily="34" charset="0"/>
              </a:rPr>
              <a:t>2022 </a:t>
            </a:r>
            <a:r>
              <a:rPr lang="ru-RU" sz="28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Ubuntu Medium" panose="020B0604030602030204" pitchFamily="34" charset="0"/>
              </a:rPr>
              <a:t>жылдың</a:t>
            </a:r>
            <a:r>
              <a:rPr lang="ru-RU" sz="2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Ubuntu Medium" panose="020B0604030602030204" pitchFamily="34" charset="0"/>
              </a:rPr>
              <a:t> </a:t>
            </a:r>
            <a:r>
              <a:rPr lang="ru-RU" sz="28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Ubuntu Medium" panose="020B0604030602030204" pitchFamily="34" charset="0"/>
              </a:rPr>
              <a:t>қорытындысы</a:t>
            </a:r>
            <a:endParaRPr lang="ru-RU" sz="2800" dirty="0">
              <a:solidFill>
                <a:schemeClr val="tx1">
                  <a:lumMod val="50000"/>
                  <a:lumOff val="50000"/>
                </a:schemeClr>
              </a:solidFill>
              <a:latin typeface="Ubuntu Medium" panose="020B06040306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7890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5000"/>
    </mc:Choice>
    <mc:Fallback xmlns="">
      <p:transition advTm="5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 anchor="ctr">
            <a:normAutofit/>
          </a:bodyPr>
          <a:lstStyle/>
          <a:p>
            <a:r>
              <a:rPr lang="ru-RU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ІШКІ ЖӘНЕ СЫРТҚЫ ШАРТТАРДЫ БАҒАЛАУ  – </a:t>
            </a:r>
            <a:r>
              <a:rPr lang="ru-RU" alt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ИПОТЕКАЛЫ</a:t>
            </a:r>
            <a:r>
              <a:rPr lang="kk-KZ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Қ</a:t>
            </a:r>
            <a:r>
              <a:rPr lang="ru-RU" alt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НЕСИЕЛЕНДІРУ</a:t>
            </a:r>
            <a:r>
              <a:rPr lang="ru-RU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en-US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en-US" sz="1400" dirty="0">
                <a:latin typeface="Arial" panose="020B0604020202020204" pitchFamily="34" charset="0"/>
                <a:cs typeface="Arial" panose="020B0604020202020204" pitchFamily="34" charset="0"/>
              </a:rPr>
              <a:t>БАНК ҰЗАҚ МЕРЗІМДІ САЛЫМДАР НАРЫҒЫНДА  1-ші ОРЫН АЛАДЫ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5"/>
          <p:cNvSpPr/>
          <p:nvPr/>
        </p:nvSpPr>
        <p:spPr>
          <a:xfrm>
            <a:off x="6496739" y="1029826"/>
            <a:ext cx="4687212" cy="339023"/>
          </a:xfrm>
          <a:prstGeom prst="rect">
            <a:avLst/>
          </a:prstGeom>
          <a:noFill/>
          <a:ln w="3175">
            <a:noFill/>
          </a:ln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41" anchor="ctr"/>
          <a:lstStyle/>
          <a:p>
            <a:pPr algn="ctr">
              <a:defRPr/>
            </a:pPr>
            <a:r>
              <a:rPr lang="ru-RU" altLang="en-US" sz="14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ҚР-</a:t>
            </a:r>
            <a:r>
              <a:rPr lang="ru-RU" altLang="en-US" sz="14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дағы</a:t>
            </a:r>
            <a:r>
              <a:rPr lang="ru-RU" altLang="en-US" sz="14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ИПОТЕКА </a:t>
            </a:r>
            <a:r>
              <a:rPr lang="ru-RU" altLang="en-US" sz="1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ПОРТФЕЛІ</a:t>
            </a:r>
          </a:p>
          <a:p>
            <a:pPr algn="ctr">
              <a:defRPr/>
            </a:pPr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4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кезең</a:t>
            </a:r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соңына</a:t>
            </a:r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млрд </a:t>
            </a:r>
            <a:r>
              <a:rPr lang="ru-RU" sz="1400" b="1" dirty="0" err="1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теңге</a:t>
            </a:r>
            <a:r>
              <a:rPr lang="ru-RU" sz="14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8" name="Rectangle 15"/>
          <p:cNvSpPr/>
          <p:nvPr/>
        </p:nvSpPr>
        <p:spPr>
          <a:xfrm>
            <a:off x="819564" y="969712"/>
            <a:ext cx="4595745" cy="251236"/>
          </a:xfrm>
          <a:prstGeom prst="rect">
            <a:avLst/>
          </a:prstGeom>
          <a:noFill/>
          <a:ln w="3175">
            <a:noFill/>
          </a:ln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41" anchor="ctr"/>
          <a:lstStyle/>
          <a:p>
            <a:pPr algn="ctr"/>
            <a:r>
              <a:rPr lang="ru-RU" altLang="en-US" sz="14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БАНКТІҢ ҰЗАҚ МЕРЗІМДІ САЛЫМДАРДАҒЫ </a:t>
            </a:r>
            <a:r>
              <a:rPr lang="ru-RU" altLang="en-US" sz="1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ҮЛЕСІ</a:t>
            </a:r>
            <a:endParaRPr lang="ru-RU" altLang="en-US" sz="14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(</a:t>
            </a:r>
            <a:r>
              <a:rPr lang="ru-RU" sz="1400" b="1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кезең</a:t>
            </a:r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1400" b="1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соңына</a:t>
            </a:r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, млрд </a:t>
            </a:r>
            <a:r>
              <a:rPr lang="ru-RU" sz="1400" b="1" dirty="0" err="1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теңге</a:t>
            </a:r>
            <a:r>
              <a:rPr lang="ru-RU" sz="1400" b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)</a:t>
            </a: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934" y="126698"/>
            <a:ext cx="371760" cy="481268"/>
          </a:xfrm>
          <a:prstGeom prst="rect">
            <a:avLst/>
          </a:prstGeom>
        </p:spPr>
      </p:pic>
      <p:pic>
        <p:nvPicPr>
          <p:cNvPr id="21" name="Рисунок 1" descr="cid:image001.png@01D71B4C.083BF310"/>
          <p:cNvPicPr>
            <a:picLocks noChangeAspect="1" noChangeArrowheads="1"/>
          </p:cNvPicPr>
          <p:nvPr/>
        </p:nvPicPr>
        <p:blipFill>
          <a:blip r:embed="rId4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0484" y="235049"/>
            <a:ext cx="1098695" cy="291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Rectangle 5"/>
          <p:cNvSpPr/>
          <p:nvPr/>
        </p:nvSpPr>
        <p:spPr>
          <a:xfrm>
            <a:off x="704300" y="4066896"/>
            <a:ext cx="4489868" cy="338554"/>
          </a:xfrm>
          <a:prstGeom prst="rect">
            <a:avLst/>
          </a:prstGeom>
          <a:noFill/>
          <a:ln w="3175">
            <a:noFill/>
          </a:ln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41" anchor="ctr"/>
          <a:lstStyle/>
          <a:p>
            <a:pPr algn="ctr">
              <a:defRPr sz="1400" b="1" i="0" u="none" strike="noStrike" kern="1200" spc="0" baseline="0">
                <a:solidFill>
                  <a:srgbClr val="000000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Отбасы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Банк»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ипотекасының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Қазақстанның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 sz="1400" b="1" i="0" u="none" strike="noStrike" kern="1200" spc="0" baseline="0">
                <a:solidFill>
                  <a:srgbClr val="000000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ЖІӨ-</a:t>
            </a:r>
            <a:r>
              <a:rPr lang="ru-RU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дегі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үлесі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, %</a:t>
            </a:r>
          </a:p>
        </p:txBody>
      </p:sp>
      <p:sp>
        <p:nvSpPr>
          <p:cNvPr id="29" name="Rectangle 5"/>
          <p:cNvSpPr/>
          <p:nvPr/>
        </p:nvSpPr>
        <p:spPr>
          <a:xfrm>
            <a:off x="-240804" y="3856898"/>
            <a:ext cx="4665982" cy="338554"/>
          </a:xfrm>
          <a:prstGeom prst="rect">
            <a:avLst/>
          </a:prstGeom>
          <a:noFill/>
          <a:ln w="3175">
            <a:noFill/>
          </a:ln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41" anchor="ctr"/>
          <a:lstStyle/>
          <a:p>
            <a:pPr algn="ctr">
              <a:defRPr sz="1400" b="1" i="0" u="none" strike="noStrike" kern="1200" spc="0" baseline="0">
                <a:solidFill>
                  <a:srgbClr val="000000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659103" y="3741563"/>
            <a:ext cx="281792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400" b="1" i="0" u="none" strike="noStrike" kern="1200" spc="0" baseline="0">
                <a:solidFill>
                  <a:srgbClr val="000000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Ипотеканың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ЖІӨ-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дегі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үлесі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, %</a:t>
            </a:r>
            <a:endParaRPr lang="ru-RU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386468" y="6293707"/>
            <a:ext cx="521478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800" dirty="0" err="1">
                <a:solidFill>
                  <a:srgbClr val="000000"/>
                </a:solidFill>
                <a:latin typeface="Arial Narrow" panose="020B0606020202030204" pitchFamily="34" charset="0"/>
              </a:rPr>
              <a:t>Дереккөз</a:t>
            </a:r>
            <a:r>
              <a:rPr lang="ru-RU" sz="800" dirty="0">
                <a:solidFill>
                  <a:srgbClr val="000000"/>
                </a:solidFill>
                <a:latin typeface="Arial Narrow" panose="020B0606020202030204" pitchFamily="34" charset="0"/>
              </a:rPr>
              <a:t>: </a:t>
            </a:r>
            <a:r>
              <a:rPr lang="en-US" sz="800" dirty="0">
                <a:solidFill>
                  <a:srgbClr val="000000"/>
                </a:solidFill>
                <a:latin typeface="Arial Narrow" panose="020B0606020202030204" pitchFamily="34" charset="0"/>
              </a:rPr>
              <a:t>https://dom.rf, </a:t>
            </a:r>
            <a:r>
              <a:rPr lang="ru-RU" sz="800" dirty="0">
                <a:solidFill>
                  <a:srgbClr val="000000"/>
                </a:solidFill>
                <a:latin typeface="Arial Narrow" panose="020B0606020202030204" pitchFamily="34" charset="0"/>
              </a:rPr>
              <a:t>Дайджест: </a:t>
            </a:r>
            <a:r>
              <a:rPr lang="ru-RU" sz="800" dirty="0" err="1">
                <a:solidFill>
                  <a:srgbClr val="000000"/>
                </a:solidFill>
                <a:latin typeface="Arial Narrow" panose="020B0606020202030204" pitchFamily="34" charset="0"/>
              </a:rPr>
              <a:t>шет</a:t>
            </a:r>
            <a:r>
              <a:rPr lang="ru-RU" sz="800" dirty="0">
                <a:solidFill>
                  <a:srgbClr val="000000"/>
                </a:solidFill>
                <a:latin typeface="Arial Narrow" panose="020B0606020202030204" pitchFamily="34" charset="0"/>
              </a:rPr>
              <a:t> </a:t>
            </a:r>
            <a:r>
              <a:rPr lang="ru-RU" sz="800" dirty="0" err="1">
                <a:solidFill>
                  <a:srgbClr val="000000"/>
                </a:solidFill>
                <a:latin typeface="Arial Narrow" panose="020B0606020202030204" pitchFamily="34" charset="0"/>
              </a:rPr>
              <a:t>елдердің</a:t>
            </a:r>
            <a:r>
              <a:rPr lang="ru-RU" sz="800" dirty="0">
                <a:solidFill>
                  <a:srgbClr val="000000"/>
                </a:solidFill>
                <a:latin typeface="Arial Narrow" panose="020B0606020202030204" pitchFamily="34" charset="0"/>
              </a:rPr>
              <a:t> </a:t>
            </a:r>
            <a:r>
              <a:rPr lang="ru-RU" sz="800" dirty="0" err="1">
                <a:solidFill>
                  <a:srgbClr val="000000"/>
                </a:solidFill>
                <a:latin typeface="Arial Narrow" panose="020B0606020202030204" pitchFamily="34" charset="0"/>
              </a:rPr>
              <a:t>тұрғын</a:t>
            </a:r>
            <a:r>
              <a:rPr lang="ru-RU" sz="800" dirty="0">
                <a:solidFill>
                  <a:srgbClr val="000000"/>
                </a:solidFill>
                <a:latin typeface="Arial Narrow" panose="020B0606020202030204" pitchFamily="34" charset="0"/>
              </a:rPr>
              <a:t> </a:t>
            </a:r>
            <a:r>
              <a:rPr lang="ru-RU" sz="800" dirty="0" err="1">
                <a:solidFill>
                  <a:srgbClr val="000000"/>
                </a:solidFill>
                <a:latin typeface="Arial Narrow" panose="020B0606020202030204" pitchFamily="34" charset="0"/>
              </a:rPr>
              <a:t>үй</a:t>
            </a:r>
            <a:r>
              <a:rPr lang="ru-RU" sz="800" dirty="0">
                <a:solidFill>
                  <a:srgbClr val="000000"/>
                </a:solidFill>
                <a:latin typeface="Arial Narrow" panose="020B0606020202030204" pitchFamily="34" charset="0"/>
              </a:rPr>
              <a:t> секторы 2022 </a:t>
            </a:r>
            <a:r>
              <a:rPr lang="ru-RU" sz="800" dirty="0" err="1">
                <a:solidFill>
                  <a:srgbClr val="000000"/>
                </a:solidFill>
                <a:latin typeface="Arial Narrow" panose="020B0606020202030204" pitchFamily="34" charset="0"/>
              </a:rPr>
              <a:t>жылғы</a:t>
            </a:r>
            <a:r>
              <a:rPr lang="ru-RU" sz="800" dirty="0">
                <a:solidFill>
                  <a:srgbClr val="000000"/>
                </a:solidFill>
                <a:latin typeface="Arial Narrow" panose="020B0606020202030204" pitchFamily="34" charset="0"/>
              </a:rPr>
              <a:t> 18 </a:t>
            </a:r>
            <a:r>
              <a:rPr lang="ru-RU" sz="800" dirty="0" err="1">
                <a:solidFill>
                  <a:srgbClr val="000000"/>
                </a:solidFill>
                <a:latin typeface="Arial Narrow" panose="020B0606020202030204" pitchFamily="34" charset="0"/>
              </a:rPr>
              <a:t>ақпандағы</a:t>
            </a:r>
            <a:r>
              <a:rPr lang="ru-RU" sz="800" dirty="0">
                <a:solidFill>
                  <a:srgbClr val="000000"/>
                </a:solidFill>
                <a:latin typeface="Arial Narrow" panose="020B0606020202030204" pitchFamily="34" charset="0"/>
              </a:rPr>
              <a:t>; </a:t>
            </a:r>
            <a:r>
              <a:rPr lang="ru-RU" sz="800" dirty="0" err="1">
                <a:solidFill>
                  <a:srgbClr val="000000"/>
                </a:solidFill>
                <a:latin typeface="Arial Narrow" panose="020B0606020202030204" pitchFamily="34" charset="0"/>
              </a:rPr>
              <a:t>Банктік</a:t>
            </a:r>
            <a:r>
              <a:rPr lang="ru-RU" sz="800" dirty="0">
                <a:solidFill>
                  <a:srgbClr val="000000"/>
                </a:solidFill>
                <a:latin typeface="Arial Narrow" panose="020B0606020202030204" pitchFamily="34" charset="0"/>
              </a:rPr>
              <a:t> </a:t>
            </a:r>
            <a:r>
              <a:rPr lang="ru-RU" sz="800" dirty="0" err="1">
                <a:solidFill>
                  <a:srgbClr val="000000"/>
                </a:solidFill>
                <a:latin typeface="Arial Narrow" panose="020B0606020202030204" pitchFamily="34" charset="0"/>
              </a:rPr>
              <a:t>есеп</a:t>
            </a:r>
            <a:r>
              <a:rPr lang="ru-RU" sz="800" dirty="0">
                <a:solidFill>
                  <a:srgbClr val="000000"/>
                </a:solidFill>
                <a:latin typeface="Arial Narrow" panose="020B0606020202030204" pitchFamily="34" charset="0"/>
              </a:rPr>
              <a:t> </a:t>
            </a:r>
            <a:r>
              <a:rPr lang="ru-RU" sz="800" dirty="0" err="1" smtClean="0">
                <a:solidFill>
                  <a:srgbClr val="000000"/>
                </a:solidFill>
                <a:latin typeface="Arial Narrow" panose="020B0606020202030204" pitchFamily="34" charset="0"/>
              </a:rPr>
              <a:t>айырысу</a:t>
            </a:r>
            <a:endParaRPr lang="ru-RU" sz="800" dirty="0" smtClean="0">
              <a:solidFill>
                <a:srgbClr val="000000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sz="800" dirty="0" err="1">
                <a:latin typeface="Arial Narrow" panose="020B0606020202030204" pitchFamily="34" charset="0"/>
              </a:rPr>
              <a:t>Қазақстан</a:t>
            </a:r>
            <a:r>
              <a:rPr lang="ru-RU" sz="800" dirty="0">
                <a:latin typeface="Arial Narrow" panose="020B0606020202030204" pitchFamily="34" charset="0"/>
              </a:rPr>
              <a:t> мен </a:t>
            </a:r>
            <a:r>
              <a:rPr lang="ru-RU" sz="800" dirty="0" err="1" smtClean="0">
                <a:latin typeface="Arial Narrow" panose="020B0606020202030204" pitchFamily="34" charset="0"/>
              </a:rPr>
              <a:t>Ресей</a:t>
            </a:r>
            <a:r>
              <a:rPr lang="ru-RU" sz="800" dirty="0" smtClean="0">
                <a:latin typeface="Arial Narrow" panose="020B0606020202030204" pitchFamily="34" charset="0"/>
              </a:rPr>
              <a:t> </a:t>
            </a:r>
            <a:r>
              <a:rPr lang="ru-RU" sz="800" dirty="0" err="1">
                <a:latin typeface="Arial Narrow" panose="020B0606020202030204" pitchFamily="34" charset="0"/>
              </a:rPr>
              <a:t>деректері</a:t>
            </a:r>
            <a:r>
              <a:rPr lang="ru-RU" sz="800" dirty="0">
                <a:latin typeface="Arial Narrow" panose="020B0606020202030204" pitchFamily="34" charset="0"/>
              </a:rPr>
              <a:t> 2022 </a:t>
            </a:r>
            <a:r>
              <a:rPr lang="ru-RU" sz="800" dirty="0" err="1">
                <a:latin typeface="Arial Narrow" panose="020B0606020202030204" pitchFamily="34" charset="0"/>
              </a:rPr>
              <a:t>жылдың</a:t>
            </a:r>
            <a:r>
              <a:rPr lang="ru-RU" sz="800" dirty="0">
                <a:latin typeface="Arial Narrow" panose="020B0606020202030204" pitchFamily="34" charset="0"/>
              </a:rPr>
              <a:t> </a:t>
            </a:r>
            <a:r>
              <a:rPr lang="ru-RU" sz="800" dirty="0" err="1" smtClean="0">
                <a:latin typeface="Arial Narrow" panose="020B0606020202030204" pitchFamily="34" charset="0"/>
              </a:rPr>
              <a:t>соңындағы</a:t>
            </a:r>
            <a:r>
              <a:rPr lang="ru-RU" sz="800" dirty="0" smtClean="0">
                <a:latin typeface="Arial Narrow" panose="020B0606020202030204" pitchFamily="34" charset="0"/>
              </a:rPr>
              <a:t> </a:t>
            </a:r>
            <a:r>
              <a:rPr lang="ru-RU" sz="800" dirty="0" err="1" smtClean="0">
                <a:latin typeface="Arial Narrow" panose="020B0606020202030204" pitchFamily="34" charset="0"/>
              </a:rPr>
              <a:t>көрсеткіштер</a:t>
            </a:r>
            <a:r>
              <a:rPr lang="ru-RU" sz="800" dirty="0" smtClean="0">
                <a:latin typeface="Arial Narrow" panose="020B0606020202030204" pitchFamily="34" charset="0"/>
              </a:rPr>
              <a:t> </a:t>
            </a:r>
            <a:r>
              <a:rPr lang="ru-RU" sz="800" dirty="0" err="1" smtClean="0">
                <a:latin typeface="Arial Narrow" panose="020B0606020202030204" pitchFamily="34" charset="0"/>
              </a:rPr>
              <a:t>бойынша</a:t>
            </a:r>
            <a:r>
              <a:rPr lang="ru-RU" sz="800" dirty="0" smtClean="0">
                <a:latin typeface="Arial Narrow" panose="020B0606020202030204" pitchFamily="34" charset="0"/>
              </a:rPr>
              <a:t> </a:t>
            </a:r>
            <a:r>
              <a:rPr lang="ru-RU" sz="800" dirty="0" err="1" smtClean="0">
                <a:latin typeface="Arial Narrow" panose="020B0606020202030204" pitchFamily="34" charset="0"/>
              </a:rPr>
              <a:t>алынған</a:t>
            </a:r>
            <a:r>
              <a:rPr lang="ru-RU" sz="800" dirty="0" smtClean="0">
                <a:latin typeface="Arial Narrow" panose="020B0606020202030204" pitchFamily="34" charset="0"/>
              </a:rPr>
              <a:t>.</a:t>
            </a:r>
            <a:endParaRPr lang="en-US" sz="800" dirty="0">
              <a:latin typeface="Arial Narrow" panose="020B0606020202030204" pitchFamily="34" charset="0"/>
            </a:endParaRPr>
          </a:p>
        </p:txBody>
      </p:sp>
      <p:graphicFrame>
        <p:nvGraphicFramePr>
          <p:cNvPr id="22" name="Диаграмма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8290214"/>
              </p:ext>
            </p:extLst>
          </p:nvPr>
        </p:nvGraphicFramePr>
        <p:xfrm>
          <a:off x="6496739" y="4078024"/>
          <a:ext cx="3246120" cy="23458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3" name="Диаграмма 2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7884850"/>
              </p:ext>
            </p:extLst>
          </p:nvPr>
        </p:nvGraphicFramePr>
        <p:xfrm>
          <a:off x="464596" y="4101559"/>
          <a:ext cx="4507711" cy="2611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576153" y="6207911"/>
            <a:ext cx="3082566" cy="1805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050" dirty="0">
                <a:solidFill>
                  <a:schemeClr val="tx1"/>
                </a:solidFill>
                <a:latin typeface="Arial Narrow" panose="020B0606020202030204" pitchFamily="34" charset="0"/>
              </a:rPr>
              <a:t>Қазақстанның жалпы ішкі өніміне ипотеканың үлесі, %</a:t>
            </a:r>
            <a:endParaRPr lang="ru-RU" sz="105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602774" y="6394655"/>
            <a:ext cx="3212739" cy="2539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r>
              <a:rPr lang="kk-KZ" sz="1050" dirty="0">
                <a:latin typeface="Arial Narrow" panose="020B0606020202030204" pitchFamily="34" charset="0"/>
                <a:ea typeface="Calibri" panose="020F0502020204030204" pitchFamily="34" charset="0"/>
              </a:rPr>
              <a:t>Отбасы Банк ипотекасының Қазақстанның ЖІӨ-дегі үлесі</a:t>
            </a:r>
            <a:endParaRPr lang="ru-RU" sz="1050" dirty="0">
              <a:latin typeface="Arial Narrow" panose="020B060602020203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718600" y="4234066"/>
            <a:ext cx="735290" cy="2539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kk-KZ" sz="1050" dirty="0">
                <a:latin typeface="Arial Narrow" panose="020B0606020202030204" pitchFamily="34" charset="0"/>
                <a:ea typeface="Calibri" panose="020F0502020204030204" pitchFamily="34" charset="0"/>
              </a:rPr>
              <a:t>Қазақстан</a:t>
            </a:r>
            <a:endParaRPr lang="ru-RU" sz="1050" dirty="0">
              <a:latin typeface="Arial Narrow" panose="020B060602020203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6794014" y="4473205"/>
            <a:ext cx="659876" cy="2539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kk-KZ" sz="1050" dirty="0">
                <a:latin typeface="Arial Narrow" panose="020B0606020202030204" pitchFamily="34" charset="0"/>
              </a:rPr>
              <a:t>Ресей</a:t>
            </a:r>
            <a:endParaRPr lang="ru-RU" sz="1050" dirty="0">
              <a:latin typeface="Arial Narrow" panose="020B0606020202030204" pitchFamily="34" charset="0"/>
            </a:endParaRPr>
          </a:p>
        </p:txBody>
      </p:sp>
      <p:graphicFrame>
        <p:nvGraphicFramePr>
          <p:cNvPr id="41" name="Диаграмма 13"/>
          <p:cNvGraphicFramePr>
            <a:graphicFrameLocks/>
          </p:cNvGraphicFramePr>
          <p:nvPr>
            <p:extLst/>
          </p:nvPr>
        </p:nvGraphicFramePr>
        <p:xfrm>
          <a:off x="712329" y="1368849"/>
          <a:ext cx="4702980" cy="2231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42" name="Прямоугольник 41"/>
          <p:cNvSpPr/>
          <p:nvPr/>
        </p:nvSpPr>
        <p:spPr>
          <a:xfrm>
            <a:off x="1246909" y="3255724"/>
            <a:ext cx="2119745" cy="1992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05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Халықтың ұзақмерзімді салымдары</a:t>
            </a:r>
            <a:endParaRPr lang="ru-RU" sz="105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1242320" y="3447499"/>
            <a:ext cx="849867" cy="11262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05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Банк үлесі</a:t>
            </a:r>
            <a:endParaRPr lang="ru-RU" sz="105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3468104" y="3239913"/>
            <a:ext cx="2503430" cy="24356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05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Банкке жасалған салымдар (депозиттік база)</a:t>
            </a:r>
            <a:endParaRPr lang="ru-RU" sz="105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46" name="Диаграмма 13"/>
          <p:cNvGraphicFramePr>
            <a:graphicFrameLocks/>
          </p:cNvGraphicFramePr>
          <p:nvPr>
            <p:extLst/>
          </p:nvPr>
        </p:nvGraphicFramePr>
        <p:xfrm>
          <a:off x="5867864" y="1368849"/>
          <a:ext cx="5562549" cy="2231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48" name="Прямоугольник 47"/>
          <p:cNvSpPr/>
          <p:nvPr/>
        </p:nvSpPr>
        <p:spPr>
          <a:xfrm>
            <a:off x="7042055" y="3337990"/>
            <a:ext cx="1377300" cy="2539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r>
              <a:rPr lang="kk-KZ" sz="1050" dirty="0" smtClean="0">
                <a:latin typeface="Arial Narrow" panose="020B0606020202030204" pitchFamily="34" charset="0"/>
                <a:ea typeface="Calibri" panose="020F0502020204030204" pitchFamily="34" charset="0"/>
              </a:rPr>
              <a:t>ЕДБ және ИК портфелі</a:t>
            </a:r>
            <a:endParaRPr lang="ru-RU" sz="1050" dirty="0">
              <a:latin typeface="Arial Narrow" panose="020B0606020202030204" pitchFamily="34" charset="0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8663483" y="3322053"/>
            <a:ext cx="930063" cy="2539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r>
              <a:rPr lang="kk-KZ" sz="1050" dirty="0" smtClean="0">
                <a:latin typeface="Arial Narrow" panose="020B0606020202030204" pitchFamily="34" charset="0"/>
                <a:ea typeface="Calibri" panose="020F0502020204030204" pitchFamily="34" charset="0"/>
              </a:rPr>
              <a:t>Банк портфелі</a:t>
            </a:r>
            <a:endParaRPr lang="ru-RU" sz="1050" dirty="0">
              <a:latin typeface="Arial Narrow" panose="020B0606020202030204" pitchFamily="34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10151143" y="3327982"/>
            <a:ext cx="721672" cy="2539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r>
              <a:rPr lang="kk-KZ" sz="1050" dirty="0" smtClean="0">
                <a:latin typeface="Arial Narrow" panose="020B0606020202030204" pitchFamily="34" charset="0"/>
                <a:ea typeface="Calibri" panose="020F0502020204030204" pitchFamily="34" charset="0"/>
              </a:rPr>
              <a:t>Банк үлесі</a:t>
            </a:r>
            <a:endParaRPr lang="ru-RU" sz="1050" dirty="0">
              <a:latin typeface="Arial Narrow" panose="020B0606020202030204" pitchFamily="34" charset="0"/>
            </a:endParaRPr>
          </a:p>
        </p:txBody>
      </p:sp>
      <p:sp>
        <p:nvSpPr>
          <p:cNvPr id="25" name="Номер слайда 1"/>
          <p:cNvSpPr>
            <a:spLocks noGrp="1"/>
          </p:cNvSpPr>
          <p:nvPr/>
        </p:nvSpPr>
        <p:spPr>
          <a:xfrm>
            <a:off x="11587159" y="6423826"/>
            <a:ext cx="395287" cy="39528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2</a:t>
            </a:r>
            <a:endParaRPr lang="en-US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448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-21883" y="0"/>
            <a:ext cx="12202322" cy="734663"/>
          </a:xfrm>
        </p:spPr>
        <p:txBody>
          <a:bodyPr>
            <a:normAutofit fontScale="90000"/>
          </a:bodyPr>
          <a:lstStyle/>
          <a:p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 НЕГІЗГІ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ҚАРЖЫЛЫҚ КӨРСЕТКІШТЕР</a:t>
            </a:r>
            <a:r>
              <a:rPr lang="ru-RU" sz="1600" dirty="0"/>
              <a:t/>
            </a:r>
            <a:br>
              <a:rPr lang="ru-RU" sz="1600" dirty="0"/>
            </a:br>
            <a:endParaRPr lang="ru-RU" sz="1600" dirty="0"/>
          </a:p>
        </p:txBody>
      </p:sp>
      <p:sp>
        <p:nvSpPr>
          <p:cNvPr id="6" name="Rectangle 7"/>
          <p:cNvSpPr/>
          <p:nvPr/>
        </p:nvSpPr>
        <p:spPr>
          <a:xfrm>
            <a:off x="410295" y="838559"/>
            <a:ext cx="5896237" cy="245116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41" anchor="ctr"/>
          <a:lstStyle/>
          <a:p>
            <a:r>
              <a:rPr lang="ru-RU" sz="14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АКТИВТЕР, МІНДЕТТЕМЕЛЕР, МЕНШІКТІ КАПИТАЛ, млрд. </a:t>
            </a:r>
            <a:r>
              <a:rPr lang="ru-RU" sz="14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теңге</a:t>
            </a:r>
            <a:endParaRPr lang="ru-RU" sz="14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5"/>
          <p:cNvSpPr/>
          <p:nvPr/>
        </p:nvSpPr>
        <p:spPr>
          <a:xfrm>
            <a:off x="7440239" y="3973490"/>
            <a:ext cx="2882112" cy="193208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41" anchor="ctr"/>
          <a:lstStyle/>
          <a:p>
            <a:r>
              <a:rPr lang="ru-RU" sz="14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ТАЗА ПАЙДА, </a:t>
            </a:r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млрд </a:t>
            </a:r>
            <a:r>
              <a:rPr lang="ru-RU" sz="1400" b="1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теңге</a:t>
            </a:r>
            <a:endParaRPr lang="ru-RU" sz="14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7"/>
          <p:cNvSpPr/>
          <p:nvPr/>
        </p:nvSpPr>
        <p:spPr>
          <a:xfrm>
            <a:off x="880582" y="3948102"/>
            <a:ext cx="4202313" cy="245116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41" anchor="ctr"/>
          <a:lstStyle/>
          <a:p>
            <a:r>
              <a:rPr lang="ru-RU" sz="14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ҚАЙТАРЫМДЫЛЫҚ </a:t>
            </a:r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КОЭФФИЦИЕНТТЕРІ, </a:t>
            </a:r>
            <a:r>
              <a:rPr lang="ru-RU" sz="14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934" y="126698"/>
            <a:ext cx="371760" cy="481268"/>
          </a:xfrm>
          <a:prstGeom prst="rect">
            <a:avLst/>
          </a:prstGeom>
        </p:spPr>
      </p:pic>
      <p:pic>
        <p:nvPicPr>
          <p:cNvPr id="17" name="Рисунок 1" descr="cid:image001.png@01D71B4C.083BF310"/>
          <p:cNvPicPr>
            <a:picLocks noChangeAspect="1" noChangeArrowheads="1"/>
          </p:cNvPicPr>
          <p:nvPr/>
        </p:nvPicPr>
        <p:blipFill>
          <a:blip r:embed="rId4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0484" y="235049"/>
            <a:ext cx="1098695" cy="291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ctangle 24"/>
          <p:cNvSpPr/>
          <p:nvPr/>
        </p:nvSpPr>
        <p:spPr>
          <a:xfrm>
            <a:off x="6636378" y="820988"/>
            <a:ext cx="4577491" cy="280889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5281" anchor="ctr"/>
          <a:lstStyle/>
          <a:p>
            <a:pPr defTabSz="862020">
              <a:defRPr/>
            </a:pP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ЕДБ АРАСЫНДАҒЫ ЕҢ ТӨМЕНІ </a:t>
            </a:r>
            <a:r>
              <a:rPr lang="en-US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NPL </a:t>
            </a:r>
            <a:r>
              <a:rPr lang="ru-RU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ДЕҢГЕЙІ (%)</a:t>
            </a:r>
            <a:endParaRPr lang="en-US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1" name="Диаграмма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9491458"/>
              </p:ext>
            </p:extLst>
          </p:nvPr>
        </p:nvGraphicFramePr>
        <p:xfrm>
          <a:off x="6306532" y="1222390"/>
          <a:ext cx="5062194" cy="26123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2" name="Rectangle 19"/>
          <p:cNvSpPr/>
          <p:nvPr/>
        </p:nvSpPr>
        <p:spPr>
          <a:xfrm>
            <a:off x="6472657" y="2520493"/>
            <a:ext cx="1332349" cy="245003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defTabSz="862020">
              <a:defRPr/>
            </a:pPr>
            <a:r>
              <a:rPr lang="ru-RU" sz="992" b="1" kern="0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Банк секторы </a:t>
            </a:r>
            <a:r>
              <a:rPr lang="ru-RU" sz="992" b="1" kern="0" dirty="0">
                <a:solidFill>
                  <a:srgbClr val="FF0000"/>
                </a:solidFill>
                <a:latin typeface="Arial Narrow" panose="020B0606020202030204" pitchFamily="34" charset="0"/>
              </a:rPr>
              <a:t>– </a:t>
            </a:r>
            <a:r>
              <a:rPr lang="ru-RU" sz="992" b="1" kern="0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3,36</a:t>
            </a:r>
            <a:endParaRPr lang="ru-RU" sz="992" b="1" kern="0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24" name="Прямая соединительная линия 5"/>
          <p:cNvCxnSpPr>
            <a:cxnSpLocks noChangeShapeType="1"/>
          </p:cNvCxnSpPr>
          <p:nvPr/>
        </p:nvCxnSpPr>
        <p:spPr bwMode="auto">
          <a:xfrm flipV="1">
            <a:off x="6409113" y="2816208"/>
            <a:ext cx="4568992" cy="33355"/>
          </a:xfrm>
          <a:prstGeom prst="line">
            <a:avLst/>
          </a:prstGeom>
          <a:noFill/>
          <a:ln w="19050" algn="ctr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28" name="Диаграмма 2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8926339"/>
              </p:ext>
            </p:extLst>
          </p:nvPr>
        </p:nvGraphicFramePr>
        <p:xfrm>
          <a:off x="248478" y="4166697"/>
          <a:ext cx="5466522" cy="25970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0" name="Диаграмма 29"/>
          <p:cNvGraphicFramePr/>
          <p:nvPr>
            <p:extLst>
              <p:ext uri="{D42A27DB-BD31-4B8C-83A1-F6EECF244321}">
                <p14:modId xmlns:p14="http://schemas.microsoft.com/office/powerpoint/2010/main" val="2118276448"/>
              </p:ext>
            </p:extLst>
          </p:nvPr>
        </p:nvGraphicFramePr>
        <p:xfrm>
          <a:off x="576420" y="1333441"/>
          <a:ext cx="5497237" cy="2414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2" name="Диаграмма 3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6759606"/>
              </p:ext>
            </p:extLst>
          </p:nvPr>
        </p:nvGraphicFramePr>
        <p:xfrm>
          <a:off x="6472657" y="4310266"/>
          <a:ext cx="4619413" cy="23743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33" name="Прямоугольник 32"/>
          <p:cNvSpPr/>
          <p:nvPr/>
        </p:nvSpPr>
        <p:spPr>
          <a:xfrm>
            <a:off x="6879380" y="4338092"/>
            <a:ext cx="685202" cy="2105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k-KZ" sz="105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Табыстар</a:t>
            </a:r>
            <a:endParaRPr lang="ru-RU" sz="105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879380" y="4600127"/>
            <a:ext cx="773226" cy="2017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k-KZ" sz="105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Шығындар</a:t>
            </a:r>
            <a:endParaRPr lang="ru-RU" sz="105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Номер слайда 1"/>
          <p:cNvSpPr>
            <a:spLocks noGrp="1"/>
          </p:cNvSpPr>
          <p:nvPr/>
        </p:nvSpPr>
        <p:spPr>
          <a:xfrm>
            <a:off x="11611535" y="6395394"/>
            <a:ext cx="395287" cy="39528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  <a:latin typeface="Arial Narrow" panose="020B0606020202030204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410164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ru-RU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КЛИЕНТ </a:t>
            </a:r>
            <a:r>
              <a:rPr lang="ru-RU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ПОРТРЕТ</a:t>
            </a:r>
            <a:r>
              <a:rPr lang="kk-KZ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ЗАЕМНЫҢ НЕГІЗГІ </a:t>
            </a:r>
            <a:r>
              <a:rPr lang="ru-RU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МАҚСАТЫ – ТҰРҒЫН ҮЙ АЛУ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9794" y="724069"/>
            <a:ext cx="413763" cy="535644"/>
          </a:xfrm>
          <a:prstGeom prst="rect">
            <a:avLst/>
          </a:prstGeom>
        </p:spPr>
      </p:pic>
      <p:pic>
        <p:nvPicPr>
          <p:cNvPr id="7" name="Рисунок 1" descr="cid:image001.png@01D71B4C.083BF310"/>
          <p:cNvPicPr>
            <a:picLocks noChangeAspect="1" noChangeArrowheads="1"/>
          </p:cNvPicPr>
          <p:nvPr/>
        </p:nvPicPr>
        <p:blipFill>
          <a:blip r:embed="rId4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2541" y="909180"/>
            <a:ext cx="980652" cy="25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" name="Прямоугольник 64"/>
          <p:cNvSpPr/>
          <p:nvPr/>
        </p:nvSpPr>
        <p:spPr>
          <a:xfrm>
            <a:off x="6594785" y="1026234"/>
            <a:ext cx="3888435" cy="2539419"/>
          </a:xfrm>
          <a:prstGeom prst="rect">
            <a:avLst/>
          </a:prstGeom>
          <a:solidFill>
            <a:schemeClr val="bg1">
              <a:lumMod val="85000"/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965" tIns="32982" rIns="65965" bIns="32982" anchor="ctr"/>
          <a:lstStyle/>
          <a:p>
            <a:pPr>
              <a:defRPr/>
            </a:pPr>
            <a:endParaRPr lang="ru-RU" sz="1451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66" name="Группа 5"/>
          <p:cNvGrpSpPr>
            <a:grpSpLocks/>
          </p:cNvGrpSpPr>
          <p:nvPr/>
        </p:nvGrpSpPr>
        <p:grpSpPr bwMode="auto">
          <a:xfrm>
            <a:off x="368137" y="1981115"/>
            <a:ext cx="2926645" cy="1661987"/>
            <a:chOff x="1193728" y="3494914"/>
            <a:chExt cx="2901906" cy="2682526"/>
          </a:xfrm>
        </p:grpSpPr>
        <p:sp>
          <p:nvSpPr>
            <p:cNvPr id="67" name="Прямоугольник 66"/>
            <p:cNvSpPr/>
            <p:nvPr/>
          </p:nvSpPr>
          <p:spPr>
            <a:xfrm>
              <a:off x="1193729" y="3494914"/>
              <a:ext cx="2901905" cy="631044"/>
            </a:xfrm>
            <a:prstGeom prst="rect">
              <a:avLst/>
            </a:prstGeom>
            <a:solidFill>
              <a:srgbClr val="F7E8A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ru-RU" sz="1088" b="1" dirty="0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КЛИЕНТТІҢ АЙ САЙЫНҒЫ ОРТАША ТАБЫСЫ (</a:t>
              </a:r>
              <a:r>
                <a:rPr lang="ru-RU" sz="1088" b="1" dirty="0" err="1" smtClean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теңге</a:t>
              </a:r>
              <a:r>
                <a:rPr lang="ru-RU" sz="1088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):</a:t>
              </a:r>
            </a:p>
          </p:txBody>
        </p:sp>
        <p:sp>
          <p:nvSpPr>
            <p:cNvPr id="68" name="Прямоугольник 67"/>
            <p:cNvSpPr/>
            <p:nvPr/>
          </p:nvSpPr>
          <p:spPr>
            <a:xfrm>
              <a:off x="1193729" y="4125957"/>
              <a:ext cx="2898116" cy="721708"/>
            </a:xfrm>
            <a:prstGeom prst="rect">
              <a:avLst/>
            </a:prstGeom>
            <a:solidFill>
              <a:srgbClr val="0099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ru-RU" sz="12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Тұрғын</a:t>
              </a:r>
              <a:r>
                <a:rPr lang="ru-RU" sz="12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2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үй</a:t>
              </a:r>
              <a:r>
                <a:rPr lang="ru-RU" sz="12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2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заемы</a:t>
              </a:r>
              <a:r>
                <a:rPr lang="ru-RU" sz="12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– 2</a:t>
              </a:r>
              <a:r>
                <a:rPr lang="en-US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</a:t>
              </a:r>
              <a:r>
                <a:rPr lang="ru-RU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 </a:t>
              </a:r>
              <a:r>
                <a:rPr lang="ru-RU" sz="1200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мың</a:t>
              </a:r>
              <a:endParaRPr lang="ru-RU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Прямоугольник 68"/>
            <p:cNvSpPr/>
            <p:nvPr/>
          </p:nvSpPr>
          <p:spPr>
            <a:xfrm>
              <a:off x="1193729" y="4843678"/>
              <a:ext cx="2898116" cy="677848"/>
            </a:xfrm>
            <a:prstGeom prst="rect">
              <a:avLst/>
            </a:prstGeom>
            <a:solidFill>
              <a:srgbClr val="3E5A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ru-RU" sz="12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Аралық</a:t>
              </a:r>
              <a:r>
                <a:rPr lang="ru-RU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заем – 5</a:t>
              </a:r>
              <a:r>
                <a:rPr lang="en-US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15</a:t>
              </a:r>
              <a:r>
                <a:rPr lang="ru-RU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2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мың</a:t>
              </a:r>
              <a:endParaRPr lang="ru-RU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Прямоугольник 69"/>
            <p:cNvSpPr/>
            <p:nvPr/>
          </p:nvSpPr>
          <p:spPr>
            <a:xfrm>
              <a:off x="1193728" y="5509562"/>
              <a:ext cx="2898117" cy="667878"/>
            </a:xfrm>
            <a:prstGeom prst="rect">
              <a:avLst/>
            </a:prstGeom>
            <a:solidFill>
              <a:srgbClr val="96AE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ru-RU" sz="12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Алдын</a:t>
              </a:r>
              <a:r>
                <a:rPr lang="ru-RU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ала заем – 2</a:t>
              </a:r>
              <a:r>
                <a:rPr lang="en-US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11</a:t>
              </a:r>
              <a:r>
                <a:rPr lang="ru-RU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2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мың</a:t>
              </a:r>
              <a:endParaRPr lang="ru-RU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2" name="Прямоугольник 71"/>
          <p:cNvSpPr/>
          <p:nvPr/>
        </p:nvSpPr>
        <p:spPr>
          <a:xfrm>
            <a:off x="6628441" y="1913711"/>
            <a:ext cx="1066376" cy="251274"/>
          </a:xfrm>
          <a:prstGeom prst="rect">
            <a:avLst/>
          </a:prstGeom>
        </p:spPr>
        <p:txBody>
          <a:bodyPr lIns="65965" tIns="32982" rIns="65965" bIns="32982">
            <a:spAutoFit/>
          </a:bodyPr>
          <a:lstStyle/>
          <a:p>
            <a:pPr>
              <a:defRPr/>
            </a:pPr>
            <a:r>
              <a:rPr lang="ru-RU" sz="1155" b="1" dirty="0">
                <a:solidFill>
                  <a:srgbClr val="91B9DC">
                    <a:lumMod val="25000"/>
                  </a:srgbClr>
                </a:solidFill>
                <a:latin typeface="Arial Narrow" panose="020B0606020202030204" pitchFamily="34" charset="0"/>
              </a:rPr>
              <a:t>  </a:t>
            </a:r>
            <a:r>
              <a:rPr lang="ru-RU" sz="1200" b="1" i="1" dirty="0" err="1">
                <a:solidFill>
                  <a:srgbClr val="91B9DC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Заемдар</a:t>
            </a:r>
            <a:endParaRPr lang="ru-RU" sz="1200" b="1" i="1" dirty="0">
              <a:solidFill>
                <a:srgbClr val="91B9DC">
                  <a:lumMod val="2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3" name="Соединительная линия уступом 72"/>
          <p:cNvCxnSpPr/>
          <p:nvPr/>
        </p:nvCxnSpPr>
        <p:spPr>
          <a:xfrm flipV="1">
            <a:off x="6230380" y="2240227"/>
            <a:ext cx="830290" cy="502444"/>
          </a:xfrm>
          <a:prstGeom prst="bentConnector3">
            <a:avLst>
              <a:gd name="adj1" fmla="val 50000"/>
            </a:avLst>
          </a:prstGeom>
          <a:ln w="127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Прямоугольник 13"/>
          <p:cNvSpPr>
            <a:spLocks noChangeArrowheads="1"/>
          </p:cNvSpPr>
          <p:nvPr/>
        </p:nvSpPr>
        <p:spPr bwMode="auto">
          <a:xfrm>
            <a:off x="7708519" y="1366672"/>
            <a:ext cx="1552030" cy="401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5965" tIns="32982" rIns="65965" bIns="32982">
            <a:spAutoFit/>
          </a:bodyPr>
          <a:lstStyle>
            <a:lvl1pPr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>
              <a:buFont typeface="Arial" panose="020B0604020202020204" pitchFamily="34" charset="0"/>
              <a:buNone/>
              <a:defRPr/>
            </a:pPr>
            <a:r>
              <a:rPr lang="ru-RU" altLang="ru-RU" sz="2177" b="1" dirty="0">
                <a:solidFill>
                  <a:srgbClr val="009999"/>
                </a:solidFill>
                <a:latin typeface="Arial Narrow" panose="020B0606020202030204" pitchFamily="34" charset="0"/>
              </a:rPr>
              <a:t>44</a:t>
            </a:r>
            <a:r>
              <a:rPr lang="en-US" altLang="ru-RU" sz="2177" b="1" dirty="0">
                <a:solidFill>
                  <a:srgbClr val="009999"/>
                </a:solidFill>
                <a:latin typeface="Arial Narrow" panose="020B0606020202030204" pitchFamily="34" charset="0"/>
              </a:rPr>
              <a:t>7 268</a:t>
            </a:r>
            <a:endParaRPr lang="ru-RU" altLang="ru-RU" sz="2177" b="1" dirty="0">
              <a:solidFill>
                <a:srgbClr val="009999"/>
              </a:solidFill>
              <a:latin typeface="Arial Narrow" panose="020B0606020202030204" pitchFamily="34" charset="0"/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7708519" y="1673460"/>
            <a:ext cx="1697749" cy="405162"/>
          </a:xfrm>
          <a:prstGeom prst="rect">
            <a:avLst/>
          </a:prstGeom>
        </p:spPr>
        <p:txBody>
          <a:bodyPr wrap="none" lIns="65965" tIns="32982" rIns="65965" bIns="32982">
            <a:spAutoFit/>
          </a:bodyPr>
          <a:lstStyle/>
          <a:p>
            <a:pPr>
              <a:defRPr/>
            </a:pPr>
            <a:r>
              <a:rPr lang="ru-RU" sz="1200" b="1" i="1" dirty="0" err="1">
                <a:solidFill>
                  <a:srgbClr val="91B9DC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Берілген</a:t>
            </a:r>
            <a:r>
              <a:rPr lang="ru-RU" sz="1200" b="1" i="1" dirty="0">
                <a:solidFill>
                  <a:srgbClr val="91B9DC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>
              <a:defRPr/>
            </a:pPr>
            <a:r>
              <a:rPr lang="ru-RU" sz="1000" b="1" i="1" dirty="0" err="1">
                <a:solidFill>
                  <a:srgbClr val="91B9DC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ауысуларды</a:t>
            </a:r>
            <a:r>
              <a:rPr lang="ru-RU" sz="1000" b="1" i="1" dirty="0">
                <a:solidFill>
                  <a:srgbClr val="91B9DC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b="1" i="1" dirty="0" err="1">
                <a:solidFill>
                  <a:srgbClr val="91B9DC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қоспағанда</a:t>
            </a:r>
            <a:endParaRPr lang="ru-RU" sz="1000" b="1" i="1" dirty="0">
              <a:solidFill>
                <a:srgbClr val="91B9DC">
                  <a:lumMod val="2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6" name="Picture 22" descr="Картинки по запросу loan icon 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9373" y="1034773"/>
            <a:ext cx="401834" cy="359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" name="Стрелка вверх 76"/>
          <p:cNvSpPr/>
          <p:nvPr/>
        </p:nvSpPr>
        <p:spPr>
          <a:xfrm rot="5400000">
            <a:off x="5573529" y="-128430"/>
            <a:ext cx="89201" cy="3490686"/>
          </a:xfrm>
          <a:prstGeom prst="upArrow">
            <a:avLst>
              <a:gd name="adj1" fmla="val 19978"/>
              <a:gd name="adj2" fmla="val 0"/>
            </a:avLst>
          </a:prstGeom>
          <a:solidFill>
            <a:srgbClr val="00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965" tIns="32982" rIns="65965" bIns="32982" anchor="ctr"/>
          <a:lstStyle/>
          <a:p>
            <a:pPr>
              <a:defRPr/>
            </a:pPr>
            <a:endParaRPr lang="ru-RU" sz="1299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  <p:sp>
        <p:nvSpPr>
          <p:cNvPr id="78" name="Прямоугольник 17"/>
          <p:cNvSpPr>
            <a:spLocks noChangeArrowheads="1"/>
          </p:cNvSpPr>
          <p:nvPr/>
        </p:nvSpPr>
        <p:spPr bwMode="auto">
          <a:xfrm>
            <a:off x="3614020" y="1347739"/>
            <a:ext cx="3828589" cy="262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5965" tIns="32982" rIns="65965" bIns="32982">
            <a:spAutoFit/>
          </a:bodyPr>
          <a:lstStyle>
            <a:lvl1pPr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>
              <a:buFont typeface="Arial" panose="020B0604020202020204" pitchFamily="34" charset="0"/>
              <a:buNone/>
              <a:defRPr/>
            </a:pPr>
            <a:r>
              <a:rPr lang="ru-RU" altLang="ru-RU" sz="127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altLang="ru-RU" sz="127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лардың</a:t>
            </a:r>
            <a:r>
              <a:rPr lang="ru-RU" altLang="ru-RU" sz="127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7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ішінде</a:t>
            </a:r>
            <a:r>
              <a:rPr lang="ru-RU" altLang="ru-RU" sz="127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7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тұрғын</a:t>
            </a:r>
            <a:r>
              <a:rPr lang="ru-RU" altLang="ru-RU" sz="127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7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үй</a:t>
            </a:r>
            <a:r>
              <a:rPr lang="ru-RU" altLang="ru-RU" sz="127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7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жағдайын</a:t>
            </a:r>
            <a:r>
              <a:rPr lang="ru-RU" altLang="ru-RU" sz="127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27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жақсартқан</a:t>
            </a:r>
            <a:endParaRPr lang="ru-RU" altLang="ru-RU" sz="127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Овал 78"/>
          <p:cNvSpPr/>
          <p:nvPr/>
        </p:nvSpPr>
        <p:spPr>
          <a:xfrm>
            <a:off x="7428745" y="1545772"/>
            <a:ext cx="138595" cy="132867"/>
          </a:xfrm>
          <a:prstGeom prst="ellipse">
            <a:avLst/>
          </a:prstGeom>
          <a:solidFill>
            <a:srgbClr val="00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965" tIns="32982" rIns="65965" bIns="32982" anchor="ctr"/>
          <a:lstStyle/>
          <a:p>
            <a:pPr>
              <a:defRPr/>
            </a:pPr>
            <a:endParaRPr lang="ru-RU" sz="1299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  <p:sp>
        <p:nvSpPr>
          <p:cNvPr id="80" name="Прямоугольник 19"/>
          <p:cNvSpPr>
            <a:spLocks noChangeArrowheads="1"/>
          </p:cNvSpPr>
          <p:nvPr/>
        </p:nvSpPr>
        <p:spPr bwMode="auto">
          <a:xfrm>
            <a:off x="376959" y="5959873"/>
            <a:ext cx="5287212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l">
              <a:defRPr/>
            </a:pPr>
            <a:r>
              <a:rPr lang="ru-RU" sz="1100" baseline="30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kk-KZ" altLang="ru-RU" sz="11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altLang="ru-RU" sz="11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Қолданыстағы келісімшарттар – </a:t>
            </a:r>
            <a:r>
              <a:rPr lang="ru-RU" altLang="ru-RU" sz="11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2 60</a:t>
            </a:r>
            <a:r>
              <a:rPr lang="en-US" altLang="ru-RU" sz="11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8 394</a:t>
            </a:r>
            <a:endParaRPr lang="ru-RU" altLang="ru-RU" sz="1100" b="1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Прямоугольник 80"/>
          <p:cNvSpPr/>
          <p:nvPr/>
        </p:nvSpPr>
        <p:spPr>
          <a:xfrm>
            <a:off x="1339410" y="1685719"/>
            <a:ext cx="804877" cy="262046"/>
          </a:xfrm>
          <a:prstGeom prst="rect">
            <a:avLst/>
          </a:prstGeom>
        </p:spPr>
        <p:txBody>
          <a:bodyPr wrap="none" lIns="65965" tIns="32982" rIns="65965" bIns="32982">
            <a:spAutoFit/>
          </a:bodyPr>
          <a:lstStyle/>
          <a:p>
            <a:pPr>
              <a:defRPr/>
            </a:pPr>
            <a:r>
              <a:rPr lang="ru-RU" sz="1270" dirty="0" smtClean="0">
                <a:solidFill>
                  <a:srgbClr val="009999"/>
                </a:solidFill>
                <a:latin typeface="Arial Narrow" panose="020B0606020202030204" pitchFamily="34" charset="0"/>
              </a:rPr>
              <a:t>салымшы</a:t>
            </a:r>
            <a:r>
              <a:rPr lang="ru-RU" sz="1270" baseline="30000" dirty="0" smtClean="0">
                <a:solidFill>
                  <a:srgbClr val="009999"/>
                </a:solidFill>
              </a:rPr>
              <a:t>1</a:t>
            </a:r>
            <a:endParaRPr lang="ru-RU" sz="1270" dirty="0">
              <a:solidFill>
                <a:srgbClr val="009999"/>
              </a:solidFill>
            </a:endParaRPr>
          </a:p>
        </p:txBody>
      </p:sp>
      <p:grpSp>
        <p:nvGrpSpPr>
          <p:cNvPr id="82" name="Группа 29"/>
          <p:cNvGrpSpPr>
            <a:grpSpLocks/>
          </p:cNvGrpSpPr>
          <p:nvPr/>
        </p:nvGrpSpPr>
        <p:grpSpPr bwMode="auto">
          <a:xfrm>
            <a:off x="6789574" y="2146334"/>
            <a:ext cx="3307941" cy="1315354"/>
            <a:chOff x="7547351" y="2387135"/>
            <a:chExt cx="4584810" cy="1823488"/>
          </a:xfrm>
        </p:grpSpPr>
        <p:grpSp>
          <p:nvGrpSpPr>
            <p:cNvPr id="83" name="Группа 30"/>
            <p:cNvGrpSpPr>
              <a:grpSpLocks/>
            </p:cNvGrpSpPr>
            <p:nvPr/>
          </p:nvGrpSpPr>
          <p:grpSpPr bwMode="auto">
            <a:xfrm>
              <a:off x="8115660" y="2387135"/>
              <a:ext cx="2931203" cy="442582"/>
              <a:chOff x="8335063" y="1420535"/>
              <a:chExt cx="2931203" cy="442582"/>
            </a:xfrm>
          </p:grpSpPr>
          <p:pic>
            <p:nvPicPr>
              <p:cNvPr id="102" name="Picture 10" descr="Картинки по запросу house icon png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335063" y="1433457"/>
                <a:ext cx="400182" cy="40018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103" name="Группа 50"/>
              <p:cNvGrpSpPr>
                <a:grpSpLocks/>
              </p:cNvGrpSpPr>
              <p:nvPr/>
            </p:nvGrpSpPr>
            <p:grpSpPr bwMode="auto">
              <a:xfrm>
                <a:off x="8516114" y="1420535"/>
                <a:ext cx="2750152" cy="442582"/>
                <a:chOff x="8408164" y="1411010"/>
                <a:chExt cx="2750152" cy="442582"/>
              </a:xfrm>
            </p:grpSpPr>
            <p:sp>
              <p:nvSpPr>
                <p:cNvPr id="104" name="Прямоугольник 103"/>
                <p:cNvSpPr/>
                <p:nvPr/>
              </p:nvSpPr>
              <p:spPr>
                <a:xfrm>
                  <a:off x="8408164" y="1411010"/>
                  <a:ext cx="1279557" cy="437519"/>
                </a:xfrm>
                <a:prstGeom prst="rect">
                  <a:avLst/>
                </a:prstGeom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r>
                    <a:rPr lang="ru-RU" sz="1451" b="1" dirty="0" smtClean="0">
                      <a:solidFill>
                        <a:srgbClr val="009999"/>
                      </a:solidFill>
                      <a:latin typeface="Arial Narrow" panose="020B0606020202030204" pitchFamily="34" charset="0"/>
                    </a:rPr>
                    <a:t>   92,6</a:t>
                  </a:r>
                  <a:r>
                    <a:rPr lang="ru-RU" sz="1451" b="1" dirty="0">
                      <a:solidFill>
                        <a:srgbClr val="009999"/>
                      </a:solidFill>
                      <a:latin typeface="Arial Narrow" panose="020B0606020202030204" pitchFamily="34" charset="0"/>
                    </a:rPr>
                    <a:t>%</a:t>
                  </a:r>
                </a:p>
              </p:txBody>
            </p:sp>
            <p:sp>
              <p:nvSpPr>
                <p:cNvPr id="105" name="Прямоугольник 52"/>
                <p:cNvSpPr>
                  <a:spLocks noChangeArrowheads="1"/>
                </p:cNvSpPr>
                <p:nvPr/>
              </p:nvSpPr>
              <p:spPr bwMode="auto">
                <a:xfrm>
                  <a:off x="9229359" y="1469586"/>
                  <a:ext cx="1928957" cy="38400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900">
                      <a:solidFill>
                        <a:schemeClr val="tx1"/>
                      </a:solidFill>
                      <a:latin typeface="Trebuchet MS" panose="020B0603020202020204" pitchFamily="34" charset="0"/>
                    </a:defRPr>
                  </a:lvl1pPr>
                  <a:lvl2pPr marL="742950" indent="-285750">
                    <a:defRPr sz="900">
                      <a:solidFill>
                        <a:schemeClr val="tx1"/>
                      </a:solidFill>
                      <a:latin typeface="Trebuchet MS" panose="020B0603020202020204" pitchFamily="34" charset="0"/>
                    </a:defRPr>
                  </a:lvl2pPr>
                  <a:lvl3pPr marL="1143000" indent="-228600">
                    <a:defRPr sz="900">
                      <a:solidFill>
                        <a:schemeClr val="tx1"/>
                      </a:solidFill>
                      <a:latin typeface="Trebuchet MS" panose="020B0603020202020204" pitchFamily="34" charset="0"/>
                    </a:defRPr>
                  </a:lvl3pPr>
                  <a:lvl4pPr marL="1600200" indent="-228600">
                    <a:defRPr sz="900">
                      <a:solidFill>
                        <a:schemeClr val="tx1"/>
                      </a:solidFill>
                      <a:latin typeface="Trebuchet MS" panose="020B0603020202020204" pitchFamily="34" charset="0"/>
                    </a:defRPr>
                  </a:lvl4pPr>
                  <a:lvl5pPr marL="2057400" indent="-228600">
                    <a:defRPr sz="900">
                      <a:solidFill>
                        <a:schemeClr val="tx1"/>
                      </a:solidFill>
                      <a:latin typeface="Trebuchet MS" panose="020B0603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900">
                      <a:solidFill>
                        <a:schemeClr val="tx1"/>
                      </a:solidFill>
                      <a:latin typeface="Trebuchet MS" panose="020B0603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900">
                      <a:solidFill>
                        <a:schemeClr val="tx1"/>
                      </a:solidFill>
                      <a:latin typeface="Trebuchet MS" panose="020B0603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900">
                      <a:solidFill>
                        <a:schemeClr val="tx1"/>
                      </a:solidFill>
                      <a:latin typeface="Trebuchet MS" panose="020B0603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900">
                      <a:solidFill>
                        <a:schemeClr val="tx1"/>
                      </a:solidFill>
                      <a:latin typeface="Trebuchet MS" panose="020B0603020202020204" pitchFamily="34" charset="0"/>
                    </a:defRPr>
                  </a:lvl9pPr>
                </a:lstStyle>
                <a:p>
                  <a:pPr>
                    <a:buFont typeface="Arial" panose="020B0604020202020204" pitchFamily="34" charset="0"/>
                    <a:buNone/>
                    <a:defRPr/>
                  </a:pPr>
                  <a:r>
                    <a:rPr lang="ru-RU" altLang="ru-RU" sz="1200" dirty="0" err="1">
                      <a:latin typeface="Arial" panose="020B0604020202020204" pitchFamily="34" charset="0"/>
                      <a:cs typeface="Arial" panose="020B0604020202020204" pitchFamily="34" charset="0"/>
                    </a:rPr>
                    <a:t>Тұрғын</a:t>
                  </a:r>
                  <a:r>
                    <a:rPr lang="ru-RU" altLang="ru-RU" sz="12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ru-RU" altLang="ru-RU" sz="1200" dirty="0" err="1">
                      <a:latin typeface="Arial" panose="020B0604020202020204" pitchFamily="34" charset="0"/>
                      <a:cs typeface="Arial" panose="020B0604020202020204" pitchFamily="34" charset="0"/>
                    </a:rPr>
                    <a:t>үй</a:t>
                  </a:r>
                  <a:r>
                    <a:rPr lang="ru-RU" altLang="ru-RU" sz="12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ru-RU" altLang="ru-RU" sz="1200" dirty="0" err="1">
                      <a:latin typeface="Arial" panose="020B0604020202020204" pitchFamily="34" charset="0"/>
                      <a:cs typeface="Arial" panose="020B0604020202020204" pitchFamily="34" charset="0"/>
                    </a:rPr>
                    <a:t>алу</a:t>
                  </a:r>
                  <a:endParaRPr lang="ru-RU" altLang="ru-RU" sz="12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84" name="Группа 31"/>
            <p:cNvGrpSpPr>
              <a:grpSpLocks/>
            </p:cNvGrpSpPr>
            <p:nvPr/>
          </p:nvGrpSpPr>
          <p:grpSpPr bwMode="auto">
            <a:xfrm>
              <a:off x="8149977" y="3773105"/>
              <a:ext cx="3982183" cy="437518"/>
              <a:chOff x="8275120" y="985025"/>
              <a:chExt cx="3982183" cy="437518"/>
            </a:xfrm>
          </p:grpSpPr>
          <p:grpSp>
            <p:nvGrpSpPr>
              <p:cNvPr id="98" name="Группа 45"/>
              <p:cNvGrpSpPr>
                <a:grpSpLocks/>
              </p:cNvGrpSpPr>
              <p:nvPr/>
            </p:nvGrpSpPr>
            <p:grpSpPr bwMode="auto">
              <a:xfrm>
                <a:off x="8615394" y="985025"/>
                <a:ext cx="3641909" cy="437518"/>
                <a:chOff x="8549861" y="87859"/>
                <a:chExt cx="3641909" cy="437518"/>
              </a:xfrm>
            </p:grpSpPr>
            <p:sp>
              <p:nvSpPr>
                <p:cNvPr id="100" name="Прямоугольник 99"/>
                <p:cNvSpPr/>
                <p:nvPr/>
              </p:nvSpPr>
              <p:spPr>
                <a:xfrm>
                  <a:off x="8549861" y="87859"/>
                  <a:ext cx="1004912" cy="437518"/>
                </a:xfrm>
                <a:prstGeom prst="rect">
                  <a:avLst/>
                </a:prstGeom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r>
                    <a:rPr lang="en-US" sz="1451" b="1" dirty="0">
                      <a:solidFill>
                        <a:srgbClr val="009999"/>
                      </a:solidFill>
                      <a:latin typeface="Arial Narrow" panose="020B0606020202030204" pitchFamily="34" charset="0"/>
                    </a:rPr>
                    <a:t>0</a:t>
                  </a:r>
                  <a:r>
                    <a:rPr lang="ru-RU" sz="1451" b="1" dirty="0">
                      <a:solidFill>
                        <a:srgbClr val="009999"/>
                      </a:solidFill>
                      <a:latin typeface="Arial Narrow" panose="020B0606020202030204" pitchFamily="34" charset="0"/>
                    </a:rPr>
                    <a:t>,4</a:t>
                  </a:r>
                  <a:r>
                    <a:rPr lang="en-US" sz="1451" b="1" dirty="0">
                      <a:solidFill>
                        <a:srgbClr val="009999"/>
                      </a:solidFill>
                      <a:latin typeface="Arial Narrow" panose="020B0606020202030204" pitchFamily="34" charset="0"/>
                    </a:rPr>
                    <a:t> </a:t>
                  </a:r>
                  <a:r>
                    <a:rPr lang="ru-RU" sz="1451" b="1" dirty="0">
                      <a:solidFill>
                        <a:srgbClr val="009999"/>
                      </a:solidFill>
                      <a:latin typeface="Arial Narrow" panose="020B0606020202030204" pitchFamily="34" charset="0"/>
                    </a:rPr>
                    <a:t>%</a:t>
                  </a:r>
                </a:p>
              </p:txBody>
            </p:sp>
            <p:sp>
              <p:nvSpPr>
                <p:cNvPr id="101" name="Прямоугольник 48"/>
                <p:cNvSpPr>
                  <a:spLocks noChangeArrowheads="1"/>
                </p:cNvSpPr>
                <p:nvPr/>
              </p:nvSpPr>
              <p:spPr bwMode="auto">
                <a:xfrm>
                  <a:off x="9221100" y="122398"/>
                  <a:ext cx="2970670" cy="38400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900">
                      <a:solidFill>
                        <a:schemeClr val="tx1"/>
                      </a:solidFill>
                      <a:latin typeface="Trebuchet MS" panose="020B0603020202020204" pitchFamily="34" charset="0"/>
                    </a:defRPr>
                  </a:lvl1pPr>
                  <a:lvl2pPr marL="742950" indent="-285750">
                    <a:defRPr sz="900">
                      <a:solidFill>
                        <a:schemeClr val="tx1"/>
                      </a:solidFill>
                      <a:latin typeface="Trebuchet MS" panose="020B0603020202020204" pitchFamily="34" charset="0"/>
                    </a:defRPr>
                  </a:lvl2pPr>
                  <a:lvl3pPr marL="1143000" indent="-228600">
                    <a:defRPr sz="900">
                      <a:solidFill>
                        <a:schemeClr val="tx1"/>
                      </a:solidFill>
                      <a:latin typeface="Trebuchet MS" panose="020B0603020202020204" pitchFamily="34" charset="0"/>
                    </a:defRPr>
                  </a:lvl3pPr>
                  <a:lvl4pPr marL="1600200" indent="-228600">
                    <a:defRPr sz="900">
                      <a:solidFill>
                        <a:schemeClr val="tx1"/>
                      </a:solidFill>
                      <a:latin typeface="Trebuchet MS" panose="020B0603020202020204" pitchFamily="34" charset="0"/>
                    </a:defRPr>
                  </a:lvl4pPr>
                  <a:lvl5pPr marL="2057400" indent="-228600">
                    <a:defRPr sz="900">
                      <a:solidFill>
                        <a:schemeClr val="tx1"/>
                      </a:solidFill>
                      <a:latin typeface="Trebuchet MS" panose="020B0603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900">
                      <a:solidFill>
                        <a:schemeClr val="tx1"/>
                      </a:solidFill>
                      <a:latin typeface="Trebuchet MS" panose="020B0603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900">
                      <a:solidFill>
                        <a:schemeClr val="tx1"/>
                      </a:solidFill>
                      <a:latin typeface="Trebuchet MS" panose="020B0603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900">
                      <a:solidFill>
                        <a:schemeClr val="tx1"/>
                      </a:solidFill>
                      <a:latin typeface="Trebuchet MS" panose="020B0603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900">
                      <a:solidFill>
                        <a:schemeClr val="tx1"/>
                      </a:solidFill>
                      <a:latin typeface="Trebuchet MS" panose="020B0603020202020204" pitchFamily="34" charset="0"/>
                    </a:defRPr>
                  </a:lvl9pPr>
                </a:lstStyle>
                <a:p>
                  <a:pPr>
                    <a:buFont typeface="Arial" panose="020B0604020202020204" pitchFamily="34" charset="0"/>
                    <a:buNone/>
                    <a:defRPr/>
                  </a:pPr>
                  <a:r>
                    <a:rPr lang="ru-RU" altLang="ru-RU" sz="1200" dirty="0" err="1">
                      <a:latin typeface="Arial" panose="020B0604020202020204" pitchFamily="34" charset="0"/>
                      <a:cs typeface="Arial" panose="020B0604020202020204" pitchFamily="34" charset="0"/>
                    </a:rPr>
                    <a:t>Жер</a:t>
                  </a:r>
                  <a:r>
                    <a:rPr lang="ru-RU" altLang="ru-RU" sz="12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ru-RU" altLang="ru-RU" sz="1200" dirty="0" err="1">
                      <a:latin typeface="Arial" panose="020B0604020202020204" pitchFamily="34" charset="0"/>
                      <a:cs typeface="Arial" panose="020B0604020202020204" pitchFamily="34" charset="0"/>
                    </a:rPr>
                    <a:t>телімін</a:t>
                  </a:r>
                  <a:r>
                    <a:rPr lang="ru-RU" altLang="ru-RU" sz="12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ru-RU" altLang="ru-RU" sz="1200" dirty="0" err="1">
                      <a:latin typeface="Arial" panose="020B0604020202020204" pitchFamily="34" charset="0"/>
                      <a:cs typeface="Arial" panose="020B0604020202020204" pitchFamily="34" charset="0"/>
                    </a:rPr>
                    <a:t>алу</a:t>
                  </a:r>
                  <a:endParaRPr lang="ru-RU" altLang="ru-RU" sz="12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pic>
            <p:nvPicPr>
              <p:cNvPr id="99" name="Picture 16" descr="Картинки по запросу land  icon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275120" y="986343"/>
                <a:ext cx="344655" cy="38573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85" name="Группа 32"/>
            <p:cNvGrpSpPr>
              <a:grpSpLocks/>
            </p:cNvGrpSpPr>
            <p:nvPr/>
          </p:nvGrpSpPr>
          <p:grpSpPr bwMode="auto">
            <a:xfrm>
              <a:off x="8163828" y="3288723"/>
              <a:ext cx="3279488" cy="478004"/>
              <a:chOff x="8332114" y="3056285"/>
              <a:chExt cx="3279488" cy="478004"/>
            </a:xfrm>
          </p:grpSpPr>
          <p:grpSp>
            <p:nvGrpSpPr>
              <p:cNvPr id="94" name="Группа 41"/>
              <p:cNvGrpSpPr>
                <a:grpSpLocks/>
              </p:cNvGrpSpPr>
              <p:nvPr/>
            </p:nvGrpSpPr>
            <p:grpSpPr bwMode="auto">
              <a:xfrm>
                <a:off x="8549136" y="3056285"/>
                <a:ext cx="3062466" cy="478004"/>
                <a:chOff x="8445503" y="516096"/>
                <a:chExt cx="3062466" cy="478004"/>
              </a:xfrm>
            </p:grpSpPr>
            <p:sp>
              <p:nvSpPr>
                <p:cNvPr id="96" name="Прямоугольник 95"/>
                <p:cNvSpPr/>
                <p:nvPr/>
              </p:nvSpPr>
              <p:spPr>
                <a:xfrm>
                  <a:off x="8445503" y="516096"/>
                  <a:ext cx="1111276" cy="437518"/>
                </a:xfrm>
                <a:prstGeom prst="rect">
                  <a:avLst/>
                </a:prstGeom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r>
                    <a:rPr lang="ru-RU" sz="1451" b="1" dirty="0" smtClean="0">
                      <a:solidFill>
                        <a:srgbClr val="009999"/>
                      </a:solidFill>
                      <a:latin typeface="Arial Narrow" panose="020B0606020202030204" pitchFamily="34" charset="0"/>
                    </a:rPr>
                    <a:t>  0,9</a:t>
                  </a:r>
                  <a:r>
                    <a:rPr lang="en-US" sz="1451" b="1" dirty="0" smtClean="0">
                      <a:solidFill>
                        <a:srgbClr val="009999"/>
                      </a:solidFill>
                      <a:latin typeface="Arial Narrow" panose="020B0606020202030204" pitchFamily="34" charset="0"/>
                    </a:rPr>
                    <a:t> </a:t>
                  </a:r>
                  <a:r>
                    <a:rPr lang="ru-RU" sz="1451" b="1" dirty="0">
                      <a:solidFill>
                        <a:srgbClr val="009999"/>
                      </a:solidFill>
                      <a:latin typeface="Arial Narrow" panose="020B0606020202030204" pitchFamily="34" charset="0"/>
                    </a:rPr>
                    <a:t>%</a:t>
                  </a:r>
                </a:p>
              </p:txBody>
            </p:sp>
            <p:sp>
              <p:nvSpPr>
                <p:cNvPr id="97" name="Прямоугольник 44"/>
                <p:cNvSpPr>
                  <a:spLocks noChangeArrowheads="1"/>
                </p:cNvSpPr>
                <p:nvPr/>
              </p:nvSpPr>
              <p:spPr bwMode="auto">
                <a:xfrm>
                  <a:off x="9132570" y="610093"/>
                  <a:ext cx="2375399" cy="38400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900">
                      <a:solidFill>
                        <a:schemeClr val="tx1"/>
                      </a:solidFill>
                      <a:latin typeface="Trebuchet MS" panose="020B0603020202020204" pitchFamily="34" charset="0"/>
                    </a:defRPr>
                  </a:lvl1pPr>
                  <a:lvl2pPr marL="742950" indent="-285750">
                    <a:defRPr sz="900">
                      <a:solidFill>
                        <a:schemeClr val="tx1"/>
                      </a:solidFill>
                      <a:latin typeface="Trebuchet MS" panose="020B0603020202020204" pitchFamily="34" charset="0"/>
                    </a:defRPr>
                  </a:lvl2pPr>
                  <a:lvl3pPr marL="1143000" indent="-228600">
                    <a:defRPr sz="900">
                      <a:solidFill>
                        <a:schemeClr val="tx1"/>
                      </a:solidFill>
                      <a:latin typeface="Trebuchet MS" panose="020B0603020202020204" pitchFamily="34" charset="0"/>
                    </a:defRPr>
                  </a:lvl3pPr>
                  <a:lvl4pPr marL="1600200" indent="-228600">
                    <a:defRPr sz="900">
                      <a:solidFill>
                        <a:schemeClr val="tx1"/>
                      </a:solidFill>
                      <a:latin typeface="Trebuchet MS" panose="020B0603020202020204" pitchFamily="34" charset="0"/>
                    </a:defRPr>
                  </a:lvl4pPr>
                  <a:lvl5pPr marL="2057400" indent="-228600">
                    <a:defRPr sz="900">
                      <a:solidFill>
                        <a:schemeClr val="tx1"/>
                      </a:solidFill>
                      <a:latin typeface="Trebuchet MS" panose="020B0603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900">
                      <a:solidFill>
                        <a:schemeClr val="tx1"/>
                      </a:solidFill>
                      <a:latin typeface="Trebuchet MS" panose="020B0603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900">
                      <a:solidFill>
                        <a:schemeClr val="tx1"/>
                      </a:solidFill>
                      <a:latin typeface="Trebuchet MS" panose="020B0603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900">
                      <a:solidFill>
                        <a:schemeClr val="tx1"/>
                      </a:solidFill>
                      <a:latin typeface="Trebuchet MS" panose="020B0603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900">
                      <a:solidFill>
                        <a:schemeClr val="tx1"/>
                      </a:solidFill>
                      <a:latin typeface="Trebuchet MS" panose="020B0603020202020204" pitchFamily="34" charset="0"/>
                    </a:defRPr>
                  </a:lvl9pPr>
                </a:lstStyle>
                <a:p>
                  <a:pPr>
                    <a:defRPr/>
                  </a:pPr>
                  <a:r>
                    <a:rPr lang="ru-RU" altLang="ru-RU" sz="1088" dirty="0" smtClean="0">
                      <a:solidFill>
                        <a:srgbClr val="000000"/>
                      </a:solidFill>
                      <a:latin typeface="Arial Narrow" panose="020B0606020202030204" pitchFamily="34" charset="0"/>
                    </a:rPr>
                    <a:t> </a:t>
                  </a:r>
                  <a:r>
                    <a:rPr lang="ru-RU" altLang="ru-RU" sz="1200" dirty="0" err="1">
                      <a:latin typeface="Arial" panose="020B0604020202020204" pitchFamily="34" charset="0"/>
                      <a:cs typeface="Arial" panose="020B0604020202020204" pitchFamily="34" charset="0"/>
                    </a:rPr>
                    <a:t>Тұрғын</a:t>
                  </a:r>
                  <a:r>
                    <a:rPr lang="ru-RU" altLang="ru-RU" sz="12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ru-RU" altLang="ru-RU" sz="1200" dirty="0" err="1">
                      <a:latin typeface="Arial" panose="020B0604020202020204" pitchFamily="34" charset="0"/>
                      <a:cs typeface="Arial" panose="020B0604020202020204" pitchFamily="34" charset="0"/>
                    </a:rPr>
                    <a:t>үй</a:t>
                  </a:r>
                  <a:r>
                    <a:rPr lang="ru-RU" altLang="ru-RU" sz="12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 салу</a:t>
                  </a:r>
                </a:p>
              </p:txBody>
            </p:sp>
          </p:grpSp>
          <p:pic>
            <p:nvPicPr>
              <p:cNvPr id="95" name="Picture 20" descr="Похожее изображение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332114" y="3122889"/>
                <a:ext cx="305927" cy="2743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cxnSp>
          <p:nvCxnSpPr>
            <p:cNvPr id="86" name="Прямая соединительная линия 85"/>
            <p:cNvCxnSpPr/>
            <p:nvPr/>
          </p:nvCxnSpPr>
          <p:spPr>
            <a:xfrm>
              <a:off x="7547351" y="2811321"/>
              <a:ext cx="4537187" cy="0"/>
            </a:xfrm>
            <a:prstGeom prst="line">
              <a:avLst/>
            </a:prstGeom>
            <a:ln w="222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7" name="Группа 34"/>
            <p:cNvGrpSpPr>
              <a:grpSpLocks/>
            </p:cNvGrpSpPr>
            <p:nvPr/>
          </p:nvGrpSpPr>
          <p:grpSpPr bwMode="auto">
            <a:xfrm>
              <a:off x="8075869" y="2828674"/>
              <a:ext cx="4056292" cy="495028"/>
              <a:chOff x="8256229" y="2755067"/>
              <a:chExt cx="4056292" cy="495028"/>
            </a:xfrm>
          </p:grpSpPr>
          <p:grpSp>
            <p:nvGrpSpPr>
              <p:cNvPr id="90" name="Группа 37"/>
              <p:cNvGrpSpPr>
                <a:grpSpLocks/>
              </p:cNvGrpSpPr>
              <p:nvPr/>
            </p:nvGrpSpPr>
            <p:grpSpPr bwMode="auto">
              <a:xfrm>
                <a:off x="8554856" y="2812576"/>
                <a:ext cx="3757665" cy="437519"/>
                <a:chOff x="8477005" y="1079596"/>
                <a:chExt cx="3757665" cy="437519"/>
              </a:xfrm>
            </p:grpSpPr>
            <p:sp>
              <p:nvSpPr>
                <p:cNvPr id="92" name="Прямоугольник 91"/>
                <p:cNvSpPr/>
                <p:nvPr/>
              </p:nvSpPr>
              <p:spPr>
                <a:xfrm>
                  <a:off x="8477005" y="1079596"/>
                  <a:ext cx="1101753" cy="437519"/>
                </a:xfrm>
                <a:prstGeom prst="rect">
                  <a:avLst/>
                </a:prstGeom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r>
                    <a:rPr lang="ru-RU" sz="1451" b="1" dirty="0" smtClean="0">
                      <a:solidFill>
                        <a:srgbClr val="009999"/>
                      </a:solidFill>
                      <a:latin typeface="Arial Narrow" panose="020B0606020202030204" pitchFamily="34" charset="0"/>
                    </a:rPr>
                    <a:t>  4,3</a:t>
                  </a:r>
                  <a:r>
                    <a:rPr lang="en-US" sz="1451" b="1" dirty="0" smtClean="0">
                      <a:solidFill>
                        <a:srgbClr val="009999"/>
                      </a:solidFill>
                      <a:latin typeface="Arial Narrow" panose="020B0606020202030204" pitchFamily="34" charset="0"/>
                    </a:rPr>
                    <a:t> </a:t>
                  </a:r>
                  <a:r>
                    <a:rPr lang="ru-RU" sz="1451" b="1" dirty="0">
                      <a:solidFill>
                        <a:srgbClr val="009999"/>
                      </a:solidFill>
                      <a:latin typeface="Arial Narrow" panose="020B0606020202030204" pitchFamily="34" charset="0"/>
                    </a:rPr>
                    <a:t>%</a:t>
                  </a:r>
                </a:p>
              </p:txBody>
            </p:sp>
            <p:sp>
              <p:nvSpPr>
                <p:cNvPr id="93" name="Прямоугольник 40"/>
                <p:cNvSpPr>
                  <a:spLocks noChangeArrowheads="1"/>
                </p:cNvSpPr>
                <p:nvPr/>
              </p:nvSpPr>
              <p:spPr bwMode="auto">
                <a:xfrm>
                  <a:off x="9096604" y="1102100"/>
                  <a:ext cx="3138066" cy="38400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900">
                      <a:solidFill>
                        <a:schemeClr val="tx1"/>
                      </a:solidFill>
                      <a:latin typeface="Trebuchet MS" panose="020B0603020202020204" pitchFamily="34" charset="0"/>
                    </a:defRPr>
                  </a:lvl1pPr>
                  <a:lvl2pPr marL="742950" indent="-285750">
                    <a:defRPr sz="900">
                      <a:solidFill>
                        <a:schemeClr val="tx1"/>
                      </a:solidFill>
                      <a:latin typeface="Trebuchet MS" panose="020B0603020202020204" pitchFamily="34" charset="0"/>
                    </a:defRPr>
                  </a:lvl2pPr>
                  <a:lvl3pPr marL="1143000" indent="-228600">
                    <a:defRPr sz="900">
                      <a:solidFill>
                        <a:schemeClr val="tx1"/>
                      </a:solidFill>
                      <a:latin typeface="Trebuchet MS" panose="020B0603020202020204" pitchFamily="34" charset="0"/>
                    </a:defRPr>
                  </a:lvl3pPr>
                  <a:lvl4pPr marL="1600200" indent="-228600">
                    <a:defRPr sz="900">
                      <a:solidFill>
                        <a:schemeClr val="tx1"/>
                      </a:solidFill>
                      <a:latin typeface="Trebuchet MS" panose="020B0603020202020204" pitchFamily="34" charset="0"/>
                    </a:defRPr>
                  </a:lvl4pPr>
                  <a:lvl5pPr marL="2057400" indent="-228600">
                    <a:defRPr sz="900">
                      <a:solidFill>
                        <a:schemeClr val="tx1"/>
                      </a:solidFill>
                      <a:latin typeface="Trebuchet MS" panose="020B0603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900">
                      <a:solidFill>
                        <a:schemeClr val="tx1"/>
                      </a:solidFill>
                      <a:latin typeface="Trebuchet MS" panose="020B0603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900">
                      <a:solidFill>
                        <a:schemeClr val="tx1"/>
                      </a:solidFill>
                      <a:latin typeface="Trebuchet MS" panose="020B0603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900">
                      <a:solidFill>
                        <a:schemeClr val="tx1"/>
                      </a:solidFill>
                      <a:latin typeface="Trebuchet MS" panose="020B0603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900">
                      <a:solidFill>
                        <a:schemeClr val="tx1"/>
                      </a:solidFill>
                      <a:latin typeface="Trebuchet MS" panose="020B0603020202020204" pitchFamily="34" charset="0"/>
                    </a:defRPr>
                  </a:lvl9pPr>
                </a:lstStyle>
                <a:p>
                  <a:pPr>
                    <a:defRPr/>
                  </a:pPr>
                  <a:r>
                    <a:rPr lang="ru-RU" altLang="ru-RU" sz="12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  </a:t>
                  </a:r>
                  <a:r>
                    <a:rPr lang="ru-RU" altLang="ru-RU" sz="1200" dirty="0" err="1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Баспананы</a:t>
                  </a:r>
                  <a:r>
                    <a:rPr lang="ru-RU" altLang="ru-RU" sz="1200" dirty="0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 </a:t>
                  </a:r>
                  <a:r>
                    <a:rPr lang="ru-RU" altLang="ru-RU" sz="1200" dirty="0" err="1" smtClean="0">
                      <a:latin typeface="Arial" panose="020B0604020202020204" pitchFamily="34" charset="0"/>
                      <a:cs typeface="Arial" panose="020B0604020202020204" pitchFamily="34" charset="0"/>
                    </a:rPr>
                    <a:t>жөндеу</a:t>
                  </a:r>
                  <a:endParaRPr lang="ru-RU" altLang="ru-RU" sz="12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pic>
            <p:nvPicPr>
              <p:cNvPr id="91" name="Picture 18" descr="Картинки по запросу home repair icon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256229" y="2755067"/>
                <a:ext cx="479764" cy="42587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cxnSp>
          <p:nvCxnSpPr>
            <p:cNvPr id="88" name="Прямая соединительная линия 87"/>
            <p:cNvCxnSpPr/>
            <p:nvPr/>
          </p:nvCxnSpPr>
          <p:spPr>
            <a:xfrm>
              <a:off x="7547351" y="3279749"/>
              <a:ext cx="4537187" cy="0"/>
            </a:xfrm>
            <a:prstGeom prst="line">
              <a:avLst/>
            </a:prstGeom>
            <a:ln w="222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Прямая соединительная линия 88"/>
            <p:cNvCxnSpPr/>
            <p:nvPr/>
          </p:nvCxnSpPr>
          <p:spPr>
            <a:xfrm>
              <a:off x="7552113" y="3748177"/>
              <a:ext cx="4537187" cy="0"/>
            </a:xfrm>
            <a:prstGeom prst="line">
              <a:avLst/>
            </a:prstGeom>
            <a:ln w="2222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6" name="Прямоугольник 105"/>
          <p:cNvSpPr/>
          <p:nvPr/>
        </p:nvSpPr>
        <p:spPr>
          <a:xfrm>
            <a:off x="7363339" y="5215947"/>
            <a:ext cx="4681803" cy="1183989"/>
          </a:xfrm>
          <a:prstGeom prst="rect">
            <a:avLst/>
          </a:prstGeom>
        </p:spPr>
        <p:txBody>
          <a:bodyPr wrap="square" lIns="75259" tIns="37629" rIns="75259" bIns="37629">
            <a:spAutoFit/>
          </a:bodyPr>
          <a:lstStyle/>
          <a:p>
            <a:pPr algn="ctr">
              <a:defRPr/>
            </a:pPr>
            <a:r>
              <a:rPr lang="ru-RU" sz="12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2022-2023 </a:t>
            </a:r>
            <a:r>
              <a:rPr lang="ru-RU" sz="12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жылдары</a:t>
            </a:r>
            <a:r>
              <a:rPr lang="ru-RU" sz="12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берілген</a:t>
            </a:r>
            <a:r>
              <a:rPr lang="ru-RU" sz="12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заемдардың</a:t>
            </a:r>
            <a:r>
              <a:rPr lang="ru-RU" sz="12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орташа</a:t>
            </a:r>
            <a:r>
              <a:rPr lang="ru-RU" sz="12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сомасы</a:t>
            </a:r>
            <a:r>
              <a:rPr lang="ru-RU" sz="12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17 млн 3</a:t>
            </a:r>
            <a:r>
              <a:rPr lang="en-US" sz="1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71</a:t>
            </a:r>
            <a:r>
              <a:rPr lang="ru-RU" sz="1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мың</a:t>
            </a:r>
            <a:r>
              <a:rPr lang="en-US" sz="12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теңге</a:t>
            </a:r>
            <a:r>
              <a:rPr lang="ru-RU" sz="1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l">
              <a:defRPr/>
            </a:pPr>
            <a:r>
              <a:rPr lang="ru-RU" sz="998" dirty="0">
                <a:solidFill>
                  <a:srgbClr val="000000"/>
                </a:solidFill>
                <a:latin typeface="Arial Narrow" panose="020B0606020202030204" pitchFamily="34" charset="0"/>
              </a:rPr>
              <a:t>  </a:t>
            </a:r>
            <a:r>
              <a:rPr lang="ru-RU" sz="998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   </a:t>
            </a:r>
            <a:r>
              <a:rPr lang="ru-RU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Нарықтық</a:t>
            </a:r>
            <a:r>
              <a:rPr lang="ru-RU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заемдар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18 млн </a:t>
            </a: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716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мың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теңге</a:t>
            </a:r>
            <a:endParaRPr lang="ru-RU" sz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1110" indent="-141110">
              <a:buFontTx/>
              <a:buChar char="-"/>
              <a:defRPr/>
            </a:pP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Тұрғын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үй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заемы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7 млн </a:t>
            </a: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62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мың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теңге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41110" indent="-141110">
              <a:buFontTx/>
              <a:buChar char="-"/>
              <a:defRPr/>
            </a:pP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Аралық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заем – 20 млн </a:t>
            </a: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380 </a:t>
            </a:r>
            <a:r>
              <a:rPr lang="kk-KZ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мың</a:t>
            </a: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теңге</a:t>
            </a:r>
            <a:endParaRPr lang="ru-RU" sz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1110" indent="-141110">
              <a:buFontTx/>
              <a:buChar char="-"/>
              <a:defRPr/>
            </a:pP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Алдын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ала заем – 13 млн 6</a:t>
            </a: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мың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теңге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07" name="Picture 6" descr="Похожее изображение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8249" y="4599300"/>
            <a:ext cx="520015" cy="490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8" name="Picture 12" descr="Похожее изображение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6361" y="5747121"/>
            <a:ext cx="566978" cy="5360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0" name="Группа 64"/>
          <p:cNvGrpSpPr>
            <a:grpSpLocks/>
          </p:cNvGrpSpPr>
          <p:nvPr/>
        </p:nvGrpSpPr>
        <p:grpSpPr bwMode="auto">
          <a:xfrm>
            <a:off x="368137" y="3676452"/>
            <a:ext cx="2898438" cy="1802103"/>
            <a:chOff x="1193728" y="3553767"/>
            <a:chExt cx="2905635" cy="2623676"/>
          </a:xfrm>
        </p:grpSpPr>
        <p:sp>
          <p:nvSpPr>
            <p:cNvPr id="111" name="Прямоугольник 110"/>
            <p:cNvSpPr/>
            <p:nvPr/>
          </p:nvSpPr>
          <p:spPr>
            <a:xfrm>
              <a:off x="1193729" y="3553767"/>
              <a:ext cx="2905634" cy="633302"/>
            </a:xfrm>
            <a:prstGeom prst="rect">
              <a:avLst/>
            </a:prstGeom>
            <a:solidFill>
              <a:srgbClr val="F7E8A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ru-RU" sz="1088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ЗАЕМ БОЙЫНША АЙ САЙЫНҒЫ ОРТАША ТӨЛЕМ:</a:t>
              </a:r>
            </a:p>
          </p:txBody>
        </p:sp>
        <p:sp>
          <p:nvSpPr>
            <p:cNvPr id="112" name="Прямоугольник 111"/>
            <p:cNvSpPr/>
            <p:nvPr/>
          </p:nvSpPr>
          <p:spPr>
            <a:xfrm>
              <a:off x="1193729" y="4187069"/>
              <a:ext cx="2905634" cy="660249"/>
            </a:xfrm>
            <a:prstGeom prst="rect">
              <a:avLst/>
            </a:prstGeom>
            <a:solidFill>
              <a:srgbClr val="0099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ru-RU" sz="12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Тұрғын</a:t>
              </a:r>
              <a:r>
                <a:rPr lang="ru-RU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2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үй</a:t>
              </a:r>
              <a:r>
                <a:rPr lang="ru-RU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2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заемы</a:t>
              </a:r>
              <a:r>
                <a:rPr lang="ru-RU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–  8</a:t>
              </a:r>
              <a:r>
                <a:rPr lang="en-US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</a:t>
              </a:r>
              <a:r>
                <a:rPr lang="ru-RU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2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мың</a:t>
              </a:r>
              <a:endParaRPr lang="ru-RU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3" name="Прямоугольник 112"/>
            <p:cNvSpPr/>
            <p:nvPr/>
          </p:nvSpPr>
          <p:spPr>
            <a:xfrm>
              <a:off x="1193729" y="4843468"/>
              <a:ext cx="2905634" cy="677574"/>
            </a:xfrm>
            <a:prstGeom prst="rect">
              <a:avLst/>
            </a:prstGeom>
            <a:solidFill>
              <a:srgbClr val="3E5A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ru-RU" sz="12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Аралық</a:t>
              </a:r>
              <a:r>
                <a:rPr lang="ru-RU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заем  –  </a:t>
              </a:r>
              <a:r>
                <a:rPr lang="en-US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208</a:t>
              </a:r>
              <a:r>
                <a:rPr lang="ru-RU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2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мың</a:t>
              </a:r>
              <a:endParaRPr lang="ru-RU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4" name="Прямоугольник 113"/>
            <p:cNvSpPr/>
            <p:nvPr/>
          </p:nvSpPr>
          <p:spPr>
            <a:xfrm>
              <a:off x="1193728" y="5509493"/>
              <a:ext cx="2905635" cy="667950"/>
            </a:xfrm>
            <a:prstGeom prst="rect">
              <a:avLst/>
            </a:prstGeom>
            <a:solidFill>
              <a:srgbClr val="96AE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defRPr/>
              </a:pPr>
              <a:r>
                <a:rPr lang="ru-RU" sz="12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Алдын</a:t>
              </a:r>
              <a:r>
                <a:rPr lang="ru-RU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ала </a:t>
              </a:r>
              <a:r>
                <a:rPr lang="ru-RU" sz="12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заем</a:t>
              </a:r>
              <a:r>
                <a:rPr lang="ru-RU" sz="1600" baseline="30000" dirty="0" smtClean="0">
                  <a:solidFill>
                    <a:schemeClr val="bg1"/>
                  </a:solidFill>
                </a:rPr>
                <a:t>2</a:t>
              </a:r>
              <a:r>
                <a:rPr lang="ru-RU" sz="12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r>
                <a:rPr lang="ru-RU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– </a:t>
              </a:r>
              <a:r>
                <a:rPr lang="en-US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73</a:t>
              </a:r>
              <a:r>
                <a:rPr lang="ru-RU" sz="12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2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мың</a:t>
              </a:r>
              <a:endParaRPr lang="ru-RU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5" name="Прямоугольник 114"/>
          <p:cNvSpPr/>
          <p:nvPr/>
        </p:nvSpPr>
        <p:spPr>
          <a:xfrm>
            <a:off x="1049024" y="1325784"/>
            <a:ext cx="1324250" cy="457484"/>
          </a:xfrm>
          <a:prstGeom prst="rect">
            <a:avLst/>
          </a:prstGeom>
        </p:spPr>
        <p:txBody>
          <a:bodyPr wrap="none" lIns="65965" tIns="32982" rIns="65965" bIns="32982">
            <a:spAutoFit/>
          </a:bodyPr>
          <a:lstStyle/>
          <a:p>
            <a:pPr>
              <a:defRPr/>
            </a:pPr>
            <a:r>
              <a:rPr lang="ru-RU" sz="2540" b="1" dirty="0">
                <a:solidFill>
                  <a:srgbClr val="009999"/>
                </a:solidFill>
                <a:latin typeface="Arial Narrow" panose="020B0606020202030204" pitchFamily="34" charset="0"/>
              </a:rPr>
              <a:t>2 508 863</a:t>
            </a:r>
          </a:p>
        </p:txBody>
      </p:sp>
      <p:sp>
        <p:nvSpPr>
          <p:cNvPr id="116" name="Прямоугольник 115"/>
          <p:cNvSpPr/>
          <p:nvPr/>
        </p:nvSpPr>
        <p:spPr>
          <a:xfrm>
            <a:off x="5037859" y="1895629"/>
            <a:ext cx="14260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b="1" i="1" dirty="0" err="1">
                <a:solidFill>
                  <a:srgbClr val="91B9DC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Салымшының</a:t>
            </a:r>
            <a:r>
              <a:rPr lang="ru-RU" sz="907" b="1" i="1" dirty="0" smtClean="0">
                <a:solidFill>
                  <a:srgbClr val="91B9DC">
                    <a:lumMod val="25000"/>
                  </a:srgbClr>
                </a:solidFill>
                <a:latin typeface="Arial Narrow" panose="020B0606020202030204" pitchFamily="34" charset="0"/>
              </a:rPr>
              <a:t> </a:t>
            </a:r>
            <a:r>
              <a:rPr lang="ru-RU" sz="1200" b="1" i="1" dirty="0" err="1" smtClean="0">
                <a:solidFill>
                  <a:srgbClr val="91B9DC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орташа</a:t>
            </a:r>
            <a:r>
              <a:rPr lang="ru-RU" sz="1200" b="1" i="1" dirty="0" smtClean="0">
                <a:solidFill>
                  <a:srgbClr val="91B9DC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 smtClean="0">
                <a:solidFill>
                  <a:srgbClr val="91B9DC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жасы</a:t>
            </a:r>
            <a:r>
              <a:rPr lang="ru-RU" sz="1200" b="1" i="1" dirty="0" smtClean="0">
                <a:solidFill>
                  <a:srgbClr val="91B9DC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1200" b="1" i="1" dirty="0">
                <a:solidFill>
                  <a:srgbClr val="91B9DC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41 </a:t>
            </a:r>
            <a:r>
              <a:rPr lang="ru-RU" sz="1200" b="1" i="1" dirty="0" err="1" smtClean="0">
                <a:solidFill>
                  <a:srgbClr val="91B9DC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жас</a:t>
            </a:r>
            <a:r>
              <a:rPr lang="ru-RU" sz="1200" b="1" i="1" dirty="0" smtClean="0">
                <a:solidFill>
                  <a:srgbClr val="91B9DC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200" b="1" i="1" dirty="0">
              <a:solidFill>
                <a:srgbClr val="91B9DC">
                  <a:lumMod val="2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7" name="Прямоугольник 116"/>
          <p:cNvSpPr/>
          <p:nvPr/>
        </p:nvSpPr>
        <p:spPr>
          <a:xfrm>
            <a:off x="3560528" y="1907718"/>
            <a:ext cx="133345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b="1" i="1" dirty="0" err="1" smtClean="0">
                <a:solidFill>
                  <a:srgbClr val="91B9DC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Салымшының</a:t>
            </a:r>
            <a:r>
              <a:rPr lang="ru-RU" sz="1200" b="1" i="1" dirty="0" smtClean="0">
                <a:solidFill>
                  <a:srgbClr val="91B9DC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 smtClean="0">
                <a:solidFill>
                  <a:srgbClr val="91B9DC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орташа</a:t>
            </a:r>
            <a:r>
              <a:rPr lang="ru-RU" sz="1200" b="1" i="1" dirty="0" smtClean="0">
                <a:solidFill>
                  <a:srgbClr val="91B9DC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 smtClean="0">
                <a:solidFill>
                  <a:srgbClr val="91B9DC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жасы</a:t>
            </a:r>
            <a:r>
              <a:rPr lang="ru-RU" sz="1200" b="1" i="1" dirty="0" smtClean="0">
                <a:solidFill>
                  <a:srgbClr val="91B9DC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1200" b="1" i="1" dirty="0">
                <a:solidFill>
                  <a:srgbClr val="91B9DC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200" b="1" i="1" dirty="0">
                <a:solidFill>
                  <a:srgbClr val="91B9DC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1200" b="1" i="1" dirty="0">
                <a:solidFill>
                  <a:srgbClr val="91B9DC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 smtClean="0">
                <a:solidFill>
                  <a:srgbClr val="91B9DC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жас</a:t>
            </a:r>
            <a:r>
              <a:rPr lang="ru-RU" sz="1200" b="1" i="1" dirty="0" smtClean="0">
                <a:solidFill>
                  <a:srgbClr val="91B9DC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200" b="1" i="1" dirty="0">
              <a:solidFill>
                <a:srgbClr val="91B9DC">
                  <a:lumMod val="2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8" name="Стрелка вверх 117"/>
          <p:cNvSpPr/>
          <p:nvPr/>
        </p:nvSpPr>
        <p:spPr>
          <a:xfrm rot="5400000">
            <a:off x="9563767" y="1214347"/>
            <a:ext cx="140885" cy="778879"/>
          </a:xfrm>
          <a:prstGeom prst="upArrow">
            <a:avLst>
              <a:gd name="adj1" fmla="val 19978"/>
              <a:gd name="adj2" fmla="val 0"/>
            </a:avLst>
          </a:prstGeom>
          <a:solidFill>
            <a:srgbClr val="00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965" tIns="32982" rIns="65965" bIns="32982" anchor="ctr"/>
          <a:lstStyle/>
          <a:p>
            <a:pPr>
              <a:defRPr/>
            </a:pPr>
            <a:endParaRPr lang="ru-RU" sz="1299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  <p:sp>
        <p:nvSpPr>
          <p:cNvPr id="119" name="Овал 118"/>
          <p:cNvSpPr/>
          <p:nvPr/>
        </p:nvSpPr>
        <p:spPr>
          <a:xfrm>
            <a:off x="9030575" y="1555384"/>
            <a:ext cx="138594" cy="131721"/>
          </a:xfrm>
          <a:prstGeom prst="ellipse">
            <a:avLst/>
          </a:prstGeom>
          <a:solidFill>
            <a:srgbClr val="00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965" tIns="32982" rIns="65965" bIns="32982" anchor="ctr"/>
          <a:lstStyle/>
          <a:p>
            <a:pPr>
              <a:defRPr/>
            </a:pPr>
            <a:endParaRPr lang="ru-RU" sz="1299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  <p:sp>
        <p:nvSpPr>
          <p:cNvPr id="120" name="Стрелка вверх 119"/>
          <p:cNvSpPr/>
          <p:nvPr/>
        </p:nvSpPr>
        <p:spPr>
          <a:xfrm rot="10800000">
            <a:off x="9954242" y="1585195"/>
            <a:ext cx="175248" cy="1962088"/>
          </a:xfrm>
          <a:prstGeom prst="upArrow">
            <a:avLst>
              <a:gd name="adj1" fmla="val 19978"/>
              <a:gd name="adj2" fmla="val 0"/>
            </a:avLst>
          </a:prstGeom>
          <a:solidFill>
            <a:srgbClr val="00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965" tIns="32982" rIns="65965" bIns="32982" anchor="ctr"/>
          <a:lstStyle/>
          <a:p>
            <a:pPr>
              <a:defRPr/>
            </a:pPr>
            <a:endParaRPr lang="ru-RU" sz="1299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  <p:sp>
        <p:nvSpPr>
          <p:cNvPr id="121" name="Прямоугольник 120"/>
          <p:cNvSpPr/>
          <p:nvPr/>
        </p:nvSpPr>
        <p:spPr>
          <a:xfrm>
            <a:off x="6576878" y="3951087"/>
            <a:ext cx="923200" cy="25898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1083" b="1" dirty="0">
                <a:solidFill>
                  <a:srgbClr val="000000">
                    <a:lumMod val="95000"/>
                    <a:lumOff val="5000"/>
                  </a:srgbClr>
                </a:solidFill>
                <a:latin typeface="Arial Narrow" panose="020B0606020202030204" pitchFamily="34" charset="0"/>
              </a:rPr>
              <a:t>29,3%</a:t>
            </a:r>
          </a:p>
        </p:txBody>
      </p:sp>
      <p:sp>
        <p:nvSpPr>
          <p:cNvPr id="122" name="Прямоугольник 77"/>
          <p:cNvSpPr>
            <a:spLocks noChangeArrowheads="1"/>
          </p:cNvSpPr>
          <p:nvPr/>
        </p:nvSpPr>
        <p:spPr bwMode="auto">
          <a:xfrm>
            <a:off x="6978503" y="3943366"/>
            <a:ext cx="154197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l">
              <a:buFont typeface="Arial" panose="020B0604020202020204" pitchFamily="34" charset="0"/>
              <a:buNone/>
              <a:defRPr/>
            </a:pPr>
            <a:r>
              <a:rPr lang="ru-RU" altLang="ru-RU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altLang="ru-RU" sz="10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лғашқы</a:t>
            </a:r>
            <a:r>
              <a:rPr lang="ru-RU" altLang="ru-RU" sz="10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0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нарықтан</a:t>
            </a:r>
            <a:endParaRPr lang="ru-RU" altLang="ru-RU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3" name="Прямоугольник 122"/>
          <p:cNvSpPr/>
          <p:nvPr/>
        </p:nvSpPr>
        <p:spPr>
          <a:xfrm>
            <a:off x="8362541" y="3612222"/>
            <a:ext cx="2261918" cy="405162"/>
          </a:xfrm>
          <a:prstGeom prst="rect">
            <a:avLst/>
          </a:prstGeom>
        </p:spPr>
        <p:txBody>
          <a:bodyPr wrap="square" lIns="65965" tIns="32982" rIns="65965" bIns="32982">
            <a:spAutoFit/>
          </a:bodyPr>
          <a:lstStyle/>
          <a:p>
            <a:pPr algn="ctr">
              <a:defRPr/>
            </a:pPr>
            <a:r>
              <a:rPr lang="ru-RU" altLang="ru-RU" sz="11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 </a:t>
            </a:r>
            <a:r>
              <a:rPr lang="ru-RU" altLang="ru-RU" sz="11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жылы</a:t>
            </a:r>
            <a:endParaRPr lang="ru-RU" altLang="ru-RU" sz="11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n-US" altLang="ru-RU" sz="11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10 209</a:t>
            </a:r>
            <a:r>
              <a:rPr lang="kk-KZ" altLang="ru-RU" sz="11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заем, </a:t>
            </a:r>
            <a:r>
              <a:rPr lang="ru-RU" altLang="ru-RU" sz="11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lang="ru-RU" altLang="ru-RU" sz="11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ішінде</a:t>
            </a:r>
            <a:r>
              <a:rPr lang="ru-RU" altLang="ru-RU" sz="11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24" name="Прямоугольник 123"/>
          <p:cNvSpPr/>
          <p:nvPr/>
        </p:nvSpPr>
        <p:spPr>
          <a:xfrm>
            <a:off x="6577450" y="4096213"/>
            <a:ext cx="922056" cy="25898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1083" b="1" dirty="0">
                <a:solidFill>
                  <a:srgbClr val="000000">
                    <a:lumMod val="95000"/>
                    <a:lumOff val="5000"/>
                  </a:srgbClr>
                </a:solidFill>
                <a:latin typeface="Arial Narrow" panose="020B0606020202030204" pitchFamily="34" charset="0"/>
              </a:rPr>
              <a:t>66,9%</a:t>
            </a:r>
          </a:p>
        </p:txBody>
      </p:sp>
      <p:sp>
        <p:nvSpPr>
          <p:cNvPr id="125" name="Прямоугольник 80"/>
          <p:cNvSpPr>
            <a:spLocks noChangeArrowheads="1"/>
          </p:cNvSpPr>
          <p:nvPr/>
        </p:nvSpPr>
        <p:spPr bwMode="auto">
          <a:xfrm>
            <a:off x="6972753" y="4096260"/>
            <a:ext cx="1286296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>
              <a:defRPr/>
            </a:pPr>
            <a:r>
              <a:rPr lang="ru-RU" altLang="ru-RU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екінші</a:t>
            </a:r>
            <a:r>
              <a:rPr lang="ru-RU" altLang="ru-RU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нарықтан</a:t>
            </a:r>
            <a:endParaRPr lang="ru-RU" altLang="ru-RU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6" name="Прямоугольник 1"/>
          <p:cNvSpPr>
            <a:spLocks noChangeArrowheads="1"/>
          </p:cNvSpPr>
          <p:nvPr/>
        </p:nvSpPr>
        <p:spPr bwMode="auto">
          <a:xfrm>
            <a:off x="6290568" y="3598845"/>
            <a:ext cx="204112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buFont typeface="Arial" panose="020B0604020202020204" pitchFamily="34" charset="0"/>
              <a:buNone/>
              <a:defRPr/>
            </a:pPr>
            <a:r>
              <a:rPr lang="ru-RU" altLang="ru-RU" sz="11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 </a:t>
            </a:r>
            <a:r>
              <a:rPr lang="ru-RU" altLang="ru-RU" sz="11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жылы</a:t>
            </a:r>
            <a:endParaRPr lang="ru-RU" altLang="ru-RU" sz="11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Font typeface="Arial" panose="020B0604020202020204" pitchFamily="34" charset="0"/>
              <a:buNone/>
              <a:defRPr/>
            </a:pPr>
            <a:r>
              <a:rPr lang="ru-RU" altLang="ru-RU" sz="1100" b="1" dirty="0">
                <a:latin typeface="Arial" panose="020B0604020202020204" pitchFamily="34" charset="0"/>
                <a:cs typeface="Arial" panose="020B0604020202020204" pitchFamily="34" charset="0"/>
              </a:rPr>
              <a:t>79 872 </a:t>
            </a:r>
            <a:r>
              <a:rPr lang="ru-RU" altLang="ru-RU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заем</a:t>
            </a:r>
            <a:r>
              <a:rPr lang="ru-RU" altLang="ru-RU" sz="11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11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lang="ru-RU" altLang="ru-RU" sz="11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1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ішінде</a:t>
            </a:r>
            <a:r>
              <a:rPr lang="ru-RU" altLang="ru-RU" sz="11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altLang="ru-RU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7" name="TextBox 126"/>
          <p:cNvSpPr txBox="1"/>
          <p:nvPr/>
        </p:nvSpPr>
        <p:spPr>
          <a:xfrm>
            <a:off x="8440106" y="3954969"/>
            <a:ext cx="542136" cy="2589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83" b="1" dirty="0">
                <a:solidFill>
                  <a:srgbClr val="000000">
                    <a:lumMod val="95000"/>
                    <a:lumOff val="5000"/>
                  </a:srgbClr>
                </a:solidFill>
                <a:latin typeface="Arial Narrow" panose="020B0606020202030204" pitchFamily="34" charset="0"/>
              </a:rPr>
              <a:t>3</a:t>
            </a:r>
            <a:r>
              <a:rPr lang="en-US" sz="1083" b="1" dirty="0">
                <a:solidFill>
                  <a:srgbClr val="000000">
                    <a:lumMod val="95000"/>
                    <a:lumOff val="5000"/>
                  </a:srgbClr>
                </a:solidFill>
                <a:latin typeface="Arial Narrow" panose="020B0606020202030204" pitchFamily="34" charset="0"/>
              </a:rPr>
              <a:t>3,5 </a:t>
            </a:r>
            <a:r>
              <a:rPr lang="ru-RU" sz="1083" b="1" dirty="0">
                <a:solidFill>
                  <a:srgbClr val="000000">
                    <a:lumMod val="95000"/>
                    <a:lumOff val="5000"/>
                  </a:srgbClr>
                </a:solidFill>
                <a:latin typeface="Arial Narrow" panose="020B0606020202030204" pitchFamily="34" charset="0"/>
              </a:rPr>
              <a:t>%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8447833" y="4094600"/>
            <a:ext cx="542136" cy="2589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83" b="1" dirty="0">
                <a:solidFill>
                  <a:srgbClr val="000000">
                    <a:lumMod val="95000"/>
                    <a:lumOff val="5000"/>
                  </a:srgbClr>
                </a:solidFill>
                <a:latin typeface="Arial Narrow" panose="020B0606020202030204" pitchFamily="34" charset="0"/>
              </a:rPr>
              <a:t>63</a:t>
            </a:r>
            <a:r>
              <a:rPr lang="en-US" sz="1083" b="1" dirty="0">
                <a:solidFill>
                  <a:srgbClr val="000000">
                    <a:lumMod val="95000"/>
                    <a:lumOff val="5000"/>
                  </a:srgbClr>
                </a:solidFill>
                <a:latin typeface="Arial Narrow" panose="020B0606020202030204" pitchFamily="34" charset="0"/>
              </a:rPr>
              <a:t>,4</a:t>
            </a:r>
            <a:r>
              <a:rPr lang="ru-RU" sz="1083" b="1" dirty="0">
                <a:solidFill>
                  <a:srgbClr val="000000">
                    <a:lumMod val="95000"/>
                    <a:lumOff val="5000"/>
                  </a:srgbClr>
                </a:solidFill>
                <a:latin typeface="Arial Narrow" panose="020B0606020202030204" pitchFamily="34" charset="0"/>
              </a:rPr>
              <a:t> %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8866714" y="3933110"/>
            <a:ext cx="205542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altLang="ru-RU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алғашқы</a:t>
            </a:r>
            <a:r>
              <a:rPr lang="ru-RU" altLang="ru-RU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нарықтан</a:t>
            </a:r>
            <a:endParaRPr lang="ru-RU" altLang="ru-RU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0" name="TextBox 129"/>
          <p:cNvSpPr txBox="1"/>
          <p:nvPr/>
        </p:nvSpPr>
        <p:spPr>
          <a:xfrm>
            <a:off x="8858159" y="4080578"/>
            <a:ext cx="11300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ru-RU" altLang="ru-RU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екінші</a:t>
            </a:r>
            <a:r>
              <a:rPr lang="ru-RU" altLang="ru-RU" sz="1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0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нарықтан</a:t>
            </a:r>
            <a:endParaRPr lang="ru-RU" altLang="ru-RU" sz="1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1" name="Прямоугольник 130"/>
          <p:cNvSpPr/>
          <p:nvPr/>
        </p:nvSpPr>
        <p:spPr>
          <a:xfrm>
            <a:off x="7303045" y="4403457"/>
            <a:ext cx="4535844" cy="814657"/>
          </a:xfrm>
          <a:prstGeom prst="rect">
            <a:avLst/>
          </a:prstGeom>
        </p:spPr>
        <p:txBody>
          <a:bodyPr wrap="square" lIns="75259" tIns="37629" rIns="75259" bIns="37629">
            <a:spAutoFit/>
          </a:bodyPr>
          <a:lstStyle/>
          <a:p>
            <a:pPr algn="l">
              <a:defRPr/>
            </a:pPr>
            <a:r>
              <a:rPr lang="ru-RU" sz="12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2022-2023 </a:t>
            </a:r>
            <a:r>
              <a:rPr lang="ru-RU" sz="12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жылдары</a:t>
            </a:r>
            <a:r>
              <a:rPr lang="ru-RU" sz="12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заемның</a:t>
            </a:r>
            <a:r>
              <a:rPr lang="ru-RU" sz="12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орташа</a:t>
            </a:r>
            <a:r>
              <a:rPr lang="ru-RU" sz="12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мерзімі</a:t>
            </a:r>
            <a:r>
              <a:rPr lang="ru-RU" sz="12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15,</a:t>
            </a:r>
            <a:r>
              <a:rPr lang="en-US" sz="1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r>
              <a:rPr lang="ru-RU" sz="1200" b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12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1110" indent="-141110">
              <a:buFontTx/>
              <a:buChar char="-"/>
              <a:defRPr/>
            </a:pPr>
            <a:r>
              <a:rPr lang="ru-RU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Тұрғын</a:t>
            </a:r>
            <a:r>
              <a:rPr lang="ru-RU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үй</a:t>
            </a:r>
            <a:r>
              <a:rPr lang="ru-RU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заемы</a:t>
            </a:r>
            <a:r>
              <a:rPr lang="ru-RU" sz="1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,1 </a:t>
            </a:r>
            <a:r>
              <a:rPr lang="ru-RU" sz="1200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endParaRPr lang="ru-RU" sz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1110" indent="-141110">
              <a:buFontTx/>
              <a:buChar char="-"/>
              <a:defRPr/>
            </a:pP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Аралық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заем – 19,1 </a:t>
            </a: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41110" indent="-141110">
              <a:buFontTx/>
              <a:buChar char="-"/>
              <a:defRPr/>
            </a:pP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Алдын</a:t>
            </a:r>
            <a:r>
              <a:rPr lang="ru-RU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ала заем –7,2 </a:t>
            </a:r>
            <a:r>
              <a:rPr lang="ru-RU" sz="1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</a:t>
            </a:r>
            <a:endParaRPr lang="ru-RU" sz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2" name="Прямоугольник 131"/>
          <p:cNvSpPr/>
          <p:nvPr/>
        </p:nvSpPr>
        <p:spPr>
          <a:xfrm>
            <a:off x="3404417" y="4498714"/>
            <a:ext cx="16458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b="1" i="1" dirty="0" err="1">
                <a:solidFill>
                  <a:srgbClr val="91B9DC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Салымшылардың</a:t>
            </a:r>
            <a:r>
              <a:rPr lang="ru-RU" sz="1200" b="1" i="1" dirty="0">
                <a:solidFill>
                  <a:srgbClr val="91B9DC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solidFill>
                  <a:srgbClr val="91B9DC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арасындағы</a:t>
            </a:r>
            <a:r>
              <a:rPr lang="ru-RU" sz="1200" b="1" i="1" dirty="0">
                <a:solidFill>
                  <a:srgbClr val="91B9DC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ер </a:t>
            </a:r>
            <a:r>
              <a:rPr lang="ru-RU" sz="1200" b="1" i="1" dirty="0" err="1">
                <a:solidFill>
                  <a:srgbClr val="91B9DC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кісілер</a:t>
            </a:r>
            <a:r>
              <a:rPr lang="ru-RU" sz="1200" b="1" i="1" dirty="0">
                <a:solidFill>
                  <a:srgbClr val="91B9DC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1 039 252</a:t>
            </a:r>
          </a:p>
        </p:txBody>
      </p:sp>
      <p:sp>
        <p:nvSpPr>
          <p:cNvPr id="133" name="Прямоугольник 132"/>
          <p:cNvSpPr/>
          <p:nvPr/>
        </p:nvSpPr>
        <p:spPr>
          <a:xfrm>
            <a:off x="5016063" y="4496741"/>
            <a:ext cx="16580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b="1" i="1" dirty="0" err="1">
                <a:solidFill>
                  <a:srgbClr val="91B9DC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Салымшылардың</a:t>
            </a:r>
            <a:r>
              <a:rPr lang="ru-RU" sz="1200" b="1" i="1" dirty="0">
                <a:solidFill>
                  <a:srgbClr val="91B9DC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solidFill>
                  <a:srgbClr val="91B9DC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арасындағы</a:t>
            </a:r>
            <a:r>
              <a:rPr lang="ru-RU" sz="1200" b="1" i="1" dirty="0">
                <a:solidFill>
                  <a:srgbClr val="91B9DC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solidFill>
                  <a:srgbClr val="91B9DC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әйелдер</a:t>
            </a:r>
            <a:r>
              <a:rPr lang="ru-RU" sz="1200" b="1" i="1" dirty="0">
                <a:solidFill>
                  <a:srgbClr val="91B9DC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1 469 611</a:t>
            </a:r>
          </a:p>
        </p:txBody>
      </p:sp>
      <p:sp>
        <p:nvSpPr>
          <p:cNvPr id="134" name="Прямоугольник 133"/>
          <p:cNvSpPr/>
          <p:nvPr/>
        </p:nvSpPr>
        <p:spPr>
          <a:xfrm>
            <a:off x="3598745" y="5189602"/>
            <a:ext cx="129936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b="1" i="1" dirty="0" err="1">
                <a:solidFill>
                  <a:srgbClr val="91B9DC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Үлесі</a:t>
            </a:r>
            <a:r>
              <a:rPr lang="ru-RU" sz="1200" b="1" i="1" dirty="0">
                <a:solidFill>
                  <a:srgbClr val="91B9DC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41,4%</a:t>
            </a:r>
          </a:p>
        </p:txBody>
      </p:sp>
      <p:sp>
        <p:nvSpPr>
          <p:cNvPr id="135" name="Прямоугольник 134"/>
          <p:cNvSpPr/>
          <p:nvPr/>
        </p:nvSpPr>
        <p:spPr>
          <a:xfrm>
            <a:off x="5096984" y="5185603"/>
            <a:ext cx="156248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b="1" i="1" dirty="0" err="1" smtClean="0">
                <a:solidFill>
                  <a:srgbClr val="91B9DC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Үлесі</a:t>
            </a:r>
            <a:r>
              <a:rPr lang="ru-RU" sz="1200" b="1" i="1" dirty="0" smtClean="0">
                <a:solidFill>
                  <a:srgbClr val="91B9DC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>
                <a:solidFill>
                  <a:srgbClr val="91B9DC">
                    <a:lumMod val="2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58,6%</a:t>
            </a:r>
          </a:p>
        </p:txBody>
      </p:sp>
      <p:sp>
        <p:nvSpPr>
          <p:cNvPr id="144" name="TextBox 143"/>
          <p:cNvSpPr txBox="1"/>
          <p:nvPr/>
        </p:nvSpPr>
        <p:spPr>
          <a:xfrm>
            <a:off x="2629446" y="5689046"/>
            <a:ext cx="581868" cy="29225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ru-RU" sz="1299" dirty="0"/>
          </a:p>
        </p:txBody>
      </p:sp>
      <p:sp>
        <p:nvSpPr>
          <p:cNvPr id="146" name="TextBox 145"/>
          <p:cNvSpPr txBox="1"/>
          <p:nvPr/>
        </p:nvSpPr>
        <p:spPr>
          <a:xfrm>
            <a:off x="338566" y="6152368"/>
            <a:ext cx="34215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7" b="1" i="1" dirty="0">
                <a:solidFill>
                  <a:srgbClr val="000000"/>
                </a:solidFill>
                <a:latin typeface="Arial Narrow" panose="020B0606020202030204" pitchFamily="34" charset="0"/>
              </a:rPr>
              <a:t>  </a:t>
            </a:r>
            <a:r>
              <a:rPr lang="ru-RU" sz="8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1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Депозиттік</a:t>
            </a:r>
            <a:r>
              <a:rPr lang="ru-RU" sz="1100" b="1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i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аударымдарды</a:t>
            </a:r>
            <a:r>
              <a:rPr lang="ru-RU" sz="1100" b="1" i="1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i="1" dirty="0" err="1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қоспағанда</a:t>
            </a:r>
            <a:endParaRPr lang="ru-RU" sz="1100" b="1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413564" y="1046538"/>
            <a:ext cx="656571" cy="336925"/>
          </a:xfrm>
          <a:prstGeom prst="rect">
            <a:avLst/>
          </a:prstGeom>
        </p:spPr>
      </p:pic>
      <p:pic>
        <p:nvPicPr>
          <p:cNvPr id="137" name="Рисунок 13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9907" y="0"/>
            <a:ext cx="520125" cy="673336"/>
          </a:xfrm>
          <a:prstGeom prst="rect">
            <a:avLst/>
          </a:prstGeom>
        </p:spPr>
      </p:pic>
      <p:pic>
        <p:nvPicPr>
          <p:cNvPr id="138" name="Рисунок 1" descr="cid:image001.png@01D71B4C.083BF310"/>
          <p:cNvPicPr>
            <a:picLocks noChangeAspect="1" noChangeArrowheads="1"/>
          </p:cNvPicPr>
          <p:nvPr/>
        </p:nvPicPr>
        <p:blipFill>
          <a:blip r:embed="rId4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8279" y="173391"/>
            <a:ext cx="1232738" cy="326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6" name="Рисунок 13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8532" y="2591377"/>
            <a:ext cx="906898" cy="1852339"/>
          </a:xfrm>
          <a:prstGeom prst="rect">
            <a:avLst/>
          </a:prstGeom>
        </p:spPr>
      </p:pic>
      <p:pic>
        <p:nvPicPr>
          <p:cNvPr id="139" name="Рисунок 13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6313" y="2599926"/>
            <a:ext cx="907059" cy="1852669"/>
          </a:xfrm>
          <a:prstGeom prst="rect">
            <a:avLst/>
          </a:prstGeom>
        </p:spPr>
      </p:pic>
      <p:sp>
        <p:nvSpPr>
          <p:cNvPr id="109" name="Номер слайда 1"/>
          <p:cNvSpPr>
            <a:spLocks noGrp="1"/>
          </p:cNvSpPr>
          <p:nvPr/>
        </p:nvSpPr>
        <p:spPr>
          <a:xfrm>
            <a:off x="11611535" y="6395394"/>
            <a:ext cx="395287" cy="39528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  <a:latin typeface="Arial Narrow" panose="020B060602020203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392345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2" descr="Компьютер Иконки Галочка, сделано!, разное, угол, текст png | Klipart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AutoShape 2" descr="Флаг Казахстана Пищевод, контуры, любовь, текст, сердце png | PNGWin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0450375"/>
              </p:ext>
            </p:extLst>
          </p:nvPr>
        </p:nvGraphicFramePr>
        <p:xfrm>
          <a:off x="765175" y="908054"/>
          <a:ext cx="11083387" cy="4936494"/>
        </p:xfrm>
        <a:graphic>
          <a:graphicData uri="http://schemas.openxmlformats.org/drawingml/2006/table">
            <a:tbl>
              <a:tblPr/>
              <a:tblGrid>
                <a:gridCol w="5183047"/>
                <a:gridCol w="1966780"/>
                <a:gridCol w="1966780"/>
                <a:gridCol w="1966780"/>
              </a:tblGrid>
              <a:tr h="282270">
                <a:tc>
                  <a:txBody>
                    <a:bodyPr/>
                    <a:lstStyle/>
                    <a:p>
                      <a:pPr algn="ctr" fontAlgn="b"/>
                      <a:r>
                        <a:rPr lang="aa-E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72000" marR="1080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</a:txBody>
                  <a:tcPr marL="72000" marR="1080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</a:p>
                  </a:txBody>
                  <a:tcPr marL="72000" marR="1080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2022</a:t>
                      </a:r>
                    </a:p>
                  </a:txBody>
                  <a:tcPr marL="72000" marR="108000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03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НАРЫҚТЫҚ БАҒДАРЛАМАЛАР 50/50</a:t>
                      </a:r>
                      <a:endParaRPr lang="ru-RU" sz="1400" b="0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F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29 528</a:t>
                      </a: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F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4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52 747</a:t>
                      </a: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F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58 831</a:t>
                      </a: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F91"/>
                    </a:solidFill>
                  </a:tcPr>
                </a:tc>
              </a:tr>
              <a:tr h="28403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АЛҒАШҚЫ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НАРЫҚ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6 069</a:t>
                      </a: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8 678</a:t>
                      </a: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10 515</a:t>
                      </a: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03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ЕКІНШІ НАРЫҚ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23 459</a:t>
                      </a: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44 069</a:t>
                      </a: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48 316</a:t>
                      </a: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036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4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МЕМЛЕКЕТТІК</a:t>
                      </a:r>
                      <a:r>
                        <a:rPr lang="ru-RU" sz="1400" b="0" i="0" u="none" strike="noStrike" kern="1200" baseline="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БАҒДАРЛАМАЛАР</a:t>
                      </a:r>
                      <a:endParaRPr lang="ru-RU" sz="14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F9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aa-ET" sz="14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16 669</a:t>
                      </a: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F9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aa-ET" sz="14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21 737</a:t>
                      </a: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F9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aa-ET" sz="14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12 563</a:t>
                      </a: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F91"/>
                    </a:solidFill>
                  </a:tcPr>
                </a:tc>
              </a:tr>
              <a:tr h="28403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БАҚЫТТЫ ОТБАСЫ 2/10/20*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5 223</a:t>
                      </a: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4 267</a:t>
                      </a: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1 401</a:t>
                      </a: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03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ШАҢЫРАҚ 5/10/20, </a:t>
                      </a:r>
                      <a:r>
                        <a:rPr lang="ru-RU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5/20/25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*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11 446</a:t>
                      </a:r>
                      <a:endParaRPr lang="aa-ET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17 470</a:t>
                      </a:r>
                      <a:endParaRPr lang="aa-ET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11 162</a:t>
                      </a:r>
                      <a:endParaRPr lang="aa-ET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036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4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ӘЛЕУМЕТТІК БАҒДАРЛАМАЛАР</a:t>
                      </a:r>
                      <a:endParaRPr lang="ru-RU" sz="1400" b="0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F9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aa-ET" sz="14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3 850</a:t>
                      </a: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F9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aa-ET" sz="14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5 548</a:t>
                      </a: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F9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aa-ET" sz="14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5 426</a:t>
                      </a: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F91"/>
                    </a:solidFill>
                  </a:tcPr>
                </a:tc>
              </a:tr>
              <a:tr h="28403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ӘСКЕРИ БАСПАНА (ӘСКЕРИЛЕР) 6/15 И 8/50*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2 362</a:t>
                      </a: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3 317</a:t>
                      </a: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2 399</a:t>
                      </a: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03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ҰМАЙ (ӘЙЕЛДЕР ИПОТЕКАСЫ) 14/15/20*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957</a:t>
                      </a: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1 339</a:t>
                      </a: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03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ӨҢІРЛІК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(ЖАО БІРГЕ) 5/10/20*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956</a:t>
                      </a: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989</a:t>
                      </a: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1 294</a:t>
                      </a: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03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КОРПОРАТИВТІК (ІРІ КОМПАНИЯЛАРМЕН БІРГЕ)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</a:t>
                      </a: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aa-ET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224</a:t>
                      </a: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036">
                <a:tc>
                  <a:txBody>
                    <a:bodyPr/>
                    <a:lstStyle/>
                    <a:p>
                      <a:pPr algn="l" fontAlgn="b"/>
                      <a:r>
                        <a:rPr lang="kk-KZ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БАСҚА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454</a:t>
                      </a:r>
                      <a:endParaRPr lang="aa-ET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277</a:t>
                      </a:r>
                      <a:endParaRPr lang="aa-ET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170</a:t>
                      </a:r>
                      <a:endParaRPr lang="aa-ET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377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БАРЛЫҚ БАҒДАРЛАМАЛАР БОЙЫНША ӨЗГЕ МАҚСАТТАР (ЖӨНДЕУ, ҚҰРЫЛЫС, ҚОСАЛҚЫ БӨЛШЕКТЕРДІ САТЫП АЛУ</a:t>
                      </a:r>
                      <a:r>
                        <a:rPr lang="ru-RU" sz="1600" b="0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  <a:endParaRPr lang="ru-RU" sz="1600" b="0" i="0" u="none" strike="noStrike" kern="1200" dirty="0">
                        <a:solidFill>
                          <a:srgbClr val="C1392B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F9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1 879</a:t>
                      </a:r>
                      <a:endParaRPr lang="aa-ET" sz="1400" b="1" i="0" u="none" strike="noStrike" kern="12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F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i="0" u="none" strike="noStrike" kern="1200" dirty="0" smtClean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2 220</a:t>
                      </a:r>
                      <a:endParaRPr lang="aa-ET" sz="1400" b="1" i="0" u="none" strike="noStrike" kern="1200" dirty="0" smtClean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endParaRPr lang="aa-ET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F9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i="0" u="none" strike="noStrike" kern="1200" dirty="0" smtClean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kern="1200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3 052</a:t>
                      </a:r>
                      <a:endParaRPr lang="aa-ET" sz="1400" b="1" i="0" u="none" strike="noStrike" kern="1200" dirty="0" smtClean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endParaRPr lang="aa-ET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F91"/>
                    </a:solidFill>
                  </a:tcPr>
                </a:tc>
              </a:tr>
              <a:tr h="52201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b="0" i="0" u="none" strike="noStrike" kern="1200" dirty="0" smtClean="0">
                          <a:solidFill>
                            <a:srgbClr val="C1392B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БАРЛЫҒЫ</a:t>
                      </a:r>
                      <a:endParaRPr lang="ru-RU" sz="1600" b="0" i="0" u="none" strike="noStrike" kern="1200" dirty="0" smtClean="0">
                        <a:solidFill>
                          <a:srgbClr val="C1392B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0" i="0" u="none" strike="noStrike" kern="1200" dirty="0">
                        <a:solidFill>
                          <a:srgbClr val="C1392B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rgbClr val="C1392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51 926</a:t>
                      </a:r>
                      <a:endParaRPr lang="aa-ET" sz="1400" b="0" i="0" u="none" strike="noStrike" dirty="0" smtClean="0">
                        <a:solidFill>
                          <a:srgbClr val="C1392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endParaRPr lang="aa-ET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rgbClr val="C1392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82 253</a:t>
                      </a:r>
                      <a:endParaRPr lang="aa-ET" sz="1400" b="0" i="0" u="none" strike="noStrike" dirty="0" smtClean="0">
                        <a:solidFill>
                          <a:srgbClr val="C1392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endParaRPr lang="aa-ET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smtClean="0">
                          <a:solidFill>
                            <a:srgbClr val="C1392B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79 872</a:t>
                      </a:r>
                      <a:endParaRPr lang="aa-ET" sz="1400" b="0" i="0" u="none" strike="noStrike" dirty="0" smtClean="0">
                        <a:solidFill>
                          <a:srgbClr val="C1392B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endParaRPr lang="aa-ET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108000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9" name="Заголовок 8"/>
          <p:cNvSpPr txBox="1">
            <a:spLocks/>
          </p:cNvSpPr>
          <p:nvPr/>
        </p:nvSpPr>
        <p:spPr>
          <a:xfrm>
            <a:off x="-10320" y="1"/>
            <a:ext cx="12202322" cy="734663"/>
          </a:xfrm>
          <a:prstGeom prst="rect">
            <a:avLst/>
          </a:prstGeom>
          <a:solidFill>
            <a:srgbClr val="008F91"/>
          </a:solidFill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Банк </a:t>
            </a:r>
            <a:r>
              <a:rPr lang="ru-RU" sz="2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берген</a:t>
            </a:r>
            <a:r>
              <a:rPr lang="ru-RU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заемдар</a:t>
            </a:r>
            <a:r>
              <a:rPr lang="ru-RU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көлемі</a:t>
            </a:r>
            <a:r>
              <a:rPr lang="ru-RU" sz="2000" b="1" dirty="0" smtClean="0">
                <a:solidFill>
                  <a:srgbClr val="008F94"/>
                </a:solidFill>
                <a:cs typeface="Arial" panose="020B0604020202020204" pitchFamily="34" charset="0"/>
              </a:rPr>
              <a:t>. </a:t>
            </a:r>
            <a:endParaRPr lang="ru-RU" sz="2000" b="1" dirty="0">
              <a:solidFill>
                <a:srgbClr val="008F94"/>
              </a:solidFill>
              <a:cs typeface="Arial" panose="020B0604020202020204" pitchFamily="34" charset="0"/>
            </a:endParaRPr>
          </a:p>
        </p:txBody>
      </p:sp>
      <p:pic>
        <p:nvPicPr>
          <p:cNvPr id="60" name="Рисунок 5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9107" y="17526"/>
            <a:ext cx="506587" cy="655810"/>
          </a:xfrm>
          <a:prstGeom prst="rect">
            <a:avLst/>
          </a:prstGeom>
        </p:spPr>
      </p:pic>
      <p:pic>
        <p:nvPicPr>
          <p:cNvPr id="61" name="Рисунок 1" descr="cid:image001.png@01D71B4C.083BF310"/>
          <p:cNvPicPr>
            <a:picLocks noChangeAspect="1" noChangeArrowheads="1"/>
          </p:cNvPicPr>
          <p:nvPr/>
        </p:nvPicPr>
        <p:blipFill>
          <a:blip r:embed="rId4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7479" y="173391"/>
            <a:ext cx="1232738" cy="326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65175" y="5905875"/>
            <a:ext cx="110833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* </a:t>
            </a:r>
            <a:r>
              <a:rPr lang="ru-RU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несие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мөлшерлемесі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 (%/) / </a:t>
            </a:r>
            <a:r>
              <a:rPr lang="ru-RU" sz="1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алғашқы</a:t>
            </a:r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жарна</a:t>
            </a:r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(%) / </a:t>
            </a:r>
            <a:r>
              <a:rPr lang="ru-RU" sz="1600" i="1" dirty="0" err="1">
                <a:latin typeface="Arial" panose="020B0604020202020204" pitchFamily="34" charset="0"/>
                <a:cs typeface="Arial" panose="020B0604020202020204" pitchFamily="34" charset="0"/>
              </a:rPr>
              <a:t>несиенің</a:t>
            </a:r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ең</a:t>
            </a:r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жоғарғы</a:t>
            </a:r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мерзімі</a:t>
            </a:r>
            <a:endParaRPr lang="ru-RU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Номер слайда 1"/>
          <p:cNvSpPr>
            <a:spLocks noGrp="1"/>
          </p:cNvSpPr>
          <p:nvPr/>
        </p:nvSpPr>
        <p:spPr>
          <a:xfrm>
            <a:off x="11611535" y="6395394"/>
            <a:ext cx="395287" cy="39528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  <a:latin typeface="Arial Narrow" panose="020B0606020202030204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638833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2" name="Прямая соединительная линия 121">
            <a:extLst>
              <a:ext uri="{FF2B5EF4-FFF2-40B4-BE49-F238E27FC236}">
                <a16:creationId xmlns:a16="http://schemas.microsoft.com/office/drawing/2014/main" xmlns="" id="{C3439F53-10E6-425E-B74B-EB607B683A90}"/>
              </a:ext>
            </a:extLst>
          </p:cNvPr>
          <p:cNvCxnSpPr>
            <a:cxnSpLocks/>
          </p:cNvCxnSpPr>
          <p:nvPr/>
        </p:nvCxnSpPr>
        <p:spPr>
          <a:xfrm flipH="1">
            <a:off x="503428" y="2638805"/>
            <a:ext cx="11004146" cy="1"/>
          </a:xfrm>
          <a:prstGeom prst="line">
            <a:avLst/>
          </a:prstGeom>
          <a:ln w="19050">
            <a:solidFill>
              <a:srgbClr val="AA906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Прямая соединительная линия 123">
            <a:extLst>
              <a:ext uri="{FF2B5EF4-FFF2-40B4-BE49-F238E27FC236}">
                <a16:creationId xmlns:a16="http://schemas.microsoft.com/office/drawing/2014/main" xmlns="" id="{7FE6B491-58A0-4B62-A6E9-93926DA4F2AB}"/>
              </a:ext>
            </a:extLst>
          </p:cNvPr>
          <p:cNvCxnSpPr>
            <a:cxnSpLocks/>
          </p:cNvCxnSpPr>
          <p:nvPr/>
        </p:nvCxnSpPr>
        <p:spPr>
          <a:xfrm flipH="1">
            <a:off x="495827" y="3831593"/>
            <a:ext cx="11004146" cy="1"/>
          </a:xfrm>
          <a:prstGeom prst="line">
            <a:avLst/>
          </a:prstGeom>
          <a:ln w="19050">
            <a:solidFill>
              <a:srgbClr val="AA906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TextBox 166">
            <a:extLst>
              <a:ext uri="{FF2B5EF4-FFF2-40B4-BE49-F238E27FC236}">
                <a16:creationId xmlns:a16="http://schemas.microsoft.com/office/drawing/2014/main" xmlns="" id="{8625443F-C2BA-4D7B-A973-DA58595FFB7F}"/>
              </a:ext>
            </a:extLst>
          </p:cNvPr>
          <p:cNvSpPr txBox="1"/>
          <p:nvPr/>
        </p:nvSpPr>
        <p:spPr>
          <a:xfrm>
            <a:off x="5307939" y="2909640"/>
            <a:ext cx="1727833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b="1" dirty="0" smtClean="0">
                <a:solidFill>
                  <a:srgbClr val="B4975A"/>
                </a:solidFill>
                <a:latin typeface="Arial Narrow" panose="020B0606020202030204" pitchFamily="34" charset="0"/>
              </a:rPr>
              <a:t>894</a:t>
            </a:r>
            <a:r>
              <a:rPr lang="en-US" b="1" dirty="0" smtClean="0">
                <a:solidFill>
                  <a:srgbClr val="B4975A"/>
                </a:solidFill>
                <a:latin typeface="Arial Narrow" panose="020B0606020202030204" pitchFamily="34" charset="0"/>
              </a:rPr>
              <a:t>,</a:t>
            </a:r>
            <a:r>
              <a:rPr lang="ru-RU" b="1" dirty="0" smtClean="0">
                <a:solidFill>
                  <a:srgbClr val="B4975A"/>
                </a:solidFill>
                <a:latin typeface="Arial Narrow" panose="020B0606020202030204" pitchFamily="34" charset="0"/>
              </a:rPr>
              <a:t>8 </a:t>
            </a:r>
            <a:r>
              <a:rPr lang="ru-RU" sz="1050" dirty="0" smtClean="0">
                <a:solidFill>
                  <a:srgbClr val="B4975A"/>
                </a:solidFill>
                <a:latin typeface="Arial Narrow" panose="020B0606020202030204" pitchFamily="34" charset="0"/>
              </a:rPr>
              <a:t>МЛРД ТЕҢГЕ</a:t>
            </a:r>
            <a:endParaRPr lang="ru-RU" sz="1050" dirty="0">
              <a:solidFill>
                <a:srgbClr val="B4975A"/>
              </a:solidFill>
              <a:latin typeface="Arial Narrow" panose="020B0606020202030204" pitchFamily="34" charset="0"/>
            </a:endParaRPr>
          </a:p>
          <a:p>
            <a:pPr algn="r"/>
            <a:r>
              <a:rPr lang="ru-RU" sz="1100" i="1" dirty="0" smtClean="0">
                <a:solidFill>
                  <a:srgbClr val="B4975A"/>
                </a:solidFill>
                <a:latin typeface="Arial Narrow" panose="020B0606020202030204" pitchFamily="34" charset="0"/>
              </a:rPr>
              <a:t>(120,4 </a:t>
            </a:r>
            <a:r>
              <a:rPr lang="ru-RU" sz="1100" i="1" dirty="0" err="1" smtClean="0">
                <a:solidFill>
                  <a:srgbClr val="B4975A"/>
                </a:solidFill>
                <a:latin typeface="Arial Narrow" panose="020B0606020202030204" pitchFamily="34" charset="0"/>
              </a:rPr>
              <a:t>мың</a:t>
            </a:r>
            <a:r>
              <a:rPr lang="ru-RU" sz="1100" i="1" dirty="0" smtClean="0">
                <a:solidFill>
                  <a:srgbClr val="B4975A"/>
                </a:solidFill>
                <a:latin typeface="Arial Narrow" panose="020B0606020202030204" pitchFamily="34" charset="0"/>
              </a:rPr>
              <a:t> </a:t>
            </a:r>
            <a:r>
              <a:rPr lang="ru-RU" sz="1100" i="1" dirty="0" err="1" smtClean="0">
                <a:solidFill>
                  <a:srgbClr val="B4975A"/>
                </a:solidFill>
                <a:latin typeface="Arial Narrow" panose="020B0606020202030204" pitchFamily="34" charset="0"/>
              </a:rPr>
              <a:t>заемшы</a:t>
            </a:r>
            <a:r>
              <a:rPr lang="ru-RU" sz="1100" i="1" dirty="0" smtClean="0">
                <a:solidFill>
                  <a:srgbClr val="B4975A"/>
                </a:solidFill>
                <a:latin typeface="Arial Narrow" panose="020B0606020202030204" pitchFamily="34" charset="0"/>
              </a:rPr>
              <a:t>)</a:t>
            </a:r>
            <a:endParaRPr lang="ru-RU" sz="1100" i="1" dirty="0">
              <a:solidFill>
                <a:srgbClr val="B4975A"/>
              </a:solidFill>
              <a:latin typeface="Arial Narrow" panose="020B0606020202030204" pitchFamily="34" charset="0"/>
            </a:endParaRPr>
          </a:p>
        </p:txBody>
      </p:sp>
      <p:sp>
        <p:nvSpPr>
          <p:cNvPr id="168" name="Прямоугольник 167"/>
          <p:cNvSpPr/>
          <p:nvPr/>
        </p:nvSpPr>
        <p:spPr>
          <a:xfrm>
            <a:off x="596559" y="1846333"/>
            <a:ext cx="333296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565251"/>
                </a:solidFill>
                <a:latin typeface="Arial Narrow" panose="020B0606020202030204" pitchFamily="34" charset="0"/>
              </a:rPr>
              <a:t>АРАЛЫҚ/АЛДЫН АЛА ЗАЕМДАР</a:t>
            </a:r>
            <a:endParaRPr lang="ru-RU" sz="1400" b="1" dirty="0">
              <a:solidFill>
                <a:srgbClr val="565251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81" name="Прямая соединительная линия 80">
            <a:extLst>
              <a:ext uri="{FF2B5EF4-FFF2-40B4-BE49-F238E27FC236}">
                <a16:creationId xmlns:a16="http://schemas.microsoft.com/office/drawing/2014/main" xmlns="" id="{7FE6B491-58A0-4B62-A6E9-93926DA4F2AB}"/>
              </a:ext>
            </a:extLst>
          </p:cNvPr>
          <p:cNvCxnSpPr>
            <a:cxnSpLocks/>
          </p:cNvCxnSpPr>
          <p:nvPr/>
        </p:nvCxnSpPr>
        <p:spPr>
          <a:xfrm flipH="1">
            <a:off x="511195" y="4644611"/>
            <a:ext cx="11004146" cy="1"/>
          </a:xfrm>
          <a:prstGeom prst="line">
            <a:avLst/>
          </a:prstGeom>
          <a:ln w="19050">
            <a:solidFill>
              <a:srgbClr val="AA906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>
            <a:extLst>
              <a:ext uri="{FF2B5EF4-FFF2-40B4-BE49-F238E27FC236}">
                <a16:creationId xmlns:a16="http://schemas.microsoft.com/office/drawing/2014/main" xmlns="" id="{7FE6B491-58A0-4B62-A6E9-93926DA4F2AB}"/>
              </a:ext>
            </a:extLst>
          </p:cNvPr>
          <p:cNvCxnSpPr>
            <a:cxnSpLocks/>
          </p:cNvCxnSpPr>
          <p:nvPr/>
        </p:nvCxnSpPr>
        <p:spPr>
          <a:xfrm flipH="1">
            <a:off x="511195" y="5437151"/>
            <a:ext cx="11004146" cy="1"/>
          </a:xfrm>
          <a:prstGeom prst="line">
            <a:avLst/>
          </a:prstGeom>
          <a:ln w="19050">
            <a:solidFill>
              <a:srgbClr val="AA906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3929524" y="1598033"/>
            <a:ext cx="0" cy="5019703"/>
          </a:xfrm>
          <a:prstGeom prst="line">
            <a:avLst/>
          </a:prstGeom>
          <a:ln>
            <a:solidFill>
              <a:srgbClr val="B4975A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Box 102">
            <a:extLst>
              <a:ext uri="{FF2B5EF4-FFF2-40B4-BE49-F238E27FC236}">
                <a16:creationId xmlns:a16="http://schemas.microsoft.com/office/drawing/2014/main" xmlns="" id="{5CDA54DB-B54B-4A46-B0D5-8BF4A4868A2A}"/>
              </a:ext>
            </a:extLst>
          </p:cNvPr>
          <p:cNvSpPr txBox="1"/>
          <p:nvPr/>
        </p:nvSpPr>
        <p:spPr>
          <a:xfrm>
            <a:off x="458811" y="1588508"/>
            <a:ext cx="359771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buClr>
                <a:srgbClr val="388E3C"/>
              </a:buClr>
              <a:defRPr/>
            </a:pPr>
            <a:r>
              <a:rPr lang="ru-RU" altLang="ru-RU" sz="1400" b="1" dirty="0" smtClean="0">
                <a:solidFill>
                  <a:srgbClr val="008F91"/>
                </a:solidFill>
                <a:latin typeface="Arial Narrow" panose="020B0606020202030204" pitchFamily="34" charset="0"/>
              </a:rPr>
              <a:t>КОММЕРЦИЯЛЫҚ ЗАЕМДАР</a:t>
            </a:r>
            <a:endParaRPr lang="ru-RU" altLang="ru-RU" sz="1050" i="1" dirty="0">
              <a:solidFill>
                <a:srgbClr val="008F91"/>
              </a:solidFill>
              <a:latin typeface="Arial Narrow" panose="020B0606020202030204" pitchFamily="34" charset="0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xmlns="" id="{8625443F-C2BA-4D7B-A973-DA58595FFB7F}"/>
              </a:ext>
            </a:extLst>
          </p:cNvPr>
          <p:cNvSpPr txBox="1"/>
          <p:nvPr/>
        </p:nvSpPr>
        <p:spPr>
          <a:xfrm>
            <a:off x="5297194" y="1908211"/>
            <a:ext cx="182931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b="1" dirty="0" smtClean="0">
                <a:solidFill>
                  <a:srgbClr val="B4975A"/>
                </a:solidFill>
                <a:latin typeface="Arial Narrow" panose="020B0606020202030204" pitchFamily="34" charset="0"/>
              </a:rPr>
              <a:t>3 785,1</a:t>
            </a:r>
            <a:r>
              <a:rPr lang="ru-RU" sz="1200" b="1" dirty="0" smtClean="0">
                <a:solidFill>
                  <a:srgbClr val="B4975A"/>
                </a:solidFill>
                <a:latin typeface="Arial Narrow" panose="020B0606020202030204" pitchFamily="34" charset="0"/>
              </a:rPr>
              <a:t> </a:t>
            </a:r>
            <a:r>
              <a:rPr lang="ru-RU" sz="1050" dirty="0">
                <a:solidFill>
                  <a:srgbClr val="B4975A"/>
                </a:solidFill>
                <a:latin typeface="Arial Narrow" panose="020B0606020202030204" pitchFamily="34" charset="0"/>
              </a:rPr>
              <a:t>МЛРД </a:t>
            </a:r>
            <a:r>
              <a:rPr lang="ru-RU" sz="1050" dirty="0" smtClean="0">
                <a:solidFill>
                  <a:srgbClr val="B4975A"/>
                </a:solidFill>
                <a:latin typeface="Arial Narrow" panose="020B0606020202030204" pitchFamily="34" charset="0"/>
              </a:rPr>
              <a:t>ТЕҢГЕ</a:t>
            </a:r>
          </a:p>
          <a:p>
            <a:pPr algn="r"/>
            <a:r>
              <a:rPr lang="ru-RU" sz="1100" i="1" dirty="0" smtClean="0">
                <a:solidFill>
                  <a:srgbClr val="B4975A"/>
                </a:solidFill>
                <a:latin typeface="Arial Narrow" panose="020B0606020202030204" pitchFamily="34" charset="0"/>
              </a:rPr>
              <a:t>(305,2 </a:t>
            </a:r>
            <a:r>
              <a:rPr lang="ru-RU" sz="1100" i="1" dirty="0" err="1" smtClean="0">
                <a:solidFill>
                  <a:srgbClr val="B4975A"/>
                </a:solidFill>
                <a:latin typeface="Arial Narrow" panose="020B0606020202030204" pitchFamily="34" charset="0"/>
              </a:rPr>
              <a:t>мың</a:t>
            </a:r>
            <a:r>
              <a:rPr lang="ru-RU" sz="1100" i="1" dirty="0" smtClean="0">
                <a:solidFill>
                  <a:srgbClr val="B4975A"/>
                </a:solidFill>
                <a:latin typeface="Arial Narrow" panose="020B0606020202030204" pitchFamily="34" charset="0"/>
              </a:rPr>
              <a:t> </a:t>
            </a:r>
            <a:r>
              <a:rPr lang="ru-RU" sz="1100" i="1" dirty="0" err="1" smtClean="0">
                <a:solidFill>
                  <a:srgbClr val="B4975A"/>
                </a:solidFill>
                <a:latin typeface="Arial Narrow" panose="020B0606020202030204" pitchFamily="34" charset="0"/>
              </a:rPr>
              <a:t>заемшы</a:t>
            </a:r>
            <a:r>
              <a:rPr lang="ru-RU" sz="1100" i="1" dirty="0" smtClean="0">
                <a:solidFill>
                  <a:srgbClr val="B4975A"/>
                </a:solidFill>
                <a:latin typeface="Arial Narrow" panose="020B0606020202030204" pitchFamily="34" charset="0"/>
              </a:rPr>
              <a:t>)</a:t>
            </a:r>
            <a:endParaRPr lang="ru-RU" sz="1100" b="1" dirty="0">
              <a:solidFill>
                <a:srgbClr val="B4975A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51" name="Прямая соединительная линия 50"/>
          <p:cNvCxnSpPr/>
          <p:nvPr/>
        </p:nvCxnSpPr>
        <p:spPr>
          <a:xfrm>
            <a:off x="5297196" y="1543417"/>
            <a:ext cx="0" cy="5057381"/>
          </a:xfrm>
          <a:prstGeom prst="line">
            <a:avLst/>
          </a:prstGeom>
          <a:ln>
            <a:solidFill>
              <a:srgbClr val="B4975A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xmlns="" id="{8625443F-C2BA-4D7B-A973-DA58595FFB7F}"/>
              </a:ext>
            </a:extLst>
          </p:cNvPr>
          <p:cNvSpPr txBox="1"/>
          <p:nvPr/>
        </p:nvSpPr>
        <p:spPr>
          <a:xfrm>
            <a:off x="3929524" y="1851079"/>
            <a:ext cx="13676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AA9066"/>
                </a:solidFill>
                <a:latin typeface="Arial Narrow" panose="020B0606020202030204" pitchFamily="34" charset="0"/>
              </a:rPr>
              <a:t>51,6%</a:t>
            </a:r>
            <a:endParaRPr lang="ru-RU" b="1" dirty="0">
              <a:solidFill>
                <a:srgbClr val="AA9066"/>
              </a:solidFill>
              <a:latin typeface="Arial Narrow" panose="020B0606020202030204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xmlns="" id="{8625443F-C2BA-4D7B-A973-DA58595FFB7F}"/>
              </a:ext>
            </a:extLst>
          </p:cNvPr>
          <p:cNvSpPr txBox="1"/>
          <p:nvPr/>
        </p:nvSpPr>
        <p:spPr>
          <a:xfrm>
            <a:off x="3929524" y="4055358"/>
            <a:ext cx="13676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AA9066"/>
                </a:solidFill>
                <a:latin typeface="Arial Narrow" panose="020B0606020202030204" pitchFamily="34" charset="0"/>
              </a:rPr>
              <a:t>3,4%</a:t>
            </a:r>
            <a:endParaRPr lang="ru-RU" b="1" dirty="0">
              <a:solidFill>
                <a:srgbClr val="AA9066"/>
              </a:solidFill>
              <a:latin typeface="Arial Narrow" panose="020B0606020202030204" pitchFamily="34" charset="0"/>
            </a:endParaRPr>
          </a:p>
        </p:txBody>
      </p:sp>
      <p:sp>
        <p:nvSpPr>
          <p:cNvPr id="65" name="Заголовок 8"/>
          <p:cNvSpPr txBox="1">
            <a:spLocks/>
          </p:cNvSpPr>
          <p:nvPr/>
        </p:nvSpPr>
        <p:spPr>
          <a:xfrm>
            <a:off x="-10320" y="1"/>
            <a:ext cx="12202322" cy="734663"/>
          </a:xfrm>
          <a:prstGeom prst="rect">
            <a:avLst/>
          </a:prstGeom>
          <a:solidFill>
            <a:srgbClr val="008F91"/>
          </a:solidFill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ХАЛЫҚТЫ ТҰРҒЫН ҮЙМЕН ҚАМТАМАСЫЗ ЕТУ. 2003 - 2023 </a:t>
            </a:r>
            <a:r>
              <a:rPr lang="ru-RU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жж</a:t>
            </a:r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66" name="Рисунок 6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934" y="126698"/>
            <a:ext cx="371760" cy="481268"/>
          </a:xfrm>
          <a:prstGeom prst="rect">
            <a:avLst/>
          </a:prstGeom>
        </p:spPr>
      </p:pic>
      <p:pic>
        <p:nvPicPr>
          <p:cNvPr id="67" name="Рисунок 1" descr="cid:image001.png@01D71B4C.083BF310"/>
          <p:cNvPicPr>
            <a:picLocks noChangeAspect="1" noChangeArrowheads="1"/>
          </p:cNvPicPr>
          <p:nvPr/>
        </p:nvPicPr>
        <p:blipFill>
          <a:blip r:embed="rId4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0484" y="235049"/>
            <a:ext cx="1098695" cy="291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" name="Прямоугольник 69"/>
          <p:cNvSpPr/>
          <p:nvPr/>
        </p:nvSpPr>
        <p:spPr>
          <a:xfrm>
            <a:off x="594812" y="2325713"/>
            <a:ext cx="273930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565251"/>
                </a:solidFill>
                <a:latin typeface="Arial Narrow" panose="020B0606020202030204" pitchFamily="34" charset="0"/>
              </a:rPr>
              <a:t>ТҰРҒЫН ҮЙ ЗАЕМДАРЫ</a:t>
            </a:r>
            <a:endParaRPr lang="ru-RU" sz="1400" b="1" dirty="0">
              <a:solidFill>
                <a:srgbClr val="565251"/>
              </a:solidFill>
              <a:latin typeface="Arial Narrow" panose="020B0606020202030204" pitchFamily="34" charset="0"/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7325993" y="1924673"/>
            <a:ext cx="408881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 smtClean="0">
                <a:solidFill>
                  <a:srgbClr val="565251"/>
                </a:solidFill>
                <a:latin typeface="Arial Narrow" panose="020B0606020202030204" pitchFamily="34" charset="0"/>
              </a:rPr>
              <a:t>Дереккөз</a:t>
            </a:r>
            <a:r>
              <a:rPr lang="ru-RU" sz="1400" b="1" dirty="0" smtClean="0">
                <a:solidFill>
                  <a:srgbClr val="565251"/>
                </a:solidFill>
                <a:latin typeface="Arial Narrow" panose="020B0606020202030204" pitchFamily="34" charset="0"/>
              </a:rPr>
              <a:t>– НАРЫҚ (ХАЛЫҚТЫҢ ДЕПОЗИТТЕРІ)</a:t>
            </a:r>
            <a:endParaRPr lang="ru-RU" sz="1400" b="1" dirty="0">
              <a:solidFill>
                <a:srgbClr val="565251"/>
              </a:solidFill>
              <a:latin typeface="Arial Narrow" panose="020B0606020202030204" pitchFamily="34" charset="0"/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641170" y="2990009"/>
            <a:ext cx="325758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565251"/>
                </a:solidFill>
                <a:latin typeface="Arial Narrow" panose="020B0606020202030204" pitchFamily="34" charset="0"/>
              </a:rPr>
              <a:t>БАҚЫТТЫ </a:t>
            </a:r>
            <a:r>
              <a:rPr lang="ru-RU" sz="1400" b="1" dirty="0">
                <a:solidFill>
                  <a:srgbClr val="565251"/>
                </a:solidFill>
                <a:latin typeface="Arial Narrow" panose="020B0606020202030204" pitchFamily="34" charset="0"/>
              </a:rPr>
              <a:t>ОТБАСЫ 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xmlns="" id="{5CDA54DB-B54B-4A46-B0D5-8BF4A4868A2A}"/>
              </a:ext>
            </a:extLst>
          </p:cNvPr>
          <p:cNvSpPr txBox="1"/>
          <p:nvPr/>
        </p:nvSpPr>
        <p:spPr>
          <a:xfrm>
            <a:off x="486488" y="2724781"/>
            <a:ext cx="338376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buClr>
                <a:srgbClr val="388E3C"/>
              </a:buClr>
              <a:defRPr/>
            </a:pPr>
            <a:r>
              <a:rPr lang="ru-RU" altLang="ru-RU" sz="1400" b="1" dirty="0" smtClean="0">
                <a:solidFill>
                  <a:srgbClr val="008F91"/>
                </a:solidFill>
                <a:latin typeface="Arial Narrow" panose="020B0606020202030204" pitchFamily="34" charset="0"/>
              </a:rPr>
              <a:t>ӘЛЕУМЕТТІК ЗАЕМДАР</a:t>
            </a:r>
            <a:endParaRPr lang="ru-RU" altLang="ru-RU" sz="1050" i="1" dirty="0">
              <a:solidFill>
                <a:srgbClr val="008F91"/>
              </a:solidFill>
              <a:latin typeface="Arial Narrow" panose="020B0606020202030204" pitchFamily="34" charset="0"/>
            </a:endParaRPr>
          </a:p>
        </p:txBody>
      </p:sp>
      <p:sp>
        <p:nvSpPr>
          <p:cNvPr id="80" name="Прямоугольник 79"/>
          <p:cNvSpPr/>
          <p:nvPr/>
        </p:nvSpPr>
        <p:spPr>
          <a:xfrm>
            <a:off x="641170" y="3295421"/>
            <a:ext cx="32651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565251"/>
                </a:solidFill>
                <a:latin typeface="Arial Narrow" panose="020B0606020202030204" pitchFamily="34" charset="0"/>
              </a:rPr>
              <a:t>ШАҢЫРАҚ ЖӘНЕ </a:t>
            </a:r>
            <a:r>
              <a:rPr lang="ru-RU" sz="1400" b="1" dirty="0" err="1" smtClean="0">
                <a:solidFill>
                  <a:srgbClr val="565251"/>
                </a:solidFill>
                <a:latin typeface="Arial Narrow" panose="020B0606020202030204" pitchFamily="34" charset="0"/>
              </a:rPr>
              <a:t>т.б</a:t>
            </a:r>
            <a:r>
              <a:rPr lang="ru-RU" sz="1400" b="1" dirty="0" smtClean="0">
                <a:solidFill>
                  <a:srgbClr val="565251"/>
                </a:solidFill>
                <a:latin typeface="Arial Narrow" panose="020B0606020202030204" pitchFamily="34" charset="0"/>
              </a:rPr>
              <a:t>. (</a:t>
            </a:r>
            <a:r>
              <a:rPr lang="ru-RU" sz="1400" b="1" dirty="0" err="1" smtClean="0">
                <a:solidFill>
                  <a:srgbClr val="565251"/>
                </a:solidFill>
                <a:latin typeface="Arial Narrow" panose="020B0606020202030204" pitchFamily="34" charset="0"/>
              </a:rPr>
              <a:t>мемлекеттік</a:t>
            </a:r>
            <a:r>
              <a:rPr lang="ru-RU" sz="1400" b="1" dirty="0" smtClean="0">
                <a:solidFill>
                  <a:srgbClr val="565251"/>
                </a:solidFill>
                <a:latin typeface="Arial Narrow" panose="020B0606020202030204" pitchFamily="34" charset="0"/>
              </a:rPr>
              <a:t> </a:t>
            </a:r>
            <a:r>
              <a:rPr lang="ru-RU" sz="1400" b="1" dirty="0" err="1" smtClean="0">
                <a:solidFill>
                  <a:srgbClr val="565251"/>
                </a:solidFill>
                <a:latin typeface="Arial Narrow" panose="020B0606020202030204" pitchFamily="34" charset="0"/>
              </a:rPr>
              <a:t>бағдарламалар</a:t>
            </a:r>
            <a:r>
              <a:rPr lang="ru-RU" sz="1400" b="1" dirty="0" smtClean="0">
                <a:solidFill>
                  <a:srgbClr val="565251"/>
                </a:solidFill>
                <a:latin typeface="Arial Narrow" panose="020B0606020202030204" pitchFamily="34" charset="0"/>
              </a:rPr>
              <a:t> 2005-2020жж.)</a:t>
            </a:r>
            <a:endParaRPr lang="ru-RU" sz="1400" b="1" dirty="0">
              <a:solidFill>
                <a:srgbClr val="565251"/>
              </a:solidFill>
              <a:latin typeface="Arial Narrow" panose="020B0606020202030204" pitchFamily="34" charset="0"/>
            </a:endParaRPr>
          </a:p>
        </p:txBody>
      </p:sp>
      <p:sp>
        <p:nvSpPr>
          <p:cNvPr id="84" name="Прямоугольник 83"/>
          <p:cNvSpPr/>
          <p:nvPr/>
        </p:nvSpPr>
        <p:spPr>
          <a:xfrm>
            <a:off x="7376098" y="2949164"/>
            <a:ext cx="4139243" cy="4693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 smtClean="0">
                <a:solidFill>
                  <a:srgbClr val="565251"/>
                </a:solidFill>
                <a:latin typeface="Arial Narrow" panose="020B0606020202030204" pitchFamily="34" charset="0"/>
              </a:rPr>
              <a:t>Дереккөз</a:t>
            </a:r>
            <a:r>
              <a:rPr lang="ru-RU" sz="1400" b="1" dirty="0" smtClean="0">
                <a:solidFill>
                  <a:srgbClr val="565251"/>
                </a:solidFill>
                <a:latin typeface="Arial Narrow" panose="020B0606020202030204" pitchFamily="34" charset="0"/>
              </a:rPr>
              <a:t>– БЮДЖЕТ ҚАРАЖАТЫ (</a:t>
            </a:r>
            <a:r>
              <a:rPr lang="ru-RU" sz="1400" b="1" dirty="0" smtClean="0">
                <a:solidFill>
                  <a:srgbClr val="008F91"/>
                </a:solidFill>
                <a:latin typeface="Arial Narrow" panose="020B0606020202030204" pitchFamily="34" charset="0"/>
              </a:rPr>
              <a:t>696,3 </a:t>
            </a:r>
            <a:r>
              <a:rPr lang="ru-RU" sz="1050" dirty="0">
                <a:solidFill>
                  <a:srgbClr val="008F91"/>
                </a:solidFill>
                <a:latin typeface="Arial Narrow" panose="020B0606020202030204" pitchFamily="34" charset="0"/>
              </a:rPr>
              <a:t>МЛРД </a:t>
            </a:r>
            <a:r>
              <a:rPr lang="ru-RU" sz="1050" dirty="0" smtClean="0">
                <a:solidFill>
                  <a:srgbClr val="008F91"/>
                </a:solidFill>
                <a:latin typeface="Arial Narrow" panose="020B0606020202030204" pitchFamily="34" charset="0"/>
              </a:rPr>
              <a:t>ТГ</a:t>
            </a:r>
            <a:r>
              <a:rPr lang="ru-RU" sz="1400" b="1" dirty="0" smtClean="0">
                <a:solidFill>
                  <a:srgbClr val="565251"/>
                </a:solidFill>
                <a:latin typeface="Arial Narrow" panose="020B0606020202030204" pitchFamily="34" charset="0"/>
              </a:rPr>
              <a:t>). </a:t>
            </a:r>
          </a:p>
          <a:p>
            <a:r>
              <a:rPr lang="ru-RU" sz="1050" dirty="0">
                <a:solidFill>
                  <a:srgbClr val="565251"/>
                </a:solidFill>
                <a:latin typeface="Arial Narrow" panose="020B0606020202030204" pitchFamily="34" charset="0"/>
              </a:rPr>
              <a:t>АЙЫРМА 198 МЛРД ТГ. </a:t>
            </a:r>
            <a:r>
              <a:rPr lang="kk-KZ" sz="1050" dirty="0">
                <a:solidFill>
                  <a:srgbClr val="565251"/>
                </a:solidFill>
                <a:latin typeface="Arial Narrow" panose="020B0606020202030204" pitchFamily="34" charset="0"/>
              </a:rPr>
              <a:t>ҚАЙТАРЫМ ҚАРАЖАТЫ </a:t>
            </a:r>
            <a:r>
              <a:rPr lang="kk-KZ" sz="1050" dirty="0" smtClean="0">
                <a:solidFill>
                  <a:srgbClr val="565251"/>
                </a:solidFill>
                <a:latin typeface="Arial Narrow" panose="020B0606020202030204" pitchFamily="34" charset="0"/>
              </a:rPr>
              <a:t>ЕСЕБІНЕН</a:t>
            </a:r>
            <a:endParaRPr lang="ru-RU" sz="1050" dirty="0">
              <a:solidFill>
                <a:srgbClr val="565251"/>
              </a:solidFill>
              <a:latin typeface="Arial Narrow" panose="020B0606020202030204" pitchFamily="34" charset="0"/>
            </a:endParaRPr>
          </a:p>
        </p:txBody>
      </p:sp>
      <p:sp>
        <p:nvSpPr>
          <p:cNvPr id="85" name="Прямоугольник 84"/>
          <p:cNvSpPr/>
          <p:nvPr/>
        </p:nvSpPr>
        <p:spPr>
          <a:xfrm>
            <a:off x="641169" y="3951705"/>
            <a:ext cx="3265175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400" b="1" dirty="0" smtClean="0">
                <a:solidFill>
                  <a:srgbClr val="565251"/>
                </a:solidFill>
                <a:latin typeface="Arial Narrow" panose="020B0606020202030204" pitchFamily="34" charset="0"/>
              </a:rPr>
              <a:t>ӘСКЕРИ БАСПАНА </a:t>
            </a:r>
            <a:r>
              <a:rPr lang="ru-RU" sz="1100" b="1" dirty="0">
                <a:solidFill>
                  <a:srgbClr val="565251"/>
                </a:solidFill>
                <a:latin typeface="Arial Narrow" panose="020B0606020202030204" pitchFamily="34" charset="0"/>
              </a:rPr>
              <a:t>(</a:t>
            </a:r>
            <a:r>
              <a:rPr lang="ru-RU" sz="1100" b="1" dirty="0" err="1">
                <a:solidFill>
                  <a:srgbClr val="565251"/>
                </a:solidFill>
                <a:latin typeface="Arial Narrow" panose="020B0606020202030204" pitchFamily="34" charset="0"/>
              </a:rPr>
              <a:t>Әскерилер</a:t>
            </a:r>
            <a:r>
              <a:rPr lang="ru-RU" sz="1100" b="1" dirty="0">
                <a:solidFill>
                  <a:srgbClr val="565251"/>
                </a:solidFill>
                <a:latin typeface="Arial Narrow" panose="020B0606020202030204" pitchFamily="34" charset="0"/>
              </a:rPr>
              <a:t>, МҚҚ, ІІМ, </a:t>
            </a:r>
            <a:r>
              <a:rPr lang="ru-RU" sz="1100" b="1" dirty="0" err="1">
                <a:solidFill>
                  <a:srgbClr val="565251"/>
                </a:solidFill>
                <a:latin typeface="Arial Narrow" panose="020B0606020202030204" pitchFamily="34" charset="0"/>
              </a:rPr>
              <a:t>Құқық</a:t>
            </a:r>
            <a:r>
              <a:rPr lang="ru-RU" sz="1100" b="1" dirty="0">
                <a:solidFill>
                  <a:srgbClr val="565251"/>
                </a:solidFill>
                <a:latin typeface="Arial Narrow" panose="020B0606020202030204" pitchFamily="34" charset="0"/>
              </a:rPr>
              <a:t> </a:t>
            </a:r>
            <a:r>
              <a:rPr lang="ru-RU" sz="1100" b="1" dirty="0" err="1">
                <a:solidFill>
                  <a:srgbClr val="565251"/>
                </a:solidFill>
                <a:latin typeface="Arial Narrow" panose="020B0606020202030204" pitchFamily="34" charset="0"/>
              </a:rPr>
              <a:t>қорғау</a:t>
            </a:r>
            <a:r>
              <a:rPr lang="ru-RU" sz="1100" b="1" dirty="0">
                <a:solidFill>
                  <a:srgbClr val="565251"/>
                </a:solidFill>
                <a:latin typeface="Arial Narrow" panose="020B0606020202030204" pitchFamily="34" charset="0"/>
              </a:rPr>
              <a:t> </a:t>
            </a:r>
            <a:r>
              <a:rPr lang="ru-RU" sz="1100" b="1" dirty="0" err="1">
                <a:solidFill>
                  <a:srgbClr val="565251"/>
                </a:solidFill>
                <a:latin typeface="Arial Narrow" panose="020B0606020202030204" pitchFamily="34" charset="0"/>
              </a:rPr>
              <a:t>органдары</a:t>
            </a:r>
            <a:r>
              <a:rPr lang="ru-RU" sz="1100" b="1" dirty="0">
                <a:solidFill>
                  <a:srgbClr val="565251"/>
                </a:solidFill>
                <a:latin typeface="Arial Narrow" panose="020B0606020202030204" pitchFamily="34" charset="0"/>
              </a:rPr>
              <a:t>)</a:t>
            </a:r>
            <a:endParaRPr lang="ru-RU" sz="1600" b="1" dirty="0">
              <a:solidFill>
                <a:srgbClr val="565251"/>
              </a:solidFill>
              <a:latin typeface="Arial Narrow" panose="020B0606020202030204" pitchFamily="34" charset="0"/>
            </a:endParaRPr>
          </a:p>
        </p:txBody>
      </p:sp>
      <p:sp>
        <p:nvSpPr>
          <p:cNvPr id="86" name="Прямоугольник 85"/>
          <p:cNvSpPr/>
          <p:nvPr/>
        </p:nvSpPr>
        <p:spPr>
          <a:xfrm>
            <a:off x="672061" y="4736442"/>
            <a:ext cx="328477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565251"/>
                </a:solidFill>
                <a:latin typeface="Arial Narrow" panose="020B0606020202030204" pitchFamily="34" charset="0"/>
              </a:rPr>
              <a:t>ӨҢІРЛІК БАҒДАРЛАМАЛАР</a:t>
            </a:r>
          </a:p>
          <a:p>
            <a:r>
              <a:rPr lang="ru-RU" sz="1400" b="1" dirty="0" smtClean="0">
                <a:solidFill>
                  <a:srgbClr val="565251"/>
                </a:solidFill>
                <a:latin typeface="Arial Narrow" panose="020B0606020202030204" pitchFamily="34" charset="0"/>
              </a:rPr>
              <a:t>(</a:t>
            </a:r>
            <a:r>
              <a:rPr lang="ru-RU" sz="1100" b="1" dirty="0" smtClean="0">
                <a:solidFill>
                  <a:srgbClr val="565251"/>
                </a:solidFill>
                <a:latin typeface="Arial Narrow" panose="020B0606020202030204" pitchFamily="34" charset="0"/>
              </a:rPr>
              <a:t>ЖАСТАР БАҒДАРЛАМАЛАРЫ ЖАО</a:t>
            </a:r>
            <a:r>
              <a:rPr lang="ru-RU" sz="1400" b="1" dirty="0" smtClean="0">
                <a:solidFill>
                  <a:srgbClr val="565251"/>
                </a:solidFill>
                <a:latin typeface="Arial Narrow" panose="020B0606020202030204" pitchFamily="34" charset="0"/>
              </a:rPr>
              <a:t>)</a:t>
            </a:r>
            <a:endParaRPr lang="ru-RU" sz="1400" b="1" dirty="0">
              <a:solidFill>
                <a:srgbClr val="565251"/>
              </a:solidFill>
              <a:latin typeface="Arial Narrow" panose="020B0606020202030204" pitchFamily="34" charset="0"/>
            </a:endParaRPr>
          </a:p>
        </p:txBody>
      </p:sp>
      <p:sp>
        <p:nvSpPr>
          <p:cNvPr id="87" name="Прямоугольник 86"/>
          <p:cNvSpPr/>
          <p:nvPr/>
        </p:nvSpPr>
        <p:spPr>
          <a:xfrm>
            <a:off x="7369950" y="3911835"/>
            <a:ext cx="4617230" cy="6848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 smtClean="0">
                <a:solidFill>
                  <a:srgbClr val="565251"/>
                </a:solidFill>
                <a:latin typeface="Arial Narrow" panose="020B0606020202030204" pitchFamily="34" charset="0"/>
              </a:rPr>
              <a:t>Дереккөз</a:t>
            </a:r>
            <a:r>
              <a:rPr lang="ru-RU" sz="1400" b="1" dirty="0" smtClean="0">
                <a:solidFill>
                  <a:srgbClr val="565251"/>
                </a:solidFill>
                <a:latin typeface="Arial Narrow" panose="020B0606020202030204" pitchFamily="34" charset="0"/>
              </a:rPr>
              <a:t>–БАНК ТАБЫСЫ (</a:t>
            </a:r>
            <a:r>
              <a:rPr lang="ru-RU" sz="1400" b="1" dirty="0" smtClean="0">
                <a:solidFill>
                  <a:srgbClr val="008F91"/>
                </a:solidFill>
                <a:latin typeface="Arial Narrow" panose="020B0606020202030204" pitchFamily="34" charset="0"/>
              </a:rPr>
              <a:t>174,9 </a:t>
            </a:r>
            <a:r>
              <a:rPr lang="ru-RU" sz="1050" dirty="0" smtClean="0">
                <a:solidFill>
                  <a:srgbClr val="008F91"/>
                </a:solidFill>
                <a:latin typeface="Arial Narrow" panose="020B0606020202030204" pitchFamily="34" charset="0"/>
              </a:rPr>
              <a:t>МЛРД ТГ</a:t>
            </a:r>
            <a:r>
              <a:rPr lang="ru-RU" sz="1400" b="1" dirty="0" smtClean="0">
                <a:solidFill>
                  <a:srgbClr val="565251"/>
                </a:solidFill>
                <a:latin typeface="Arial Narrow" panose="020B0606020202030204" pitchFamily="34" charset="0"/>
              </a:rPr>
              <a:t>) </a:t>
            </a:r>
          </a:p>
          <a:p>
            <a:r>
              <a:rPr lang="ru-RU" sz="1400" b="1" dirty="0" smtClean="0">
                <a:solidFill>
                  <a:srgbClr val="565251"/>
                </a:solidFill>
                <a:latin typeface="Arial Narrow" panose="020B0606020202030204" pitchFamily="34" charset="0"/>
              </a:rPr>
              <a:t>+ ҚАРЫЗҒА АЛЫНҒАН ҚАРАЖАТ (</a:t>
            </a:r>
            <a:r>
              <a:rPr lang="ru-RU" sz="1400" b="1" dirty="0" smtClean="0">
                <a:solidFill>
                  <a:srgbClr val="008F91"/>
                </a:solidFill>
                <a:latin typeface="Arial Narrow" panose="020B0606020202030204" pitchFamily="34" charset="0"/>
              </a:rPr>
              <a:t>58,9 </a:t>
            </a:r>
            <a:r>
              <a:rPr lang="ru-RU" sz="1050" dirty="0" smtClean="0">
                <a:solidFill>
                  <a:srgbClr val="008F91"/>
                </a:solidFill>
                <a:latin typeface="Arial Narrow" panose="020B0606020202030204" pitchFamily="34" charset="0"/>
              </a:rPr>
              <a:t>МЛРД ТГ</a:t>
            </a:r>
            <a:r>
              <a:rPr lang="ru-RU" sz="1400" b="1" dirty="0" smtClean="0">
                <a:solidFill>
                  <a:srgbClr val="565251"/>
                </a:solidFill>
                <a:latin typeface="Arial Narrow" panose="020B0606020202030204" pitchFamily="34" charset="0"/>
              </a:rPr>
              <a:t>). </a:t>
            </a:r>
          </a:p>
          <a:p>
            <a:r>
              <a:rPr lang="ru-RU" sz="1050" dirty="0" smtClean="0">
                <a:solidFill>
                  <a:srgbClr val="565251"/>
                </a:solidFill>
                <a:latin typeface="Arial Narrow" panose="020B0606020202030204" pitchFamily="34" charset="0"/>
              </a:rPr>
              <a:t>АЙЫРМА ДЕПОЗИТТІК ПОРТФЕЛЬ ЕСЕБІНЕН</a:t>
            </a:r>
            <a:endParaRPr lang="ru-RU" sz="1400" dirty="0">
              <a:solidFill>
                <a:srgbClr val="565251"/>
              </a:solidFill>
              <a:latin typeface="Arial Narrow" panose="020B0606020202030204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7369950" y="4718021"/>
            <a:ext cx="461723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 smtClean="0">
                <a:solidFill>
                  <a:srgbClr val="565251"/>
                </a:solidFill>
                <a:latin typeface="Arial Narrow" panose="020B0606020202030204" pitchFamily="34" charset="0"/>
              </a:rPr>
              <a:t>Дереккөз</a:t>
            </a:r>
            <a:r>
              <a:rPr lang="ru-RU" sz="1400" b="1" dirty="0" smtClean="0">
                <a:solidFill>
                  <a:srgbClr val="565251"/>
                </a:solidFill>
                <a:latin typeface="Arial Narrow" panose="020B0606020202030204" pitchFamily="34" charset="0"/>
              </a:rPr>
              <a:t>–БАНК ТАБЫСЫ (</a:t>
            </a:r>
            <a:r>
              <a:rPr lang="ru-RU" sz="1400" b="1" dirty="0" smtClean="0">
                <a:solidFill>
                  <a:srgbClr val="008F91"/>
                </a:solidFill>
                <a:latin typeface="Arial Narrow" panose="020B0606020202030204" pitchFamily="34" charset="0"/>
              </a:rPr>
              <a:t>15,0 </a:t>
            </a:r>
            <a:r>
              <a:rPr lang="ru-RU" sz="1050" dirty="0" smtClean="0">
                <a:solidFill>
                  <a:srgbClr val="008F91"/>
                </a:solidFill>
                <a:latin typeface="Arial Narrow" panose="020B0606020202030204" pitchFamily="34" charset="0"/>
              </a:rPr>
              <a:t>МЛРД ТГ</a:t>
            </a:r>
            <a:r>
              <a:rPr lang="ru-RU" sz="1400" b="1" dirty="0" smtClean="0">
                <a:solidFill>
                  <a:srgbClr val="565251"/>
                </a:solidFill>
                <a:latin typeface="Arial Narrow" panose="020B0606020202030204" pitchFamily="34" charset="0"/>
              </a:rPr>
              <a:t>) + ӨҢІРЛІК БЮДЖЕТ (</a:t>
            </a:r>
            <a:r>
              <a:rPr lang="ru-RU" sz="1400" b="1" dirty="0" smtClean="0">
                <a:solidFill>
                  <a:srgbClr val="008F91"/>
                </a:solidFill>
                <a:latin typeface="Arial Narrow" panose="020B0606020202030204" pitchFamily="34" charset="0"/>
              </a:rPr>
              <a:t>50,8 </a:t>
            </a:r>
            <a:r>
              <a:rPr lang="ru-RU" sz="1050" dirty="0" smtClean="0">
                <a:solidFill>
                  <a:srgbClr val="008F91"/>
                </a:solidFill>
                <a:latin typeface="Arial Narrow" panose="020B0606020202030204" pitchFamily="34" charset="0"/>
              </a:rPr>
              <a:t>МЛРД ТГ</a:t>
            </a:r>
            <a:r>
              <a:rPr lang="ru-RU" sz="1400" b="1" dirty="0" smtClean="0">
                <a:solidFill>
                  <a:srgbClr val="565251"/>
                </a:solidFill>
                <a:latin typeface="Arial Narrow" panose="020B0606020202030204" pitchFamily="34" charset="0"/>
              </a:rPr>
              <a:t>) </a:t>
            </a:r>
            <a:endParaRPr lang="ru-RU" sz="1400" b="1" dirty="0">
              <a:solidFill>
                <a:srgbClr val="565251"/>
              </a:solidFill>
              <a:latin typeface="Arial Narrow" panose="020B060602020203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72062" y="5590021"/>
            <a:ext cx="273930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565251"/>
                </a:solidFill>
                <a:latin typeface="Arial Narrow" panose="020B0606020202030204" pitchFamily="34" charset="0"/>
              </a:rPr>
              <a:t>Ұ</a:t>
            </a:r>
            <a:r>
              <a:rPr lang="ru-RU" sz="1400" b="1" dirty="0" smtClean="0">
                <a:solidFill>
                  <a:srgbClr val="565251"/>
                </a:solidFill>
                <a:latin typeface="Arial Narrow" panose="020B0606020202030204" pitchFamily="34" charset="0"/>
              </a:rPr>
              <a:t>МАЙ </a:t>
            </a:r>
            <a:r>
              <a:rPr lang="ru-RU" sz="1100" b="1" dirty="0" smtClean="0">
                <a:solidFill>
                  <a:srgbClr val="565251"/>
                </a:solidFill>
                <a:latin typeface="Arial Narrow" panose="020B0606020202030204" pitchFamily="34" charset="0"/>
              </a:rPr>
              <a:t>(ӘЙЕЛДЕР ИПОТЕКАСЫ)</a:t>
            </a:r>
            <a:endParaRPr lang="ru-RU" sz="2000" b="1" dirty="0">
              <a:solidFill>
                <a:srgbClr val="565251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xmlns="" id="{7FE6B491-58A0-4B62-A6E9-93926DA4F2AB}"/>
              </a:ext>
            </a:extLst>
          </p:cNvPr>
          <p:cNvCxnSpPr>
            <a:cxnSpLocks/>
          </p:cNvCxnSpPr>
          <p:nvPr/>
        </p:nvCxnSpPr>
        <p:spPr>
          <a:xfrm flipH="1">
            <a:off x="511195" y="6056779"/>
            <a:ext cx="11004146" cy="1"/>
          </a:xfrm>
          <a:prstGeom prst="line">
            <a:avLst/>
          </a:prstGeom>
          <a:ln w="19050">
            <a:solidFill>
              <a:srgbClr val="AA906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Прямоугольник 30"/>
          <p:cNvSpPr/>
          <p:nvPr/>
        </p:nvSpPr>
        <p:spPr>
          <a:xfrm>
            <a:off x="7369951" y="5428174"/>
            <a:ext cx="43817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 smtClean="0">
                <a:solidFill>
                  <a:srgbClr val="565251"/>
                </a:solidFill>
                <a:latin typeface="Arial Narrow" panose="020B0606020202030204" pitchFamily="34" charset="0"/>
              </a:rPr>
              <a:t>Дереккөз</a:t>
            </a:r>
            <a:r>
              <a:rPr lang="ru-RU" sz="1400" b="1" dirty="0" smtClean="0">
                <a:solidFill>
                  <a:srgbClr val="565251"/>
                </a:solidFill>
                <a:latin typeface="Arial Narrow" panose="020B0606020202030204" pitchFamily="34" charset="0"/>
              </a:rPr>
              <a:t> – АЗИАЛЫҚ ДАМУ БАНКІ (ҚЫРЫЗ) (</a:t>
            </a:r>
            <a:r>
              <a:rPr lang="ru-RU" sz="1400" b="1" dirty="0" smtClean="0">
                <a:solidFill>
                  <a:srgbClr val="008F91"/>
                </a:solidFill>
                <a:latin typeface="Arial Narrow" panose="020B0606020202030204" pitchFamily="34" charset="0"/>
              </a:rPr>
              <a:t>22,4 </a:t>
            </a:r>
            <a:r>
              <a:rPr lang="ru-RU" sz="1050" dirty="0" smtClean="0">
                <a:solidFill>
                  <a:srgbClr val="008F91"/>
                </a:solidFill>
                <a:latin typeface="Arial Narrow" panose="020B0606020202030204" pitchFamily="34" charset="0"/>
              </a:rPr>
              <a:t>МЛРД ТГ</a:t>
            </a:r>
            <a:r>
              <a:rPr lang="ru-RU" sz="1400" b="1" dirty="0" smtClean="0">
                <a:solidFill>
                  <a:srgbClr val="565251"/>
                </a:solidFill>
                <a:latin typeface="Arial Narrow" panose="020B0606020202030204" pitchFamily="34" charset="0"/>
              </a:rPr>
              <a:t>)</a:t>
            </a:r>
            <a:endParaRPr lang="ru-RU" sz="1400" b="1" dirty="0">
              <a:solidFill>
                <a:srgbClr val="565251"/>
              </a:solidFill>
              <a:latin typeface="Arial Narrow" panose="020B060602020203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705395" y="6085967"/>
            <a:ext cx="319336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565251"/>
                </a:solidFill>
                <a:latin typeface="Arial Narrow" panose="020B0606020202030204" pitchFamily="34" charset="0"/>
              </a:rPr>
              <a:t>КОРПОРАТИВТІ ӨНІМ</a:t>
            </a:r>
            <a:endParaRPr lang="ru-RU" sz="1400" b="1" dirty="0">
              <a:solidFill>
                <a:srgbClr val="565251"/>
              </a:solidFill>
              <a:latin typeface="Arial Narrow" panose="020B060602020203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8625443F-C2BA-4D7B-A973-DA58595FFB7F}"/>
              </a:ext>
            </a:extLst>
          </p:cNvPr>
          <p:cNvSpPr txBox="1"/>
          <p:nvPr/>
        </p:nvSpPr>
        <p:spPr>
          <a:xfrm>
            <a:off x="3917935" y="2260410"/>
            <a:ext cx="13676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AA9066"/>
                </a:solidFill>
                <a:latin typeface="Arial Narrow" panose="020B0606020202030204" pitchFamily="34" charset="0"/>
              </a:rPr>
              <a:t>16,7%</a:t>
            </a:r>
            <a:endParaRPr lang="ru-RU" b="1" dirty="0">
              <a:solidFill>
                <a:srgbClr val="AA9066"/>
              </a:solidFill>
              <a:latin typeface="Arial Narrow" panose="020B060602020203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8625443F-C2BA-4D7B-A973-DA58595FFB7F}"/>
              </a:ext>
            </a:extLst>
          </p:cNvPr>
          <p:cNvSpPr txBox="1"/>
          <p:nvPr/>
        </p:nvSpPr>
        <p:spPr>
          <a:xfrm>
            <a:off x="3929524" y="5542572"/>
            <a:ext cx="13676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AA9066"/>
                </a:solidFill>
                <a:latin typeface="Arial Narrow" panose="020B0606020202030204" pitchFamily="34" charset="0"/>
              </a:rPr>
              <a:t>0,5%</a:t>
            </a:r>
            <a:endParaRPr lang="ru-RU" b="1" dirty="0">
              <a:solidFill>
                <a:srgbClr val="AA9066"/>
              </a:solidFill>
              <a:latin typeface="Arial Narrow" panose="020B0606020202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8625443F-C2BA-4D7B-A973-DA58595FFB7F}"/>
              </a:ext>
            </a:extLst>
          </p:cNvPr>
          <p:cNvSpPr txBox="1"/>
          <p:nvPr/>
        </p:nvSpPr>
        <p:spPr>
          <a:xfrm>
            <a:off x="3956832" y="2943508"/>
            <a:ext cx="13403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AA9066"/>
                </a:solidFill>
                <a:latin typeface="Arial Narrow" panose="020B0606020202030204" pitchFamily="34" charset="0"/>
              </a:rPr>
              <a:t>3</a:t>
            </a:r>
            <a:r>
              <a:rPr lang="ru-RU" b="1" dirty="0" smtClean="0">
                <a:solidFill>
                  <a:srgbClr val="AA9066"/>
                </a:solidFill>
                <a:latin typeface="Arial Narrow" panose="020B0606020202030204" pitchFamily="34" charset="0"/>
              </a:rPr>
              <a:t>,5%</a:t>
            </a:r>
            <a:endParaRPr lang="ru-RU" b="1" dirty="0">
              <a:solidFill>
                <a:srgbClr val="AA9066"/>
              </a:solidFill>
              <a:latin typeface="Arial Narrow" panose="020B060602020203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8625443F-C2BA-4D7B-A973-DA58595FFB7F}"/>
              </a:ext>
            </a:extLst>
          </p:cNvPr>
          <p:cNvSpPr txBox="1"/>
          <p:nvPr/>
        </p:nvSpPr>
        <p:spPr>
          <a:xfrm>
            <a:off x="3929524" y="3299476"/>
            <a:ext cx="13676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AA9066"/>
                </a:solidFill>
                <a:latin typeface="Arial Narrow" panose="020B0606020202030204" pitchFamily="34" charset="0"/>
              </a:rPr>
              <a:t>23,4%</a:t>
            </a:r>
            <a:endParaRPr lang="ru-RU" b="1" dirty="0">
              <a:solidFill>
                <a:srgbClr val="AA9066"/>
              </a:solidFill>
              <a:latin typeface="Arial Narrow" panose="020B060602020203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8625443F-C2BA-4D7B-A973-DA58595FFB7F}"/>
              </a:ext>
            </a:extLst>
          </p:cNvPr>
          <p:cNvSpPr txBox="1"/>
          <p:nvPr/>
        </p:nvSpPr>
        <p:spPr>
          <a:xfrm>
            <a:off x="3929524" y="4868570"/>
            <a:ext cx="13676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AA9066"/>
                </a:solidFill>
                <a:latin typeface="Arial Narrow" panose="020B0606020202030204" pitchFamily="34" charset="0"/>
              </a:rPr>
              <a:t>0,9%</a:t>
            </a:r>
            <a:endParaRPr lang="ru-RU" b="1" dirty="0">
              <a:solidFill>
                <a:srgbClr val="AA9066"/>
              </a:solidFill>
              <a:latin typeface="Arial Narrow" panose="020B060602020203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8625443F-C2BA-4D7B-A973-DA58595FFB7F}"/>
              </a:ext>
            </a:extLst>
          </p:cNvPr>
          <p:cNvSpPr txBox="1"/>
          <p:nvPr/>
        </p:nvSpPr>
        <p:spPr>
          <a:xfrm>
            <a:off x="3929524" y="6169060"/>
            <a:ext cx="13676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AA9066"/>
                </a:solidFill>
                <a:latin typeface="Arial Narrow" panose="020B0606020202030204" pitchFamily="34" charset="0"/>
              </a:rPr>
              <a:t>0,04%</a:t>
            </a:r>
            <a:endParaRPr lang="ru-RU" b="1" dirty="0">
              <a:solidFill>
                <a:srgbClr val="AA9066"/>
              </a:solidFill>
              <a:latin typeface="Arial Narrow" panose="020B060602020203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8625443F-C2BA-4D7B-A973-DA58595FFB7F}"/>
              </a:ext>
            </a:extLst>
          </p:cNvPr>
          <p:cNvSpPr txBox="1"/>
          <p:nvPr/>
        </p:nvSpPr>
        <p:spPr>
          <a:xfrm>
            <a:off x="5326528" y="3968045"/>
            <a:ext cx="1727833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b="1" dirty="0" smtClean="0">
                <a:solidFill>
                  <a:srgbClr val="B4975A"/>
                </a:solidFill>
                <a:latin typeface="Arial Narrow" panose="020B0606020202030204" pitchFamily="34" charset="0"/>
              </a:rPr>
              <a:t>313,4 </a:t>
            </a:r>
            <a:r>
              <a:rPr lang="ru-RU" sz="1050" dirty="0">
                <a:solidFill>
                  <a:srgbClr val="B4975A"/>
                </a:solidFill>
                <a:latin typeface="Arial Narrow" panose="020B0606020202030204" pitchFamily="34" charset="0"/>
              </a:rPr>
              <a:t>МЛРД </a:t>
            </a:r>
            <a:r>
              <a:rPr lang="ru-RU" sz="1050" dirty="0" smtClean="0">
                <a:solidFill>
                  <a:srgbClr val="B4975A"/>
                </a:solidFill>
                <a:latin typeface="Arial Narrow" panose="020B0606020202030204" pitchFamily="34" charset="0"/>
              </a:rPr>
              <a:t>ТЕҢГЕ</a:t>
            </a:r>
            <a:endParaRPr lang="ru-RU" sz="1050" dirty="0">
              <a:solidFill>
                <a:srgbClr val="B4975A"/>
              </a:solidFill>
              <a:latin typeface="Arial Narrow" panose="020B0606020202030204" pitchFamily="34" charset="0"/>
            </a:endParaRPr>
          </a:p>
          <a:p>
            <a:pPr algn="r"/>
            <a:r>
              <a:rPr lang="ru-RU" sz="1100" i="1" dirty="0" smtClean="0">
                <a:solidFill>
                  <a:srgbClr val="B4975A"/>
                </a:solidFill>
                <a:latin typeface="Arial Narrow" panose="020B0606020202030204" pitchFamily="34" charset="0"/>
              </a:rPr>
              <a:t>(15,1 </a:t>
            </a:r>
            <a:r>
              <a:rPr lang="ru-RU" sz="1100" i="1" dirty="0" err="1" smtClean="0">
                <a:solidFill>
                  <a:srgbClr val="B4975A"/>
                </a:solidFill>
                <a:latin typeface="Arial Narrow" panose="020B0606020202030204" pitchFamily="34" charset="0"/>
              </a:rPr>
              <a:t>мың</a:t>
            </a:r>
            <a:r>
              <a:rPr lang="ru-RU" sz="1100" i="1" dirty="0" smtClean="0">
                <a:solidFill>
                  <a:srgbClr val="B4975A"/>
                </a:solidFill>
                <a:latin typeface="Arial Narrow" panose="020B0606020202030204" pitchFamily="34" charset="0"/>
              </a:rPr>
              <a:t> </a:t>
            </a:r>
            <a:r>
              <a:rPr lang="ru-RU" sz="1100" i="1" dirty="0" err="1" smtClean="0">
                <a:solidFill>
                  <a:srgbClr val="B4975A"/>
                </a:solidFill>
                <a:latin typeface="Arial Narrow" panose="020B0606020202030204" pitchFamily="34" charset="0"/>
              </a:rPr>
              <a:t>заемшы</a:t>
            </a:r>
            <a:r>
              <a:rPr lang="ru-RU" sz="1100" i="1" dirty="0" smtClean="0">
                <a:solidFill>
                  <a:srgbClr val="B4975A"/>
                </a:solidFill>
                <a:latin typeface="Arial Narrow" panose="020B0606020202030204" pitchFamily="34" charset="0"/>
              </a:rPr>
              <a:t>)</a:t>
            </a:r>
            <a:endParaRPr lang="ru-RU" sz="1100" i="1" dirty="0">
              <a:solidFill>
                <a:srgbClr val="B4975A"/>
              </a:solidFill>
              <a:latin typeface="Arial Narrow" panose="020B060602020203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8625443F-C2BA-4D7B-A973-DA58595FFB7F}"/>
              </a:ext>
            </a:extLst>
          </p:cNvPr>
          <p:cNvSpPr txBox="1"/>
          <p:nvPr/>
        </p:nvSpPr>
        <p:spPr>
          <a:xfrm>
            <a:off x="5327964" y="4762876"/>
            <a:ext cx="1727833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b="1" dirty="0" smtClean="0">
                <a:solidFill>
                  <a:srgbClr val="B4975A"/>
                </a:solidFill>
                <a:latin typeface="Arial Narrow" panose="020B0606020202030204" pitchFamily="34" charset="0"/>
              </a:rPr>
              <a:t>59</a:t>
            </a:r>
            <a:r>
              <a:rPr lang="en-US" b="1" dirty="0" smtClean="0">
                <a:solidFill>
                  <a:srgbClr val="B4975A"/>
                </a:solidFill>
                <a:latin typeface="Arial Narrow" panose="020B0606020202030204" pitchFamily="34" charset="0"/>
              </a:rPr>
              <a:t>,</a:t>
            </a:r>
            <a:r>
              <a:rPr lang="ru-RU" b="1" dirty="0">
                <a:solidFill>
                  <a:srgbClr val="B4975A"/>
                </a:solidFill>
                <a:latin typeface="Arial Narrow" panose="020B0606020202030204" pitchFamily="34" charset="0"/>
              </a:rPr>
              <a:t>6</a:t>
            </a:r>
            <a:r>
              <a:rPr lang="ru-RU" b="1" dirty="0" smtClean="0">
                <a:solidFill>
                  <a:srgbClr val="B4975A"/>
                </a:solidFill>
                <a:latin typeface="Arial Narrow" panose="020B0606020202030204" pitchFamily="34" charset="0"/>
              </a:rPr>
              <a:t> </a:t>
            </a:r>
            <a:r>
              <a:rPr lang="ru-RU" sz="1050" dirty="0">
                <a:solidFill>
                  <a:srgbClr val="B4975A"/>
                </a:solidFill>
                <a:latin typeface="Arial Narrow" panose="020B0606020202030204" pitchFamily="34" charset="0"/>
              </a:rPr>
              <a:t>МЛРД </a:t>
            </a:r>
            <a:r>
              <a:rPr lang="ru-RU" sz="1050" dirty="0" smtClean="0">
                <a:solidFill>
                  <a:srgbClr val="B4975A"/>
                </a:solidFill>
                <a:latin typeface="Arial Narrow" panose="020B0606020202030204" pitchFamily="34" charset="0"/>
              </a:rPr>
              <a:t>ТЕҢГЕ</a:t>
            </a:r>
            <a:endParaRPr lang="ru-RU" sz="1050" dirty="0">
              <a:solidFill>
                <a:srgbClr val="B4975A"/>
              </a:solidFill>
              <a:latin typeface="Arial Narrow" panose="020B0606020202030204" pitchFamily="34" charset="0"/>
            </a:endParaRPr>
          </a:p>
          <a:p>
            <a:pPr algn="r"/>
            <a:r>
              <a:rPr lang="ru-RU" sz="1100" i="1" dirty="0" smtClean="0">
                <a:solidFill>
                  <a:srgbClr val="B4975A"/>
                </a:solidFill>
                <a:latin typeface="Arial Narrow" panose="020B0606020202030204" pitchFamily="34" charset="0"/>
              </a:rPr>
              <a:t>(3,9 </a:t>
            </a:r>
            <a:r>
              <a:rPr lang="ru-RU" sz="1100" i="1" dirty="0" err="1" smtClean="0">
                <a:solidFill>
                  <a:srgbClr val="B4975A"/>
                </a:solidFill>
                <a:latin typeface="Arial Narrow" panose="020B0606020202030204" pitchFamily="34" charset="0"/>
              </a:rPr>
              <a:t>мың</a:t>
            </a:r>
            <a:r>
              <a:rPr lang="ru-RU" sz="1100" i="1" dirty="0" smtClean="0">
                <a:solidFill>
                  <a:srgbClr val="B4975A"/>
                </a:solidFill>
                <a:latin typeface="Arial Narrow" panose="020B0606020202030204" pitchFamily="34" charset="0"/>
              </a:rPr>
              <a:t> </a:t>
            </a:r>
            <a:r>
              <a:rPr lang="ru-RU" sz="1100" i="1" dirty="0" err="1" smtClean="0">
                <a:solidFill>
                  <a:srgbClr val="B4975A"/>
                </a:solidFill>
                <a:latin typeface="Arial Narrow" panose="020B0606020202030204" pitchFamily="34" charset="0"/>
              </a:rPr>
              <a:t>заемшы</a:t>
            </a:r>
            <a:r>
              <a:rPr lang="ru-RU" sz="1100" i="1" dirty="0" smtClean="0">
                <a:solidFill>
                  <a:srgbClr val="B4975A"/>
                </a:solidFill>
                <a:latin typeface="Arial Narrow" panose="020B0606020202030204" pitchFamily="34" charset="0"/>
              </a:rPr>
              <a:t>)</a:t>
            </a:r>
            <a:endParaRPr lang="ru-RU" sz="1100" i="1" dirty="0">
              <a:solidFill>
                <a:srgbClr val="B4975A"/>
              </a:solidFill>
              <a:latin typeface="Arial Narrow" panose="020B060602020203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8625443F-C2BA-4D7B-A973-DA58595FFB7F}"/>
              </a:ext>
            </a:extLst>
          </p:cNvPr>
          <p:cNvSpPr txBox="1"/>
          <p:nvPr/>
        </p:nvSpPr>
        <p:spPr>
          <a:xfrm>
            <a:off x="5326530" y="5444808"/>
            <a:ext cx="1727833" cy="5386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b="1" dirty="0" smtClean="0">
                <a:solidFill>
                  <a:srgbClr val="B4975A"/>
                </a:solidFill>
                <a:latin typeface="Arial Narrow" panose="020B0606020202030204" pitchFamily="34" charset="0"/>
              </a:rPr>
              <a:t>25</a:t>
            </a:r>
            <a:r>
              <a:rPr lang="en-US" b="1" dirty="0" smtClean="0">
                <a:solidFill>
                  <a:srgbClr val="B4975A"/>
                </a:solidFill>
                <a:latin typeface="Arial Narrow" panose="020B0606020202030204" pitchFamily="34" charset="0"/>
              </a:rPr>
              <a:t>,</a:t>
            </a:r>
            <a:r>
              <a:rPr lang="ru-RU" b="1" dirty="0" smtClean="0">
                <a:solidFill>
                  <a:srgbClr val="B4975A"/>
                </a:solidFill>
                <a:latin typeface="Arial Narrow" panose="020B0606020202030204" pitchFamily="34" charset="0"/>
              </a:rPr>
              <a:t>5 </a:t>
            </a:r>
            <a:r>
              <a:rPr lang="ru-RU" sz="1050" dirty="0">
                <a:solidFill>
                  <a:srgbClr val="B4975A"/>
                </a:solidFill>
                <a:latin typeface="Arial Narrow" panose="020B0606020202030204" pitchFamily="34" charset="0"/>
              </a:rPr>
              <a:t>МЛРД </a:t>
            </a:r>
            <a:r>
              <a:rPr lang="ru-RU" sz="1050" dirty="0" smtClean="0">
                <a:solidFill>
                  <a:srgbClr val="B4975A"/>
                </a:solidFill>
                <a:latin typeface="Arial Narrow" panose="020B0606020202030204" pitchFamily="34" charset="0"/>
              </a:rPr>
              <a:t>ТЕҢГЕ</a:t>
            </a:r>
            <a:endParaRPr lang="ru-RU" sz="1050" dirty="0">
              <a:solidFill>
                <a:srgbClr val="B4975A"/>
              </a:solidFill>
              <a:latin typeface="Arial Narrow" panose="020B0606020202030204" pitchFamily="34" charset="0"/>
            </a:endParaRPr>
          </a:p>
          <a:p>
            <a:pPr algn="r"/>
            <a:r>
              <a:rPr lang="ru-RU" sz="1100" i="1" dirty="0" smtClean="0">
                <a:solidFill>
                  <a:srgbClr val="B4975A"/>
                </a:solidFill>
                <a:latin typeface="Arial Narrow" panose="020B0606020202030204" pitchFamily="34" charset="0"/>
              </a:rPr>
              <a:t>(2,4 </a:t>
            </a:r>
            <a:r>
              <a:rPr lang="ru-RU" sz="1100" i="1" dirty="0" err="1" smtClean="0">
                <a:solidFill>
                  <a:srgbClr val="B4975A"/>
                </a:solidFill>
                <a:latin typeface="Arial Narrow" panose="020B0606020202030204" pitchFamily="34" charset="0"/>
              </a:rPr>
              <a:t>мың</a:t>
            </a:r>
            <a:r>
              <a:rPr lang="ru-RU" sz="1100" i="1" dirty="0" smtClean="0">
                <a:solidFill>
                  <a:srgbClr val="B4975A"/>
                </a:solidFill>
                <a:latin typeface="Arial Narrow" panose="020B0606020202030204" pitchFamily="34" charset="0"/>
              </a:rPr>
              <a:t> </a:t>
            </a:r>
            <a:r>
              <a:rPr lang="ru-RU" sz="1100" i="1" dirty="0" err="1" smtClean="0">
                <a:solidFill>
                  <a:srgbClr val="B4975A"/>
                </a:solidFill>
                <a:latin typeface="Arial Narrow" panose="020B0606020202030204" pitchFamily="34" charset="0"/>
              </a:rPr>
              <a:t>заемшы</a:t>
            </a:r>
            <a:r>
              <a:rPr lang="ru-RU" sz="1100" i="1" dirty="0" smtClean="0">
                <a:solidFill>
                  <a:srgbClr val="B4975A"/>
                </a:solidFill>
                <a:latin typeface="Arial Narrow" panose="020B0606020202030204" pitchFamily="34" charset="0"/>
              </a:rPr>
              <a:t>)</a:t>
            </a:r>
            <a:endParaRPr lang="ru-RU" sz="1100" i="1" dirty="0">
              <a:solidFill>
                <a:srgbClr val="B4975A"/>
              </a:solidFill>
              <a:latin typeface="Arial Narrow" panose="020B0606020202030204" pitchFamily="34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8625443F-C2BA-4D7B-A973-DA58595FFB7F}"/>
              </a:ext>
            </a:extLst>
          </p:cNvPr>
          <p:cNvSpPr txBox="1"/>
          <p:nvPr/>
        </p:nvSpPr>
        <p:spPr>
          <a:xfrm>
            <a:off x="5310763" y="6056779"/>
            <a:ext cx="1727833" cy="8771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b="1" dirty="0" smtClean="0">
                <a:solidFill>
                  <a:srgbClr val="B4975A"/>
                </a:solidFill>
                <a:latin typeface="Arial Narrow" panose="020B0606020202030204" pitchFamily="34" charset="0"/>
              </a:rPr>
              <a:t>2</a:t>
            </a:r>
            <a:r>
              <a:rPr lang="en-US" b="1" dirty="0" smtClean="0">
                <a:solidFill>
                  <a:srgbClr val="B4975A"/>
                </a:solidFill>
                <a:latin typeface="Arial Narrow" panose="020B0606020202030204" pitchFamily="34" charset="0"/>
              </a:rPr>
              <a:t>,</a:t>
            </a:r>
            <a:r>
              <a:rPr lang="ru-RU" b="1" dirty="0" smtClean="0">
                <a:solidFill>
                  <a:srgbClr val="B4975A"/>
                </a:solidFill>
                <a:latin typeface="Arial Narrow" panose="020B0606020202030204" pitchFamily="34" charset="0"/>
              </a:rPr>
              <a:t>2 </a:t>
            </a:r>
            <a:r>
              <a:rPr lang="ru-RU" sz="1050" dirty="0">
                <a:solidFill>
                  <a:srgbClr val="B4975A"/>
                </a:solidFill>
                <a:latin typeface="Arial Narrow" panose="020B0606020202030204" pitchFamily="34" charset="0"/>
              </a:rPr>
              <a:t>МЛРД </a:t>
            </a:r>
            <a:r>
              <a:rPr lang="ru-RU" sz="1050" dirty="0" smtClean="0">
                <a:solidFill>
                  <a:srgbClr val="B4975A"/>
                </a:solidFill>
                <a:latin typeface="Arial Narrow" panose="020B0606020202030204" pitchFamily="34" charset="0"/>
              </a:rPr>
              <a:t>ТЕҢГЕ</a:t>
            </a:r>
            <a:endParaRPr lang="ru-RU" sz="1050" dirty="0">
              <a:solidFill>
                <a:srgbClr val="B4975A"/>
              </a:solidFill>
              <a:latin typeface="Arial Narrow" panose="020B0606020202030204" pitchFamily="34" charset="0"/>
            </a:endParaRPr>
          </a:p>
          <a:p>
            <a:pPr algn="r"/>
            <a:r>
              <a:rPr lang="ru-RU" sz="1100" i="1" dirty="0" smtClean="0">
                <a:solidFill>
                  <a:srgbClr val="B4975A"/>
                </a:solidFill>
                <a:latin typeface="Arial Narrow" panose="020B0606020202030204" pitchFamily="34" charset="0"/>
              </a:rPr>
              <a:t>(168 </a:t>
            </a:r>
            <a:r>
              <a:rPr lang="ru-RU" sz="1100" i="1" dirty="0" err="1" smtClean="0">
                <a:solidFill>
                  <a:srgbClr val="B4975A"/>
                </a:solidFill>
                <a:latin typeface="Arial Narrow" panose="020B0606020202030204" pitchFamily="34" charset="0"/>
              </a:rPr>
              <a:t>заемшы</a:t>
            </a:r>
            <a:endParaRPr lang="ru-RU" sz="1100" i="1" dirty="0" smtClean="0">
              <a:solidFill>
                <a:srgbClr val="B4975A"/>
              </a:solidFill>
              <a:latin typeface="Arial Narrow" panose="020B0606020202030204" pitchFamily="34" charset="0"/>
            </a:endParaRPr>
          </a:p>
          <a:p>
            <a:pPr algn="r"/>
            <a:r>
              <a:rPr lang="ru-RU" sz="1100" i="1" dirty="0" smtClean="0">
                <a:solidFill>
                  <a:srgbClr val="B4975A"/>
                </a:solidFill>
                <a:latin typeface="Arial Narrow" panose="020B0606020202030204" pitchFamily="34" charset="0"/>
              </a:rPr>
              <a:t>486 </a:t>
            </a:r>
            <a:r>
              <a:rPr lang="ru-RU" sz="1100" i="1" dirty="0" err="1" smtClean="0">
                <a:solidFill>
                  <a:srgbClr val="B4975A"/>
                </a:solidFill>
                <a:latin typeface="Arial Narrow" panose="020B0606020202030204" pitchFamily="34" charset="0"/>
              </a:rPr>
              <a:t>сатып</a:t>
            </a:r>
            <a:r>
              <a:rPr lang="ru-RU" sz="1100" i="1" dirty="0" smtClean="0">
                <a:solidFill>
                  <a:srgbClr val="B4975A"/>
                </a:solidFill>
                <a:latin typeface="Arial Narrow" panose="020B0606020202030204" pitchFamily="34" charset="0"/>
              </a:rPr>
              <a:t> </a:t>
            </a:r>
            <a:r>
              <a:rPr lang="ru-RU" sz="1100" i="1" dirty="0" err="1" smtClean="0">
                <a:solidFill>
                  <a:srgbClr val="B4975A"/>
                </a:solidFill>
                <a:latin typeface="Arial Narrow" panose="020B0606020202030204" pitchFamily="34" charset="0"/>
              </a:rPr>
              <a:t>алу</a:t>
            </a:r>
            <a:r>
              <a:rPr lang="ru-RU" sz="1100" i="1" dirty="0" smtClean="0">
                <a:solidFill>
                  <a:srgbClr val="B4975A"/>
                </a:solidFill>
                <a:latin typeface="Arial Narrow" panose="020B0606020202030204" pitchFamily="34" charset="0"/>
              </a:rPr>
              <a:t> </a:t>
            </a:r>
            <a:r>
              <a:rPr lang="ru-RU" sz="1100" i="1" dirty="0" err="1" smtClean="0">
                <a:solidFill>
                  <a:srgbClr val="B4975A"/>
                </a:solidFill>
                <a:latin typeface="Arial Narrow" panose="020B0606020202030204" pitchFamily="34" charset="0"/>
              </a:rPr>
              <a:t>құқысымен</a:t>
            </a:r>
            <a:r>
              <a:rPr lang="ru-RU" sz="1100" i="1" dirty="0" smtClean="0">
                <a:solidFill>
                  <a:srgbClr val="B4975A"/>
                </a:solidFill>
                <a:latin typeface="Arial Narrow" panose="020B0606020202030204" pitchFamily="34" charset="0"/>
              </a:rPr>
              <a:t> </a:t>
            </a:r>
            <a:r>
              <a:rPr lang="ru-RU" sz="1100" i="1" dirty="0" err="1" smtClean="0">
                <a:solidFill>
                  <a:srgbClr val="B4975A"/>
                </a:solidFill>
                <a:latin typeface="Arial Narrow" panose="020B0606020202030204" pitchFamily="34" charset="0"/>
              </a:rPr>
              <a:t>жалға</a:t>
            </a:r>
            <a:r>
              <a:rPr lang="ru-RU" sz="1100" i="1" dirty="0" smtClean="0">
                <a:solidFill>
                  <a:srgbClr val="B4975A"/>
                </a:solidFill>
                <a:latin typeface="Arial Narrow" panose="020B0606020202030204" pitchFamily="34" charset="0"/>
              </a:rPr>
              <a:t> </a:t>
            </a:r>
            <a:r>
              <a:rPr lang="ru-RU" sz="1100" i="1" dirty="0" err="1" smtClean="0">
                <a:solidFill>
                  <a:srgbClr val="B4975A"/>
                </a:solidFill>
                <a:latin typeface="Arial Narrow" panose="020B0606020202030204" pitchFamily="34" charset="0"/>
              </a:rPr>
              <a:t>алу</a:t>
            </a:r>
            <a:r>
              <a:rPr lang="ru-RU" sz="1100" i="1" dirty="0" smtClean="0">
                <a:solidFill>
                  <a:srgbClr val="B4975A"/>
                </a:solidFill>
                <a:latin typeface="Arial Narrow" panose="020B0606020202030204" pitchFamily="34" charset="0"/>
              </a:rPr>
              <a:t>)</a:t>
            </a:r>
            <a:endParaRPr lang="ru-RU" sz="1100" i="1" dirty="0">
              <a:solidFill>
                <a:srgbClr val="B4975A"/>
              </a:solidFill>
              <a:latin typeface="Arial Narrow" panose="020B0606020202030204" pitchFamily="34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7369950" y="6067380"/>
            <a:ext cx="461723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err="1" smtClean="0">
                <a:solidFill>
                  <a:srgbClr val="565251"/>
                </a:solidFill>
                <a:latin typeface="Arial Narrow" panose="020B0606020202030204" pitchFamily="34" charset="0"/>
              </a:rPr>
              <a:t>Дереккөз</a:t>
            </a:r>
            <a:r>
              <a:rPr lang="ru-RU" sz="1400" b="1" dirty="0" smtClean="0">
                <a:solidFill>
                  <a:srgbClr val="565251"/>
                </a:solidFill>
                <a:latin typeface="Arial Narrow" panose="020B0606020202030204" pitchFamily="34" charset="0"/>
              </a:rPr>
              <a:t> –БАНК ТАБЫСЫ (</a:t>
            </a:r>
            <a:r>
              <a:rPr lang="ru-RU" sz="1400" b="1" dirty="0" smtClean="0">
                <a:solidFill>
                  <a:srgbClr val="008F91"/>
                </a:solidFill>
                <a:latin typeface="Arial Narrow" panose="020B0606020202030204" pitchFamily="34" charset="0"/>
              </a:rPr>
              <a:t>1 </a:t>
            </a:r>
            <a:r>
              <a:rPr lang="ru-RU" sz="1050" dirty="0" smtClean="0">
                <a:solidFill>
                  <a:srgbClr val="008F91"/>
                </a:solidFill>
                <a:latin typeface="Arial Narrow" panose="020B0606020202030204" pitchFamily="34" charset="0"/>
              </a:rPr>
              <a:t>МЛРД ТГ</a:t>
            </a:r>
            <a:r>
              <a:rPr lang="ru-RU" sz="1400" b="1" dirty="0" smtClean="0">
                <a:solidFill>
                  <a:srgbClr val="565251"/>
                </a:solidFill>
                <a:latin typeface="Arial Narrow" panose="020B0606020202030204" pitchFamily="34" charset="0"/>
              </a:rPr>
              <a:t>) + КОРПОРАЦИЯ БЮДЖЕТІ </a:t>
            </a:r>
            <a:r>
              <a:rPr lang="ru-RU" sz="1400" b="1" dirty="0">
                <a:solidFill>
                  <a:srgbClr val="565251"/>
                </a:solidFill>
                <a:latin typeface="Arial Narrow" panose="020B0606020202030204" pitchFamily="34" charset="0"/>
              </a:rPr>
              <a:t>(</a:t>
            </a:r>
            <a:r>
              <a:rPr lang="ru-RU" sz="1400" b="1" dirty="0" smtClean="0">
                <a:solidFill>
                  <a:srgbClr val="008F91"/>
                </a:solidFill>
                <a:latin typeface="Arial Narrow" panose="020B0606020202030204" pitchFamily="34" charset="0"/>
              </a:rPr>
              <a:t>1,7 </a:t>
            </a:r>
            <a:r>
              <a:rPr lang="ru-RU" sz="1050" dirty="0" smtClean="0">
                <a:solidFill>
                  <a:srgbClr val="008F91"/>
                </a:solidFill>
                <a:latin typeface="Arial Narrow" panose="020B0606020202030204" pitchFamily="34" charset="0"/>
              </a:rPr>
              <a:t>МЛРД ТГ</a:t>
            </a:r>
            <a:r>
              <a:rPr lang="ru-RU" sz="1400" b="1" dirty="0" smtClean="0">
                <a:solidFill>
                  <a:srgbClr val="565251"/>
                </a:solidFill>
                <a:latin typeface="Arial Narrow" panose="020B0606020202030204" pitchFamily="34" charset="0"/>
              </a:rPr>
              <a:t>) </a:t>
            </a:r>
            <a:endParaRPr lang="ru-RU" sz="1400" b="1" dirty="0">
              <a:solidFill>
                <a:srgbClr val="565251"/>
              </a:solidFill>
              <a:latin typeface="Arial Narrow" panose="020B0606020202030204" pitchFamily="34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10083310" y="1508525"/>
            <a:ext cx="172586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900" b="1" dirty="0" smtClean="0">
                <a:solidFill>
                  <a:srgbClr val="565251"/>
                </a:solidFill>
                <a:latin typeface="Arial Narrow" panose="020B0606020202030204" pitchFamily="34" charset="0"/>
              </a:rPr>
              <a:t>01.04.2023</a:t>
            </a:r>
            <a:r>
              <a:rPr lang="en-US" sz="900" b="1" dirty="0" smtClean="0">
                <a:solidFill>
                  <a:srgbClr val="565251"/>
                </a:solidFill>
                <a:latin typeface="Arial Narrow" panose="020B0606020202030204" pitchFamily="34" charset="0"/>
              </a:rPr>
              <a:t> </a:t>
            </a:r>
            <a:r>
              <a:rPr lang="kk-KZ" sz="900" b="1" dirty="0" smtClean="0">
                <a:solidFill>
                  <a:srgbClr val="565251"/>
                </a:solidFill>
                <a:latin typeface="Arial Narrow" panose="020B0606020202030204" pitchFamily="34" charset="0"/>
              </a:rPr>
              <a:t>ж. мәліметтер</a:t>
            </a:r>
            <a:endParaRPr lang="en-US" sz="900" b="1" dirty="0">
              <a:solidFill>
                <a:srgbClr val="565251"/>
              </a:solidFill>
              <a:latin typeface="Arial Narrow" panose="020B0606020202030204" pitchFamily="34" charset="0"/>
            </a:endParaRPr>
          </a:p>
        </p:txBody>
      </p:sp>
      <p:sp>
        <p:nvSpPr>
          <p:cNvPr id="46" name="Rectangle 7"/>
          <p:cNvSpPr/>
          <p:nvPr/>
        </p:nvSpPr>
        <p:spPr>
          <a:xfrm>
            <a:off x="1549400" y="797456"/>
            <a:ext cx="8255000" cy="625686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941" anchor="ctr"/>
          <a:lstStyle/>
          <a:p>
            <a:pPr algn="ctr"/>
            <a:r>
              <a:rPr lang="kk-KZ" b="1" dirty="0">
                <a:solidFill>
                  <a:schemeClr val="tx1"/>
                </a:solidFill>
              </a:rPr>
              <a:t>ОТБАСЫ БАНКТІҢ БҮКІЛ ТАРИХЫНДА </a:t>
            </a:r>
            <a:r>
              <a:rPr lang="kk-KZ" sz="2800" b="1" dirty="0">
                <a:solidFill>
                  <a:srgbClr val="C1392B"/>
                </a:solidFill>
                <a:latin typeface="Arial Narrow" panose="020B0606020202030204" pitchFamily="34" charset="0"/>
              </a:rPr>
              <a:t>447 268 </a:t>
            </a:r>
            <a:r>
              <a:rPr lang="kk-KZ" b="1" dirty="0">
                <a:solidFill>
                  <a:schemeClr val="tx1"/>
                </a:solidFill>
              </a:rPr>
              <a:t>НЕСИЕ БЕРІЛДІ, </a:t>
            </a:r>
            <a:r>
              <a:rPr lang="kk-KZ" sz="2800" b="1" dirty="0">
                <a:solidFill>
                  <a:srgbClr val="C1392B"/>
                </a:solidFill>
                <a:latin typeface="Arial Narrow" panose="020B0606020202030204" pitchFamily="34" charset="0"/>
              </a:rPr>
              <a:t>2</a:t>
            </a:r>
            <a:r>
              <a:rPr lang="kk-KZ" b="1" dirty="0" smtClean="0">
                <a:solidFill>
                  <a:schemeClr val="tx1"/>
                </a:solidFill>
              </a:rPr>
              <a:t> </a:t>
            </a:r>
            <a:r>
              <a:rPr lang="kk-KZ" b="1" dirty="0">
                <a:solidFill>
                  <a:srgbClr val="C1392B"/>
                </a:solidFill>
                <a:latin typeface="Arial Narrow" panose="020B0606020202030204" pitchFamily="34" charset="0"/>
              </a:rPr>
              <a:t>МЛН </a:t>
            </a:r>
            <a:r>
              <a:rPr lang="kk-KZ" b="1" dirty="0" smtClean="0">
                <a:solidFill>
                  <a:srgbClr val="C1392B"/>
                </a:solidFill>
                <a:latin typeface="Arial Narrow" panose="020B0606020202030204" pitchFamily="34" charset="0"/>
              </a:rPr>
              <a:t>АДАМ </a:t>
            </a:r>
            <a:r>
              <a:rPr lang="kk-KZ" b="1" dirty="0">
                <a:solidFill>
                  <a:schemeClr val="tx1"/>
                </a:solidFill>
              </a:rPr>
              <a:t>ТҮҚЖ ЖҮЙЕСІ АРҚЫЛЫ БАСПАНАЛЫ БОЛДЫ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5" name="Номер слайда 1"/>
          <p:cNvSpPr>
            <a:spLocks noGrp="1"/>
          </p:cNvSpPr>
          <p:nvPr/>
        </p:nvSpPr>
        <p:spPr>
          <a:xfrm>
            <a:off x="11611535" y="6395394"/>
            <a:ext cx="395287" cy="395287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  <a:latin typeface="Arial Narrow" panose="020B0606020202030204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87568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559</TotalTime>
  <Words>875</Words>
  <Application>Microsoft Office PowerPoint</Application>
  <PresentationFormat>Широкоэкранный</PresentationFormat>
  <Paragraphs>224</Paragraphs>
  <Slides>6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Arial Narrow</vt:lpstr>
      <vt:lpstr>Calibri</vt:lpstr>
      <vt:lpstr>Calibri Light</vt:lpstr>
      <vt:lpstr>Ubuntu Medium</vt:lpstr>
      <vt:lpstr>Тема Office</vt:lpstr>
      <vt:lpstr>Презентация PowerPoint</vt:lpstr>
      <vt:lpstr>ІШКІ ЖӘНЕ СЫРТҚЫ ШАРТТАРДЫ БАҒАЛАУ  – ИПОТЕКАЛЫҚ НЕСИЕЛЕНДІРУ БАНК ҰЗАҚ МЕРЗІМДІ САЛЫМДАР НАРЫҒЫНДА  1-ші ОРЫН АЛАДЫ </vt:lpstr>
      <vt:lpstr>                                                                                   НЕГІЗГІ ҚАРЖЫЛЫҚ КӨРСЕТКІШТЕР </vt:lpstr>
      <vt:lpstr>КЛИЕНТ ПОРТРЕТІ  ЗАЕМНЫҢ НЕГІЗГІ МАҚСАТЫ – ТҰРҒЫН ҮЙ АЛУ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ГОСУДАРСТВЕННАЯ ПОДДЕРЖКА И ДОВЕРИЕНФОРМАЦИЯ С 2003 ПО 2022 ГГ.</dc:title>
  <dc:creator>Султанова Галия</dc:creator>
  <cp:lastModifiedBy>Жолтаева Жанара Макеновна</cp:lastModifiedBy>
  <cp:revision>173</cp:revision>
  <cp:lastPrinted>2023-05-03T15:35:47Z</cp:lastPrinted>
  <dcterms:created xsi:type="dcterms:W3CDTF">2023-05-02T13:13:47Z</dcterms:created>
  <dcterms:modified xsi:type="dcterms:W3CDTF">2023-05-04T10:53:36Z</dcterms:modified>
</cp:coreProperties>
</file>