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  <p:sldMasterId id="2147483700" r:id="rId3"/>
  </p:sldMasterIdLst>
  <p:notesMasterIdLst>
    <p:notesMasterId r:id="rId16"/>
  </p:notesMasterIdLst>
  <p:sldIdLst>
    <p:sldId id="1032" r:id="rId4"/>
    <p:sldId id="1024" r:id="rId5"/>
    <p:sldId id="1025" r:id="rId6"/>
    <p:sldId id="887" r:id="rId7"/>
    <p:sldId id="1033" r:id="rId8"/>
    <p:sldId id="1027" r:id="rId9"/>
    <p:sldId id="1035" r:id="rId10"/>
    <p:sldId id="1036" r:id="rId11"/>
    <p:sldId id="1037" r:id="rId12"/>
    <p:sldId id="1031" r:id="rId13"/>
    <p:sldId id="1013" r:id="rId14"/>
    <p:sldId id="1014" r:id="rId15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D4E5F7"/>
    <a:srgbClr val="F0F0F0"/>
    <a:srgbClr val="E0EBF6"/>
    <a:srgbClr val="FFEFEF"/>
    <a:srgbClr val="D0E4E8"/>
    <a:srgbClr val="E6E6E6"/>
    <a:srgbClr val="FFF7E7"/>
    <a:srgbClr val="A1C4E3"/>
    <a:srgbClr val="E3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>
      <p:cViewPr varScale="1">
        <p:scale>
          <a:sx n="151" d="100"/>
          <a:sy n="151" d="100"/>
        </p:scale>
        <p:origin x="390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402777777777779E-2"/>
          <c:y val="9.7233405483405477E-2"/>
          <c:w val="0.96119444444444446"/>
          <c:h val="0.811762987012986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ЖОСПАР</c:v>
                </c:pt>
              </c:strCache>
            </c:strRef>
          </c:tx>
          <c:spPr>
            <a:solidFill>
              <a:srgbClr val="F0F0F0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-1.6035353535365294E-4"/>
                  <c:y val="0.2280595238095239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92-4C65-86DB-FAF2AA500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ПОСТУПЛЕНИЯ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15817</c:v>
                </c:pt>
                <c:pt idx="1">
                  <c:v>18795</c:v>
                </c:pt>
                <c:pt idx="2">
                  <c:v>-2978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37-4B99-BF24-EFDC9FA87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D0E4E8"/>
            </a:solidFill>
            <a:ln w="9525" cap="flat" cmpd="sng" algn="ctr">
              <a:noFill/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27-4109-8A1D-A8E13D64B53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27-4109-8A1D-A8E13D64B53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892-4C65-86DB-FAF2AA500EAD}"/>
              </c:ext>
            </c:extLst>
          </c:dPt>
          <c:dLbls>
            <c:dLbl>
              <c:idx val="2"/>
              <c:layout>
                <c:manualLayout>
                  <c:x val="-4.8106060606061783E-3"/>
                  <c:y val="0.216299783549783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92-4C65-86DB-FAF2AA500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ПОСТУПЛЕНИЯ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16142</c:v>
                </c:pt>
                <c:pt idx="1">
                  <c:v>18532</c:v>
                </c:pt>
                <c:pt idx="2">
                  <c:v>-2391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37-4B99-BF24-EFDC9FA87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5"/>
        <c:axId val="111019080"/>
        <c:axId val="111021520"/>
      </c:barChart>
      <c:catAx>
        <c:axId val="1110190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111021520"/>
        <c:crosses val="autoZero"/>
        <c:auto val="1"/>
        <c:lblAlgn val="ctr"/>
        <c:lblOffset val="200"/>
        <c:noMultiLvlLbl val="0"/>
      </c:catAx>
      <c:valAx>
        <c:axId val="11102152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11019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55921717171719"/>
          <c:y val="6.6192279942279941E-2"/>
          <c:w val="0.12596982323232322"/>
          <c:h val="0.2392334054834054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880341880341879E-2"/>
          <c:y val="3.8660920755351921E-2"/>
          <c:w val="0.9240170940170942"/>
          <c:h val="0.825352818953979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D0E4E8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EFE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2C-474E-8109-57D79904C9F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32C-474E-8109-57D79904C9F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32C-474E-8109-57D79904C9F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32C-474E-8109-57D79904C9F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32C-474E-8109-57D79904C9F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1 621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2C-474E-8109-57D79904C9F0}"/>
                </c:ext>
              </c:extLst>
            </c:dLbl>
            <c:dLbl>
              <c:idx val="1"/>
              <c:layout>
                <c:manualLayout>
                  <c:x val="-5.9217094017094017E-3"/>
                  <c:y val="-7.02925831915502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2C-474E-8109-57D79904C9F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4 226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2C-474E-8109-57D79904C9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ЭТП на нефть</c:v>
                </c:pt>
                <c:pt idx="1">
                  <c:v>Акцизы</c:v>
                </c:pt>
                <c:pt idx="2">
                  <c:v>Наплог на игорный бизнес</c:v>
                </c:pt>
                <c:pt idx="3">
                  <c:v>НДС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-800</c:v>
                </c:pt>
                <c:pt idx="1">
                  <c:v>154</c:v>
                </c:pt>
                <c:pt idx="2">
                  <c:v>30</c:v>
                </c:pt>
                <c:pt idx="3">
                  <c:v>2100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26-44CE-8D24-5A0BACD198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ЖОСПАР</c:v>
                </c:pt>
              </c:strCache>
            </c:strRef>
          </c:tx>
          <c:spPr>
            <a:solidFill>
              <a:srgbClr val="F0F0F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1 784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AAC-43E5-A7FC-A029A5E8BE4A}"/>
                </c:ext>
              </c:extLst>
            </c:dLbl>
            <c:dLbl>
              <c:idx val="1"/>
              <c:layout>
                <c:manualLayout>
                  <c:x val="-7.0051282051282048E-4"/>
                  <c:y val="-6.443412357709260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7E6-4359-A689-B533BA7203B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3 907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7E6-4359-A689-B533BA7203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ЭТП на нефть</c:v>
                </c:pt>
                <c:pt idx="1">
                  <c:v>Акцизы</c:v>
                </c:pt>
                <c:pt idx="2">
                  <c:v>Наплог на игорный бизнес</c:v>
                </c:pt>
                <c:pt idx="3">
                  <c:v>НДС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-900</c:v>
                </c:pt>
                <c:pt idx="1">
                  <c:v>126</c:v>
                </c:pt>
                <c:pt idx="2">
                  <c:v>13</c:v>
                </c:pt>
                <c:pt idx="3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26-44CE-8D24-5A0BACD1986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-10"/>
        <c:axId val="190733360"/>
        <c:axId val="190733752"/>
      </c:barChart>
      <c:catAx>
        <c:axId val="190733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733752"/>
        <c:crosses val="autoZero"/>
        <c:auto val="1"/>
        <c:lblAlgn val="ctr"/>
        <c:lblOffset val="100"/>
        <c:noMultiLvlLbl val="0"/>
      </c:catAx>
      <c:valAx>
        <c:axId val="190733752"/>
        <c:scaling>
          <c:orientation val="minMax"/>
          <c:max val="2100"/>
          <c:min val="-1400"/>
        </c:scaling>
        <c:delete val="1"/>
        <c:axPos val="b"/>
        <c:numFmt formatCode="#,##0" sourceLinked="1"/>
        <c:majorTickMark val="out"/>
        <c:minorTickMark val="none"/>
        <c:tickLblPos val="nextTo"/>
        <c:crossAx val="19073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Мемлекеттік борыш, трлн теңге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Лист1!$B$3:$B$7</c:f>
              <c:numCache>
                <c:formatCode>0</c:formatCode>
                <c:ptCount val="5"/>
                <c:pt idx="0">
                  <c:v>15.387210999999999</c:v>
                </c:pt>
                <c:pt idx="1">
                  <c:v>16.4868472684899</c:v>
                </c:pt>
                <c:pt idx="2">
                  <c:v>20.642523000000001</c:v>
                </c:pt>
                <c:pt idx="3">
                  <c:v>21.9755674657311</c:v>
                </c:pt>
                <c:pt idx="4">
                  <c:v>25.317692955366098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52-4DE7-94FE-E21C7A0DCF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Үкіметтік борыш, трлн теңге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Лист1!$C$3:$C$7</c:f>
              <c:numCache>
                <c:formatCode>0</c:formatCode>
                <c:ptCount val="5"/>
                <c:pt idx="0">
                  <c:v>11.674163222999999</c:v>
                </c:pt>
                <c:pt idx="1">
                  <c:v>12.851748052</c:v>
                </c:pt>
                <c:pt idx="2">
                  <c:v>16.658003207</c:v>
                </c:pt>
                <c:pt idx="3">
                  <c:v>18.728999999999999</c:v>
                </c:pt>
                <c:pt idx="4">
                  <c:v>22.008766321308901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52-4DE7-94FE-E21C7A0DCF1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Тапшылық, трлн теңге</c:v>
                </c:pt>
              </c:strCache>
            </c:strRef>
          </c:tx>
          <c:spPr>
            <a:solidFill>
              <a:srgbClr val="FF898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Лист1!$F$3:$F$7</c:f>
              <c:numCache>
                <c:formatCode>General</c:formatCode>
                <c:ptCount val="5"/>
                <c:pt idx="0">
                  <c:v>-0.7</c:v>
                </c:pt>
                <c:pt idx="1">
                  <c:v>-1.3</c:v>
                </c:pt>
                <c:pt idx="2">
                  <c:v>-2.2000000000000002</c:v>
                </c:pt>
                <c:pt idx="3">
                  <c:v>-2.5</c:v>
                </c:pt>
                <c:pt idx="4">
                  <c:v>-2.4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52-4DE7-94FE-E21C7A0DC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158224"/>
        <c:axId val="187158616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Мемлекеттік борыш ЖІӨ-ге, %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</c:marker>
          <c:dPt>
            <c:idx val="0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B52-4DE7-94FE-E21C7A0DCF1B}"/>
              </c:ext>
            </c:extLst>
          </c:dPt>
          <c:dPt>
            <c:idx val="1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B52-4DE7-94FE-E21C7A0DCF1B}"/>
              </c:ext>
            </c:extLst>
          </c:dPt>
          <c:dPt>
            <c:idx val="2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B52-4DE7-94FE-E21C7A0DCF1B}"/>
              </c:ext>
            </c:extLst>
          </c:dPt>
          <c:dPt>
            <c:idx val="3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B52-4DE7-94FE-E21C7A0DCF1B}"/>
              </c:ext>
            </c:extLst>
          </c:dPt>
          <c:dPt>
            <c:idx val="4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7B52-4DE7-94FE-E21C7A0DCF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Лист1!$D$3:$D$7</c:f>
              <c:numCache>
                <c:formatCode>0.0%</c:formatCode>
                <c:ptCount val="5"/>
                <c:pt idx="0">
                  <c:v>0.24890531207542346</c:v>
                </c:pt>
                <c:pt idx="1">
                  <c:v>0.23710960425023514</c:v>
                </c:pt>
                <c:pt idx="2">
                  <c:v>0.29191531587485831</c:v>
                </c:pt>
                <c:pt idx="3">
                  <c:v>0.26176472474296025</c:v>
                </c:pt>
                <c:pt idx="4">
                  <c:v>0.24937888907307801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7B52-4DE7-94FE-E21C7A0DCF1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Үкіметтік борыш ЖІӨ-ге , %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70C0"/>
              </a:solidFill>
              <a:ln w="19050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Лист1!$E$3:$E$7</c:f>
              <c:numCache>
                <c:formatCode>0.0%</c:formatCode>
                <c:ptCount val="5"/>
                <c:pt idx="0">
                  <c:v>0.18884262003297714</c:v>
                </c:pt>
                <c:pt idx="1">
                  <c:v>0.18483054066725535</c:v>
                </c:pt>
                <c:pt idx="2">
                  <c:v>0.2355684074091044</c:v>
                </c:pt>
                <c:pt idx="3">
                  <c:v>0.22309282967805258</c:v>
                </c:pt>
                <c:pt idx="4">
                  <c:v>0.21678601224657371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7B52-4DE7-94FE-E21C7A0DCF1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Тапшылық ЖІӨ-ге, %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19050">
                <a:solidFill>
                  <a:srgbClr val="FF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43466</c:v>
                </c:pt>
                <c:pt idx="1">
                  <c:v>43831</c:v>
                </c:pt>
                <c:pt idx="2">
                  <c:v>44197</c:v>
                </c:pt>
                <c:pt idx="3">
                  <c:v>44562</c:v>
                </c:pt>
                <c:pt idx="4">
                  <c:v>44927</c:v>
                </c:pt>
              </c:numCache>
            </c:numRef>
          </c:cat>
          <c:val>
            <c:numRef>
              <c:f>Лист1!$G$3:$G$7</c:f>
              <c:numCache>
                <c:formatCode>0.0%</c:formatCode>
                <c:ptCount val="5"/>
                <c:pt idx="0">
                  <c:v>-1.2E-2</c:v>
                </c:pt>
                <c:pt idx="1">
                  <c:v>-1.9E-2</c:v>
                </c:pt>
                <c:pt idx="2">
                  <c:v>-3.1E-2</c:v>
                </c:pt>
                <c:pt idx="3">
                  <c:v>-0.03</c:v>
                </c:pt>
                <c:pt idx="4">
                  <c:v>-2.4E-2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7B52-4DE7-94FE-E21C7A0DC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108256"/>
        <c:axId val="316112176"/>
      </c:lineChart>
      <c:catAx>
        <c:axId val="187158224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8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7158616"/>
        <c:crosses val="autoZero"/>
        <c:auto val="0"/>
        <c:lblAlgn val="ctr"/>
        <c:lblOffset val="0"/>
        <c:noMultiLvlLbl val="0"/>
      </c:catAx>
      <c:valAx>
        <c:axId val="18715861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7158224"/>
        <c:crosses val="autoZero"/>
        <c:crossBetween val="between"/>
      </c:valAx>
      <c:valAx>
        <c:axId val="316112176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16108256"/>
        <c:crosses val="max"/>
        <c:crossBetween val="between"/>
      </c:valAx>
      <c:dateAx>
        <c:axId val="316108256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316112176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2" y="2"/>
            <a:ext cx="2946400" cy="498088"/>
          </a:xfrm>
          <a:prstGeom prst="rect">
            <a:avLst/>
          </a:prstGeom>
        </p:spPr>
        <p:txBody>
          <a:bodyPr vert="horz" lIns="91562" tIns="45784" rIns="91562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4" y="2"/>
            <a:ext cx="2946400" cy="498088"/>
          </a:xfrm>
          <a:prstGeom prst="rect">
            <a:avLst/>
          </a:prstGeom>
        </p:spPr>
        <p:txBody>
          <a:bodyPr vert="horz" lIns="91562" tIns="45784" rIns="91562" bIns="45784" rtlCol="0"/>
          <a:lstStyle>
            <a:lvl1pPr algn="r">
              <a:defRPr sz="1200"/>
            </a:lvl1pPr>
          </a:lstStyle>
          <a:p>
            <a:fld id="{86DC88E2-68F0-47DC-9942-2B4AD439BF58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2" tIns="45784" rIns="91562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63" y="4778138"/>
            <a:ext cx="5438777" cy="3909667"/>
          </a:xfrm>
          <a:prstGeom prst="rect">
            <a:avLst/>
          </a:prstGeom>
        </p:spPr>
        <p:txBody>
          <a:bodyPr vert="horz" lIns="91562" tIns="45784" rIns="91562" bIns="4578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2" y="9430140"/>
            <a:ext cx="2946400" cy="498088"/>
          </a:xfrm>
          <a:prstGeom prst="rect">
            <a:avLst/>
          </a:prstGeom>
        </p:spPr>
        <p:txBody>
          <a:bodyPr vert="horz" lIns="91562" tIns="45784" rIns="91562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4" y="9430140"/>
            <a:ext cx="2946400" cy="498088"/>
          </a:xfrm>
          <a:prstGeom prst="rect">
            <a:avLst/>
          </a:prstGeom>
        </p:spPr>
        <p:txBody>
          <a:bodyPr vert="horz" lIns="91562" tIns="45784" rIns="91562" bIns="45784" rtlCol="0" anchor="b"/>
          <a:lstStyle>
            <a:lvl1pPr algn="r">
              <a:defRPr sz="1200"/>
            </a:lvl1pPr>
          </a:lstStyle>
          <a:p>
            <a:fld id="{1D9ED558-31E6-4D54-947F-706097CAE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7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3863" y="1276350"/>
            <a:ext cx="6124575" cy="34464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0848">
              <a:defRPr/>
            </a:pPr>
            <a:endParaRPr lang="ru-RU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40642" fontAlgn="base">
              <a:spcBef>
                <a:spcPct val="0"/>
              </a:spcBef>
              <a:spcAft>
                <a:spcPct val="0"/>
              </a:spcAft>
              <a:defRPr/>
            </a:pPr>
            <a:fld id="{9B38CDCB-91F1-47A3-A901-535821CE4D41}" type="slidenum">
              <a:rPr lang="ru-RU" altLang="ru-RU">
                <a:solidFill>
                  <a:srgbClr val="000000"/>
                </a:solidFill>
                <a:cs typeface="Arial" panose="020B0604020202020204" pitchFamily="34" charset="0"/>
              </a:rPr>
              <a:pPr defTabSz="940642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13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9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63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388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4867276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2023365"/>
            <a:ext cx="9143999" cy="1073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17"/>
            </a:lvl1pPr>
            <a:lvl2pPr marL="288754" indent="0" algn="ctr">
              <a:buNone/>
              <a:defRPr sz="1263"/>
            </a:lvl2pPr>
            <a:lvl3pPr marL="577505" indent="0" algn="ctr">
              <a:buNone/>
              <a:defRPr sz="1136"/>
            </a:lvl3pPr>
            <a:lvl4pPr marL="866259" indent="0" algn="ctr">
              <a:buNone/>
              <a:defRPr sz="1011"/>
            </a:lvl4pPr>
            <a:lvl5pPr marL="1155013" indent="0" algn="ctr">
              <a:buNone/>
              <a:defRPr sz="1011"/>
            </a:lvl5pPr>
            <a:lvl6pPr marL="1443764" indent="0" algn="ctr">
              <a:buNone/>
              <a:defRPr sz="1011"/>
            </a:lvl6pPr>
            <a:lvl7pPr marL="1732518" indent="0" algn="ctr">
              <a:buNone/>
              <a:defRPr sz="1011"/>
            </a:lvl7pPr>
            <a:lvl8pPr marL="2021270" indent="0" algn="ctr">
              <a:buNone/>
              <a:defRPr sz="1011"/>
            </a:lvl8pPr>
            <a:lvl9pPr marL="2310023" indent="0" algn="ctr">
              <a:buNone/>
              <a:defRPr sz="1011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65412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4867276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2023365"/>
            <a:ext cx="9143999" cy="1073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17"/>
            </a:lvl1pPr>
            <a:lvl2pPr marL="288754" indent="0" algn="ctr">
              <a:buNone/>
              <a:defRPr sz="1263"/>
            </a:lvl2pPr>
            <a:lvl3pPr marL="577505" indent="0" algn="ctr">
              <a:buNone/>
              <a:defRPr sz="1136"/>
            </a:lvl3pPr>
            <a:lvl4pPr marL="866259" indent="0" algn="ctr">
              <a:buNone/>
              <a:defRPr sz="1011"/>
            </a:lvl4pPr>
            <a:lvl5pPr marL="1155013" indent="0" algn="ctr">
              <a:buNone/>
              <a:defRPr sz="1011"/>
            </a:lvl5pPr>
            <a:lvl6pPr marL="1443764" indent="0" algn="ctr">
              <a:buNone/>
              <a:defRPr sz="1011"/>
            </a:lvl6pPr>
            <a:lvl7pPr marL="1732518" indent="0" algn="ctr">
              <a:buNone/>
              <a:defRPr sz="1011"/>
            </a:lvl7pPr>
            <a:lvl8pPr marL="2021270" indent="0" algn="ctr">
              <a:buNone/>
              <a:defRPr sz="1011"/>
            </a:lvl8pPr>
            <a:lvl9pPr marL="2310023" indent="0" algn="ctr">
              <a:buNone/>
              <a:defRPr sz="1011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8154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7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42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06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5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97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75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94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93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46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9EE27-7AD6-47D1-818F-BA6C0D9DDEA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75585-7E2F-4341-A773-F7AADFD3F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63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26CEA743-3F81-4A3D-828E-A5A7E8341F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72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hdr="0" dt="0"/>
  <p:txStyles>
    <p:titleStyle>
      <a:lvl1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189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378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566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754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46" indent="-171446" algn="l" defTabSz="68578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26CEA743-3F81-4A3D-828E-A5A7E8341F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027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hf hdr="0" dt="0"/>
  <p:txStyles>
    <p:titleStyle>
      <a:lvl1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189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378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566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754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46" indent="-171446" algn="l" defTabSz="68578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1224000" y="4589751"/>
            <a:ext cx="7920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90546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Астана қ., 2023 жыл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224000" y="2230119"/>
            <a:ext cx="792000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9054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2022 ЖЫЛҒЫ РЕСПУБЛИКАЛЫҚ БЮДЖЕТТІҢ АТҚАРЫЛУЫ ТУРАЛЫ ҚАЗАҚСТАН РЕСПУБЛИКАСЫ ҮКІМЕТІНІҢ ЕСЕБІ</a:t>
            </a:r>
          </a:p>
        </p:txBody>
      </p:sp>
      <p:pic>
        <p:nvPicPr>
          <p:cNvPr id="5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251BE105-D96A-49BA-8048-7182F1D03118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000" y="2031207"/>
            <a:ext cx="1079500" cy="1081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223" name="Группа 29"/>
          <p:cNvGrpSpPr>
            <a:grpSpLocks/>
          </p:cNvGrpSpPr>
          <p:nvPr/>
        </p:nvGrpSpPr>
        <p:grpSpPr bwMode="auto">
          <a:xfrm>
            <a:off x="305975" y="315914"/>
            <a:ext cx="971550" cy="1620000"/>
            <a:chOff x="464265" y="499361"/>
            <a:chExt cx="970344" cy="1391523"/>
          </a:xfrm>
          <a:solidFill>
            <a:srgbClr val="0070C0"/>
          </a:solidFill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1224000" y="254362"/>
            <a:ext cx="792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9054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 Республикасы Қаржы министрлігі</a:t>
            </a:r>
          </a:p>
        </p:txBody>
      </p:sp>
      <p:grpSp>
        <p:nvGrpSpPr>
          <p:cNvPr id="22" name="Группа 29">
            <a:extLst>
              <a:ext uri="{FF2B5EF4-FFF2-40B4-BE49-F238E27FC236}">
                <a16:creationId xmlns:a16="http://schemas.microsoft.com/office/drawing/2014/main" id="{3EE0EC30-E228-4F95-AF14-CFD64BBF999E}"/>
              </a:ext>
            </a:extLst>
          </p:cNvPr>
          <p:cNvGrpSpPr>
            <a:grpSpLocks/>
          </p:cNvGrpSpPr>
          <p:nvPr/>
        </p:nvGrpSpPr>
        <p:grpSpPr bwMode="auto">
          <a:xfrm>
            <a:off x="319425" y="3156750"/>
            <a:ext cx="971550" cy="1620000"/>
            <a:chOff x="464265" y="499361"/>
            <a:chExt cx="970344" cy="1391523"/>
          </a:xfrm>
          <a:solidFill>
            <a:srgbClr val="0070C0"/>
          </a:solidFill>
        </p:grpSpPr>
        <p:sp>
          <p:nvSpPr>
            <p:cNvPr id="23" name="Graphic 1">
              <a:extLst>
                <a:ext uri="{FF2B5EF4-FFF2-40B4-BE49-F238E27FC236}">
                  <a16:creationId xmlns:a16="http://schemas.microsoft.com/office/drawing/2014/main" id="{F855A7AE-22B4-49EE-A402-46EF222788D7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Graphic 1">
              <a:extLst>
                <a:ext uri="{FF2B5EF4-FFF2-40B4-BE49-F238E27FC236}">
                  <a16:creationId xmlns:a16="http://schemas.microsoft.com/office/drawing/2014/main" id="{1039FE5D-D217-4E07-9BC8-C888AD3A5E20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Graphic 1">
              <a:extLst>
                <a:ext uri="{FF2B5EF4-FFF2-40B4-BE49-F238E27FC236}">
                  <a16:creationId xmlns:a16="http://schemas.microsoft.com/office/drawing/2014/main" id="{16831C8B-D828-45C6-932F-D98693E0ECF0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Graphic 1">
              <a:extLst>
                <a:ext uri="{FF2B5EF4-FFF2-40B4-BE49-F238E27FC236}">
                  <a16:creationId xmlns:a16="http://schemas.microsoft.com/office/drawing/2014/main" id="{DD4A4C1C-76E9-4296-ADDD-4D6699A33484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Graphic 1">
              <a:extLst>
                <a:ext uri="{FF2B5EF4-FFF2-40B4-BE49-F238E27FC236}">
                  <a16:creationId xmlns:a16="http://schemas.microsoft.com/office/drawing/2014/main" id="{462952F9-BB7C-4DCC-9560-4998F0E403F1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Graphic 1">
              <a:extLst>
                <a:ext uri="{FF2B5EF4-FFF2-40B4-BE49-F238E27FC236}">
                  <a16:creationId xmlns:a16="http://schemas.microsoft.com/office/drawing/2014/main" id="{B642032A-8EF3-426D-B68A-0433F63899AE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56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397198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78785127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АУДИТ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КАМЕРАЛДЫҚ БАҚЫЛАУ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128910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BDAC389-9107-4D21-9302-C0D729DC0D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39594"/>
              </p:ext>
            </p:extLst>
          </p:nvPr>
        </p:nvGraphicFramePr>
        <p:xfrm>
          <a:off x="108000" y="1311750"/>
          <a:ext cx="8928000" cy="3003148"/>
        </p:xfrm>
        <a:graphic>
          <a:graphicData uri="http://schemas.openxmlformats.org/drawingml/2006/table">
            <a:tbl>
              <a:tblPr firstRow="1" bandRow="1"/>
              <a:tblGrid>
                <a:gridCol w="11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14957927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589734349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2 330</a:t>
                      </a:r>
                    </a:p>
                    <a:p>
                      <a:pPr algn="ctr"/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81608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5 162 </a:t>
                      </a:r>
                      <a:r>
                        <a:rPr lang="ru-RU" sz="1400" b="1" kern="120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r>
                        <a:rPr lang="ru-RU" sz="1400" b="1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аудиторлық</a:t>
                      </a:r>
                      <a:b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іс-шаралар жүргізілді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Tx/>
                        <a:buNone/>
                      </a:pPr>
                      <a:endParaRPr lang="ru-RU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545 531</a:t>
                      </a:r>
                    </a:p>
                    <a:p>
                      <a:pPr algn="ctr"/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11 844 млрд.теңгеге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сатып алу рәсімдері қамтылды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337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қаржылық бұзушылықтар анықталды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38 707</a:t>
                      </a:r>
                    </a:p>
                    <a:p>
                      <a:pPr algn="ctr"/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процедурам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сатып алу туралы заңнаманы бұзушылықтар анықталды 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319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бұзушылықтар жойылды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36 085</a:t>
                      </a:r>
                    </a:p>
                    <a:p>
                      <a:pPr algn="ctr"/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кол-во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хабарламалар жіберілген және бұзушылықтарға жол берілмеген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968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83416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defTabSz="685800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жылдың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ПАРЛАМЕНТ ҰСЫНЫМДАРЫН ОРЫНДАУ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694851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Таблица 3">
            <a:extLst>
              <a:ext uri="{FF2B5EF4-FFF2-40B4-BE49-F238E27FC236}">
                <a16:creationId xmlns:a16="http://schemas.microsoft.com/office/drawing/2014/main" id="{79B7CCE1-F102-4872-AC4F-AE96B633E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32673"/>
              </p:ext>
            </p:extLst>
          </p:nvPr>
        </p:nvGraphicFramePr>
        <p:xfrm>
          <a:off x="882000" y="726750"/>
          <a:ext cx="7380000" cy="39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192">
                  <a:extLst>
                    <a:ext uri="{9D8B030D-6E8A-4147-A177-3AD203B41FA5}">
                      <a16:colId xmlns:a16="http://schemas.microsoft.com/office/drawing/2014/main" val="56280003"/>
                    </a:ext>
                  </a:extLst>
                </a:gridCol>
                <a:gridCol w="6885808">
                  <a:extLst>
                    <a:ext uri="{9D8B030D-6E8A-4147-A177-3AD203B41FA5}">
                      <a16:colId xmlns:a16="http://schemas.microsoft.com/office/drawing/2014/main" val="2045873827"/>
                    </a:ext>
                  </a:extLst>
                </a:gridCol>
              </a:tblGrid>
              <a:tr h="396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ЖАСАЛДЫ –</a:t>
                      </a:r>
                      <a:r>
                        <a:rPr lang="kk-KZ" sz="14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24, оның ішінде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vert="vert27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 түсімдерін болжау әдістемесі бекітілді, Бюджет түсімдерін бюджеттердің атқарылуы туралы жылдық шоғырландырылған қаржылық есептілікте көрсету қағидаларына өзгерістер енгізілді;</a:t>
                      </a: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Мемлекеттік қаржыны басқару тұжырымдамасы бекітілді, онда ағымдағы</a:t>
                      </a:r>
                      <a:b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іс-шараларды қоспағанда, Ұлттық қор қаражатын пайдалану бағыттары көрсетілген;</a:t>
                      </a: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Бірнеше іс-шаралар шеңберінде бірдей сомаларды қосарланған есепке алуды болдырмау тұрғысынан салықтық және кедендік әкімшілендірудің барлық іс-шараларының деректерін салыстыру арқылы қосымша резервтерге тұрақты негізде түгендеу жүргізеді;</a:t>
                      </a: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 және салықтық емес түсімдердің жекелеген түрлерін беру арқылы өңірлердің қаржылық дербестігін кеңейту бойынша жұмыс жүргізілді және Жалпы сипаттағы трансферттерді есептеу әдістемесі жетілдірілді;</a:t>
                      </a: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Тиімсіз жоспарлаудың және (немесе) пайдаланудың жекелеген жағдайлары үшін әкімшілік жауапкершілік енгізілді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701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43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288965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defTabSz="685800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жылдың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ПАРЛАМЕНТ ҰСЫНЫМДАРЫН ОРЫНДАУ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361566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Таблица 3">
            <a:extLst>
              <a:ext uri="{FF2B5EF4-FFF2-40B4-BE49-F238E27FC236}">
                <a16:creationId xmlns:a16="http://schemas.microsoft.com/office/drawing/2014/main" id="{79B7CCE1-F102-4872-AC4F-AE96B633E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14556"/>
              </p:ext>
            </p:extLst>
          </p:nvPr>
        </p:nvGraphicFramePr>
        <p:xfrm>
          <a:off x="1206000" y="906750"/>
          <a:ext cx="6732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840">
                  <a:extLst>
                    <a:ext uri="{9D8B030D-6E8A-4147-A177-3AD203B41FA5}">
                      <a16:colId xmlns:a16="http://schemas.microsoft.com/office/drawing/2014/main" val="56280003"/>
                    </a:ext>
                  </a:extLst>
                </a:gridCol>
                <a:gridCol w="6287160">
                  <a:extLst>
                    <a:ext uri="{9D8B030D-6E8A-4147-A177-3AD203B41FA5}">
                      <a16:colId xmlns:a16="http://schemas.microsoft.com/office/drawing/2014/main" val="2045873827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ОРЫНДАУДА – 11, оның</a:t>
                      </a:r>
                      <a:r>
                        <a:rPr lang="kk-KZ" sz="14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ішінде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vert="vert27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4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МЖӘ іске асырудан әлеуметтік-экономикалық тиімділікке қол жеткізу бөлігінде заңнаманы жетілдіру;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4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«Самұрық-Қазына ҰӘҚ» АҚ еншілес компанияларының дивидендтік саясатын түзету жөнінде шаралар қабылдау;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4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Квазимемлекеттік сектор субъектілерінің жүйе құраушысының құрылымын оңтайландыру;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4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«Самұрық-Қазына ҰӘҚ» АҚ-ға және оның ұйымдарына орталықтандырылған платформада сатып алудың бірыңғай рәсімдерін таратуды регламенттеу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701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32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910894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БЮДЖЕТТІҢ АТҚАРЫЛУЫНЫҢ НЕГІЗГІ ПАРАМЕТРЛЕРІ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722D1C2-765A-4656-81A9-E0E2A32EDA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0250579"/>
              </p:ext>
            </p:extLst>
          </p:nvPr>
        </p:nvGraphicFramePr>
        <p:xfrm>
          <a:off x="612000" y="834750"/>
          <a:ext cx="7920000" cy="27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DC27098-BF52-4034-938F-FBCD23D1C9E2}"/>
              </a:ext>
            </a:extLst>
          </p:cNvPr>
          <p:cNvSpPr txBox="1"/>
          <p:nvPr/>
        </p:nvSpPr>
        <p:spPr>
          <a:xfrm>
            <a:off x="2043000" y="1562862"/>
            <a:ext cx="864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102,1%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30041-00DA-4701-9797-946EEE2567A8}"/>
              </a:ext>
            </a:extLst>
          </p:cNvPr>
          <p:cNvSpPr txBox="1"/>
          <p:nvPr/>
        </p:nvSpPr>
        <p:spPr>
          <a:xfrm>
            <a:off x="4572000" y="1342527"/>
            <a:ext cx="864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98,6%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F38548-2B48-4E35-A659-FEB47C58EBF0}"/>
              </a:ext>
            </a:extLst>
          </p:cNvPr>
          <p:cNvSpPr txBox="1"/>
          <p:nvPr/>
        </p:nvSpPr>
        <p:spPr>
          <a:xfrm>
            <a:off x="6237000" y="2206195"/>
            <a:ext cx="171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 2,4%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27A9595A-A323-41A2-A19B-432DBD9F07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34253"/>
              </p:ext>
            </p:extLst>
          </p:nvPr>
        </p:nvGraphicFramePr>
        <p:xfrm>
          <a:off x="90000" y="3408030"/>
          <a:ext cx="896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000">
                  <a:extLst>
                    <a:ext uri="{9D8B030D-6E8A-4147-A177-3AD203B41FA5}">
                      <a16:colId xmlns:a16="http://schemas.microsoft.com/office/drawing/2014/main" val="4197488963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352153765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28259916"/>
                    </a:ext>
                  </a:extLst>
                </a:gridCol>
              </a:tblGrid>
              <a:tr h="111252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325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артығымен орындалды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жылмен салыстырғанда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3 461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ӨСТІ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ШЫҒЫСТАРДЫ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игеру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жылмен салыстырғанда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3 325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ұлғайды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жоспарланған деңгейден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төмен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қалыптасты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84354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9DF9F0F-8069-4942-8C89-2BE6933F123E}"/>
              </a:ext>
            </a:extLst>
          </p:cNvPr>
          <p:cNvSpPr txBox="1"/>
          <p:nvPr/>
        </p:nvSpPr>
        <p:spPr>
          <a:xfrm>
            <a:off x="8172000" y="652139"/>
            <a:ext cx="97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млрд.теңге</a:t>
            </a:r>
            <a:endParaRPr lang="x-none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4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322699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 КІРІСТЕРІНІҢ АТҚАРЫЛУЫ </a:t>
                      </a:r>
                      <a:r>
                        <a:rPr lang="kk-KZ" sz="16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/трансферттерсіз/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7" name="Таблица 8">
            <a:extLst>
              <a:ext uri="{FF2B5EF4-FFF2-40B4-BE49-F238E27FC236}">
                <a16:creationId xmlns:a16="http://schemas.microsoft.com/office/drawing/2014/main" id="{C4B52389-5115-454C-8CF8-F016E5D46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039457"/>
              </p:ext>
            </p:extLst>
          </p:nvPr>
        </p:nvGraphicFramePr>
        <p:xfrm>
          <a:off x="972000" y="2122122"/>
          <a:ext cx="7200000" cy="2339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000">
                  <a:extLst>
                    <a:ext uri="{9D8B030D-6E8A-4147-A177-3AD203B41FA5}">
                      <a16:colId xmlns:a16="http://schemas.microsoft.com/office/drawing/2014/main" val="325695451"/>
                    </a:ext>
                  </a:extLst>
                </a:gridCol>
                <a:gridCol w="800000">
                  <a:extLst>
                    <a:ext uri="{9D8B030D-6E8A-4147-A177-3AD203B41FA5}">
                      <a16:colId xmlns:a16="http://schemas.microsoft.com/office/drawing/2014/main" val="1541584623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3094577629"/>
                    </a:ext>
                  </a:extLst>
                </a:gridCol>
                <a:gridCol w="800000">
                  <a:extLst>
                    <a:ext uri="{9D8B030D-6E8A-4147-A177-3AD203B41FA5}">
                      <a16:colId xmlns:a16="http://schemas.microsoft.com/office/drawing/2014/main" val="980382479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520374357"/>
                    </a:ext>
                  </a:extLst>
                </a:gridCol>
                <a:gridCol w="1120000">
                  <a:extLst>
                    <a:ext uri="{9D8B030D-6E8A-4147-A177-3AD203B41FA5}">
                      <a16:colId xmlns:a16="http://schemas.microsoft.com/office/drawing/2014/main" val="1964504437"/>
                    </a:ext>
                  </a:extLst>
                </a:gridCol>
              </a:tblGrid>
              <a:tr h="396000">
                <a:tc gridSpan="6">
                  <a:txBody>
                    <a:bodyPr/>
                    <a:lstStyle/>
                    <a:p>
                      <a:pPr marL="0" marR="0" lvl="0" indent="0" algn="ctr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2021 жылмен салыстырғанда 2022 жылғы республикалық бюджет кірістері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1608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noProof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/>
                </a:tc>
                <a:tc hMerge="1">
                  <a:txBody>
                    <a:bodyPr/>
                    <a:lstStyle/>
                    <a:p>
                      <a:pPr marL="0" marR="0" lvl="0" indent="0" algn="ctr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noProof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extLst>
                  <a:ext uri="{0D108BD9-81ED-4DB2-BD59-A6C34878D82A}">
                    <a16:rowId xmlns:a16="http://schemas.microsoft.com/office/drawing/2014/main" val="836135859"/>
                  </a:ext>
                </a:extLst>
              </a:tr>
              <a:tr h="180000">
                <a:tc rowSpan="2">
                  <a:txBody>
                    <a:bodyPr/>
                    <a:lstStyle/>
                    <a:p>
                      <a:pPr marL="0" marR="0" lvl="0" indent="0" algn="ctr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Атауы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2021 жыл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2022 жыл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Өсу қарқыны, %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28140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marL="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noProof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Факті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Үлесі, %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Факті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Үлесі, %</a:t>
                      </a:r>
                    </a:p>
                  </a:txBody>
                  <a:tcPr marL="68586" marR="68586" marT="34289" marB="34289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2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6" marR="68586" marT="34289" marB="34289" anchor="ctr"/>
                </a:tc>
                <a:extLst>
                  <a:ext uri="{0D108BD9-81ED-4DB2-BD59-A6C34878D82A}">
                    <a16:rowId xmlns:a16="http://schemas.microsoft.com/office/drawing/2014/main" val="3769471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Кірістер, оның ішінде /млрд.тг/: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aa-ET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12 50</a:t>
                      </a:r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aa-ET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  <a:endParaRPr lang="x-none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15 964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127,7</a:t>
                      </a:r>
                      <a:endParaRPr lang="x-none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853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Трансферттерсіз кірістер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aa-ET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7 3</a:t>
                      </a:r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</a:t>
                      </a:r>
                      <a:endParaRPr lang="aa-ET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58,9</a:t>
                      </a:r>
                      <a:endParaRPr lang="x-none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10 472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65,6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142,3</a:t>
                      </a:r>
                      <a:endParaRPr lang="x-none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340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00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Салықтық түсімдер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aa-ET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7 05</a:t>
                      </a:r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aa-ET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56,4</a:t>
                      </a:r>
                      <a:endParaRPr lang="x-none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10 027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62,8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142,1</a:t>
                      </a:r>
                      <a:endParaRPr lang="x-none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670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00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Салықтық емес түсімдер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aa-ET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2,4</a:t>
                      </a:r>
                      <a:endParaRPr lang="x-none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148,3</a:t>
                      </a:r>
                      <a:endParaRPr lang="x-none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214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00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Негізгі капиталды сатудан түсімдер</a:t>
                      </a:r>
                    </a:p>
                  </a:txBody>
                  <a:tcPr marL="68586" marR="68586" marT="34289" marB="34289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aa-ET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</a:t>
                      </a:r>
                      <a:endParaRPr lang="x-none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105,7</a:t>
                      </a:r>
                      <a:endParaRPr lang="x-none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015100"/>
                  </a:ext>
                </a:extLst>
              </a:tr>
            </a:tbl>
          </a:graphicData>
        </a:graphic>
      </p:graphicFrame>
      <p:graphicFrame>
        <p:nvGraphicFramePr>
          <p:cNvPr id="9" name="Таблица 4">
            <a:extLst>
              <a:ext uri="{FF2B5EF4-FFF2-40B4-BE49-F238E27FC236}">
                <a16:creationId xmlns:a16="http://schemas.microsoft.com/office/drawing/2014/main" id="{4AEBF1B1-1F86-4D30-82A4-7811E059D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697739"/>
              </p:ext>
            </p:extLst>
          </p:nvPr>
        </p:nvGraphicFramePr>
        <p:xfrm>
          <a:off x="756000" y="963522"/>
          <a:ext cx="7632000" cy="97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39687803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890578684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2386086648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41479009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8575256"/>
                    </a:ext>
                  </a:extLst>
                </a:gridCol>
              </a:tblGrid>
              <a:tr h="324000"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ЖОСПАР</a:t>
                      </a:r>
                    </a:p>
                  </a:txBody>
                  <a:tcPr anchor="b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b="1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Кірістер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АРТЫҒЫМЕН ОРЫНДАЛДЫ</a:t>
                      </a:r>
                    </a:p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103%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оның ішінде: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87483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 емес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78727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10 162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10 472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4E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1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7390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капиталды сату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563746"/>
                  </a:ext>
                </a:extLst>
              </a:tr>
            </a:tbl>
          </a:graphicData>
        </a:graphic>
      </p:graphicFrame>
      <p:sp>
        <p:nvSpPr>
          <p:cNvPr id="11" name="Левая фигурная скобка 10">
            <a:extLst>
              <a:ext uri="{FF2B5EF4-FFF2-40B4-BE49-F238E27FC236}">
                <a16:creationId xmlns:a16="http://schemas.microsoft.com/office/drawing/2014/main" id="{4D0EFA03-776A-4D28-B8AC-95A8B133176F}"/>
              </a:ext>
            </a:extLst>
          </p:cNvPr>
          <p:cNvSpPr/>
          <p:nvPr/>
        </p:nvSpPr>
        <p:spPr>
          <a:xfrm>
            <a:off x="6192000" y="1053522"/>
            <a:ext cx="180000" cy="792000"/>
          </a:xfrm>
          <a:prstGeom prst="leftBrace">
            <a:avLst>
              <a:gd name="adj1" fmla="val 98462"/>
              <a:gd name="adj2" fmla="val 50000"/>
            </a:avLst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САЛЫҚ ТҮСІМДЕРІН ОРЫНДАУ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5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5425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23530194-5701-44C4-8FC5-8B9E6E2287E5}"/>
              </a:ext>
            </a:extLst>
          </p:cNvPr>
          <p:cNvGraphicFramePr/>
          <p:nvPr/>
        </p:nvGraphicFramePr>
        <p:xfrm>
          <a:off x="2817000" y="1017016"/>
          <a:ext cx="5850000" cy="3613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264AA11-FF90-48FF-866D-2DC9DBA9E3C2}"/>
              </a:ext>
            </a:extLst>
          </p:cNvPr>
          <p:cNvSpPr txBox="1"/>
          <p:nvPr/>
        </p:nvSpPr>
        <p:spPr>
          <a:xfrm>
            <a:off x="3717776" y="1982942"/>
            <a:ext cx="1548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defRPr/>
            </a:pPr>
            <a:r>
              <a:rPr lang="ru-RU" sz="1400" dirty="0" err="1">
                <a:solidFill>
                  <a:srgbClr val="002060"/>
                </a:solidFill>
              </a:rPr>
              <a:t>Ойын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бизнесіне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салынатын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салық</a:t>
            </a:r>
            <a:endParaRPr kumimoji="0" lang="x-none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37741F-165C-4D4F-A799-5E8015BE18FD}"/>
              </a:ext>
            </a:extLst>
          </p:cNvPr>
          <p:cNvSpPr txBox="1"/>
          <p:nvPr/>
        </p:nvSpPr>
        <p:spPr>
          <a:xfrm>
            <a:off x="3987000" y="2824672"/>
            <a:ext cx="108077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Акциздер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9BD295-FEDD-4CAB-9A0D-91F90919869A}"/>
              </a:ext>
            </a:extLst>
          </p:cNvPr>
          <p:cNvSpPr txBox="1"/>
          <p:nvPr/>
        </p:nvSpPr>
        <p:spPr>
          <a:xfrm>
            <a:off x="4932000" y="3417491"/>
            <a:ext cx="1665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defRPr/>
            </a:pPr>
            <a:r>
              <a:rPr lang="kk-KZ" dirty="0">
                <a:solidFill>
                  <a:srgbClr val="002060"/>
                </a:solidFill>
                <a:latin typeface="Arial Narrow"/>
              </a:rPr>
              <a:t>шикі мұнайға ЭКБ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70B88-1CB4-49B1-A991-2986BB57AA4A}"/>
              </a:ext>
            </a:extLst>
          </p:cNvPr>
          <p:cNvSpPr txBox="1"/>
          <p:nvPr/>
        </p:nvSpPr>
        <p:spPr>
          <a:xfrm>
            <a:off x="3591000" y="1300350"/>
            <a:ext cx="144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ҚҚС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graphicFrame>
        <p:nvGraphicFramePr>
          <p:cNvPr id="7" name="Таблица 12">
            <a:extLst>
              <a:ext uri="{FF2B5EF4-FFF2-40B4-BE49-F238E27FC236}">
                <a16:creationId xmlns:a16="http://schemas.microsoft.com/office/drawing/2014/main" id="{E891F3A4-3562-41A7-A827-928EC25926A3}"/>
              </a:ext>
            </a:extLst>
          </p:cNvPr>
          <p:cNvGraphicFramePr>
            <a:graphicFrameLocks noGrp="1"/>
          </p:cNvGraphicFramePr>
          <p:nvPr/>
        </p:nvGraphicFramePr>
        <p:xfrm>
          <a:off x="4702500" y="2812899"/>
          <a:ext cx="2475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5000">
                  <a:extLst>
                    <a:ext uri="{9D8B030D-6E8A-4147-A177-3AD203B41FA5}">
                      <a16:colId xmlns:a16="http://schemas.microsoft.com/office/drawing/2014/main" val="1233333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B050"/>
                          </a:solidFill>
                        </a:rPr>
                        <a:t>+27</a:t>
                      </a:r>
                      <a:endParaRPr lang="x-none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074348"/>
                  </a:ext>
                </a:extLst>
              </a:tr>
            </a:tbl>
          </a:graphicData>
        </a:graphic>
      </p:graphicFrame>
      <p:graphicFrame>
        <p:nvGraphicFramePr>
          <p:cNvPr id="16" name="Таблица 12">
            <a:extLst>
              <a:ext uri="{FF2B5EF4-FFF2-40B4-BE49-F238E27FC236}">
                <a16:creationId xmlns:a16="http://schemas.microsoft.com/office/drawing/2014/main" id="{24944969-BDCC-49DA-ACE0-79FC34ED59F8}"/>
              </a:ext>
            </a:extLst>
          </p:cNvPr>
          <p:cNvGraphicFramePr>
            <a:graphicFrameLocks noGrp="1"/>
          </p:cNvGraphicFramePr>
          <p:nvPr/>
        </p:nvGraphicFramePr>
        <p:xfrm>
          <a:off x="8200522" y="1220168"/>
          <a:ext cx="765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000">
                  <a:extLst>
                    <a:ext uri="{9D8B030D-6E8A-4147-A177-3AD203B41FA5}">
                      <a16:colId xmlns:a16="http://schemas.microsoft.com/office/drawing/2014/main" val="1233333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B050"/>
                          </a:solidFill>
                        </a:rPr>
                        <a:t>+320</a:t>
                      </a:r>
                      <a:endParaRPr lang="x-none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074348"/>
                  </a:ext>
                </a:extLst>
              </a:tr>
            </a:tbl>
          </a:graphicData>
        </a:graphic>
      </p:graphicFrame>
      <p:graphicFrame>
        <p:nvGraphicFramePr>
          <p:cNvPr id="17" name="Таблица 12">
            <a:extLst>
              <a:ext uri="{FF2B5EF4-FFF2-40B4-BE49-F238E27FC236}">
                <a16:creationId xmlns:a16="http://schemas.microsoft.com/office/drawing/2014/main" id="{C40EBB8B-4639-4BE8-AB0F-015FA390DD5D}"/>
              </a:ext>
            </a:extLst>
          </p:cNvPr>
          <p:cNvGraphicFramePr>
            <a:graphicFrameLocks noGrp="1"/>
          </p:cNvGraphicFramePr>
          <p:nvPr/>
        </p:nvGraphicFramePr>
        <p:xfrm>
          <a:off x="5472000" y="2061672"/>
          <a:ext cx="540000" cy="337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233333093"/>
                    </a:ext>
                  </a:extLst>
                </a:gridCol>
              </a:tblGrid>
              <a:tr h="3374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B050"/>
                          </a:solidFill>
                        </a:rPr>
                        <a:t>+17</a:t>
                      </a:r>
                      <a:endParaRPr lang="x-none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074348"/>
                  </a:ext>
                </a:extLst>
              </a:tr>
            </a:tbl>
          </a:graphicData>
        </a:graphic>
      </p:graphicFrame>
      <p:graphicFrame>
        <p:nvGraphicFramePr>
          <p:cNvPr id="21" name="Таблица 12">
            <a:extLst>
              <a:ext uri="{FF2B5EF4-FFF2-40B4-BE49-F238E27FC236}">
                <a16:creationId xmlns:a16="http://schemas.microsoft.com/office/drawing/2014/main" id="{C65B3953-3157-4678-8C53-EB774EE94A40}"/>
              </a:ext>
            </a:extLst>
          </p:cNvPr>
          <p:cNvGraphicFramePr>
            <a:graphicFrameLocks noGrp="1"/>
          </p:cNvGraphicFramePr>
          <p:nvPr/>
        </p:nvGraphicFramePr>
        <p:xfrm>
          <a:off x="3058925" y="3486080"/>
          <a:ext cx="612000" cy="37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123333309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-163</a:t>
                      </a:r>
                      <a:endParaRPr lang="x-none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074348"/>
                  </a:ext>
                </a:extLst>
              </a:tr>
            </a:tbl>
          </a:graphicData>
        </a:graphic>
      </p:graphicFrame>
      <p:graphicFrame>
        <p:nvGraphicFramePr>
          <p:cNvPr id="15" name="Таблица 4">
            <a:extLst>
              <a:ext uri="{FF2B5EF4-FFF2-40B4-BE49-F238E27FC236}">
                <a16:creationId xmlns:a16="http://schemas.microsoft.com/office/drawing/2014/main" id="{B0A95F55-866A-431A-B4E5-9862DC1EE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814101"/>
              </p:ext>
            </p:extLst>
          </p:nvPr>
        </p:nvGraphicFramePr>
        <p:xfrm>
          <a:off x="342000" y="1058862"/>
          <a:ext cx="2660276" cy="3093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138">
                  <a:extLst>
                    <a:ext uri="{9D8B030D-6E8A-4147-A177-3AD203B41FA5}">
                      <a16:colId xmlns:a16="http://schemas.microsoft.com/office/drawing/2014/main" val="2479802342"/>
                    </a:ext>
                  </a:extLst>
                </a:gridCol>
                <a:gridCol w="1330138">
                  <a:extLst>
                    <a:ext uri="{9D8B030D-6E8A-4147-A177-3AD203B41FA5}">
                      <a16:colId xmlns:a16="http://schemas.microsoft.com/office/drawing/2014/main" val="1677418889"/>
                    </a:ext>
                  </a:extLst>
                </a:gridCol>
              </a:tblGrid>
              <a:tr h="594178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rgbClr val="002060"/>
                          </a:solidFill>
                        </a:rPr>
                        <a:t>ЖОСПАР</a:t>
                      </a:r>
                      <a:endParaRPr lang="x-non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ФАКТ</a:t>
                      </a:r>
                      <a:endParaRPr lang="x-non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4010497"/>
                  </a:ext>
                </a:extLst>
              </a:tr>
              <a:tr h="79223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9 817</a:t>
                      </a:r>
                      <a:endParaRPr lang="x-non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10 027</a:t>
                      </a:r>
                      <a:endParaRPr lang="x-non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152095"/>
                  </a:ext>
                </a:extLst>
              </a:tr>
              <a:tr h="792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102,1%</a:t>
                      </a:r>
                      <a:endParaRPr lang="x-non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783870"/>
                  </a:ext>
                </a:extLst>
              </a:tr>
              <a:tr h="792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АРТЫҚ</a:t>
                      </a:r>
                      <a:r>
                        <a:rPr lang="ru-RU" sz="18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ОРЫНДАЛДЫ </a:t>
                      </a:r>
                      <a:br>
                        <a:rPr lang="ru-RU" sz="18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210 </a:t>
                      </a:r>
                      <a:r>
                        <a:rPr lang="ru-RU" sz="1800" b="0" dirty="0" err="1">
                          <a:solidFill>
                            <a:srgbClr val="002060"/>
                          </a:solidFill>
                        </a:rPr>
                        <a:t>млрд.теңгеге</a:t>
                      </a:r>
                      <a:r>
                        <a:rPr lang="ru-RU" sz="1800" b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1800" b="0" dirty="0" err="1">
                          <a:solidFill>
                            <a:srgbClr val="002060"/>
                          </a:solidFill>
                        </a:rPr>
                        <a:t>олардың</a:t>
                      </a:r>
                      <a:r>
                        <a:rPr lang="ru-RU" sz="1800" b="0" dirty="0">
                          <a:solidFill>
                            <a:srgbClr val="002060"/>
                          </a:solidFill>
                        </a:rPr>
                        <a:t>: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152293"/>
                  </a:ext>
                </a:extLst>
              </a:tr>
            </a:tbl>
          </a:graphicData>
        </a:graphic>
      </p:graphicFrame>
      <p:sp>
        <p:nvSpPr>
          <p:cNvPr id="19" name="Левая фигурная скобка 18">
            <a:extLst>
              <a:ext uri="{FF2B5EF4-FFF2-40B4-BE49-F238E27FC236}">
                <a16:creationId xmlns:a16="http://schemas.microsoft.com/office/drawing/2014/main" id="{5DA28286-3FF1-4746-9BB0-3576E2408DCA}"/>
              </a:ext>
            </a:extLst>
          </p:cNvPr>
          <p:cNvSpPr/>
          <p:nvPr/>
        </p:nvSpPr>
        <p:spPr>
          <a:xfrm rot="5400000" flipH="1">
            <a:off x="1328760" y="1506510"/>
            <a:ext cx="258480" cy="2232000"/>
          </a:xfrm>
          <a:prstGeom prst="leftBrace">
            <a:avLst>
              <a:gd name="adj1" fmla="val 90080"/>
              <a:gd name="adj2" fmla="val 50000"/>
            </a:avLst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4E7712-44EA-4966-9526-AB17CB28CF79}"/>
              </a:ext>
            </a:extLst>
          </p:cNvPr>
          <p:cNvSpPr txBox="1"/>
          <p:nvPr/>
        </p:nvSpPr>
        <p:spPr>
          <a:xfrm>
            <a:off x="7735259" y="685720"/>
            <a:ext cx="142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t>млрд. тенге</a:t>
            </a:r>
            <a:endParaRPr kumimoji="0" lang="x-none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5720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737668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САЛЫҚТЫҚ-КЕДЕНДІК ӘКІМШІЛЕНДІРУ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886562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393393"/>
              </p:ext>
            </p:extLst>
          </p:nvPr>
        </p:nvGraphicFramePr>
        <p:xfrm>
          <a:off x="288000" y="981163"/>
          <a:ext cx="8568000" cy="348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6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 тексерулердің тиімділігі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есеге артты (қосымша есептеу бойынша)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мыңға жуық тексеру жүргізілді</a:t>
                      </a:r>
                    </a:p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Қосымша есептелген салықтар -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677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(2021ж. – 209 млрд.теңге)</a:t>
                      </a:r>
                    </a:p>
                  </a:txBody>
                  <a:tcPr marL="121920" marR="121920" marT="60960" marB="6096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7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Кедендік тексерулердің тиімділігі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есеге артты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мыңға жуық тексеру аяқталды</a:t>
                      </a:r>
                    </a:p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сомасына (оның ішінде 10 УЭО-дан 108 млрд.теңге) КТжС қосымша есептелді, </a:t>
                      </a:r>
                      <a:r>
                        <a:rPr lang="kk-KZ" sz="1200" b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бұл алдыңғы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жылмен салыстырғанда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млрд.теңгеге артық (2021ж – 21,7 млрд.теңге)</a:t>
                      </a:r>
                    </a:p>
                  </a:txBody>
                  <a:tcPr marL="121920" marR="121920" marT="60960" marB="6096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6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Қашықтықтан бақылау</a:t>
                      </a:r>
                      <a:b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Тиімділіктің өсуі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есе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Рәсімдер шамамен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есеге қысқартылды</a:t>
                      </a:r>
                    </a:p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Есептелгені -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572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</a:t>
                      </a:r>
                    </a:p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Өндірілгені -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477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</a:t>
                      </a:r>
                    </a:p>
                  </a:txBody>
                  <a:tcPr marL="121920" marR="121920" marT="60960" marB="6096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 салық төлеушілер мен жер қойнауын пайдаланушылардың мониторингі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 салықтық тексеру аяқталды&gt; өндірілгені –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</a:t>
                      </a:r>
                    </a:p>
                    <a:p>
                      <a:pPr marL="214313" indent="-214313" algn="l">
                        <a:spcAft>
                          <a:spcPts val="225"/>
                        </a:spcAft>
                        <a:buClr>
                          <a:srgbClr val="002060"/>
                        </a:buClr>
                        <a:buFont typeface="Wingdings" pitchFamily="2" charset="2"/>
                        <a:buChar char="§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Көлденең мониторинг шеңберінде &gt; бюджетке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34,5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 қосымша есептелді және төленді</a:t>
                      </a:r>
                    </a:p>
                  </a:txBody>
                  <a:tcPr marL="121920" marR="121920" marT="60960" marB="6096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8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Жер қойнауын пайдаланушыларды камералдық бақылау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Қосымша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резерв өндірілді</a:t>
                      </a:r>
                    </a:p>
                  </a:txBody>
                  <a:tcPr marL="121920" marR="121920" marT="60960" marB="6096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13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20736"/>
              </p:ext>
            </p:extLst>
          </p:nvPr>
        </p:nvGraphicFramePr>
        <p:xfrm>
          <a:off x="0" y="0"/>
          <a:ext cx="9144000" cy="4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</a:t>
                      </a:r>
                      <a:r>
                        <a:rPr lang="ru-RU" sz="16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ШЫҒЫСТАРЫНЫҢ АТҚАРЫЛУЫ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367505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BF7DC1A3-C48E-4E03-891B-E3E49A233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940884"/>
              </p:ext>
            </p:extLst>
          </p:nvPr>
        </p:nvGraphicFramePr>
        <p:xfrm>
          <a:off x="898948" y="789750"/>
          <a:ext cx="7346105" cy="3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764804176"/>
                    </a:ext>
                  </a:extLst>
                </a:gridCol>
                <a:gridCol w="1747588">
                  <a:extLst>
                    <a:ext uri="{9D8B030D-6E8A-4147-A177-3AD203B41FA5}">
                      <a16:colId xmlns:a16="http://schemas.microsoft.com/office/drawing/2014/main" val="810459824"/>
                    </a:ext>
                  </a:extLst>
                </a:gridCol>
                <a:gridCol w="630517">
                  <a:extLst>
                    <a:ext uri="{9D8B030D-6E8A-4147-A177-3AD203B41FA5}">
                      <a16:colId xmlns:a16="http://schemas.microsoft.com/office/drawing/2014/main" val="1710278956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966247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ЖОСПАР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kk-KZ" sz="14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795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Атқарылмағаны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262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млрд.тг, оның ішінде: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28393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kk-KZ" sz="14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532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 – 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98,6%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 - бөлінбеген резерв, үнемдеу;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257881"/>
                  </a:ext>
                </a:extLst>
              </a:tr>
              <a:tr h="504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 - игерілмеген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u="none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Игермеуге</a:t>
                      </a:r>
                      <a:r>
                        <a:rPr lang="kk-KZ" sz="1400" b="0" u="none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әсер еткен себептер:</a:t>
                      </a:r>
                      <a:endParaRPr lang="kk-KZ" sz="1400" b="0" u="none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17765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шарттарды ұзақ жасасу;</a:t>
                      </a:r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48037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ЖСҚ мемлекеттік сараптаманың оң қорытындысының болмауы;</a:t>
                      </a:r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967976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өнім берушілердің шарт талаптарын бұзуы; </a:t>
                      </a:r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469527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орындалған жұмыс актілерінің, шот-фактуралардың уақтылы берілмеуі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a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a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a-E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860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66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0540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 ҚАРАЖАТЫНЫҢ ТИІМСІЗ АТҚАРЫЛУЫ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456132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C136D0DB-75E6-4947-A91B-4ABE5632A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62399"/>
              </p:ext>
            </p:extLst>
          </p:nvPr>
        </p:nvGraphicFramePr>
        <p:xfrm>
          <a:off x="72000" y="906750"/>
          <a:ext cx="4600280" cy="362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9648541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83838487"/>
                    </a:ext>
                  </a:extLst>
                </a:gridCol>
                <a:gridCol w="2232000">
                  <a:extLst>
                    <a:ext uri="{9D8B030D-6E8A-4147-A177-3AD203B41FA5}">
                      <a16:colId xmlns:a16="http://schemas.microsoft.com/office/drawing/2014/main" val="3918355398"/>
                    </a:ext>
                  </a:extLst>
                </a:gridCol>
              </a:tblGrid>
              <a:tr h="1188000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квазимемлекеттік сектор субъектілерінің шоттарындағы қалдықтар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426387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 немесе шығыстардың жалпы көлемінің </a:t>
                      </a:r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2,3%</a:t>
                      </a:r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ТИІМСІЗ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пайдаланылды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бюджет қаражатының игерілмеуі, пайдаланылмаған нысаналы трансферттер мен бюджеттік кредиттер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796053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238</a:t>
                      </a:r>
                      <a:r>
                        <a:rPr lang="kk-KZ" sz="1200" b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 мемлекеттік аудит және бақылау қорытындылары бойынша анықталған бюджет жүйесінің қағидаттарын бұзу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356111"/>
                  </a:ext>
                </a:extLst>
              </a:tr>
            </a:tbl>
          </a:graphicData>
        </a:graphic>
      </p:graphicFrame>
      <p:graphicFrame>
        <p:nvGraphicFramePr>
          <p:cNvPr id="8" name="Таблица 3">
            <a:extLst>
              <a:ext uri="{FF2B5EF4-FFF2-40B4-BE49-F238E27FC236}">
                <a16:creationId xmlns:a16="http://schemas.microsoft.com/office/drawing/2014/main" id="{22D85645-D4D3-4848-A1B4-E73F9B529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170914"/>
              </p:ext>
            </p:extLst>
          </p:nvPr>
        </p:nvGraphicFramePr>
        <p:xfrm>
          <a:off x="4752000" y="1329750"/>
          <a:ext cx="4320000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46136933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656348228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87207084"/>
                    </a:ext>
                  </a:extLst>
                </a:gridCol>
              </a:tblGrid>
              <a:tr h="720000">
                <a:tc gridSpan="3"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лауазымды тұлға жауапкершілікке тартылды,</a:t>
                      </a:r>
                    </a:p>
                    <a:p>
                      <a:pPr algn="ctr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басшы лауазымдарда</a:t>
                      </a:r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2728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ОМО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kk-KZ" sz="16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ЖАО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kk-KZ" sz="16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1881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Сөгіс және қатаң сөгіс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64007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Ескерту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9403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Жұмыстан босату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қызметкер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751611"/>
                  </a:ext>
                </a:extLst>
              </a:tr>
            </a:tbl>
          </a:graphicData>
        </a:graphic>
      </p:graphicFrame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6F60B30B-9408-496C-B29F-B250B0704B28}"/>
              </a:ext>
            </a:extLst>
          </p:cNvPr>
          <p:cNvCxnSpPr>
            <a:cxnSpLocks/>
          </p:cNvCxnSpPr>
          <p:nvPr/>
        </p:nvCxnSpPr>
        <p:spPr>
          <a:xfrm flipV="1">
            <a:off x="1197000" y="1521150"/>
            <a:ext cx="1260000" cy="585000"/>
          </a:xfrm>
          <a:prstGeom prst="bentConnector3">
            <a:avLst>
              <a:gd name="adj1" fmla="val -775"/>
            </a:avLst>
          </a:prstGeom>
          <a:ln w="3175">
            <a:solidFill>
              <a:srgbClr val="002060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уступ 11">
            <a:extLst>
              <a:ext uri="{FF2B5EF4-FFF2-40B4-BE49-F238E27FC236}">
                <a16:creationId xmlns:a16="http://schemas.microsoft.com/office/drawing/2014/main" id="{530B2F14-4856-43FD-9809-6D835308A35D}"/>
              </a:ext>
            </a:extLst>
          </p:cNvPr>
          <p:cNvCxnSpPr>
            <a:cxnSpLocks/>
          </p:cNvCxnSpPr>
          <p:nvPr/>
        </p:nvCxnSpPr>
        <p:spPr>
          <a:xfrm>
            <a:off x="1197000" y="3366150"/>
            <a:ext cx="1260000" cy="585000"/>
          </a:xfrm>
          <a:prstGeom prst="bentConnector3">
            <a:avLst>
              <a:gd name="adj1" fmla="val -775"/>
            </a:avLst>
          </a:prstGeom>
          <a:ln w="3175">
            <a:solidFill>
              <a:srgbClr val="002060"/>
            </a:solidFill>
            <a:headEnd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411E2B12-5EB4-4488-995C-4C92B9A3E5EA}"/>
              </a:ext>
            </a:extLst>
          </p:cNvPr>
          <p:cNvCxnSpPr/>
          <p:nvPr/>
        </p:nvCxnSpPr>
        <p:spPr>
          <a:xfrm>
            <a:off x="2097000" y="2706750"/>
            <a:ext cx="360000" cy="0"/>
          </a:xfrm>
          <a:prstGeom prst="straightConnector1">
            <a:avLst/>
          </a:prstGeom>
          <a:ln w="3175">
            <a:solidFill>
              <a:srgbClr val="002060"/>
            </a:solidFill>
            <a:headEnd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9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480652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ҰЛТТЫҚ ЖОБАЛАРДЫ ІСКЕ АСЫРУ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346363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687501"/>
              </p:ext>
            </p:extLst>
          </p:nvPr>
        </p:nvGraphicFramePr>
        <p:xfrm>
          <a:off x="252000" y="1257395"/>
          <a:ext cx="8640000" cy="270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«Білімді ұлт» сапалы </a:t>
                      </a:r>
                    </a:p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беру» 201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«Күшті өңірлер – елді дамытудың драйвері»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1 726 млрд.тг</a:t>
                      </a:r>
                      <a:endParaRPr lang="kk-KZ" sz="120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98,3%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жастан 6 жасқа дейінгі балалардың мектепке дейінгі тәрбиемен және оқытумен қамтылған;</a:t>
                      </a:r>
                    </a:p>
                    <a:p>
                      <a:pPr marL="171450" lvl="0" indent="-17145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247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 пайдалануға берілді;</a:t>
                      </a:r>
                    </a:p>
                    <a:p>
                      <a:pPr marL="171450" lvl="0" indent="-17145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1 003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 жаңғыртылды;</a:t>
                      </a:r>
                    </a:p>
                    <a:p>
                      <a:pPr marL="171450" lvl="0" indent="-17145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10 471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жұмыс орны, оның ішінде тұрақты –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6 692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орын,</a:t>
                      </a:r>
                      <a:b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уақытша – 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3 779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құрылды</a:t>
                      </a:r>
                    </a:p>
                  </a:txBody>
                  <a:tcPr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4 221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маман </a:t>
                      </a:r>
                      <a:r>
                        <a:rPr lang="kk-KZ" sz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мемлекеттік қызметшілеріне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тартылды;</a:t>
                      </a: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млн.шаршы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метр тұрғын үй пайдалануға берілді;</a:t>
                      </a: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98,4% 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қалаларда, </a:t>
                      </a: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94,5% 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ауылдарда сумен жабдықтау қызметтеріне қолжетімділік қамтамасыз етілді;</a:t>
                      </a: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мың</a:t>
                      </a:r>
                      <a:r>
                        <a:rPr lang="kk-KZ" sz="120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уақытша жұмыс орны құрылды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«Ауыл – Ел бесігі» жобасы аясында</a:t>
                      </a:r>
                      <a:endParaRPr lang="kk-KZ" sz="12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19 500 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 құрылды тұрғын үй құрылысын дамыту жобалары бойынша</a:t>
                      </a: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35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03042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 ЖӘНЕ МЕМЛЕКЕТТІК БОРЫШ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507206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02302723"/>
              </p:ext>
            </p:extLst>
          </p:nvPr>
        </p:nvGraphicFramePr>
        <p:xfrm>
          <a:off x="185503" y="521407"/>
          <a:ext cx="8772994" cy="4100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290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27032</TotalTime>
  <Words>940</Words>
  <Application>Microsoft Office PowerPoint</Application>
  <PresentationFormat>Экран (16:9)</PresentationFormat>
  <Paragraphs>208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Wingdings</vt:lpstr>
      <vt:lpstr>Тема Office</vt:lpstr>
      <vt:lpstr>1_Тема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Syz101</dc:creator>
  <cp:lastModifiedBy>Мурзатова Карлыгаш Маратовна</cp:lastModifiedBy>
  <cp:revision>2371</cp:revision>
  <cp:lastPrinted>2023-05-14T08:23:40Z</cp:lastPrinted>
  <dcterms:created xsi:type="dcterms:W3CDTF">2020-04-07T06:12:56Z</dcterms:created>
  <dcterms:modified xsi:type="dcterms:W3CDTF">2023-05-16T03:49:58Z</dcterms:modified>
</cp:coreProperties>
</file>