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6" r:id="rId3"/>
    <p:sldId id="268" r:id="rId4"/>
    <p:sldId id="267" r:id="rId5"/>
    <p:sldId id="265" r:id="rId6"/>
    <p:sldId id="256" r:id="rId7"/>
    <p:sldId id="269" r:id="rId8"/>
    <p:sldId id="270" r:id="rId9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888"/>
    <a:srgbClr val="32626D"/>
    <a:srgbClr val="22424A"/>
    <a:srgbClr val="68CDE4"/>
    <a:srgbClr val="F05200"/>
    <a:srgbClr val="DCEF8A"/>
    <a:srgbClr val="FFFFFF"/>
    <a:srgbClr val="203864"/>
    <a:srgbClr val="227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739E-207B-4660-9F69-2EC4B9C392D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EE69C-E162-4C74-B511-1EB195A52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1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8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46AA-B333-4FF3-977B-09039A55094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8870-0481-418C-8C1E-59F4AA20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3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7EA8CC-0CF2-7425-A3B7-9F8AEED2D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0"/>
            <a:ext cx="765758" cy="7657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8FD3C-747E-8A9D-4E61-53A4DCFED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9" y="119464"/>
            <a:ext cx="701787" cy="5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343F53-9B72-416A-E382-7729DB43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789"/>
            <a:ext cx="12192000" cy="25527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3C03B26-6243-CCB5-13F6-AB846AA7C571}"/>
              </a:ext>
            </a:extLst>
          </p:cNvPr>
          <p:cNvSpPr/>
          <p:nvPr/>
        </p:nvSpPr>
        <p:spPr>
          <a:xfrm>
            <a:off x="46383" y="2326601"/>
            <a:ext cx="12099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АҚТӨБЕ ОБЛЫСЫНДАҒЫ ШАҒЫН ЖИНАҚТЫ МЕКТЕПТЕРДІ ҚОЛДАУҒА АРНАЛҒАН 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«БІЛІМ-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ALL»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ӨҢІРЛІК ЖОБАСЫ</a:t>
            </a:r>
            <a:endParaRPr lang="ru-RU" alt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38C46C4F-00D6-0B91-1300-2039029C5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248" y="6448961"/>
            <a:ext cx="4331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Ақтөбе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2023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жыл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6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7EA8CC-0CF2-7425-A3B7-9F8AEED2D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0"/>
            <a:ext cx="765758" cy="7657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8FD3C-747E-8A9D-4E61-53A4DCFED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9" y="119464"/>
            <a:ext cx="701787" cy="5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343F53-9B72-416A-E382-7729DB43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789"/>
            <a:ext cx="12192000" cy="255270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EC9EAF1-E336-6E72-700E-6C0AADE4618D}"/>
              </a:ext>
            </a:extLst>
          </p:cNvPr>
          <p:cNvCxnSpPr/>
          <p:nvPr/>
        </p:nvCxnSpPr>
        <p:spPr>
          <a:xfrm flipV="1">
            <a:off x="462138" y="788144"/>
            <a:ext cx="11335072" cy="5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E4E688-A796-4152-D80B-6855C47DF782}"/>
              </a:ext>
            </a:extLst>
          </p:cNvPr>
          <p:cNvSpPr txBox="1"/>
          <p:nvPr/>
        </p:nvSpPr>
        <p:spPr>
          <a:xfrm>
            <a:off x="4699702" y="1403840"/>
            <a:ext cx="67236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1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...«Мамандардың негіздеуінше, мемлекеттің тек дарынды оқушыларды қолдауы балалар арасында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ə</a:t>
            </a:r>
            <a:r>
              <a:rPr lang="kk-KZ" sz="21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леуметтік ара-жікті ұлғайтуы мүмкін. Бұған жол беруге болмайды. Осыған орай, мемлекет қарапайым мектептерге қолдау көрсетеді. Сонымен бірге бұл қадам қала мен ауыл арасындағы білім беру саласындағы алшақтықты қысқартуға жол ашады».</a:t>
            </a:r>
            <a:endParaRPr lang="ru-RU" sz="2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1FE88-F822-F796-A767-696FFF2EB08A}"/>
              </a:ext>
            </a:extLst>
          </p:cNvPr>
          <p:cNvSpPr txBox="1"/>
          <p:nvPr/>
        </p:nvSpPr>
        <p:spPr>
          <a:xfrm>
            <a:off x="5327374" y="430358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Мемлекет басшысы Қасым Жомарт Тоқаевтың</a:t>
            </a:r>
          </a:p>
          <a:p>
            <a:pPr algn="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«Жаңа жағдайдағы Қазақстан: іс-қимыл кезеңі»</a:t>
            </a:r>
          </a:p>
          <a:p>
            <a:pPr algn="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Қазақстан халқына Жолдауы.</a:t>
            </a:r>
          </a:p>
          <a:p>
            <a:pPr algn="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2020 жылғы 1 қыркүйек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935898"/>
            <a:ext cx="5216056" cy="3269393"/>
            <a:chOff x="-357564" y="907608"/>
            <a:chExt cx="6559078" cy="386715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9"/>
            <a:stretch/>
          </p:blipFill>
          <p:spPr>
            <a:xfrm>
              <a:off x="-357564" y="907608"/>
              <a:ext cx="6559078" cy="38671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1" t="67701" r="73576" b="8869"/>
            <a:stretch/>
          </p:blipFill>
          <p:spPr>
            <a:xfrm>
              <a:off x="644056" y="3780503"/>
              <a:ext cx="731520" cy="99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121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9">
            <a:extLst>
              <a:ext uri="{FF2B5EF4-FFF2-40B4-BE49-F238E27FC236}">
                <a16:creationId xmlns:a16="http://schemas.microsoft.com/office/drawing/2014/main" id="{854CA792-75A1-C566-6DBF-99688ECD9B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5696" y="3405787"/>
            <a:ext cx="4125198" cy="3484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7EA8CC-0CF2-7425-A3B7-9F8AEED2D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0"/>
            <a:ext cx="765758" cy="7657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8FD3C-747E-8A9D-4E61-53A4DCFED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9" y="119464"/>
            <a:ext cx="701787" cy="5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343F53-9B72-416A-E382-7729DB43CE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8721"/>
            <a:ext cx="12192000" cy="255270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EC9EAF1-E336-6E72-700E-6C0AADE4618D}"/>
              </a:ext>
            </a:extLst>
          </p:cNvPr>
          <p:cNvCxnSpPr/>
          <p:nvPr/>
        </p:nvCxnSpPr>
        <p:spPr>
          <a:xfrm flipV="1">
            <a:off x="462138" y="788144"/>
            <a:ext cx="11335072" cy="5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71">
            <a:extLst>
              <a:ext uri="{FF2B5EF4-FFF2-40B4-BE49-F238E27FC236}">
                <a16:creationId xmlns:a16="http://schemas.microsoft.com/office/drawing/2014/main" id="{08AB6E43-099D-47F3-AB71-1D1E9EE48D51}"/>
              </a:ext>
            </a:extLst>
          </p:cNvPr>
          <p:cNvCxnSpPr/>
          <p:nvPr/>
        </p:nvCxnSpPr>
        <p:spPr>
          <a:xfrm>
            <a:off x="936980" y="2803355"/>
            <a:ext cx="2304000" cy="324831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DE7EEE-CB94-7B74-B072-875CFD1521CE}"/>
              </a:ext>
            </a:extLst>
          </p:cNvPr>
          <p:cNvSpPr/>
          <p:nvPr/>
        </p:nvSpPr>
        <p:spPr>
          <a:xfrm>
            <a:off x="237985" y="2192864"/>
            <a:ext cx="202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418</a:t>
            </a:r>
            <a:r>
              <a:rPr lang="kk-KZ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5B8747-5CED-BF23-74C3-421B8D96A7FE}"/>
              </a:ext>
            </a:extLst>
          </p:cNvPr>
          <p:cNvSpPr/>
          <p:nvPr/>
        </p:nvSpPr>
        <p:spPr>
          <a:xfrm>
            <a:off x="-23532" y="1911960"/>
            <a:ext cx="2770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 ЖЕЛІСІ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FF1A6D-58AF-8B67-AFE0-1F5EE9E86876}"/>
              </a:ext>
            </a:extLst>
          </p:cNvPr>
          <p:cNvSpPr/>
          <p:nvPr/>
        </p:nvSpPr>
        <p:spPr>
          <a:xfrm>
            <a:off x="3318310" y="1088720"/>
            <a:ext cx="312951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5"/>
              </a:lnSpc>
            </a:pP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281</a:t>
            </a:r>
          </a:p>
          <a:p>
            <a:pPr>
              <a:lnSpc>
                <a:spcPts val="1985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АУЫЛ МЕКТЕБІ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130A7A-DE0A-8C83-3757-0778445747D5}"/>
              </a:ext>
            </a:extLst>
          </p:cNvPr>
          <p:cNvSpPr/>
          <p:nvPr/>
        </p:nvSpPr>
        <p:spPr>
          <a:xfrm>
            <a:off x="3318311" y="2886733"/>
            <a:ext cx="2310594" cy="36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5"/>
              </a:lnSpc>
            </a:pPr>
            <a:r>
              <a:rPr lang="kk-KZ" sz="2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kk-KZ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ЖЕКЕ МЕКТЕП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F85C3D-8C0A-C271-13BC-D20F13A639CA}"/>
              </a:ext>
            </a:extLst>
          </p:cNvPr>
          <p:cNvSpPr/>
          <p:nvPr/>
        </p:nvSpPr>
        <p:spPr>
          <a:xfrm>
            <a:off x="3318310" y="1919860"/>
            <a:ext cx="166412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5"/>
              </a:lnSpc>
            </a:pP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</a:t>
            </a:r>
          </a:p>
          <a:p>
            <a:pPr>
              <a:lnSpc>
                <a:spcPts val="1985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ШЖМ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92CD027-10B7-29A9-28B2-E3417F22A4D2}"/>
              </a:ext>
            </a:extLst>
          </p:cNvPr>
          <p:cNvSpPr/>
          <p:nvPr/>
        </p:nvSpPr>
        <p:spPr>
          <a:xfrm>
            <a:off x="5372446" y="1848897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ушы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9BED2D0-3E6B-AC4E-2C4D-63550B300632}"/>
              </a:ext>
            </a:extLst>
          </p:cNvPr>
          <p:cNvCxnSpPr/>
          <p:nvPr/>
        </p:nvCxnSpPr>
        <p:spPr>
          <a:xfrm flipH="1" flipV="1">
            <a:off x="233746" y="3453314"/>
            <a:ext cx="7200000" cy="7213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3">
            <a:extLst>
              <a:ext uri="{FF2B5EF4-FFF2-40B4-BE49-F238E27FC236}">
                <a16:creationId xmlns:a16="http://schemas.microsoft.com/office/drawing/2014/main" id="{04F0AC8C-4C94-91ED-682D-C38BC633872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50670" y="633206"/>
            <a:ext cx="227325" cy="1080000"/>
          </a:xfrm>
          <a:prstGeom prst="bentConnector4">
            <a:avLst>
              <a:gd name="adj1" fmla="val 100561"/>
              <a:gd name="adj2" fmla="val 63478"/>
            </a:avLst>
          </a:prstGeom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338193B6-84AC-2430-D0B5-2A56899FDF86}"/>
              </a:ext>
            </a:extLst>
          </p:cNvPr>
          <p:cNvSpPr/>
          <p:nvPr/>
        </p:nvSpPr>
        <p:spPr>
          <a:xfrm>
            <a:off x="687015" y="2752714"/>
            <a:ext cx="1476000" cy="99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4E311DD-2AF8-E667-27B5-CFA9DEDC3BA0}"/>
              </a:ext>
            </a:extLst>
          </p:cNvPr>
          <p:cNvCxnSpPr/>
          <p:nvPr/>
        </p:nvCxnSpPr>
        <p:spPr>
          <a:xfrm>
            <a:off x="2403756" y="2097484"/>
            <a:ext cx="68400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A71F51C-1C15-E8F5-33ED-14F4D06EAA43}"/>
              </a:ext>
            </a:extLst>
          </p:cNvPr>
          <p:cNvSpPr/>
          <p:nvPr/>
        </p:nvSpPr>
        <p:spPr>
          <a:xfrm>
            <a:off x="5372446" y="2582386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ушы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ject 18">
            <a:extLst>
              <a:ext uri="{FF2B5EF4-FFF2-40B4-BE49-F238E27FC236}">
                <a16:creationId xmlns:a16="http://schemas.microsoft.com/office/drawing/2014/main" id="{FF5E50C7-478A-E1E3-2FBB-AB616CE3EC62}"/>
              </a:ext>
            </a:extLst>
          </p:cNvPr>
          <p:cNvPicPr/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2456" y="1768088"/>
            <a:ext cx="599958" cy="650778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1CE6D6E5-3097-B989-E8D3-B32CA5F7BA8C}"/>
              </a:ext>
            </a:extLst>
          </p:cNvPr>
          <p:cNvSpPr txBox="1"/>
          <p:nvPr/>
        </p:nvSpPr>
        <p:spPr>
          <a:xfrm>
            <a:off x="2075249" y="144204"/>
            <a:ext cx="8100051" cy="461661"/>
          </a:xfrm>
          <a:prstGeom prst="rect">
            <a:avLst/>
          </a:prstGeom>
          <a:effectLst/>
        </p:spPr>
        <p:txBody>
          <a:bodyPr wrap="square" lIns="91420" tIns="45718" rIns="91420" bIns="45718">
            <a:spAutoFit/>
          </a:bodyPr>
          <a:lstStyle>
            <a:defPPr>
              <a:defRPr lang="de-DE"/>
            </a:defPPr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ШАҒЫН ЖИНАҚТЫ МЕКТЕПТЕРДІ ҚОЛДАУ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Segoe UI Symbol" panose="020B0502040204020203" pitchFamily="34" charset="0"/>
            </a:endParaRPr>
          </a:p>
        </p:txBody>
      </p:sp>
      <p:sp>
        <p:nvSpPr>
          <p:cNvPr id="15" name="Кольцо 1">
            <a:extLst>
              <a:ext uri="{FF2B5EF4-FFF2-40B4-BE49-F238E27FC236}">
                <a16:creationId xmlns:a16="http://schemas.microsoft.com/office/drawing/2014/main" id="{4FD1C515-F817-1F6B-DAD7-8A37A2D3D1F9}"/>
              </a:ext>
            </a:extLst>
          </p:cNvPr>
          <p:cNvSpPr/>
          <p:nvPr/>
        </p:nvSpPr>
        <p:spPr>
          <a:xfrm>
            <a:off x="146171" y="977147"/>
            <a:ext cx="2310593" cy="2206960"/>
          </a:xfrm>
          <a:prstGeom prst="donu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A5C7247-4AC8-5315-8787-975506846E99}"/>
              </a:ext>
            </a:extLst>
          </p:cNvPr>
          <p:cNvSpPr/>
          <p:nvPr/>
        </p:nvSpPr>
        <p:spPr>
          <a:xfrm>
            <a:off x="5372446" y="963228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(45 978)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ушы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ject 18">
            <a:extLst>
              <a:ext uri="{FF2B5EF4-FFF2-40B4-BE49-F238E27FC236}">
                <a16:creationId xmlns:a16="http://schemas.microsoft.com/office/drawing/2014/main" id="{3D6DA5E8-4BBC-0FD1-847E-8743C8E3A7F1}"/>
              </a:ext>
            </a:extLst>
          </p:cNvPr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8389" y="979694"/>
            <a:ext cx="599958" cy="650778"/>
          </a:xfrm>
          <a:prstGeom prst="rect">
            <a:avLst/>
          </a:prstGeom>
        </p:spPr>
      </p:pic>
      <p:pic>
        <p:nvPicPr>
          <p:cNvPr id="39" name="object 31">
            <a:extLst>
              <a:ext uri="{FF2B5EF4-FFF2-40B4-BE49-F238E27FC236}">
                <a16:creationId xmlns:a16="http://schemas.microsoft.com/office/drawing/2014/main" id="{9065561B-073C-88C0-DD9B-72543A36526F}"/>
              </a:ext>
            </a:extLst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8365" y="994881"/>
            <a:ext cx="574184" cy="554155"/>
          </a:xfrm>
          <a:prstGeom prst="rect">
            <a:avLst/>
          </a:prstGeom>
        </p:spPr>
      </p:pic>
      <p:sp>
        <p:nvSpPr>
          <p:cNvPr id="40" name="object 22">
            <a:extLst>
              <a:ext uri="{FF2B5EF4-FFF2-40B4-BE49-F238E27FC236}">
                <a16:creationId xmlns:a16="http://schemas.microsoft.com/office/drawing/2014/main" id="{8D2008D6-3B85-15BB-E2ED-96760E4BE0A1}"/>
              </a:ext>
            </a:extLst>
          </p:cNvPr>
          <p:cNvSpPr txBox="1"/>
          <p:nvPr/>
        </p:nvSpPr>
        <p:spPr>
          <a:xfrm>
            <a:off x="9582235" y="843197"/>
            <a:ext cx="1186130" cy="790916"/>
          </a:xfrm>
          <a:prstGeom prst="rect">
            <a:avLst/>
          </a:prstGeom>
        </p:spPr>
        <p:txBody>
          <a:bodyPr vert="horz" wrap="square" lIns="0" tIns="8567" rIns="0" bIns="0" rtlCol="0">
            <a:spAutoFit/>
          </a:bodyPr>
          <a:lstStyle/>
          <a:p>
            <a:pPr marL="8160">
              <a:spcBef>
                <a:spcPts val="67"/>
              </a:spcBef>
            </a:pPr>
            <a:r>
              <a:rPr lang="kk-KZ" sz="3200" b="1" dirty="0">
                <a:solidFill>
                  <a:schemeClr val="accent2"/>
                </a:solidFill>
                <a:latin typeface="Arial"/>
                <a:cs typeface="Arial"/>
              </a:rPr>
              <a:t>4454</a:t>
            </a:r>
            <a:r>
              <a:rPr lang="kk-KZ" sz="2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8160">
              <a:spcBef>
                <a:spcPts val="67"/>
              </a:spcBef>
            </a:pP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</a:t>
            </a:r>
            <a:r>
              <a:rPr lang="ru-RU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="1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11D3D5F5-EA13-571D-D3AA-15D8BEB7A9C9}"/>
              </a:ext>
            </a:extLst>
          </p:cNvPr>
          <p:cNvSpPr/>
          <p:nvPr/>
        </p:nvSpPr>
        <p:spPr>
          <a:xfrm rot="10800000">
            <a:off x="9821542" y="1655963"/>
            <a:ext cx="1268321" cy="21250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22723B1-8D1A-BF53-326E-BAA451CFF851}"/>
              </a:ext>
            </a:extLst>
          </p:cNvPr>
          <p:cNvSpPr/>
          <p:nvPr/>
        </p:nvSpPr>
        <p:spPr>
          <a:xfrm>
            <a:off x="9592377" y="1970902"/>
            <a:ext cx="201122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5"/>
              </a:lnSpc>
            </a:pPr>
            <a:r>
              <a:rPr lang="kk-KZ" sz="24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3548</a:t>
            </a:r>
            <a:r>
              <a:rPr lang="kk-KZ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985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 БІЛІМДІ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37785CC-C72E-B462-FA7E-F63F2377A23E}"/>
              </a:ext>
            </a:extLst>
          </p:cNvPr>
          <p:cNvSpPr/>
          <p:nvPr/>
        </p:nvSpPr>
        <p:spPr>
          <a:xfrm>
            <a:off x="9582235" y="2683353"/>
            <a:ext cx="231059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5"/>
              </a:lnSpc>
            </a:pPr>
            <a:r>
              <a:rPr lang="kk-KZ" sz="24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906</a:t>
            </a:r>
            <a:r>
              <a:rPr lang="kk-KZ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АРНАУЛЫ ОРТА БІЛІМДІ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3493E36-BD65-4A12-6B94-191BFD9825D7}"/>
              </a:ext>
            </a:extLst>
          </p:cNvPr>
          <p:cNvSpPr/>
          <p:nvPr/>
        </p:nvSpPr>
        <p:spPr>
          <a:xfrm>
            <a:off x="6918353" y="1620756"/>
            <a:ext cx="313920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5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1-4 СЫНЫП </a:t>
            </a:r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6 409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C3CCFEB-9541-C4D2-29C4-D48F39CDA19B}"/>
              </a:ext>
            </a:extLst>
          </p:cNvPr>
          <p:cNvSpPr/>
          <p:nvPr/>
        </p:nvSpPr>
        <p:spPr>
          <a:xfrm>
            <a:off x="6918353" y="1959565"/>
            <a:ext cx="313920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5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5-9 СЫНЫП </a:t>
            </a:r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6 833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5A14321-4049-076A-96A5-B3ED32605E13}"/>
              </a:ext>
            </a:extLst>
          </p:cNvPr>
          <p:cNvSpPr/>
          <p:nvPr/>
        </p:nvSpPr>
        <p:spPr>
          <a:xfrm>
            <a:off x="6921128" y="2334540"/>
            <a:ext cx="313920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5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10-11 СЫНЫП </a:t>
            </a:r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1 301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Левая фигурная скобка 48">
            <a:extLst>
              <a:ext uri="{FF2B5EF4-FFF2-40B4-BE49-F238E27FC236}">
                <a16:creationId xmlns:a16="http://schemas.microsoft.com/office/drawing/2014/main" id="{C3CC732D-9722-2E97-09A1-B1516BA026CF}"/>
              </a:ext>
            </a:extLst>
          </p:cNvPr>
          <p:cNvSpPr/>
          <p:nvPr/>
        </p:nvSpPr>
        <p:spPr>
          <a:xfrm>
            <a:off x="6561797" y="1525578"/>
            <a:ext cx="541368" cy="1316469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401DEC0-2653-5ED9-E369-2721F8733841}"/>
              </a:ext>
            </a:extLst>
          </p:cNvPr>
          <p:cNvCxnSpPr/>
          <p:nvPr/>
        </p:nvCxnSpPr>
        <p:spPr>
          <a:xfrm>
            <a:off x="9245886" y="1024107"/>
            <a:ext cx="11203" cy="216000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5107D92-F070-DDD1-12BD-49CCCCF41C0C}"/>
              </a:ext>
            </a:extLst>
          </p:cNvPr>
          <p:cNvSpPr txBox="1"/>
          <p:nvPr/>
        </p:nvSpPr>
        <p:spPr>
          <a:xfrm>
            <a:off x="7672012" y="3419222"/>
            <a:ext cx="4125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ПЕДАГОГТЕРДІҢ САПАЛЫҚ ҚҰРАМЫ:</a:t>
            </a:r>
            <a:endParaRPr lang="ru-RU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0508D1-98CD-798B-30DA-C31289B27228}"/>
              </a:ext>
            </a:extLst>
          </p:cNvPr>
          <p:cNvSpPr txBox="1"/>
          <p:nvPr/>
        </p:nvSpPr>
        <p:spPr>
          <a:xfrm>
            <a:off x="7595697" y="3866036"/>
            <a:ext cx="3621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kk-KZ" sz="1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«ПЕДАГОГ-ШЕБЕР» </a:t>
            </a:r>
            <a:r>
              <a:rPr lang="ru-RU" sz="1600" i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ED3984-78C1-107E-A716-A880C8AFD635}"/>
              </a:ext>
            </a:extLst>
          </p:cNvPr>
          <p:cNvSpPr txBox="1"/>
          <p:nvPr/>
        </p:nvSpPr>
        <p:spPr>
          <a:xfrm>
            <a:off x="7595696" y="4803327"/>
            <a:ext cx="3761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563</a:t>
            </a:r>
            <a:r>
              <a:rPr lang="kk-KZ" sz="1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«ПЕДАГОГ-ЗЕРТТЕУШІ» </a:t>
            </a:r>
            <a:r>
              <a:rPr lang="ru-RU" sz="1600" i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12,6%</a:t>
            </a: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1B03C6-45CE-BA38-E2DD-AB34BE6CB2E6}"/>
              </a:ext>
            </a:extLst>
          </p:cNvPr>
          <p:cNvSpPr txBox="1"/>
          <p:nvPr/>
        </p:nvSpPr>
        <p:spPr>
          <a:xfrm>
            <a:off x="7595696" y="5223884"/>
            <a:ext cx="3920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1175</a:t>
            </a:r>
            <a:r>
              <a:rPr lang="kk-KZ" sz="1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«ПЕДАГОГ-САРАПШЫ» </a:t>
            </a:r>
            <a:r>
              <a:rPr lang="ru-RU" sz="1600" i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26,4%</a:t>
            </a:r>
            <a:endParaRPr lang="ru-RU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1C226D-702F-ED63-CCB7-9142996D8850}"/>
              </a:ext>
            </a:extLst>
          </p:cNvPr>
          <p:cNvSpPr txBox="1"/>
          <p:nvPr/>
        </p:nvSpPr>
        <p:spPr>
          <a:xfrm>
            <a:off x="7595696" y="5667678"/>
            <a:ext cx="4066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927</a:t>
            </a:r>
            <a:r>
              <a:rPr lang="kk-KZ" sz="1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«ПЕДАГОГ-МОДЕРАТОР»</a:t>
            </a:r>
            <a:r>
              <a:rPr lang="ru-RU" sz="1600" i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20,8%</a:t>
            </a: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/>
          </a:p>
        </p:txBody>
      </p:sp>
      <p:pic>
        <p:nvPicPr>
          <p:cNvPr id="3074" name="Picture 2" descr="СҚО-да ауыл мектебі Абай философиясы бойынша білім береді">
            <a:extLst>
              <a:ext uri="{FF2B5EF4-FFF2-40B4-BE49-F238E27FC236}">
                <a16:creationId xmlns:a16="http://schemas.microsoft.com/office/drawing/2014/main" id="{351DF97D-956C-2BE7-2FAC-5554A22C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1" y="4227641"/>
            <a:ext cx="2042563" cy="136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уыл мектебі – әлеуметтік мәдени орталық. | Qazdauiri.kz">
            <a:extLst>
              <a:ext uri="{FF2B5EF4-FFF2-40B4-BE49-F238E27FC236}">
                <a16:creationId xmlns:a16="http://schemas.microsoft.com/office/drawing/2014/main" id="{B6AA867E-26A7-0F20-96A7-205B64F4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17" y="4234640"/>
            <a:ext cx="2042564" cy="136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" name="Picture 2" descr="тонна Единый школьный округ Инфографика Деловой журнал, школа, инфографика,  текст, логотип png | PNGWing">
            <a:extLst>
              <a:ext uri="{FF2B5EF4-FFF2-40B4-BE49-F238E27FC236}">
                <a16:creationId xmlns:a16="http://schemas.microsoft.com/office/drawing/2014/main" id="{211855B3-D9A9-EE95-FFB1-2DA8BC0BC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29" b="53000" l="435" r="38043">
                        <a14:foregroundMark x1="24674" y1="36143" x2="24674" y2="36143"/>
                        <a14:foregroundMark x1="18913" y1="26143" x2="18913" y2="26143"/>
                        <a14:foregroundMark x1="18696" y1="33714" x2="18696" y2="33714"/>
                        <a14:foregroundMark x1="20000" y1="47714" x2="20000" y2="47714"/>
                        <a14:foregroundMark x1="20000" y1="46571" x2="20000" y2="46571"/>
                        <a14:foregroundMark x1="9674" y1="41000" x2="9674" y2="41000"/>
                        <a14:foregroundMark x1="6522" y1="41429" x2="6522" y2="41429"/>
                        <a14:foregroundMark x1="6087" y1="44000" x2="6087" y2="44000"/>
                        <a14:foregroundMark x1="10109" y1="44286" x2="10109" y2="44286"/>
                        <a14:foregroundMark x1="15109" y1="41429" x2="15109" y2="41429"/>
                        <a14:foregroundMark x1="14457" y1="41000" x2="14457" y2="41000"/>
                        <a14:foregroundMark x1="14130" y1="43714" x2="14130" y2="43714"/>
                        <a14:foregroundMark x1="17935" y1="42857" x2="17935" y2="42857"/>
                        <a14:foregroundMark x1="20000" y1="39714" x2="20000" y2="39714"/>
                        <a14:foregroundMark x1="18696" y1="38714" x2="18696" y2="3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72" t="13175" r="63085" b="46145"/>
          <a:stretch/>
        </p:blipFill>
        <p:spPr bwMode="auto">
          <a:xfrm>
            <a:off x="693953" y="1012000"/>
            <a:ext cx="1137663" cy="9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179206C-F22B-EFC8-1C33-57CC55B0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14" y="4268627"/>
            <a:ext cx="2009251" cy="133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ject 30">
            <a:extLst>
              <a:ext uri="{FF2B5EF4-FFF2-40B4-BE49-F238E27FC236}">
                <a16:creationId xmlns:a16="http://schemas.microsoft.com/office/drawing/2014/main" id="{1FE434E8-A951-AD37-AF88-AF5CD603E1DE}"/>
              </a:ext>
            </a:extLst>
          </p:cNvPr>
          <p:cNvPicPr/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1562" y="3967517"/>
            <a:ext cx="769470" cy="6701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35F51B-9CC7-C72F-35D4-148E23640695}"/>
              </a:ext>
            </a:extLst>
          </p:cNvPr>
          <p:cNvSpPr txBox="1"/>
          <p:nvPr/>
        </p:nvSpPr>
        <p:spPr>
          <a:xfrm>
            <a:off x="7595696" y="4327482"/>
            <a:ext cx="3526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1783</a:t>
            </a:r>
            <a:r>
              <a:rPr lang="kk-KZ" sz="1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САНАТЫ ЖОҚ </a:t>
            </a:r>
            <a:r>
              <a:rPr lang="ru-RU" sz="1600" i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338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8FEC4DC0-B2CA-3D4E-BADF-FC1C2B7B10D3}"/>
              </a:ext>
            </a:extLst>
          </p:cNvPr>
          <p:cNvSpPr/>
          <p:nvPr/>
        </p:nvSpPr>
        <p:spPr>
          <a:xfrm>
            <a:off x="4651513" y="2001133"/>
            <a:ext cx="2880000" cy="252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7EA8CC-0CF2-7425-A3B7-9F8AEED2D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0"/>
            <a:ext cx="765758" cy="7657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8FD3C-747E-8A9D-4E61-53A4DCFED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9" y="119464"/>
            <a:ext cx="701787" cy="5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343F53-9B72-416A-E382-7729DB43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789"/>
            <a:ext cx="12192000" cy="255270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EC9EAF1-E336-6E72-700E-6C0AADE4618D}"/>
              </a:ext>
            </a:extLst>
          </p:cNvPr>
          <p:cNvCxnSpPr/>
          <p:nvPr/>
        </p:nvCxnSpPr>
        <p:spPr>
          <a:xfrm flipV="1">
            <a:off x="462138" y="788144"/>
            <a:ext cx="11335072" cy="5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0BED9E2-FCE0-703D-CE21-C948A4DF2F07}"/>
              </a:ext>
            </a:extLst>
          </p:cNvPr>
          <p:cNvSpPr txBox="1"/>
          <p:nvPr/>
        </p:nvSpPr>
        <p:spPr>
          <a:xfrm>
            <a:off x="4505739" y="3145638"/>
            <a:ext cx="31805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АУЫЛ МЕКТЕПТЕРІН ҚОЛДАУҒА АРНАЛҒАН ЖАҢА ШЕШІМДЕР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3D12498-CD38-735A-F234-CDAA7BF5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27" b="84164" l="19111" r="8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39581" r="35078" b="41575"/>
          <a:stretch/>
        </p:blipFill>
        <p:spPr>
          <a:xfrm>
            <a:off x="5264820" y="2236751"/>
            <a:ext cx="1662359" cy="838085"/>
          </a:xfrm>
          <a:prstGeom prst="rect">
            <a:avLst/>
          </a:prstGeom>
        </p:spPr>
      </p:pic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A0C444C3-3A7B-9F50-21FF-5C77CCF229CA}"/>
              </a:ext>
            </a:extLst>
          </p:cNvPr>
          <p:cNvSpPr/>
          <p:nvPr/>
        </p:nvSpPr>
        <p:spPr>
          <a:xfrm rot="16200000">
            <a:off x="3751834" y="3174740"/>
            <a:ext cx="1268321" cy="21250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12CFB75F-61BA-C7DF-63B7-C0C31D824D40}"/>
              </a:ext>
            </a:extLst>
          </p:cNvPr>
          <p:cNvSpPr/>
          <p:nvPr/>
        </p:nvSpPr>
        <p:spPr>
          <a:xfrm rot="18719335">
            <a:off x="4223307" y="1953899"/>
            <a:ext cx="1268321" cy="21250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E0BEA27F-4550-EE57-5D7C-68F6816805D7}"/>
              </a:ext>
            </a:extLst>
          </p:cNvPr>
          <p:cNvSpPr/>
          <p:nvPr/>
        </p:nvSpPr>
        <p:spPr>
          <a:xfrm rot="5400000">
            <a:off x="7168060" y="3174739"/>
            <a:ext cx="1268321" cy="21250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1498F701-6C27-7D02-3A6B-3EC234E02236}"/>
              </a:ext>
            </a:extLst>
          </p:cNvPr>
          <p:cNvSpPr/>
          <p:nvPr/>
        </p:nvSpPr>
        <p:spPr>
          <a:xfrm rot="13100899">
            <a:off x="4269450" y="4265268"/>
            <a:ext cx="1268321" cy="21250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B128E7-59B0-E6A2-15E3-5787DB4442D1}"/>
              </a:ext>
            </a:extLst>
          </p:cNvPr>
          <p:cNvSpPr txBox="1"/>
          <p:nvPr/>
        </p:nvSpPr>
        <p:spPr>
          <a:xfrm>
            <a:off x="-8974" y="2768969"/>
            <a:ext cx="2835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ҮЗДІК                                  АУЫЛ МЕКТЕБІНІҢ                      ІС-ТӘЖІРИБЕСІ НАСИХАТТАЛУДА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46827-FC23-9185-AAA0-5E8631F65CED}"/>
              </a:ext>
            </a:extLst>
          </p:cNvPr>
          <p:cNvSpPr txBox="1"/>
          <p:nvPr/>
        </p:nvSpPr>
        <p:spPr>
          <a:xfrm>
            <a:off x="958446" y="1549643"/>
            <a:ext cx="3100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«КАНИКУЛДЫҚ МЕКТЕП» ЖОБАСЫ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993029-10C7-0A66-0848-5B0465D066DF}"/>
              </a:ext>
            </a:extLst>
          </p:cNvPr>
          <p:cNvSpPr txBox="1"/>
          <p:nvPr/>
        </p:nvSpPr>
        <p:spPr>
          <a:xfrm>
            <a:off x="7963250" y="1549643"/>
            <a:ext cx="3399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«ШЖМ ҮШІН МОБИЛЬДІ МҰҒАЛІМ» ЖОБАСЫ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5543F2-6317-2AF4-757B-0061BA53B29F}"/>
              </a:ext>
            </a:extLst>
          </p:cNvPr>
          <p:cNvSpPr txBox="1"/>
          <p:nvPr/>
        </p:nvSpPr>
        <p:spPr>
          <a:xfrm>
            <a:off x="8112730" y="4751904"/>
            <a:ext cx="3100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«САПАЛЫ БІЛІМ» ЖОБАЛЫҚ КЕҢСЕСІ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A0CDBE-FA12-B23A-31AF-55C6F89C79BE}"/>
              </a:ext>
            </a:extLst>
          </p:cNvPr>
          <p:cNvSpPr txBox="1"/>
          <p:nvPr/>
        </p:nvSpPr>
        <p:spPr>
          <a:xfrm>
            <a:off x="958446" y="4751904"/>
            <a:ext cx="3100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«АУЫЛ МЕКТЕБІ - ҮЗДІК БІЛІМ САПАСЫ» ЖҰМЫС БАҒДАРЛАМАСЫ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4B4972-4834-5062-0536-797EAE10F23B}"/>
              </a:ext>
            </a:extLst>
          </p:cNvPr>
          <p:cNvSpPr txBox="1"/>
          <p:nvPr/>
        </p:nvSpPr>
        <p:spPr>
          <a:xfrm>
            <a:off x="8470660" y="2907468"/>
            <a:ext cx="37213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 МЕКТЕПТЕРІНІҢ МАТЕРИАЛДЫҚ-ТЕХНИКАЛЫҚ БАЗАСЫ ЖАҢАРТУ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D1CDD3-D886-646B-E030-AC3CD707F66C}"/>
              </a:ext>
            </a:extLst>
          </p:cNvPr>
          <p:cNvSpPr txBox="1"/>
          <p:nvPr/>
        </p:nvSpPr>
        <p:spPr>
          <a:xfrm>
            <a:off x="4903610" y="5075070"/>
            <a:ext cx="2523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«БІЛІМ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ALL»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ӨҢІРЛІК ЖОБАСЫ</a:t>
            </a:r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07F9F97E-A5CB-11C3-53F4-BA367C4760A1}"/>
              </a:ext>
            </a:extLst>
          </p:cNvPr>
          <p:cNvSpPr/>
          <p:nvPr/>
        </p:nvSpPr>
        <p:spPr>
          <a:xfrm rot="8215898">
            <a:off x="6704294" y="4259449"/>
            <a:ext cx="1268321" cy="21250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8F0A95B4-7BF0-9674-F26A-9F7A4C8EA055}"/>
              </a:ext>
            </a:extLst>
          </p:cNvPr>
          <p:cNvSpPr/>
          <p:nvPr/>
        </p:nvSpPr>
        <p:spPr>
          <a:xfrm rot="3121277">
            <a:off x="6749828" y="2028216"/>
            <a:ext cx="1268321" cy="21250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B1A614F3-9A85-A583-0526-A8AC72D61618}"/>
              </a:ext>
            </a:extLst>
          </p:cNvPr>
          <p:cNvSpPr txBox="1"/>
          <p:nvPr/>
        </p:nvSpPr>
        <p:spPr>
          <a:xfrm>
            <a:off x="2075249" y="144204"/>
            <a:ext cx="8100051" cy="461661"/>
          </a:xfrm>
          <a:prstGeom prst="rect">
            <a:avLst/>
          </a:prstGeom>
          <a:effectLst/>
        </p:spPr>
        <p:txBody>
          <a:bodyPr wrap="square" lIns="91420" tIns="45718" rIns="91420" bIns="45718">
            <a:spAutoFit/>
          </a:bodyPr>
          <a:lstStyle>
            <a:defPPr>
              <a:defRPr lang="de-DE"/>
            </a:defPPr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АУЫЛ МЕКТЕПТЕРІН ҚОЛДАУ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5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7DCACA1D-002F-EEBE-DA58-DEF9C88ACEA0}"/>
              </a:ext>
            </a:extLst>
          </p:cNvPr>
          <p:cNvSpPr/>
          <p:nvPr/>
        </p:nvSpPr>
        <p:spPr bwMode="auto">
          <a:xfrm>
            <a:off x="2607099" y="2587094"/>
            <a:ext cx="8524728" cy="1709954"/>
          </a:xfrm>
          <a:prstGeom prst="roundRect">
            <a:avLst>
              <a:gd name="adj" fmla="val 6858"/>
            </a:avLst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/>
          </a:p>
        </p:txBody>
      </p:sp>
      <p:sp>
        <p:nvSpPr>
          <p:cNvPr id="26" name="Rectangle: Rounded Corners 2">
            <a:extLst>
              <a:ext uri="{FF2B5EF4-FFF2-40B4-BE49-F238E27FC236}">
                <a16:creationId xmlns:a16="http://schemas.microsoft.com/office/drawing/2014/main" id="{7B468A47-8331-B4CA-FF62-B5EEE6ECF144}"/>
              </a:ext>
            </a:extLst>
          </p:cNvPr>
          <p:cNvSpPr/>
          <p:nvPr/>
        </p:nvSpPr>
        <p:spPr bwMode="auto">
          <a:xfrm>
            <a:off x="2605616" y="1051440"/>
            <a:ext cx="7203674" cy="1278261"/>
          </a:xfrm>
          <a:prstGeom prst="roundRect">
            <a:avLst>
              <a:gd name="adj" fmla="val 6858"/>
            </a:avLst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9BE407-C8AE-26E6-CCC0-25AE1A3CCA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789"/>
            <a:ext cx="12192000" cy="2552700"/>
          </a:xfrm>
          <a:prstGeom prst="rect">
            <a:avLst/>
          </a:prstGeom>
        </p:spPr>
      </p:pic>
      <p:sp>
        <p:nvSpPr>
          <p:cNvPr id="25" name="Rectangle: Rounded Corners 2">
            <a:extLst>
              <a:ext uri="{FF2B5EF4-FFF2-40B4-BE49-F238E27FC236}">
                <a16:creationId xmlns:a16="http://schemas.microsoft.com/office/drawing/2014/main" id="{919358FE-927A-511A-3D64-1C9189D6537D}"/>
              </a:ext>
            </a:extLst>
          </p:cNvPr>
          <p:cNvSpPr/>
          <p:nvPr/>
        </p:nvSpPr>
        <p:spPr bwMode="auto">
          <a:xfrm>
            <a:off x="2605616" y="4559397"/>
            <a:ext cx="9142752" cy="1980606"/>
          </a:xfrm>
          <a:prstGeom prst="roundRect">
            <a:avLst>
              <a:gd name="adj" fmla="val 6858"/>
            </a:avLst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DE9757-28A5-FC21-3F20-B2D1F2C09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31363" r="85455" b="57667"/>
          <a:stretch/>
        </p:blipFill>
        <p:spPr>
          <a:xfrm>
            <a:off x="10175300" y="2643756"/>
            <a:ext cx="690246" cy="75661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38BC00-FB0B-7ED7-2116-1DB629FDE4EB}"/>
              </a:ext>
            </a:extLst>
          </p:cNvPr>
          <p:cNvSpPr/>
          <p:nvPr/>
        </p:nvSpPr>
        <p:spPr>
          <a:xfrm>
            <a:off x="2801724" y="2597523"/>
            <a:ext cx="4445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ЖОБАНЫҢ ӘЛЕУМЕТТІК ТИІМДІЛІГІ: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292768-C4D1-9770-140A-8D0721E46605}"/>
              </a:ext>
            </a:extLst>
          </p:cNvPr>
          <p:cNvSpPr/>
          <p:nvPr/>
        </p:nvSpPr>
        <p:spPr>
          <a:xfrm>
            <a:off x="3115706" y="3045276"/>
            <a:ext cx="8423224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БІЛІМ САПАСЫ АРТАДЫ</a:t>
            </a:r>
          </a:p>
          <a:p>
            <a:pPr>
              <a:lnSpc>
                <a:spcPct val="150000"/>
              </a:lnSpc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АУЫЛ МЕКТЕПТЕРІ АРАСЫНДАҒЫ БӘСЕКЕЛЕСТІК ҚАЛЫПТАСАДЫ</a:t>
            </a:r>
          </a:p>
          <a:p>
            <a:pPr>
              <a:lnSpc>
                <a:spcPct val="150000"/>
              </a:lnSpc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АУЫЛ МЕКТЕПТЕРІНДЕГІ КАДРЛЫҚ РЕСУРСТЫҢ ТАПШЫЛЫҒЫ МӘСЕЛЕСІ ШЕШІЛЕДІ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C101D6-ED37-836F-7D29-9C354D11F49A}"/>
              </a:ext>
            </a:extLst>
          </p:cNvPr>
          <p:cNvSpPr/>
          <p:nvPr/>
        </p:nvSpPr>
        <p:spPr>
          <a:xfrm>
            <a:off x="2657854" y="1148761"/>
            <a:ext cx="220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МАҚСАТЫ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0BAD1C-BF51-47C0-FB0C-C3918F80705B}"/>
              </a:ext>
            </a:extLst>
          </p:cNvPr>
          <p:cNvSpPr/>
          <p:nvPr/>
        </p:nvSpPr>
        <p:spPr>
          <a:xfrm>
            <a:off x="2716463" y="1489780"/>
            <a:ext cx="6742759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ОҚЫТУ САПАСЫН ЖЕТІЛДІРУ ҮШІН ТАБЫСТЫ ҚАЛА МЕКТЕПТЕРІ       МЕН АУЫЛ МЕКТЕПТЕРІ АРАСЫНДА ЫНТЫМАҚТАСТЫҚТЫ НЫҒАЙТУ 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C405BC-A9AA-A261-808A-ACA3DAAFBCE8}"/>
              </a:ext>
            </a:extLst>
          </p:cNvPr>
          <p:cNvSpPr/>
          <p:nvPr/>
        </p:nvSpPr>
        <p:spPr>
          <a:xfrm>
            <a:off x="2716463" y="4545410"/>
            <a:ext cx="220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МІНДЕТТЕРІ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9C8735-15CF-E8C2-F40E-530898A5E4CA}"/>
              </a:ext>
            </a:extLst>
          </p:cNvPr>
          <p:cNvSpPr/>
          <p:nvPr/>
        </p:nvSpPr>
        <p:spPr>
          <a:xfrm>
            <a:off x="3024794" y="4968628"/>
            <a:ext cx="8772416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КАДР ТАПШЫЛЫҒЫН ВИРТУАЛДЫ ПЕДАГОГТЕР ЕСЕБІНЕН  ТОЛЫҚТЫРУ </a:t>
            </a:r>
          </a:p>
          <a:p>
            <a:pPr>
              <a:lnSpc>
                <a:spcPct val="150000"/>
              </a:lnSpc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ВИРТУАЛДЫ ОҚЫТУ ҮШІН БІЛІМ БЕРУ ПЛАТФОРМАСЫН ӘЗІРЛЕУ </a:t>
            </a:r>
          </a:p>
          <a:p>
            <a:pPr>
              <a:lnSpc>
                <a:spcPct val="150000"/>
              </a:lnSpc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ЖОҒАРЫ БІЛІКТІ ВИРТУАЛДЫ ПЕДАГОГТАР АРҚЫЛЫ ОНЛАЙН-БІЛІМ БЕРУДІ ҰЙЫМДАСТЫРУ </a:t>
            </a:r>
          </a:p>
          <a:p>
            <a:pPr>
              <a:lnSpc>
                <a:spcPct val="150000"/>
              </a:lnSpc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ВИРТУАЛДЫ ПЕДАГОГТЕР МЕН  ШЖМ ПЕДАГОГТАРЫНЫҢ БІЛІКТІЛІГІН АРТТЫРУ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A5739E-4F87-F957-4C73-53C1637DE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0" t="24424" r="38311" b="40934"/>
          <a:stretch/>
        </p:blipFill>
        <p:spPr>
          <a:xfrm>
            <a:off x="285461" y="1007265"/>
            <a:ext cx="1691500" cy="1709954"/>
          </a:xfrm>
          <a:prstGeom prst="flowChartConnector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62FD75-A1C2-042C-F4F6-2F4516942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9" t="32298" r="32748" b="59377"/>
          <a:stretch/>
        </p:blipFill>
        <p:spPr>
          <a:xfrm>
            <a:off x="9198695" y="1070802"/>
            <a:ext cx="521053" cy="6473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DF999B-C09C-EF46-56CE-1191CCFB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61434" r="74963" b="27849"/>
          <a:stretch/>
        </p:blipFill>
        <p:spPr>
          <a:xfrm>
            <a:off x="10713084" y="4595894"/>
            <a:ext cx="776030" cy="889848"/>
          </a:xfrm>
          <a:prstGeom prst="rect">
            <a:avLst/>
          </a:prstGeom>
        </p:spPr>
      </p:pic>
      <p:pic>
        <p:nvPicPr>
          <p:cNvPr id="18" name="Picture 2" descr="Зеленый значок галочки. Символ галочки векторная иллюстрация. Stock Vector  | Adobe Stock">
            <a:extLst>
              <a:ext uri="{FF2B5EF4-FFF2-40B4-BE49-F238E27FC236}">
                <a16:creationId xmlns:a16="http://schemas.microsoft.com/office/drawing/2014/main" id="{F6C06A9B-2317-FFC1-605B-10813525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9224" r="9797" b="9749"/>
          <a:stretch/>
        </p:blipFill>
        <p:spPr bwMode="auto">
          <a:xfrm>
            <a:off x="2654458" y="4975552"/>
            <a:ext cx="379852" cy="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Зеленый значок галочки. Символ галочки векторная иллюстрация. Stock Vector  | Adobe Stock">
            <a:extLst>
              <a:ext uri="{FF2B5EF4-FFF2-40B4-BE49-F238E27FC236}">
                <a16:creationId xmlns:a16="http://schemas.microsoft.com/office/drawing/2014/main" id="{3CE2EA8F-F92B-6808-1EED-9B0C8E6DF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9224" r="9797" b="9749"/>
          <a:stretch/>
        </p:blipFill>
        <p:spPr bwMode="auto">
          <a:xfrm>
            <a:off x="2644942" y="5618215"/>
            <a:ext cx="379852" cy="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Зеленый значок галочки. Символ галочки векторная иллюстрация. Stock Vector  | Adobe Stock">
            <a:extLst>
              <a:ext uri="{FF2B5EF4-FFF2-40B4-BE49-F238E27FC236}">
                <a16:creationId xmlns:a16="http://schemas.microsoft.com/office/drawing/2014/main" id="{E86A9ACD-4A0B-A4D7-6E17-7C816066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9224" r="9797" b="9749"/>
          <a:stretch/>
        </p:blipFill>
        <p:spPr bwMode="auto">
          <a:xfrm>
            <a:off x="2654458" y="5291223"/>
            <a:ext cx="379852" cy="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Зеленый значок галочки. Символ галочки векторная иллюстрация. Stock Vector  | Adobe Stock">
            <a:extLst>
              <a:ext uri="{FF2B5EF4-FFF2-40B4-BE49-F238E27FC236}">
                <a16:creationId xmlns:a16="http://schemas.microsoft.com/office/drawing/2014/main" id="{3D9B7C40-2401-45A0-4CF8-F44C5D655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9224" r="9797" b="9749"/>
          <a:stretch/>
        </p:blipFill>
        <p:spPr bwMode="auto">
          <a:xfrm>
            <a:off x="2644942" y="5967325"/>
            <a:ext cx="379852" cy="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C8014FF-4BAF-CA09-93CE-03010DA6F6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0"/>
            <a:ext cx="765758" cy="7657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72F469F-DDC8-7343-CE1F-0A9BE54D7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9" y="119464"/>
            <a:ext cx="701787" cy="5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C89E97A-BA4C-662F-4BB3-F03499B1D151}"/>
              </a:ext>
            </a:extLst>
          </p:cNvPr>
          <p:cNvCxnSpPr/>
          <p:nvPr/>
        </p:nvCxnSpPr>
        <p:spPr>
          <a:xfrm flipV="1">
            <a:off x="462138" y="788144"/>
            <a:ext cx="11335072" cy="5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">
            <a:extLst>
              <a:ext uri="{FF2B5EF4-FFF2-40B4-BE49-F238E27FC236}">
                <a16:creationId xmlns:a16="http://schemas.microsoft.com/office/drawing/2014/main" id="{24B2CF77-5EFD-8FF7-97A4-EF5C5ADC46EA}"/>
              </a:ext>
            </a:extLst>
          </p:cNvPr>
          <p:cNvSpPr txBox="1"/>
          <p:nvPr/>
        </p:nvSpPr>
        <p:spPr>
          <a:xfrm>
            <a:off x="2075249" y="144204"/>
            <a:ext cx="8100051" cy="461661"/>
          </a:xfrm>
          <a:prstGeom prst="rect">
            <a:avLst/>
          </a:prstGeom>
          <a:effectLst/>
        </p:spPr>
        <p:txBody>
          <a:bodyPr wrap="square" lIns="91420" tIns="45718" rIns="91420" bIns="45718">
            <a:spAutoFit/>
          </a:bodyPr>
          <a:lstStyle>
            <a:defPPr>
              <a:defRPr lang="de-DE"/>
            </a:defPPr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«БІЛІМ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ALL»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ӨҢІРЛІК ЖОБАСЫ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Segoe UI Symbol" panose="020B0502040204020203" pitchFamily="34" charset="0"/>
            </a:endParaRPr>
          </a:p>
        </p:txBody>
      </p:sp>
      <p:pic>
        <p:nvPicPr>
          <p:cNvPr id="29" name="Picture 2" descr="Зеленый значок галочки. Символ галочки векторная иллюстрация. Stock Vector  | Adobe Stock">
            <a:extLst>
              <a:ext uri="{FF2B5EF4-FFF2-40B4-BE49-F238E27FC236}">
                <a16:creationId xmlns:a16="http://schemas.microsoft.com/office/drawing/2014/main" id="{F8C880FB-E220-3EB0-26C4-6BA97537A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9224" r="9797" b="9749"/>
          <a:stretch/>
        </p:blipFill>
        <p:spPr bwMode="auto">
          <a:xfrm>
            <a:off x="2735854" y="2998851"/>
            <a:ext cx="379852" cy="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Зеленый значок галочки. Символ галочки векторная иллюстрация. Stock Vector  | Adobe Stock">
            <a:extLst>
              <a:ext uri="{FF2B5EF4-FFF2-40B4-BE49-F238E27FC236}">
                <a16:creationId xmlns:a16="http://schemas.microsoft.com/office/drawing/2014/main" id="{C204771F-A82D-809F-6466-6CD77F84E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9224" r="9797" b="9749"/>
          <a:stretch/>
        </p:blipFill>
        <p:spPr bwMode="auto">
          <a:xfrm>
            <a:off x="2721434" y="3421197"/>
            <a:ext cx="379852" cy="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Зеленый значок галочки. Символ галочки векторная иллюстрация. Stock Vector  | Adobe Stock">
            <a:extLst>
              <a:ext uri="{FF2B5EF4-FFF2-40B4-BE49-F238E27FC236}">
                <a16:creationId xmlns:a16="http://schemas.microsoft.com/office/drawing/2014/main" id="{68F74A7B-65D0-BDEE-2523-6256A2908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9224" r="9797" b="9749"/>
          <a:stretch/>
        </p:blipFill>
        <p:spPr bwMode="auto">
          <a:xfrm>
            <a:off x="2721434" y="3790535"/>
            <a:ext cx="379852" cy="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0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16C599-E8F5-3E8E-ABB4-92EA4DCA0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0"/>
            <a:ext cx="765758" cy="7657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D32F7-DA2B-14E6-5600-44D3C7F7A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9" y="119464"/>
            <a:ext cx="701787" cy="5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2C4922E-F964-C8D1-5BE1-4B79F58CE658}"/>
              </a:ext>
            </a:extLst>
          </p:cNvPr>
          <p:cNvCxnSpPr/>
          <p:nvPr/>
        </p:nvCxnSpPr>
        <p:spPr>
          <a:xfrm flipV="1">
            <a:off x="462138" y="788144"/>
            <a:ext cx="11335072" cy="5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C7DE73-1DEB-5915-0273-EC784C20AC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789"/>
            <a:ext cx="12192000" cy="2552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2278E-451B-AC7B-FD27-1B15155E77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18" t="27830" r="24168" b="10647"/>
          <a:stretch/>
        </p:blipFill>
        <p:spPr>
          <a:xfrm>
            <a:off x="1722783" y="909394"/>
            <a:ext cx="9413823" cy="5889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0CCAC-2C7C-43E6-AD7F-F1E9111AB089}"/>
              </a:ext>
            </a:extLst>
          </p:cNvPr>
          <p:cNvSpPr txBox="1"/>
          <p:nvPr/>
        </p:nvSpPr>
        <p:spPr>
          <a:xfrm>
            <a:off x="2075249" y="144204"/>
            <a:ext cx="8100051" cy="461661"/>
          </a:xfrm>
          <a:prstGeom prst="rect">
            <a:avLst/>
          </a:prstGeom>
          <a:effectLst/>
        </p:spPr>
        <p:txBody>
          <a:bodyPr wrap="square" lIns="91420" tIns="45718" rIns="91420" bIns="45718">
            <a:spAutoFit/>
          </a:bodyPr>
          <a:lstStyle>
            <a:defPPr>
              <a:defRPr lang="de-DE"/>
            </a:defPPr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«БІЛІМ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ALL»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ӨҢІРЛІК ЖОБАСЫ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2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16C599-E8F5-3E8E-ABB4-92EA4DCA0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0"/>
            <a:ext cx="765758" cy="7657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D32F7-DA2B-14E6-5600-44D3C7F7A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9" y="119464"/>
            <a:ext cx="701787" cy="5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2C4922E-F964-C8D1-5BE1-4B79F58CE658}"/>
              </a:ext>
            </a:extLst>
          </p:cNvPr>
          <p:cNvCxnSpPr/>
          <p:nvPr/>
        </p:nvCxnSpPr>
        <p:spPr>
          <a:xfrm flipV="1">
            <a:off x="462138" y="788144"/>
            <a:ext cx="11335072" cy="5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C7DE73-1DEB-5915-0273-EC784C20AC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789"/>
            <a:ext cx="12192000" cy="255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0CCAC-2C7C-43E6-AD7F-F1E9111AB089}"/>
              </a:ext>
            </a:extLst>
          </p:cNvPr>
          <p:cNvSpPr txBox="1"/>
          <p:nvPr/>
        </p:nvSpPr>
        <p:spPr>
          <a:xfrm>
            <a:off x="2075249" y="144204"/>
            <a:ext cx="8100051" cy="461661"/>
          </a:xfrm>
          <a:prstGeom prst="rect">
            <a:avLst/>
          </a:prstGeom>
          <a:effectLst/>
        </p:spPr>
        <p:txBody>
          <a:bodyPr wrap="square" lIns="91420" tIns="45718" rIns="91420" bIns="45718">
            <a:spAutoFit/>
          </a:bodyPr>
          <a:lstStyle>
            <a:defPPr>
              <a:defRPr lang="de-DE"/>
            </a:defPPr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«БІЛІМ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ALL»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ӨҢІРЛІК ЖОБАСЫ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Segoe UI Symbol" panose="020B0502040204020203" pitchFamily="34" charset="0"/>
            </a:endParaRPr>
          </a:p>
        </p:txBody>
      </p:sp>
      <p:pic>
        <p:nvPicPr>
          <p:cNvPr id="2" name="object 18">
            <a:extLst>
              <a:ext uri="{FF2B5EF4-FFF2-40B4-BE49-F238E27FC236}">
                <a16:creationId xmlns:a16="http://schemas.microsoft.com/office/drawing/2014/main" id="{2FE9EBEB-7A87-00F9-36A7-EC0E17B77E13}"/>
              </a:ext>
            </a:extLst>
          </p:cNvPr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54054" y="1120109"/>
            <a:ext cx="599958" cy="6507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7F4716-E257-F5C3-D78B-066D05D141CC}"/>
              </a:ext>
            </a:extLst>
          </p:cNvPr>
          <p:cNvSpPr/>
          <p:nvPr/>
        </p:nvSpPr>
        <p:spPr>
          <a:xfrm>
            <a:off x="838247" y="1120109"/>
            <a:ext cx="12367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120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kk-KZ" sz="3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МЕКТЕП</a:t>
            </a:r>
            <a:r>
              <a:rPr lang="kk-KZ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object 12">
            <a:extLst>
              <a:ext uri="{FF2B5EF4-FFF2-40B4-BE49-F238E27FC236}">
                <a16:creationId xmlns:a16="http://schemas.microsoft.com/office/drawing/2014/main" id="{885A60A7-3945-4C4D-E7B4-547AA0CEDCB4}"/>
              </a:ext>
            </a:extLst>
          </p:cNvPr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4904" y="1196457"/>
            <a:ext cx="697528" cy="651013"/>
          </a:xfrm>
          <a:prstGeom prst="rect">
            <a:avLst/>
          </a:prstGeom>
        </p:spPr>
      </p:pic>
      <p:pic>
        <p:nvPicPr>
          <p:cNvPr id="11" name="object 31">
            <a:extLst>
              <a:ext uri="{FF2B5EF4-FFF2-40B4-BE49-F238E27FC236}">
                <a16:creationId xmlns:a16="http://schemas.microsoft.com/office/drawing/2014/main" id="{19A3ECCB-F0DA-94E7-34CA-1AD7132D0686}"/>
              </a:ext>
            </a:extLst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2955" y="1186234"/>
            <a:ext cx="574184" cy="554155"/>
          </a:xfrm>
          <a:prstGeom prst="rect">
            <a:avLst/>
          </a:prstGeom>
        </p:spPr>
      </p:pic>
      <p:sp>
        <p:nvSpPr>
          <p:cNvPr id="12" name="object 22">
            <a:extLst>
              <a:ext uri="{FF2B5EF4-FFF2-40B4-BE49-F238E27FC236}">
                <a16:creationId xmlns:a16="http://schemas.microsoft.com/office/drawing/2014/main" id="{419A1B03-AEF2-6784-9C96-14915957B194}"/>
              </a:ext>
            </a:extLst>
          </p:cNvPr>
          <p:cNvSpPr txBox="1"/>
          <p:nvPr/>
        </p:nvSpPr>
        <p:spPr>
          <a:xfrm>
            <a:off x="4742888" y="1132709"/>
            <a:ext cx="1186130" cy="790916"/>
          </a:xfrm>
          <a:prstGeom prst="rect">
            <a:avLst/>
          </a:prstGeom>
        </p:spPr>
        <p:txBody>
          <a:bodyPr vert="horz" wrap="square" lIns="0" tIns="8567" rIns="0" bIns="0" rtlCol="0">
            <a:spAutoFit/>
          </a:bodyPr>
          <a:lstStyle/>
          <a:p>
            <a:pPr marL="8160">
              <a:spcBef>
                <a:spcPts val="67"/>
              </a:spcBef>
            </a:pPr>
            <a:r>
              <a:rPr lang="kk-KZ" sz="3200" b="1" dirty="0">
                <a:solidFill>
                  <a:schemeClr val="accent2"/>
                </a:solidFill>
                <a:latin typeface="Arial"/>
                <a:cs typeface="Arial"/>
              </a:rPr>
              <a:t>35</a:t>
            </a:r>
            <a:r>
              <a:rPr lang="kk-KZ" sz="2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8160">
              <a:spcBef>
                <a:spcPts val="67"/>
              </a:spcBef>
            </a:pPr>
            <a:r>
              <a:rPr lang="ru-RU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kk-KZ" sz="1100" b="1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="1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942F9A-F2F8-AB83-5170-AF1C70F14248}"/>
              </a:ext>
            </a:extLst>
          </p:cNvPr>
          <p:cNvSpPr/>
          <p:nvPr/>
        </p:nvSpPr>
        <p:spPr>
          <a:xfrm>
            <a:off x="8596007" y="1128329"/>
            <a:ext cx="14849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10 575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kk-KZ" sz="3200" b="1" dirty="0">
              <a:solidFill>
                <a:schemeClr val="accent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ОҚУШЫ</a:t>
            </a:r>
            <a:r>
              <a:rPr lang="kk-KZ" sz="105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2FFD924-CF37-5C4C-8FDD-C1108CDB4C72}"/>
              </a:ext>
            </a:extLst>
          </p:cNvPr>
          <p:cNvSpPr/>
          <p:nvPr/>
        </p:nvSpPr>
        <p:spPr>
          <a:xfrm>
            <a:off x="-34408" y="2762080"/>
            <a:ext cx="2630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ЖЕТЕКШІ МЕКТЕПТЕР 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DA98EE0-5DE7-9F40-9DB2-96FF218DA575}"/>
              </a:ext>
            </a:extLst>
          </p:cNvPr>
          <p:cNvGrpSpPr/>
          <p:nvPr/>
        </p:nvGrpSpPr>
        <p:grpSpPr>
          <a:xfrm>
            <a:off x="2327721" y="2909957"/>
            <a:ext cx="413319" cy="453307"/>
            <a:chOff x="3847229" y="2257056"/>
            <a:chExt cx="471343" cy="640424"/>
          </a:xfrm>
        </p:grpSpPr>
        <p:sp>
          <p:nvSpPr>
            <p:cNvPr id="16" name="Шеврон 8">
              <a:extLst>
                <a:ext uri="{FF2B5EF4-FFF2-40B4-BE49-F238E27FC236}">
                  <a16:creationId xmlns:a16="http://schemas.microsoft.com/office/drawing/2014/main" id="{5BAC7B26-C88A-8545-B145-6EE21AB2DA98}"/>
                </a:ext>
              </a:extLst>
            </p:cNvPr>
            <p:cNvSpPr/>
            <p:nvPr/>
          </p:nvSpPr>
          <p:spPr>
            <a:xfrm>
              <a:off x="4027912" y="2257056"/>
              <a:ext cx="290660" cy="640424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Шеврон 69">
              <a:extLst>
                <a:ext uri="{FF2B5EF4-FFF2-40B4-BE49-F238E27FC236}">
                  <a16:creationId xmlns:a16="http://schemas.microsoft.com/office/drawing/2014/main" id="{69AF074E-6133-78EC-2A7D-44405803B885}"/>
                </a:ext>
              </a:extLst>
            </p:cNvPr>
            <p:cNvSpPr/>
            <p:nvPr/>
          </p:nvSpPr>
          <p:spPr>
            <a:xfrm>
              <a:off x="3847229" y="2313755"/>
              <a:ext cx="290660" cy="527025"/>
            </a:xfrm>
            <a:prstGeom prst="chevron">
              <a:avLst>
                <a:gd name="adj" fmla="val 4344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521DC7E-00E3-FDF1-5768-7C0B40C5F7B6}"/>
              </a:ext>
            </a:extLst>
          </p:cNvPr>
          <p:cNvSpPr/>
          <p:nvPr/>
        </p:nvSpPr>
        <p:spPr>
          <a:xfrm>
            <a:off x="5156171" y="2854412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0313" indent="-220313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ЛИЦЕЙ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12E8AB0-84DA-431F-87B0-D98F629705D2}"/>
              </a:ext>
            </a:extLst>
          </p:cNvPr>
          <p:cNvSpPr/>
          <p:nvPr/>
        </p:nvSpPr>
        <p:spPr>
          <a:xfrm>
            <a:off x="9648596" y="2844224"/>
            <a:ext cx="286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313" indent="-220313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 МЕКТЕП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CCB321F-ABC7-75EB-498B-548BE5E00259}"/>
              </a:ext>
            </a:extLst>
          </p:cNvPr>
          <p:cNvSpPr/>
          <p:nvPr/>
        </p:nvSpPr>
        <p:spPr>
          <a:xfrm>
            <a:off x="2916967" y="2846110"/>
            <a:ext cx="2116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0313" indent="-220313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495188-3371-4349-0632-519EB85D4856}"/>
              </a:ext>
            </a:extLst>
          </p:cNvPr>
          <p:cNvSpPr/>
          <p:nvPr/>
        </p:nvSpPr>
        <p:spPr>
          <a:xfrm>
            <a:off x="6981114" y="2844225"/>
            <a:ext cx="273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313" indent="-220313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МЕКТЕП-ЛИЦЕЙ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EFAA1B-5AF1-BEAA-BBC1-6BBF5B850414}"/>
              </a:ext>
            </a:extLst>
          </p:cNvPr>
          <p:cNvSpPr/>
          <p:nvPr/>
        </p:nvSpPr>
        <p:spPr>
          <a:xfrm>
            <a:off x="10047427" y="190020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D55D7E-0FDC-241E-78BB-3988264D8B7C}"/>
              </a:ext>
            </a:extLst>
          </p:cNvPr>
          <p:cNvSpPr/>
          <p:nvPr/>
        </p:nvSpPr>
        <p:spPr>
          <a:xfrm>
            <a:off x="1836458" y="190030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59%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A8F1C428-114D-1612-490B-5D861DB7B35D}"/>
              </a:ext>
            </a:extLst>
          </p:cNvPr>
          <p:cNvSpPr/>
          <p:nvPr/>
        </p:nvSpPr>
        <p:spPr>
          <a:xfrm flipH="1">
            <a:off x="3175989" y="1119702"/>
            <a:ext cx="560793" cy="1037411"/>
          </a:xfrm>
          <a:custGeom>
            <a:avLst/>
            <a:gdLst/>
            <a:ahLst/>
            <a:cxnLst/>
            <a:rect l="l" t="t" r="r" b="b"/>
            <a:pathLst>
              <a:path h="4224020">
                <a:moveTo>
                  <a:pt x="0" y="4223677"/>
                </a:moveTo>
                <a:lnTo>
                  <a:pt x="0" y="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4675A7C4-772E-4395-DF6B-72E44806D3E9}"/>
              </a:ext>
            </a:extLst>
          </p:cNvPr>
          <p:cNvSpPr/>
          <p:nvPr/>
        </p:nvSpPr>
        <p:spPr>
          <a:xfrm flipH="1">
            <a:off x="7029108" y="1141785"/>
            <a:ext cx="560793" cy="1037411"/>
          </a:xfrm>
          <a:custGeom>
            <a:avLst/>
            <a:gdLst/>
            <a:ahLst/>
            <a:cxnLst/>
            <a:rect l="l" t="t" r="r" b="b"/>
            <a:pathLst>
              <a:path h="4224020">
                <a:moveTo>
                  <a:pt x="0" y="4223677"/>
                </a:moveTo>
                <a:lnTo>
                  <a:pt x="0" y="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F19F5DC-8594-F961-A3A3-B5A09361D9F6}"/>
              </a:ext>
            </a:extLst>
          </p:cNvPr>
          <p:cNvCxnSpPr/>
          <p:nvPr/>
        </p:nvCxnSpPr>
        <p:spPr>
          <a:xfrm flipH="1" flipV="1">
            <a:off x="637678" y="3755936"/>
            <a:ext cx="10710841" cy="7213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ject 31">
            <a:extLst>
              <a:ext uri="{FF2B5EF4-FFF2-40B4-BE49-F238E27FC236}">
                <a16:creationId xmlns:a16="http://schemas.microsoft.com/office/drawing/2014/main" id="{2ED788F4-452A-291F-1703-CBF722F94368}"/>
              </a:ext>
            </a:extLst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7267" y="3868276"/>
            <a:ext cx="930883" cy="863954"/>
          </a:xfrm>
          <a:prstGeom prst="rect">
            <a:avLst/>
          </a:prstGeom>
        </p:spPr>
      </p:pic>
      <p:pic>
        <p:nvPicPr>
          <p:cNvPr id="38" name="object 30">
            <a:extLst>
              <a:ext uri="{FF2B5EF4-FFF2-40B4-BE49-F238E27FC236}">
                <a16:creationId xmlns:a16="http://schemas.microsoft.com/office/drawing/2014/main" id="{4FB7D5D1-8311-CA50-39F9-0B0BC89A0F23}"/>
              </a:ext>
            </a:extLst>
          </p:cNvPr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89705" y="3967517"/>
            <a:ext cx="930883" cy="91611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67BB4A8-61BE-B2BC-FC0D-9594C0621BE0}"/>
              </a:ext>
            </a:extLst>
          </p:cNvPr>
          <p:cNvSpPr txBox="1"/>
          <p:nvPr/>
        </p:nvSpPr>
        <p:spPr>
          <a:xfrm>
            <a:off x="600869" y="4161617"/>
            <a:ext cx="3135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ВИРТУАЛДЫ ПЕДАГОГ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00C13B-A759-CD38-0164-44F3D5B9AFE9}"/>
              </a:ext>
            </a:extLst>
          </p:cNvPr>
          <p:cNvSpPr txBox="1"/>
          <p:nvPr/>
        </p:nvSpPr>
        <p:spPr>
          <a:xfrm>
            <a:off x="6981114" y="4053523"/>
            <a:ext cx="378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ВИРТУАЛДЫ ПЕДАГОГТІҢ АССИСТЕНТІ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931B1F-B66A-BDAA-074D-957396838EFF}"/>
              </a:ext>
            </a:extLst>
          </p:cNvPr>
          <p:cNvSpPr txBox="1"/>
          <p:nvPr/>
        </p:nvSpPr>
        <p:spPr>
          <a:xfrm>
            <a:off x="6981114" y="5021708"/>
            <a:ext cx="4580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ВИРТУАЛДЫ ПЕДАГОГ АССИСТЕНТІ СЫНЫПТЫҢ ВИРТУАЛДЫ САБАҚҚА ҚОСЫЛУЫН БАҚЫЛАЙДЫ, БЕКІТУДІ ҰЙЫМДАСТЫРАДЫ</a:t>
            </a:r>
            <a:endParaRPr lang="ru-RU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9933B4-0479-76BE-C146-6EABB72CAD52}"/>
              </a:ext>
            </a:extLst>
          </p:cNvPr>
          <p:cNvSpPr txBox="1"/>
          <p:nvPr/>
        </p:nvSpPr>
        <p:spPr>
          <a:xfrm>
            <a:off x="462138" y="5017489"/>
            <a:ext cx="4580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ҮЛГІЛІК ОҚУ БАҒДАРЛАМАЛАРЫНЫҢ МАҚСАТТАРЫНА СӘЙКЕС САБАҚТЫ БІРЛЕСІП ЖОСПАРЛАЙДЫ</a:t>
            </a:r>
            <a:endParaRPr lang="ru-RU" b="1" dirty="0"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B8A18C42-1DA1-3E41-FCBE-5D259D5AD1A7}"/>
              </a:ext>
            </a:extLst>
          </p:cNvPr>
          <p:cNvSpPr/>
          <p:nvPr/>
        </p:nvSpPr>
        <p:spPr>
          <a:xfrm flipH="1">
            <a:off x="5362162" y="4122898"/>
            <a:ext cx="560793" cy="2066216"/>
          </a:xfrm>
          <a:custGeom>
            <a:avLst/>
            <a:gdLst/>
            <a:ahLst/>
            <a:cxnLst/>
            <a:rect l="l" t="t" r="r" b="b"/>
            <a:pathLst>
              <a:path h="4224020">
                <a:moveTo>
                  <a:pt x="0" y="4223677"/>
                </a:moveTo>
                <a:lnTo>
                  <a:pt x="0" y="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969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16C599-E8F5-3E8E-ABB4-92EA4DCA0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0"/>
            <a:ext cx="765758" cy="7657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D32F7-DA2B-14E6-5600-44D3C7F7A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9" y="119464"/>
            <a:ext cx="701787" cy="5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2C4922E-F964-C8D1-5BE1-4B79F58CE658}"/>
              </a:ext>
            </a:extLst>
          </p:cNvPr>
          <p:cNvCxnSpPr/>
          <p:nvPr/>
        </p:nvCxnSpPr>
        <p:spPr>
          <a:xfrm flipV="1">
            <a:off x="462138" y="788144"/>
            <a:ext cx="11335072" cy="5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C7DE73-1DEB-5915-0273-EC784C20AC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789"/>
            <a:ext cx="12192000" cy="255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0CCAC-2C7C-43E6-AD7F-F1E9111AB089}"/>
              </a:ext>
            </a:extLst>
          </p:cNvPr>
          <p:cNvSpPr txBox="1"/>
          <p:nvPr/>
        </p:nvSpPr>
        <p:spPr>
          <a:xfrm>
            <a:off x="2075249" y="144204"/>
            <a:ext cx="8100051" cy="461661"/>
          </a:xfrm>
          <a:prstGeom prst="rect">
            <a:avLst/>
          </a:prstGeom>
          <a:effectLst/>
        </p:spPr>
        <p:txBody>
          <a:bodyPr wrap="square" lIns="91420" tIns="45718" rIns="91420" bIns="45718">
            <a:spAutoFit/>
          </a:bodyPr>
          <a:lstStyle>
            <a:defPPr>
              <a:defRPr lang="de-DE"/>
            </a:defPPr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«БІЛІМ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ALL»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Segoe UI Symbol" panose="020B0502040204020203" pitchFamily="34" charset="0"/>
              </a:rPr>
              <a:t>ӨҢІРЛІК ЖОБАСЫ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Segoe UI Symbol" panose="020B0502040204020203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54D357-6F73-31FE-CC8A-70B1DC096717}"/>
              </a:ext>
            </a:extLst>
          </p:cNvPr>
          <p:cNvGrpSpPr/>
          <p:nvPr/>
        </p:nvGrpSpPr>
        <p:grpSpPr>
          <a:xfrm>
            <a:off x="256948" y="1640892"/>
            <a:ext cx="481796" cy="463516"/>
            <a:chOff x="5654212" y="3829164"/>
            <a:chExt cx="543111" cy="543110"/>
          </a:xfrm>
        </p:grpSpPr>
        <p:sp>
          <p:nvSpPr>
            <p:cNvPr id="10" name="Oval 157">
              <a:extLst>
                <a:ext uri="{FF2B5EF4-FFF2-40B4-BE49-F238E27FC236}">
                  <a16:creationId xmlns:a16="http://schemas.microsoft.com/office/drawing/2014/main" id="{1C6BE3A9-852A-7A5B-2FE8-CA9623B44C04}"/>
                </a:ext>
              </a:extLst>
            </p:cNvPr>
            <p:cNvSpPr/>
            <p:nvPr/>
          </p:nvSpPr>
          <p:spPr>
            <a:xfrm>
              <a:off x="5654212" y="3829164"/>
              <a:ext cx="543111" cy="5431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57">
              <a:extLst>
                <a:ext uri="{FF2B5EF4-FFF2-40B4-BE49-F238E27FC236}">
                  <a16:creationId xmlns:a16="http://schemas.microsoft.com/office/drawing/2014/main" id="{F2D5D661-BD77-2C27-8E8F-F6BE5D012428}"/>
                </a:ext>
              </a:extLst>
            </p:cNvPr>
            <p:cNvSpPr/>
            <p:nvPr/>
          </p:nvSpPr>
          <p:spPr>
            <a:xfrm>
              <a:off x="5704728" y="3877351"/>
              <a:ext cx="448852" cy="448851"/>
            </a:xfrm>
            <a:prstGeom prst="ellipse">
              <a:avLst/>
            </a:prstGeom>
            <a:solidFill>
              <a:srgbClr val="1C69D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1C69D5"/>
                </a:solidFill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2" descr="Галочка ">
              <a:extLst>
                <a:ext uri="{FF2B5EF4-FFF2-40B4-BE49-F238E27FC236}">
                  <a16:creationId xmlns:a16="http://schemas.microsoft.com/office/drawing/2014/main" id="{50957B25-1714-D2D6-77E9-512D16C55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65" y="3935575"/>
              <a:ext cx="344103" cy="34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object 22">
            <a:extLst>
              <a:ext uri="{FF2B5EF4-FFF2-40B4-BE49-F238E27FC236}">
                <a16:creationId xmlns:a16="http://schemas.microsoft.com/office/drawing/2014/main" id="{B6654526-0E76-9D20-C185-1E409E3A3238}"/>
              </a:ext>
            </a:extLst>
          </p:cNvPr>
          <p:cNvSpPr/>
          <p:nvPr/>
        </p:nvSpPr>
        <p:spPr>
          <a:xfrm flipH="1">
            <a:off x="5185668" y="1288790"/>
            <a:ext cx="560793" cy="5056775"/>
          </a:xfrm>
          <a:custGeom>
            <a:avLst/>
            <a:gdLst/>
            <a:ahLst/>
            <a:cxnLst/>
            <a:rect l="l" t="t" r="r" b="b"/>
            <a:pathLst>
              <a:path h="4224020">
                <a:moveTo>
                  <a:pt x="0" y="4223677"/>
                </a:moveTo>
                <a:lnTo>
                  <a:pt x="0" y="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82010-D8B9-E26D-8012-24E8FB8AF8E8}"/>
              </a:ext>
            </a:extLst>
          </p:cNvPr>
          <p:cNvSpPr txBox="1"/>
          <p:nvPr/>
        </p:nvSpPr>
        <p:spPr>
          <a:xfrm>
            <a:off x="1721217" y="1087690"/>
            <a:ext cx="3135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ЖҰМЫС АЛГОРИТМІ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209998-16F4-B07E-748F-E79CF4A969B2}"/>
              </a:ext>
            </a:extLst>
          </p:cNvPr>
          <p:cNvSpPr txBox="1"/>
          <p:nvPr/>
        </p:nvSpPr>
        <p:spPr>
          <a:xfrm>
            <a:off x="7717825" y="1087690"/>
            <a:ext cx="3135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КҮТІЛЕТІН НӘТИЖЕ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48E7F-B440-4329-F451-2839EAC58A9D}"/>
              </a:ext>
            </a:extLst>
          </p:cNvPr>
          <p:cNvSpPr txBox="1"/>
          <p:nvPr/>
        </p:nvSpPr>
        <p:spPr>
          <a:xfrm>
            <a:off x="781773" y="1713922"/>
            <a:ext cx="495210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ИНТЕРНЕТТІҢ ЖЕТКІЛІКТІ ЖЫЛДАМДЫҒЫМЕН МЕКТЕПТЕРДІ АНЫҚТАЛДЫ </a:t>
            </a:r>
          </a:p>
          <a:p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МЕКТЕПТЕРДІҢ МАТЕРИАЛДЫҚ-ТЕХНИКАЛЫҚ БАЗАСЫ ЖАРАҚТАНДЫРЫЛДЫ</a:t>
            </a:r>
          </a:p>
          <a:p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ЖЕТЕКШІ МЕКТЕПТЕРДІҢ ПЕДАГОГТЕРІН ДАЯРЛАУ ЖҰМЫСТАРЫ ЖҮРГІЗІЛДІ</a:t>
            </a:r>
          </a:p>
          <a:p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ВИРТУАЛДЫ САБАҚТАРДЫҢ БІРЫҢҒАЙ КЕСТЕСІ ӘЗІРЛЕНДІ</a:t>
            </a:r>
          </a:p>
          <a:p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ПЕДАГОГТЕРГЕ ӘДІСТЕМЕЛІК ҚОЛДАУ КӨРСЕТІЛДІ </a:t>
            </a:r>
          </a:p>
          <a:p>
            <a:endParaRPr lang="kk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АЛУШЫЛАРДЫҢ ОҚУ ЖЕТІСТІКТЕРІНІҢ МОНИТОРИНГІ АРҚЫЛЫ ЖОБАНЫҢ НӘТИЖЕЛІЛІГІНЕ МОНИТОРИНГ ЖҮРГІЗІЛЕДІ </a:t>
            </a:r>
            <a:endParaRPr lang="ru-RU" sz="1400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8175591-3649-DFF1-4793-56E10FB348C5}"/>
              </a:ext>
            </a:extLst>
          </p:cNvPr>
          <p:cNvGrpSpPr/>
          <p:nvPr/>
        </p:nvGrpSpPr>
        <p:grpSpPr>
          <a:xfrm>
            <a:off x="5963770" y="1674166"/>
            <a:ext cx="447161" cy="521738"/>
            <a:chOff x="6860839" y="1406934"/>
            <a:chExt cx="230332" cy="272332"/>
          </a:xfrm>
        </p:grpSpPr>
        <p:sp>
          <p:nvSpPr>
            <p:cNvPr id="39" name="Oval 157">
              <a:extLst>
                <a:ext uri="{FF2B5EF4-FFF2-40B4-BE49-F238E27FC236}">
                  <a16:creationId xmlns:a16="http://schemas.microsoft.com/office/drawing/2014/main" id="{5500B140-EECC-E8E6-6281-7FEF7BF95A48}"/>
                </a:ext>
              </a:extLst>
            </p:cNvPr>
            <p:cNvSpPr/>
            <p:nvPr/>
          </p:nvSpPr>
          <p:spPr>
            <a:xfrm>
              <a:off x="6860839" y="1448934"/>
              <a:ext cx="230332" cy="2303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819562B5-540E-2F3F-7D12-D90D45C83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9412">
              <a:off x="6894713" y="1406934"/>
              <a:ext cx="196458" cy="245528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ACA3F72-1F1A-9512-0664-86961FCCA2A6}"/>
              </a:ext>
            </a:extLst>
          </p:cNvPr>
          <p:cNvGrpSpPr/>
          <p:nvPr/>
        </p:nvGrpSpPr>
        <p:grpSpPr>
          <a:xfrm>
            <a:off x="5922855" y="2384014"/>
            <a:ext cx="447161" cy="521738"/>
            <a:chOff x="6860839" y="1406934"/>
            <a:chExt cx="230332" cy="272332"/>
          </a:xfrm>
        </p:grpSpPr>
        <p:sp>
          <p:nvSpPr>
            <p:cNvPr id="45" name="Oval 157">
              <a:extLst>
                <a:ext uri="{FF2B5EF4-FFF2-40B4-BE49-F238E27FC236}">
                  <a16:creationId xmlns:a16="http://schemas.microsoft.com/office/drawing/2014/main" id="{63119C5A-C9D1-CD8E-2AC4-0068D3A4EA07}"/>
                </a:ext>
              </a:extLst>
            </p:cNvPr>
            <p:cNvSpPr/>
            <p:nvPr/>
          </p:nvSpPr>
          <p:spPr>
            <a:xfrm>
              <a:off x="6860839" y="1448934"/>
              <a:ext cx="230332" cy="2303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02CF1FFA-4CEC-25EF-4E09-F9C551F81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9412">
              <a:off x="6894713" y="1406934"/>
              <a:ext cx="196458" cy="245528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2FBEB1E-CABF-D2C8-6F5A-96A549CE3E9A}"/>
              </a:ext>
            </a:extLst>
          </p:cNvPr>
          <p:cNvGrpSpPr/>
          <p:nvPr/>
        </p:nvGrpSpPr>
        <p:grpSpPr>
          <a:xfrm>
            <a:off x="5927270" y="3173457"/>
            <a:ext cx="447161" cy="521738"/>
            <a:chOff x="6860839" y="1406934"/>
            <a:chExt cx="230332" cy="272332"/>
          </a:xfrm>
        </p:grpSpPr>
        <p:sp>
          <p:nvSpPr>
            <p:cNvPr id="48" name="Oval 157">
              <a:extLst>
                <a:ext uri="{FF2B5EF4-FFF2-40B4-BE49-F238E27FC236}">
                  <a16:creationId xmlns:a16="http://schemas.microsoft.com/office/drawing/2014/main" id="{8AFDD310-6D08-6990-7498-0133F3CB24E3}"/>
                </a:ext>
              </a:extLst>
            </p:cNvPr>
            <p:cNvSpPr/>
            <p:nvPr/>
          </p:nvSpPr>
          <p:spPr>
            <a:xfrm>
              <a:off x="6860839" y="1448934"/>
              <a:ext cx="230332" cy="2303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FCD66E91-D368-6CCE-049A-450531732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9412">
              <a:off x="6894713" y="1406934"/>
              <a:ext cx="196458" cy="24552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642FA99-1D9A-CE30-0984-50C4441E1FFD}"/>
              </a:ext>
            </a:extLst>
          </p:cNvPr>
          <p:cNvGrpSpPr/>
          <p:nvPr/>
        </p:nvGrpSpPr>
        <p:grpSpPr>
          <a:xfrm>
            <a:off x="5923740" y="4149548"/>
            <a:ext cx="447161" cy="521738"/>
            <a:chOff x="6860839" y="1406934"/>
            <a:chExt cx="230332" cy="272332"/>
          </a:xfrm>
        </p:grpSpPr>
        <p:sp>
          <p:nvSpPr>
            <p:cNvPr id="54" name="Oval 157">
              <a:extLst>
                <a:ext uri="{FF2B5EF4-FFF2-40B4-BE49-F238E27FC236}">
                  <a16:creationId xmlns:a16="http://schemas.microsoft.com/office/drawing/2014/main" id="{71659A40-19F4-AA3B-18A2-8C203BBC6F18}"/>
                </a:ext>
              </a:extLst>
            </p:cNvPr>
            <p:cNvSpPr/>
            <p:nvPr/>
          </p:nvSpPr>
          <p:spPr>
            <a:xfrm>
              <a:off x="6860839" y="1448934"/>
              <a:ext cx="230332" cy="2303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F46CE96-7027-BB0F-45DA-E19A5F83A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9412">
              <a:off x="6894713" y="1406934"/>
              <a:ext cx="196458" cy="245528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A647800-C66D-33B5-765E-402C81DE2293}"/>
              </a:ext>
            </a:extLst>
          </p:cNvPr>
          <p:cNvSpPr txBox="1"/>
          <p:nvPr/>
        </p:nvSpPr>
        <p:spPr>
          <a:xfrm>
            <a:off x="6485314" y="1794386"/>
            <a:ext cx="56741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05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 МЕКТЕПТЕРІНДЕ ОҚУ САПАСЫН 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12%-ҒА </a:t>
            </a:r>
            <a:r>
              <a:rPr lang="ru-RU" sz="1400" dirty="0">
                <a:solidFill>
                  <a:srgbClr val="405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</a:p>
          <a:p>
            <a:r>
              <a:rPr lang="ru-RU" sz="1400" dirty="0">
                <a:solidFill>
                  <a:srgbClr val="405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>
                <a:solidFill>
                  <a:srgbClr val="405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МАТЕМАТИКА» (12%), «ФИЗИКА» (12%), «ХИМИЯ» (12%), «БИОЛОГИЯ» (12%), «АҒЫЛШЫН ТІЛІ» (12%) ПӘНДЕРІ БОЙЫНША ОҚЫТУ САПАСЫН АРТТЫРУ </a:t>
            </a:r>
          </a:p>
          <a:p>
            <a:endParaRPr lang="ru-RU" sz="1400" dirty="0">
              <a:solidFill>
                <a:srgbClr val="405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405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ДАРЫНДЫ БАЛАЛАРҒА АРНАЛҒАН БІЛІМ БЕРУ ҰЙЫМДАРЫНА ОҚУҒА ТҮСЕТІН АУЫЛДЫҚ БІЛІМ АЛУШЫЛАРДЫҢ ҮЛЕСІН    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10%-ҒА </a:t>
            </a:r>
            <a:r>
              <a:rPr lang="ru-RU" sz="1400" dirty="0">
                <a:solidFill>
                  <a:srgbClr val="405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</a:p>
          <a:p>
            <a:endParaRPr lang="ru-RU" sz="1400" dirty="0">
              <a:solidFill>
                <a:srgbClr val="405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405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ОБЛЫСТЫҚ, РЕСПУБЛИКАЛЫҚ ПӘНДІК ОЛИМПИАДАЛАР МЕН ОҚУШЫЛАРДЫҢ ҒЫЛЫМИ ЖОБАЛАР КОНКУРСТАРЫНЫҢ  ЖЕҢІМПАЗДАРЫ - АУЫЛДЫҚ МЕКТЕПТЕРДЕН БІЛІМ АЛУШЫЛАРДЫҢ ҮЛЕСІН 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10%-ҒА </a:t>
            </a:r>
            <a:r>
              <a:rPr lang="ru-RU" sz="1400" dirty="0">
                <a:solidFill>
                  <a:srgbClr val="405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3839EEBB-E606-0871-50B1-BA97AC623616}"/>
              </a:ext>
            </a:extLst>
          </p:cNvPr>
          <p:cNvGrpSpPr/>
          <p:nvPr/>
        </p:nvGrpSpPr>
        <p:grpSpPr>
          <a:xfrm>
            <a:off x="251156" y="2347540"/>
            <a:ext cx="481796" cy="463516"/>
            <a:chOff x="5654212" y="3829164"/>
            <a:chExt cx="543111" cy="543110"/>
          </a:xfrm>
        </p:grpSpPr>
        <p:sp>
          <p:nvSpPr>
            <p:cNvPr id="59" name="Oval 157">
              <a:extLst>
                <a:ext uri="{FF2B5EF4-FFF2-40B4-BE49-F238E27FC236}">
                  <a16:creationId xmlns:a16="http://schemas.microsoft.com/office/drawing/2014/main" id="{01910B75-AED9-25E3-8386-12BFB1F41B47}"/>
                </a:ext>
              </a:extLst>
            </p:cNvPr>
            <p:cNvSpPr/>
            <p:nvPr/>
          </p:nvSpPr>
          <p:spPr>
            <a:xfrm>
              <a:off x="5654212" y="3829164"/>
              <a:ext cx="543111" cy="5431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157">
              <a:extLst>
                <a:ext uri="{FF2B5EF4-FFF2-40B4-BE49-F238E27FC236}">
                  <a16:creationId xmlns:a16="http://schemas.microsoft.com/office/drawing/2014/main" id="{8A8C1C66-D1B2-CF46-44F2-B81CAE899EC2}"/>
                </a:ext>
              </a:extLst>
            </p:cNvPr>
            <p:cNvSpPr/>
            <p:nvPr/>
          </p:nvSpPr>
          <p:spPr>
            <a:xfrm>
              <a:off x="5704728" y="3877351"/>
              <a:ext cx="448852" cy="448851"/>
            </a:xfrm>
            <a:prstGeom prst="ellipse">
              <a:avLst/>
            </a:prstGeom>
            <a:solidFill>
              <a:srgbClr val="1C69D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1C69D5"/>
                </a:solidFill>
                <a:latin typeface="Bahnschrift Light" panose="020B0502040204020203" pitchFamily="34" charset="0"/>
              </a:endParaRPr>
            </a:p>
          </p:txBody>
        </p:sp>
        <p:pic>
          <p:nvPicPr>
            <p:cNvPr id="61" name="Picture 2" descr="Галочка ">
              <a:extLst>
                <a:ext uri="{FF2B5EF4-FFF2-40B4-BE49-F238E27FC236}">
                  <a16:creationId xmlns:a16="http://schemas.microsoft.com/office/drawing/2014/main" id="{43246FC4-FB69-743D-5294-02DA0C3D3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65" y="3935575"/>
              <a:ext cx="344103" cy="34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8C9174E-7E4F-7F1A-2FFE-D6A557F764EB}"/>
              </a:ext>
            </a:extLst>
          </p:cNvPr>
          <p:cNvGrpSpPr/>
          <p:nvPr/>
        </p:nvGrpSpPr>
        <p:grpSpPr>
          <a:xfrm>
            <a:off x="251156" y="3053161"/>
            <a:ext cx="481796" cy="463516"/>
            <a:chOff x="5654212" y="3829164"/>
            <a:chExt cx="543111" cy="543110"/>
          </a:xfrm>
        </p:grpSpPr>
        <p:sp>
          <p:nvSpPr>
            <p:cNvPr id="63" name="Oval 157">
              <a:extLst>
                <a:ext uri="{FF2B5EF4-FFF2-40B4-BE49-F238E27FC236}">
                  <a16:creationId xmlns:a16="http://schemas.microsoft.com/office/drawing/2014/main" id="{C938BCEE-DDE3-6DED-EC4E-8543E1B674EB}"/>
                </a:ext>
              </a:extLst>
            </p:cNvPr>
            <p:cNvSpPr/>
            <p:nvPr/>
          </p:nvSpPr>
          <p:spPr>
            <a:xfrm>
              <a:off x="5654212" y="3829164"/>
              <a:ext cx="543111" cy="5431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157">
              <a:extLst>
                <a:ext uri="{FF2B5EF4-FFF2-40B4-BE49-F238E27FC236}">
                  <a16:creationId xmlns:a16="http://schemas.microsoft.com/office/drawing/2014/main" id="{ABF10A29-DC20-0C71-C91D-C8659D1E83A6}"/>
                </a:ext>
              </a:extLst>
            </p:cNvPr>
            <p:cNvSpPr/>
            <p:nvPr/>
          </p:nvSpPr>
          <p:spPr>
            <a:xfrm>
              <a:off x="5704728" y="3877351"/>
              <a:ext cx="448852" cy="448851"/>
            </a:xfrm>
            <a:prstGeom prst="ellipse">
              <a:avLst/>
            </a:prstGeom>
            <a:solidFill>
              <a:srgbClr val="1C69D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1C69D5"/>
                </a:solidFill>
                <a:latin typeface="Bahnschrift Light" panose="020B0502040204020203" pitchFamily="34" charset="0"/>
              </a:endParaRPr>
            </a:p>
          </p:txBody>
        </p:sp>
        <p:pic>
          <p:nvPicPr>
            <p:cNvPr id="65" name="Picture 2" descr="Галочка ">
              <a:extLst>
                <a:ext uri="{FF2B5EF4-FFF2-40B4-BE49-F238E27FC236}">
                  <a16:creationId xmlns:a16="http://schemas.microsoft.com/office/drawing/2014/main" id="{ED89209B-BBE1-A3F3-A1A7-48FA41123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65" y="3935575"/>
              <a:ext cx="344103" cy="34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6EC9EF0-5FB2-B088-6AC8-866B0DC98350}"/>
              </a:ext>
            </a:extLst>
          </p:cNvPr>
          <p:cNvGrpSpPr/>
          <p:nvPr/>
        </p:nvGrpSpPr>
        <p:grpSpPr>
          <a:xfrm>
            <a:off x="250674" y="3723815"/>
            <a:ext cx="481796" cy="463516"/>
            <a:chOff x="5654212" y="3829164"/>
            <a:chExt cx="543111" cy="543110"/>
          </a:xfrm>
        </p:grpSpPr>
        <p:sp>
          <p:nvSpPr>
            <p:cNvPr id="67" name="Oval 157">
              <a:extLst>
                <a:ext uri="{FF2B5EF4-FFF2-40B4-BE49-F238E27FC236}">
                  <a16:creationId xmlns:a16="http://schemas.microsoft.com/office/drawing/2014/main" id="{F57667C5-4287-C9DB-4C32-8E273F8B9C18}"/>
                </a:ext>
              </a:extLst>
            </p:cNvPr>
            <p:cNvSpPr/>
            <p:nvPr/>
          </p:nvSpPr>
          <p:spPr>
            <a:xfrm>
              <a:off x="5654212" y="3829164"/>
              <a:ext cx="543111" cy="5431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val 157">
              <a:extLst>
                <a:ext uri="{FF2B5EF4-FFF2-40B4-BE49-F238E27FC236}">
                  <a16:creationId xmlns:a16="http://schemas.microsoft.com/office/drawing/2014/main" id="{A52C2D4D-831F-A2DB-87E6-16556B39B3C5}"/>
                </a:ext>
              </a:extLst>
            </p:cNvPr>
            <p:cNvSpPr/>
            <p:nvPr/>
          </p:nvSpPr>
          <p:spPr>
            <a:xfrm>
              <a:off x="5704728" y="3877351"/>
              <a:ext cx="448852" cy="448851"/>
            </a:xfrm>
            <a:prstGeom prst="ellipse">
              <a:avLst/>
            </a:prstGeom>
            <a:solidFill>
              <a:srgbClr val="1C69D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1C69D5"/>
                </a:solidFill>
                <a:latin typeface="Bahnschrift Light" panose="020B0502040204020203" pitchFamily="34" charset="0"/>
              </a:endParaRPr>
            </a:p>
          </p:txBody>
        </p:sp>
        <p:pic>
          <p:nvPicPr>
            <p:cNvPr id="69" name="Picture 2" descr="Галочка ">
              <a:extLst>
                <a:ext uri="{FF2B5EF4-FFF2-40B4-BE49-F238E27FC236}">
                  <a16:creationId xmlns:a16="http://schemas.microsoft.com/office/drawing/2014/main" id="{58701D43-C774-3BE8-40FD-7198F2013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65" y="3935575"/>
              <a:ext cx="344103" cy="34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5306CE0-372A-90B2-B4D0-57DE75D6F7D0}"/>
              </a:ext>
            </a:extLst>
          </p:cNvPr>
          <p:cNvGrpSpPr/>
          <p:nvPr/>
        </p:nvGrpSpPr>
        <p:grpSpPr>
          <a:xfrm>
            <a:off x="244553" y="4360245"/>
            <a:ext cx="481796" cy="463516"/>
            <a:chOff x="5654212" y="3829164"/>
            <a:chExt cx="543111" cy="543110"/>
          </a:xfrm>
        </p:grpSpPr>
        <p:sp>
          <p:nvSpPr>
            <p:cNvPr id="71" name="Oval 157">
              <a:extLst>
                <a:ext uri="{FF2B5EF4-FFF2-40B4-BE49-F238E27FC236}">
                  <a16:creationId xmlns:a16="http://schemas.microsoft.com/office/drawing/2014/main" id="{5BCB871E-F819-A23E-7013-35F3BDD35955}"/>
                </a:ext>
              </a:extLst>
            </p:cNvPr>
            <p:cNvSpPr/>
            <p:nvPr/>
          </p:nvSpPr>
          <p:spPr>
            <a:xfrm>
              <a:off x="5654212" y="3829164"/>
              <a:ext cx="543111" cy="5431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val 157">
              <a:extLst>
                <a:ext uri="{FF2B5EF4-FFF2-40B4-BE49-F238E27FC236}">
                  <a16:creationId xmlns:a16="http://schemas.microsoft.com/office/drawing/2014/main" id="{BF43A420-F68A-6DDD-9E34-2AC2476A6938}"/>
                </a:ext>
              </a:extLst>
            </p:cNvPr>
            <p:cNvSpPr/>
            <p:nvPr/>
          </p:nvSpPr>
          <p:spPr>
            <a:xfrm>
              <a:off x="5704728" y="3877351"/>
              <a:ext cx="448852" cy="448851"/>
            </a:xfrm>
            <a:prstGeom prst="ellipse">
              <a:avLst/>
            </a:prstGeom>
            <a:solidFill>
              <a:srgbClr val="1C69D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1C69D5"/>
                </a:solidFill>
                <a:latin typeface="Bahnschrift Light" panose="020B0502040204020203" pitchFamily="34" charset="0"/>
              </a:endParaRPr>
            </a:p>
          </p:txBody>
        </p:sp>
        <p:pic>
          <p:nvPicPr>
            <p:cNvPr id="73" name="Picture 2" descr="Галочка ">
              <a:extLst>
                <a:ext uri="{FF2B5EF4-FFF2-40B4-BE49-F238E27FC236}">
                  <a16:creationId xmlns:a16="http://schemas.microsoft.com/office/drawing/2014/main" id="{2FF89EB3-2A90-2188-CC11-F8C53A05D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65" y="3935575"/>
              <a:ext cx="344103" cy="34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2010AB81-A893-B6AF-7E51-5121C17A9808}"/>
              </a:ext>
            </a:extLst>
          </p:cNvPr>
          <p:cNvGrpSpPr/>
          <p:nvPr/>
        </p:nvGrpSpPr>
        <p:grpSpPr>
          <a:xfrm>
            <a:off x="244553" y="4978597"/>
            <a:ext cx="481796" cy="463516"/>
            <a:chOff x="5654212" y="3829164"/>
            <a:chExt cx="543111" cy="543110"/>
          </a:xfrm>
        </p:grpSpPr>
        <p:sp>
          <p:nvSpPr>
            <p:cNvPr id="75" name="Oval 157">
              <a:extLst>
                <a:ext uri="{FF2B5EF4-FFF2-40B4-BE49-F238E27FC236}">
                  <a16:creationId xmlns:a16="http://schemas.microsoft.com/office/drawing/2014/main" id="{C240C182-D49A-96FF-E9EC-698D68BADE7B}"/>
                </a:ext>
              </a:extLst>
            </p:cNvPr>
            <p:cNvSpPr/>
            <p:nvPr/>
          </p:nvSpPr>
          <p:spPr>
            <a:xfrm>
              <a:off x="5654212" y="3829164"/>
              <a:ext cx="543111" cy="5431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69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hnschrift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157">
              <a:extLst>
                <a:ext uri="{FF2B5EF4-FFF2-40B4-BE49-F238E27FC236}">
                  <a16:creationId xmlns:a16="http://schemas.microsoft.com/office/drawing/2014/main" id="{319C2777-7DA4-F861-864A-887DFFA42BF5}"/>
                </a:ext>
              </a:extLst>
            </p:cNvPr>
            <p:cNvSpPr/>
            <p:nvPr/>
          </p:nvSpPr>
          <p:spPr>
            <a:xfrm>
              <a:off x="5704728" y="3877351"/>
              <a:ext cx="448852" cy="448851"/>
            </a:xfrm>
            <a:prstGeom prst="ellipse">
              <a:avLst/>
            </a:prstGeom>
            <a:solidFill>
              <a:srgbClr val="1C69D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rgbClr val="1C69D5"/>
                </a:solidFill>
                <a:latin typeface="Bahnschrift Light" panose="020B0502040204020203" pitchFamily="34" charset="0"/>
              </a:endParaRPr>
            </a:p>
          </p:txBody>
        </p:sp>
        <p:pic>
          <p:nvPicPr>
            <p:cNvPr id="77" name="Picture 2" descr="Галочка ">
              <a:extLst>
                <a:ext uri="{FF2B5EF4-FFF2-40B4-BE49-F238E27FC236}">
                  <a16:creationId xmlns:a16="http://schemas.microsoft.com/office/drawing/2014/main" id="{3C594D26-A14C-0B91-2830-BC1C2513E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65" y="3935575"/>
              <a:ext cx="344103" cy="34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3863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487</Words>
  <Application>Microsoft Office PowerPoint</Application>
  <PresentationFormat>Широкоэкранный</PresentationFormat>
  <Paragraphs>97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Bahnschrift</vt:lpstr>
      <vt:lpstr>Bahnschrift Light</vt:lpstr>
      <vt:lpstr>Calibri</vt:lpstr>
      <vt:lpstr>Calibri Light</vt:lpstr>
      <vt:lpstr>Cambria</vt:lpstr>
      <vt:lpstr>Microsoft Sans Serif</vt:lpstr>
      <vt:lpstr>Segoe UI 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РС</cp:lastModifiedBy>
  <cp:revision>94</cp:revision>
  <cp:lastPrinted>2023-01-15T10:03:58Z</cp:lastPrinted>
  <dcterms:created xsi:type="dcterms:W3CDTF">2023-01-09T08:06:16Z</dcterms:created>
  <dcterms:modified xsi:type="dcterms:W3CDTF">2023-05-13T14:01:53Z</dcterms:modified>
</cp:coreProperties>
</file>