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4" r:id="rId3"/>
    <p:sldId id="271" r:id="rId4"/>
    <p:sldId id="274" r:id="rId5"/>
    <p:sldId id="278" r:id="rId6"/>
    <p:sldId id="276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8D406FB-53BF-449D-AACA-B967F490D651}">
          <p14:sldIdLst>
            <p14:sldId id="256"/>
            <p14:sldId id="264"/>
            <p14:sldId id="271"/>
            <p14:sldId id="274"/>
            <p14:sldId id="278"/>
            <p14:sldId id="2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22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559FB7"/>
    <a:srgbClr val="125967"/>
    <a:srgbClr val="1F3764"/>
    <a:srgbClr val="57A3BC"/>
    <a:srgbClr val="F3454E"/>
    <a:srgbClr val="C00000"/>
    <a:srgbClr val="8FAA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58"/>
    <p:restoredTop sz="94710"/>
  </p:normalViewPr>
  <p:slideViewPr>
    <p:cSldViewPr snapToGrid="0">
      <p:cViewPr varScale="1">
        <p:scale>
          <a:sx n="109" d="100"/>
          <a:sy n="109" d="100"/>
        </p:scale>
        <p:origin x="936" y="102"/>
      </p:cViewPr>
      <p:guideLst>
        <p:guide orient="horz" pos="222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498084-7BA9-45D0-B13D-837C4033EA73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E7CA1A-61B3-4F4D-86A5-89CC5A715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0914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894F0C-EF8F-4058-BA8B-6D896A0EAE6A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1B5D14-938D-45D1-A84F-05721A13C1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0958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-222250" y="808038"/>
            <a:ext cx="7192963" cy="404653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CFBF01-C998-42F2-AC0E-208C6CF4D1F8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7669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a-ET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B5D14-938D-45D1-A84F-05721A13C19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007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a-ET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B5D14-938D-45D1-A84F-05721A13C19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7023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a-ET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B5D14-938D-45D1-A84F-05721A13C19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410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a-ET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B5D14-938D-45D1-A84F-05721A13C19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523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BB6E9-9CB9-4B75-BAEC-348EE35E46C6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06-0EEF-444E-9EA8-385F5FCBD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3750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BB6E9-9CB9-4B75-BAEC-348EE35E46C6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06-0EEF-444E-9EA8-385F5FCBD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681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BB6E9-9CB9-4B75-BAEC-348EE35E46C6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06-0EEF-444E-9EA8-385F5FCBD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375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BB6E9-9CB9-4B75-BAEC-348EE35E46C6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06-0EEF-444E-9EA8-385F5FCBD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5796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BB6E9-9CB9-4B75-BAEC-348EE35E46C6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06-0EEF-444E-9EA8-385F5FCBD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707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BB6E9-9CB9-4B75-BAEC-348EE35E46C6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06-0EEF-444E-9EA8-385F5FCBD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7619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BB6E9-9CB9-4B75-BAEC-348EE35E46C6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06-0EEF-444E-9EA8-385F5FCBD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905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BB6E9-9CB9-4B75-BAEC-348EE35E46C6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06-0EEF-444E-9EA8-385F5FCBD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297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BB6E9-9CB9-4B75-BAEC-348EE35E46C6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06-0EEF-444E-9EA8-385F5FCBD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3760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BB6E9-9CB9-4B75-BAEC-348EE35E46C6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06-0EEF-444E-9EA8-385F5FCBD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439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BB6E9-9CB9-4B75-BAEC-348EE35E46C6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F906-0EEF-444E-9EA8-385F5FCBD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7030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BB6E9-9CB9-4B75-BAEC-348EE35E46C6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9F906-0EEF-444E-9EA8-385F5FCBD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34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53923" y="2093694"/>
            <a:ext cx="9243686" cy="1978366"/>
          </a:xfrm>
        </p:spPr>
        <p:txBody>
          <a:bodyPr>
            <a:normAutofit fontScale="90000"/>
          </a:bodyPr>
          <a:lstStyle/>
          <a:p>
            <a:r>
              <a:rPr lang="ru-RU" sz="44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санитарно-эпидемиологическом контроле за организациями дошкольного и среднего образования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119386" y="6255439"/>
            <a:ext cx="195168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</a:rPr>
              <a:t>г. Астана, 2023 год</a:t>
            </a:r>
            <a:endParaRPr lang="ru-RU" sz="1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152718" y="5496777"/>
            <a:ext cx="36255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600" i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</a:rPr>
              <a:t>А.С.Есмагамбетова,</a:t>
            </a:r>
            <a:endParaRPr lang="kk-KZ" sz="1600" i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r>
              <a:rPr lang="kk-KZ" sz="16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</a:rPr>
              <a:t>в</a:t>
            </a:r>
            <a:r>
              <a:rPr lang="kk-KZ" sz="1600" i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</a:rPr>
              <a:t>ице-министр </a:t>
            </a:r>
            <a:r>
              <a:rPr lang="kk-KZ" sz="16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</a:rPr>
              <a:t>здравоохранения РК</a:t>
            </a:r>
            <a:endParaRPr lang="ru-RU" sz="16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D37ED147-BF32-41B0-A0CA-D2C8AA69148A}"/>
              </a:ext>
            </a:extLst>
          </p:cNvPr>
          <p:cNvSpPr/>
          <p:nvPr/>
        </p:nvSpPr>
        <p:spPr>
          <a:xfrm>
            <a:off x="2961470" y="395650"/>
            <a:ext cx="78285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МИНИСТЕРСТВО ЗДРАВООХРАНЕНИЯ РЕСПУБЛИКИ КАЗАХСТАН</a:t>
            </a:r>
          </a:p>
        </p:txBody>
      </p:sp>
      <p:pic>
        <p:nvPicPr>
          <p:cNvPr id="17" name="Picture 744" descr="ÐÐ°ÑÑÐ¸Ð½ÐºÐ¸ Ð¿Ð¾ Ð·Ð°Ð¿ÑÐ¾ÑÑ Ð³ÐµÑÐ± ÐºÐ°Ð·Ð°ÑÑÑÐ°Ð½Ð° png">
            <a:extLst>
              <a:ext uri="{FF2B5EF4-FFF2-40B4-BE49-F238E27FC236}">
                <a16:creationId xmlns:a16="http://schemas.microsoft.com/office/drawing/2014/main" id="{BF7B0141-3018-2B23-752A-7AF851B97BA5}"/>
              </a:ext>
            </a:extLst>
          </p:cNvPr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399" y="2638738"/>
            <a:ext cx="1316038" cy="1367584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5" name="Группа 21">
            <a:extLst>
              <a:ext uri="{FF2B5EF4-FFF2-40B4-BE49-F238E27FC236}">
                <a16:creationId xmlns:a16="http://schemas.microsoft.com/office/drawing/2014/main" id="{E2A0FC51-8F0C-5F73-943B-27DD85079F24}"/>
              </a:ext>
            </a:extLst>
          </p:cNvPr>
          <p:cNvGrpSpPr>
            <a:grpSpLocks/>
          </p:cNvGrpSpPr>
          <p:nvPr/>
        </p:nvGrpSpPr>
        <p:grpSpPr bwMode="auto">
          <a:xfrm>
            <a:off x="615950" y="4310279"/>
            <a:ext cx="1107747" cy="2153583"/>
            <a:chOff x="464265" y="2731224"/>
            <a:chExt cx="970344" cy="1850030"/>
          </a:xfrm>
          <a:solidFill>
            <a:srgbClr val="1F3764"/>
          </a:solidFill>
        </p:grpSpPr>
        <p:sp>
          <p:nvSpPr>
            <p:cNvPr id="26" name="Graphic 1">
              <a:extLst>
                <a:ext uri="{FF2B5EF4-FFF2-40B4-BE49-F238E27FC236}">
                  <a16:creationId xmlns:a16="http://schemas.microsoft.com/office/drawing/2014/main" id="{4850D21D-C31C-A79B-B9F6-9AD83CC84B52}"/>
                </a:ext>
              </a:extLst>
            </p:cNvPr>
            <p:cNvSpPr/>
            <p:nvPr/>
          </p:nvSpPr>
          <p:spPr>
            <a:xfrm>
              <a:off x="464265" y="2731224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85562">
                <a:buClrTx/>
                <a:defRPr/>
              </a:pPr>
              <a:endParaRPr lang="ru-RU" sz="1800" kern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Graphic 1">
              <a:extLst>
                <a:ext uri="{FF2B5EF4-FFF2-40B4-BE49-F238E27FC236}">
                  <a16:creationId xmlns:a16="http://schemas.microsoft.com/office/drawing/2014/main" id="{740CFD5B-FBD2-8911-A9F9-AC77F2097F14}"/>
                </a:ext>
              </a:extLst>
            </p:cNvPr>
            <p:cNvSpPr/>
            <p:nvPr/>
          </p:nvSpPr>
          <p:spPr>
            <a:xfrm>
              <a:off x="949437" y="2731224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85562">
                <a:buClrTx/>
                <a:defRPr/>
              </a:pPr>
              <a:endParaRPr lang="ru-RU" sz="1800" kern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" name="Graphic 1">
              <a:extLst>
                <a:ext uri="{FF2B5EF4-FFF2-40B4-BE49-F238E27FC236}">
                  <a16:creationId xmlns:a16="http://schemas.microsoft.com/office/drawing/2014/main" id="{430C34E6-8840-157B-28DA-5B60E8DC9557}"/>
                </a:ext>
              </a:extLst>
            </p:cNvPr>
            <p:cNvSpPr/>
            <p:nvPr/>
          </p:nvSpPr>
          <p:spPr>
            <a:xfrm>
              <a:off x="464265" y="3189764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85562">
                <a:buClrTx/>
                <a:defRPr/>
              </a:pPr>
              <a:endParaRPr lang="ru-RU" sz="1800" kern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" name="Graphic 1">
              <a:extLst>
                <a:ext uri="{FF2B5EF4-FFF2-40B4-BE49-F238E27FC236}">
                  <a16:creationId xmlns:a16="http://schemas.microsoft.com/office/drawing/2014/main" id="{DE0496C8-9936-A6FD-BD5F-68E0DCF85A03}"/>
                </a:ext>
              </a:extLst>
            </p:cNvPr>
            <p:cNvSpPr/>
            <p:nvPr/>
          </p:nvSpPr>
          <p:spPr>
            <a:xfrm>
              <a:off x="949437" y="3189764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85562">
                <a:buClrTx/>
                <a:defRPr/>
              </a:pPr>
              <a:endParaRPr lang="ru-RU" sz="1800" kern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" name="Graphic 1">
              <a:extLst>
                <a:ext uri="{FF2B5EF4-FFF2-40B4-BE49-F238E27FC236}">
                  <a16:creationId xmlns:a16="http://schemas.microsoft.com/office/drawing/2014/main" id="{ECB74130-391D-C680-8DBA-443FF3C7A7C8}"/>
                </a:ext>
              </a:extLst>
            </p:cNvPr>
            <p:cNvSpPr/>
            <p:nvPr/>
          </p:nvSpPr>
          <p:spPr>
            <a:xfrm>
              <a:off x="464265" y="3648306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85562">
                <a:buClrTx/>
                <a:defRPr/>
              </a:pPr>
              <a:endParaRPr lang="ru-RU" sz="1800" kern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1" name="Graphic 1">
              <a:extLst>
                <a:ext uri="{FF2B5EF4-FFF2-40B4-BE49-F238E27FC236}">
                  <a16:creationId xmlns:a16="http://schemas.microsoft.com/office/drawing/2014/main" id="{30B2ED63-9F32-D12F-4473-EEFBB01B9951}"/>
                </a:ext>
              </a:extLst>
            </p:cNvPr>
            <p:cNvSpPr/>
            <p:nvPr/>
          </p:nvSpPr>
          <p:spPr>
            <a:xfrm>
              <a:off x="949437" y="3648306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85562">
                <a:buClrTx/>
                <a:defRPr/>
              </a:pPr>
              <a:endParaRPr lang="ru-RU" sz="1800" kern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" name="Graphic 1">
              <a:extLst>
                <a:ext uri="{FF2B5EF4-FFF2-40B4-BE49-F238E27FC236}">
                  <a16:creationId xmlns:a16="http://schemas.microsoft.com/office/drawing/2014/main" id="{60C60129-88FA-2F48-40B2-08086D821823}"/>
                </a:ext>
              </a:extLst>
            </p:cNvPr>
            <p:cNvSpPr/>
            <p:nvPr/>
          </p:nvSpPr>
          <p:spPr>
            <a:xfrm>
              <a:off x="464265" y="4106846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85562">
                <a:buClrTx/>
                <a:defRPr/>
              </a:pPr>
              <a:endParaRPr lang="ru-RU" sz="1800" kern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3" name="Graphic 1">
              <a:extLst>
                <a:ext uri="{FF2B5EF4-FFF2-40B4-BE49-F238E27FC236}">
                  <a16:creationId xmlns:a16="http://schemas.microsoft.com/office/drawing/2014/main" id="{7060247C-C680-FCFB-C118-18AFCB6A96AA}"/>
                </a:ext>
              </a:extLst>
            </p:cNvPr>
            <p:cNvSpPr/>
            <p:nvPr/>
          </p:nvSpPr>
          <p:spPr>
            <a:xfrm>
              <a:off x="949437" y="4106846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85562">
                <a:buClrTx/>
                <a:defRPr/>
              </a:pPr>
              <a:endParaRPr lang="ru-RU" sz="1800" kern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26B7C03E-EBC9-E96B-07A6-95CF7A16917D}"/>
              </a:ext>
            </a:extLst>
          </p:cNvPr>
          <p:cNvSpPr/>
          <p:nvPr/>
        </p:nvSpPr>
        <p:spPr>
          <a:xfrm>
            <a:off x="0" y="-11791"/>
            <a:ext cx="12192000" cy="249081"/>
          </a:xfrm>
          <a:prstGeom prst="rect">
            <a:avLst/>
          </a:prstGeom>
          <a:solidFill>
            <a:srgbClr val="1F376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62E290FE-48D5-AEBE-4B48-711CB563627F}"/>
              </a:ext>
            </a:extLst>
          </p:cNvPr>
          <p:cNvSpPr/>
          <p:nvPr/>
        </p:nvSpPr>
        <p:spPr>
          <a:xfrm>
            <a:off x="0" y="6739838"/>
            <a:ext cx="12192000" cy="249081"/>
          </a:xfrm>
          <a:prstGeom prst="rect">
            <a:avLst/>
          </a:prstGeom>
          <a:solidFill>
            <a:srgbClr val="1F376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grpSp>
        <p:nvGrpSpPr>
          <p:cNvPr id="36" name="Группа 21">
            <a:extLst>
              <a:ext uri="{FF2B5EF4-FFF2-40B4-BE49-F238E27FC236}">
                <a16:creationId xmlns:a16="http://schemas.microsoft.com/office/drawing/2014/main" id="{A7D8F639-B96D-5600-3B72-75B81DA29AF2}"/>
              </a:ext>
            </a:extLst>
          </p:cNvPr>
          <p:cNvGrpSpPr>
            <a:grpSpLocks/>
          </p:cNvGrpSpPr>
          <p:nvPr/>
        </p:nvGrpSpPr>
        <p:grpSpPr bwMode="auto">
          <a:xfrm>
            <a:off x="615950" y="326520"/>
            <a:ext cx="1107747" cy="2153583"/>
            <a:chOff x="464265" y="2731224"/>
            <a:chExt cx="970344" cy="1850030"/>
          </a:xfrm>
          <a:solidFill>
            <a:srgbClr val="1F3764"/>
          </a:solidFill>
        </p:grpSpPr>
        <p:sp>
          <p:nvSpPr>
            <p:cNvPr id="37" name="Graphic 1">
              <a:extLst>
                <a:ext uri="{FF2B5EF4-FFF2-40B4-BE49-F238E27FC236}">
                  <a16:creationId xmlns:a16="http://schemas.microsoft.com/office/drawing/2014/main" id="{BC76F174-772C-528A-C785-20E81DA5F301}"/>
                </a:ext>
              </a:extLst>
            </p:cNvPr>
            <p:cNvSpPr/>
            <p:nvPr/>
          </p:nvSpPr>
          <p:spPr>
            <a:xfrm>
              <a:off x="464265" y="2731224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85562">
                <a:buClrTx/>
                <a:defRPr/>
              </a:pPr>
              <a:endParaRPr lang="ru-RU" sz="1800" kern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8" name="Graphic 1">
              <a:extLst>
                <a:ext uri="{FF2B5EF4-FFF2-40B4-BE49-F238E27FC236}">
                  <a16:creationId xmlns:a16="http://schemas.microsoft.com/office/drawing/2014/main" id="{F23D9982-22B8-9A2E-EC35-F8905FB1FF79}"/>
                </a:ext>
              </a:extLst>
            </p:cNvPr>
            <p:cNvSpPr/>
            <p:nvPr/>
          </p:nvSpPr>
          <p:spPr>
            <a:xfrm>
              <a:off x="949437" y="2731224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85562">
                <a:buClrTx/>
                <a:defRPr/>
              </a:pPr>
              <a:endParaRPr lang="ru-RU" sz="1800" kern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9" name="Graphic 1">
              <a:extLst>
                <a:ext uri="{FF2B5EF4-FFF2-40B4-BE49-F238E27FC236}">
                  <a16:creationId xmlns:a16="http://schemas.microsoft.com/office/drawing/2014/main" id="{EADD8F26-F92D-7115-1939-44E40B50EDF7}"/>
                </a:ext>
              </a:extLst>
            </p:cNvPr>
            <p:cNvSpPr/>
            <p:nvPr/>
          </p:nvSpPr>
          <p:spPr>
            <a:xfrm>
              <a:off x="464265" y="3189764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85562">
                <a:buClrTx/>
                <a:defRPr/>
              </a:pPr>
              <a:endParaRPr lang="ru-RU" sz="1800" kern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0" name="Graphic 1">
              <a:extLst>
                <a:ext uri="{FF2B5EF4-FFF2-40B4-BE49-F238E27FC236}">
                  <a16:creationId xmlns:a16="http://schemas.microsoft.com/office/drawing/2014/main" id="{1DE12600-4467-CAD3-28FB-D115BC980D33}"/>
                </a:ext>
              </a:extLst>
            </p:cNvPr>
            <p:cNvSpPr/>
            <p:nvPr/>
          </p:nvSpPr>
          <p:spPr>
            <a:xfrm>
              <a:off x="949437" y="3189764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85562">
                <a:buClrTx/>
                <a:defRPr/>
              </a:pPr>
              <a:endParaRPr lang="ru-RU" sz="1800" kern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" name="Graphic 1">
              <a:extLst>
                <a:ext uri="{FF2B5EF4-FFF2-40B4-BE49-F238E27FC236}">
                  <a16:creationId xmlns:a16="http://schemas.microsoft.com/office/drawing/2014/main" id="{F8D58F62-F6F6-9FF5-9C7E-2852278AA32F}"/>
                </a:ext>
              </a:extLst>
            </p:cNvPr>
            <p:cNvSpPr/>
            <p:nvPr/>
          </p:nvSpPr>
          <p:spPr>
            <a:xfrm>
              <a:off x="464265" y="3648306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85562">
                <a:buClrTx/>
                <a:defRPr/>
              </a:pPr>
              <a:endParaRPr lang="ru-RU" sz="1800" kern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2" name="Graphic 1">
              <a:extLst>
                <a:ext uri="{FF2B5EF4-FFF2-40B4-BE49-F238E27FC236}">
                  <a16:creationId xmlns:a16="http://schemas.microsoft.com/office/drawing/2014/main" id="{2D8140C9-F0A0-4E98-7253-597C18F022DC}"/>
                </a:ext>
              </a:extLst>
            </p:cNvPr>
            <p:cNvSpPr/>
            <p:nvPr/>
          </p:nvSpPr>
          <p:spPr>
            <a:xfrm>
              <a:off x="949437" y="3648306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85562">
                <a:buClrTx/>
                <a:defRPr/>
              </a:pPr>
              <a:endParaRPr lang="ru-RU" sz="1800" kern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3" name="Graphic 1">
              <a:extLst>
                <a:ext uri="{FF2B5EF4-FFF2-40B4-BE49-F238E27FC236}">
                  <a16:creationId xmlns:a16="http://schemas.microsoft.com/office/drawing/2014/main" id="{C936D62E-5E30-8753-48CD-A39DCDDA4A40}"/>
                </a:ext>
              </a:extLst>
            </p:cNvPr>
            <p:cNvSpPr/>
            <p:nvPr/>
          </p:nvSpPr>
          <p:spPr>
            <a:xfrm>
              <a:off x="464265" y="4106846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85562">
                <a:buClrTx/>
                <a:defRPr/>
              </a:pPr>
              <a:endParaRPr lang="ru-RU" sz="1800" kern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4" name="Graphic 1">
              <a:extLst>
                <a:ext uri="{FF2B5EF4-FFF2-40B4-BE49-F238E27FC236}">
                  <a16:creationId xmlns:a16="http://schemas.microsoft.com/office/drawing/2014/main" id="{81426339-EB8B-25B7-F1B3-4105AB009730}"/>
                </a:ext>
              </a:extLst>
            </p:cNvPr>
            <p:cNvSpPr/>
            <p:nvPr/>
          </p:nvSpPr>
          <p:spPr>
            <a:xfrm>
              <a:off x="949437" y="4106846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85562">
                <a:buClrTx/>
                <a:defRPr/>
              </a:pPr>
              <a:endParaRPr lang="ru-RU" sz="1800" kern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6409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585DECB-FFB4-1335-8EB1-D63198BD2082}"/>
              </a:ext>
            </a:extLst>
          </p:cNvPr>
          <p:cNvSpPr/>
          <p:nvPr/>
        </p:nvSpPr>
        <p:spPr>
          <a:xfrm>
            <a:off x="0" y="-11791"/>
            <a:ext cx="12192000" cy="518129"/>
          </a:xfrm>
          <a:prstGeom prst="rect">
            <a:avLst/>
          </a:prstGeom>
          <a:solidFill>
            <a:srgbClr val="1F376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3BCB4CD-E7B8-5D60-F5FA-B69318779F1E}"/>
              </a:ext>
            </a:extLst>
          </p:cNvPr>
          <p:cNvSpPr/>
          <p:nvPr/>
        </p:nvSpPr>
        <p:spPr>
          <a:xfrm>
            <a:off x="210491" y="31418"/>
            <a:ext cx="116432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ОБЪЕКТЫ КОНТРОЛЯ</a:t>
            </a:r>
          </a:p>
        </p:txBody>
      </p:sp>
      <p:pic>
        <p:nvPicPr>
          <p:cNvPr id="8" name="Рисунок 7" descr="Группа со сплошной заливкой">
            <a:extLst>
              <a:ext uri="{FF2B5EF4-FFF2-40B4-BE49-F238E27FC236}">
                <a16:creationId xmlns:a16="http://schemas.microsoft.com/office/drawing/2014/main" id="{9B5DFA13-A634-19E7-6BD5-49C4D4517A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902" y="-71479"/>
            <a:ext cx="643396" cy="64339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C847DA3-34E5-6859-E60B-4F86A1E53EA0}"/>
              </a:ext>
            </a:extLst>
          </p:cNvPr>
          <p:cNvSpPr txBox="1"/>
          <p:nvPr/>
        </p:nvSpPr>
        <p:spPr>
          <a:xfrm>
            <a:off x="517409" y="1907264"/>
            <a:ext cx="2182245" cy="584775"/>
          </a:xfrm>
          <a:prstGeom prst="rect">
            <a:avLst/>
          </a:prstGeom>
          <a:solidFill>
            <a:srgbClr val="58A3BC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ВСЕГО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8D2D756-AE5B-49AF-4EC6-F00EF284A779}"/>
              </a:ext>
            </a:extLst>
          </p:cNvPr>
          <p:cNvSpPr/>
          <p:nvPr/>
        </p:nvSpPr>
        <p:spPr>
          <a:xfrm>
            <a:off x="517411" y="3341311"/>
            <a:ext cx="2182245" cy="11990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2800" b="1" kern="0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ШКОЛЫ</a:t>
            </a:r>
            <a:endParaRPr lang="ru-RU" sz="3600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DE89700-1634-998B-5DEC-4F0BA1CCA168}"/>
              </a:ext>
            </a:extLst>
          </p:cNvPr>
          <p:cNvSpPr/>
          <p:nvPr/>
        </p:nvSpPr>
        <p:spPr>
          <a:xfrm>
            <a:off x="517412" y="4808867"/>
            <a:ext cx="2182245" cy="11990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2800" b="1" kern="0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ДДО</a:t>
            </a:r>
            <a:endParaRPr lang="ru-RU" sz="3600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Google Shape;1495;p69">
            <a:extLst>
              <a:ext uri="{FF2B5EF4-FFF2-40B4-BE49-F238E27FC236}">
                <a16:creationId xmlns:a16="http://schemas.microsoft.com/office/drawing/2014/main" id="{1CFF4E93-1BB4-5726-B634-4185AB9D6DD2}"/>
              </a:ext>
            </a:extLst>
          </p:cNvPr>
          <p:cNvSpPr/>
          <p:nvPr/>
        </p:nvSpPr>
        <p:spPr>
          <a:xfrm rot="5400000" flipV="1">
            <a:off x="1424734" y="2600637"/>
            <a:ext cx="367597" cy="707072"/>
          </a:xfrm>
          <a:custGeom>
            <a:avLst/>
            <a:gdLst/>
            <a:ahLst/>
            <a:cxnLst/>
            <a:rect l="l" t="t" r="r" b="b"/>
            <a:pathLst>
              <a:path w="1956" h="2684" extrusionOk="0">
                <a:moveTo>
                  <a:pt x="1" y="0"/>
                </a:moveTo>
                <a:lnTo>
                  <a:pt x="787" y="1342"/>
                </a:lnTo>
                <a:lnTo>
                  <a:pt x="1" y="2683"/>
                </a:lnTo>
                <a:lnTo>
                  <a:pt x="1955" y="1342"/>
                </a:lnTo>
                <a:lnTo>
                  <a:pt x="1" y="0"/>
                </a:lnTo>
                <a:close/>
              </a:path>
            </a:pathLst>
          </a:custGeom>
          <a:solidFill>
            <a:srgbClr val="666666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E49DA39-56FB-E6EC-4A3C-BACE9E8B08BB}"/>
              </a:ext>
            </a:extLst>
          </p:cNvPr>
          <p:cNvSpPr txBox="1"/>
          <p:nvPr/>
        </p:nvSpPr>
        <p:spPr>
          <a:xfrm>
            <a:off x="3137683" y="1936361"/>
            <a:ext cx="1595310" cy="646331"/>
          </a:xfrm>
          <a:prstGeom prst="rect">
            <a:avLst/>
          </a:prstGeom>
          <a:noFill/>
          <a:ln>
            <a:solidFill>
              <a:srgbClr val="1F3764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ru-RU" sz="3600" b="1" kern="0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15 372</a:t>
            </a:r>
            <a:endParaRPr lang="aa-ET" sz="3600" dirty="0">
              <a:solidFill>
                <a:srgbClr val="1F3764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9866B8A-2FC9-8D2F-3D35-7E9DB7534123}"/>
              </a:ext>
            </a:extLst>
          </p:cNvPr>
          <p:cNvSpPr txBox="1"/>
          <p:nvPr/>
        </p:nvSpPr>
        <p:spPr>
          <a:xfrm>
            <a:off x="3217032" y="3649714"/>
            <a:ext cx="1436612" cy="646331"/>
          </a:xfrm>
          <a:prstGeom prst="rect">
            <a:avLst/>
          </a:prstGeom>
          <a:noFill/>
          <a:ln>
            <a:solidFill>
              <a:srgbClr val="1F3764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7 411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861092E-30AA-4DAD-8A1E-54F8352AE260}"/>
              </a:ext>
            </a:extLst>
          </p:cNvPr>
          <p:cNvSpPr txBox="1"/>
          <p:nvPr/>
        </p:nvSpPr>
        <p:spPr>
          <a:xfrm>
            <a:off x="3217032" y="5079185"/>
            <a:ext cx="1436612" cy="646331"/>
          </a:xfrm>
          <a:prstGeom prst="rect">
            <a:avLst/>
          </a:prstGeom>
          <a:noFill/>
          <a:ln>
            <a:solidFill>
              <a:srgbClr val="1F3764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7 961</a:t>
            </a: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9AA4F531-3E97-6AAF-1869-E25ECE0E6B21}"/>
              </a:ext>
            </a:extLst>
          </p:cNvPr>
          <p:cNvSpPr/>
          <p:nvPr/>
        </p:nvSpPr>
        <p:spPr>
          <a:xfrm>
            <a:off x="5003915" y="749575"/>
            <a:ext cx="2017371" cy="841166"/>
          </a:xfrm>
          <a:prstGeom prst="rect">
            <a:avLst/>
          </a:prstGeom>
          <a:solidFill>
            <a:srgbClr val="57A3B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2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Городские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id="{74FADC3B-29B0-0B64-A1E2-53DA224448CD}"/>
              </a:ext>
            </a:extLst>
          </p:cNvPr>
          <p:cNvSpPr/>
          <p:nvPr/>
        </p:nvSpPr>
        <p:spPr>
          <a:xfrm>
            <a:off x="7475228" y="749575"/>
            <a:ext cx="1875601" cy="841174"/>
          </a:xfrm>
          <a:prstGeom prst="rect">
            <a:avLst/>
          </a:prstGeom>
          <a:solidFill>
            <a:srgbClr val="57A3B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2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Сельские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id="{263C923C-ABBA-462D-A848-15BCD5E12131}"/>
              </a:ext>
            </a:extLst>
          </p:cNvPr>
          <p:cNvSpPr/>
          <p:nvPr/>
        </p:nvSpPr>
        <p:spPr>
          <a:xfrm>
            <a:off x="5322251" y="1936361"/>
            <a:ext cx="1380698" cy="646331"/>
          </a:xfrm>
          <a:prstGeom prst="rect">
            <a:avLst/>
          </a:prstGeom>
          <a:ln>
            <a:solidFill>
              <a:srgbClr val="1F3764"/>
            </a:solidFill>
          </a:ln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6 559</a:t>
            </a:r>
          </a:p>
        </p:txBody>
      </p:sp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7B9C735A-DA61-6B4F-DCC5-DE6E02A4483D}"/>
              </a:ext>
            </a:extLst>
          </p:cNvPr>
          <p:cNvSpPr/>
          <p:nvPr/>
        </p:nvSpPr>
        <p:spPr>
          <a:xfrm>
            <a:off x="7722679" y="1936361"/>
            <a:ext cx="1380698" cy="646331"/>
          </a:xfrm>
          <a:prstGeom prst="rect">
            <a:avLst/>
          </a:prstGeom>
          <a:ln>
            <a:solidFill>
              <a:srgbClr val="1F3764"/>
            </a:solidFill>
          </a:ln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8 813</a:t>
            </a:r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id="{CA916F6D-B491-49C9-6CCE-9A2DE69838EC}"/>
              </a:ext>
            </a:extLst>
          </p:cNvPr>
          <p:cNvSpPr/>
          <p:nvPr/>
        </p:nvSpPr>
        <p:spPr>
          <a:xfrm>
            <a:off x="9772559" y="749574"/>
            <a:ext cx="2117820" cy="841175"/>
          </a:xfrm>
          <a:prstGeom prst="rect">
            <a:avLst/>
          </a:prstGeom>
          <a:solidFill>
            <a:srgbClr val="57A3B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2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Кол-во детей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35DFA1E-D72C-F800-7149-B32A8C15C38C}"/>
              </a:ext>
            </a:extLst>
          </p:cNvPr>
          <p:cNvSpPr txBox="1"/>
          <p:nvPr/>
        </p:nvSpPr>
        <p:spPr>
          <a:xfrm>
            <a:off x="5294294" y="3649714"/>
            <a:ext cx="1436612" cy="646331"/>
          </a:xfrm>
          <a:prstGeom prst="rect">
            <a:avLst/>
          </a:prstGeom>
          <a:noFill/>
          <a:ln>
            <a:solidFill>
              <a:srgbClr val="1F3764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2 427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263FD58B-A27C-5CF8-CA74-D0F6768298CE}"/>
              </a:ext>
            </a:extLst>
          </p:cNvPr>
          <p:cNvSpPr txBox="1"/>
          <p:nvPr/>
        </p:nvSpPr>
        <p:spPr>
          <a:xfrm>
            <a:off x="5294294" y="5079185"/>
            <a:ext cx="1436612" cy="646331"/>
          </a:xfrm>
          <a:prstGeom prst="rect">
            <a:avLst/>
          </a:prstGeom>
          <a:noFill/>
          <a:ln>
            <a:solidFill>
              <a:srgbClr val="1F3764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4 132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014E5CB-A936-C6BB-071A-F225B3803B7F}"/>
              </a:ext>
            </a:extLst>
          </p:cNvPr>
          <p:cNvSpPr txBox="1"/>
          <p:nvPr/>
        </p:nvSpPr>
        <p:spPr>
          <a:xfrm>
            <a:off x="7694722" y="3649714"/>
            <a:ext cx="1436612" cy="646331"/>
          </a:xfrm>
          <a:prstGeom prst="rect">
            <a:avLst/>
          </a:prstGeom>
          <a:noFill/>
          <a:ln>
            <a:solidFill>
              <a:srgbClr val="1F3764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4 984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ADAC7BCC-EE9B-1A07-B7BE-2CD068281298}"/>
              </a:ext>
            </a:extLst>
          </p:cNvPr>
          <p:cNvSpPr txBox="1"/>
          <p:nvPr/>
        </p:nvSpPr>
        <p:spPr>
          <a:xfrm>
            <a:off x="7694722" y="5079185"/>
            <a:ext cx="1436612" cy="646331"/>
          </a:xfrm>
          <a:prstGeom prst="rect">
            <a:avLst/>
          </a:prstGeom>
          <a:noFill/>
          <a:ln>
            <a:solidFill>
              <a:srgbClr val="1F3764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3 829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2DF195E-8D35-D910-A59E-EDF8364DF24C}"/>
              </a:ext>
            </a:extLst>
          </p:cNvPr>
          <p:cNvSpPr txBox="1"/>
          <p:nvPr/>
        </p:nvSpPr>
        <p:spPr>
          <a:xfrm>
            <a:off x="9816008" y="3649714"/>
            <a:ext cx="2030922" cy="646331"/>
          </a:xfrm>
          <a:prstGeom prst="rect">
            <a:avLst/>
          </a:prstGeom>
          <a:noFill/>
          <a:ln>
            <a:solidFill>
              <a:srgbClr val="1F3764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3,7 млн.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035B1E3F-1CA8-A946-FBFA-818CCE2FB10A}"/>
              </a:ext>
            </a:extLst>
          </p:cNvPr>
          <p:cNvSpPr txBox="1"/>
          <p:nvPr/>
        </p:nvSpPr>
        <p:spPr>
          <a:xfrm>
            <a:off x="9740347" y="5079185"/>
            <a:ext cx="2182244" cy="646331"/>
          </a:xfrm>
          <a:prstGeom prst="rect">
            <a:avLst/>
          </a:prstGeom>
          <a:noFill/>
          <a:ln>
            <a:solidFill>
              <a:srgbClr val="1F3764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771 тыс.</a:t>
            </a:r>
          </a:p>
        </p:txBody>
      </p:sp>
      <p:sp>
        <p:nvSpPr>
          <p:cNvPr id="69" name="Прямоугольник 68">
            <a:extLst>
              <a:ext uri="{FF2B5EF4-FFF2-40B4-BE49-F238E27FC236}">
                <a16:creationId xmlns:a16="http://schemas.microsoft.com/office/drawing/2014/main" id="{1C2BBFFA-DD5D-2E56-1231-C9BA3C528A44}"/>
              </a:ext>
            </a:extLst>
          </p:cNvPr>
          <p:cNvSpPr/>
          <p:nvPr/>
        </p:nvSpPr>
        <p:spPr>
          <a:xfrm>
            <a:off x="9816008" y="1936361"/>
            <a:ext cx="2030922" cy="646331"/>
          </a:xfrm>
          <a:prstGeom prst="rect">
            <a:avLst/>
          </a:prstGeom>
          <a:ln>
            <a:solidFill>
              <a:srgbClr val="1F3764"/>
            </a:solidFill>
          </a:ln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4,5 млн.</a:t>
            </a:r>
          </a:p>
        </p:txBody>
      </p:sp>
      <p:sp>
        <p:nvSpPr>
          <p:cNvPr id="70" name="Google Shape;1495;p69">
            <a:extLst>
              <a:ext uri="{FF2B5EF4-FFF2-40B4-BE49-F238E27FC236}">
                <a16:creationId xmlns:a16="http://schemas.microsoft.com/office/drawing/2014/main" id="{C52A04A3-564E-7F81-0DB3-C4B8EC8D3281}"/>
              </a:ext>
            </a:extLst>
          </p:cNvPr>
          <p:cNvSpPr/>
          <p:nvPr/>
        </p:nvSpPr>
        <p:spPr>
          <a:xfrm rot="5400000" flipV="1">
            <a:off x="3751540" y="2600637"/>
            <a:ext cx="367597" cy="707072"/>
          </a:xfrm>
          <a:custGeom>
            <a:avLst/>
            <a:gdLst/>
            <a:ahLst/>
            <a:cxnLst/>
            <a:rect l="l" t="t" r="r" b="b"/>
            <a:pathLst>
              <a:path w="1956" h="2684" extrusionOk="0">
                <a:moveTo>
                  <a:pt x="1" y="0"/>
                </a:moveTo>
                <a:lnTo>
                  <a:pt x="787" y="1342"/>
                </a:lnTo>
                <a:lnTo>
                  <a:pt x="1" y="2683"/>
                </a:lnTo>
                <a:lnTo>
                  <a:pt x="1955" y="1342"/>
                </a:lnTo>
                <a:lnTo>
                  <a:pt x="1" y="0"/>
                </a:lnTo>
                <a:close/>
              </a:path>
            </a:pathLst>
          </a:custGeom>
          <a:solidFill>
            <a:srgbClr val="666666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495;p69">
            <a:extLst>
              <a:ext uri="{FF2B5EF4-FFF2-40B4-BE49-F238E27FC236}">
                <a16:creationId xmlns:a16="http://schemas.microsoft.com/office/drawing/2014/main" id="{11898F74-3849-CC8A-734D-8A2322285A59}"/>
              </a:ext>
            </a:extLst>
          </p:cNvPr>
          <p:cNvSpPr/>
          <p:nvPr/>
        </p:nvSpPr>
        <p:spPr>
          <a:xfrm rot="5400000" flipV="1">
            <a:off x="5828802" y="2600637"/>
            <a:ext cx="367597" cy="707072"/>
          </a:xfrm>
          <a:custGeom>
            <a:avLst/>
            <a:gdLst/>
            <a:ahLst/>
            <a:cxnLst/>
            <a:rect l="l" t="t" r="r" b="b"/>
            <a:pathLst>
              <a:path w="1956" h="2684" extrusionOk="0">
                <a:moveTo>
                  <a:pt x="1" y="0"/>
                </a:moveTo>
                <a:lnTo>
                  <a:pt x="787" y="1342"/>
                </a:lnTo>
                <a:lnTo>
                  <a:pt x="1" y="2683"/>
                </a:lnTo>
                <a:lnTo>
                  <a:pt x="1955" y="1342"/>
                </a:lnTo>
                <a:lnTo>
                  <a:pt x="1" y="0"/>
                </a:lnTo>
                <a:close/>
              </a:path>
            </a:pathLst>
          </a:custGeom>
          <a:solidFill>
            <a:srgbClr val="666666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495;p69">
            <a:extLst>
              <a:ext uri="{FF2B5EF4-FFF2-40B4-BE49-F238E27FC236}">
                <a16:creationId xmlns:a16="http://schemas.microsoft.com/office/drawing/2014/main" id="{A9585AF0-F8D0-746A-8810-87DEC665584C}"/>
              </a:ext>
            </a:extLst>
          </p:cNvPr>
          <p:cNvSpPr/>
          <p:nvPr/>
        </p:nvSpPr>
        <p:spPr>
          <a:xfrm rot="5400000" flipV="1">
            <a:off x="8229230" y="2600637"/>
            <a:ext cx="367597" cy="707072"/>
          </a:xfrm>
          <a:custGeom>
            <a:avLst/>
            <a:gdLst/>
            <a:ahLst/>
            <a:cxnLst/>
            <a:rect l="l" t="t" r="r" b="b"/>
            <a:pathLst>
              <a:path w="1956" h="2684" extrusionOk="0">
                <a:moveTo>
                  <a:pt x="1" y="0"/>
                </a:moveTo>
                <a:lnTo>
                  <a:pt x="787" y="1342"/>
                </a:lnTo>
                <a:lnTo>
                  <a:pt x="1" y="2683"/>
                </a:lnTo>
                <a:lnTo>
                  <a:pt x="1955" y="1342"/>
                </a:lnTo>
                <a:lnTo>
                  <a:pt x="1" y="0"/>
                </a:lnTo>
                <a:close/>
              </a:path>
            </a:pathLst>
          </a:custGeom>
          <a:solidFill>
            <a:srgbClr val="666666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495;p69">
            <a:extLst>
              <a:ext uri="{FF2B5EF4-FFF2-40B4-BE49-F238E27FC236}">
                <a16:creationId xmlns:a16="http://schemas.microsoft.com/office/drawing/2014/main" id="{BDF9E7D1-AAFD-1C11-58CC-DF90204C9433}"/>
              </a:ext>
            </a:extLst>
          </p:cNvPr>
          <p:cNvSpPr/>
          <p:nvPr/>
        </p:nvSpPr>
        <p:spPr>
          <a:xfrm rot="5400000" flipV="1">
            <a:off x="10647671" y="2600637"/>
            <a:ext cx="367597" cy="707072"/>
          </a:xfrm>
          <a:custGeom>
            <a:avLst/>
            <a:gdLst/>
            <a:ahLst/>
            <a:cxnLst/>
            <a:rect l="l" t="t" r="r" b="b"/>
            <a:pathLst>
              <a:path w="1956" h="2684" extrusionOk="0">
                <a:moveTo>
                  <a:pt x="1" y="0"/>
                </a:moveTo>
                <a:lnTo>
                  <a:pt x="787" y="1342"/>
                </a:lnTo>
                <a:lnTo>
                  <a:pt x="1" y="2683"/>
                </a:lnTo>
                <a:lnTo>
                  <a:pt x="1955" y="1342"/>
                </a:lnTo>
                <a:lnTo>
                  <a:pt x="1" y="0"/>
                </a:lnTo>
                <a:close/>
              </a:path>
            </a:pathLst>
          </a:custGeom>
          <a:solidFill>
            <a:srgbClr val="666666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5A998F-0357-8F25-8A91-DF5E559442B9}"/>
              </a:ext>
            </a:extLst>
          </p:cNvPr>
          <p:cNvSpPr txBox="1"/>
          <p:nvPr/>
        </p:nvSpPr>
        <p:spPr>
          <a:xfrm>
            <a:off x="11751289" y="3463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a-ET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84BF3F50-4DF6-6B7D-1B24-7DD471A893F8}"/>
              </a:ext>
            </a:extLst>
          </p:cNvPr>
          <p:cNvSpPr/>
          <p:nvPr/>
        </p:nvSpPr>
        <p:spPr>
          <a:xfrm>
            <a:off x="0" y="6739838"/>
            <a:ext cx="12192000" cy="249081"/>
          </a:xfrm>
          <a:prstGeom prst="rect">
            <a:avLst/>
          </a:prstGeom>
          <a:solidFill>
            <a:srgbClr val="1F376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69921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4567BC1-EF8D-510D-8237-132841EA42DD}"/>
              </a:ext>
            </a:extLst>
          </p:cNvPr>
          <p:cNvSpPr txBox="1"/>
          <p:nvPr/>
        </p:nvSpPr>
        <p:spPr>
          <a:xfrm>
            <a:off x="129057" y="697028"/>
            <a:ext cx="4887080" cy="369332"/>
          </a:xfrm>
          <a:prstGeom prst="rect">
            <a:avLst/>
          </a:prstGeom>
          <a:solidFill>
            <a:srgbClr val="58A3BC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БЫЛО </a:t>
            </a:r>
            <a:r>
              <a:rPr lang="ru-RU" sz="14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(до 01.01.2023г.)</a:t>
            </a:r>
            <a:endParaRPr lang="ru-RU" sz="14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444222D-BF3C-A74D-DEFC-7DA878F5DAF0}"/>
              </a:ext>
            </a:extLst>
          </p:cNvPr>
          <p:cNvSpPr/>
          <p:nvPr/>
        </p:nvSpPr>
        <p:spPr>
          <a:xfrm>
            <a:off x="135622" y="2393303"/>
            <a:ext cx="1785193" cy="8343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600" b="1" kern="0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по </a:t>
            </a:r>
            <a:r>
              <a:rPr lang="ru-RU" sz="1600" b="1" kern="0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особому порядку</a:t>
            </a:r>
            <a:endParaRPr lang="ru-RU" sz="2000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AE128D70-131B-67F7-A35F-A332DD1C1888}"/>
              </a:ext>
            </a:extLst>
          </p:cNvPr>
          <p:cNvSpPr/>
          <p:nvPr/>
        </p:nvSpPr>
        <p:spPr>
          <a:xfrm>
            <a:off x="126547" y="4495059"/>
            <a:ext cx="1794268" cy="7687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600" b="1" kern="0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внепланово</a:t>
            </a:r>
            <a:endParaRPr lang="ru-RU" sz="2000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9954BC6-5C39-B134-B16E-D1FD82B12732}"/>
              </a:ext>
            </a:extLst>
          </p:cNvPr>
          <p:cNvSpPr txBox="1"/>
          <p:nvPr/>
        </p:nvSpPr>
        <p:spPr>
          <a:xfrm>
            <a:off x="5520971" y="677383"/>
            <a:ext cx="6288756" cy="408623"/>
          </a:xfrm>
          <a:prstGeom prst="flowChartAlternateProcess">
            <a:avLst/>
          </a:prstGeom>
          <a:solidFill>
            <a:srgbClr val="58A3BC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БУДЕТ </a:t>
            </a:r>
            <a:r>
              <a:rPr lang="ru-RU" sz="14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 01.01.23г.)</a:t>
            </a:r>
            <a:endParaRPr lang="ru-RU" sz="14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Овал 31">
            <a:extLst>
              <a:ext uri="{FF2B5EF4-FFF2-40B4-BE49-F238E27FC236}">
                <a16:creationId xmlns:a16="http://schemas.microsoft.com/office/drawing/2014/main" id="{0B4B9720-3CED-3103-B268-644115B5B473}"/>
              </a:ext>
            </a:extLst>
          </p:cNvPr>
          <p:cNvSpPr/>
          <p:nvPr/>
        </p:nvSpPr>
        <p:spPr>
          <a:xfrm>
            <a:off x="5836770" y="2312246"/>
            <a:ext cx="2512007" cy="634235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4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на соответствие </a:t>
            </a:r>
            <a:r>
              <a:rPr lang="ru-RU" sz="1400" b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разрешительных требований </a:t>
            </a:r>
            <a:endParaRPr lang="ru-RU" b="1" dirty="0">
              <a:solidFill>
                <a:srgbClr val="13596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id="{660DBA2A-0464-4645-6C53-CCB24B7B529F}"/>
              </a:ext>
            </a:extLst>
          </p:cNvPr>
          <p:cNvSpPr/>
          <p:nvPr/>
        </p:nvSpPr>
        <p:spPr>
          <a:xfrm>
            <a:off x="8727067" y="2073709"/>
            <a:ext cx="1136977" cy="305360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 algn="ctr">
              <a:defRPr/>
            </a:pPr>
            <a:r>
              <a:rPr lang="ru-RU" sz="14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ШКОЛЫ</a:t>
            </a:r>
          </a:p>
        </p:txBody>
      </p:sp>
      <p:sp>
        <p:nvSpPr>
          <p:cNvPr id="69" name="Прямоугольник 68">
            <a:extLst>
              <a:ext uri="{FF2B5EF4-FFF2-40B4-BE49-F238E27FC236}">
                <a16:creationId xmlns:a16="http://schemas.microsoft.com/office/drawing/2014/main" id="{8CEE0D32-8B5B-C092-D2C4-80A9B49BA17C}"/>
              </a:ext>
            </a:extLst>
          </p:cNvPr>
          <p:cNvSpPr/>
          <p:nvPr/>
        </p:nvSpPr>
        <p:spPr>
          <a:xfrm>
            <a:off x="0" y="-11791"/>
            <a:ext cx="12192000" cy="518129"/>
          </a:xfrm>
          <a:prstGeom prst="rect">
            <a:avLst/>
          </a:prstGeom>
          <a:solidFill>
            <a:srgbClr val="1F376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413DB13-3652-DC5D-D6E5-CB20CF0023EF}"/>
              </a:ext>
            </a:extLst>
          </p:cNvPr>
          <p:cNvSpPr/>
          <p:nvPr/>
        </p:nvSpPr>
        <p:spPr>
          <a:xfrm>
            <a:off x="210491" y="21165"/>
            <a:ext cx="116432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ПРОВЕРКИ И ПРОФИЛАКТИЧЕСКИЙ </a:t>
            </a:r>
            <a:r>
              <a:rPr lang="kk-KZ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КОНТРОЛЬ (школы, ДДО)</a:t>
            </a:r>
            <a:endParaRPr lang="kk-KZ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 descr="Исследование со сплошной заливкой">
            <a:extLst>
              <a:ext uri="{FF2B5EF4-FFF2-40B4-BE49-F238E27FC236}">
                <a16:creationId xmlns:a16="http://schemas.microsoft.com/office/drawing/2014/main" id="{DDA37EE3-7F06-305E-9CEE-BA1788E137B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88192" y="-24295"/>
            <a:ext cx="518129" cy="518129"/>
          </a:xfrm>
          <a:prstGeom prst="rect">
            <a:avLst/>
          </a:prstGeom>
        </p:spPr>
      </p:pic>
      <p:sp>
        <p:nvSpPr>
          <p:cNvPr id="29" name="Овал 28">
            <a:extLst>
              <a:ext uri="{FF2B5EF4-FFF2-40B4-BE49-F238E27FC236}">
                <a16:creationId xmlns:a16="http://schemas.microsoft.com/office/drawing/2014/main" id="{FC46808B-1709-CB64-62D0-04F359C86C4E}"/>
              </a:ext>
            </a:extLst>
          </p:cNvPr>
          <p:cNvSpPr/>
          <p:nvPr/>
        </p:nvSpPr>
        <p:spPr>
          <a:xfrm>
            <a:off x="5666612" y="4820197"/>
            <a:ext cx="2591970" cy="43758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6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 </a:t>
            </a:r>
            <a:r>
              <a:rPr lang="ru-RU" sz="1600" b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посещением</a:t>
            </a:r>
            <a:endParaRPr lang="ru-RU" sz="2000" b="1" dirty="0">
              <a:solidFill>
                <a:srgbClr val="13596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Овал 36">
            <a:extLst>
              <a:ext uri="{FF2B5EF4-FFF2-40B4-BE49-F238E27FC236}">
                <a16:creationId xmlns:a16="http://schemas.microsoft.com/office/drawing/2014/main" id="{B1C6F0C9-2C85-975A-E342-8DD0F422DEEB}"/>
              </a:ext>
            </a:extLst>
          </p:cNvPr>
          <p:cNvSpPr/>
          <p:nvPr/>
        </p:nvSpPr>
        <p:spPr>
          <a:xfrm>
            <a:off x="5690817" y="5378739"/>
            <a:ext cx="2597018" cy="432825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6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без </a:t>
            </a:r>
            <a:r>
              <a:rPr lang="ru-RU" sz="1600" b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посещения</a:t>
            </a:r>
            <a:endParaRPr lang="ru-RU" sz="2000" b="1" dirty="0">
              <a:solidFill>
                <a:srgbClr val="13596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E5E71CD7-01B8-8EE8-5FA6-EA6F0D756A44}"/>
              </a:ext>
            </a:extLst>
          </p:cNvPr>
          <p:cNvSpPr/>
          <p:nvPr/>
        </p:nvSpPr>
        <p:spPr>
          <a:xfrm>
            <a:off x="2148358" y="2205234"/>
            <a:ext cx="1053708" cy="376137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 algn="ctr">
              <a:defRPr/>
            </a:pPr>
            <a:r>
              <a:rPr lang="ru-RU" sz="1600" b="1" kern="0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ШКОЛЫ</a:t>
            </a:r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29BEAD4A-CB6C-9215-07EA-24835D87121D}"/>
              </a:ext>
            </a:extLst>
          </p:cNvPr>
          <p:cNvSpPr/>
          <p:nvPr/>
        </p:nvSpPr>
        <p:spPr>
          <a:xfrm>
            <a:off x="2142924" y="2871927"/>
            <a:ext cx="1053708" cy="408532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 algn="ctr">
              <a:defRPr/>
            </a:pPr>
            <a:r>
              <a:rPr lang="ru-RU" b="1" kern="0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ДДО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BDB677F-C875-38E8-D2D6-68D4C754EDD4}"/>
              </a:ext>
            </a:extLst>
          </p:cNvPr>
          <p:cNvSpPr txBox="1"/>
          <p:nvPr/>
        </p:nvSpPr>
        <p:spPr>
          <a:xfrm>
            <a:off x="11751289" y="3463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a-ET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9EA4B05-AAF0-A963-D8EC-E6996D59938C}"/>
              </a:ext>
            </a:extLst>
          </p:cNvPr>
          <p:cNvSpPr/>
          <p:nvPr/>
        </p:nvSpPr>
        <p:spPr>
          <a:xfrm>
            <a:off x="0" y="6739838"/>
            <a:ext cx="12192000" cy="249081"/>
          </a:xfrm>
          <a:prstGeom prst="rect">
            <a:avLst/>
          </a:prstGeom>
          <a:solidFill>
            <a:srgbClr val="1F376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1B21AA9-5826-773B-1251-172052B052DE}"/>
              </a:ext>
            </a:extLst>
          </p:cNvPr>
          <p:cNvSpPr/>
          <p:nvPr/>
        </p:nvSpPr>
        <p:spPr>
          <a:xfrm>
            <a:off x="8738727" y="2529453"/>
            <a:ext cx="1136977" cy="317046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 algn="ctr">
              <a:defRPr/>
            </a:pPr>
            <a:r>
              <a:rPr lang="ru-RU" sz="14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ДДО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773F71AC-CF0C-DFFD-C19C-916AF37255AA}"/>
              </a:ext>
            </a:extLst>
          </p:cNvPr>
          <p:cNvSpPr/>
          <p:nvPr/>
        </p:nvSpPr>
        <p:spPr>
          <a:xfrm>
            <a:off x="8779523" y="5030890"/>
            <a:ext cx="1228127" cy="491177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 algn="ctr">
              <a:defRPr/>
            </a:pPr>
            <a:r>
              <a:rPr lang="ru-RU" sz="14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ШКОЛЫ,</a:t>
            </a:r>
          </a:p>
          <a:p>
            <a:pPr algn="ctr">
              <a:defRPr/>
            </a:pPr>
            <a:r>
              <a:rPr lang="ru-RU" sz="14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ДДО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09EE7D52-F6F0-7DD1-9F00-44521041C130}"/>
              </a:ext>
            </a:extLst>
          </p:cNvPr>
          <p:cNvSpPr/>
          <p:nvPr/>
        </p:nvSpPr>
        <p:spPr>
          <a:xfrm>
            <a:off x="8750271" y="5599290"/>
            <a:ext cx="3337128" cy="1059191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 marL="171450" indent="-171450" algn="just">
              <a:buFont typeface="Wingdings" panose="05000000000000000000" pitchFamily="2" charset="2"/>
              <a:buChar char="§"/>
              <a:defRPr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экстренное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извещение о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возникновении и распространении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эпидемии,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инфекционных, паразитарных заболеваний,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отравлений</a:t>
            </a:r>
            <a:endParaRPr lang="aa-E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09EE7D52-F6F0-7DD1-9F00-44521041C130}"/>
              </a:ext>
            </a:extLst>
          </p:cNvPr>
          <p:cNvSpPr/>
          <p:nvPr/>
        </p:nvSpPr>
        <p:spPr>
          <a:xfrm>
            <a:off x="2177764" y="3765095"/>
            <a:ext cx="2687199" cy="2812998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 marL="171450" indent="-171450" algn="ctr">
              <a:buFont typeface="Arial" panose="020B0604020202020204" pitchFamily="34" charset="0"/>
              <a:buChar char="•"/>
              <a:defRPr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§"/>
              <a:defRPr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контроль исполнения предписаний;</a:t>
            </a:r>
          </a:p>
          <a:p>
            <a:pPr marL="171450" indent="-171450" algn="just">
              <a:buFont typeface="Wingdings" panose="05000000000000000000" pitchFamily="2" charset="2"/>
              <a:buChar char="§"/>
              <a:defRPr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обращения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физ.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и юр. лиц,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жалобы, при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наличии подтвержденных фактов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нарушений;</a:t>
            </a:r>
          </a:p>
          <a:p>
            <a:pPr marL="171450" indent="-171450" algn="just">
              <a:buFont typeface="Wingdings" panose="05000000000000000000" pitchFamily="2" charset="2"/>
              <a:buChar char="§"/>
              <a:defRPr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поручения прокуратуры по конкретным фактам причинения либо угрозе вреда</a:t>
            </a:r>
            <a:endParaRPr lang="aa-ET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§"/>
              <a:defRPr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экстренное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извещение о возникновении и распространении эпидемии, инфекционных, паразитарных заболеваний,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отравлений;</a:t>
            </a:r>
          </a:p>
          <a:p>
            <a:pPr marL="285750" indent="-285750" algn="ctr">
              <a:buFontTx/>
              <a:buChar char="-"/>
              <a:defRPr/>
            </a:pPr>
            <a:endParaRPr lang="aa-ET" sz="1400" dirty="0"/>
          </a:p>
        </p:txBody>
      </p:sp>
      <p:sp>
        <p:nvSpPr>
          <p:cNvPr id="54" name="Овал 53">
            <a:extLst>
              <a:ext uri="{FF2B5EF4-FFF2-40B4-BE49-F238E27FC236}">
                <a16:creationId xmlns:a16="http://schemas.microsoft.com/office/drawing/2014/main" id="{153F8FB7-5E4D-E650-55CC-D7EFB51AF3A1}"/>
              </a:ext>
            </a:extLst>
          </p:cNvPr>
          <p:cNvSpPr/>
          <p:nvPr/>
        </p:nvSpPr>
        <p:spPr>
          <a:xfrm>
            <a:off x="5906011" y="3174976"/>
            <a:ext cx="2457562" cy="498336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4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внеплановые</a:t>
            </a:r>
            <a:endParaRPr lang="ru-RU" sz="1400" b="1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4444222D-BF3C-A74D-DEFC-7DA878F5DAF0}"/>
              </a:ext>
            </a:extLst>
          </p:cNvPr>
          <p:cNvSpPr/>
          <p:nvPr/>
        </p:nvSpPr>
        <p:spPr>
          <a:xfrm>
            <a:off x="6032097" y="1157049"/>
            <a:ext cx="2247128" cy="35336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400" b="1" kern="0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Формы контроля</a:t>
            </a:r>
            <a:endParaRPr lang="aa-ET" sz="1400" dirty="0">
              <a:solidFill>
                <a:srgbClr val="1F3764"/>
              </a:solidFill>
            </a:endParaRPr>
          </a:p>
        </p:txBody>
      </p:sp>
      <p:sp>
        <p:nvSpPr>
          <p:cNvPr id="57" name="Прямоугольник 56">
            <a:extLst>
              <a:ext uri="{FF2B5EF4-FFF2-40B4-BE49-F238E27FC236}">
                <a16:creationId xmlns:a16="http://schemas.microsoft.com/office/drawing/2014/main" id="{29BEAD4A-CB6C-9215-07EA-24835D87121D}"/>
              </a:ext>
            </a:extLst>
          </p:cNvPr>
          <p:cNvSpPr/>
          <p:nvPr/>
        </p:nvSpPr>
        <p:spPr>
          <a:xfrm>
            <a:off x="5520971" y="1639530"/>
            <a:ext cx="3059455" cy="292594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 algn="ctr">
              <a:defRPr/>
            </a:pPr>
            <a:r>
              <a:rPr lang="ru-RU" sz="1400" b="1" kern="0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Проверки </a:t>
            </a:r>
            <a:endParaRPr lang="ru-RU" sz="1400" b="1" kern="0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Прямоугольник 57">
            <a:extLst>
              <a:ext uri="{FF2B5EF4-FFF2-40B4-BE49-F238E27FC236}">
                <a16:creationId xmlns:a16="http://schemas.microsoft.com/office/drawing/2014/main" id="{29BEAD4A-CB6C-9215-07EA-24835D87121D}"/>
              </a:ext>
            </a:extLst>
          </p:cNvPr>
          <p:cNvSpPr/>
          <p:nvPr/>
        </p:nvSpPr>
        <p:spPr>
          <a:xfrm>
            <a:off x="5551000" y="4148698"/>
            <a:ext cx="3018288" cy="370555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 algn="ctr">
              <a:defRPr/>
            </a:pPr>
            <a:r>
              <a:rPr lang="ru-RU" sz="1400" b="1" kern="0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Профилактический контроль</a:t>
            </a:r>
            <a:endParaRPr lang="ru-RU" sz="1400" b="1" kern="0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Прямоугольник 58">
            <a:extLst>
              <a:ext uri="{FF2B5EF4-FFF2-40B4-BE49-F238E27FC236}">
                <a16:creationId xmlns:a16="http://schemas.microsoft.com/office/drawing/2014/main" id="{29BEAD4A-CB6C-9215-07EA-24835D87121D}"/>
              </a:ext>
            </a:extLst>
          </p:cNvPr>
          <p:cNvSpPr/>
          <p:nvPr/>
        </p:nvSpPr>
        <p:spPr>
          <a:xfrm>
            <a:off x="5579007" y="5994538"/>
            <a:ext cx="2769769" cy="370555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 algn="ctr">
              <a:defRPr/>
            </a:pPr>
            <a:r>
              <a:rPr lang="ru-RU" sz="1400" b="1" kern="0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Расследования</a:t>
            </a:r>
            <a:endParaRPr lang="ru-RU" sz="1400" b="1" kern="0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Прямоугольник 59">
            <a:extLst>
              <a:ext uri="{FF2B5EF4-FFF2-40B4-BE49-F238E27FC236}">
                <a16:creationId xmlns:a16="http://schemas.microsoft.com/office/drawing/2014/main" id="{4444222D-BF3C-A74D-DEFC-7DA878F5DAF0}"/>
              </a:ext>
            </a:extLst>
          </p:cNvPr>
          <p:cNvSpPr/>
          <p:nvPr/>
        </p:nvSpPr>
        <p:spPr>
          <a:xfrm>
            <a:off x="10264601" y="1164873"/>
            <a:ext cx="1353453" cy="35336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400" b="1" kern="0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Кратность</a:t>
            </a:r>
            <a:endParaRPr lang="aa-ET" sz="1400" dirty="0">
              <a:solidFill>
                <a:srgbClr val="1F3764"/>
              </a:solidFill>
            </a:endParaRPr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id="{4444222D-BF3C-A74D-DEFC-7DA878F5DAF0}"/>
              </a:ext>
            </a:extLst>
          </p:cNvPr>
          <p:cNvSpPr/>
          <p:nvPr/>
        </p:nvSpPr>
        <p:spPr>
          <a:xfrm>
            <a:off x="10264600" y="1959824"/>
            <a:ext cx="1353453" cy="42949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4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чаще 1 раза в 2 года</a:t>
            </a:r>
            <a:endParaRPr lang="aa-ET" sz="1400" dirty="0"/>
          </a:p>
        </p:txBody>
      </p:sp>
      <p:sp>
        <p:nvSpPr>
          <p:cNvPr id="62" name="Прямоугольник 61">
            <a:extLst>
              <a:ext uri="{FF2B5EF4-FFF2-40B4-BE49-F238E27FC236}">
                <a16:creationId xmlns:a16="http://schemas.microsoft.com/office/drawing/2014/main" id="{4444222D-BF3C-A74D-DEFC-7DA878F5DAF0}"/>
              </a:ext>
            </a:extLst>
          </p:cNvPr>
          <p:cNvSpPr/>
          <p:nvPr/>
        </p:nvSpPr>
        <p:spPr>
          <a:xfrm>
            <a:off x="10264602" y="2569841"/>
            <a:ext cx="1353453" cy="42949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чаще 1 раза в год</a:t>
            </a:r>
            <a:endParaRPr lang="aa-ET" sz="1400" dirty="0"/>
          </a:p>
        </p:txBody>
      </p:sp>
      <p:sp>
        <p:nvSpPr>
          <p:cNvPr id="64" name="Прямоугольник 63">
            <a:extLst>
              <a:ext uri="{FF2B5EF4-FFF2-40B4-BE49-F238E27FC236}">
                <a16:creationId xmlns:a16="http://schemas.microsoft.com/office/drawing/2014/main" id="{09EE7D52-F6F0-7DD1-9F00-44521041C130}"/>
              </a:ext>
            </a:extLst>
          </p:cNvPr>
          <p:cNvSpPr/>
          <p:nvPr/>
        </p:nvSpPr>
        <p:spPr>
          <a:xfrm>
            <a:off x="8750272" y="3197197"/>
            <a:ext cx="3337127" cy="1278200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 marL="171450" indent="-171450" algn="just">
              <a:buFont typeface="Wingdings" panose="05000000000000000000" pitchFamily="2" charset="2"/>
              <a:buChar char="§"/>
              <a:defRPr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контроль исполнения предписаний;</a:t>
            </a:r>
          </a:p>
          <a:p>
            <a:pPr marL="171450" indent="-171450" algn="just">
              <a:buFont typeface="Wingdings" panose="05000000000000000000" pitchFamily="2" charset="2"/>
              <a:buChar char="§"/>
              <a:defRPr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обращения фил и юр. лиц, жалобы,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при наличии убедительных оснований и подтверждающих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доказательств;</a:t>
            </a:r>
          </a:p>
          <a:p>
            <a:pPr marL="171450" indent="-171450" algn="just">
              <a:buFont typeface="Wingdings" panose="05000000000000000000" pitchFamily="2" charset="2"/>
              <a:buChar char="§"/>
              <a:defRPr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оручения прокуратуры по конкретным фактам причинения либо угрозе вреда</a:t>
            </a:r>
            <a:endParaRPr lang="aa-E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10719959" y="1627869"/>
            <a:ext cx="314985" cy="2416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Стрелка вниз 64"/>
          <p:cNvSpPr/>
          <p:nvPr/>
        </p:nvSpPr>
        <p:spPr>
          <a:xfrm>
            <a:off x="6859443" y="2055332"/>
            <a:ext cx="367176" cy="2012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8397638" y="2475082"/>
            <a:ext cx="293281" cy="308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Стрелка вправо 65"/>
          <p:cNvSpPr/>
          <p:nvPr/>
        </p:nvSpPr>
        <p:spPr>
          <a:xfrm>
            <a:off x="8433786" y="3259030"/>
            <a:ext cx="293281" cy="308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Стрелка вниз 66"/>
          <p:cNvSpPr/>
          <p:nvPr/>
        </p:nvSpPr>
        <p:spPr>
          <a:xfrm>
            <a:off x="6859443" y="4600610"/>
            <a:ext cx="367176" cy="2012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Стрелка вправо 69"/>
          <p:cNvSpPr/>
          <p:nvPr/>
        </p:nvSpPr>
        <p:spPr>
          <a:xfrm>
            <a:off x="8372412" y="5131511"/>
            <a:ext cx="293281" cy="308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>
            <a:extLst>
              <a:ext uri="{FF2B5EF4-FFF2-40B4-BE49-F238E27FC236}">
                <a16:creationId xmlns:a16="http://schemas.microsoft.com/office/drawing/2014/main" id="{4444222D-BF3C-A74D-DEFC-7DA878F5DAF0}"/>
              </a:ext>
            </a:extLst>
          </p:cNvPr>
          <p:cNvSpPr/>
          <p:nvPr/>
        </p:nvSpPr>
        <p:spPr>
          <a:xfrm>
            <a:off x="10264599" y="5017277"/>
            <a:ext cx="1353453" cy="42949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4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чаще </a:t>
            </a: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раз </a:t>
            </a:r>
            <a:r>
              <a:rPr lang="ru-RU" sz="14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</a:t>
            </a:r>
            <a:endParaRPr lang="aa-ET" sz="1400" dirty="0"/>
          </a:p>
        </p:txBody>
      </p:sp>
      <p:sp>
        <p:nvSpPr>
          <p:cNvPr id="73" name="Стрелка вправо 72"/>
          <p:cNvSpPr/>
          <p:nvPr/>
        </p:nvSpPr>
        <p:spPr>
          <a:xfrm>
            <a:off x="8417199" y="6002027"/>
            <a:ext cx="293281" cy="308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Прямоугольник 73">
            <a:extLst>
              <a:ext uri="{FF2B5EF4-FFF2-40B4-BE49-F238E27FC236}">
                <a16:creationId xmlns:a16="http://schemas.microsoft.com/office/drawing/2014/main" id="{29BEAD4A-CB6C-9215-07EA-24835D87121D}"/>
              </a:ext>
            </a:extLst>
          </p:cNvPr>
          <p:cNvSpPr/>
          <p:nvPr/>
        </p:nvSpPr>
        <p:spPr>
          <a:xfrm>
            <a:off x="187325" y="1635276"/>
            <a:ext cx="1830616" cy="292594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 algn="ctr">
              <a:defRPr/>
            </a:pPr>
            <a:r>
              <a:rPr lang="ru-RU" sz="1400" b="1" kern="0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Проверки </a:t>
            </a:r>
            <a:endParaRPr lang="ru-RU" sz="1400" b="1" kern="0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Прямоугольник 74">
            <a:extLst>
              <a:ext uri="{FF2B5EF4-FFF2-40B4-BE49-F238E27FC236}">
                <a16:creationId xmlns:a16="http://schemas.microsoft.com/office/drawing/2014/main" id="{4444222D-BF3C-A74D-DEFC-7DA878F5DAF0}"/>
              </a:ext>
            </a:extLst>
          </p:cNvPr>
          <p:cNvSpPr/>
          <p:nvPr/>
        </p:nvSpPr>
        <p:spPr>
          <a:xfrm>
            <a:off x="195911" y="1191677"/>
            <a:ext cx="1822030" cy="35336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400" b="1" kern="0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Формы контроля</a:t>
            </a:r>
            <a:endParaRPr lang="aa-ET" sz="1400" dirty="0">
              <a:solidFill>
                <a:srgbClr val="1F3764"/>
              </a:solidFill>
            </a:endParaRPr>
          </a:p>
        </p:txBody>
      </p:sp>
      <p:sp>
        <p:nvSpPr>
          <p:cNvPr id="76" name="Стрелка вниз 75"/>
          <p:cNvSpPr/>
          <p:nvPr/>
        </p:nvSpPr>
        <p:spPr>
          <a:xfrm>
            <a:off x="840093" y="2081806"/>
            <a:ext cx="367176" cy="2012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Прямоугольник 76">
            <a:extLst>
              <a:ext uri="{FF2B5EF4-FFF2-40B4-BE49-F238E27FC236}">
                <a16:creationId xmlns:a16="http://schemas.microsoft.com/office/drawing/2014/main" id="{4444222D-BF3C-A74D-DEFC-7DA878F5DAF0}"/>
              </a:ext>
            </a:extLst>
          </p:cNvPr>
          <p:cNvSpPr/>
          <p:nvPr/>
        </p:nvSpPr>
        <p:spPr>
          <a:xfrm>
            <a:off x="3662685" y="1218862"/>
            <a:ext cx="1331822" cy="35336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400" b="1" kern="0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Кратность</a:t>
            </a:r>
            <a:endParaRPr lang="aa-ET" sz="1400" dirty="0">
              <a:solidFill>
                <a:srgbClr val="1F3764"/>
              </a:solidFill>
            </a:endParaRPr>
          </a:p>
        </p:txBody>
      </p:sp>
      <p:sp>
        <p:nvSpPr>
          <p:cNvPr id="78" name="Прямоугольник 77">
            <a:extLst>
              <a:ext uri="{FF2B5EF4-FFF2-40B4-BE49-F238E27FC236}">
                <a16:creationId xmlns:a16="http://schemas.microsoft.com/office/drawing/2014/main" id="{4444222D-BF3C-A74D-DEFC-7DA878F5DAF0}"/>
              </a:ext>
            </a:extLst>
          </p:cNvPr>
          <p:cNvSpPr/>
          <p:nvPr/>
        </p:nvSpPr>
        <p:spPr>
          <a:xfrm>
            <a:off x="3641053" y="2164320"/>
            <a:ext cx="1353453" cy="42949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раз в год</a:t>
            </a:r>
            <a:endParaRPr lang="aa-ET" sz="1400" dirty="0"/>
          </a:p>
        </p:txBody>
      </p:sp>
      <p:sp>
        <p:nvSpPr>
          <p:cNvPr id="79" name="Прямоугольник 78">
            <a:extLst>
              <a:ext uri="{FF2B5EF4-FFF2-40B4-BE49-F238E27FC236}">
                <a16:creationId xmlns:a16="http://schemas.microsoft.com/office/drawing/2014/main" id="{4444222D-BF3C-A74D-DEFC-7DA878F5DAF0}"/>
              </a:ext>
            </a:extLst>
          </p:cNvPr>
          <p:cNvSpPr/>
          <p:nvPr/>
        </p:nvSpPr>
        <p:spPr>
          <a:xfrm>
            <a:off x="3612142" y="2865011"/>
            <a:ext cx="1382364" cy="42949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раз в полугодие</a:t>
            </a:r>
            <a:endParaRPr lang="aa-ET" sz="1400" dirty="0"/>
          </a:p>
        </p:txBody>
      </p:sp>
      <p:sp>
        <p:nvSpPr>
          <p:cNvPr id="80" name="Стрелка вниз 79"/>
          <p:cNvSpPr/>
          <p:nvPr/>
        </p:nvSpPr>
        <p:spPr>
          <a:xfrm>
            <a:off x="4076862" y="1708210"/>
            <a:ext cx="314985" cy="2416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1" name="Прямая соединительная линия 80">
            <a:extLst>
              <a:ext uri="{FF2B5EF4-FFF2-40B4-BE49-F238E27FC236}">
                <a16:creationId xmlns:a16="http://schemas.microsoft.com/office/drawing/2014/main" id="{31E0EB38-2C11-F210-7BF2-5A153BF915C9}"/>
              </a:ext>
            </a:extLst>
          </p:cNvPr>
          <p:cNvCxnSpPr/>
          <p:nvPr/>
        </p:nvCxnSpPr>
        <p:spPr>
          <a:xfrm>
            <a:off x="5267426" y="1157049"/>
            <a:ext cx="18162" cy="5429661"/>
          </a:xfrm>
          <a:prstGeom prst="line">
            <a:avLst/>
          </a:prstGeom>
          <a:ln w="19050">
            <a:solidFill>
              <a:srgbClr val="1F376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3393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5EEA3569-B445-0F10-B68B-A46CFB3A7C92}"/>
              </a:ext>
            </a:extLst>
          </p:cNvPr>
          <p:cNvSpPr/>
          <p:nvPr/>
        </p:nvSpPr>
        <p:spPr>
          <a:xfrm>
            <a:off x="851229" y="1215881"/>
            <a:ext cx="2874642" cy="81595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600" b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особому порядку</a:t>
            </a:r>
          </a:p>
          <a:p>
            <a:pPr algn="ctr"/>
            <a:r>
              <a:rPr lang="ru-RU" sz="20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5 247</a:t>
            </a:r>
            <a:endParaRPr lang="ru-RU" sz="2000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6A3DBC22-A114-4AF8-4651-33BBF1AEA682}"/>
              </a:ext>
            </a:extLst>
          </p:cNvPr>
          <p:cNvSpPr/>
          <p:nvPr/>
        </p:nvSpPr>
        <p:spPr>
          <a:xfrm>
            <a:off x="0" y="-11791"/>
            <a:ext cx="12192000" cy="518129"/>
          </a:xfrm>
          <a:prstGeom prst="rect">
            <a:avLst/>
          </a:prstGeom>
          <a:solidFill>
            <a:srgbClr val="1F376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413DB13-3652-DC5D-D6E5-CB20CF0023EF}"/>
              </a:ext>
            </a:extLst>
          </p:cNvPr>
          <p:cNvSpPr/>
          <p:nvPr/>
        </p:nvSpPr>
        <p:spPr>
          <a:xfrm>
            <a:off x="210491" y="45024"/>
            <a:ext cx="116432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ИТОГИ ПРОВЕРОК И КОНТРОЛЯ </a:t>
            </a:r>
            <a:r>
              <a:rPr lang="kk-KZ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год)</a:t>
            </a:r>
            <a:r>
              <a:rPr lang="kk-KZ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kk-KZ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5E4247F-098D-1B12-C9F8-FA97DCC35AC5}"/>
              </a:ext>
            </a:extLst>
          </p:cNvPr>
          <p:cNvSpPr txBox="1"/>
          <p:nvPr/>
        </p:nvSpPr>
        <p:spPr>
          <a:xfrm>
            <a:off x="783771" y="633987"/>
            <a:ext cx="6327244" cy="400110"/>
          </a:xfrm>
          <a:prstGeom prst="rect">
            <a:avLst/>
          </a:prstGeom>
          <a:solidFill>
            <a:srgbClr val="58A3BC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ВСЕГО ПРОВЕРОК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D185E617-96A1-9406-4BF7-C9930ED130D6}"/>
              </a:ext>
            </a:extLst>
          </p:cNvPr>
          <p:cNvSpPr/>
          <p:nvPr/>
        </p:nvSpPr>
        <p:spPr>
          <a:xfrm>
            <a:off x="844002" y="2288237"/>
            <a:ext cx="2874642" cy="66495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600" b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Внепланово</a:t>
            </a:r>
            <a:endParaRPr lang="ru-RU" sz="2000" b="1" kern="0" dirty="0">
              <a:solidFill>
                <a:srgbClr val="13596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5 160</a:t>
            </a:r>
            <a:endParaRPr lang="ru-RU" sz="2000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ABE5F627-9750-6F1A-5033-6AA373FCCAF5}"/>
              </a:ext>
            </a:extLst>
          </p:cNvPr>
          <p:cNvSpPr/>
          <p:nvPr/>
        </p:nvSpPr>
        <p:spPr>
          <a:xfrm>
            <a:off x="5408927" y="1257152"/>
            <a:ext cx="1702087" cy="326966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 algn="ctr">
              <a:defRPr/>
            </a:pPr>
            <a:r>
              <a:rPr lang="ru-RU" sz="14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ШКОЛЫ</a:t>
            </a:r>
          </a:p>
        </p:txBody>
      </p:sp>
      <p:pic>
        <p:nvPicPr>
          <p:cNvPr id="63" name="Рисунок 62" descr="Презентация с линейчатой диаграммой со сплошной заливкой">
            <a:extLst>
              <a:ext uri="{FF2B5EF4-FFF2-40B4-BE49-F238E27FC236}">
                <a16:creationId xmlns:a16="http://schemas.microsoft.com/office/drawing/2014/main" id="{7CDC8221-BB5A-C554-E0C0-32BEF630152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63140" y="-59298"/>
            <a:ext cx="588089" cy="58808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2BF553E-3EB1-5FE7-341A-DF0E1D22EAAC}"/>
              </a:ext>
            </a:extLst>
          </p:cNvPr>
          <p:cNvSpPr txBox="1"/>
          <p:nvPr/>
        </p:nvSpPr>
        <p:spPr>
          <a:xfrm>
            <a:off x="7229577" y="553845"/>
            <a:ext cx="192539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</a:t>
            </a:r>
            <a:r>
              <a:rPr lang="ru-RU" sz="28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8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891</a:t>
            </a:r>
            <a:endParaRPr lang="aa-ET" sz="2800" dirty="0">
              <a:solidFill>
                <a:srgbClr val="1F3764"/>
              </a:solidFill>
            </a:endParaRPr>
          </a:p>
        </p:txBody>
      </p:sp>
      <p:sp>
        <p:nvSpPr>
          <p:cNvPr id="11" name="Google Shape;1495;p69">
            <a:extLst>
              <a:ext uri="{FF2B5EF4-FFF2-40B4-BE49-F238E27FC236}">
                <a16:creationId xmlns:a16="http://schemas.microsoft.com/office/drawing/2014/main" id="{7514EF33-61CA-D626-6190-D242CF5F69C0}"/>
              </a:ext>
            </a:extLst>
          </p:cNvPr>
          <p:cNvSpPr/>
          <p:nvPr/>
        </p:nvSpPr>
        <p:spPr>
          <a:xfrm rot="5400000">
            <a:off x="4444971" y="1062149"/>
            <a:ext cx="134159" cy="418302"/>
          </a:xfrm>
          <a:custGeom>
            <a:avLst/>
            <a:gdLst/>
            <a:ahLst/>
            <a:cxnLst/>
            <a:rect l="l" t="t" r="r" b="b"/>
            <a:pathLst>
              <a:path w="1956" h="2684" extrusionOk="0">
                <a:moveTo>
                  <a:pt x="1" y="0"/>
                </a:moveTo>
                <a:lnTo>
                  <a:pt x="787" y="1342"/>
                </a:lnTo>
                <a:lnTo>
                  <a:pt x="1" y="2683"/>
                </a:lnTo>
                <a:lnTo>
                  <a:pt x="1955" y="1342"/>
                </a:lnTo>
                <a:lnTo>
                  <a:pt x="1" y="0"/>
                </a:lnTo>
                <a:close/>
              </a:path>
            </a:pathLst>
          </a:custGeom>
          <a:solidFill>
            <a:srgbClr val="666666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8914F29A-CBBA-8AE2-C23C-3EA7BEF93D9B}"/>
              </a:ext>
            </a:extLst>
          </p:cNvPr>
          <p:cNvSpPr/>
          <p:nvPr/>
        </p:nvSpPr>
        <p:spPr>
          <a:xfrm>
            <a:off x="5404192" y="1764180"/>
            <a:ext cx="1706822" cy="326966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 algn="ctr">
              <a:defRPr/>
            </a:pPr>
            <a:r>
              <a:rPr lang="ru-RU" sz="14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ДДО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B9EAF677-D672-E129-9422-AA3C79626F72}"/>
              </a:ext>
            </a:extLst>
          </p:cNvPr>
          <p:cNvSpPr/>
          <p:nvPr/>
        </p:nvSpPr>
        <p:spPr>
          <a:xfrm>
            <a:off x="5404193" y="2320582"/>
            <a:ext cx="1706822" cy="326966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 algn="ctr">
              <a:defRPr/>
            </a:pPr>
            <a:r>
              <a:rPr lang="ru-RU" sz="14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ШКОЛЫ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DE3EC618-7E09-A9BE-A0DD-58EFC9133530}"/>
              </a:ext>
            </a:extLst>
          </p:cNvPr>
          <p:cNvSpPr/>
          <p:nvPr/>
        </p:nvSpPr>
        <p:spPr>
          <a:xfrm>
            <a:off x="5412144" y="2789243"/>
            <a:ext cx="1698870" cy="326966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 algn="ctr">
              <a:defRPr/>
            </a:pPr>
            <a:r>
              <a:rPr lang="ru-RU" sz="14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ДДО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55332D9-3D95-1116-AE3E-28F68BB912F0}"/>
              </a:ext>
            </a:extLst>
          </p:cNvPr>
          <p:cNvSpPr txBox="1"/>
          <p:nvPr/>
        </p:nvSpPr>
        <p:spPr>
          <a:xfrm>
            <a:off x="783770" y="3279888"/>
            <a:ext cx="10755087" cy="400110"/>
          </a:xfrm>
          <a:prstGeom prst="rect">
            <a:avLst/>
          </a:prstGeom>
          <a:solidFill>
            <a:srgbClr val="58A3BC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ПРИНЯТЫЕ МЕРЫ</a:t>
            </a: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1AC214F6-FD19-EFA0-7550-EDA49DE07943}"/>
              </a:ext>
            </a:extLst>
          </p:cNvPr>
          <p:cNvSpPr/>
          <p:nvPr/>
        </p:nvSpPr>
        <p:spPr>
          <a:xfrm>
            <a:off x="783770" y="3785194"/>
            <a:ext cx="1630956" cy="60268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marL="9525" algn="just"/>
            <a:r>
              <a:rPr lang="ru-RU" sz="1400" b="1" dirty="0">
                <a:solidFill>
                  <a:srgbClr val="1E1E1E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Выдано предписаний</a:t>
            </a:r>
            <a:endParaRPr lang="aa-ET" sz="1100" b="1" dirty="0">
              <a:solidFill>
                <a:srgbClr val="12596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id="{0E6F3054-640F-3D21-2D64-ED4B2D05AFA4}"/>
              </a:ext>
            </a:extLst>
          </p:cNvPr>
          <p:cNvSpPr/>
          <p:nvPr/>
        </p:nvSpPr>
        <p:spPr>
          <a:xfrm>
            <a:off x="780524" y="4493638"/>
            <a:ext cx="1634202" cy="51030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marL="9525" algn="just"/>
            <a:r>
              <a:rPr lang="ru-RU" sz="1600" b="1" dirty="0" smtClean="0">
                <a:solidFill>
                  <a:srgbClr val="1E1E1E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Наложено </a:t>
            </a:r>
            <a:r>
              <a:rPr lang="ru-RU" sz="1600" b="1" dirty="0">
                <a:solidFill>
                  <a:srgbClr val="1E1E1E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штрафов</a:t>
            </a:r>
            <a:endParaRPr lang="aa-ET" sz="1200" b="1" dirty="0">
              <a:solidFill>
                <a:srgbClr val="12596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id="{3C6D73D8-4FB3-7B26-363E-43A064AF5555}"/>
              </a:ext>
            </a:extLst>
          </p:cNvPr>
          <p:cNvSpPr/>
          <p:nvPr/>
        </p:nvSpPr>
        <p:spPr>
          <a:xfrm>
            <a:off x="780524" y="5788383"/>
            <a:ext cx="1634202" cy="3925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marL="9525" algn="just"/>
            <a:r>
              <a:rPr lang="ru-RU" sz="1400" b="1" dirty="0">
                <a:solidFill>
                  <a:srgbClr val="1E1E1E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</a:t>
            </a:r>
            <a:r>
              <a:rPr lang="ru-RU" sz="1400" b="1" dirty="0">
                <a:solidFill>
                  <a:srgbClr val="1E1E1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тстранены от работы</a:t>
            </a:r>
            <a:endParaRPr lang="aa-ET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BC1671CB-C0BA-9A7A-7541-4E40193B278C}"/>
              </a:ext>
            </a:extLst>
          </p:cNvPr>
          <p:cNvSpPr/>
          <p:nvPr/>
        </p:nvSpPr>
        <p:spPr>
          <a:xfrm>
            <a:off x="762058" y="6328225"/>
            <a:ext cx="1652668" cy="3925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marL="9525" algn="just"/>
            <a:r>
              <a:rPr lang="ru-RU" sz="1400" b="1" dirty="0">
                <a:solidFill>
                  <a:srgbClr val="1E1E1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Передано в суд  </a:t>
            </a:r>
            <a:endParaRPr lang="aa-ET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id="{671A551A-EB21-3864-F025-A3BFED5332CE}"/>
              </a:ext>
            </a:extLst>
          </p:cNvPr>
          <p:cNvSpPr/>
          <p:nvPr/>
        </p:nvSpPr>
        <p:spPr>
          <a:xfrm>
            <a:off x="762058" y="5094364"/>
            <a:ext cx="1652668" cy="56242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marL="9525" algn="just"/>
            <a:r>
              <a:rPr lang="ru-RU" sz="1400" b="1" dirty="0" smtClean="0">
                <a:solidFill>
                  <a:srgbClr val="1E1E1E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Сумма штрафов</a:t>
            </a:r>
            <a:endParaRPr lang="aa-ET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73741EE-5005-98EB-610F-6D7AF2949B67}"/>
              </a:ext>
            </a:extLst>
          </p:cNvPr>
          <p:cNvSpPr txBox="1"/>
          <p:nvPr/>
        </p:nvSpPr>
        <p:spPr>
          <a:xfrm>
            <a:off x="11751289" y="3463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a-ET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3A5D1AB-FDF9-4DAB-5EC8-05F27D5F870D}"/>
              </a:ext>
            </a:extLst>
          </p:cNvPr>
          <p:cNvSpPr/>
          <p:nvPr/>
        </p:nvSpPr>
        <p:spPr>
          <a:xfrm>
            <a:off x="0" y="6810881"/>
            <a:ext cx="12192000" cy="249081"/>
          </a:xfrm>
          <a:prstGeom prst="rect">
            <a:avLst/>
          </a:prstGeom>
          <a:solidFill>
            <a:srgbClr val="1F376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E4AF4C3-6DFE-375E-F992-EF141372A4EA}"/>
              </a:ext>
            </a:extLst>
          </p:cNvPr>
          <p:cNvSpPr txBox="1"/>
          <p:nvPr/>
        </p:nvSpPr>
        <p:spPr>
          <a:xfrm>
            <a:off x="7352044" y="1259641"/>
            <a:ext cx="88465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5 124</a:t>
            </a:r>
            <a:endParaRPr lang="aa-ET" sz="2000" dirty="0">
              <a:solidFill>
                <a:srgbClr val="1F3764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3CA6CAC-F82E-4ED1-B6CC-9455938A0F26}"/>
              </a:ext>
            </a:extLst>
          </p:cNvPr>
          <p:cNvSpPr txBox="1"/>
          <p:nvPr/>
        </p:nvSpPr>
        <p:spPr>
          <a:xfrm>
            <a:off x="7347913" y="1712031"/>
            <a:ext cx="75537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123</a:t>
            </a:r>
            <a:endParaRPr lang="aa-ET" sz="2000" dirty="0">
              <a:solidFill>
                <a:srgbClr val="1F3764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7F77CE5-FD76-6C57-98D2-182EFCF9565D}"/>
              </a:ext>
            </a:extLst>
          </p:cNvPr>
          <p:cNvSpPr txBox="1"/>
          <p:nvPr/>
        </p:nvSpPr>
        <p:spPr>
          <a:xfrm>
            <a:off x="7347913" y="2264528"/>
            <a:ext cx="96158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4 592</a:t>
            </a:r>
            <a:endParaRPr lang="aa-ET" sz="2000" dirty="0">
              <a:solidFill>
                <a:srgbClr val="1F3764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9218656-F651-CD48-35C0-206E446EFA21}"/>
              </a:ext>
            </a:extLst>
          </p:cNvPr>
          <p:cNvSpPr txBox="1"/>
          <p:nvPr/>
        </p:nvSpPr>
        <p:spPr>
          <a:xfrm>
            <a:off x="7365271" y="2743398"/>
            <a:ext cx="18887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568</a:t>
            </a:r>
            <a:endParaRPr lang="aa-ET" sz="2000" dirty="0">
              <a:solidFill>
                <a:srgbClr val="1F3764"/>
              </a:solidFill>
            </a:endParaRPr>
          </a:p>
        </p:txBody>
      </p:sp>
      <p:cxnSp>
        <p:nvCxnSpPr>
          <p:cNvPr id="69" name="Соединительная линия уступом 68">
            <a:extLst>
              <a:ext uri="{FF2B5EF4-FFF2-40B4-BE49-F238E27FC236}">
                <a16:creationId xmlns:a16="http://schemas.microsoft.com/office/drawing/2014/main" id="{924099AF-B0F7-5960-09B6-9A92C6FD1E63}"/>
              </a:ext>
            </a:extLst>
          </p:cNvPr>
          <p:cNvCxnSpPr>
            <a:cxnSpLocks/>
          </p:cNvCxnSpPr>
          <p:nvPr/>
        </p:nvCxnSpPr>
        <p:spPr>
          <a:xfrm>
            <a:off x="4143942" y="1712031"/>
            <a:ext cx="828566" cy="251043"/>
          </a:xfrm>
          <a:prstGeom prst="bentConnector3">
            <a:avLst/>
          </a:prstGeom>
          <a:ln w="19050">
            <a:solidFill>
              <a:srgbClr val="1F376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Соединительная линия уступом 69">
            <a:extLst>
              <a:ext uri="{FF2B5EF4-FFF2-40B4-BE49-F238E27FC236}">
                <a16:creationId xmlns:a16="http://schemas.microsoft.com/office/drawing/2014/main" id="{CA6FAF79-645E-359D-2CA6-26492C9FA8F5}"/>
              </a:ext>
            </a:extLst>
          </p:cNvPr>
          <p:cNvCxnSpPr>
            <a:cxnSpLocks/>
          </p:cNvCxnSpPr>
          <p:nvPr/>
        </p:nvCxnSpPr>
        <p:spPr>
          <a:xfrm flipV="1">
            <a:off x="4143942" y="1419477"/>
            <a:ext cx="832174" cy="298978"/>
          </a:xfrm>
          <a:prstGeom prst="bentConnector3">
            <a:avLst>
              <a:gd name="adj1" fmla="val 50000"/>
            </a:avLst>
          </a:prstGeom>
          <a:ln w="19050">
            <a:solidFill>
              <a:srgbClr val="1F376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Соединительная линия уступом 71">
            <a:extLst>
              <a:ext uri="{FF2B5EF4-FFF2-40B4-BE49-F238E27FC236}">
                <a16:creationId xmlns:a16="http://schemas.microsoft.com/office/drawing/2014/main" id="{924099AF-B0F7-5960-09B6-9A92C6FD1E63}"/>
              </a:ext>
            </a:extLst>
          </p:cNvPr>
          <p:cNvCxnSpPr>
            <a:cxnSpLocks/>
          </p:cNvCxnSpPr>
          <p:nvPr/>
        </p:nvCxnSpPr>
        <p:spPr>
          <a:xfrm>
            <a:off x="4094425" y="2764749"/>
            <a:ext cx="828566" cy="251043"/>
          </a:xfrm>
          <a:prstGeom prst="bentConnector3">
            <a:avLst/>
          </a:prstGeom>
          <a:ln w="19050">
            <a:solidFill>
              <a:srgbClr val="1F376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Соединительная линия уступом 73">
            <a:extLst>
              <a:ext uri="{FF2B5EF4-FFF2-40B4-BE49-F238E27FC236}">
                <a16:creationId xmlns:a16="http://schemas.microsoft.com/office/drawing/2014/main" id="{CA6FAF79-645E-359D-2CA6-26492C9FA8F5}"/>
              </a:ext>
            </a:extLst>
          </p:cNvPr>
          <p:cNvCxnSpPr>
            <a:cxnSpLocks/>
          </p:cNvCxnSpPr>
          <p:nvPr/>
        </p:nvCxnSpPr>
        <p:spPr>
          <a:xfrm flipV="1">
            <a:off x="4094425" y="2456568"/>
            <a:ext cx="832174" cy="298978"/>
          </a:xfrm>
          <a:prstGeom prst="bentConnector3">
            <a:avLst>
              <a:gd name="adj1" fmla="val 50000"/>
            </a:avLst>
          </a:prstGeom>
          <a:ln w="19050">
            <a:solidFill>
              <a:srgbClr val="1F376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id="{ABE5F627-9750-6F1A-5033-6AA373FCCAF5}"/>
              </a:ext>
            </a:extLst>
          </p:cNvPr>
          <p:cNvSpPr/>
          <p:nvPr/>
        </p:nvSpPr>
        <p:spPr>
          <a:xfrm>
            <a:off x="2643560" y="3896732"/>
            <a:ext cx="1191551" cy="326966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 algn="ctr">
              <a:defRPr/>
            </a:pP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5 023</a:t>
            </a:r>
            <a:endParaRPr lang="ru-RU" sz="14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ABE5F627-9750-6F1A-5033-6AA373FCCAF5}"/>
              </a:ext>
            </a:extLst>
          </p:cNvPr>
          <p:cNvSpPr/>
          <p:nvPr/>
        </p:nvSpPr>
        <p:spPr>
          <a:xfrm>
            <a:off x="2645378" y="4496655"/>
            <a:ext cx="1189733" cy="326966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 algn="ctr">
              <a:defRPr/>
            </a:pP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5 450</a:t>
            </a:r>
            <a:endParaRPr lang="ru-RU" sz="14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ABE5F627-9750-6F1A-5033-6AA373FCCAF5}"/>
              </a:ext>
            </a:extLst>
          </p:cNvPr>
          <p:cNvSpPr/>
          <p:nvPr/>
        </p:nvSpPr>
        <p:spPr>
          <a:xfrm>
            <a:off x="2643560" y="5213408"/>
            <a:ext cx="1191551" cy="326966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 algn="ctr">
              <a:defRPr/>
            </a:pP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876 </a:t>
            </a:r>
            <a:r>
              <a:rPr lang="ru-RU" sz="14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млн.тг</a:t>
            </a: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ABE5F627-9750-6F1A-5033-6AA373FCCAF5}"/>
              </a:ext>
            </a:extLst>
          </p:cNvPr>
          <p:cNvSpPr/>
          <p:nvPr/>
        </p:nvSpPr>
        <p:spPr>
          <a:xfrm>
            <a:off x="2661684" y="5848661"/>
            <a:ext cx="1173427" cy="326966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 algn="ctr">
              <a:defRPr/>
            </a:pP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352 лица</a:t>
            </a:r>
            <a:endParaRPr lang="ru-RU" sz="14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id="{ABE5F627-9750-6F1A-5033-6AA373FCCAF5}"/>
              </a:ext>
            </a:extLst>
          </p:cNvPr>
          <p:cNvSpPr/>
          <p:nvPr/>
        </p:nvSpPr>
        <p:spPr>
          <a:xfrm>
            <a:off x="2667392" y="6265708"/>
            <a:ext cx="1173427" cy="428756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 algn="ctr">
              <a:defRPr/>
            </a:pP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341 материала</a:t>
            </a:r>
            <a:endParaRPr lang="ru-RU" sz="14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id="{5EEA3569-B445-0F10-B68B-A46CFB3A7C92}"/>
              </a:ext>
            </a:extLst>
          </p:cNvPr>
          <p:cNvSpPr/>
          <p:nvPr/>
        </p:nvSpPr>
        <p:spPr>
          <a:xfrm>
            <a:off x="8699843" y="1240744"/>
            <a:ext cx="3051445" cy="81595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92%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объектов </a:t>
            </a:r>
            <a:r>
              <a:rPr lang="ru-RU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(4 958)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выявлены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нарушения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Прямоугольник 50">
            <a:extLst>
              <a:ext uri="{FF2B5EF4-FFF2-40B4-BE49-F238E27FC236}">
                <a16:creationId xmlns:a16="http://schemas.microsoft.com/office/drawing/2014/main" id="{5EEA3569-B445-0F10-B68B-A46CFB3A7C92}"/>
              </a:ext>
            </a:extLst>
          </p:cNvPr>
          <p:cNvSpPr/>
          <p:nvPr/>
        </p:nvSpPr>
        <p:spPr>
          <a:xfrm>
            <a:off x="4063945" y="3798698"/>
            <a:ext cx="7920253" cy="150676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just"/>
            <a:endParaRPr lang="kk-KZ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Школы</a:t>
            </a:r>
            <a:r>
              <a:rPr lang="kk-KZ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kk-KZ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4851 предписаний (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Абайская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179,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Акмолинская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260, Актюбинская 204,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Алматинская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293,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Атырауская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174, ВКО 196,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Жамбылская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392,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Жетысуская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279, ЗКО 223, Карагандинская 260,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Костанайская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191,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Кызылординская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304,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Мангистауская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108, Павлодарская 286, СКО 265, Туркестанская 877,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Улытауская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41,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г.Астана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33,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г.Алматы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135,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г.Шымкент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151)</a:t>
            </a:r>
            <a:r>
              <a:rPr lang="kk-KZ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ДДО -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172 предписаний (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Абайская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2,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Акмолинская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14, Актюбинская 13,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Алматинская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2,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Атырауская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9, ВКО 12,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Жамбылская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1,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Жетысуская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1, 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Карагандинская 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26,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Костанайская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8,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Кызылординская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20,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Мангистауская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20, Павлодарская 4, 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Туркестанская 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8,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Улытауская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11,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г.Астана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5,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г.Алматы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6,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г.Шымкент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10). </a:t>
            </a:r>
          </a:p>
          <a:p>
            <a:pPr algn="just"/>
            <a:endParaRPr lang="ru-RU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Прямоугольник 51">
            <a:extLst>
              <a:ext uri="{FF2B5EF4-FFF2-40B4-BE49-F238E27FC236}">
                <a16:creationId xmlns:a16="http://schemas.microsoft.com/office/drawing/2014/main" id="{5EEA3569-B445-0F10-B68B-A46CFB3A7C92}"/>
              </a:ext>
            </a:extLst>
          </p:cNvPr>
          <p:cNvSpPr/>
          <p:nvPr/>
        </p:nvSpPr>
        <p:spPr>
          <a:xfrm>
            <a:off x="8722288" y="2353389"/>
            <a:ext cx="3031095" cy="86000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just"/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82</a:t>
            </a:r>
            <a:r>
              <a: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из них по контролю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</a:t>
            </a:r>
            <a:r>
              <a:rPr lang="kk-KZ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полнения </a:t>
            </a:r>
            <a:r>
              <a:rPr lang="kk-KZ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предписаний, </a:t>
            </a:r>
            <a:r>
              <a:rPr lang="kk-KZ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 </a:t>
            </a:r>
            <a:r>
              <a:rPr lang="kk-KZ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kk-KZ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по жалобам (818). В 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90% </a:t>
            </a:r>
            <a:r>
              <a:rPr lang="kk-KZ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жалобы нашли подтверждение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Стрелка вправо 3"/>
          <p:cNvSpPr/>
          <p:nvPr/>
        </p:nvSpPr>
        <p:spPr>
          <a:xfrm>
            <a:off x="8200041" y="1430340"/>
            <a:ext cx="39179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Стрелка вправо 53"/>
          <p:cNvSpPr/>
          <p:nvPr/>
        </p:nvSpPr>
        <p:spPr>
          <a:xfrm>
            <a:off x="8236697" y="2533192"/>
            <a:ext cx="39179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>
            <a:extLst>
              <a:ext uri="{FF2B5EF4-FFF2-40B4-BE49-F238E27FC236}">
                <a16:creationId xmlns:a16="http://schemas.microsoft.com/office/drawing/2014/main" id="{5EEA3569-B445-0F10-B68B-A46CFB3A7C92}"/>
              </a:ext>
            </a:extLst>
          </p:cNvPr>
          <p:cNvSpPr/>
          <p:nvPr/>
        </p:nvSpPr>
        <p:spPr>
          <a:xfrm>
            <a:off x="4109310" y="5636397"/>
            <a:ext cx="7920253" cy="104939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just"/>
            <a:r>
              <a:rPr lang="kk-KZ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kk-KZ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неисполнение предписаний </a:t>
            </a:r>
            <a:r>
              <a:rPr lang="kk-KZ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переданы в суд</a:t>
            </a:r>
            <a:r>
              <a:rPr lang="kk-KZ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341 материалов </a:t>
            </a:r>
            <a:r>
              <a:rPr lang="kk-KZ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по </a:t>
            </a:r>
            <a:r>
              <a:rPr lang="kk-KZ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332 школам, </a:t>
            </a:r>
            <a:r>
              <a:rPr lang="kk-KZ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</a:t>
            </a:r>
            <a:r>
              <a:rPr lang="kk-KZ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ДДО (в Туркестанской</a:t>
            </a:r>
            <a:r>
              <a:rPr lang="kk-KZ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Алматинской, Северо-Казахстанской, Актюбинской, Кызылординской, Западно-Казахстанской, Карагандинской, Акмолинской, Жетисуской, Костанайской областях и г. Астана)</a:t>
            </a:r>
            <a:r>
              <a:rPr lang="kk-KZ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kk-KZ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kk-KZ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 них по 315 приняты решения о привлечении к ответственности должностных лиц к штрафу. </a:t>
            </a:r>
            <a:endParaRPr lang="ru-RU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727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6A3DBC22-A114-4AF8-4651-33BBF1AEA682}"/>
              </a:ext>
            </a:extLst>
          </p:cNvPr>
          <p:cNvSpPr/>
          <p:nvPr/>
        </p:nvSpPr>
        <p:spPr>
          <a:xfrm>
            <a:off x="0" y="-11791"/>
            <a:ext cx="12192000" cy="518129"/>
          </a:xfrm>
          <a:prstGeom prst="rect">
            <a:avLst/>
          </a:prstGeom>
          <a:solidFill>
            <a:srgbClr val="1F376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413DB13-3652-DC5D-D6E5-CB20CF0023EF}"/>
              </a:ext>
            </a:extLst>
          </p:cNvPr>
          <p:cNvSpPr/>
          <p:nvPr/>
        </p:nvSpPr>
        <p:spPr>
          <a:xfrm>
            <a:off x="210491" y="45024"/>
            <a:ext cx="116432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ИТОГИ ПРОВЕРОК И КОНТРОЛЯ ЗА 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r>
              <a:rPr lang="kk-KZ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63" name="Рисунок 62" descr="Презентация с линейчатой диаграммой со сплошной заливкой">
            <a:extLst>
              <a:ext uri="{FF2B5EF4-FFF2-40B4-BE49-F238E27FC236}">
                <a16:creationId xmlns:a16="http://schemas.microsoft.com/office/drawing/2014/main" id="{7CDC8221-BB5A-C554-E0C0-32BEF630152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63140" y="-59298"/>
            <a:ext cx="588089" cy="58808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59115ED-7AE7-CB7D-44D4-E84B044C1566}"/>
              </a:ext>
            </a:extLst>
          </p:cNvPr>
          <p:cNvSpPr txBox="1"/>
          <p:nvPr/>
        </p:nvSpPr>
        <p:spPr>
          <a:xfrm>
            <a:off x="531224" y="602962"/>
            <a:ext cx="11475244" cy="369332"/>
          </a:xfrm>
          <a:prstGeom prst="rect">
            <a:avLst/>
          </a:prstGeom>
          <a:solidFill>
            <a:srgbClr val="58A3BC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Выявлены нарушения</a:t>
            </a:r>
          </a:p>
        </p:txBody>
      </p:sp>
      <p:cxnSp>
        <p:nvCxnSpPr>
          <p:cNvPr id="86" name="Прямая соединительная линия 85">
            <a:extLst>
              <a:ext uri="{FF2B5EF4-FFF2-40B4-BE49-F238E27FC236}">
                <a16:creationId xmlns:a16="http://schemas.microsoft.com/office/drawing/2014/main" id="{31E0EB38-2C11-F210-7BF2-5A153BF915C9}"/>
              </a:ext>
            </a:extLst>
          </p:cNvPr>
          <p:cNvCxnSpPr/>
          <p:nvPr/>
        </p:nvCxnSpPr>
        <p:spPr>
          <a:xfrm>
            <a:off x="6002237" y="1101429"/>
            <a:ext cx="3647" cy="5434554"/>
          </a:xfrm>
          <a:prstGeom prst="line">
            <a:avLst/>
          </a:prstGeom>
          <a:ln w="19050">
            <a:solidFill>
              <a:srgbClr val="1F376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Прямоугольник 86">
            <a:extLst>
              <a:ext uri="{FF2B5EF4-FFF2-40B4-BE49-F238E27FC236}">
                <a16:creationId xmlns:a16="http://schemas.microsoft.com/office/drawing/2014/main" id="{868D9B38-B28E-6191-4B81-31221F1A1697}"/>
              </a:ext>
            </a:extLst>
          </p:cNvPr>
          <p:cNvSpPr/>
          <p:nvPr/>
        </p:nvSpPr>
        <p:spPr>
          <a:xfrm>
            <a:off x="531224" y="1128996"/>
            <a:ext cx="4409825" cy="3015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Школы</a:t>
            </a:r>
          </a:p>
        </p:txBody>
      </p:sp>
      <p:sp>
        <p:nvSpPr>
          <p:cNvPr id="88" name="Прямоугольник 87">
            <a:extLst>
              <a:ext uri="{FF2B5EF4-FFF2-40B4-BE49-F238E27FC236}">
                <a16:creationId xmlns:a16="http://schemas.microsoft.com/office/drawing/2014/main" id="{78EBAC8C-7172-4CA3-302F-9B890598DCE3}"/>
              </a:ext>
            </a:extLst>
          </p:cNvPr>
          <p:cNvSpPr/>
          <p:nvPr/>
        </p:nvSpPr>
        <p:spPr>
          <a:xfrm>
            <a:off x="6489683" y="1101429"/>
            <a:ext cx="5054669" cy="3453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ДДО</a:t>
            </a:r>
          </a:p>
        </p:txBody>
      </p:sp>
      <p:sp>
        <p:nvSpPr>
          <p:cNvPr id="89" name="Прямоугольник 88">
            <a:extLst>
              <a:ext uri="{FF2B5EF4-FFF2-40B4-BE49-F238E27FC236}">
                <a16:creationId xmlns:a16="http://schemas.microsoft.com/office/drawing/2014/main" id="{2FBD5527-F717-6B9E-C9B0-651FCE363149}"/>
              </a:ext>
            </a:extLst>
          </p:cNvPr>
          <p:cNvSpPr/>
          <p:nvPr/>
        </p:nvSpPr>
        <p:spPr>
          <a:xfrm>
            <a:off x="99851" y="1612581"/>
            <a:ext cx="3114086" cy="525589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>
              <a:defRPr/>
            </a:pPr>
            <a:r>
              <a:rPr lang="ru-RU" sz="14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Эксплуатация аварийных зданий</a:t>
            </a:r>
            <a:endParaRPr lang="ru-RU" sz="12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Прямоугольник 90">
            <a:extLst>
              <a:ext uri="{FF2B5EF4-FFF2-40B4-BE49-F238E27FC236}">
                <a16:creationId xmlns:a16="http://schemas.microsoft.com/office/drawing/2014/main" id="{1C1A9992-AED2-015C-4AD4-EF149C8F67DE}"/>
              </a:ext>
            </a:extLst>
          </p:cNvPr>
          <p:cNvSpPr/>
          <p:nvPr/>
        </p:nvSpPr>
        <p:spPr>
          <a:xfrm>
            <a:off x="105224" y="4548396"/>
            <a:ext cx="3144928" cy="435498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>
              <a:defRPr/>
            </a:pPr>
            <a:r>
              <a:rPr lang="ru-RU" sz="14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Допуск к работе без </a:t>
            </a:r>
            <a:r>
              <a:rPr lang="ru-RU" sz="1400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мед.осмотра</a:t>
            </a:r>
            <a:endParaRPr lang="ru-RU" sz="14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Прямоугольник 91">
            <a:extLst>
              <a:ext uri="{FF2B5EF4-FFF2-40B4-BE49-F238E27FC236}">
                <a16:creationId xmlns:a16="http://schemas.microsoft.com/office/drawing/2014/main" id="{08571FF7-9F26-2C62-09B4-F6DE09FEA9F7}"/>
              </a:ext>
            </a:extLst>
          </p:cNvPr>
          <p:cNvSpPr/>
          <p:nvPr/>
        </p:nvSpPr>
        <p:spPr>
          <a:xfrm>
            <a:off x="97238" y="4084583"/>
            <a:ext cx="3144928" cy="295354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>
              <a:defRPr/>
            </a:pPr>
            <a:r>
              <a:rPr lang="ru-RU" sz="1400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Переуплотненность</a:t>
            </a:r>
            <a:r>
              <a:rPr lang="ru-RU" sz="14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школах </a:t>
            </a:r>
          </a:p>
        </p:txBody>
      </p:sp>
      <p:sp>
        <p:nvSpPr>
          <p:cNvPr id="93" name="Прямоугольник 92">
            <a:extLst>
              <a:ext uri="{FF2B5EF4-FFF2-40B4-BE49-F238E27FC236}">
                <a16:creationId xmlns:a16="http://schemas.microsoft.com/office/drawing/2014/main" id="{4D898241-4C91-D647-B881-CC50D3A05F68}"/>
              </a:ext>
            </a:extLst>
          </p:cNvPr>
          <p:cNvSpPr/>
          <p:nvPr/>
        </p:nvSpPr>
        <p:spPr>
          <a:xfrm>
            <a:off x="97238" y="3454535"/>
            <a:ext cx="3144930" cy="554017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>
              <a:defRPr/>
            </a:pPr>
            <a:r>
              <a:rPr lang="ru-RU" sz="14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имеют договоров на вывоз сточных вод </a:t>
            </a:r>
          </a:p>
        </p:txBody>
      </p:sp>
      <p:sp>
        <p:nvSpPr>
          <p:cNvPr id="94" name="Прямоугольник 93">
            <a:extLst>
              <a:ext uri="{FF2B5EF4-FFF2-40B4-BE49-F238E27FC236}">
                <a16:creationId xmlns:a16="http://schemas.microsoft.com/office/drawing/2014/main" id="{31BF7AD7-6E93-72DE-EE35-8AE1E9A6DB58}"/>
              </a:ext>
            </a:extLst>
          </p:cNvPr>
          <p:cNvSpPr/>
          <p:nvPr/>
        </p:nvSpPr>
        <p:spPr>
          <a:xfrm>
            <a:off x="99851" y="2978249"/>
            <a:ext cx="3144930" cy="408917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>
              <a:defRPr/>
            </a:pPr>
            <a:r>
              <a:rPr lang="ru-RU" sz="14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Отсутствие теплых санузлов и умывальников</a:t>
            </a:r>
          </a:p>
        </p:txBody>
      </p:sp>
      <p:sp>
        <p:nvSpPr>
          <p:cNvPr id="95" name="Прямоугольник 94">
            <a:extLst>
              <a:ext uri="{FF2B5EF4-FFF2-40B4-BE49-F238E27FC236}">
                <a16:creationId xmlns:a16="http://schemas.microsoft.com/office/drawing/2014/main" id="{9E9CB2AF-53C9-862B-2CAD-1281B4697F89}"/>
              </a:ext>
            </a:extLst>
          </p:cNvPr>
          <p:cNvSpPr/>
          <p:nvPr/>
        </p:nvSpPr>
        <p:spPr>
          <a:xfrm>
            <a:off x="105221" y="2299811"/>
            <a:ext cx="3144931" cy="483515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>
              <a:defRPr/>
            </a:pPr>
            <a:r>
              <a:rPr lang="ru-RU" sz="1400" b="1" spc="1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</a:t>
            </a:r>
            <a:r>
              <a:rPr lang="ru-RU" sz="1400" b="1" spc="1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тсутствие СЭЗ о соответствии</a:t>
            </a:r>
            <a:endParaRPr lang="ru-RU" sz="14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BD994415-6D24-7C55-5307-16EBC33A01DE}"/>
              </a:ext>
            </a:extLst>
          </p:cNvPr>
          <p:cNvSpPr txBox="1"/>
          <p:nvPr/>
        </p:nvSpPr>
        <p:spPr>
          <a:xfrm>
            <a:off x="3311030" y="2344684"/>
            <a:ext cx="5960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spc="10" dirty="0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ru-RU" b="1" spc="10" dirty="0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52</a:t>
            </a:r>
            <a:endParaRPr lang="aa-ET" b="1" dirty="0">
              <a:solidFill>
                <a:srgbClr val="1F3764"/>
              </a:solidFill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464258AB-1FE2-6DD5-17BA-6B1BB423140C}"/>
              </a:ext>
            </a:extLst>
          </p:cNvPr>
          <p:cNvSpPr txBox="1"/>
          <p:nvPr/>
        </p:nvSpPr>
        <p:spPr>
          <a:xfrm>
            <a:off x="3206548" y="1707977"/>
            <a:ext cx="6305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spc="10" dirty="0" smtClean="0">
                <a:solidFill>
                  <a:srgbClr val="1F376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12</a:t>
            </a:r>
            <a:endParaRPr lang="aa-ET" b="1" dirty="0">
              <a:solidFill>
                <a:srgbClr val="1F3764"/>
              </a:solidFill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D1190538-26B0-9FC9-B77B-448509BEB23F}"/>
              </a:ext>
            </a:extLst>
          </p:cNvPr>
          <p:cNvSpPr txBox="1"/>
          <p:nvPr/>
        </p:nvSpPr>
        <p:spPr>
          <a:xfrm>
            <a:off x="3302830" y="3009700"/>
            <a:ext cx="4684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spc="10" dirty="0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15</a:t>
            </a:r>
            <a:endParaRPr lang="aa-ET" b="1" dirty="0">
              <a:solidFill>
                <a:srgbClr val="1F3764"/>
              </a:solidFill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C535E813-769B-D5A2-EC89-434EF63F8B9B}"/>
              </a:ext>
            </a:extLst>
          </p:cNvPr>
          <p:cNvSpPr txBox="1"/>
          <p:nvPr/>
        </p:nvSpPr>
        <p:spPr>
          <a:xfrm>
            <a:off x="3299280" y="3531298"/>
            <a:ext cx="5992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spc="10" dirty="0" smtClean="0">
                <a:solidFill>
                  <a:srgbClr val="1F376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205</a:t>
            </a:r>
            <a:endParaRPr lang="aa-ET" b="1" dirty="0">
              <a:solidFill>
                <a:srgbClr val="1F3764"/>
              </a:solidFill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EC27F88C-32B1-AE2E-FAB4-2DE05C7E8C84}"/>
              </a:ext>
            </a:extLst>
          </p:cNvPr>
          <p:cNvSpPr txBox="1"/>
          <p:nvPr/>
        </p:nvSpPr>
        <p:spPr>
          <a:xfrm>
            <a:off x="3286973" y="4034039"/>
            <a:ext cx="6363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spc="10" dirty="0" smtClean="0">
                <a:solidFill>
                  <a:srgbClr val="1F376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139</a:t>
            </a:r>
            <a:endParaRPr lang="aa-ET" b="1" dirty="0">
              <a:solidFill>
                <a:srgbClr val="1F3764"/>
              </a:solidFill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27CDAA1C-F683-E7E3-FC47-06E533CA8AB9}"/>
              </a:ext>
            </a:extLst>
          </p:cNvPr>
          <p:cNvSpPr txBox="1"/>
          <p:nvPr/>
        </p:nvSpPr>
        <p:spPr>
          <a:xfrm>
            <a:off x="4043479" y="1569158"/>
            <a:ext cx="1858102" cy="646331"/>
          </a:xfrm>
          <a:prstGeom prst="rect">
            <a:avLst/>
          </a:prstGeom>
          <a:noFill/>
          <a:ln>
            <a:solidFill>
              <a:srgbClr val="125967"/>
            </a:solidFill>
          </a:ln>
        </p:spPr>
        <p:txBody>
          <a:bodyPr wrap="square">
            <a:spAutoFit/>
          </a:bodyPr>
          <a:lstStyle/>
          <a:p>
            <a:r>
              <a:rPr lang="ru-RU" sz="900" i="1" spc="1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Акмолинская</a:t>
            </a:r>
            <a:r>
              <a:rPr lang="ru-RU" sz="900" i="1" spc="1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900" i="1" spc="1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Актобинская</a:t>
            </a:r>
            <a:r>
              <a:rPr lang="ru-RU" sz="900" i="1" spc="1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900" i="1" spc="1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Атырауская</a:t>
            </a:r>
            <a:r>
              <a:rPr lang="ru-RU" sz="900" i="1" spc="1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ЗКО, </a:t>
            </a:r>
            <a:r>
              <a:rPr lang="ru-RU" sz="900" i="1" spc="1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Мангыстауская</a:t>
            </a:r>
            <a:r>
              <a:rPr lang="ru-RU" sz="900" i="1" spc="1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Туркестанская</a:t>
            </a:r>
            <a:endParaRPr lang="aa-ET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815672D2-51B7-7B7E-DB6B-77055E52288F}"/>
              </a:ext>
            </a:extLst>
          </p:cNvPr>
          <p:cNvSpPr txBox="1"/>
          <p:nvPr/>
        </p:nvSpPr>
        <p:spPr>
          <a:xfrm>
            <a:off x="4032900" y="3100268"/>
            <a:ext cx="1864133" cy="230832"/>
          </a:xfrm>
          <a:prstGeom prst="rect">
            <a:avLst/>
          </a:prstGeom>
          <a:noFill/>
          <a:ln>
            <a:solidFill>
              <a:srgbClr val="125967"/>
            </a:solidFill>
          </a:ln>
        </p:spPr>
        <p:txBody>
          <a:bodyPr wrap="square">
            <a:spAutoFit/>
          </a:bodyPr>
          <a:lstStyle/>
          <a:p>
            <a:r>
              <a:rPr lang="kk-KZ" sz="900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Алматинская, Туркестанская</a:t>
            </a:r>
            <a:endParaRPr lang="aa-ET" sz="900" dirty="0"/>
          </a:p>
        </p:txBody>
      </p:sp>
      <p:sp>
        <p:nvSpPr>
          <p:cNvPr id="119" name="Прямоугольник 118">
            <a:extLst>
              <a:ext uri="{FF2B5EF4-FFF2-40B4-BE49-F238E27FC236}">
                <a16:creationId xmlns:a16="http://schemas.microsoft.com/office/drawing/2014/main" id="{97222EF6-A88D-0E15-D3BD-1AF280889369}"/>
              </a:ext>
            </a:extLst>
          </p:cNvPr>
          <p:cNvSpPr/>
          <p:nvPr/>
        </p:nvSpPr>
        <p:spPr>
          <a:xfrm>
            <a:off x="6077613" y="2762353"/>
            <a:ext cx="3206840" cy="425958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>
              <a:defRPr/>
            </a:pP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Несоответствие по микроклимату</a:t>
            </a:r>
            <a:endParaRPr lang="ru-RU" sz="12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Прямоугольник 121">
            <a:extLst>
              <a:ext uri="{FF2B5EF4-FFF2-40B4-BE49-F238E27FC236}">
                <a16:creationId xmlns:a16="http://schemas.microsoft.com/office/drawing/2014/main" id="{196296B7-5928-F9AF-188A-BF02F570356D}"/>
              </a:ext>
            </a:extLst>
          </p:cNvPr>
          <p:cNvSpPr/>
          <p:nvPr/>
        </p:nvSpPr>
        <p:spPr>
          <a:xfrm>
            <a:off x="6077613" y="3404151"/>
            <a:ext cx="3206840" cy="389740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>
              <a:defRPr/>
            </a:pPr>
            <a:r>
              <a:rPr lang="ru-RU" sz="14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Несоответствие </a:t>
            </a: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освещенности</a:t>
            </a:r>
            <a:endParaRPr lang="ru-RU" sz="12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73741EE-5005-98EB-610F-6D7AF2949B67}"/>
              </a:ext>
            </a:extLst>
          </p:cNvPr>
          <p:cNvSpPr txBox="1"/>
          <p:nvPr/>
        </p:nvSpPr>
        <p:spPr>
          <a:xfrm>
            <a:off x="11751289" y="3463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aa-ET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3A5D1AB-FDF9-4DAB-5EC8-05F27D5F870D}"/>
              </a:ext>
            </a:extLst>
          </p:cNvPr>
          <p:cNvSpPr/>
          <p:nvPr/>
        </p:nvSpPr>
        <p:spPr>
          <a:xfrm>
            <a:off x="0" y="6739838"/>
            <a:ext cx="12192000" cy="249081"/>
          </a:xfrm>
          <a:prstGeom prst="rect">
            <a:avLst/>
          </a:prstGeom>
          <a:solidFill>
            <a:srgbClr val="1F376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C535E813-769B-D5A2-EC89-434EF63F8B9B}"/>
              </a:ext>
            </a:extLst>
          </p:cNvPr>
          <p:cNvSpPr txBox="1"/>
          <p:nvPr/>
        </p:nvSpPr>
        <p:spPr>
          <a:xfrm>
            <a:off x="3276000" y="4593970"/>
            <a:ext cx="6266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spc="10" dirty="0" smtClean="0">
                <a:solidFill>
                  <a:srgbClr val="1F376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352</a:t>
            </a:r>
            <a:endParaRPr lang="aa-ET" b="1" dirty="0">
              <a:solidFill>
                <a:srgbClr val="1F3764"/>
              </a:solidFill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815672D2-51B7-7B7E-DB6B-77055E52288F}"/>
              </a:ext>
            </a:extLst>
          </p:cNvPr>
          <p:cNvSpPr txBox="1"/>
          <p:nvPr/>
        </p:nvSpPr>
        <p:spPr>
          <a:xfrm>
            <a:off x="4060223" y="3580430"/>
            <a:ext cx="1836812" cy="230832"/>
          </a:xfrm>
          <a:prstGeom prst="rect">
            <a:avLst/>
          </a:prstGeom>
          <a:noFill/>
          <a:ln>
            <a:solidFill>
              <a:srgbClr val="125967"/>
            </a:solidFill>
          </a:ln>
        </p:spPr>
        <p:txBody>
          <a:bodyPr wrap="square">
            <a:spAutoFit/>
          </a:bodyPr>
          <a:lstStyle/>
          <a:p>
            <a:r>
              <a:rPr lang="kk-KZ" sz="900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Абай, Туркестанская</a:t>
            </a:r>
            <a:endParaRPr lang="aa-ET" sz="900" dirty="0"/>
          </a:p>
        </p:txBody>
      </p:sp>
      <p:sp>
        <p:nvSpPr>
          <p:cNvPr id="81" name="Прямоугольник 80">
            <a:extLst>
              <a:ext uri="{FF2B5EF4-FFF2-40B4-BE49-F238E27FC236}">
                <a16:creationId xmlns:a16="http://schemas.microsoft.com/office/drawing/2014/main" id="{9E9CB2AF-53C9-862B-2CAD-1281B4697F89}"/>
              </a:ext>
            </a:extLst>
          </p:cNvPr>
          <p:cNvSpPr/>
          <p:nvPr/>
        </p:nvSpPr>
        <p:spPr>
          <a:xfrm>
            <a:off x="6066013" y="1611615"/>
            <a:ext cx="3206840" cy="483515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>
              <a:defRPr/>
            </a:pPr>
            <a:r>
              <a:rPr lang="ru-RU" sz="1400" b="1" spc="1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</a:t>
            </a:r>
            <a:r>
              <a:rPr lang="ru-RU" sz="1400" b="1" spc="1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тсутствие СЭЗ о соответствии</a:t>
            </a:r>
            <a:endParaRPr lang="ru-RU" sz="14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BD994415-6D24-7C55-5307-16EBC33A01DE}"/>
              </a:ext>
            </a:extLst>
          </p:cNvPr>
          <p:cNvSpPr txBox="1"/>
          <p:nvPr/>
        </p:nvSpPr>
        <p:spPr>
          <a:xfrm>
            <a:off x="9291584" y="1684481"/>
            <a:ext cx="8013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spc="10" dirty="0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2</a:t>
            </a:r>
            <a:endParaRPr lang="aa-ET" b="1" dirty="0">
              <a:solidFill>
                <a:srgbClr val="1F3764"/>
              </a:solidFill>
            </a:endParaRPr>
          </a:p>
        </p:txBody>
      </p:sp>
      <p:sp>
        <p:nvSpPr>
          <p:cNvPr id="85" name="Прямоугольник 84">
            <a:extLst>
              <a:ext uri="{FF2B5EF4-FFF2-40B4-BE49-F238E27FC236}">
                <a16:creationId xmlns:a16="http://schemas.microsoft.com/office/drawing/2014/main" id="{1C1A9992-AED2-015C-4AD4-EF149C8F67DE}"/>
              </a:ext>
            </a:extLst>
          </p:cNvPr>
          <p:cNvSpPr/>
          <p:nvPr/>
        </p:nvSpPr>
        <p:spPr>
          <a:xfrm>
            <a:off x="6069934" y="2185469"/>
            <a:ext cx="3206840" cy="420915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>
              <a:defRPr/>
            </a:pPr>
            <a:r>
              <a:rPr lang="ru-RU" sz="14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Допуск к работе без </a:t>
            </a:r>
            <a:r>
              <a:rPr lang="ru-RU" sz="1400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мед.осмотра</a:t>
            </a:r>
            <a:endParaRPr lang="ru-RU" sz="14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C535E813-769B-D5A2-EC89-434EF63F8B9B}"/>
              </a:ext>
            </a:extLst>
          </p:cNvPr>
          <p:cNvSpPr txBox="1"/>
          <p:nvPr/>
        </p:nvSpPr>
        <p:spPr>
          <a:xfrm>
            <a:off x="9413009" y="2243433"/>
            <a:ext cx="8167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spc="10" dirty="0" smtClean="0">
                <a:solidFill>
                  <a:srgbClr val="1F376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27</a:t>
            </a:r>
            <a:endParaRPr lang="aa-ET" b="1" dirty="0">
              <a:solidFill>
                <a:srgbClr val="1F3764"/>
              </a:solidFill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C535E813-769B-D5A2-EC89-434EF63F8B9B}"/>
              </a:ext>
            </a:extLst>
          </p:cNvPr>
          <p:cNvSpPr txBox="1"/>
          <p:nvPr/>
        </p:nvSpPr>
        <p:spPr>
          <a:xfrm>
            <a:off x="9396546" y="2784154"/>
            <a:ext cx="8167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294</a:t>
            </a:r>
            <a:endParaRPr lang="aa-ET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C535E813-769B-D5A2-EC89-434EF63F8B9B}"/>
              </a:ext>
            </a:extLst>
          </p:cNvPr>
          <p:cNvSpPr txBox="1"/>
          <p:nvPr/>
        </p:nvSpPr>
        <p:spPr>
          <a:xfrm>
            <a:off x="9420688" y="3372397"/>
            <a:ext cx="8167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405</a:t>
            </a:r>
            <a:endParaRPr lang="aa-ET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Прямоугольник 113">
            <a:extLst>
              <a:ext uri="{FF2B5EF4-FFF2-40B4-BE49-F238E27FC236}">
                <a16:creationId xmlns:a16="http://schemas.microsoft.com/office/drawing/2014/main" id="{196296B7-5928-F9AF-188A-BF02F570356D}"/>
              </a:ext>
            </a:extLst>
          </p:cNvPr>
          <p:cNvSpPr/>
          <p:nvPr/>
        </p:nvSpPr>
        <p:spPr>
          <a:xfrm>
            <a:off x="6106540" y="4136515"/>
            <a:ext cx="3206840" cy="389740"/>
          </a:xfrm>
          <a:prstGeom prst="rect">
            <a:avLst/>
          </a:prstGeom>
          <a:gradFill>
            <a:gsLst>
              <a:gs pos="33000">
                <a:schemeClr val="accent1">
                  <a:lumMod val="5000"/>
                  <a:lumOff val="95000"/>
                </a:schemeClr>
              </a:gs>
              <a:gs pos="73000">
                <a:srgbClr val="E5F4F4"/>
              </a:gs>
            </a:gsLst>
            <a:lin ang="5400000" scaled="1"/>
          </a:gra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75179" tIns="37591" rIns="75179" bIns="37591" anchor="ctr"/>
          <a:lstStyle/>
          <a:p>
            <a:pPr>
              <a:defRPr/>
            </a:pPr>
            <a:r>
              <a:rPr lang="ru-RU" sz="14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Несоответствие </a:t>
            </a:r>
            <a:r>
              <a:rPr lang="ru-RU" sz="14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калорийности</a:t>
            </a:r>
            <a:endParaRPr lang="ru-RU" sz="12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C535E813-769B-D5A2-EC89-434EF63F8B9B}"/>
              </a:ext>
            </a:extLst>
          </p:cNvPr>
          <p:cNvSpPr txBox="1"/>
          <p:nvPr/>
        </p:nvSpPr>
        <p:spPr>
          <a:xfrm>
            <a:off x="9428035" y="4116950"/>
            <a:ext cx="5897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</a:t>
            </a:r>
            <a:endParaRPr lang="aa-ET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15672D2-51B7-7B7E-DB6B-77055E52288F}"/>
              </a:ext>
            </a:extLst>
          </p:cNvPr>
          <p:cNvSpPr txBox="1"/>
          <p:nvPr/>
        </p:nvSpPr>
        <p:spPr>
          <a:xfrm>
            <a:off x="4040210" y="3847818"/>
            <a:ext cx="1856823" cy="646331"/>
          </a:xfrm>
          <a:prstGeom prst="rect">
            <a:avLst/>
          </a:prstGeom>
          <a:noFill/>
          <a:ln>
            <a:solidFill>
              <a:srgbClr val="125967"/>
            </a:solidFill>
          </a:ln>
        </p:spPr>
        <p:txBody>
          <a:bodyPr wrap="square">
            <a:spAutoFit/>
          </a:bodyPr>
          <a:lstStyle/>
          <a:p>
            <a:r>
              <a:rPr lang="kk-KZ" sz="900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Во всех регионах, за исключением Абай, ВКО, Жетысу, Костанай,СКО, Алматы, Улытау</a:t>
            </a:r>
            <a:endParaRPr lang="aa-ET" sz="900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3798716" y="4118400"/>
            <a:ext cx="227443" cy="1939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Стрелка вправо 49"/>
          <p:cNvSpPr/>
          <p:nvPr/>
        </p:nvSpPr>
        <p:spPr>
          <a:xfrm>
            <a:off x="3798882" y="3619585"/>
            <a:ext cx="227443" cy="1939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трелка вправо 50"/>
          <p:cNvSpPr/>
          <p:nvPr/>
        </p:nvSpPr>
        <p:spPr>
          <a:xfrm>
            <a:off x="3765089" y="1801852"/>
            <a:ext cx="227443" cy="1874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Стрелка вправо 51"/>
          <p:cNvSpPr/>
          <p:nvPr/>
        </p:nvSpPr>
        <p:spPr>
          <a:xfrm>
            <a:off x="3772955" y="3118733"/>
            <a:ext cx="227443" cy="1939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15672D2-51B7-7B7E-DB6B-77055E52288F}"/>
              </a:ext>
            </a:extLst>
          </p:cNvPr>
          <p:cNvSpPr txBox="1"/>
          <p:nvPr/>
        </p:nvSpPr>
        <p:spPr>
          <a:xfrm>
            <a:off x="4035607" y="2306245"/>
            <a:ext cx="1861428" cy="646331"/>
          </a:xfrm>
          <a:prstGeom prst="rect">
            <a:avLst/>
          </a:prstGeom>
          <a:noFill/>
          <a:ln>
            <a:solidFill>
              <a:srgbClr val="125967"/>
            </a:solidFill>
          </a:ln>
        </p:spPr>
        <p:txBody>
          <a:bodyPr wrap="square">
            <a:spAutoFit/>
          </a:bodyPr>
          <a:lstStyle/>
          <a:p>
            <a:r>
              <a:rPr lang="kk-KZ" sz="900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Во всех регионах, за исключением Атырау, ВКО, Жамбыл, СКО, Алматы, Шымкент</a:t>
            </a:r>
            <a:endParaRPr lang="aa-ET" sz="900" dirty="0"/>
          </a:p>
        </p:txBody>
      </p:sp>
      <p:sp>
        <p:nvSpPr>
          <p:cNvPr id="54" name="Стрелка вправо 53"/>
          <p:cNvSpPr/>
          <p:nvPr/>
        </p:nvSpPr>
        <p:spPr>
          <a:xfrm>
            <a:off x="3784836" y="2431360"/>
            <a:ext cx="227443" cy="1874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Стрелка вправо 54"/>
          <p:cNvSpPr/>
          <p:nvPr/>
        </p:nvSpPr>
        <p:spPr>
          <a:xfrm>
            <a:off x="3798716" y="4688234"/>
            <a:ext cx="227443" cy="1939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15672D2-51B7-7B7E-DB6B-77055E52288F}"/>
              </a:ext>
            </a:extLst>
          </p:cNvPr>
          <p:cNvSpPr txBox="1"/>
          <p:nvPr/>
        </p:nvSpPr>
        <p:spPr>
          <a:xfrm>
            <a:off x="4051502" y="4530705"/>
            <a:ext cx="1845531" cy="646331"/>
          </a:xfrm>
          <a:prstGeom prst="rect">
            <a:avLst/>
          </a:prstGeom>
          <a:noFill/>
          <a:ln>
            <a:solidFill>
              <a:srgbClr val="125967"/>
            </a:solidFill>
          </a:ln>
        </p:spPr>
        <p:txBody>
          <a:bodyPr wrap="square">
            <a:spAutoFit/>
          </a:bodyPr>
          <a:lstStyle/>
          <a:p>
            <a:r>
              <a:rPr lang="kk-KZ" sz="900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Во всех регионах, за исключением Атырау, Жетысу, жамбыл, Улытау, Шымкент</a:t>
            </a:r>
            <a:endParaRPr lang="aa-ET" sz="90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15672D2-51B7-7B7E-DB6B-77055E52288F}"/>
              </a:ext>
            </a:extLst>
          </p:cNvPr>
          <p:cNvSpPr txBox="1"/>
          <p:nvPr/>
        </p:nvSpPr>
        <p:spPr>
          <a:xfrm>
            <a:off x="10249156" y="2838259"/>
            <a:ext cx="1512488" cy="369332"/>
          </a:xfrm>
          <a:prstGeom prst="rect">
            <a:avLst/>
          </a:prstGeom>
          <a:noFill/>
          <a:ln>
            <a:solidFill>
              <a:srgbClr val="125967"/>
            </a:solidFill>
          </a:ln>
        </p:spPr>
        <p:txBody>
          <a:bodyPr wrap="square">
            <a:spAutoFit/>
          </a:bodyPr>
          <a:lstStyle/>
          <a:p>
            <a:r>
              <a:rPr lang="kk-KZ" sz="900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Акмолинская, КЗО, Мангистау </a:t>
            </a:r>
            <a:endParaRPr lang="aa-ET" sz="900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15672D2-51B7-7B7E-DB6B-77055E52288F}"/>
              </a:ext>
            </a:extLst>
          </p:cNvPr>
          <p:cNvSpPr txBox="1"/>
          <p:nvPr/>
        </p:nvSpPr>
        <p:spPr>
          <a:xfrm>
            <a:off x="10249015" y="3267142"/>
            <a:ext cx="1511057" cy="646331"/>
          </a:xfrm>
          <a:prstGeom prst="rect">
            <a:avLst/>
          </a:prstGeom>
          <a:noFill/>
          <a:ln>
            <a:solidFill>
              <a:srgbClr val="125967"/>
            </a:solidFill>
          </a:ln>
        </p:spPr>
        <p:txBody>
          <a:bodyPr wrap="square">
            <a:spAutoFit/>
          </a:bodyPr>
          <a:lstStyle/>
          <a:p>
            <a:r>
              <a:rPr lang="kk-KZ" sz="9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Акмолинская, </a:t>
            </a:r>
            <a:r>
              <a:rPr lang="kk-KZ" sz="9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Костанайская, КЗО</a:t>
            </a:r>
            <a:r>
              <a:rPr lang="kk-KZ" sz="9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kk-KZ" sz="9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Мангистау, астана и Алматы </a:t>
            </a:r>
            <a:endParaRPr lang="aa-ET" sz="900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15672D2-51B7-7B7E-DB6B-77055E52288F}"/>
              </a:ext>
            </a:extLst>
          </p:cNvPr>
          <p:cNvSpPr txBox="1"/>
          <p:nvPr/>
        </p:nvSpPr>
        <p:spPr>
          <a:xfrm>
            <a:off x="10244830" y="3977110"/>
            <a:ext cx="1521983" cy="784830"/>
          </a:xfrm>
          <a:prstGeom prst="rect">
            <a:avLst/>
          </a:prstGeom>
          <a:noFill/>
          <a:ln>
            <a:solidFill>
              <a:srgbClr val="125967"/>
            </a:solidFill>
          </a:ln>
        </p:spPr>
        <p:txBody>
          <a:bodyPr wrap="square">
            <a:spAutoFit/>
          </a:bodyPr>
          <a:lstStyle/>
          <a:p>
            <a:r>
              <a:rPr lang="kk-KZ" sz="900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Во всех регионах, за исключением Атырау, Жамбыл, Жетысу, ЗКО, Карагандинская, СКО, Улытау</a:t>
            </a:r>
            <a:endParaRPr lang="aa-ET" sz="900" dirty="0"/>
          </a:p>
        </p:txBody>
      </p:sp>
      <p:sp>
        <p:nvSpPr>
          <p:cNvPr id="60" name="Стрелка вправо 59"/>
          <p:cNvSpPr/>
          <p:nvPr/>
        </p:nvSpPr>
        <p:spPr>
          <a:xfrm>
            <a:off x="9933833" y="4163050"/>
            <a:ext cx="227443" cy="1874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Стрелка вправо 60"/>
          <p:cNvSpPr/>
          <p:nvPr/>
        </p:nvSpPr>
        <p:spPr>
          <a:xfrm>
            <a:off x="9928153" y="3500998"/>
            <a:ext cx="227443" cy="1874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Стрелка вправо 61"/>
          <p:cNvSpPr/>
          <p:nvPr/>
        </p:nvSpPr>
        <p:spPr>
          <a:xfrm>
            <a:off x="9793765" y="1785367"/>
            <a:ext cx="227443" cy="1874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Стрелка вправо 63"/>
          <p:cNvSpPr/>
          <p:nvPr/>
        </p:nvSpPr>
        <p:spPr>
          <a:xfrm>
            <a:off x="9914481" y="2880911"/>
            <a:ext cx="227443" cy="1874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815672D2-51B7-7B7E-DB6B-77055E52288F}"/>
              </a:ext>
            </a:extLst>
          </p:cNvPr>
          <p:cNvSpPr txBox="1"/>
          <p:nvPr/>
        </p:nvSpPr>
        <p:spPr>
          <a:xfrm>
            <a:off x="10203484" y="2248037"/>
            <a:ext cx="1524014" cy="507831"/>
          </a:xfrm>
          <a:prstGeom prst="rect">
            <a:avLst/>
          </a:prstGeom>
          <a:noFill/>
          <a:ln>
            <a:solidFill>
              <a:srgbClr val="125967"/>
            </a:solidFill>
          </a:ln>
        </p:spPr>
        <p:txBody>
          <a:bodyPr wrap="square">
            <a:spAutoFit/>
          </a:bodyPr>
          <a:lstStyle/>
          <a:p>
            <a:r>
              <a:rPr lang="kk-KZ" sz="900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Актюбинской, ЗКО, ВКО, КЗО, мангистау, г.Алматы</a:t>
            </a:r>
            <a:endParaRPr lang="aa-ET" sz="900" dirty="0"/>
          </a:p>
        </p:txBody>
      </p:sp>
      <p:sp>
        <p:nvSpPr>
          <p:cNvPr id="66" name="Стрелка вправо 65"/>
          <p:cNvSpPr/>
          <p:nvPr/>
        </p:nvSpPr>
        <p:spPr>
          <a:xfrm>
            <a:off x="9826291" y="2328454"/>
            <a:ext cx="227443" cy="1874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815672D2-51B7-7B7E-DB6B-77055E52288F}"/>
              </a:ext>
            </a:extLst>
          </p:cNvPr>
          <p:cNvSpPr txBox="1"/>
          <p:nvPr/>
        </p:nvSpPr>
        <p:spPr>
          <a:xfrm>
            <a:off x="10193613" y="1684139"/>
            <a:ext cx="1530302" cy="369332"/>
          </a:xfrm>
          <a:prstGeom prst="rect">
            <a:avLst/>
          </a:prstGeom>
          <a:noFill/>
          <a:ln>
            <a:solidFill>
              <a:srgbClr val="125967"/>
            </a:solidFill>
          </a:ln>
        </p:spPr>
        <p:txBody>
          <a:bodyPr wrap="square">
            <a:spAutoFit/>
          </a:bodyPr>
          <a:lstStyle/>
          <a:p>
            <a:r>
              <a:rPr lang="kk-KZ" sz="9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Алматинская </a:t>
            </a:r>
            <a:endParaRPr lang="kk-KZ" sz="900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kk-KZ" sz="900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Атырауская </a:t>
            </a:r>
            <a:endParaRPr lang="aa-ET" sz="900" dirty="0"/>
          </a:p>
        </p:txBody>
      </p:sp>
      <p:sp>
        <p:nvSpPr>
          <p:cNvPr id="97" name="Прямоугольник 96">
            <a:extLst>
              <a:ext uri="{FF2B5EF4-FFF2-40B4-BE49-F238E27FC236}">
                <a16:creationId xmlns:a16="http://schemas.microsoft.com/office/drawing/2014/main" id="{74FADC3B-29B0-0B64-A1E2-53DA224448CD}"/>
              </a:ext>
            </a:extLst>
          </p:cNvPr>
          <p:cNvSpPr/>
          <p:nvPr/>
        </p:nvSpPr>
        <p:spPr>
          <a:xfrm>
            <a:off x="2320763" y="5209382"/>
            <a:ext cx="1241604" cy="369847"/>
          </a:xfrm>
          <a:prstGeom prst="rect">
            <a:avLst/>
          </a:prstGeom>
          <a:solidFill>
            <a:srgbClr val="57A3B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200" b="1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особому порядку</a:t>
            </a:r>
            <a:endParaRPr lang="ru-RU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Прямоугольник 97">
            <a:extLst>
              <a:ext uri="{FF2B5EF4-FFF2-40B4-BE49-F238E27FC236}">
                <a16:creationId xmlns:a16="http://schemas.microsoft.com/office/drawing/2014/main" id="{7B9C735A-DA61-6B4F-DCC5-DE6E02A4483D}"/>
              </a:ext>
            </a:extLst>
          </p:cNvPr>
          <p:cNvSpPr/>
          <p:nvPr/>
        </p:nvSpPr>
        <p:spPr>
          <a:xfrm>
            <a:off x="2320763" y="5725628"/>
            <a:ext cx="1241604" cy="276999"/>
          </a:xfrm>
          <a:prstGeom prst="rect">
            <a:avLst/>
          </a:prstGeom>
          <a:ln>
            <a:solidFill>
              <a:srgbClr val="1F3764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58% (2776)</a:t>
            </a:r>
            <a:endParaRPr lang="ru-RU" sz="1200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2014E5CB-A936-C6BB-071A-F225B3803B7F}"/>
              </a:ext>
            </a:extLst>
          </p:cNvPr>
          <p:cNvSpPr txBox="1"/>
          <p:nvPr/>
        </p:nvSpPr>
        <p:spPr>
          <a:xfrm>
            <a:off x="2320763" y="6078419"/>
            <a:ext cx="1241604" cy="276999"/>
          </a:xfrm>
          <a:prstGeom prst="rect">
            <a:avLst/>
          </a:prstGeom>
          <a:noFill/>
          <a:ln>
            <a:solidFill>
              <a:srgbClr val="1F3764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32% (</a:t>
            </a:r>
            <a:r>
              <a:rPr lang="ru-RU" sz="12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1587</a:t>
            </a:r>
            <a:r>
              <a:rPr lang="ru-RU" sz="12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200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ADAC7BCC-EE9B-1A07-B7BE-2CD068281298}"/>
              </a:ext>
            </a:extLst>
          </p:cNvPr>
          <p:cNvSpPr txBox="1"/>
          <p:nvPr/>
        </p:nvSpPr>
        <p:spPr>
          <a:xfrm>
            <a:off x="2325545" y="6420220"/>
            <a:ext cx="1241604" cy="276999"/>
          </a:xfrm>
          <a:prstGeom prst="rect">
            <a:avLst/>
          </a:prstGeom>
          <a:noFill/>
          <a:ln>
            <a:solidFill>
              <a:srgbClr val="1F3764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10% (443)</a:t>
            </a:r>
            <a:endParaRPr lang="ru-RU" sz="1200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Google Shape;1495;p69">
            <a:extLst>
              <a:ext uri="{FF2B5EF4-FFF2-40B4-BE49-F238E27FC236}">
                <a16:creationId xmlns:a16="http://schemas.microsoft.com/office/drawing/2014/main" id="{A9585AF0-F8D0-746A-8810-87DEC665584C}"/>
              </a:ext>
            </a:extLst>
          </p:cNvPr>
          <p:cNvSpPr/>
          <p:nvPr/>
        </p:nvSpPr>
        <p:spPr>
          <a:xfrm rot="5400000" flipV="1">
            <a:off x="2859916" y="5490261"/>
            <a:ext cx="70936" cy="348313"/>
          </a:xfrm>
          <a:custGeom>
            <a:avLst/>
            <a:gdLst/>
            <a:ahLst/>
            <a:cxnLst/>
            <a:rect l="l" t="t" r="r" b="b"/>
            <a:pathLst>
              <a:path w="1956" h="2684" extrusionOk="0">
                <a:moveTo>
                  <a:pt x="1" y="0"/>
                </a:moveTo>
                <a:lnTo>
                  <a:pt x="787" y="1342"/>
                </a:lnTo>
                <a:lnTo>
                  <a:pt x="1" y="2683"/>
                </a:lnTo>
                <a:lnTo>
                  <a:pt x="1955" y="1342"/>
                </a:lnTo>
                <a:lnTo>
                  <a:pt x="1" y="0"/>
                </a:lnTo>
                <a:close/>
              </a:path>
            </a:pathLst>
          </a:custGeom>
          <a:solidFill>
            <a:srgbClr val="666666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Прямоугольник 108">
            <a:extLst>
              <a:ext uri="{FF2B5EF4-FFF2-40B4-BE49-F238E27FC236}">
                <a16:creationId xmlns:a16="http://schemas.microsoft.com/office/drawing/2014/main" id="{9AA4F531-3E97-6AAF-1869-E25ECE0E6B21}"/>
              </a:ext>
            </a:extLst>
          </p:cNvPr>
          <p:cNvSpPr/>
          <p:nvPr/>
        </p:nvSpPr>
        <p:spPr>
          <a:xfrm>
            <a:off x="531224" y="5759841"/>
            <a:ext cx="1653198" cy="229072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200" b="1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Грубые</a:t>
            </a:r>
            <a:endParaRPr lang="ru-RU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Прямоугольник 109">
            <a:extLst>
              <a:ext uri="{FF2B5EF4-FFF2-40B4-BE49-F238E27FC236}">
                <a16:creationId xmlns:a16="http://schemas.microsoft.com/office/drawing/2014/main" id="{9AA4F531-3E97-6AAF-1869-E25ECE0E6B21}"/>
              </a:ext>
            </a:extLst>
          </p:cNvPr>
          <p:cNvSpPr/>
          <p:nvPr/>
        </p:nvSpPr>
        <p:spPr>
          <a:xfrm>
            <a:off x="531224" y="6097267"/>
            <a:ext cx="1653198" cy="256245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200" b="1" kern="0" dirty="0" smtClean="0">
                <a:solidFill>
                  <a:srgbClr val="12596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Значительные</a:t>
            </a:r>
            <a:endParaRPr lang="ru-RU" sz="1200" b="1" dirty="0">
              <a:solidFill>
                <a:srgbClr val="12596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Прямоугольник 112">
            <a:extLst>
              <a:ext uri="{FF2B5EF4-FFF2-40B4-BE49-F238E27FC236}">
                <a16:creationId xmlns:a16="http://schemas.microsoft.com/office/drawing/2014/main" id="{9AA4F531-3E97-6AAF-1869-E25ECE0E6B21}"/>
              </a:ext>
            </a:extLst>
          </p:cNvPr>
          <p:cNvSpPr/>
          <p:nvPr/>
        </p:nvSpPr>
        <p:spPr>
          <a:xfrm>
            <a:off x="531224" y="6434024"/>
            <a:ext cx="1653198" cy="247403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200" b="1" kern="0" dirty="0" smtClean="0">
                <a:solidFill>
                  <a:srgbClr val="559F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Незначительные</a:t>
            </a:r>
            <a:endParaRPr lang="ru-RU" sz="1200" b="1" dirty="0">
              <a:solidFill>
                <a:srgbClr val="559F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Прямоугольник 115">
            <a:extLst>
              <a:ext uri="{FF2B5EF4-FFF2-40B4-BE49-F238E27FC236}">
                <a16:creationId xmlns:a16="http://schemas.microsoft.com/office/drawing/2014/main" id="{74FADC3B-29B0-0B64-A1E2-53DA224448CD}"/>
              </a:ext>
            </a:extLst>
          </p:cNvPr>
          <p:cNvSpPr/>
          <p:nvPr/>
        </p:nvSpPr>
        <p:spPr>
          <a:xfrm>
            <a:off x="3663330" y="5206132"/>
            <a:ext cx="1241604" cy="391237"/>
          </a:xfrm>
          <a:prstGeom prst="rect">
            <a:avLst/>
          </a:prstGeom>
          <a:solidFill>
            <a:srgbClr val="57A3B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200" b="1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Внепланово</a:t>
            </a:r>
            <a:endParaRPr lang="ru-RU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Прямоугольник 116">
            <a:extLst>
              <a:ext uri="{FF2B5EF4-FFF2-40B4-BE49-F238E27FC236}">
                <a16:creationId xmlns:a16="http://schemas.microsoft.com/office/drawing/2014/main" id="{7B9C735A-DA61-6B4F-DCC5-DE6E02A4483D}"/>
              </a:ext>
            </a:extLst>
          </p:cNvPr>
          <p:cNvSpPr/>
          <p:nvPr/>
        </p:nvSpPr>
        <p:spPr>
          <a:xfrm>
            <a:off x="3664158" y="5734555"/>
            <a:ext cx="1241604" cy="276999"/>
          </a:xfrm>
          <a:prstGeom prst="rect">
            <a:avLst/>
          </a:prstGeom>
          <a:ln>
            <a:solidFill>
              <a:srgbClr val="1F3764"/>
            </a:solidFill>
          </a:ln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47% (208)</a:t>
            </a:r>
            <a:endParaRPr lang="ru-RU" sz="1200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2014E5CB-A936-C6BB-071A-F225B3803B7F}"/>
              </a:ext>
            </a:extLst>
          </p:cNvPr>
          <p:cNvSpPr txBox="1"/>
          <p:nvPr/>
        </p:nvSpPr>
        <p:spPr>
          <a:xfrm>
            <a:off x="3664158" y="6076513"/>
            <a:ext cx="1241604" cy="276999"/>
          </a:xfrm>
          <a:prstGeom prst="rect">
            <a:avLst/>
          </a:prstGeom>
          <a:noFill/>
          <a:ln>
            <a:solidFill>
              <a:srgbClr val="1F3764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28% (123)</a:t>
            </a:r>
            <a:endParaRPr lang="ru-RU" sz="1200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ADAC7BCC-EE9B-1A07-B7BE-2CD068281298}"/>
              </a:ext>
            </a:extLst>
          </p:cNvPr>
          <p:cNvSpPr txBox="1"/>
          <p:nvPr/>
        </p:nvSpPr>
        <p:spPr>
          <a:xfrm>
            <a:off x="3664158" y="6421719"/>
            <a:ext cx="1241604" cy="276999"/>
          </a:xfrm>
          <a:prstGeom prst="rect">
            <a:avLst/>
          </a:prstGeom>
          <a:noFill/>
          <a:ln>
            <a:solidFill>
              <a:srgbClr val="1F3764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24% (105)</a:t>
            </a:r>
            <a:endParaRPr lang="ru-RU" sz="1200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Google Shape;1495;p69">
            <a:extLst>
              <a:ext uri="{FF2B5EF4-FFF2-40B4-BE49-F238E27FC236}">
                <a16:creationId xmlns:a16="http://schemas.microsoft.com/office/drawing/2014/main" id="{A9585AF0-F8D0-746A-8810-87DEC665584C}"/>
              </a:ext>
            </a:extLst>
          </p:cNvPr>
          <p:cNvSpPr/>
          <p:nvPr/>
        </p:nvSpPr>
        <p:spPr>
          <a:xfrm rot="5400000" flipV="1">
            <a:off x="4204172" y="5490261"/>
            <a:ext cx="70936" cy="348313"/>
          </a:xfrm>
          <a:custGeom>
            <a:avLst/>
            <a:gdLst/>
            <a:ahLst/>
            <a:cxnLst/>
            <a:rect l="l" t="t" r="r" b="b"/>
            <a:pathLst>
              <a:path w="1956" h="2684" extrusionOk="0">
                <a:moveTo>
                  <a:pt x="1" y="0"/>
                </a:moveTo>
                <a:lnTo>
                  <a:pt x="787" y="1342"/>
                </a:lnTo>
                <a:lnTo>
                  <a:pt x="1" y="2683"/>
                </a:lnTo>
                <a:lnTo>
                  <a:pt x="1955" y="1342"/>
                </a:lnTo>
                <a:lnTo>
                  <a:pt x="1" y="0"/>
                </a:lnTo>
                <a:close/>
              </a:path>
            </a:pathLst>
          </a:custGeom>
          <a:solidFill>
            <a:srgbClr val="666666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Прямоугольник 122">
            <a:extLst>
              <a:ext uri="{FF2B5EF4-FFF2-40B4-BE49-F238E27FC236}">
                <a16:creationId xmlns:a16="http://schemas.microsoft.com/office/drawing/2014/main" id="{74FADC3B-29B0-0B64-A1E2-53DA224448CD}"/>
              </a:ext>
            </a:extLst>
          </p:cNvPr>
          <p:cNvSpPr/>
          <p:nvPr/>
        </p:nvSpPr>
        <p:spPr>
          <a:xfrm>
            <a:off x="8481132" y="5169713"/>
            <a:ext cx="1241604" cy="369847"/>
          </a:xfrm>
          <a:prstGeom prst="rect">
            <a:avLst/>
          </a:prstGeom>
          <a:solidFill>
            <a:srgbClr val="57A3B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200" b="1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особому порядку</a:t>
            </a:r>
            <a:endParaRPr lang="ru-RU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Прямоугольник 123">
            <a:extLst>
              <a:ext uri="{FF2B5EF4-FFF2-40B4-BE49-F238E27FC236}">
                <a16:creationId xmlns:a16="http://schemas.microsoft.com/office/drawing/2014/main" id="{7B9C735A-DA61-6B4F-DCC5-DE6E02A4483D}"/>
              </a:ext>
            </a:extLst>
          </p:cNvPr>
          <p:cNvSpPr/>
          <p:nvPr/>
        </p:nvSpPr>
        <p:spPr>
          <a:xfrm>
            <a:off x="8481132" y="5685959"/>
            <a:ext cx="1241604" cy="276999"/>
          </a:xfrm>
          <a:prstGeom prst="rect">
            <a:avLst/>
          </a:prstGeom>
          <a:ln>
            <a:solidFill>
              <a:srgbClr val="1F3764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100% (123)</a:t>
            </a:r>
            <a:endParaRPr lang="ru-RU" sz="1200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2014E5CB-A936-C6BB-071A-F225B3803B7F}"/>
              </a:ext>
            </a:extLst>
          </p:cNvPr>
          <p:cNvSpPr txBox="1"/>
          <p:nvPr/>
        </p:nvSpPr>
        <p:spPr>
          <a:xfrm>
            <a:off x="8481132" y="6038750"/>
            <a:ext cx="1241604" cy="276999"/>
          </a:xfrm>
          <a:prstGeom prst="rect">
            <a:avLst/>
          </a:prstGeom>
          <a:noFill/>
          <a:ln>
            <a:solidFill>
              <a:srgbClr val="1F3764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ru-RU" sz="1200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ADAC7BCC-EE9B-1A07-B7BE-2CD068281298}"/>
              </a:ext>
            </a:extLst>
          </p:cNvPr>
          <p:cNvSpPr txBox="1"/>
          <p:nvPr/>
        </p:nvSpPr>
        <p:spPr>
          <a:xfrm>
            <a:off x="8485914" y="6380551"/>
            <a:ext cx="1241604" cy="276999"/>
          </a:xfrm>
          <a:prstGeom prst="rect">
            <a:avLst/>
          </a:prstGeom>
          <a:noFill/>
          <a:ln>
            <a:solidFill>
              <a:srgbClr val="1F3764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ru-RU" sz="1200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Google Shape;1495;p69">
            <a:extLst>
              <a:ext uri="{FF2B5EF4-FFF2-40B4-BE49-F238E27FC236}">
                <a16:creationId xmlns:a16="http://schemas.microsoft.com/office/drawing/2014/main" id="{A9585AF0-F8D0-746A-8810-87DEC665584C}"/>
              </a:ext>
            </a:extLst>
          </p:cNvPr>
          <p:cNvSpPr/>
          <p:nvPr/>
        </p:nvSpPr>
        <p:spPr>
          <a:xfrm rot="5400000" flipV="1">
            <a:off x="9020285" y="5450592"/>
            <a:ext cx="70936" cy="348313"/>
          </a:xfrm>
          <a:custGeom>
            <a:avLst/>
            <a:gdLst/>
            <a:ahLst/>
            <a:cxnLst/>
            <a:rect l="l" t="t" r="r" b="b"/>
            <a:pathLst>
              <a:path w="1956" h="2684" extrusionOk="0">
                <a:moveTo>
                  <a:pt x="1" y="0"/>
                </a:moveTo>
                <a:lnTo>
                  <a:pt x="787" y="1342"/>
                </a:lnTo>
                <a:lnTo>
                  <a:pt x="1" y="2683"/>
                </a:lnTo>
                <a:lnTo>
                  <a:pt x="1955" y="1342"/>
                </a:lnTo>
                <a:lnTo>
                  <a:pt x="1" y="0"/>
                </a:lnTo>
                <a:close/>
              </a:path>
            </a:pathLst>
          </a:custGeom>
          <a:solidFill>
            <a:srgbClr val="666666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Прямоугольник 128">
            <a:extLst>
              <a:ext uri="{FF2B5EF4-FFF2-40B4-BE49-F238E27FC236}">
                <a16:creationId xmlns:a16="http://schemas.microsoft.com/office/drawing/2014/main" id="{9AA4F531-3E97-6AAF-1869-E25ECE0E6B21}"/>
              </a:ext>
            </a:extLst>
          </p:cNvPr>
          <p:cNvSpPr/>
          <p:nvPr/>
        </p:nvSpPr>
        <p:spPr>
          <a:xfrm>
            <a:off x="6691593" y="5720172"/>
            <a:ext cx="1653198" cy="229072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200" b="1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Грубые</a:t>
            </a:r>
            <a:endParaRPr lang="ru-RU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Прямоугольник 129">
            <a:extLst>
              <a:ext uri="{FF2B5EF4-FFF2-40B4-BE49-F238E27FC236}">
                <a16:creationId xmlns:a16="http://schemas.microsoft.com/office/drawing/2014/main" id="{9AA4F531-3E97-6AAF-1869-E25ECE0E6B21}"/>
              </a:ext>
            </a:extLst>
          </p:cNvPr>
          <p:cNvSpPr/>
          <p:nvPr/>
        </p:nvSpPr>
        <p:spPr>
          <a:xfrm>
            <a:off x="6691593" y="6057598"/>
            <a:ext cx="1653198" cy="256245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200" b="1" kern="0" dirty="0" smtClean="0">
                <a:solidFill>
                  <a:srgbClr val="12596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Значительные</a:t>
            </a:r>
            <a:endParaRPr lang="ru-RU" sz="1200" b="1" dirty="0">
              <a:solidFill>
                <a:srgbClr val="12596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Прямоугольник 130">
            <a:extLst>
              <a:ext uri="{FF2B5EF4-FFF2-40B4-BE49-F238E27FC236}">
                <a16:creationId xmlns:a16="http://schemas.microsoft.com/office/drawing/2014/main" id="{9AA4F531-3E97-6AAF-1869-E25ECE0E6B21}"/>
              </a:ext>
            </a:extLst>
          </p:cNvPr>
          <p:cNvSpPr/>
          <p:nvPr/>
        </p:nvSpPr>
        <p:spPr>
          <a:xfrm>
            <a:off x="6691593" y="6394355"/>
            <a:ext cx="1653198" cy="247403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200" b="1" kern="0" dirty="0" smtClean="0">
                <a:solidFill>
                  <a:srgbClr val="559F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Незначительные</a:t>
            </a:r>
            <a:endParaRPr lang="ru-RU" sz="1200" b="1" dirty="0">
              <a:solidFill>
                <a:srgbClr val="559F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Прямоугольник 131">
            <a:extLst>
              <a:ext uri="{FF2B5EF4-FFF2-40B4-BE49-F238E27FC236}">
                <a16:creationId xmlns:a16="http://schemas.microsoft.com/office/drawing/2014/main" id="{74FADC3B-29B0-0B64-A1E2-53DA224448CD}"/>
              </a:ext>
            </a:extLst>
          </p:cNvPr>
          <p:cNvSpPr/>
          <p:nvPr/>
        </p:nvSpPr>
        <p:spPr>
          <a:xfrm>
            <a:off x="9823699" y="5166463"/>
            <a:ext cx="1241604" cy="391237"/>
          </a:xfrm>
          <a:prstGeom prst="rect">
            <a:avLst/>
          </a:prstGeom>
          <a:solidFill>
            <a:srgbClr val="57A3B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200" b="1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Внепланово</a:t>
            </a:r>
            <a:endParaRPr lang="ru-RU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Прямоугольник 132">
            <a:extLst>
              <a:ext uri="{FF2B5EF4-FFF2-40B4-BE49-F238E27FC236}">
                <a16:creationId xmlns:a16="http://schemas.microsoft.com/office/drawing/2014/main" id="{7B9C735A-DA61-6B4F-DCC5-DE6E02A4483D}"/>
              </a:ext>
            </a:extLst>
          </p:cNvPr>
          <p:cNvSpPr/>
          <p:nvPr/>
        </p:nvSpPr>
        <p:spPr>
          <a:xfrm>
            <a:off x="9824527" y="5694886"/>
            <a:ext cx="1241604" cy="276999"/>
          </a:xfrm>
          <a:prstGeom prst="rect">
            <a:avLst/>
          </a:prstGeom>
          <a:ln>
            <a:solidFill>
              <a:srgbClr val="1F3764"/>
            </a:solidFill>
          </a:ln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56% (38)</a:t>
            </a:r>
            <a:endParaRPr lang="ru-RU" sz="1200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2014E5CB-A936-C6BB-071A-F225B3803B7F}"/>
              </a:ext>
            </a:extLst>
          </p:cNvPr>
          <p:cNvSpPr txBox="1"/>
          <p:nvPr/>
        </p:nvSpPr>
        <p:spPr>
          <a:xfrm>
            <a:off x="9824527" y="6036844"/>
            <a:ext cx="1241604" cy="276999"/>
          </a:xfrm>
          <a:prstGeom prst="rect">
            <a:avLst/>
          </a:prstGeom>
          <a:noFill/>
          <a:ln>
            <a:solidFill>
              <a:srgbClr val="1F3764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20% (14)</a:t>
            </a:r>
            <a:endParaRPr lang="ru-RU" sz="1200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ADAC7BCC-EE9B-1A07-B7BE-2CD068281298}"/>
              </a:ext>
            </a:extLst>
          </p:cNvPr>
          <p:cNvSpPr txBox="1"/>
          <p:nvPr/>
        </p:nvSpPr>
        <p:spPr>
          <a:xfrm>
            <a:off x="9824527" y="6382050"/>
            <a:ext cx="1241604" cy="276999"/>
          </a:xfrm>
          <a:prstGeom prst="rect">
            <a:avLst/>
          </a:prstGeom>
          <a:noFill/>
          <a:ln>
            <a:solidFill>
              <a:srgbClr val="1F3764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24% (16)</a:t>
            </a:r>
            <a:endParaRPr lang="ru-RU" sz="1200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Google Shape;1495;p69">
            <a:extLst>
              <a:ext uri="{FF2B5EF4-FFF2-40B4-BE49-F238E27FC236}">
                <a16:creationId xmlns:a16="http://schemas.microsoft.com/office/drawing/2014/main" id="{A9585AF0-F8D0-746A-8810-87DEC665584C}"/>
              </a:ext>
            </a:extLst>
          </p:cNvPr>
          <p:cNvSpPr/>
          <p:nvPr/>
        </p:nvSpPr>
        <p:spPr>
          <a:xfrm rot="5400000" flipV="1">
            <a:off x="10364541" y="5450592"/>
            <a:ext cx="70936" cy="348313"/>
          </a:xfrm>
          <a:custGeom>
            <a:avLst/>
            <a:gdLst/>
            <a:ahLst/>
            <a:cxnLst/>
            <a:rect l="l" t="t" r="r" b="b"/>
            <a:pathLst>
              <a:path w="1956" h="2684" extrusionOk="0">
                <a:moveTo>
                  <a:pt x="1" y="0"/>
                </a:moveTo>
                <a:lnTo>
                  <a:pt x="787" y="1342"/>
                </a:lnTo>
                <a:lnTo>
                  <a:pt x="1" y="2683"/>
                </a:lnTo>
                <a:lnTo>
                  <a:pt x="1955" y="1342"/>
                </a:lnTo>
                <a:lnTo>
                  <a:pt x="1" y="0"/>
                </a:lnTo>
                <a:close/>
              </a:path>
            </a:pathLst>
          </a:custGeom>
          <a:solidFill>
            <a:srgbClr val="666666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765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420D9B66-A65B-46BF-4154-E0FA14051466}"/>
              </a:ext>
            </a:extLst>
          </p:cNvPr>
          <p:cNvSpPr/>
          <p:nvPr/>
        </p:nvSpPr>
        <p:spPr>
          <a:xfrm>
            <a:off x="1015242" y="783386"/>
            <a:ext cx="3364896" cy="136658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endParaRPr lang="ru-RU" sz="2000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6A3DBC22-A114-4AF8-4651-33BBF1AEA682}"/>
              </a:ext>
            </a:extLst>
          </p:cNvPr>
          <p:cNvSpPr/>
          <p:nvPr/>
        </p:nvSpPr>
        <p:spPr>
          <a:xfrm>
            <a:off x="0" y="-11791"/>
            <a:ext cx="12192000" cy="518129"/>
          </a:xfrm>
          <a:prstGeom prst="rect">
            <a:avLst/>
          </a:prstGeom>
          <a:solidFill>
            <a:srgbClr val="1F376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413DB13-3652-DC5D-D6E5-CB20CF0023EF}"/>
              </a:ext>
            </a:extLst>
          </p:cNvPr>
          <p:cNvSpPr/>
          <p:nvPr/>
        </p:nvSpPr>
        <p:spPr>
          <a:xfrm>
            <a:off x="210491" y="45024"/>
            <a:ext cx="116432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ПРОФИЛАКТИКА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73741EE-5005-98EB-610F-6D7AF2949B67}"/>
              </a:ext>
            </a:extLst>
          </p:cNvPr>
          <p:cNvSpPr txBox="1"/>
          <p:nvPr/>
        </p:nvSpPr>
        <p:spPr>
          <a:xfrm>
            <a:off x="11751289" y="3463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aa-ET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3A5D1AB-FDF9-4DAB-5EC8-05F27D5F870D}"/>
              </a:ext>
            </a:extLst>
          </p:cNvPr>
          <p:cNvSpPr/>
          <p:nvPr/>
        </p:nvSpPr>
        <p:spPr>
          <a:xfrm>
            <a:off x="0" y="6739838"/>
            <a:ext cx="12192000" cy="249081"/>
          </a:xfrm>
          <a:prstGeom prst="rect">
            <a:avLst/>
          </a:prstGeom>
          <a:solidFill>
            <a:srgbClr val="1F376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pic>
        <p:nvPicPr>
          <p:cNvPr id="15" name="Рисунок 14" descr="Чоканье со сплошной заливкой">
            <a:extLst>
              <a:ext uri="{FF2B5EF4-FFF2-40B4-BE49-F238E27FC236}">
                <a16:creationId xmlns:a16="http://schemas.microsoft.com/office/drawing/2014/main" id="{E2C77D05-0616-67BF-4842-EF28614C0DC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0038" y="44362"/>
            <a:ext cx="478133" cy="47813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D2EB45-7995-9A64-438D-66B700DD108D}"/>
              </a:ext>
            </a:extLst>
          </p:cNvPr>
          <p:cNvSpPr txBox="1"/>
          <p:nvPr/>
        </p:nvSpPr>
        <p:spPr>
          <a:xfrm>
            <a:off x="1015242" y="846197"/>
            <a:ext cx="3269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2400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поддержке ВОЗ</a:t>
            </a:r>
            <a:endParaRPr lang="aa-ET" sz="2400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Google Shape;1495;p69">
            <a:extLst>
              <a:ext uri="{FF2B5EF4-FFF2-40B4-BE49-F238E27FC236}">
                <a16:creationId xmlns:a16="http://schemas.microsoft.com/office/drawing/2014/main" id="{735A19A5-0343-AF58-C2E3-BD2BCBCBED14}"/>
              </a:ext>
            </a:extLst>
          </p:cNvPr>
          <p:cNvSpPr/>
          <p:nvPr/>
        </p:nvSpPr>
        <p:spPr>
          <a:xfrm>
            <a:off x="4643848" y="1508528"/>
            <a:ext cx="134159" cy="249306"/>
          </a:xfrm>
          <a:custGeom>
            <a:avLst/>
            <a:gdLst/>
            <a:ahLst/>
            <a:cxnLst/>
            <a:rect l="l" t="t" r="r" b="b"/>
            <a:pathLst>
              <a:path w="1956" h="2684" extrusionOk="0">
                <a:moveTo>
                  <a:pt x="1" y="0"/>
                </a:moveTo>
                <a:lnTo>
                  <a:pt x="787" y="1342"/>
                </a:lnTo>
                <a:lnTo>
                  <a:pt x="1" y="2683"/>
                </a:lnTo>
                <a:lnTo>
                  <a:pt x="1955" y="1342"/>
                </a:lnTo>
                <a:lnTo>
                  <a:pt x="1" y="0"/>
                </a:lnTo>
                <a:close/>
              </a:path>
            </a:pathLst>
          </a:custGeom>
          <a:solidFill>
            <a:srgbClr val="1F3764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F3764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5C8D8E6-3A3E-CF1F-2413-1AC347AA5DDE}"/>
              </a:ext>
            </a:extLst>
          </p:cNvPr>
          <p:cNvSpPr txBox="1"/>
          <p:nvPr/>
        </p:nvSpPr>
        <p:spPr>
          <a:xfrm>
            <a:off x="5143737" y="555542"/>
            <a:ext cx="6819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a-ET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Реализация проекта по созданию</a:t>
            </a:r>
          </a:p>
          <a:p>
            <a:pPr algn="ctr"/>
            <a:r>
              <a:rPr lang="aa-ET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«ШКОЛ СПОСОБСТВУЮЩИХ УКРЕПЛЕНИЮ ЗДОРОВЬЯ»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43E24F1-F60F-94C8-0213-5AE45AA0A303}"/>
              </a:ext>
            </a:extLst>
          </p:cNvPr>
          <p:cNvSpPr txBox="1"/>
          <p:nvPr/>
        </p:nvSpPr>
        <p:spPr>
          <a:xfrm>
            <a:off x="6845240" y="1225386"/>
            <a:ext cx="3416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sz="24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создано </a:t>
            </a:r>
            <a:r>
              <a:rPr lang="aa-ET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  <a:r>
              <a:rPr lang="aa-ET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a-ET" sz="24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школ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7FE95C1-7996-2DD3-8E6C-5F19F99920F1}"/>
              </a:ext>
            </a:extLst>
          </p:cNvPr>
          <p:cNvSpPr txBox="1"/>
          <p:nvPr/>
        </p:nvSpPr>
        <p:spPr>
          <a:xfrm>
            <a:off x="5295957" y="1710397"/>
            <a:ext cx="630031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93688" indent="-285750" algn="ctr"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ru-RU" sz="1400" b="1" i="1" dirty="0">
                <a:solidFill>
                  <a:srgbClr val="1F376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поддержка казахстанским школам в формировании здоровой школьной среды и достижения физического и ментального здоровья </a:t>
            </a:r>
            <a:r>
              <a:rPr lang="ru-RU" sz="1400" b="1" i="1" dirty="0" smtClean="0">
                <a:solidFill>
                  <a:srgbClr val="1F376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детей</a:t>
            </a:r>
            <a:endParaRPr lang="aa-ET" sz="1100" b="1" i="1" dirty="0">
              <a:solidFill>
                <a:srgbClr val="1F3764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2" name="Google Shape;1495;p69">
            <a:extLst>
              <a:ext uri="{FF2B5EF4-FFF2-40B4-BE49-F238E27FC236}">
                <a16:creationId xmlns:a16="http://schemas.microsoft.com/office/drawing/2014/main" id="{260E15D7-3F32-CDD3-1165-AB187BC2CF5E}"/>
              </a:ext>
            </a:extLst>
          </p:cNvPr>
          <p:cNvSpPr/>
          <p:nvPr/>
        </p:nvSpPr>
        <p:spPr>
          <a:xfrm>
            <a:off x="4643847" y="5657232"/>
            <a:ext cx="134159" cy="249306"/>
          </a:xfrm>
          <a:custGeom>
            <a:avLst/>
            <a:gdLst/>
            <a:ahLst/>
            <a:cxnLst/>
            <a:rect l="l" t="t" r="r" b="b"/>
            <a:pathLst>
              <a:path w="1956" h="2684" extrusionOk="0">
                <a:moveTo>
                  <a:pt x="1" y="0"/>
                </a:moveTo>
                <a:lnTo>
                  <a:pt x="787" y="1342"/>
                </a:lnTo>
                <a:lnTo>
                  <a:pt x="1" y="2683"/>
                </a:lnTo>
                <a:lnTo>
                  <a:pt x="1955" y="1342"/>
                </a:lnTo>
                <a:lnTo>
                  <a:pt x="1" y="0"/>
                </a:lnTo>
                <a:close/>
              </a:path>
            </a:pathLst>
          </a:custGeom>
          <a:solidFill>
            <a:srgbClr val="1F3764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F3764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724ED54-BFCD-5024-F195-E41EB1890F35}"/>
              </a:ext>
            </a:extLst>
          </p:cNvPr>
          <p:cNvSpPr txBox="1"/>
          <p:nvPr/>
        </p:nvSpPr>
        <p:spPr>
          <a:xfrm>
            <a:off x="5622802" y="4826235"/>
            <a:ext cx="5413242" cy="1661993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Статьи СМИ – 505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Выступления на ТВ – 1960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Лекции – 9395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Размещение материалов – 7953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Беседы - 38001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Диктанты, анкеты – 9461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Акции - 3035</a:t>
            </a:r>
            <a:endParaRPr lang="aa-ET" sz="1400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442" y="1419265"/>
            <a:ext cx="1958619" cy="43895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FD2EB45-7995-9A64-438D-66B700DD108D}"/>
              </a:ext>
            </a:extLst>
          </p:cNvPr>
          <p:cNvSpPr txBox="1"/>
          <p:nvPr/>
        </p:nvSpPr>
        <p:spPr>
          <a:xfrm>
            <a:off x="395127" y="5427314"/>
            <a:ext cx="3985012" cy="646331"/>
          </a:xfrm>
          <a:prstGeom prst="rect">
            <a:avLst/>
          </a:prstGeom>
          <a:noFill/>
          <a:ln>
            <a:solidFill>
              <a:srgbClr val="1F37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Санитарно-просветительская работа</a:t>
            </a:r>
            <a:endParaRPr lang="aa-ET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FD2EB45-7995-9A64-438D-66B700DD108D}"/>
              </a:ext>
            </a:extLst>
          </p:cNvPr>
          <p:cNvSpPr txBox="1"/>
          <p:nvPr/>
        </p:nvSpPr>
        <p:spPr>
          <a:xfrm>
            <a:off x="395127" y="3440219"/>
            <a:ext cx="3985012" cy="369332"/>
          </a:xfrm>
          <a:prstGeom prst="rect">
            <a:avLst/>
          </a:prstGeom>
          <a:noFill/>
          <a:ln>
            <a:solidFill>
              <a:srgbClr val="1F376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1F3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Приоритеты</a:t>
            </a:r>
            <a:endParaRPr lang="aa-ET" b="1" dirty="0">
              <a:solidFill>
                <a:srgbClr val="1F3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7FE95C1-7996-2DD3-8E6C-5F19F99920F1}"/>
              </a:ext>
            </a:extLst>
          </p:cNvPr>
          <p:cNvSpPr txBox="1"/>
          <p:nvPr/>
        </p:nvSpPr>
        <p:spPr>
          <a:xfrm>
            <a:off x="4907558" y="2635749"/>
            <a:ext cx="6843731" cy="2026196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350838" indent="-342900" algn="ctr"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ru-RU" sz="1400" b="1" i="1" dirty="0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Физическая </a:t>
            </a:r>
            <a:r>
              <a:rPr lang="ru-RU" sz="1400" b="1" i="1" dirty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активность </a:t>
            </a:r>
            <a:endParaRPr lang="ru-RU" sz="1400" b="1" i="1" dirty="0" smtClean="0">
              <a:solidFill>
                <a:srgbClr val="1F3764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50838" indent="-342900" algn="ctr"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ru-RU" sz="1400" b="1" i="1" dirty="0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Правильное </a:t>
            </a:r>
            <a:r>
              <a:rPr lang="ru-RU" sz="1400" b="1" i="1" dirty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питание </a:t>
            </a:r>
            <a:endParaRPr lang="ru-RU" sz="1400" b="1" i="1" dirty="0" smtClean="0">
              <a:solidFill>
                <a:srgbClr val="1F3764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50838" indent="-342900" algn="ctr"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ru-RU" sz="1400" b="1" i="1" dirty="0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Улучшение </a:t>
            </a:r>
            <a:r>
              <a:rPr lang="ru-RU" sz="1400" b="1" i="1" dirty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санитарно-гигиенических </a:t>
            </a:r>
            <a:r>
              <a:rPr lang="ru-RU" sz="1400" b="1" i="1" dirty="0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условий</a:t>
            </a:r>
          </a:p>
          <a:p>
            <a:pPr marL="350838" indent="-342900" algn="ctr"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ru-RU" sz="1400" b="1" i="1" dirty="0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Укрепление </a:t>
            </a:r>
            <a:r>
              <a:rPr lang="ru-RU" sz="1400" b="1" i="1" dirty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здоровья детей </a:t>
            </a:r>
            <a:endParaRPr lang="ru-RU" sz="1400" b="1" i="1" dirty="0" smtClean="0">
              <a:solidFill>
                <a:srgbClr val="1F3764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50838" indent="-342900" algn="ctr"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ru-RU" sz="1400" b="1" i="1" dirty="0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Формирование здорового </a:t>
            </a:r>
            <a:r>
              <a:rPr lang="ru-RU" sz="1400" b="1" i="1" dirty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образа </a:t>
            </a:r>
            <a:r>
              <a:rPr lang="ru-RU" sz="1400" b="1" i="1" dirty="0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жизни</a:t>
            </a:r>
          </a:p>
          <a:p>
            <a:pPr marL="350838" indent="-342900" algn="ctr"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ru-RU" sz="1400" b="1" i="1" dirty="0" smtClean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Другие</a:t>
            </a:r>
            <a:r>
              <a:rPr lang="ru-RU" sz="1400" b="1" i="1" dirty="0">
                <a:solidFill>
                  <a:srgbClr val="1F376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endParaRPr lang="aa-ET" sz="1100" b="1" i="1" dirty="0">
              <a:solidFill>
                <a:srgbClr val="1F3764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24" name="Google Shape;1495;p69">
            <a:extLst>
              <a:ext uri="{FF2B5EF4-FFF2-40B4-BE49-F238E27FC236}">
                <a16:creationId xmlns:a16="http://schemas.microsoft.com/office/drawing/2014/main" id="{260E15D7-3F32-CDD3-1165-AB187BC2CF5E}"/>
              </a:ext>
            </a:extLst>
          </p:cNvPr>
          <p:cNvSpPr/>
          <p:nvPr/>
        </p:nvSpPr>
        <p:spPr>
          <a:xfrm>
            <a:off x="4576769" y="3506514"/>
            <a:ext cx="134159" cy="249306"/>
          </a:xfrm>
          <a:custGeom>
            <a:avLst/>
            <a:gdLst/>
            <a:ahLst/>
            <a:cxnLst/>
            <a:rect l="l" t="t" r="r" b="b"/>
            <a:pathLst>
              <a:path w="1956" h="2684" extrusionOk="0">
                <a:moveTo>
                  <a:pt x="1" y="0"/>
                </a:moveTo>
                <a:lnTo>
                  <a:pt x="787" y="1342"/>
                </a:lnTo>
                <a:lnTo>
                  <a:pt x="1" y="2683"/>
                </a:lnTo>
                <a:lnTo>
                  <a:pt x="1955" y="1342"/>
                </a:lnTo>
                <a:lnTo>
                  <a:pt x="1" y="0"/>
                </a:lnTo>
                <a:close/>
              </a:path>
            </a:pathLst>
          </a:custGeom>
          <a:solidFill>
            <a:srgbClr val="1F3764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F3764"/>
              </a:solidFill>
            </a:endParaRPr>
          </a:p>
        </p:txBody>
      </p: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31E0EB38-2C11-F210-7BF2-5A153BF915C9}"/>
              </a:ext>
            </a:extLst>
          </p:cNvPr>
          <p:cNvCxnSpPr/>
          <p:nvPr/>
        </p:nvCxnSpPr>
        <p:spPr>
          <a:xfrm flipH="1" flipV="1">
            <a:off x="1071154" y="2460248"/>
            <a:ext cx="10049692" cy="28356"/>
          </a:xfrm>
          <a:prstGeom prst="line">
            <a:avLst/>
          </a:prstGeom>
          <a:ln w="19050">
            <a:solidFill>
              <a:srgbClr val="1F376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13507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1902</TotalTime>
  <Words>859</Words>
  <Application>Microsoft Office PowerPoint</Application>
  <PresentationFormat>Широкоэкранный</PresentationFormat>
  <Paragraphs>184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Times New Roman</vt:lpstr>
      <vt:lpstr>Wingdings</vt:lpstr>
      <vt:lpstr>Тема Office</vt:lpstr>
      <vt:lpstr>О санитарно-эпидемиологическом контроле за организациями дошкольного и среднего образования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Perizat K. Abilpeissova</dc:creator>
  <cp:lastModifiedBy>Нургалиева Сабина</cp:lastModifiedBy>
  <cp:revision>102</cp:revision>
  <cp:lastPrinted>2023-05-29T13:47:28Z</cp:lastPrinted>
  <dcterms:created xsi:type="dcterms:W3CDTF">2023-05-12T06:35:23Z</dcterms:created>
  <dcterms:modified xsi:type="dcterms:W3CDTF">2023-05-30T06:18:23Z</dcterms:modified>
</cp:coreProperties>
</file>