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90" r:id="rId3"/>
    <p:sldId id="312" r:id="rId4"/>
    <p:sldId id="283" r:id="rId5"/>
    <p:sldId id="316" r:id="rId6"/>
    <p:sldId id="314" r:id="rId7"/>
    <p:sldId id="313" r:id="rId8"/>
    <p:sldId id="285" r:id="rId9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DF1"/>
    <a:srgbClr val="FF3300"/>
    <a:srgbClr val="1E04BC"/>
    <a:srgbClr val="009999"/>
    <a:srgbClr val="3C847B"/>
    <a:srgbClr val="F18873"/>
    <a:srgbClr val="FF0000"/>
    <a:srgbClr val="93250F"/>
    <a:srgbClr val="DF3D3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140B6-C848-4603-969D-B9EA61D6029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A8EB7-CE83-4B39-A42F-6EF5AF72B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49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4" cy="496882"/>
          </a:xfrm>
          <a:prstGeom prst="rect">
            <a:avLst/>
          </a:prstGeom>
        </p:spPr>
        <p:txBody>
          <a:bodyPr vert="horz" lIns="90324" tIns="45162" rIns="90324" bIns="451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4" cy="496882"/>
          </a:xfrm>
          <a:prstGeom prst="rect">
            <a:avLst/>
          </a:prstGeom>
        </p:spPr>
        <p:txBody>
          <a:bodyPr vert="horz" lIns="90324" tIns="45162" rIns="90324" bIns="45162" rtlCol="0"/>
          <a:lstStyle>
            <a:lvl1pPr algn="r">
              <a:defRPr sz="1200"/>
            </a:lvl1pPr>
          </a:lstStyle>
          <a:p>
            <a:fld id="{DF60EA10-3596-4D44-A109-2A26864BD95C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24" tIns="45162" rIns="90324" bIns="451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5" y="4776981"/>
            <a:ext cx="5437827" cy="3907439"/>
          </a:xfrm>
          <a:prstGeom prst="rect">
            <a:avLst/>
          </a:prstGeom>
        </p:spPr>
        <p:txBody>
          <a:bodyPr vert="horz" lIns="90324" tIns="45162" rIns="90324" bIns="4516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8"/>
            <a:ext cx="2945294" cy="496882"/>
          </a:xfrm>
          <a:prstGeom prst="rect">
            <a:avLst/>
          </a:prstGeom>
        </p:spPr>
        <p:txBody>
          <a:bodyPr vert="horz" lIns="90324" tIns="45162" rIns="90324" bIns="451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15" y="9428168"/>
            <a:ext cx="2945294" cy="496882"/>
          </a:xfrm>
          <a:prstGeom prst="rect">
            <a:avLst/>
          </a:prstGeom>
        </p:spPr>
        <p:txBody>
          <a:bodyPr vert="horz" lIns="90324" tIns="45162" rIns="90324" bIns="45162" rtlCol="0" anchor="b"/>
          <a:lstStyle>
            <a:lvl1pPr algn="r">
              <a:defRPr sz="1200"/>
            </a:lvl1pPr>
          </a:lstStyle>
          <a:p>
            <a:fld id="{95FBF6A4-99A9-48E9-9813-257B73626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8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6A4-99A9-48E9-9813-257B73626A2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9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6A4-99A9-48E9-9813-257B73626A2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9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6A4-99A9-48E9-9813-257B73626A2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2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6A4-99A9-48E9-9813-257B73626A2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0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073-14E7-4084-8B2B-90C024B6D9B8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5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7CAF-C4AC-40A0-847B-C0A54F479789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1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94F-A108-4B7F-A75B-7A9650F0FA31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2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BBCD-25A4-4340-947E-14184ABB26DC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7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CE21-76C7-47AE-9B1B-B0DE185DC314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5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363D-7769-421E-8FFD-999F93963B2F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205-2BF6-49F4-96D5-A860BA1C4CAC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0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1787-1C5C-4D58-AE56-9DBC6AD7536D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5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38DA-62C9-4B15-B94E-FE1FFB944988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1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B84D-B6BA-4953-B6D4-1BFBAB7889DE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1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FC17-BCB2-4BB4-A4EC-E7B8823455F0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D84D2-4FDB-452E-B2FC-B61913DC6357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0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207" y="242657"/>
            <a:ext cx="11582400" cy="1143000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 Төтенше жағдайлар министрлігінің </a:t>
            </a:r>
            <a:b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Өртке қарсы қызмет комитеті</a:t>
            </a:r>
            <a:endParaRPr lang="fr-CA" altLang="ru-RU" sz="2400" dirty="0">
              <a:solidFill>
                <a:srgbClr val="48719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7369" y="3016053"/>
            <a:ext cx="9571461" cy="16004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kk-KZ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Мектепке дейінгі және орта білім беру ұйымдарындағы қауіпсіздік жүйелерінің </a:t>
            </a:r>
          </a:p>
          <a:p>
            <a:pPr algn="ctr"/>
            <a:r>
              <a:rPr lang="kk-KZ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жай-күйі туралы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9333" y="6221608"/>
            <a:ext cx="3303463" cy="43088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 қаласы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 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gray">
          <a:xfrm flipH="1" flipV="1">
            <a:off x="3213100" y="2825340"/>
            <a:ext cx="5760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21917" tIns="60958" rIns="121917" bIns="60958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gray">
          <a:xfrm flipH="1" flipV="1">
            <a:off x="3264005" y="4813329"/>
            <a:ext cx="5760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21917" tIns="60958" rIns="121917" bIns="60958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4" y="246362"/>
            <a:ext cx="865717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C36CCE-3B48-4C5C-9462-3720BB7C8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702" y="242657"/>
            <a:ext cx="1010177" cy="9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2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207" y="-201243"/>
            <a:ext cx="11582400" cy="1143000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 өрт бақылау нәтижелері</a:t>
            </a:r>
            <a:endParaRPr lang="kk-KZ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6284" y="721411"/>
            <a:ext cx="115044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129935" y="1092807"/>
            <a:ext cx="4577606" cy="134369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7067" y="1433960"/>
            <a:ext cx="3016348" cy="830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ТЕКСЕРУЛЕР САНЫ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3773522" y="1726517"/>
            <a:ext cx="230044" cy="268970"/>
          </a:xfrm>
          <a:prstGeom prst="chevron">
            <a:avLst/>
          </a:prstGeom>
          <a:solidFill>
            <a:srgbClr val="1F497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971643" y="1726517"/>
            <a:ext cx="230044" cy="268970"/>
          </a:xfrm>
          <a:prstGeom prst="chevron">
            <a:avLst/>
          </a:prstGeom>
          <a:solidFill>
            <a:srgbClr val="4F81B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4180909" y="1726517"/>
            <a:ext cx="230044" cy="268970"/>
          </a:xfrm>
          <a:prstGeom prst="chevron">
            <a:avLst/>
          </a:prstGeom>
          <a:solidFill>
            <a:srgbClr val="8FF5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96957" y="1256810"/>
            <a:ext cx="1653540" cy="1015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B56443F-68A4-4C9F-BADA-D11E8B1E4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97" y="1443826"/>
            <a:ext cx="641660" cy="64166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150398" y="1353170"/>
            <a:ext cx="2609165" cy="99257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"/>
            <a:r>
              <a:rPr lang="ru-RU" sz="2400" b="1" dirty="0">
                <a:latin typeface="Arial" pitchFamily="34" charset="0"/>
              </a:rPr>
              <a:t>2021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7 541</a:t>
            </a:r>
          </a:p>
          <a:p>
            <a:pPr algn="ctr" fontAlgn="b"/>
            <a:endParaRPr lang="ru-RU" sz="1050" dirty="0">
              <a:solidFill>
                <a:srgbClr val="018B3E"/>
              </a:solidFill>
              <a:latin typeface="Arial" pitchFamily="34" charset="0"/>
            </a:endParaRPr>
          </a:p>
          <a:p>
            <a:pPr algn="ctr" fontAlgn="b"/>
            <a:r>
              <a:rPr lang="ru-RU" sz="2400" b="1" dirty="0">
                <a:latin typeface="Arial" pitchFamily="34" charset="0"/>
              </a:rPr>
              <a:t>2022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5 151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440" y="3057309"/>
            <a:ext cx="2895601" cy="830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АНЫҚТАЛҒАН БҰЗУШЫЛЫҚТАР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3748362" y="3326031"/>
            <a:ext cx="230044" cy="268970"/>
          </a:xfrm>
          <a:prstGeom prst="chevron">
            <a:avLst/>
          </a:prstGeom>
          <a:solidFill>
            <a:srgbClr val="1F497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3946483" y="3326031"/>
            <a:ext cx="230044" cy="268970"/>
          </a:xfrm>
          <a:prstGeom prst="chevron">
            <a:avLst/>
          </a:prstGeom>
          <a:solidFill>
            <a:srgbClr val="4F81B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155749" y="3326031"/>
            <a:ext cx="230044" cy="268970"/>
          </a:xfrm>
          <a:prstGeom prst="chevron">
            <a:avLst/>
          </a:prstGeom>
          <a:solidFill>
            <a:srgbClr val="8FF5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29935" y="2816613"/>
            <a:ext cx="4577606" cy="134369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96957" y="2980616"/>
            <a:ext cx="1653540" cy="1015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55982" y="2964227"/>
            <a:ext cx="2609165" cy="99257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"/>
            <a:r>
              <a:rPr lang="ru-RU" sz="2400" b="1" dirty="0">
                <a:latin typeface="Arial" pitchFamily="34" charset="0"/>
              </a:rPr>
              <a:t>2021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57 285</a:t>
            </a:r>
          </a:p>
          <a:p>
            <a:pPr algn="ctr" fontAlgn="b"/>
            <a:endParaRPr lang="ru-RU" sz="1050" dirty="0">
              <a:solidFill>
                <a:srgbClr val="018B3E"/>
              </a:solidFill>
              <a:latin typeface="Arial" pitchFamily="34" charset="0"/>
            </a:endParaRPr>
          </a:p>
          <a:p>
            <a:pPr algn="ctr" fontAlgn="b"/>
            <a:r>
              <a:rPr lang="ru-RU" sz="2400" b="1" dirty="0">
                <a:latin typeface="Arial" pitchFamily="34" charset="0"/>
              </a:rPr>
              <a:t>2022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49 424</a:t>
            </a:r>
          </a:p>
        </p:txBody>
      </p:sp>
      <p:pic>
        <p:nvPicPr>
          <p:cNvPr id="30" name="Рисунок 29" descr="Изображение выглядит как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CCD5945-E90F-4990-B02E-315AB3D1F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97" y="3144775"/>
            <a:ext cx="687372" cy="68737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26823" y="4915752"/>
            <a:ext cx="2895601" cy="12003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ӨРТ ДАБЫЛЫ ОРНАТЫЛМАҒАН МЕКТЕПТЕР</a:t>
            </a:r>
          </a:p>
        </p:txBody>
      </p:sp>
      <p:sp>
        <p:nvSpPr>
          <p:cNvPr id="34" name="Нашивка 33"/>
          <p:cNvSpPr/>
          <p:nvPr/>
        </p:nvSpPr>
        <p:spPr>
          <a:xfrm>
            <a:off x="3714324" y="5200763"/>
            <a:ext cx="230044" cy="268970"/>
          </a:xfrm>
          <a:prstGeom prst="chevron">
            <a:avLst/>
          </a:prstGeom>
          <a:solidFill>
            <a:srgbClr val="1F497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3912445" y="5200763"/>
            <a:ext cx="230044" cy="268970"/>
          </a:xfrm>
          <a:prstGeom prst="chevron">
            <a:avLst/>
          </a:prstGeom>
          <a:solidFill>
            <a:srgbClr val="4F81B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4121711" y="5200763"/>
            <a:ext cx="230044" cy="268970"/>
          </a:xfrm>
          <a:prstGeom prst="chevron">
            <a:avLst/>
          </a:prstGeom>
          <a:solidFill>
            <a:srgbClr val="8FF5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22531" y="4567053"/>
            <a:ext cx="4577606" cy="134369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189553" y="4731056"/>
            <a:ext cx="1653540" cy="1015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000944" y="4714667"/>
            <a:ext cx="2609165" cy="99257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"/>
            <a:r>
              <a:rPr lang="ru-RU" sz="2400" b="1" dirty="0">
                <a:latin typeface="Arial" pitchFamily="34" charset="0"/>
              </a:rPr>
              <a:t>2021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62</a:t>
            </a:r>
          </a:p>
          <a:p>
            <a:pPr algn="ctr" fontAlgn="b"/>
            <a:endParaRPr lang="ru-RU" sz="1050" dirty="0">
              <a:solidFill>
                <a:srgbClr val="018B3E"/>
              </a:solidFill>
              <a:latin typeface="Arial" pitchFamily="34" charset="0"/>
            </a:endParaRPr>
          </a:p>
          <a:p>
            <a:pPr algn="ctr" fontAlgn="b"/>
            <a:r>
              <a:rPr lang="ru-RU" sz="2400" b="1" dirty="0">
                <a:latin typeface="Arial" pitchFamily="34" charset="0"/>
              </a:rPr>
              <a:t>2022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55</a:t>
            </a:r>
          </a:p>
        </p:txBody>
      </p:sp>
      <p:pic>
        <p:nvPicPr>
          <p:cNvPr id="44" name="Рисунок 43" descr="Изображение выглядит как текст, дос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AECCA39-BF1A-4E74-95C0-DB2874309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49" y="4797685"/>
            <a:ext cx="826539" cy="8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207" y="-201243"/>
            <a:ext cx="11582400" cy="1143000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Елдегі өрт жағдайының ағымдағы көрсеткіштері</a:t>
            </a:r>
            <a:endParaRPr lang="kk-KZ" altLang="ru-RU" sz="2400" dirty="0">
              <a:solidFill>
                <a:srgbClr val="487196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6284" y="721411"/>
            <a:ext cx="115044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129935" y="1092807"/>
            <a:ext cx="4577606" cy="134369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7066" y="1623823"/>
            <a:ext cx="3016348" cy="461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ӨРТ САНЫ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3773522" y="1726517"/>
            <a:ext cx="230044" cy="268970"/>
          </a:xfrm>
          <a:prstGeom prst="chevron">
            <a:avLst/>
          </a:prstGeom>
          <a:solidFill>
            <a:srgbClr val="1F497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971643" y="1726517"/>
            <a:ext cx="230044" cy="268970"/>
          </a:xfrm>
          <a:prstGeom prst="chevron">
            <a:avLst/>
          </a:prstGeom>
          <a:solidFill>
            <a:srgbClr val="4F81B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4180909" y="1726517"/>
            <a:ext cx="230044" cy="268970"/>
          </a:xfrm>
          <a:prstGeom prst="chevron">
            <a:avLst/>
          </a:prstGeom>
          <a:solidFill>
            <a:srgbClr val="8FF5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96957" y="1256810"/>
            <a:ext cx="1653540" cy="1015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B56443F-68A4-4C9F-BADA-D11E8B1E4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97" y="1443826"/>
            <a:ext cx="641660" cy="64166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150398" y="1353170"/>
            <a:ext cx="2609165" cy="99257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"/>
            <a:r>
              <a:rPr lang="ru-RU" sz="2400" b="1" dirty="0">
                <a:latin typeface="Arial" pitchFamily="34" charset="0"/>
              </a:rPr>
              <a:t>2021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16</a:t>
            </a:r>
          </a:p>
          <a:p>
            <a:pPr algn="ctr" fontAlgn="b"/>
            <a:endParaRPr lang="ru-RU" sz="1050" dirty="0">
              <a:solidFill>
                <a:srgbClr val="018B3E"/>
              </a:solidFill>
              <a:latin typeface="Arial" pitchFamily="34" charset="0"/>
            </a:endParaRPr>
          </a:p>
          <a:p>
            <a:pPr algn="ctr" fontAlgn="b"/>
            <a:r>
              <a:rPr lang="ru-RU" sz="2400" b="1" dirty="0">
                <a:latin typeface="Arial" pitchFamily="34" charset="0"/>
              </a:rPr>
              <a:t>2022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29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10126259" y="1433960"/>
            <a:ext cx="724587" cy="64231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895309" y="1461746"/>
            <a:ext cx="994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45%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440" y="3057309"/>
            <a:ext cx="2895601" cy="830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МАТЕРИАЛДЫҚ ЗАЛАЛ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3748362" y="3326031"/>
            <a:ext cx="230044" cy="268970"/>
          </a:xfrm>
          <a:prstGeom prst="chevron">
            <a:avLst/>
          </a:prstGeom>
          <a:solidFill>
            <a:srgbClr val="1F497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3946483" y="3326031"/>
            <a:ext cx="230044" cy="268970"/>
          </a:xfrm>
          <a:prstGeom prst="chevron">
            <a:avLst/>
          </a:prstGeom>
          <a:solidFill>
            <a:srgbClr val="4F81B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155749" y="3326031"/>
            <a:ext cx="230044" cy="268970"/>
          </a:xfrm>
          <a:prstGeom prst="chevron">
            <a:avLst/>
          </a:prstGeom>
          <a:solidFill>
            <a:srgbClr val="8FF5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29935" y="2816613"/>
            <a:ext cx="4577606" cy="134369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96957" y="2980616"/>
            <a:ext cx="1653540" cy="1015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62136" y="3075058"/>
            <a:ext cx="2782618" cy="76943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"/>
            <a:r>
              <a:rPr lang="ru-RU" sz="2200" b="1" dirty="0">
                <a:latin typeface="Arial" pitchFamily="34" charset="0"/>
              </a:rPr>
              <a:t>2021 –</a:t>
            </a:r>
            <a:r>
              <a:rPr lang="ru-RU" sz="22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kk-KZ" sz="2200" b="1" dirty="0">
                <a:solidFill>
                  <a:srgbClr val="FF0000"/>
                </a:solidFill>
                <a:latin typeface="Arial" pitchFamily="34" charset="0"/>
              </a:rPr>
              <a:t>275 мың</a:t>
            </a:r>
            <a:endParaRPr lang="kk-KZ" sz="2200" dirty="0">
              <a:solidFill>
                <a:srgbClr val="018B3E"/>
              </a:solidFill>
              <a:latin typeface="Arial" pitchFamily="34" charset="0"/>
            </a:endParaRPr>
          </a:p>
          <a:p>
            <a:pPr algn="ctr" fontAlgn="b"/>
            <a:r>
              <a:rPr lang="kk-KZ" sz="2200" b="1" dirty="0">
                <a:latin typeface="Arial" pitchFamily="34" charset="0"/>
              </a:rPr>
              <a:t>2022 –</a:t>
            </a:r>
            <a:r>
              <a:rPr lang="kk-KZ" sz="22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kk-KZ" sz="2200" b="1" dirty="0">
                <a:solidFill>
                  <a:srgbClr val="FF0000"/>
                </a:solidFill>
                <a:latin typeface="Arial" pitchFamily="34" charset="0"/>
              </a:rPr>
              <a:t>11 643 мың</a:t>
            </a:r>
          </a:p>
        </p:txBody>
      </p:sp>
      <p:pic>
        <p:nvPicPr>
          <p:cNvPr id="30" name="Рисунок 29" descr="Изображение выглядит как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CCD5945-E90F-4990-B02E-315AB3D1F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97" y="3144775"/>
            <a:ext cx="687372" cy="687372"/>
          </a:xfrm>
          <a:prstGeom prst="rect">
            <a:avLst/>
          </a:prstGeom>
        </p:spPr>
      </p:pic>
      <p:sp>
        <p:nvSpPr>
          <p:cNvPr id="31" name="Стрелка вниз 30"/>
          <p:cNvSpPr/>
          <p:nvPr/>
        </p:nvSpPr>
        <p:spPr>
          <a:xfrm rot="10800000">
            <a:off x="10175503" y="2980616"/>
            <a:ext cx="609179" cy="711128"/>
          </a:xfrm>
          <a:prstGeom prst="downArrow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897297" y="3125976"/>
            <a:ext cx="1112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х42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7440" y="4852078"/>
            <a:ext cx="2895601" cy="830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ЖАРАҚАТ АЛҒАНДАР</a:t>
            </a:r>
          </a:p>
        </p:txBody>
      </p:sp>
      <p:sp>
        <p:nvSpPr>
          <p:cNvPr id="34" name="Нашивка 33"/>
          <p:cNvSpPr/>
          <p:nvPr/>
        </p:nvSpPr>
        <p:spPr>
          <a:xfrm>
            <a:off x="3714324" y="5200763"/>
            <a:ext cx="230044" cy="268970"/>
          </a:xfrm>
          <a:prstGeom prst="chevron">
            <a:avLst/>
          </a:prstGeom>
          <a:solidFill>
            <a:srgbClr val="1F497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3912445" y="5200763"/>
            <a:ext cx="230044" cy="268970"/>
          </a:xfrm>
          <a:prstGeom prst="chevron">
            <a:avLst/>
          </a:prstGeom>
          <a:solidFill>
            <a:srgbClr val="4F81B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4121711" y="5200763"/>
            <a:ext cx="230044" cy="268970"/>
          </a:xfrm>
          <a:prstGeom prst="chevron">
            <a:avLst/>
          </a:prstGeom>
          <a:solidFill>
            <a:srgbClr val="8FF5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22531" y="4567053"/>
            <a:ext cx="4577606" cy="134369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189553" y="4731056"/>
            <a:ext cx="1653540" cy="1015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000944" y="4714667"/>
            <a:ext cx="2609165" cy="99257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"/>
            <a:r>
              <a:rPr lang="ru-RU" sz="2400" b="1" dirty="0">
                <a:latin typeface="Arial" pitchFamily="34" charset="0"/>
              </a:rPr>
              <a:t>2021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0</a:t>
            </a:r>
          </a:p>
          <a:p>
            <a:pPr algn="ctr" fontAlgn="b"/>
            <a:endParaRPr lang="ru-RU" sz="1050" dirty="0">
              <a:solidFill>
                <a:srgbClr val="018B3E"/>
              </a:solidFill>
              <a:latin typeface="Arial" pitchFamily="34" charset="0"/>
            </a:endParaRPr>
          </a:p>
          <a:p>
            <a:pPr algn="ctr" fontAlgn="b"/>
            <a:r>
              <a:rPr lang="ru-RU" sz="2400" b="1" dirty="0">
                <a:latin typeface="Arial" pitchFamily="34" charset="0"/>
              </a:rPr>
              <a:t>2022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4</a:t>
            </a:r>
          </a:p>
        </p:txBody>
      </p:sp>
      <p:pic>
        <p:nvPicPr>
          <p:cNvPr id="44" name="Рисунок 43" descr="Изображение выглядит как текст, дос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AECCA39-BF1A-4E74-95C0-DB2874309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49" y="4797685"/>
            <a:ext cx="826539" cy="826539"/>
          </a:xfrm>
          <a:prstGeom prst="rect">
            <a:avLst/>
          </a:prstGeom>
        </p:spPr>
      </p:pic>
      <p:sp>
        <p:nvSpPr>
          <p:cNvPr id="45" name="Стрелка вниз 44"/>
          <p:cNvSpPr/>
          <p:nvPr/>
        </p:nvSpPr>
        <p:spPr>
          <a:xfrm rot="10800000">
            <a:off x="10183962" y="4758605"/>
            <a:ext cx="609179" cy="711128"/>
          </a:xfrm>
          <a:prstGeom prst="downArrow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0946980" y="4934589"/>
            <a:ext cx="1023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5049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822" y="98990"/>
            <a:ext cx="10515600" cy="584773"/>
          </a:xfrm>
        </p:spPr>
        <p:txBody>
          <a:bodyPr>
            <a:normAutofit/>
          </a:bodyPr>
          <a:lstStyle/>
          <a:p>
            <a:pPr algn="ctr"/>
            <a:r>
              <a:rPr lang="kk-KZ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Оқушылардың өртке қарсы тақырыптағы онлайн сауалнамасы</a:t>
            </a:r>
            <a:endParaRPr lang="kk-KZ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5572" y="3027612"/>
            <a:ext cx="2841635" cy="369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marL="3175" lvl="1"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НЫСАН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717550" y="3467477"/>
            <a:ext cx="2617158" cy="8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86" rIns="68547" bIns="3428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Arial" pitchFamily="34" charset="0"/>
              </a:rPr>
              <a:t>АСТАНА ҚАЛАСЫНЫҢ №3 МЕКТЕП-ГИМНАЗИЯСЫ</a:t>
            </a:r>
            <a:endParaRPr lang="ru-RU" altLang="ru-RU" sz="6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580" y="1720089"/>
            <a:ext cx="2677128" cy="25949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02450" y="1758270"/>
            <a:ext cx="2677128" cy="25949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41"/>
          <p:cNvSpPr txBox="1">
            <a:spLocks noChangeArrowheads="1"/>
          </p:cNvSpPr>
          <p:nvPr/>
        </p:nvSpPr>
        <p:spPr bwMode="auto">
          <a:xfrm>
            <a:off x="3833946" y="3084538"/>
            <a:ext cx="2236895" cy="99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86" rIns="68547" bIns="3428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400" b="1" dirty="0">
                <a:solidFill>
                  <a:srgbClr val="C00000"/>
                </a:solidFill>
                <a:latin typeface="Arial" pitchFamily="34" charset="0"/>
              </a:rPr>
              <a:t>771 </a:t>
            </a:r>
            <a:r>
              <a:rPr lang="ru-RU" altLang="ru-RU" sz="1600" b="1" dirty="0">
                <a:solidFill>
                  <a:schemeClr val="accent1"/>
                </a:solidFill>
                <a:latin typeface="Arial" pitchFamily="34" charset="0"/>
              </a:rPr>
              <a:t>ОҚУШЫ ЖҰМЫЛДЫРЫЛДЫ</a:t>
            </a:r>
            <a:endParaRPr lang="ru-RU" altLang="ru-RU" sz="6600" b="1" dirty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20" name="Picture 13" descr="http://cdn.onlinewebfonts.com/svg/img_506916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36" y="1910670"/>
            <a:ext cx="1258399" cy="102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484821" y="1766289"/>
            <a:ext cx="2677128" cy="25949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02567" y="3116179"/>
            <a:ext cx="2841635" cy="3385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marL="3175" lvl="1"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ЖАС САНАТЫ</a:t>
            </a:r>
          </a:p>
        </p:txBody>
      </p:sp>
      <p:sp>
        <p:nvSpPr>
          <p:cNvPr id="23" name="TextBox 41"/>
          <p:cNvSpPr txBox="1">
            <a:spLocks noChangeArrowheads="1"/>
          </p:cNvSpPr>
          <p:nvPr/>
        </p:nvSpPr>
        <p:spPr bwMode="auto">
          <a:xfrm>
            <a:off x="6777239" y="3545249"/>
            <a:ext cx="2122953" cy="6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86" rIns="68547" bIns="3428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latin typeface="Arial" pitchFamily="34" charset="0"/>
              </a:rPr>
              <a:t>11-18 ЖАС </a:t>
            </a:r>
          </a:p>
          <a:p>
            <a:pPr algn="ctr">
              <a:defRPr/>
            </a:pPr>
            <a:r>
              <a:rPr lang="ru-RU" altLang="ru-RU" i="1" dirty="0">
                <a:solidFill>
                  <a:srgbClr val="C00000"/>
                </a:solidFill>
                <a:latin typeface="Arial" pitchFamily="34" charset="0"/>
              </a:rPr>
              <a:t>(5-11 </a:t>
            </a:r>
            <a:r>
              <a:rPr lang="ru-RU" altLang="ru-RU" i="1" dirty="0" err="1">
                <a:solidFill>
                  <a:srgbClr val="C00000"/>
                </a:solidFill>
                <a:latin typeface="Arial" pitchFamily="34" charset="0"/>
              </a:rPr>
              <a:t>сыныптар</a:t>
            </a:r>
            <a:r>
              <a:rPr lang="ru-RU" altLang="ru-RU" i="1" dirty="0">
                <a:solidFill>
                  <a:srgbClr val="C00000"/>
                </a:solidFill>
                <a:latin typeface="Arial" pitchFamily="34" charset="0"/>
              </a:rPr>
              <a:t>)</a:t>
            </a:r>
            <a:endParaRPr lang="ru-RU" altLang="ru-RU" sz="3200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5" name="Содержимое 3"/>
          <p:cNvSpPr txBox="1">
            <a:spLocks/>
          </p:cNvSpPr>
          <p:nvPr/>
        </p:nvSpPr>
        <p:spPr>
          <a:xfrm>
            <a:off x="3602450" y="4980127"/>
            <a:ext cx="4389116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rtlCol="0">
            <a:spAutoFit/>
          </a:bodyPr>
          <a:lstStyle/>
          <a:p>
            <a:pPr marL="355600" lvl="0" indent="-261938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ЖАЛПЫ БІЛІМ ДЕҢГЕЙІ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–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60%</a:t>
            </a:r>
            <a:endParaRPr lang="ru-RU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308037" y="1783209"/>
            <a:ext cx="2677128" cy="25949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231919" y="2999997"/>
            <a:ext cx="2841635" cy="646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marL="3175" lvl="1"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СҰРАҚТАРДЫҢ ЖАЛПЫ САНЫ</a:t>
            </a: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9650808" y="3570188"/>
            <a:ext cx="2002631" cy="8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7" tIns="34286" rIns="68547" bIns="3428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4800" b="1" dirty="0">
                <a:solidFill>
                  <a:srgbClr val="C00000"/>
                </a:solidFill>
                <a:latin typeface="Arial" pitchFamily="34" charset="0"/>
              </a:rPr>
              <a:t>10</a:t>
            </a:r>
            <a:endParaRPr lang="ru-RU" altLang="ru-RU" sz="7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027" name="Рисунок 30" descr="Рисунки школы для срисовки (37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75" y="1813230"/>
            <a:ext cx="1720617" cy="114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48" descr="Богдановичская школа-интерна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r="13933" b="3175"/>
          <a:stretch>
            <a:fillRect/>
          </a:stretch>
        </p:blipFill>
        <p:spPr bwMode="auto">
          <a:xfrm>
            <a:off x="6921560" y="1813230"/>
            <a:ext cx="1923180" cy="130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D68EFC3-4099-48FC-ABEA-7D255A3E9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7" y="2074292"/>
            <a:ext cx="836976" cy="857846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0DF6FD4-1511-4F18-B5C8-DD63EA73770E}"/>
              </a:ext>
            </a:extLst>
          </p:cNvPr>
          <p:cNvCxnSpPr/>
          <p:nvPr/>
        </p:nvCxnSpPr>
        <p:spPr>
          <a:xfrm>
            <a:off x="466284" y="721411"/>
            <a:ext cx="115044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DAE64C-829C-4A3A-A140-40F8C59D3F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10473"/>
          <a:stretch/>
        </p:blipFill>
        <p:spPr>
          <a:xfrm>
            <a:off x="9427440" y="1631760"/>
            <a:ext cx="2298276" cy="17705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229398-BA04-4A08-B599-794E42B3AD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2454" r="8653"/>
          <a:stretch/>
        </p:blipFill>
        <p:spPr>
          <a:xfrm>
            <a:off x="466284" y="2959235"/>
            <a:ext cx="2738035" cy="1925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882" y="-139700"/>
            <a:ext cx="11582400" cy="1143000"/>
          </a:xfrm>
        </p:spPr>
        <p:txBody>
          <a:bodyPr>
            <a:normAutofit/>
          </a:bodyPr>
          <a:lstStyle/>
          <a:p>
            <a:pPr algn="ctr"/>
            <a:r>
              <a:rPr lang="kk-KZ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 арасында өрттің алдын алу бойынша</a:t>
            </a:r>
            <a:endParaRPr lang="kk-KZ" altLang="ru-RU" sz="2400" dirty="0">
              <a:solidFill>
                <a:srgbClr val="487196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6284" y="831409"/>
            <a:ext cx="115044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38186" y="985429"/>
            <a:ext cx="11654287" cy="6463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 – балалардың отпен ойнауы себебінен туындайтын өрттің алдын алу және балалар өліміне жол бермеу, сондай-ақ өрт кезінде қауіпсіз мінез-құлық бойынша білім деңгейін арттыру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255B3B-C686-4E5C-A69E-455458C1CC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8139" r="3504"/>
          <a:stretch/>
        </p:blipFill>
        <p:spPr>
          <a:xfrm>
            <a:off x="8549144" y="4544989"/>
            <a:ext cx="3054046" cy="197942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07594" y="1887907"/>
            <a:ext cx="8450438" cy="978738"/>
            <a:chOff x="977002" y="1911458"/>
            <a:chExt cx="8450438" cy="978738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6532AED1-0E41-4610-8DFB-BED579352474}"/>
                </a:ext>
              </a:extLst>
            </p:cNvPr>
            <p:cNvSpPr/>
            <p:nvPr/>
          </p:nvSpPr>
          <p:spPr>
            <a:xfrm>
              <a:off x="977002" y="1911458"/>
              <a:ext cx="8450438" cy="978738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33163" y="1934819"/>
              <a:ext cx="82140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k-KZ" dirty="0">
                  <a:solidFill>
                    <a:srgbClr val="002060"/>
                  </a:solidFill>
                  <a:latin typeface="Arial" pitchFamily="34" charset="0"/>
                </a:rPr>
                <a:t>2022 жылы Сынып сағаты аясында </a:t>
              </a:r>
              <a:r>
                <a:rPr lang="kk-KZ" b="1" dirty="0">
                  <a:solidFill>
                    <a:srgbClr val="FF0000"/>
                  </a:solidFill>
                  <a:latin typeface="Arial" pitchFamily="34" charset="0"/>
                </a:rPr>
                <a:t>5 671 </a:t>
              </a:r>
              <a:r>
                <a:rPr lang="kk-KZ" dirty="0">
                  <a:solidFill>
                    <a:srgbClr val="002060"/>
                  </a:solidFill>
                  <a:latin typeface="Arial" pitchFamily="34" charset="0"/>
                </a:rPr>
                <a:t>интерактивті және ашық сабақ өткізілді, </a:t>
              </a:r>
              <a:r>
                <a:rPr lang="kk-KZ" b="1" dirty="0">
                  <a:solidFill>
                    <a:srgbClr val="FF0000"/>
                  </a:solidFill>
                  <a:latin typeface="Arial" pitchFamily="34" charset="0"/>
                </a:rPr>
                <a:t>110 мыңнан </a:t>
              </a:r>
              <a:r>
                <a:rPr lang="kk-KZ" dirty="0">
                  <a:solidFill>
                    <a:srgbClr val="002060"/>
                  </a:solidFill>
                  <a:latin typeface="Arial" pitchFamily="34" charset="0"/>
                </a:rPr>
                <a:t>астам баланы қамти отырып, өрт сөндіру бөлімдері мен өрт-техникалық орталықтарға </a:t>
              </a:r>
              <a:r>
                <a:rPr lang="kk-KZ" b="1" dirty="0">
                  <a:solidFill>
                    <a:srgbClr val="FF0000"/>
                  </a:solidFill>
                  <a:latin typeface="Arial" pitchFamily="34" charset="0"/>
                </a:rPr>
                <a:t>3 836 </a:t>
              </a:r>
              <a:r>
                <a:rPr lang="kk-KZ" dirty="0">
                  <a:solidFill>
                    <a:srgbClr val="002060"/>
                  </a:solidFill>
                  <a:latin typeface="Arial" pitchFamily="34" charset="0"/>
                </a:rPr>
                <a:t>экскурсия ұйымдастырылды.</a:t>
              </a:r>
            </a:p>
          </p:txBody>
        </p:sp>
      </p:grpSp>
      <p:sp>
        <p:nvSpPr>
          <p:cNvPr id="14" name="Скругленный прямоугольник 11">
            <a:extLst>
              <a:ext uri="{FF2B5EF4-FFF2-40B4-BE49-F238E27FC236}">
                <a16:creationId xmlns:a16="http://schemas.microsoft.com/office/drawing/2014/main" id="{6084054F-67A2-4E54-A900-857E85B4635B}"/>
              </a:ext>
            </a:extLst>
          </p:cNvPr>
          <p:cNvSpPr/>
          <p:nvPr/>
        </p:nvSpPr>
        <p:spPr>
          <a:xfrm>
            <a:off x="3411127" y="3476963"/>
            <a:ext cx="8192063" cy="97873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dirty="0">
                <a:solidFill>
                  <a:srgbClr val="002060"/>
                </a:solidFill>
                <a:latin typeface="Arial" pitchFamily="34" charset="0"/>
              </a:rPr>
              <a:t>2022 жылы М. Ғабдуллин атындағы Азаматтық қорғау академиясының базасында 3-Республикалық «Жас құтқарушы» слеті өткізілді, оған 15-17 жас аралығындағы барлық өңірлерден </a:t>
            </a:r>
            <a:r>
              <a:rPr lang="kk-KZ" b="1" dirty="0">
                <a:solidFill>
                  <a:srgbClr val="FF0000"/>
                </a:solidFill>
                <a:latin typeface="Arial" pitchFamily="34" charset="0"/>
              </a:rPr>
              <a:t>17</a:t>
            </a:r>
            <a:r>
              <a:rPr lang="kk-KZ" dirty="0">
                <a:solidFill>
                  <a:srgbClr val="002060"/>
                </a:solidFill>
                <a:latin typeface="Arial" pitchFamily="34" charset="0"/>
              </a:rPr>
              <a:t> команда (136 бала) қатысты.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120549" y="5227881"/>
            <a:ext cx="6182441" cy="1000225"/>
            <a:chOff x="1120549" y="5227881"/>
            <a:chExt cx="6182441" cy="1000225"/>
          </a:xfrm>
        </p:grpSpPr>
        <p:sp>
          <p:nvSpPr>
            <p:cNvPr id="17" name="Скругленный прямоугольник 11">
              <a:extLst>
                <a:ext uri="{FF2B5EF4-FFF2-40B4-BE49-F238E27FC236}">
                  <a16:creationId xmlns:a16="http://schemas.microsoft.com/office/drawing/2014/main" id="{4C3ECC65-FB50-4307-A7B7-8502A27436EF}"/>
                </a:ext>
              </a:extLst>
            </p:cNvPr>
            <p:cNvSpPr/>
            <p:nvPr/>
          </p:nvSpPr>
          <p:spPr>
            <a:xfrm>
              <a:off x="1120549" y="5227881"/>
              <a:ext cx="6182441" cy="978738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163769" y="5246683"/>
              <a:ext cx="6096000" cy="9814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kk-KZ" dirty="0">
                  <a:solidFill>
                    <a:srgbClr val="002060"/>
                  </a:solidFill>
                  <a:latin typeface="Arial" pitchFamily="34" charset="0"/>
                </a:rPr>
                <a:t>Өңірлердің білім беру ұйымдарының базасында </a:t>
              </a:r>
              <a:br>
                <a:rPr lang="kk-KZ" dirty="0">
                  <a:solidFill>
                    <a:srgbClr val="002060"/>
                  </a:solidFill>
                  <a:latin typeface="Arial" pitchFamily="34" charset="0"/>
                </a:rPr>
              </a:br>
              <a:r>
                <a:rPr lang="kk-KZ" b="1" dirty="0">
                  <a:solidFill>
                    <a:srgbClr val="FF0000"/>
                  </a:solidFill>
                  <a:latin typeface="Arial" pitchFamily="34" charset="0"/>
                </a:rPr>
                <a:t>33 мыңнан </a:t>
              </a:r>
              <a:r>
                <a:rPr lang="kk-KZ" dirty="0">
                  <a:solidFill>
                    <a:srgbClr val="002060"/>
                  </a:solidFill>
                  <a:latin typeface="Arial" pitchFamily="34" charset="0"/>
                </a:rPr>
                <a:t>астам баланы қамтитын </a:t>
              </a:r>
              <a:r>
                <a:rPr lang="kk-KZ" b="1" dirty="0">
                  <a:solidFill>
                    <a:srgbClr val="FF0000"/>
                  </a:solidFill>
                  <a:latin typeface="Arial" pitchFamily="34" charset="0"/>
                </a:rPr>
                <a:t>2 830 </a:t>
              </a:r>
              <a:r>
                <a:rPr lang="kk-KZ" dirty="0">
                  <a:solidFill>
                    <a:srgbClr val="002060"/>
                  </a:solidFill>
                  <a:latin typeface="Arial" pitchFamily="34" charset="0"/>
                </a:rPr>
                <a:t>«Жас құтқарушы» үйірмесі жұмыс істейді.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3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6A0883D-B0C8-4552-B06E-F540545D21F5}"/>
              </a:ext>
            </a:extLst>
          </p:cNvPr>
          <p:cNvCxnSpPr/>
          <p:nvPr/>
        </p:nvCxnSpPr>
        <p:spPr>
          <a:xfrm>
            <a:off x="438292" y="967522"/>
            <a:ext cx="115044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81DD53-97BA-4933-B37E-CD254B8CF55A}"/>
              </a:ext>
            </a:extLst>
          </p:cNvPr>
          <p:cNvSpPr txBox="1"/>
          <p:nvPr/>
        </p:nvSpPr>
        <p:spPr>
          <a:xfrm>
            <a:off x="747168" y="136525"/>
            <a:ext cx="11016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Асқар Забикулин атындағы «Жас өрт сөндірушілер» </a:t>
            </a:r>
          </a:p>
          <a:p>
            <a:r>
              <a:rPr lang="kk-KZ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Әскери-патриоттық клубтың ашылуы</a:t>
            </a:r>
            <a:endParaRPr lang="kk-KZ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A8D564-F3A5-4965-B268-19895CF1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093" y="1179147"/>
            <a:ext cx="4310206" cy="2451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6D479B-807A-475D-AC54-33D575CC3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861" y="3770755"/>
            <a:ext cx="4628917" cy="267669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FC169D-CCA3-4893-97BA-D9637E916CF0}"/>
              </a:ext>
            </a:extLst>
          </p:cNvPr>
          <p:cNvSpPr/>
          <p:nvPr/>
        </p:nvSpPr>
        <p:spPr>
          <a:xfrm>
            <a:off x="658700" y="1798519"/>
            <a:ext cx="5885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Мақсаты – өскелең ұрпақты азаматтық-патриоттық тәрбиелеу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885F4E-10F2-4578-BD22-A592A00DC9B8}"/>
              </a:ext>
            </a:extLst>
          </p:cNvPr>
          <p:cNvSpPr/>
          <p:nvPr/>
        </p:nvSpPr>
        <p:spPr>
          <a:xfrm>
            <a:off x="658699" y="3432598"/>
            <a:ext cx="5885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kk-KZ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«Smartsarbaz» және «Жас өрт сөндіруші» кадет сыныптары Алматы облысы, Іле ауданы, Өтеген батыр ауылының № 7 және Алматы облысы, Ұйғыр ауданы, Шонжы ауылының А.Құнанбаева атындағы №4 орта мектептерінде жұмыс істейді.</a:t>
            </a:r>
          </a:p>
        </p:txBody>
      </p:sp>
    </p:spTree>
    <p:extLst>
      <p:ext uri="{BB962C8B-B14F-4D97-AF65-F5344CB8AC3E}">
        <p14:creationId xmlns:p14="http://schemas.microsoft.com/office/powerpoint/2010/main" val="381901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ятиугольник 8">
            <a:extLst>
              <a:ext uri="{FF2B5EF4-FFF2-40B4-BE49-F238E27FC236}">
                <a16:creationId xmlns:a16="http://schemas.microsoft.com/office/drawing/2014/main" id="{F661BF17-2F5C-4FF5-9EE9-6B154445D7F0}"/>
              </a:ext>
            </a:extLst>
          </p:cNvPr>
          <p:cNvSpPr/>
          <p:nvPr/>
        </p:nvSpPr>
        <p:spPr>
          <a:xfrm>
            <a:off x="6215121" y="859910"/>
            <a:ext cx="5728344" cy="80995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A6A7B97-39C2-4FBF-BEEC-2292D5B14AB3}"/>
              </a:ext>
            </a:extLst>
          </p:cNvPr>
          <p:cNvCxnSpPr/>
          <p:nvPr/>
        </p:nvCxnSpPr>
        <p:spPr>
          <a:xfrm>
            <a:off x="466284" y="721411"/>
            <a:ext cx="115044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A01AFB1-2F71-4183-98EA-1497CB69C892}"/>
              </a:ext>
            </a:extLst>
          </p:cNvPr>
          <p:cNvSpPr txBox="1"/>
          <p:nvPr/>
        </p:nvSpPr>
        <p:spPr>
          <a:xfrm>
            <a:off x="709127" y="136525"/>
            <a:ext cx="11016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Балаларға өрт қауіпсіздігі саласында білім мен дағдыларды үйрету</a:t>
            </a:r>
            <a:endParaRPr lang="kk-KZ" sz="24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EBA4C02-8BBC-4D20-B29F-3371F9365C41}"/>
              </a:ext>
            </a:extLst>
          </p:cNvPr>
          <p:cNvGrpSpPr/>
          <p:nvPr/>
        </p:nvGrpSpPr>
        <p:grpSpPr>
          <a:xfrm>
            <a:off x="704332" y="879519"/>
            <a:ext cx="10471241" cy="5080291"/>
            <a:chOff x="628084" y="910339"/>
            <a:chExt cx="10471241" cy="508029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840A5843-5947-4A15-84F0-600C3FEB4382}"/>
                </a:ext>
              </a:extLst>
            </p:cNvPr>
            <p:cNvSpPr/>
            <p:nvPr/>
          </p:nvSpPr>
          <p:spPr>
            <a:xfrm>
              <a:off x="6642753" y="3078944"/>
              <a:ext cx="4369156" cy="7386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400" b="1" dirty="0">
                  <a:solidFill>
                    <a:srgbClr val="002060"/>
                  </a:solidFill>
                  <a:latin typeface="Arial" pitchFamily="34" charset="0"/>
                </a:rPr>
                <a:t>ҚАУІПСІЗДІК МӘСЕЛЕЛЕРІНЕ САНАЛЫ ЖӘНЕ ЖАУАПТЫ КӨЗҚАРАСТЫ ҚАЛЫПТАСТЫРУ</a:t>
              </a:r>
            </a:p>
          </p:txBody>
        </p:sp>
        <p:sp>
          <p:nvSpPr>
            <p:cNvPr id="13" name="Пятиугольник 8">
              <a:extLst>
                <a:ext uri="{FF2B5EF4-FFF2-40B4-BE49-F238E27FC236}">
                  <a16:creationId xmlns:a16="http://schemas.microsoft.com/office/drawing/2014/main" id="{959C1885-A468-4888-8A31-747A6137C34A}"/>
                </a:ext>
              </a:extLst>
            </p:cNvPr>
            <p:cNvSpPr/>
            <p:nvPr/>
          </p:nvSpPr>
          <p:spPr>
            <a:xfrm>
              <a:off x="628084" y="910339"/>
              <a:ext cx="5728344" cy="809951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D19FF35-0F0C-405E-ADD4-DA7E7F714DD9}"/>
                </a:ext>
              </a:extLst>
            </p:cNvPr>
            <p:cNvSpPr/>
            <p:nvPr/>
          </p:nvSpPr>
          <p:spPr>
            <a:xfrm>
              <a:off x="779782" y="1946718"/>
              <a:ext cx="4817624" cy="7386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400" b="1" dirty="0">
                  <a:solidFill>
                    <a:srgbClr val="002060"/>
                  </a:solidFill>
                  <a:latin typeface="Arial" pitchFamily="34" charset="0"/>
                </a:rPr>
                <a:t>СІРІҢКЕЛЕРМЕН, ОТТЫҚТАРМЕН ЖӘНЕ ЭЛЕКТР ЖАБДЫҚТАРЫМЕН ЖҰМЫС ЖАСАУДА САҚ БОЛЫҢЫЗ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E710279-ADDF-44F8-B151-9981CDEA271F}"/>
                </a:ext>
              </a:extLst>
            </p:cNvPr>
            <p:cNvSpPr/>
            <p:nvPr/>
          </p:nvSpPr>
          <p:spPr>
            <a:xfrm>
              <a:off x="962676" y="3266375"/>
              <a:ext cx="4169296" cy="307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400" b="1" dirty="0">
                  <a:solidFill>
                    <a:srgbClr val="002060"/>
                  </a:solidFill>
                  <a:latin typeface="Arial" pitchFamily="34" charset="0"/>
                </a:rPr>
                <a:t>КӨМЕККЕ ШАҚЫРУ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4A6A51E-532D-41B3-BEA6-518D5146FB32}"/>
                </a:ext>
              </a:extLst>
            </p:cNvPr>
            <p:cNvSpPr/>
            <p:nvPr/>
          </p:nvSpPr>
          <p:spPr>
            <a:xfrm>
              <a:off x="779782" y="4307538"/>
              <a:ext cx="4665770" cy="307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400" b="1" dirty="0">
                  <a:solidFill>
                    <a:srgbClr val="002060"/>
                  </a:solidFill>
                  <a:latin typeface="Arial" pitchFamily="34" charset="0"/>
                </a:rPr>
                <a:t>ӨЗ ӨМІРІН ҚҰТҚАРУ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B1F60A-FAE7-4213-89B1-79341E804DCC}"/>
                </a:ext>
              </a:extLst>
            </p:cNvPr>
            <p:cNvSpPr/>
            <p:nvPr/>
          </p:nvSpPr>
          <p:spPr>
            <a:xfrm>
              <a:off x="1074197" y="5467412"/>
              <a:ext cx="4057775" cy="5232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400" b="1" dirty="0">
                  <a:solidFill>
                    <a:srgbClr val="002060"/>
                  </a:solidFill>
                  <a:latin typeface="Arial" pitchFamily="34" charset="0"/>
                </a:rPr>
                <a:t>КІШКЕНТАЙ БАЛАЛАРДЫҢ ӨМІРІН САҚТАУ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CA0B42E7-BE17-4113-B857-7A7BC9C447D2}"/>
                </a:ext>
              </a:extLst>
            </p:cNvPr>
            <p:cNvSpPr/>
            <p:nvPr/>
          </p:nvSpPr>
          <p:spPr>
            <a:xfrm>
              <a:off x="6538528" y="2062824"/>
              <a:ext cx="4552808" cy="646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200" b="1" dirty="0">
                  <a:solidFill>
                    <a:srgbClr val="002060"/>
                  </a:solidFill>
                  <a:latin typeface="Arial" pitchFamily="34" charset="0"/>
                </a:rPr>
                <a:t>ТҰРМЫСТАҒЫ ӨРТ ҚАУІПСІЗДІГІ ҚАҒИДАЛАРЫНА, ҚАУІПСІЗ МІНЕЗ-ҚҰЛЫҚҚА, ТӨТЕНШЕ ЖАҒДАЙЛАРДАҒЫ ІС-ҚИМЫЛДАРҒА ОҚЫТУ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9E0276E-33F8-4389-BA11-7BD751864E3B}"/>
                </a:ext>
              </a:extLst>
            </p:cNvPr>
            <p:cNvSpPr/>
            <p:nvPr/>
          </p:nvSpPr>
          <p:spPr>
            <a:xfrm>
              <a:off x="6773676" y="4211663"/>
              <a:ext cx="3752264" cy="7386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400" b="1" dirty="0">
                  <a:solidFill>
                    <a:srgbClr val="002060"/>
                  </a:solidFill>
                  <a:latin typeface="Arial" pitchFamily="34" charset="0"/>
                </a:rPr>
                <a:t>БІЛІМДІ, ІСКЕРЛІКТІ ЖӘНЕ ДАҒДЫЛАРДЫ ПРАКТИКАЛЫҚ БЕКІТУ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4B3D276-3AA9-4E41-B614-693B924A6B1A}"/>
                </a:ext>
              </a:extLst>
            </p:cNvPr>
            <p:cNvSpPr/>
            <p:nvPr/>
          </p:nvSpPr>
          <p:spPr>
            <a:xfrm>
              <a:off x="6773676" y="5504706"/>
              <a:ext cx="4325649" cy="307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400" b="1" dirty="0">
                  <a:solidFill>
                    <a:srgbClr val="002060"/>
                  </a:solidFill>
                  <a:latin typeface="Arial" pitchFamily="34" charset="0"/>
                </a:rPr>
                <a:t>ҚҰҚЫҚТЫҚ ДАЙЫНДЫҚТЫ ЖАҚСАРТУ</a:t>
              </a: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B2FD661-A96D-4AE8-88A0-E70A06D5040E}"/>
              </a:ext>
            </a:extLst>
          </p:cNvPr>
          <p:cNvSpPr/>
          <p:nvPr/>
        </p:nvSpPr>
        <p:spPr>
          <a:xfrm>
            <a:off x="704333" y="957057"/>
            <a:ext cx="5510788" cy="615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 fontAlgn="b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БІРІНШІ КЕЗЕҢ</a:t>
            </a:r>
          </a:p>
          <a:p>
            <a:pPr lvl="0" algn="ctr" fontAlgn="b">
              <a:defRPr/>
            </a:pPr>
            <a:r>
              <a:rPr lang="kk-KZ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(мектепке дейінгі жас, кіші және орта мектеп сілтемесі)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A9105C-A035-4EEF-9B4C-DC57D4DC8B82}"/>
              </a:ext>
            </a:extLst>
          </p:cNvPr>
          <p:cNvSpPr/>
          <p:nvPr/>
        </p:nvSpPr>
        <p:spPr>
          <a:xfrm>
            <a:off x="6719001" y="832984"/>
            <a:ext cx="4448583" cy="863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 fontAlgn="b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ЕКІНШІ КЕЗЕҢ</a:t>
            </a:r>
          </a:p>
          <a:p>
            <a:pPr lvl="0" algn="ctr" fontAlgn="b">
              <a:defRPr/>
            </a:pPr>
            <a:r>
              <a:rPr lang="kk-KZ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(жоғары мектеп сілтемесі)</a:t>
            </a:r>
          </a:p>
        </p:txBody>
      </p:sp>
      <p:sp>
        <p:nvSpPr>
          <p:cNvPr id="30" name="Скругленный прямоугольник 11">
            <a:extLst>
              <a:ext uri="{FF2B5EF4-FFF2-40B4-BE49-F238E27FC236}">
                <a16:creationId xmlns:a16="http://schemas.microsoft.com/office/drawing/2014/main" id="{A68282A9-82E8-49E7-9BBB-D7E4B84AF9A2}"/>
              </a:ext>
            </a:extLst>
          </p:cNvPr>
          <p:cNvSpPr/>
          <p:nvPr/>
        </p:nvSpPr>
        <p:spPr>
          <a:xfrm>
            <a:off x="1150445" y="1841564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11">
            <a:extLst>
              <a:ext uri="{FF2B5EF4-FFF2-40B4-BE49-F238E27FC236}">
                <a16:creationId xmlns:a16="http://schemas.microsoft.com/office/drawing/2014/main" id="{849169C3-0906-4706-A8D0-3D66ED12813B}"/>
              </a:ext>
            </a:extLst>
          </p:cNvPr>
          <p:cNvSpPr/>
          <p:nvPr/>
        </p:nvSpPr>
        <p:spPr>
          <a:xfrm>
            <a:off x="1123258" y="4061068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11">
            <a:extLst>
              <a:ext uri="{FF2B5EF4-FFF2-40B4-BE49-F238E27FC236}">
                <a16:creationId xmlns:a16="http://schemas.microsoft.com/office/drawing/2014/main" id="{12B3E830-E78A-4C6F-8F0F-26E5798ADC7D}"/>
              </a:ext>
            </a:extLst>
          </p:cNvPr>
          <p:cNvSpPr/>
          <p:nvPr/>
        </p:nvSpPr>
        <p:spPr>
          <a:xfrm>
            <a:off x="1134348" y="2933552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11">
            <a:extLst>
              <a:ext uri="{FF2B5EF4-FFF2-40B4-BE49-F238E27FC236}">
                <a16:creationId xmlns:a16="http://schemas.microsoft.com/office/drawing/2014/main" id="{5C521744-902B-417F-934F-8F64C89F5E53}"/>
              </a:ext>
            </a:extLst>
          </p:cNvPr>
          <p:cNvSpPr/>
          <p:nvPr/>
        </p:nvSpPr>
        <p:spPr>
          <a:xfrm>
            <a:off x="1096048" y="5264297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11">
            <a:extLst>
              <a:ext uri="{FF2B5EF4-FFF2-40B4-BE49-F238E27FC236}">
                <a16:creationId xmlns:a16="http://schemas.microsoft.com/office/drawing/2014/main" id="{155684C2-DC0F-4E55-BC6B-AD16E79CE44A}"/>
              </a:ext>
            </a:extLst>
          </p:cNvPr>
          <p:cNvSpPr/>
          <p:nvPr/>
        </p:nvSpPr>
        <p:spPr>
          <a:xfrm>
            <a:off x="6661905" y="5277236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11">
            <a:extLst>
              <a:ext uri="{FF2B5EF4-FFF2-40B4-BE49-F238E27FC236}">
                <a16:creationId xmlns:a16="http://schemas.microsoft.com/office/drawing/2014/main" id="{1B3E5C91-D788-4ED6-B8E4-9F0581090241}"/>
              </a:ext>
            </a:extLst>
          </p:cNvPr>
          <p:cNvSpPr/>
          <p:nvPr/>
        </p:nvSpPr>
        <p:spPr>
          <a:xfrm>
            <a:off x="6670860" y="4071601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11">
            <a:extLst>
              <a:ext uri="{FF2B5EF4-FFF2-40B4-BE49-F238E27FC236}">
                <a16:creationId xmlns:a16="http://schemas.microsoft.com/office/drawing/2014/main" id="{8BA00F76-B8B6-40FD-B568-1D3BBCB122A8}"/>
              </a:ext>
            </a:extLst>
          </p:cNvPr>
          <p:cNvSpPr/>
          <p:nvPr/>
        </p:nvSpPr>
        <p:spPr>
          <a:xfrm>
            <a:off x="6678784" y="3015559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11">
            <a:extLst>
              <a:ext uri="{FF2B5EF4-FFF2-40B4-BE49-F238E27FC236}">
                <a16:creationId xmlns:a16="http://schemas.microsoft.com/office/drawing/2014/main" id="{EF0B46DD-3F2B-4F16-A051-8D314575DBA2}"/>
              </a:ext>
            </a:extLst>
          </p:cNvPr>
          <p:cNvSpPr/>
          <p:nvPr/>
        </p:nvSpPr>
        <p:spPr>
          <a:xfrm>
            <a:off x="6670218" y="1961361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8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900" y="20669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kk-KZ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Баяндама аяқталды.</a:t>
            </a:r>
          </a:p>
          <a:p>
            <a:pPr marL="0" indent="0" algn="ctr">
              <a:buNone/>
            </a:pPr>
            <a:r>
              <a:rPr lang="kk-KZ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Назарларыңызға рахмет!</a:t>
            </a:r>
          </a:p>
        </p:txBody>
      </p:sp>
    </p:spTree>
    <p:extLst>
      <p:ext uri="{BB962C8B-B14F-4D97-AF65-F5344CB8AC3E}">
        <p14:creationId xmlns:p14="http://schemas.microsoft.com/office/powerpoint/2010/main" val="4282610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390</Words>
  <Application>Microsoft Office PowerPoint</Application>
  <PresentationFormat>Широкоэкранный</PresentationFormat>
  <Paragraphs>71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Тема Office</vt:lpstr>
      <vt:lpstr>Қазақстан Республикасы Төтенше жағдайлар министрлігінің  Өртке қарсы қызмет комитеті</vt:lpstr>
      <vt:lpstr>Мемлекеттік өрт бақылау нәтижелері</vt:lpstr>
      <vt:lpstr>Елдегі өрт жағдайының ағымдағы көрсеткіштері</vt:lpstr>
      <vt:lpstr>Оқушылардың өртке қарсы тақырыптағы онлайн сауалнамасы</vt:lpstr>
      <vt:lpstr>Оқушылар арасында өрттің алдын алу бойынша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Серик Ибраев</dc:creator>
  <cp:lastModifiedBy>Saule Akhmetova</cp:lastModifiedBy>
  <cp:revision>269</cp:revision>
  <cp:lastPrinted>2021-12-23T10:03:00Z</cp:lastPrinted>
  <dcterms:created xsi:type="dcterms:W3CDTF">2020-02-19T10:29:53Z</dcterms:created>
  <dcterms:modified xsi:type="dcterms:W3CDTF">2023-05-25T05:17:00Z</dcterms:modified>
</cp:coreProperties>
</file>