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386" r:id="rId2"/>
    <p:sldId id="410" r:id="rId3"/>
    <p:sldId id="411" r:id="rId4"/>
    <p:sldId id="404" r:id="rId5"/>
    <p:sldId id="406" r:id="rId6"/>
    <p:sldId id="401" r:id="rId7"/>
    <p:sldId id="405" r:id="rId8"/>
    <p:sldId id="403" r:id="rId9"/>
    <p:sldId id="407" r:id="rId10"/>
    <p:sldId id="408" r:id="rId11"/>
    <p:sldId id="412" r:id="rId1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ерикбаева Асель Мухамедкалиевна" initials="САМ" lastIdx="1" clrIdx="0">
    <p:extLst>
      <p:ext uri="{19B8F6BF-5375-455C-9EA6-DF929625EA0E}">
        <p15:presenceInfo xmlns:p15="http://schemas.microsoft.com/office/powerpoint/2012/main" userId="Серикбаева Асель Мухамедкали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F94"/>
    <a:srgbClr val="008C8F"/>
    <a:srgbClr val="CBDBDC"/>
    <a:srgbClr val="288C8A"/>
    <a:srgbClr val="44B0AD"/>
    <a:srgbClr val="008F91"/>
    <a:srgbClr val="7C7C7C"/>
    <a:srgbClr val="C1C1C1"/>
    <a:srgbClr val="18478F"/>
    <a:srgbClr val="E7E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59" autoAdjust="0"/>
    <p:restoredTop sz="94819" autoAdjust="0"/>
  </p:normalViewPr>
  <p:slideViewPr>
    <p:cSldViewPr snapToGrid="0">
      <p:cViewPr varScale="1">
        <p:scale>
          <a:sx n="105" d="100"/>
          <a:sy n="105" d="100"/>
        </p:scale>
        <p:origin x="51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hakishev.zh\Desktop\&#1055;&#1088;&#1077;&#1079;&#1077;&#1085;&#1090;&#1072;&#1094;&#1080;&#1080;%20&#1046;&#1072;&#1085;&#1072;&#1090;&#1072;\&#1076;&#1083;&#1103;%20&#1050;&#1080;&#1088;&#1075;&#1080;&#1079;&#1086;&#1074;\&#1050;&#1085;&#1080;&#1075;&#1072;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8F91"/>
                </a:gs>
                <a:gs pos="98000">
                  <a:schemeClr val="accent1">
                    <a:lumMod val="45000"/>
                    <a:lumOff val="55000"/>
                  </a:schemeClr>
                </a:gs>
                <a:gs pos="97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6200000" scaled="1"/>
              <a:tileRect/>
            </a:gradFill>
            <a:ln>
              <a:solidFill>
                <a:srgbClr val="008C8F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9.7000643108723753E-18"/>
                  <c:y val="-6.9444406471781239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&gt; 8 </a:t>
                    </a:r>
                    <a:r>
                      <a:rPr lang="ru-RU" baseline="0" dirty="0" err="1" smtClean="0"/>
                      <a:t>мың</a:t>
                    </a:r>
                    <a:r>
                      <a:rPr lang="ru-RU" baseline="0" dirty="0" smtClean="0"/>
                      <a:t>.</a:t>
                    </a:r>
                    <a:endParaRPr lang="ru-RU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62-4ED8-8752-C4B5208D88A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ru-RU" dirty="0" smtClean="0"/>
                      <a:t>&gt;</a:t>
                    </a:r>
                    <a:r>
                      <a:rPr lang="ru-RU" baseline="0" dirty="0" smtClean="0"/>
                      <a:t> 13 </a:t>
                    </a:r>
                    <a:r>
                      <a:rPr lang="ru-RU" baseline="0" dirty="0" err="1" smtClean="0"/>
                      <a:t>мың</a:t>
                    </a:r>
                    <a:r>
                      <a:rPr lang="ru-RU" baseline="0" dirty="0" smtClean="0"/>
                      <a:t>.</a:t>
                    </a:r>
                    <a:endParaRPr lang="ru-RU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62-4ED8-8752-C4B5208D88A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ru-RU" dirty="0" smtClean="0"/>
                      <a:t>&gt; 16 </a:t>
                    </a:r>
                    <a:r>
                      <a:rPr lang="ru-RU" dirty="0" err="1" smtClean="0"/>
                      <a:t>мың</a:t>
                    </a:r>
                    <a:r>
                      <a:rPr lang="ru-RU" dirty="0" smtClean="0"/>
                      <a:t>.</a:t>
                    </a:r>
                    <a:endParaRPr lang="ru-RU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62-4ED8-8752-C4B5208D88A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ru-RU" dirty="0" smtClean="0"/>
                      <a:t>&gt; 21 </a:t>
                    </a:r>
                    <a:r>
                      <a:rPr lang="ru-RU" dirty="0" err="1" smtClean="0"/>
                      <a:t>мың</a:t>
                    </a:r>
                    <a:r>
                      <a:rPr lang="ru-RU" dirty="0" smtClean="0"/>
                      <a:t>.</a:t>
                    </a:r>
                    <a:endParaRPr lang="ru-RU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62-4ED8-8752-C4B5208D88A3}"/>
                </c:ext>
              </c:extLst>
            </c:dLbl>
            <c:dLbl>
              <c:idx val="4"/>
              <c:layout>
                <c:manualLayout>
                  <c:x val="-1.5520102897395801E-16"/>
                  <c:y val="-2.777776258871255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&gt; 12 </a:t>
                    </a:r>
                    <a:r>
                      <a:rPr lang="ru-RU" dirty="0" err="1" smtClean="0"/>
                      <a:t>мың</a:t>
                    </a:r>
                    <a:r>
                      <a:rPr lang="ru-RU" dirty="0" smtClean="0"/>
                      <a:t>.</a:t>
                    </a:r>
                    <a:endParaRPr lang="ru-RU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62-4ED8-8752-C4B5208D88A3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ru-RU" dirty="0" smtClean="0"/>
                      <a:t>&gt;</a:t>
                    </a:r>
                    <a:r>
                      <a:rPr lang="ru-RU" baseline="0" dirty="0" smtClean="0"/>
                      <a:t> *11 </a:t>
                    </a:r>
                    <a:r>
                      <a:rPr lang="ru-RU" baseline="0" dirty="0" err="1" smtClean="0"/>
                      <a:t>мың</a:t>
                    </a:r>
                    <a:r>
                      <a:rPr lang="ru-RU" baseline="0" dirty="0" smtClean="0"/>
                      <a:t>.</a:t>
                    </a:r>
                    <a:endParaRPr lang="ru-RU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62-4ED8-8752-C4B5208D88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Лист1!$A$18:$A$23</c:f>
              <c:strCache>
                <c:ptCount val="6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</c:strCache>
            </c:strRef>
          </c:cat>
          <c:val>
            <c:numRef>
              <c:f>Лист1!$B$18:$B$23</c:f>
              <c:numCache>
                <c:formatCode>_-* #\ ##0_-;\-* #\ ##0_-;_-* "-"??_-;_-@_-</c:formatCode>
                <c:ptCount val="6"/>
                <c:pt idx="0">
                  <c:v>8000</c:v>
                </c:pt>
                <c:pt idx="1">
                  <c:v>13000</c:v>
                </c:pt>
                <c:pt idx="2">
                  <c:v>16000</c:v>
                </c:pt>
                <c:pt idx="3">
                  <c:v>21000</c:v>
                </c:pt>
                <c:pt idx="4">
                  <c:v>12000</c:v>
                </c:pt>
                <c:pt idx="5">
                  <c:v>11000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562-4ED8-8752-C4B5208D88A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444362800"/>
        <c:axId val="1444358992"/>
      </c:barChart>
      <c:catAx>
        <c:axId val="1444362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44358992"/>
        <c:crosses val="autoZero"/>
        <c:auto val="1"/>
        <c:lblAlgn val="ctr"/>
        <c:lblOffset val="100"/>
        <c:noMultiLvlLbl val="0"/>
      </c:catAx>
      <c:valAx>
        <c:axId val="1444358992"/>
        <c:scaling>
          <c:orientation val="minMax"/>
        </c:scaling>
        <c:delete val="1"/>
        <c:axPos val="l"/>
        <c:numFmt formatCode="_-* #\ ##0_-;\-* #\ ##0_-;_-* &quot;-&quot;??_-;_-@_-" sourceLinked="1"/>
        <c:majorTickMark val="none"/>
        <c:minorTickMark val="none"/>
        <c:tickLblPos val="nextTo"/>
        <c:crossAx val="1444362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562694445325892"/>
          <c:y val="0.22786861922294524"/>
          <c:w val="0.53437305554674108"/>
          <c:h val="0.59248611101078297"/>
        </c:manualLayout>
      </c:layout>
      <c:barChart>
        <c:barDir val="bar"/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008F94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8F9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DF3-462D-8D53-1D9C1D49BDF2}"/>
              </c:ext>
            </c:extLst>
          </c:dPt>
          <c:dPt>
            <c:idx val="1"/>
            <c:invertIfNegative val="0"/>
            <c:bubble3D val="0"/>
            <c:spPr>
              <a:solidFill>
                <a:srgbClr val="008F9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DF3-462D-8D53-1D9C1D49BDF2}"/>
              </c:ext>
            </c:extLst>
          </c:dPt>
          <c:dPt>
            <c:idx val="2"/>
            <c:invertIfNegative val="0"/>
            <c:bubble3D val="0"/>
            <c:spPr>
              <a:solidFill>
                <a:srgbClr val="008F9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DF3-462D-8D53-1D9C1D49BDF2}"/>
              </c:ext>
            </c:extLst>
          </c:dPt>
          <c:dPt>
            <c:idx val="3"/>
            <c:invertIfNegative val="0"/>
            <c:bubble3D val="0"/>
            <c:spPr>
              <a:solidFill>
                <a:srgbClr val="008F9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DF3-462D-8D53-1D9C1D49BDF2}"/>
              </c:ext>
            </c:extLst>
          </c:dPt>
          <c:dLbls>
            <c:dLbl>
              <c:idx val="0"/>
              <c:layout>
                <c:manualLayout>
                  <c:x val="9.261436415479193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832 (1,5%)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DF3-462D-8D53-1D9C1D49BDF2}"/>
                </c:ext>
              </c:extLst>
            </c:dLbl>
            <c:dLbl>
              <c:idx val="1"/>
              <c:layout>
                <c:manualLayout>
                  <c:x val="0.21151118300215996"/>
                  <c:y val="-9.8987738552805057E-1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5 532 (10,2%)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6249762748370185"/>
                      <c:h val="0.2007494528331085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DF3-462D-8D53-1D9C1D49BDF2}"/>
                </c:ext>
              </c:extLst>
            </c:dLbl>
            <c:dLbl>
              <c:idx val="2"/>
              <c:layout>
                <c:manualLayout>
                  <c:x val="0.15018545538614908"/>
                  <c:y val="-7.977394451062611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5 787</a:t>
                    </a:r>
                    <a:r>
                      <a:rPr lang="en-US" baseline="0" dirty="0" smtClean="0"/>
                      <a:t> (</a:t>
                    </a:r>
                    <a:r>
                      <a:rPr lang="en-US" dirty="0" smtClean="0"/>
                      <a:t>10,7%)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87708148270495"/>
                      <c:h val="0.2007494528331085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DF3-462D-8D53-1D9C1D49BDF2}"/>
                </c:ext>
              </c:extLst>
            </c:dLbl>
            <c:dLbl>
              <c:idx val="3"/>
              <c:layout>
                <c:manualLayout>
                  <c:x val="0.26532763784886321"/>
                  <c:y val="3.988697225531269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42 003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DF3-462D-8D53-1D9C1D49BD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Дети-сироты </c:v>
                </c:pt>
                <c:pt idx="1">
                  <c:v>Инвалиды 1 и 2 групп</c:v>
                </c:pt>
                <c:pt idx="2">
                  <c:v>Семьи с детьми-инвалидами </c:v>
                </c:pt>
                <c:pt idx="3">
                  <c:v>Многодетные семьи</c:v>
                </c:pt>
              </c:strCache>
            </c:strRef>
          </c:cat>
          <c:val>
            <c:numRef>
              <c:f>Лист1!$C$2:$C$5</c:f>
              <c:numCache>
                <c:formatCode>0.0%</c:formatCode>
                <c:ptCount val="4"/>
                <c:pt idx="0">
                  <c:v>1.9E-2</c:v>
                </c:pt>
                <c:pt idx="1">
                  <c:v>8.2000000000000003E-2</c:v>
                </c:pt>
                <c:pt idx="2">
                  <c:v>0.121</c:v>
                </c:pt>
                <c:pt idx="3">
                  <c:v>0.77800000000000002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DF3-462D-8D53-1D9C1D49BDF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444360624"/>
        <c:axId val="144436171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Лист1!$B$1:$C$1</c15:sqref>
                        </c15:formulaRef>
                      </c:ext>
                    </c:extLst>
                    <c:strCache>
                      <c:ptCount val="1"/>
                      <c:pt idx="0">
                        <c:v>Количество %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 w="19050">
                    <a:solidFill>
                      <a:schemeClr val="lt1"/>
                    </a:solidFill>
                  </a:ln>
                  <a:effectLst/>
                </c:spPr>
                <c:invertIfNegative val="0"/>
                <c:dPt>
                  <c:idx val="0"/>
                  <c:invertIfNegative val="0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A-EDF3-462D-8D53-1D9C1D49BDF2}"/>
                    </c:ext>
                  </c:extLst>
                </c:dPt>
                <c:dPt>
                  <c:idx val="1"/>
                  <c:invertIfNegative val="0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C-EDF3-462D-8D53-1D9C1D49BDF2}"/>
                    </c:ext>
                  </c:extLst>
                </c:dPt>
                <c:dPt>
                  <c:idx val="2"/>
                  <c:invertIfNegative val="0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0E-EDF3-462D-8D53-1D9C1D49BDF2}"/>
                    </c:ext>
                  </c:extLst>
                </c:dPt>
                <c:dPt>
                  <c:idx val="3"/>
                  <c:invertIfNegative val="0"/>
                  <c:bubble3D val="0"/>
                  <c:spPr>
                    <a:solidFill>
                      <a:schemeClr val="accent2"/>
                    </a:solidFill>
                    <a:ln w="19050">
                      <a:solidFill>
                        <a:schemeClr val="lt1"/>
                      </a:solidFill>
                    </a:ln>
                    <a:effectLst/>
                  </c:spPr>
                  <c:extLst>
                    <c:ext xmlns:c16="http://schemas.microsoft.com/office/drawing/2014/chart" uri="{C3380CC4-5D6E-409C-BE32-E72D297353CC}">
                      <c16:uniqueId val="{00000010-EDF3-462D-8D53-1D9C1D49BDF2}"/>
                    </c:ext>
                  </c:extLst>
                </c:dPt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Лист1!$A$2:$A$5</c15:sqref>
                        </c15:formulaRef>
                      </c:ext>
                    </c:extLst>
                    <c:strCache>
                      <c:ptCount val="4"/>
                      <c:pt idx="0">
                        <c:v>Дети-сироты </c:v>
                      </c:pt>
                      <c:pt idx="1">
                        <c:v>Инвалиды 1 и 2 групп</c:v>
                      </c:pt>
                      <c:pt idx="2">
                        <c:v>Семьи с детьми-инвалидами </c:v>
                      </c:pt>
                      <c:pt idx="3">
                        <c:v>Многодетные семьи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Лист1!$B$2:$B$5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156</c:v>
                      </c:pt>
                      <c:pt idx="1">
                        <c:v>685</c:v>
                      </c:pt>
                      <c:pt idx="2" formatCode="#,##0">
                        <c:v>1008</c:v>
                      </c:pt>
                      <c:pt idx="3" formatCode="#,##0">
                        <c:v>6467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1-EDF3-462D-8D53-1D9C1D49BDF2}"/>
                  </c:ext>
                </c:extLst>
              </c15:ser>
            </c15:filteredBarSeries>
          </c:ext>
        </c:extLst>
      </c:barChart>
      <c:valAx>
        <c:axId val="1444361712"/>
        <c:scaling>
          <c:orientation val="minMax"/>
        </c:scaling>
        <c:delete val="1"/>
        <c:axPos val="b"/>
        <c:numFmt formatCode="0.0%" sourceLinked="1"/>
        <c:majorTickMark val="out"/>
        <c:minorTickMark val="none"/>
        <c:tickLblPos val="nextTo"/>
        <c:crossAx val="1444360624"/>
        <c:crosses val="autoZero"/>
        <c:crossBetween val="between"/>
      </c:valAx>
      <c:catAx>
        <c:axId val="14443606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4443617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0.54452</cdr:y>
    </cdr:from>
    <cdr:to>
      <cdr:x>0.55551</cdr:x>
      <cdr:y>0.65085</cdr:y>
    </cdr:to>
    <cdr:sp macro="" textlink="">
      <cdr:nvSpPr>
        <cdr:cNvPr id="2" name="TextBox 37"/>
        <cdr:cNvSpPr txBox="1"/>
      </cdr:nvSpPr>
      <cdr:spPr>
        <a:xfrm xmlns:a="http://schemas.openxmlformats.org/drawingml/2006/main">
          <a:off x="-6648107" y="1733761"/>
          <a:ext cx="2818504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16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A51F4-7913-45C0-81F7-B65E9821BC9D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714D4-72CD-4D68-8CA7-17B8AF2339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504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9ED52-A264-42E5-B57F-0182E19558D7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1" y="4777553"/>
            <a:ext cx="5438775" cy="3909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9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4D8267-8B10-4CA6-8EED-E04FF3F955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276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3832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562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167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7405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836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8574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18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255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530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4D8267-8B10-4CA6-8EED-E04FF3F9554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239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5CE79-A9AE-4BA1-A3A1-195BACF5E2CE}" type="datetime1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4034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C3421-BF20-4CCF-8920-7DD0EEA0E7F3}" type="datetime1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59735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D58B7-E123-493E-B08C-DF572492AA4A}" type="datetime1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5538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3AAAA-43A4-438B-8B14-592A96D7EB69}" type="datetime1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57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69D4-063B-4F58-924C-FF1DD120148D}" type="datetime1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7729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A846A-DAB0-4ECB-AAF7-8B0719573F76}" type="datetime1">
              <a:rPr lang="ru-RU" smtClean="0"/>
              <a:t>06.06.2023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5046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0D871-B9D6-4743-A5A8-913DB938B842}" type="datetime1">
              <a:rPr lang="ru-RU" smtClean="0"/>
              <a:t>06.06.2023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6354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5A78E-DBE8-472C-BB47-9D9811364E64}" type="datetime1">
              <a:rPr lang="ru-RU" smtClean="0"/>
              <a:t>06.06.2023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4265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294F4-4BA2-4A8C-9BE0-E07E8448E98D}" type="datetime1">
              <a:rPr lang="ru-RU" smtClean="0"/>
              <a:t>06.06.2023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48800" y="6484639"/>
            <a:ext cx="2743200" cy="365125"/>
          </a:xfrm>
        </p:spPr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0770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F16E1-11B9-4277-9503-09891BCF1ABD}" type="datetime1">
              <a:rPr lang="ru-RU" smtClean="0"/>
              <a:t>06.06.2023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263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42CAA-7CB7-4B2D-8A1C-634C75013CC7}" type="datetime1">
              <a:rPr lang="ru-RU" smtClean="0"/>
              <a:t>06.06.2023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0233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A8F95-758B-49CC-858C-93C27F1AB2BC}" type="datetime1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86115-32E2-40F9-9EFE-59296D83E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20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7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chart" Target="../charts/chart2.xml"/><Relationship Id="rId4" Type="http://schemas.openxmlformats.org/officeDocument/2006/relationships/image" Target="../media/image18.png"/><Relationship Id="rId9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C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ОТБАСЫ ЛОГ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2011" y="5944457"/>
            <a:ext cx="1331650" cy="38708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>
                <a:solidFill>
                  <a:schemeClr val="bg1"/>
                </a:solidFill>
              </a:rPr>
              <a:t>1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олилиния: фигура 8">
            <a:extLst>
              <a:ext uri="{FF2B5EF4-FFF2-40B4-BE49-F238E27FC236}">
                <a16:creationId xmlns:a16="http://schemas.microsoft.com/office/drawing/2014/main" id="{69F59574-32F5-43C5-A2D9-A83E4C10535B}"/>
              </a:ext>
            </a:extLst>
          </p:cNvPr>
          <p:cNvSpPr/>
          <p:nvPr/>
        </p:nvSpPr>
        <p:spPr>
          <a:xfrm>
            <a:off x="5232401" y="2659278"/>
            <a:ext cx="6959600" cy="2647329"/>
          </a:xfrm>
          <a:custGeom>
            <a:avLst/>
            <a:gdLst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4800600 w 6953250"/>
              <a:gd name="connsiteY2" fmla="*/ 219075 h 2600325"/>
              <a:gd name="connsiteX3" fmla="*/ 6953250 w 6953250"/>
              <a:gd name="connsiteY3" fmla="*/ 1238250 h 2600325"/>
              <a:gd name="connsiteX4" fmla="*/ 6953250 w 6953250"/>
              <a:gd name="connsiteY4" fmla="*/ 685800 h 2600325"/>
              <a:gd name="connsiteX5" fmla="*/ 5248275 w 6953250"/>
              <a:gd name="connsiteY5" fmla="*/ 0 h 2600325"/>
              <a:gd name="connsiteX6" fmla="*/ 4333875 w 6953250"/>
              <a:gd name="connsiteY6" fmla="*/ 19050 h 2600325"/>
              <a:gd name="connsiteX7" fmla="*/ 0 w 6953250"/>
              <a:gd name="connsiteY7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4800600 w 6953250"/>
              <a:gd name="connsiteY2" fmla="*/ 219075 h 2600325"/>
              <a:gd name="connsiteX3" fmla="*/ 6953250 w 6953250"/>
              <a:gd name="connsiteY3" fmla="*/ 1238250 h 2600325"/>
              <a:gd name="connsiteX4" fmla="*/ 6953250 w 6953250"/>
              <a:gd name="connsiteY4" fmla="*/ 685800 h 2600325"/>
              <a:gd name="connsiteX5" fmla="*/ 5248275 w 6953250"/>
              <a:gd name="connsiteY5" fmla="*/ 0 h 2600325"/>
              <a:gd name="connsiteX6" fmla="*/ 4333875 w 6953250"/>
              <a:gd name="connsiteY6" fmla="*/ 19050 h 2600325"/>
              <a:gd name="connsiteX7" fmla="*/ 2320925 w 6953250"/>
              <a:gd name="connsiteY7" fmla="*/ 1209675 h 2600325"/>
              <a:gd name="connsiteX8" fmla="*/ 0 w 6953250"/>
              <a:gd name="connsiteY8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4800600 w 6953250"/>
              <a:gd name="connsiteY2" fmla="*/ 219075 h 2600325"/>
              <a:gd name="connsiteX3" fmla="*/ 6953250 w 6953250"/>
              <a:gd name="connsiteY3" fmla="*/ 1238250 h 2600325"/>
              <a:gd name="connsiteX4" fmla="*/ 6953250 w 6953250"/>
              <a:gd name="connsiteY4" fmla="*/ 685800 h 2600325"/>
              <a:gd name="connsiteX5" fmla="*/ 5248275 w 6953250"/>
              <a:gd name="connsiteY5" fmla="*/ 0 h 2600325"/>
              <a:gd name="connsiteX6" fmla="*/ 4333875 w 6953250"/>
              <a:gd name="connsiteY6" fmla="*/ 19050 h 2600325"/>
              <a:gd name="connsiteX7" fmla="*/ 2320925 w 6953250"/>
              <a:gd name="connsiteY7" fmla="*/ 1209675 h 2600325"/>
              <a:gd name="connsiteX8" fmla="*/ 0 w 6953250"/>
              <a:gd name="connsiteY8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4800600 w 6953250"/>
              <a:gd name="connsiteY2" fmla="*/ 219075 h 2600325"/>
              <a:gd name="connsiteX3" fmla="*/ 6953250 w 6953250"/>
              <a:gd name="connsiteY3" fmla="*/ 1238250 h 2600325"/>
              <a:gd name="connsiteX4" fmla="*/ 6953250 w 6953250"/>
              <a:gd name="connsiteY4" fmla="*/ 685800 h 2600325"/>
              <a:gd name="connsiteX5" fmla="*/ 5248275 w 6953250"/>
              <a:gd name="connsiteY5" fmla="*/ 0 h 2600325"/>
              <a:gd name="connsiteX6" fmla="*/ 4333875 w 6953250"/>
              <a:gd name="connsiteY6" fmla="*/ 19050 h 2600325"/>
              <a:gd name="connsiteX7" fmla="*/ 2149475 w 6953250"/>
              <a:gd name="connsiteY7" fmla="*/ 955675 h 2600325"/>
              <a:gd name="connsiteX8" fmla="*/ 0 w 6953250"/>
              <a:gd name="connsiteY8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2339975 w 6953250"/>
              <a:gd name="connsiteY2" fmla="*/ 1711325 h 2600325"/>
              <a:gd name="connsiteX3" fmla="*/ 4800600 w 6953250"/>
              <a:gd name="connsiteY3" fmla="*/ 219075 h 2600325"/>
              <a:gd name="connsiteX4" fmla="*/ 6953250 w 6953250"/>
              <a:gd name="connsiteY4" fmla="*/ 1238250 h 2600325"/>
              <a:gd name="connsiteX5" fmla="*/ 6953250 w 6953250"/>
              <a:gd name="connsiteY5" fmla="*/ 685800 h 2600325"/>
              <a:gd name="connsiteX6" fmla="*/ 5248275 w 6953250"/>
              <a:gd name="connsiteY6" fmla="*/ 0 h 2600325"/>
              <a:gd name="connsiteX7" fmla="*/ 4333875 w 6953250"/>
              <a:gd name="connsiteY7" fmla="*/ 19050 h 2600325"/>
              <a:gd name="connsiteX8" fmla="*/ 2149475 w 6953250"/>
              <a:gd name="connsiteY8" fmla="*/ 955675 h 2600325"/>
              <a:gd name="connsiteX9" fmla="*/ 0 w 6953250"/>
              <a:gd name="connsiteY9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2339975 w 6953250"/>
              <a:gd name="connsiteY2" fmla="*/ 1711325 h 2600325"/>
              <a:gd name="connsiteX3" fmla="*/ 4800600 w 6953250"/>
              <a:gd name="connsiteY3" fmla="*/ 219075 h 2600325"/>
              <a:gd name="connsiteX4" fmla="*/ 6953250 w 6953250"/>
              <a:gd name="connsiteY4" fmla="*/ 1238250 h 2600325"/>
              <a:gd name="connsiteX5" fmla="*/ 6953250 w 6953250"/>
              <a:gd name="connsiteY5" fmla="*/ 685800 h 2600325"/>
              <a:gd name="connsiteX6" fmla="*/ 5248275 w 6953250"/>
              <a:gd name="connsiteY6" fmla="*/ 0 h 2600325"/>
              <a:gd name="connsiteX7" fmla="*/ 4333875 w 6953250"/>
              <a:gd name="connsiteY7" fmla="*/ 19050 h 2600325"/>
              <a:gd name="connsiteX8" fmla="*/ 2149475 w 6953250"/>
              <a:gd name="connsiteY8" fmla="*/ 955675 h 2600325"/>
              <a:gd name="connsiteX9" fmla="*/ 0 w 6953250"/>
              <a:gd name="connsiteY9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2549525 w 6953250"/>
              <a:gd name="connsiteY2" fmla="*/ 1349375 h 2600325"/>
              <a:gd name="connsiteX3" fmla="*/ 4800600 w 6953250"/>
              <a:gd name="connsiteY3" fmla="*/ 219075 h 2600325"/>
              <a:gd name="connsiteX4" fmla="*/ 6953250 w 6953250"/>
              <a:gd name="connsiteY4" fmla="*/ 1238250 h 2600325"/>
              <a:gd name="connsiteX5" fmla="*/ 6953250 w 6953250"/>
              <a:gd name="connsiteY5" fmla="*/ 685800 h 2600325"/>
              <a:gd name="connsiteX6" fmla="*/ 5248275 w 6953250"/>
              <a:gd name="connsiteY6" fmla="*/ 0 h 2600325"/>
              <a:gd name="connsiteX7" fmla="*/ 4333875 w 6953250"/>
              <a:gd name="connsiteY7" fmla="*/ 19050 h 2600325"/>
              <a:gd name="connsiteX8" fmla="*/ 2149475 w 6953250"/>
              <a:gd name="connsiteY8" fmla="*/ 955675 h 2600325"/>
              <a:gd name="connsiteX9" fmla="*/ 0 w 6953250"/>
              <a:gd name="connsiteY9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2149475 w 6953250"/>
              <a:gd name="connsiteY9" fmla="*/ 955675 h 2600325"/>
              <a:gd name="connsiteX10" fmla="*/ 0 w 6953250"/>
              <a:gd name="connsiteY10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2149475 w 6953250"/>
              <a:gd name="connsiteY9" fmla="*/ 955675 h 2600325"/>
              <a:gd name="connsiteX10" fmla="*/ 0 w 6953250"/>
              <a:gd name="connsiteY10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2152650 w 6953250"/>
              <a:gd name="connsiteY9" fmla="*/ 968375 h 2600325"/>
              <a:gd name="connsiteX10" fmla="*/ 0 w 6953250"/>
              <a:gd name="connsiteY10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419475 w 6953250"/>
              <a:gd name="connsiteY9" fmla="*/ 357188 h 2600325"/>
              <a:gd name="connsiteX10" fmla="*/ 2152650 w 6953250"/>
              <a:gd name="connsiteY10" fmla="*/ 968375 h 2600325"/>
              <a:gd name="connsiteX11" fmla="*/ 0 w 6953250"/>
              <a:gd name="connsiteY11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581400 w 6953250"/>
              <a:gd name="connsiteY9" fmla="*/ 276225 h 2600325"/>
              <a:gd name="connsiteX10" fmla="*/ 3419475 w 6953250"/>
              <a:gd name="connsiteY10" fmla="*/ 357188 h 2600325"/>
              <a:gd name="connsiteX11" fmla="*/ 2152650 w 6953250"/>
              <a:gd name="connsiteY11" fmla="*/ 968375 h 2600325"/>
              <a:gd name="connsiteX12" fmla="*/ 0 w 6953250"/>
              <a:gd name="connsiteY12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24288 w 6953250"/>
              <a:gd name="connsiteY9" fmla="*/ 185738 h 2600325"/>
              <a:gd name="connsiteX10" fmla="*/ 3581400 w 6953250"/>
              <a:gd name="connsiteY10" fmla="*/ 276225 h 2600325"/>
              <a:gd name="connsiteX11" fmla="*/ 3419475 w 6953250"/>
              <a:gd name="connsiteY11" fmla="*/ 357188 h 2600325"/>
              <a:gd name="connsiteX12" fmla="*/ 2152650 w 6953250"/>
              <a:gd name="connsiteY12" fmla="*/ 968375 h 2600325"/>
              <a:gd name="connsiteX13" fmla="*/ 0 w 6953250"/>
              <a:gd name="connsiteY13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581400 w 6953250"/>
              <a:gd name="connsiteY10" fmla="*/ 276225 h 2600325"/>
              <a:gd name="connsiteX11" fmla="*/ 3419475 w 6953250"/>
              <a:gd name="connsiteY11" fmla="*/ 357188 h 2600325"/>
              <a:gd name="connsiteX12" fmla="*/ 2152650 w 6953250"/>
              <a:gd name="connsiteY12" fmla="*/ 968375 h 2600325"/>
              <a:gd name="connsiteX13" fmla="*/ 0 w 6953250"/>
              <a:gd name="connsiteY13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581400 w 6953250"/>
              <a:gd name="connsiteY10" fmla="*/ 276225 h 2600325"/>
              <a:gd name="connsiteX11" fmla="*/ 3419475 w 6953250"/>
              <a:gd name="connsiteY11" fmla="*/ 357188 h 2600325"/>
              <a:gd name="connsiteX12" fmla="*/ 3233738 w 6953250"/>
              <a:gd name="connsiteY12" fmla="*/ 419100 h 2600325"/>
              <a:gd name="connsiteX13" fmla="*/ 2152650 w 6953250"/>
              <a:gd name="connsiteY13" fmla="*/ 968375 h 2600325"/>
              <a:gd name="connsiteX14" fmla="*/ 0 w 6953250"/>
              <a:gd name="connsiteY14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581400 w 6953250"/>
              <a:gd name="connsiteY10" fmla="*/ 276225 h 2600325"/>
              <a:gd name="connsiteX11" fmla="*/ 3419475 w 6953250"/>
              <a:gd name="connsiteY11" fmla="*/ 357188 h 2600325"/>
              <a:gd name="connsiteX12" fmla="*/ 3233738 w 6953250"/>
              <a:gd name="connsiteY12" fmla="*/ 419100 h 2600325"/>
              <a:gd name="connsiteX13" fmla="*/ 2152650 w 6953250"/>
              <a:gd name="connsiteY13" fmla="*/ 968375 h 2600325"/>
              <a:gd name="connsiteX14" fmla="*/ 0 w 6953250"/>
              <a:gd name="connsiteY14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581400 w 6953250"/>
              <a:gd name="connsiteY10" fmla="*/ 276225 h 2600325"/>
              <a:gd name="connsiteX11" fmla="*/ 3419475 w 6953250"/>
              <a:gd name="connsiteY11" fmla="*/ 357188 h 2600325"/>
              <a:gd name="connsiteX12" fmla="*/ 3233738 w 6953250"/>
              <a:gd name="connsiteY12" fmla="*/ 419100 h 2600325"/>
              <a:gd name="connsiteX13" fmla="*/ 2152650 w 6953250"/>
              <a:gd name="connsiteY13" fmla="*/ 968375 h 2600325"/>
              <a:gd name="connsiteX14" fmla="*/ 0 w 6953250"/>
              <a:gd name="connsiteY14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581400 w 6953250"/>
              <a:gd name="connsiteY10" fmla="*/ 276225 h 2600325"/>
              <a:gd name="connsiteX11" fmla="*/ 3419475 w 6953250"/>
              <a:gd name="connsiteY11" fmla="*/ 357188 h 2600325"/>
              <a:gd name="connsiteX12" fmla="*/ 3233738 w 6953250"/>
              <a:gd name="connsiteY12" fmla="*/ 419100 h 2600325"/>
              <a:gd name="connsiteX13" fmla="*/ 2152650 w 6953250"/>
              <a:gd name="connsiteY13" fmla="*/ 968375 h 2600325"/>
              <a:gd name="connsiteX14" fmla="*/ 0 w 6953250"/>
              <a:gd name="connsiteY14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581400 w 6953250"/>
              <a:gd name="connsiteY10" fmla="*/ 276225 h 2600325"/>
              <a:gd name="connsiteX11" fmla="*/ 3419475 w 6953250"/>
              <a:gd name="connsiteY11" fmla="*/ 357188 h 2600325"/>
              <a:gd name="connsiteX12" fmla="*/ 3233738 w 6953250"/>
              <a:gd name="connsiteY12" fmla="*/ 419100 h 2600325"/>
              <a:gd name="connsiteX13" fmla="*/ 2152650 w 6953250"/>
              <a:gd name="connsiteY13" fmla="*/ 968375 h 2600325"/>
              <a:gd name="connsiteX14" fmla="*/ 0 w 6953250"/>
              <a:gd name="connsiteY14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581400 w 6953250"/>
              <a:gd name="connsiteY10" fmla="*/ 276225 h 2600325"/>
              <a:gd name="connsiteX11" fmla="*/ 3429000 w 6953250"/>
              <a:gd name="connsiteY11" fmla="*/ 331788 h 2600325"/>
              <a:gd name="connsiteX12" fmla="*/ 3233738 w 6953250"/>
              <a:gd name="connsiteY12" fmla="*/ 419100 h 2600325"/>
              <a:gd name="connsiteX13" fmla="*/ 2152650 w 6953250"/>
              <a:gd name="connsiteY13" fmla="*/ 968375 h 2600325"/>
              <a:gd name="connsiteX14" fmla="*/ 0 w 6953250"/>
              <a:gd name="connsiteY14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613150 w 6953250"/>
              <a:gd name="connsiteY10" fmla="*/ 263525 h 2600325"/>
              <a:gd name="connsiteX11" fmla="*/ 3429000 w 6953250"/>
              <a:gd name="connsiteY11" fmla="*/ 331788 h 2600325"/>
              <a:gd name="connsiteX12" fmla="*/ 3233738 w 6953250"/>
              <a:gd name="connsiteY12" fmla="*/ 419100 h 2600325"/>
              <a:gd name="connsiteX13" fmla="*/ 2152650 w 6953250"/>
              <a:gd name="connsiteY13" fmla="*/ 968375 h 2600325"/>
              <a:gd name="connsiteX14" fmla="*/ 0 w 6953250"/>
              <a:gd name="connsiteY14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613150 w 6953250"/>
              <a:gd name="connsiteY10" fmla="*/ 263525 h 2600325"/>
              <a:gd name="connsiteX11" fmla="*/ 3233738 w 6953250"/>
              <a:gd name="connsiteY11" fmla="*/ 419100 h 2600325"/>
              <a:gd name="connsiteX12" fmla="*/ 2152650 w 6953250"/>
              <a:gd name="connsiteY12" fmla="*/ 968375 h 2600325"/>
              <a:gd name="connsiteX13" fmla="*/ 0 w 6953250"/>
              <a:gd name="connsiteY13" fmla="*/ 2590800 h 2600325"/>
              <a:gd name="connsiteX0" fmla="*/ 0 w 6953250"/>
              <a:gd name="connsiteY0" fmla="*/ 2590800 h 2600325"/>
              <a:gd name="connsiteX1" fmla="*/ 971550 w 6953250"/>
              <a:gd name="connsiteY1" fmla="*/ 2600325 h 2600325"/>
              <a:gd name="connsiteX2" fmla="*/ 1304925 w 6953250"/>
              <a:gd name="connsiteY2" fmla="*/ 2320925 h 2600325"/>
              <a:gd name="connsiteX3" fmla="*/ 2549525 w 6953250"/>
              <a:gd name="connsiteY3" fmla="*/ 1349375 h 2600325"/>
              <a:gd name="connsiteX4" fmla="*/ 4800600 w 6953250"/>
              <a:gd name="connsiteY4" fmla="*/ 219075 h 2600325"/>
              <a:gd name="connsiteX5" fmla="*/ 6953250 w 6953250"/>
              <a:gd name="connsiteY5" fmla="*/ 1238250 h 2600325"/>
              <a:gd name="connsiteX6" fmla="*/ 6953250 w 6953250"/>
              <a:gd name="connsiteY6" fmla="*/ 685800 h 2600325"/>
              <a:gd name="connsiteX7" fmla="*/ 5248275 w 6953250"/>
              <a:gd name="connsiteY7" fmla="*/ 0 h 2600325"/>
              <a:gd name="connsiteX8" fmla="*/ 4333875 w 6953250"/>
              <a:gd name="connsiteY8" fmla="*/ 19050 h 2600325"/>
              <a:gd name="connsiteX9" fmla="*/ 3814763 w 6953250"/>
              <a:gd name="connsiteY9" fmla="*/ 180975 h 2600325"/>
              <a:gd name="connsiteX10" fmla="*/ 3233738 w 6953250"/>
              <a:gd name="connsiteY10" fmla="*/ 419100 h 2600325"/>
              <a:gd name="connsiteX11" fmla="*/ 2152650 w 6953250"/>
              <a:gd name="connsiteY11" fmla="*/ 968375 h 2600325"/>
              <a:gd name="connsiteX12" fmla="*/ 0 w 6953250"/>
              <a:gd name="connsiteY12" fmla="*/ 2590800 h 2600325"/>
              <a:gd name="connsiteX0" fmla="*/ 0 w 6953250"/>
              <a:gd name="connsiteY0" fmla="*/ 2641968 h 2651493"/>
              <a:gd name="connsiteX1" fmla="*/ 971550 w 6953250"/>
              <a:gd name="connsiteY1" fmla="*/ 2651493 h 2651493"/>
              <a:gd name="connsiteX2" fmla="*/ 1304925 w 6953250"/>
              <a:gd name="connsiteY2" fmla="*/ 2372093 h 2651493"/>
              <a:gd name="connsiteX3" fmla="*/ 2549525 w 6953250"/>
              <a:gd name="connsiteY3" fmla="*/ 1400543 h 2651493"/>
              <a:gd name="connsiteX4" fmla="*/ 4800600 w 6953250"/>
              <a:gd name="connsiteY4" fmla="*/ 270243 h 2651493"/>
              <a:gd name="connsiteX5" fmla="*/ 6953250 w 6953250"/>
              <a:gd name="connsiteY5" fmla="*/ 1289418 h 2651493"/>
              <a:gd name="connsiteX6" fmla="*/ 6953250 w 6953250"/>
              <a:gd name="connsiteY6" fmla="*/ 736968 h 2651493"/>
              <a:gd name="connsiteX7" fmla="*/ 5248275 w 6953250"/>
              <a:gd name="connsiteY7" fmla="*/ 51168 h 2651493"/>
              <a:gd name="connsiteX8" fmla="*/ 4333875 w 6953250"/>
              <a:gd name="connsiteY8" fmla="*/ 70218 h 2651493"/>
              <a:gd name="connsiteX9" fmla="*/ 3814763 w 6953250"/>
              <a:gd name="connsiteY9" fmla="*/ 232143 h 2651493"/>
              <a:gd name="connsiteX10" fmla="*/ 3233738 w 6953250"/>
              <a:gd name="connsiteY10" fmla="*/ 470268 h 2651493"/>
              <a:gd name="connsiteX11" fmla="*/ 2152650 w 6953250"/>
              <a:gd name="connsiteY11" fmla="*/ 1019543 h 2651493"/>
              <a:gd name="connsiteX12" fmla="*/ 0 w 6953250"/>
              <a:gd name="connsiteY12" fmla="*/ 2641968 h 2651493"/>
              <a:gd name="connsiteX0" fmla="*/ 0 w 6953250"/>
              <a:gd name="connsiteY0" fmla="*/ 2641968 h 2651493"/>
              <a:gd name="connsiteX1" fmla="*/ 971550 w 6953250"/>
              <a:gd name="connsiteY1" fmla="*/ 2651493 h 2651493"/>
              <a:gd name="connsiteX2" fmla="*/ 1304925 w 6953250"/>
              <a:gd name="connsiteY2" fmla="*/ 2372093 h 2651493"/>
              <a:gd name="connsiteX3" fmla="*/ 2549525 w 6953250"/>
              <a:gd name="connsiteY3" fmla="*/ 1400543 h 2651493"/>
              <a:gd name="connsiteX4" fmla="*/ 4800600 w 6953250"/>
              <a:gd name="connsiteY4" fmla="*/ 270243 h 2651493"/>
              <a:gd name="connsiteX5" fmla="*/ 6953250 w 6953250"/>
              <a:gd name="connsiteY5" fmla="*/ 1289418 h 2651493"/>
              <a:gd name="connsiteX6" fmla="*/ 6953250 w 6953250"/>
              <a:gd name="connsiteY6" fmla="*/ 736968 h 2651493"/>
              <a:gd name="connsiteX7" fmla="*/ 5248275 w 6953250"/>
              <a:gd name="connsiteY7" fmla="*/ 51168 h 2651493"/>
              <a:gd name="connsiteX8" fmla="*/ 4333875 w 6953250"/>
              <a:gd name="connsiteY8" fmla="*/ 70218 h 2651493"/>
              <a:gd name="connsiteX9" fmla="*/ 3814763 w 6953250"/>
              <a:gd name="connsiteY9" fmla="*/ 232143 h 2651493"/>
              <a:gd name="connsiteX10" fmla="*/ 3233738 w 6953250"/>
              <a:gd name="connsiteY10" fmla="*/ 470268 h 2651493"/>
              <a:gd name="connsiteX11" fmla="*/ 2152650 w 6953250"/>
              <a:gd name="connsiteY11" fmla="*/ 1019543 h 2651493"/>
              <a:gd name="connsiteX12" fmla="*/ 0 w 6953250"/>
              <a:gd name="connsiteY12" fmla="*/ 2641968 h 2651493"/>
              <a:gd name="connsiteX0" fmla="*/ 0 w 6953250"/>
              <a:gd name="connsiteY0" fmla="*/ 2641968 h 2651493"/>
              <a:gd name="connsiteX1" fmla="*/ 971550 w 6953250"/>
              <a:gd name="connsiteY1" fmla="*/ 2651493 h 2651493"/>
              <a:gd name="connsiteX2" fmla="*/ 1304925 w 6953250"/>
              <a:gd name="connsiteY2" fmla="*/ 2372093 h 2651493"/>
              <a:gd name="connsiteX3" fmla="*/ 2549525 w 6953250"/>
              <a:gd name="connsiteY3" fmla="*/ 1400543 h 2651493"/>
              <a:gd name="connsiteX4" fmla="*/ 4800600 w 6953250"/>
              <a:gd name="connsiteY4" fmla="*/ 270243 h 2651493"/>
              <a:gd name="connsiteX5" fmla="*/ 6953250 w 6953250"/>
              <a:gd name="connsiteY5" fmla="*/ 1289418 h 2651493"/>
              <a:gd name="connsiteX6" fmla="*/ 6953250 w 6953250"/>
              <a:gd name="connsiteY6" fmla="*/ 736968 h 2651493"/>
              <a:gd name="connsiteX7" fmla="*/ 5248275 w 6953250"/>
              <a:gd name="connsiteY7" fmla="*/ 51168 h 2651493"/>
              <a:gd name="connsiteX8" fmla="*/ 4333875 w 6953250"/>
              <a:gd name="connsiteY8" fmla="*/ 70218 h 2651493"/>
              <a:gd name="connsiteX9" fmla="*/ 3814763 w 6953250"/>
              <a:gd name="connsiteY9" fmla="*/ 232143 h 2651493"/>
              <a:gd name="connsiteX10" fmla="*/ 3233738 w 6953250"/>
              <a:gd name="connsiteY10" fmla="*/ 470268 h 2651493"/>
              <a:gd name="connsiteX11" fmla="*/ 2152650 w 6953250"/>
              <a:gd name="connsiteY11" fmla="*/ 1019543 h 2651493"/>
              <a:gd name="connsiteX12" fmla="*/ 0 w 6953250"/>
              <a:gd name="connsiteY12" fmla="*/ 2641968 h 2651493"/>
              <a:gd name="connsiteX0" fmla="*/ 0 w 6953250"/>
              <a:gd name="connsiteY0" fmla="*/ 2641968 h 2651493"/>
              <a:gd name="connsiteX1" fmla="*/ 971550 w 6953250"/>
              <a:gd name="connsiteY1" fmla="*/ 2651493 h 2651493"/>
              <a:gd name="connsiteX2" fmla="*/ 1304925 w 6953250"/>
              <a:gd name="connsiteY2" fmla="*/ 2372093 h 2651493"/>
              <a:gd name="connsiteX3" fmla="*/ 2549525 w 6953250"/>
              <a:gd name="connsiteY3" fmla="*/ 1400543 h 2651493"/>
              <a:gd name="connsiteX4" fmla="*/ 4800600 w 6953250"/>
              <a:gd name="connsiteY4" fmla="*/ 270243 h 2651493"/>
              <a:gd name="connsiteX5" fmla="*/ 6953250 w 6953250"/>
              <a:gd name="connsiteY5" fmla="*/ 1289418 h 2651493"/>
              <a:gd name="connsiteX6" fmla="*/ 6953250 w 6953250"/>
              <a:gd name="connsiteY6" fmla="*/ 736968 h 2651493"/>
              <a:gd name="connsiteX7" fmla="*/ 5248275 w 6953250"/>
              <a:gd name="connsiteY7" fmla="*/ 51168 h 2651493"/>
              <a:gd name="connsiteX8" fmla="*/ 4333875 w 6953250"/>
              <a:gd name="connsiteY8" fmla="*/ 70218 h 2651493"/>
              <a:gd name="connsiteX9" fmla="*/ 3814763 w 6953250"/>
              <a:gd name="connsiteY9" fmla="*/ 232143 h 2651493"/>
              <a:gd name="connsiteX10" fmla="*/ 3233738 w 6953250"/>
              <a:gd name="connsiteY10" fmla="*/ 470268 h 2651493"/>
              <a:gd name="connsiteX11" fmla="*/ 2152650 w 6953250"/>
              <a:gd name="connsiteY11" fmla="*/ 1019543 h 2651493"/>
              <a:gd name="connsiteX12" fmla="*/ 0 w 6953250"/>
              <a:gd name="connsiteY12" fmla="*/ 2641968 h 2651493"/>
              <a:gd name="connsiteX0" fmla="*/ 0 w 6953250"/>
              <a:gd name="connsiteY0" fmla="*/ 2641968 h 2651493"/>
              <a:gd name="connsiteX1" fmla="*/ 971550 w 6953250"/>
              <a:gd name="connsiteY1" fmla="*/ 2651493 h 2651493"/>
              <a:gd name="connsiteX2" fmla="*/ 1304925 w 6953250"/>
              <a:gd name="connsiteY2" fmla="*/ 2372093 h 2651493"/>
              <a:gd name="connsiteX3" fmla="*/ 2549525 w 6953250"/>
              <a:gd name="connsiteY3" fmla="*/ 1400543 h 2651493"/>
              <a:gd name="connsiteX4" fmla="*/ 4800600 w 6953250"/>
              <a:gd name="connsiteY4" fmla="*/ 270243 h 2651493"/>
              <a:gd name="connsiteX5" fmla="*/ 6953250 w 6953250"/>
              <a:gd name="connsiteY5" fmla="*/ 1289418 h 2651493"/>
              <a:gd name="connsiteX6" fmla="*/ 6953250 w 6953250"/>
              <a:gd name="connsiteY6" fmla="*/ 736968 h 2651493"/>
              <a:gd name="connsiteX7" fmla="*/ 5248275 w 6953250"/>
              <a:gd name="connsiteY7" fmla="*/ 51168 h 2651493"/>
              <a:gd name="connsiteX8" fmla="*/ 4333875 w 6953250"/>
              <a:gd name="connsiteY8" fmla="*/ 70218 h 2651493"/>
              <a:gd name="connsiteX9" fmla="*/ 3814763 w 6953250"/>
              <a:gd name="connsiteY9" fmla="*/ 232143 h 2651493"/>
              <a:gd name="connsiteX10" fmla="*/ 3233738 w 6953250"/>
              <a:gd name="connsiteY10" fmla="*/ 470268 h 2651493"/>
              <a:gd name="connsiteX11" fmla="*/ 2152650 w 6953250"/>
              <a:gd name="connsiteY11" fmla="*/ 1019543 h 2651493"/>
              <a:gd name="connsiteX12" fmla="*/ 0 w 6953250"/>
              <a:gd name="connsiteY12" fmla="*/ 2641968 h 2651493"/>
              <a:gd name="connsiteX0" fmla="*/ 0 w 6953250"/>
              <a:gd name="connsiteY0" fmla="*/ 2641968 h 2651493"/>
              <a:gd name="connsiteX1" fmla="*/ 971550 w 6953250"/>
              <a:gd name="connsiteY1" fmla="*/ 2651493 h 2651493"/>
              <a:gd name="connsiteX2" fmla="*/ 1304925 w 6953250"/>
              <a:gd name="connsiteY2" fmla="*/ 2372093 h 2651493"/>
              <a:gd name="connsiteX3" fmla="*/ 2549525 w 6953250"/>
              <a:gd name="connsiteY3" fmla="*/ 1400543 h 2651493"/>
              <a:gd name="connsiteX4" fmla="*/ 4800600 w 6953250"/>
              <a:gd name="connsiteY4" fmla="*/ 270243 h 2651493"/>
              <a:gd name="connsiteX5" fmla="*/ 6953250 w 6953250"/>
              <a:gd name="connsiteY5" fmla="*/ 1289418 h 2651493"/>
              <a:gd name="connsiteX6" fmla="*/ 6953250 w 6953250"/>
              <a:gd name="connsiteY6" fmla="*/ 736968 h 2651493"/>
              <a:gd name="connsiteX7" fmla="*/ 5248275 w 6953250"/>
              <a:gd name="connsiteY7" fmla="*/ 51168 h 2651493"/>
              <a:gd name="connsiteX8" fmla="*/ 4333875 w 6953250"/>
              <a:gd name="connsiteY8" fmla="*/ 70218 h 2651493"/>
              <a:gd name="connsiteX9" fmla="*/ 3814763 w 6953250"/>
              <a:gd name="connsiteY9" fmla="*/ 232143 h 2651493"/>
              <a:gd name="connsiteX10" fmla="*/ 3233738 w 6953250"/>
              <a:gd name="connsiteY10" fmla="*/ 470268 h 2651493"/>
              <a:gd name="connsiteX11" fmla="*/ 2152650 w 6953250"/>
              <a:gd name="connsiteY11" fmla="*/ 1019543 h 2651493"/>
              <a:gd name="connsiteX12" fmla="*/ 0 w 6953250"/>
              <a:gd name="connsiteY12" fmla="*/ 2641968 h 2651493"/>
              <a:gd name="connsiteX0" fmla="*/ 0 w 6953250"/>
              <a:gd name="connsiteY0" fmla="*/ 2638185 h 2647710"/>
              <a:gd name="connsiteX1" fmla="*/ 971550 w 6953250"/>
              <a:gd name="connsiteY1" fmla="*/ 2647710 h 2647710"/>
              <a:gd name="connsiteX2" fmla="*/ 1304925 w 6953250"/>
              <a:gd name="connsiteY2" fmla="*/ 2368310 h 2647710"/>
              <a:gd name="connsiteX3" fmla="*/ 2549525 w 6953250"/>
              <a:gd name="connsiteY3" fmla="*/ 1396760 h 2647710"/>
              <a:gd name="connsiteX4" fmla="*/ 4800600 w 6953250"/>
              <a:gd name="connsiteY4" fmla="*/ 266460 h 2647710"/>
              <a:gd name="connsiteX5" fmla="*/ 6953250 w 6953250"/>
              <a:gd name="connsiteY5" fmla="*/ 1285635 h 2647710"/>
              <a:gd name="connsiteX6" fmla="*/ 6953250 w 6953250"/>
              <a:gd name="connsiteY6" fmla="*/ 733185 h 2647710"/>
              <a:gd name="connsiteX7" fmla="*/ 5248275 w 6953250"/>
              <a:gd name="connsiteY7" fmla="*/ 47385 h 2647710"/>
              <a:gd name="connsiteX8" fmla="*/ 4333875 w 6953250"/>
              <a:gd name="connsiteY8" fmla="*/ 66435 h 2647710"/>
              <a:gd name="connsiteX9" fmla="*/ 4105275 w 6953250"/>
              <a:gd name="connsiteY9" fmla="*/ 123585 h 2647710"/>
              <a:gd name="connsiteX10" fmla="*/ 3814763 w 6953250"/>
              <a:gd name="connsiteY10" fmla="*/ 228360 h 2647710"/>
              <a:gd name="connsiteX11" fmla="*/ 3233738 w 6953250"/>
              <a:gd name="connsiteY11" fmla="*/ 466485 h 2647710"/>
              <a:gd name="connsiteX12" fmla="*/ 2152650 w 6953250"/>
              <a:gd name="connsiteY12" fmla="*/ 1015760 h 2647710"/>
              <a:gd name="connsiteX13" fmla="*/ 0 w 6953250"/>
              <a:gd name="connsiteY13" fmla="*/ 2638185 h 2647710"/>
              <a:gd name="connsiteX0" fmla="*/ 0 w 6953250"/>
              <a:gd name="connsiteY0" fmla="*/ 2638185 h 2647710"/>
              <a:gd name="connsiteX1" fmla="*/ 971550 w 6953250"/>
              <a:gd name="connsiteY1" fmla="*/ 2647710 h 2647710"/>
              <a:gd name="connsiteX2" fmla="*/ 1304925 w 6953250"/>
              <a:gd name="connsiteY2" fmla="*/ 2368310 h 2647710"/>
              <a:gd name="connsiteX3" fmla="*/ 2549525 w 6953250"/>
              <a:gd name="connsiteY3" fmla="*/ 1396760 h 2647710"/>
              <a:gd name="connsiteX4" fmla="*/ 4800600 w 6953250"/>
              <a:gd name="connsiteY4" fmla="*/ 266460 h 2647710"/>
              <a:gd name="connsiteX5" fmla="*/ 6953250 w 6953250"/>
              <a:gd name="connsiteY5" fmla="*/ 1285635 h 2647710"/>
              <a:gd name="connsiteX6" fmla="*/ 6953250 w 6953250"/>
              <a:gd name="connsiteY6" fmla="*/ 733185 h 2647710"/>
              <a:gd name="connsiteX7" fmla="*/ 5248275 w 6953250"/>
              <a:gd name="connsiteY7" fmla="*/ 47385 h 2647710"/>
              <a:gd name="connsiteX8" fmla="*/ 4333875 w 6953250"/>
              <a:gd name="connsiteY8" fmla="*/ 66435 h 2647710"/>
              <a:gd name="connsiteX9" fmla="*/ 4105275 w 6953250"/>
              <a:gd name="connsiteY9" fmla="*/ 123585 h 2647710"/>
              <a:gd name="connsiteX10" fmla="*/ 3814763 w 6953250"/>
              <a:gd name="connsiteY10" fmla="*/ 228360 h 2647710"/>
              <a:gd name="connsiteX11" fmla="*/ 3233738 w 6953250"/>
              <a:gd name="connsiteY11" fmla="*/ 466485 h 2647710"/>
              <a:gd name="connsiteX12" fmla="*/ 2152650 w 6953250"/>
              <a:gd name="connsiteY12" fmla="*/ 1015760 h 2647710"/>
              <a:gd name="connsiteX13" fmla="*/ 0 w 6953250"/>
              <a:gd name="connsiteY13" fmla="*/ 2638185 h 2647710"/>
              <a:gd name="connsiteX0" fmla="*/ 0 w 6953250"/>
              <a:gd name="connsiteY0" fmla="*/ 2636912 h 2646437"/>
              <a:gd name="connsiteX1" fmla="*/ 971550 w 6953250"/>
              <a:gd name="connsiteY1" fmla="*/ 2646437 h 2646437"/>
              <a:gd name="connsiteX2" fmla="*/ 1304925 w 6953250"/>
              <a:gd name="connsiteY2" fmla="*/ 2367037 h 2646437"/>
              <a:gd name="connsiteX3" fmla="*/ 2549525 w 6953250"/>
              <a:gd name="connsiteY3" fmla="*/ 1395487 h 2646437"/>
              <a:gd name="connsiteX4" fmla="*/ 4800600 w 6953250"/>
              <a:gd name="connsiteY4" fmla="*/ 265187 h 2646437"/>
              <a:gd name="connsiteX5" fmla="*/ 6953250 w 6953250"/>
              <a:gd name="connsiteY5" fmla="*/ 1284362 h 2646437"/>
              <a:gd name="connsiteX6" fmla="*/ 6953250 w 6953250"/>
              <a:gd name="connsiteY6" fmla="*/ 731912 h 2646437"/>
              <a:gd name="connsiteX7" fmla="*/ 5248275 w 6953250"/>
              <a:gd name="connsiteY7" fmla="*/ 46112 h 2646437"/>
              <a:gd name="connsiteX8" fmla="*/ 4333875 w 6953250"/>
              <a:gd name="connsiteY8" fmla="*/ 65162 h 2646437"/>
              <a:gd name="connsiteX9" fmla="*/ 4248150 w 6953250"/>
              <a:gd name="connsiteY9" fmla="*/ 84211 h 2646437"/>
              <a:gd name="connsiteX10" fmla="*/ 4105275 w 6953250"/>
              <a:gd name="connsiteY10" fmla="*/ 122312 h 2646437"/>
              <a:gd name="connsiteX11" fmla="*/ 3814763 w 6953250"/>
              <a:gd name="connsiteY11" fmla="*/ 227087 h 2646437"/>
              <a:gd name="connsiteX12" fmla="*/ 3233738 w 6953250"/>
              <a:gd name="connsiteY12" fmla="*/ 465212 h 2646437"/>
              <a:gd name="connsiteX13" fmla="*/ 2152650 w 6953250"/>
              <a:gd name="connsiteY13" fmla="*/ 1014487 h 2646437"/>
              <a:gd name="connsiteX14" fmla="*/ 0 w 6953250"/>
              <a:gd name="connsiteY14" fmla="*/ 2636912 h 2646437"/>
              <a:gd name="connsiteX0" fmla="*/ 0 w 6953250"/>
              <a:gd name="connsiteY0" fmla="*/ 2636912 h 2646437"/>
              <a:gd name="connsiteX1" fmla="*/ 971550 w 6953250"/>
              <a:gd name="connsiteY1" fmla="*/ 2646437 h 2646437"/>
              <a:gd name="connsiteX2" fmla="*/ 1304925 w 6953250"/>
              <a:gd name="connsiteY2" fmla="*/ 2367037 h 2646437"/>
              <a:gd name="connsiteX3" fmla="*/ 2549525 w 6953250"/>
              <a:gd name="connsiteY3" fmla="*/ 1395487 h 2646437"/>
              <a:gd name="connsiteX4" fmla="*/ 4800600 w 6953250"/>
              <a:gd name="connsiteY4" fmla="*/ 265187 h 2646437"/>
              <a:gd name="connsiteX5" fmla="*/ 6953250 w 6953250"/>
              <a:gd name="connsiteY5" fmla="*/ 1284362 h 2646437"/>
              <a:gd name="connsiteX6" fmla="*/ 6953250 w 6953250"/>
              <a:gd name="connsiteY6" fmla="*/ 731912 h 2646437"/>
              <a:gd name="connsiteX7" fmla="*/ 5248275 w 6953250"/>
              <a:gd name="connsiteY7" fmla="*/ 46112 h 2646437"/>
              <a:gd name="connsiteX8" fmla="*/ 4333875 w 6953250"/>
              <a:gd name="connsiteY8" fmla="*/ 65162 h 2646437"/>
              <a:gd name="connsiteX9" fmla="*/ 4248150 w 6953250"/>
              <a:gd name="connsiteY9" fmla="*/ 84211 h 2646437"/>
              <a:gd name="connsiteX10" fmla="*/ 4105275 w 6953250"/>
              <a:gd name="connsiteY10" fmla="*/ 122312 h 2646437"/>
              <a:gd name="connsiteX11" fmla="*/ 3814763 w 6953250"/>
              <a:gd name="connsiteY11" fmla="*/ 227087 h 2646437"/>
              <a:gd name="connsiteX12" fmla="*/ 3233738 w 6953250"/>
              <a:gd name="connsiteY12" fmla="*/ 465212 h 2646437"/>
              <a:gd name="connsiteX13" fmla="*/ 2152650 w 6953250"/>
              <a:gd name="connsiteY13" fmla="*/ 1014487 h 2646437"/>
              <a:gd name="connsiteX14" fmla="*/ 0 w 6953250"/>
              <a:gd name="connsiteY14" fmla="*/ 2636912 h 2646437"/>
              <a:gd name="connsiteX0" fmla="*/ 0 w 6953250"/>
              <a:gd name="connsiteY0" fmla="*/ 2641968 h 2651493"/>
              <a:gd name="connsiteX1" fmla="*/ 971550 w 6953250"/>
              <a:gd name="connsiteY1" fmla="*/ 2651493 h 2651493"/>
              <a:gd name="connsiteX2" fmla="*/ 1304925 w 6953250"/>
              <a:gd name="connsiteY2" fmla="*/ 2372093 h 2651493"/>
              <a:gd name="connsiteX3" fmla="*/ 2549525 w 6953250"/>
              <a:gd name="connsiteY3" fmla="*/ 1400543 h 2651493"/>
              <a:gd name="connsiteX4" fmla="*/ 4800600 w 6953250"/>
              <a:gd name="connsiteY4" fmla="*/ 270243 h 2651493"/>
              <a:gd name="connsiteX5" fmla="*/ 6953250 w 6953250"/>
              <a:gd name="connsiteY5" fmla="*/ 1289418 h 2651493"/>
              <a:gd name="connsiteX6" fmla="*/ 6953250 w 6953250"/>
              <a:gd name="connsiteY6" fmla="*/ 736968 h 2651493"/>
              <a:gd name="connsiteX7" fmla="*/ 5248275 w 6953250"/>
              <a:gd name="connsiteY7" fmla="*/ 51168 h 2651493"/>
              <a:gd name="connsiteX8" fmla="*/ 4333875 w 6953250"/>
              <a:gd name="connsiteY8" fmla="*/ 70218 h 2651493"/>
              <a:gd name="connsiteX9" fmla="*/ 4248150 w 6953250"/>
              <a:gd name="connsiteY9" fmla="*/ 89267 h 2651493"/>
              <a:gd name="connsiteX10" fmla="*/ 4105275 w 6953250"/>
              <a:gd name="connsiteY10" fmla="*/ 127368 h 2651493"/>
              <a:gd name="connsiteX11" fmla="*/ 3814763 w 6953250"/>
              <a:gd name="connsiteY11" fmla="*/ 232143 h 2651493"/>
              <a:gd name="connsiteX12" fmla="*/ 3233738 w 6953250"/>
              <a:gd name="connsiteY12" fmla="*/ 470268 h 2651493"/>
              <a:gd name="connsiteX13" fmla="*/ 2152650 w 6953250"/>
              <a:gd name="connsiteY13" fmla="*/ 1019543 h 2651493"/>
              <a:gd name="connsiteX14" fmla="*/ 0 w 6953250"/>
              <a:gd name="connsiteY14" fmla="*/ 2641968 h 2651493"/>
              <a:gd name="connsiteX0" fmla="*/ 0 w 6953250"/>
              <a:gd name="connsiteY0" fmla="*/ 2641968 h 2651493"/>
              <a:gd name="connsiteX1" fmla="*/ 971550 w 6953250"/>
              <a:gd name="connsiteY1" fmla="*/ 2651493 h 2651493"/>
              <a:gd name="connsiteX2" fmla="*/ 1304925 w 6953250"/>
              <a:gd name="connsiteY2" fmla="*/ 2372093 h 2651493"/>
              <a:gd name="connsiteX3" fmla="*/ 2549525 w 6953250"/>
              <a:gd name="connsiteY3" fmla="*/ 1400543 h 2651493"/>
              <a:gd name="connsiteX4" fmla="*/ 4800600 w 6953250"/>
              <a:gd name="connsiteY4" fmla="*/ 270243 h 2651493"/>
              <a:gd name="connsiteX5" fmla="*/ 6953250 w 6953250"/>
              <a:gd name="connsiteY5" fmla="*/ 1289418 h 2651493"/>
              <a:gd name="connsiteX6" fmla="*/ 6953250 w 6953250"/>
              <a:gd name="connsiteY6" fmla="*/ 736968 h 2651493"/>
              <a:gd name="connsiteX7" fmla="*/ 5248275 w 6953250"/>
              <a:gd name="connsiteY7" fmla="*/ 51168 h 2651493"/>
              <a:gd name="connsiteX8" fmla="*/ 4333875 w 6953250"/>
              <a:gd name="connsiteY8" fmla="*/ 70218 h 2651493"/>
              <a:gd name="connsiteX9" fmla="*/ 4248150 w 6953250"/>
              <a:gd name="connsiteY9" fmla="*/ 89267 h 2651493"/>
              <a:gd name="connsiteX10" fmla="*/ 4083843 w 6953250"/>
              <a:gd name="connsiteY10" fmla="*/ 136893 h 2651493"/>
              <a:gd name="connsiteX11" fmla="*/ 3814763 w 6953250"/>
              <a:gd name="connsiteY11" fmla="*/ 232143 h 2651493"/>
              <a:gd name="connsiteX12" fmla="*/ 3233738 w 6953250"/>
              <a:gd name="connsiteY12" fmla="*/ 470268 h 2651493"/>
              <a:gd name="connsiteX13" fmla="*/ 2152650 w 6953250"/>
              <a:gd name="connsiteY13" fmla="*/ 1019543 h 2651493"/>
              <a:gd name="connsiteX14" fmla="*/ 0 w 6953250"/>
              <a:gd name="connsiteY14" fmla="*/ 2641968 h 2651493"/>
              <a:gd name="connsiteX0" fmla="*/ 0 w 6953250"/>
              <a:gd name="connsiteY0" fmla="*/ 2643955 h 2653480"/>
              <a:gd name="connsiteX1" fmla="*/ 971550 w 6953250"/>
              <a:gd name="connsiteY1" fmla="*/ 2653480 h 2653480"/>
              <a:gd name="connsiteX2" fmla="*/ 1304925 w 6953250"/>
              <a:gd name="connsiteY2" fmla="*/ 2374080 h 2653480"/>
              <a:gd name="connsiteX3" fmla="*/ 2549525 w 6953250"/>
              <a:gd name="connsiteY3" fmla="*/ 1402530 h 2653480"/>
              <a:gd name="connsiteX4" fmla="*/ 4800600 w 6953250"/>
              <a:gd name="connsiteY4" fmla="*/ 272230 h 2653480"/>
              <a:gd name="connsiteX5" fmla="*/ 6953250 w 6953250"/>
              <a:gd name="connsiteY5" fmla="*/ 1291405 h 2653480"/>
              <a:gd name="connsiteX6" fmla="*/ 6953250 w 6953250"/>
              <a:gd name="connsiteY6" fmla="*/ 738955 h 2653480"/>
              <a:gd name="connsiteX7" fmla="*/ 5248275 w 6953250"/>
              <a:gd name="connsiteY7" fmla="*/ 53155 h 2653480"/>
              <a:gd name="connsiteX8" fmla="*/ 4357688 w 6953250"/>
              <a:gd name="connsiteY8" fmla="*/ 65061 h 2653480"/>
              <a:gd name="connsiteX9" fmla="*/ 4248150 w 6953250"/>
              <a:gd name="connsiteY9" fmla="*/ 91254 h 2653480"/>
              <a:gd name="connsiteX10" fmla="*/ 4083843 w 6953250"/>
              <a:gd name="connsiteY10" fmla="*/ 138880 h 2653480"/>
              <a:gd name="connsiteX11" fmla="*/ 3814763 w 6953250"/>
              <a:gd name="connsiteY11" fmla="*/ 234130 h 2653480"/>
              <a:gd name="connsiteX12" fmla="*/ 3233738 w 6953250"/>
              <a:gd name="connsiteY12" fmla="*/ 472255 h 2653480"/>
              <a:gd name="connsiteX13" fmla="*/ 2152650 w 6953250"/>
              <a:gd name="connsiteY13" fmla="*/ 1021530 h 2653480"/>
              <a:gd name="connsiteX14" fmla="*/ 0 w 6953250"/>
              <a:gd name="connsiteY14" fmla="*/ 2643955 h 2653480"/>
              <a:gd name="connsiteX0" fmla="*/ 0 w 6953250"/>
              <a:gd name="connsiteY0" fmla="*/ 2643955 h 2653480"/>
              <a:gd name="connsiteX1" fmla="*/ 971550 w 6953250"/>
              <a:gd name="connsiteY1" fmla="*/ 2653480 h 2653480"/>
              <a:gd name="connsiteX2" fmla="*/ 1304925 w 6953250"/>
              <a:gd name="connsiteY2" fmla="*/ 2374080 h 2653480"/>
              <a:gd name="connsiteX3" fmla="*/ 2549525 w 6953250"/>
              <a:gd name="connsiteY3" fmla="*/ 1402530 h 2653480"/>
              <a:gd name="connsiteX4" fmla="*/ 4800600 w 6953250"/>
              <a:gd name="connsiteY4" fmla="*/ 272230 h 2653480"/>
              <a:gd name="connsiteX5" fmla="*/ 6953250 w 6953250"/>
              <a:gd name="connsiteY5" fmla="*/ 1291405 h 2653480"/>
              <a:gd name="connsiteX6" fmla="*/ 6953250 w 6953250"/>
              <a:gd name="connsiteY6" fmla="*/ 738955 h 2653480"/>
              <a:gd name="connsiteX7" fmla="*/ 5248275 w 6953250"/>
              <a:gd name="connsiteY7" fmla="*/ 53155 h 2653480"/>
              <a:gd name="connsiteX8" fmla="*/ 4357688 w 6953250"/>
              <a:gd name="connsiteY8" fmla="*/ 65061 h 2653480"/>
              <a:gd name="connsiteX9" fmla="*/ 4248150 w 6953250"/>
              <a:gd name="connsiteY9" fmla="*/ 91254 h 2653480"/>
              <a:gd name="connsiteX10" fmla="*/ 4083843 w 6953250"/>
              <a:gd name="connsiteY10" fmla="*/ 138880 h 2653480"/>
              <a:gd name="connsiteX11" fmla="*/ 3814763 w 6953250"/>
              <a:gd name="connsiteY11" fmla="*/ 234130 h 2653480"/>
              <a:gd name="connsiteX12" fmla="*/ 3233738 w 6953250"/>
              <a:gd name="connsiteY12" fmla="*/ 472255 h 2653480"/>
              <a:gd name="connsiteX13" fmla="*/ 2152650 w 6953250"/>
              <a:gd name="connsiteY13" fmla="*/ 1021530 h 2653480"/>
              <a:gd name="connsiteX14" fmla="*/ 1104900 w 6953250"/>
              <a:gd name="connsiteY14" fmla="*/ 1724792 h 2653480"/>
              <a:gd name="connsiteX15" fmla="*/ 0 w 6953250"/>
              <a:gd name="connsiteY15" fmla="*/ 2643955 h 2653480"/>
              <a:gd name="connsiteX0" fmla="*/ 41494 w 6994744"/>
              <a:gd name="connsiteY0" fmla="*/ 2643955 h 2653480"/>
              <a:gd name="connsiteX1" fmla="*/ 1013044 w 6994744"/>
              <a:gd name="connsiteY1" fmla="*/ 2653480 h 2653480"/>
              <a:gd name="connsiteX2" fmla="*/ 1346419 w 6994744"/>
              <a:gd name="connsiteY2" fmla="*/ 2374080 h 2653480"/>
              <a:gd name="connsiteX3" fmla="*/ 2591019 w 6994744"/>
              <a:gd name="connsiteY3" fmla="*/ 1402530 h 2653480"/>
              <a:gd name="connsiteX4" fmla="*/ 4842094 w 6994744"/>
              <a:gd name="connsiteY4" fmla="*/ 272230 h 2653480"/>
              <a:gd name="connsiteX5" fmla="*/ 6994744 w 6994744"/>
              <a:gd name="connsiteY5" fmla="*/ 1291405 h 2653480"/>
              <a:gd name="connsiteX6" fmla="*/ 6994744 w 6994744"/>
              <a:gd name="connsiteY6" fmla="*/ 738955 h 2653480"/>
              <a:gd name="connsiteX7" fmla="*/ 5289769 w 6994744"/>
              <a:gd name="connsiteY7" fmla="*/ 53155 h 2653480"/>
              <a:gd name="connsiteX8" fmla="*/ 4399182 w 6994744"/>
              <a:gd name="connsiteY8" fmla="*/ 65061 h 2653480"/>
              <a:gd name="connsiteX9" fmla="*/ 4289644 w 6994744"/>
              <a:gd name="connsiteY9" fmla="*/ 91254 h 2653480"/>
              <a:gd name="connsiteX10" fmla="*/ 4125337 w 6994744"/>
              <a:gd name="connsiteY10" fmla="*/ 138880 h 2653480"/>
              <a:gd name="connsiteX11" fmla="*/ 3856257 w 6994744"/>
              <a:gd name="connsiteY11" fmla="*/ 234130 h 2653480"/>
              <a:gd name="connsiteX12" fmla="*/ 3275232 w 6994744"/>
              <a:gd name="connsiteY12" fmla="*/ 472255 h 2653480"/>
              <a:gd name="connsiteX13" fmla="*/ 2194144 w 6994744"/>
              <a:gd name="connsiteY13" fmla="*/ 1021530 h 2653480"/>
              <a:gd name="connsiteX14" fmla="*/ 1146394 w 6994744"/>
              <a:gd name="connsiteY14" fmla="*/ 1724792 h 2653480"/>
              <a:gd name="connsiteX15" fmla="*/ 274857 w 6994744"/>
              <a:gd name="connsiteY15" fmla="*/ 2377254 h 2653480"/>
              <a:gd name="connsiteX16" fmla="*/ 41494 w 6994744"/>
              <a:gd name="connsiteY16" fmla="*/ 2643955 h 2653480"/>
              <a:gd name="connsiteX0" fmla="*/ 41494 w 6994744"/>
              <a:gd name="connsiteY0" fmla="*/ 2643955 h 2653480"/>
              <a:gd name="connsiteX1" fmla="*/ 1013044 w 6994744"/>
              <a:gd name="connsiteY1" fmla="*/ 2653480 h 2653480"/>
              <a:gd name="connsiteX2" fmla="*/ 1346419 w 6994744"/>
              <a:gd name="connsiteY2" fmla="*/ 2374080 h 2653480"/>
              <a:gd name="connsiteX3" fmla="*/ 2591019 w 6994744"/>
              <a:gd name="connsiteY3" fmla="*/ 1402530 h 2653480"/>
              <a:gd name="connsiteX4" fmla="*/ 4842094 w 6994744"/>
              <a:gd name="connsiteY4" fmla="*/ 272230 h 2653480"/>
              <a:gd name="connsiteX5" fmla="*/ 6994744 w 6994744"/>
              <a:gd name="connsiteY5" fmla="*/ 1291405 h 2653480"/>
              <a:gd name="connsiteX6" fmla="*/ 6994744 w 6994744"/>
              <a:gd name="connsiteY6" fmla="*/ 738955 h 2653480"/>
              <a:gd name="connsiteX7" fmla="*/ 5289769 w 6994744"/>
              <a:gd name="connsiteY7" fmla="*/ 53155 h 2653480"/>
              <a:gd name="connsiteX8" fmla="*/ 4399182 w 6994744"/>
              <a:gd name="connsiteY8" fmla="*/ 65061 h 2653480"/>
              <a:gd name="connsiteX9" fmla="*/ 4289644 w 6994744"/>
              <a:gd name="connsiteY9" fmla="*/ 91254 h 2653480"/>
              <a:gd name="connsiteX10" fmla="*/ 4125337 w 6994744"/>
              <a:gd name="connsiteY10" fmla="*/ 138880 h 2653480"/>
              <a:gd name="connsiteX11" fmla="*/ 3856257 w 6994744"/>
              <a:gd name="connsiteY11" fmla="*/ 234130 h 2653480"/>
              <a:gd name="connsiteX12" fmla="*/ 3275232 w 6994744"/>
              <a:gd name="connsiteY12" fmla="*/ 472255 h 2653480"/>
              <a:gd name="connsiteX13" fmla="*/ 2194144 w 6994744"/>
              <a:gd name="connsiteY13" fmla="*/ 1021530 h 2653480"/>
              <a:gd name="connsiteX14" fmla="*/ 1146394 w 6994744"/>
              <a:gd name="connsiteY14" fmla="*/ 1724792 h 2653480"/>
              <a:gd name="connsiteX15" fmla="*/ 274857 w 6994744"/>
              <a:gd name="connsiteY15" fmla="*/ 2377254 h 2653480"/>
              <a:gd name="connsiteX16" fmla="*/ 41494 w 6994744"/>
              <a:gd name="connsiteY16" fmla="*/ 2643955 h 2653480"/>
              <a:gd name="connsiteX0" fmla="*/ 31045 w 6984295"/>
              <a:gd name="connsiteY0" fmla="*/ 2643955 h 2653480"/>
              <a:gd name="connsiteX1" fmla="*/ 1002595 w 6984295"/>
              <a:gd name="connsiteY1" fmla="*/ 2653480 h 2653480"/>
              <a:gd name="connsiteX2" fmla="*/ 1335970 w 6984295"/>
              <a:gd name="connsiteY2" fmla="*/ 2374080 h 2653480"/>
              <a:gd name="connsiteX3" fmla="*/ 2580570 w 6984295"/>
              <a:gd name="connsiteY3" fmla="*/ 1402530 h 2653480"/>
              <a:gd name="connsiteX4" fmla="*/ 4831645 w 6984295"/>
              <a:gd name="connsiteY4" fmla="*/ 272230 h 2653480"/>
              <a:gd name="connsiteX5" fmla="*/ 6984295 w 6984295"/>
              <a:gd name="connsiteY5" fmla="*/ 1291405 h 2653480"/>
              <a:gd name="connsiteX6" fmla="*/ 6984295 w 6984295"/>
              <a:gd name="connsiteY6" fmla="*/ 738955 h 2653480"/>
              <a:gd name="connsiteX7" fmla="*/ 5279320 w 6984295"/>
              <a:gd name="connsiteY7" fmla="*/ 53155 h 2653480"/>
              <a:gd name="connsiteX8" fmla="*/ 4388733 w 6984295"/>
              <a:gd name="connsiteY8" fmla="*/ 65061 h 2653480"/>
              <a:gd name="connsiteX9" fmla="*/ 4279195 w 6984295"/>
              <a:gd name="connsiteY9" fmla="*/ 91254 h 2653480"/>
              <a:gd name="connsiteX10" fmla="*/ 4114888 w 6984295"/>
              <a:gd name="connsiteY10" fmla="*/ 138880 h 2653480"/>
              <a:gd name="connsiteX11" fmla="*/ 3845808 w 6984295"/>
              <a:gd name="connsiteY11" fmla="*/ 234130 h 2653480"/>
              <a:gd name="connsiteX12" fmla="*/ 3264783 w 6984295"/>
              <a:gd name="connsiteY12" fmla="*/ 472255 h 2653480"/>
              <a:gd name="connsiteX13" fmla="*/ 2183695 w 6984295"/>
              <a:gd name="connsiteY13" fmla="*/ 1021530 h 2653480"/>
              <a:gd name="connsiteX14" fmla="*/ 1135945 w 6984295"/>
              <a:gd name="connsiteY14" fmla="*/ 1724792 h 2653480"/>
              <a:gd name="connsiteX15" fmla="*/ 264408 w 6984295"/>
              <a:gd name="connsiteY15" fmla="*/ 2377254 h 2653480"/>
              <a:gd name="connsiteX16" fmla="*/ 31045 w 6984295"/>
              <a:gd name="connsiteY16" fmla="*/ 2643955 h 2653480"/>
              <a:gd name="connsiteX0" fmla="*/ 0 w 6953250"/>
              <a:gd name="connsiteY0" fmla="*/ 2643955 h 2653480"/>
              <a:gd name="connsiteX1" fmla="*/ 971550 w 6953250"/>
              <a:gd name="connsiteY1" fmla="*/ 2653480 h 2653480"/>
              <a:gd name="connsiteX2" fmla="*/ 1304925 w 6953250"/>
              <a:gd name="connsiteY2" fmla="*/ 2374080 h 2653480"/>
              <a:gd name="connsiteX3" fmla="*/ 2549525 w 6953250"/>
              <a:gd name="connsiteY3" fmla="*/ 1402530 h 2653480"/>
              <a:gd name="connsiteX4" fmla="*/ 4800600 w 6953250"/>
              <a:gd name="connsiteY4" fmla="*/ 272230 h 2653480"/>
              <a:gd name="connsiteX5" fmla="*/ 6953250 w 6953250"/>
              <a:gd name="connsiteY5" fmla="*/ 1291405 h 2653480"/>
              <a:gd name="connsiteX6" fmla="*/ 6953250 w 6953250"/>
              <a:gd name="connsiteY6" fmla="*/ 738955 h 2653480"/>
              <a:gd name="connsiteX7" fmla="*/ 5248275 w 6953250"/>
              <a:gd name="connsiteY7" fmla="*/ 53155 h 2653480"/>
              <a:gd name="connsiteX8" fmla="*/ 4357688 w 6953250"/>
              <a:gd name="connsiteY8" fmla="*/ 65061 h 2653480"/>
              <a:gd name="connsiteX9" fmla="*/ 4248150 w 6953250"/>
              <a:gd name="connsiteY9" fmla="*/ 91254 h 2653480"/>
              <a:gd name="connsiteX10" fmla="*/ 4083843 w 6953250"/>
              <a:gd name="connsiteY10" fmla="*/ 138880 h 2653480"/>
              <a:gd name="connsiteX11" fmla="*/ 3814763 w 6953250"/>
              <a:gd name="connsiteY11" fmla="*/ 234130 h 2653480"/>
              <a:gd name="connsiteX12" fmla="*/ 3233738 w 6953250"/>
              <a:gd name="connsiteY12" fmla="*/ 472255 h 2653480"/>
              <a:gd name="connsiteX13" fmla="*/ 2152650 w 6953250"/>
              <a:gd name="connsiteY13" fmla="*/ 1021530 h 2653480"/>
              <a:gd name="connsiteX14" fmla="*/ 1104900 w 6953250"/>
              <a:gd name="connsiteY14" fmla="*/ 1724792 h 2653480"/>
              <a:gd name="connsiteX15" fmla="*/ 233363 w 6953250"/>
              <a:gd name="connsiteY15" fmla="*/ 2377254 h 2653480"/>
              <a:gd name="connsiteX16" fmla="*/ 0 w 6953250"/>
              <a:gd name="connsiteY16" fmla="*/ 2643955 h 2653480"/>
              <a:gd name="connsiteX0" fmla="*/ 0 w 6953250"/>
              <a:gd name="connsiteY0" fmla="*/ 2643955 h 2653480"/>
              <a:gd name="connsiteX1" fmla="*/ 971550 w 6953250"/>
              <a:gd name="connsiteY1" fmla="*/ 2653480 h 2653480"/>
              <a:gd name="connsiteX2" fmla="*/ 1304925 w 6953250"/>
              <a:gd name="connsiteY2" fmla="*/ 2374080 h 2653480"/>
              <a:gd name="connsiteX3" fmla="*/ 2549525 w 6953250"/>
              <a:gd name="connsiteY3" fmla="*/ 1402530 h 2653480"/>
              <a:gd name="connsiteX4" fmla="*/ 4800600 w 6953250"/>
              <a:gd name="connsiteY4" fmla="*/ 272230 h 2653480"/>
              <a:gd name="connsiteX5" fmla="*/ 6953250 w 6953250"/>
              <a:gd name="connsiteY5" fmla="*/ 1291405 h 2653480"/>
              <a:gd name="connsiteX6" fmla="*/ 6953250 w 6953250"/>
              <a:gd name="connsiteY6" fmla="*/ 738955 h 2653480"/>
              <a:gd name="connsiteX7" fmla="*/ 5248275 w 6953250"/>
              <a:gd name="connsiteY7" fmla="*/ 53155 h 2653480"/>
              <a:gd name="connsiteX8" fmla="*/ 4357688 w 6953250"/>
              <a:gd name="connsiteY8" fmla="*/ 65061 h 2653480"/>
              <a:gd name="connsiteX9" fmla="*/ 4248150 w 6953250"/>
              <a:gd name="connsiteY9" fmla="*/ 91254 h 2653480"/>
              <a:gd name="connsiteX10" fmla="*/ 4083843 w 6953250"/>
              <a:gd name="connsiteY10" fmla="*/ 138880 h 2653480"/>
              <a:gd name="connsiteX11" fmla="*/ 3814763 w 6953250"/>
              <a:gd name="connsiteY11" fmla="*/ 234130 h 2653480"/>
              <a:gd name="connsiteX12" fmla="*/ 3233738 w 6953250"/>
              <a:gd name="connsiteY12" fmla="*/ 472255 h 2653480"/>
              <a:gd name="connsiteX13" fmla="*/ 2152650 w 6953250"/>
              <a:gd name="connsiteY13" fmla="*/ 1021530 h 2653480"/>
              <a:gd name="connsiteX14" fmla="*/ 1104900 w 6953250"/>
              <a:gd name="connsiteY14" fmla="*/ 1724792 h 2653480"/>
              <a:gd name="connsiteX15" fmla="*/ 233363 w 6953250"/>
              <a:gd name="connsiteY15" fmla="*/ 2377254 h 2653480"/>
              <a:gd name="connsiteX16" fmla="*/ 0 w 6953250"/>
              <a:gd name="connsiteY16" fmla="*/ 2643955 h 2653480"/>
              <a:gd name="connsiteX0" fmla="*/ 0 w 6953250"/>
              <a:gd name="connsiteY0" fmla="*/ 2643955 h 2653480"/>
              <a:gd name="connsiteX1" fmla="*/ 971550 w 6953250"/>
              <a:gd name="connsiteY1" fmla="*/ 2653480 h 2653480"/>
              <a:gd name="connsiteX2" fmla="*/ 1304925 w 6953250"/>
              <a:gd name="connsiteY2" fmla="*/ 2374080 h 2653480"/>
              <a:gd name="connsiteX3" fmla="*/ 2549525 w 6953250"/>
              <a:gd name="connsiteY3" fmla="*/ 1402530 h 2653480"/>
              <a:gd name="connsiteX4" fmla="*/ 4800600 w 6953250"/>
              <a:gd name="connsiteY4" fmla="*/ 272230 h 2653480"/>
              <a:gd name="connsiteX5" fmla="*/ 6953250 w 6953250"/>
              <a:gd name="connsiteY5" fmla="*/ 1291405 h 2653480"/>
              <a:gd name="connsiteX6" fmla="*/ 6953250 w 6953250"/>
              <a:gd name="connsiteY6" fmla="*/ 738955 h 2653480"/>
              <a:gd name="connsiteX7" fmla="*/ 5248275 w 6953250"/>
              <a:gd name="connsiteY7" fmla="*/ 53155 h 2653480"/>
              <a:gd name="connsiteX8" fmla="*/ 4357688 w 6953250"/>
              <a:gd name="connsiteY8" fmla="*/ 65061 h 2653480"/>
              <a:gd name="connsiteX9" fmla="*/ 4248150 w 6953250"/>
              <a:gd name="connsiteY9" fmla="*/ 91254 h 2653480"/>
              <a:gd name="connsiteX10" fmla="*/ 4083843 w 6953250"/>
              <a:gd name="connsiteY10" fmla="*/ 138880 h 2653480"/>
              <a:gd name="connsiteX11" fmla="*/ 3814763 w 6953250"/>
              <a:gd name="connsiteY11" fmla="*/ 234130 h 2653480"/>
              <a:gd name="connsiteX12" fmla="*/ 3233738 w 6953250"/>
              <a:gd name="connsiteY12" fmla="*/ 472255 h 2653480"/>
              <a:gd name="connsiteX13" fmla="*/ 2152650 w 6953250"/>
              <a:gd name="connsiteY13" fmla="*/ 1021530 h 2653480"/>
              <a:gd name="connsiteX14" fmla="*/ 1104900 w 6953250"/>
              <a:gd name="connsiteY14" fmla="*/ 1724792 h 2653480"/>
              <a:gd name="connsiteX15" fmla="*/ 247651 w 6953250"/>
              <a:gd name="connsiteY15" fmla="*/ 2391542 h 2653480"/>
              <a:gd name="connsiteX16" fmla="*/ 0 w 6953250"/>
              <a:gd name="connsiteY16" fmla="*/ 2643955 h 2653480"/>
              <a:gd name="connsiteX0" fmla="*/ 0 w 6956425"/>
              <a:gd name="connsiteY0" fmla="*/ 2653480 h 2653480"/>
              <a:gd name="connsiteX1" fmla="*/ 974725 w 6956425"/>
              <a:gd name="connsiteY1" fmla="*/ 2653480 h 2653480"/>
              <a:gd name="connsiteX2" fmla="*/ 1308100 w 6956425"/>
              <a:gd name="connsiteY2" fmla="*/ 2374080 h 2653480"/>
              <a:gd name="connsiteX3" fmla="*/ 2552700 w 6956425"/>
              <a:gd name="connsiteY3" fmla="*/ 1402530 h 2653480"/>
              <a:gd name="connsiteX4" fmla="*/ 4803775 w 6956425"/>
              <a:gd name="connsiteY4" fmla="*/ 272230 h 2653480"/>
              <a:gd name="connsiteX5" fmla="*/ 6956425 w 6956425"/>
              <a:gd name="connsiteY5" fmla="*/ 1291405 h 2653480"/>
              <a:gd name="connsiteX6" fmla="*/ 6956425 w 6956425"/>
              <a:gd name="connsiteY6" fmla="*/ 738955 h 2653480"/>
              <a:gd name="connsiteX7" fmla="*/ 5251450 w 6956425"/>
              <a:gd name="connsiteY7" fmla="*/ 53155 h 2653480"/>
              <a:gd name="connsiteX8" fmla="*/ 4360863 w 6956425"/>
              <a:gd name="connsiteY8" fmla="*/ 65061 h 2653480"/>
              <a:gd name="connsiteX9" fmla="*/ 4251325 w 6956425"/>
              <a:gd name="connsiteY9" fmla="*/ 91254 h 2653480"/>
              <a:gd name="connsiteX10" fmla="*/ 4087018 w 6956425"/>
              <a:gd name="connsiteY10" fmla="*/ 138880 h 2653480"/>
              <a:gd name="connsiteX11" fmla="*/ 3817938 w 6956425"/>
              <a:gd name="connsiteY11" fmla="*/ 234130 h 2653480"/>
              <a:gd name="connsiteX12" fmla="*/ 3236913 w 6956425"/>
              <a:gd name="connsiteY12" fmla="*/ 472255 h 2653480"/>
              <a:gd name="connsiteX13" fmla="*/ 2155825 w 6956425"/>
              <a:gd name="connsiteY13" fmla="*/ 1021530 h 2653480"/>
              <a:gd name="connsiteX14" fmla="*/ 1108075 w 6956425"/>
              <a:gd name="connsiteY14" fmla="*/ 1724792 h 2653480"/>
              <a:gd name="connsiteX15" fmla="*/ 250826 w 6956425"/>
              <a:gd name="connsiteY15" fmla="*/ 2391542 h 2653480"/>
              <a:gd name="connsiteX16" fmla="*/ 0 w 6956425"/>
              <a:gd name="connsiteY16" fmla="*/ 2653480 h 2653480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4816475 w 6969125"/>
              <a:gd name="connsiteY4" fmla="*/ 272230 h 2656655"/>
              <a:gd name="connsiteX5" fmla="*/ 6969125 w 6969125"/>
              <a:gd name="connsiteY5" fmla="*/ 1291405 h 2656655"/>
              <a:gd name="connsiteX6" fmla="*/ 6969125 w 6969125"/>
              <a:gd name="connsiteY6" fmla="*/ 738955 h 2656655"/>
              <a:gd name="connsiteX7" fmla="*/ 5264150 w 6969125"/>
              <a:gd name="connsiteY7" fmla="*/ 53155 h 2656655"/>
              <a:gd name="connsiteX8" fmla="*/ 4373563 w 6969125"/>
              <a:gd name="connsiteY8" fmla="*/ 65061 h 2656655"/>
              <a:gd name="connsiteX9" fmla="*/ 4264025 w 6969125"/>
              <a:gd name="connsiteY9" fmla="*/ 91254 h 2656655"/>
              <a:gd name="connsiteX10" fmla="*/ 4099718 w 6969125"/>
              <a:gd name="connsiteY10" fmla="*/ 138880 h 2656655"/>
              <a:gd name="connsiteX11" fmla="*/ 3830638 w 6969125"/>
              <a:gd name="connsiteY11" fmla="*/ 234130 h 2656655"/>
              <a:gd name="connsiteX12" fmla="*/ 3249613 w 6969125"/>
              <a:gd name="connsiteY12" fmla="*/ 472255 h 2656655"/>
              <a:gd name="connsiteX13" fmla="*/ 2168525 w 6969125"/>
              <a:gd name="connsiteY13" fmla="*/ 1021530 h 2656655"/>
              <a:gd name="connsiteX14" fmla="*/ 1120775 w 6969125"/>
              <a:gd name="connsiteY14" fmla="*/ 1724792 h 2656655"/>
              <a:gd name="connsiteX15" fmla="*/ 263526 w 6969125"/>
              <a:gd name="connsiteY15" fmla="*/ 2391542 h 2656655"/>
              <a:gd name="connsiteX16" fmla="*/ 0 w 6969125"/>
              <a:gd name="connsiteY16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4816475 w 6969125"/>
              <a:gd name="connsiteY4" fmla="*/ 272230 h 2656655"/>
              <a:gd name="connsiteX5" fmla="*/ 6969125 w 6969125"/>
              <a:gd name="connsiteY5" fmla="*/ 1291405 h 2656655"/>
              <a:gd name="connsiteX6" fmla="*/ 6969125 w 6969125"/>
              <a:gd name="connsiteY6" fmla="*/ 738955 h 2656655"/>
              <a:gd name="connsiteX7" fmla="*/ 5264150 w 6969125"/>
              <a:gd name="connsiteY7" fmla="*/ 53155 h 2656655"/>
              <a:gd name="connsiteX8" fmla="*/ 4373563 w 6969125"/>
              <a:gd name="connsiteY8" fmla="*/ 65061 h 2656655"/>
              <a:gd name="connsiteX9" fmla="*/ 4264025 w 6969125"/>
              <a:gd name="connsiteY9" fmla="*/ 91254 h 2656655"/>
              <a:gd name="connsiteX10" fmla="*/ 4099718 w 6969125"/>
              <a:gd name="connsiteY10" fmla="*/ 138880 h 2656655"/>
              <a:gd name="connsiteX11" fmla="*/ 3830638 w 6969125"/>
              <a:gd name="connsiteY11" fmla="*/ 234130 h 2656655"/>
              <a:gd name="connsiteX12" fmla="*/ 3249613 w 6969125"/>
              <a:gd name="connsiteY12" fmla="*/ 472255 h 2656655"/>
              <a:gd name="connsiteX13" fmla="*/ 2168525 w 6969125"/>
              <a:gd name="connsiteY13" fmla="*/ 1021530 h 2656655"/>
              <a:gd name="connsiteX14" fmla="*/ 1120775 w 6969125"/>
              <a:gd name="connsiteY14" fmla="*/ 1724792 h 2656655"/>
              <a:gd name="connsiteX15" fmla="*/ 263526 w 6969125"/>
              <a:gd name="connsiteY15" fmla="*/ 2391542 h 2656655"/>
              <a:gd name="connsiteX16" fmla="*/ 0 w 6969125"/>
              <a:gd name="connsiteY16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4816475 w 6969125"/>
              <a:gd name="connsiteY4" fmla="*/ 272230 h 2656655"/>
              <a:gd name="connsiteX5" fmla="*/ 6969125 w 6969125"/>
              <a:gd name="connsiteY5" fmla="*/ 1291405 h 2656655"/>
              <a:gd name="connsiteX6" fmla="*/ 6969125 w 6969125"/>
              <a:gd name="connsiteY6" fmla="*/ 738955 h 2656655"/>
              <a:gd name="connsiteX7" fmla="*/ 5264150 w 6969125"/>
              <a:gd name="connsiteY7" fmla="*/ 53155 h 2656655"/>
              <a:gd name="connsiteX8" fmla="*/ 4373563 w 6969125"/>
              <a:gd name="connsiteY8" fmla="*/ 65061 h 2656655"/>
              <a:gd name="connsiteX9" fmla="*/ 4264025 w 6969125"/>
              <a:gd name="connsiteY9" fmla="*/ 91254 h 2656655"/>
              <a:gd name="connsiteX10" fmla="*/ 4099718 w 6969125"/>
              <a:gd name="connsiteY10" fmla="*/ 138880 h 2656655"/>
              <a:gd name="connsiteX11" fmla="*/ 3830638 w 6969125"/>
              <a:gd name="connsiteY11" fmla="*/ 234130 h 2656655"/>
              <a:gd name="connsiteX12" fmla="*/ 3249613 w 6969125"/>
              <a:gd name="connsiteY12" fmla="*/ 472255 h 2656655"/>
              <a:gd name="connsiteX13" fmla="*/ 2168525 w 6969125"/>
              <a:gd name="connsiteY13" fmla="*/ 1021530 h 2656655"/>
              <a:gd name="connsiteX14" fmla="*/ 1120775 w 6969125"/>
              <a:gd name="connsiteY14" fmla="*/ 1724792 h 2656655"/>
              <a:gd name="connsiteX15" fmla="*/ 273051 w 6969125"/>
              <a:gd name="connsiteY15" fmla="*/ 2388367 h 2656655"/>
              <a:gd name="connsiteX16" fmla="*/ 0 w 6969125"/>
              <a:gd name="connsiteY16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75050 w 6969125"/>
              <a:gd name="connsiteY4" fmla="*/ 811979 h 2656655"/>
              <a:gd name="connsiteX5" fmla="*/ 4816475 w 6969125"/>
              <a:gd name="connsiteY5" fmla="*/ 272230 h 2656655"/>
              <a:gd name="connsiteX6" fmla="*/ 6969125 w 6969125"/>
              <a:gd name="connsiteY6" fmla="*/ 1291405 h 2656655"/>
              <a:gd name="connsiteX7" fmla="*/ 6969125 w 6969125"/>
              <a:gd name="connsiteY7" fmla="*/ 738955 h 2656655"/>
              <a:gd name="connsiteX8" fmla="*/ 5264150 w 6969125"/>
              <a:gd name="connsiteY8" fmla="*/ 53155 h 2656655"/>
              <a:gd name="connsiteX9" fmla="*/ 4373563 w 6969125"/>
              <a:gd name="connsiteY9" fmla="*/ 65061 h 2656655"/>
              <a:gd name="connsiteX10" fmla="*/ 4264025 w 6969125"/>
              <a:gd name="connsiteY10" fmla="*/ 91254 h 2656655"/>
              <a:gd name="connsiteX11" fmla="*/ 4099718 w 6969125"/>
              <a:gd name="connsiteY11" fmla="*/ 138880 h 2656655"/>
              <a:gd name="connsiteX12" fmla="*/ 3830638 w 6969125"/>
              <a:gd name="connsiteY12" fmla="*/ 234130 h 2656655"/>
              <a:gd name="connsiteX13" fmla="*/ 3249613 w 6969125"/>
              <a:gd name="connsiteY13" fmla="*/ 472255 h 2656655"/>
              <a:gd name="connsiteX14" fmla="*/ 2168525 w 6969125"/>
              <a:gd name="connsiteY14" fmla="*/ 1021530 h 2656655"/>
              <a:gd name="connsiteX15" fmla="*/ 1120775 w 6969125"/>
              <a:gd name="connsiteY15" fmla="*/ 1724792 h 2656655"/>
              <a:gd name="connsiteX16" fmla="*/ 273051 w 6969125"/>
              <a:gd name="connsiteY16" fmla="*/ 2388367 h 2656655"/>
              <a:gd name="connsiteX17" fmla="*/ 0 w 6969125"/>
              <a:gd name="connsiteY17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75050 w 6969125"/>
              <a:gd name="connsiteY4" fmla="*/ 811979 h 2656655"/>
              <a:gd name="connsiteX5" fmla="*/ 4816475 w 6969125"/>
              <a:gd name="connsiteY5" fmla="*/ 272230 h 2656655"/>
              <a:gd name="connsiteX6" fmla="*/ 6969125 w 6969125"/>
              <a:gd name="connsiteY6" fmla="*/ 1291405 h 2656655"/>
              <a:gd name="connsiteX7" fmla="*/ 6969125 w 6969125"/>
              <a:gd name="connsiteY7" fmla="*/ 738955 h 2656655"/>
              <a:gd name="connsiteX8" fmla="*/ 5264150 w 6969125"/>
              <a:gd name="connsiteY8" fmla="*/ 53155 h 2656655"/>
              <a:gd name="connsiteX9" fmla="*/ 4373563 w 6969125"/>
              <a:gd name="connsiteY9" fmla="*/ 65061 h 2656655"/>
              <a:gd name="connsiteX10" fmla="*/ 4264025 w 6969125"/>
              <a:gd name="connsiteY10" fmla="*/ 91254 h 2656655"/>
              <a:gd name="connsiteX11" fmla="*/ 4099718 w 6969125"/>
              <a:gd name="connsiteY11" fmla="*/ 138880 h 2656655"/>
              <a:gd name="connsiteX12" fmla="*/ 3830638 w 6969125"/>
              <a:gd name="connsiteY12" fmla="*/ 234130 h 2656655"/>
              <a:gd name="connsiteX13" fmla="*/ 3249613 w 6969125"/>
              <a:gd name="connsiteY13" fmla="*/ 472255 h 2656655"/>
              <a:gd name="connsiteX14" fmla="*/ 2168525 w 6969125"/>
              <a:gd name="connsiteY14" fmla="*/ 1021530 h 2656655"/>
              <a:gd name="connsiteX15" fmla="*/ 1120775 w 6969125"/>
              <a:gd name="connsiteY15" fmla="*/ 1724792 h 2656655"/>
              <a:gd name="connsiteX16" fmla="*/ 273051 w 6969125"/>
              <a:gd name="connsiteY16" fmla="*/ 2388367 h 2656655"/>
              <a:gd name="connsiteX17" fmla="*/ 0 w 6969125"/>
              <a:gd name="connsiteY17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75050 w 6969125"/>
              <a:gd name="connsiteY4" fmla="*/ 811979 h 2656655"/>
              <a:gd name="connsiteX5" fmla="*/ 4381500 w 6969125"/>
              <a:gd name="connsiteY5" fmla="*/ 418279 h 2656655"/>
              <a:gd name="connsiteX6" fmla="*/ 4816475 w 6969125"/>
              <a:gd name="connsiteY6" fmla="*/ 272230 h 2656655"/>
              <a:gd name="connsiteX7" fmla="*/ 6969125 w 6969125"/>
              <a:gd name="connsiteY7" fmla="*/ 1291405 h 2656655"/>
              <a:gd name="connsiteX8" fmla="*/ 6969125 w 6969125"/>
              <a:gd name="connsiteY8" fmla="*/ 738955 h 2656655"/>
              <a:gd name="connsiteX9" fmla="*/ 5264150 w 6969125"/>
              <a:gd name="connsiteY9" fmla="*/ 53155 h 2656655"/>
              <a:gd name="connsiteX10" fmla="*/ 4373563 w 6969125"/>
              <a:gd name="connsiteY10" fmla="*/ 65061 h 2656655"/>
              <a:gd name="connsiteX11" fmla="*/ 4264025 w 6969125"/>
              <a:gd name="connsiteY11" fmla="*/ 91254 h 2656655"/>
              <a:gd name="connsiteX12" fmla="*/ 4099718 w 6969125"/>
              <a:gd name="connsiteY12" fmla="*/ 138880 h 2656655"/>
              <a:gd name="connsiteX13" fmla="*/ 3830638 w 6969125"/>
              <a:gd name="connsiteY13" fmla="*/ 234130 h 2656655"/>
              <a:gd name="connsiteX14" fmla="*/ 3249613 w 6969125"/>
              <a:gd name="connsiteY14" fmla="*/ 472255 h 2656655"/>
              <a:gd name="connsiteX15" fmla="*/ 2168525 w 6969125"/>
              <a:gd name="connsiteY15" fmla="*/ 1021530 h 2656655"/>
              <a:gd name="connsiteX16" fmla="*/ 1120775 w 6969125"/>
              <a:gd name="connsiteY16" fmla="*/ 1724792 h 2656655"/>
              <a:gd name="connsiteX17" fmla="*/ 273051 w 6969125"/>
              <a:gd name="connsiteY17" fmla="*/ 2388367 h 2656655"/>
              <a:gd name="connsiteX18" fmla="*/ 0 w 6969125"/>
              <a:gd name="connsiteY18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75050 w 6969125"/>
              <a:gd name="connsiteY4" fmla="*/ 811979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75050 w 6969125"/>
              <a:gd name="connsiteY4" fmla="*/ 811979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75050 w 6969125"/>
              <a:gd name="connsiteY4" fmla="*/ 811979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75050 w 6969125"/>
              <a:gd name="connsiteY4" fmla="*/ 811979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9175 w 6969125"/>
              <a:gd name="connsiteY4" fmla="*/ 786579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41827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29150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45025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45025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45025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45025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45025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45025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2565400 w 6969125"/>
              <a:gd name="connsiteY3" fmla="*/ 1402530 h 2656655"/>
              <a:gd name="connsiteX4" fmla="*/ 3552825 w 6969125"/>
              <a:gd name="connsiteY4" fmla="*/ 783404 h 2656655"/>
              <a:gd name="connsiteX5" fmla="*/ 4381500 w 6969125"/>
              <a:gd name="connsiteY5" fmla="*/ 399229 h 2656655"/>
              <a:gd name="connsiteX6" fmla="*/ 4645025 w 6969125"/>
              <a:gd name="connsiteY6" fmla="*/ 310329 h 2656655"/>
              <a:gd name="connsiteX7" fmla="*/ 4816475 w 6969125"/>
              <a:gd name="connsiteY7" fmla="*/ 272230 h 2656655"/>
              <a:gd name="connsiteX8" fmla="*/ 6969125 w 6969125"/>
              <a:gd name="connsiteY8" fmla="*/ 1291405 h 2656655"/>
              <a:gd name="connsiteX9" fmla="*/ 6969125 w 6969125"/>
              <a:gd name="connsiteY9" fmla="*/ 738955 h 2656655"/>
              <a:gd name="connsiteX10" fmla="*/ 5264150 w 6969125"/>
              <a:gd name="connsiteY10" fmla="*/ 53155 h 2656655"/>
              <a:gd name="connsiteX11" fmla="*/ 4373563 w 6969125"/>
              <a:gd name="connsiteY11" fmla="*/ 65061 h 2656655"/>
              <a:gd name="connsiteX12" fmla="*/ 4264025 w 6969125"/>
              <a:gd name="connsiteY12" fmla="*/ 91254 h 2656655"/>
              <a:gd name="connsiteX13" fmla="*/ 4099718 w 6969125"/>
              <a:gd name="connsiteY13" fmla="*/ 138880 h 2656655"/>
              <a:gd name="connsiteX14" fmla="*/ 3830638 w 6969125"/>
              <a:gd name="connsiteY14" fmla="*/ 234130 h 2656655"/>
              <a:gd name="connsiteX15" fmla="*/ 3249613 w 6969125"/>
              <a:gd name="connsiteY15" fmla="*/ 472255 h 2656655"/>
              <a:gd name="connsiteX16" fmla="*/ 2168525 w 6969125"/>
              <a:gd name="connsiteY16" fmla="*/ 1021530 h 2656655"/>
              <a:gd name="connsiteX17" fmla="*/ 1120775 w 6969125"/>
              <a:gd name="connsiteY17" fmla="*/ 1724792 h 2656655"/>
              <a:gd name="connsiteX18" fmla="*/ 273051 w 6969125"/>
              <a:gd name="connsiteY18" fmla="*/ 2388367 h 2656655"/>
              <a:gd name="connsiteX19" fmla="*/ 0 w 6969125"/>
              <a:gd name="connsiteY19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6969125 w 6969125"/>
              <a:gd name="connsiteY9" fmla="*/ 1291405 h 2656655"/>
              <a:gd name="connsiteX10" fmla="*/ 6969125 w 6969125"/>
              <a:gd name="connsiteY10" fmla="*/ 738955 h 2656655"/>
              <a:gd name="connsiteX11" fmla="*/ 5264150 w 6969125"/>
              <a:gd name="connsiteY11" fmla="*/ 53155 h 2656655"/>
              <a:gd name="connsiteX12" fmla="*/ 4373563 w 6969125"/>
              <a:gd name="connsiteY12" fmla="*/ 65061 h 2656655"/>
              <a:gd name="connsiteX13" fmla="*/ 4264025 w 6969125"/>
              <a:gd name="connsiteY13" fmla="*/ 91254 h 2656655"/>
              <a:gd name="connsiteX14" fmla="*/ 4099718 w 6969125"/>
              <a:gd name="connsiteY14" fmla="*/ 138880 h 2656655"/>
              <a:gd name="connsiteX15" fmla="*/ 3830638 w 6969125"/>
              <a:gd name="connsiteY15" fmla="*/ 234130 h 2656655"/>
              <a:gd name="connsiteX16" fmla="*/ 3249613 w 6969125"/>
              <a:gd name="connsiteY16" fmla="*/ 472255 h 2656655"/>
              <a:gd name="connsiteX17" fmla="*/ 2168525 w 6969125"/>
              <a:gd name="connsiteY17" fmla="*/ 1021530 h 2656655"/>
              <a:gd name="connsiteX18" fmla="*/ 1120775 w 6969125"/>
              <a:gd name="connsiteY18" fmla="*/ 1724792 h 2656655"/>
              <a:gd name="connsiteX19" fmla="*/ 273051 w 6969125"/>
              <a:gd name="connsiteY19" fmla="*/ 2388367 h 2656655"/>
              <a:gd name="connsiteX20" fmla="*/ 0 w 6969125"/>
              <a:gd name="connsiteY20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6969125 w 6969125"/>
              <a:gd name="connsiteY9" fmla="*/ 1291405 h 2656655"/>
              <a:gd name="connsiteX10" fmla="*/ 6969125 w 6969125"/>
              <a:gd name="connsiteY10" fmla="*/ 738955 h 2656655"/>
              <a:gd name="connsiteX11" fmla="*/ 5264150 w 6969125"/>
              <a:gd name="connsiteY11" fmla="*/ 53155 h 2656655"/>
              <a:gd name="connsiteX12" fmla="*/ 4373563 w 6969125"/>
              <a:gd name="connsiteY12" fmla="*/ 65061 h 2656655"/>
              <a:gd name="connsiteX13" fmla="*/ 4264025 w 6969125"/>
              <a:gd name="connsiteY13" fmla="*/ 91254 h 2656655"/>
              <a:gd name="connsiteX14" fmla="*/ 4099718 w 6969125"/>
              <a:gd name="connsiteY14" fmla="*/ 138880 h 2656655"/>
              <a:gd name="connsiteX15" fmla="*/ 3830638 w 6969125"/>
              <a:gd name="connsiteY15" fmla="*/ 234130 h 2656655"/>
              <a:gd name="connsiteX16" fmla="*/ 3249613 w 6969125"/>
              <a:gd name="connsiteY16" fmla="*/ 472255 h 2656655"/>
              <a:gd name="connsiteX17" fmla="*/ 2168525 w 6969125"/>
              <a:gd name="connsiteY17" fmla="*/ 1021530 h 2656655"/>
              <a:gd name="connsiteX18" fmla="*/ 1120775 w 6969125"/>
              <a:gd name="connsiteY18" fmla="*/ 1724792 h 2656655"/>
              <a:gd name="connsiteX19" fmla="*/ 273051 w 6969125"/>
              <a:gd name="connsiteY19" fmla="*/ 2388367 h 2656655"/>
              <a:gd name="connsiteX20" fmla="*/ 0 w 6969125"/>
              <a:gd name="connsiteY20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956300 w 6969125"/>
              <a:gd name="connsiteY9" fmla="*/ 716729 h 2656655"/>
              <a:gd name="connsiteX10" fmla="*/ 6969125 w 6969125"/>
              <a:gd name="connsiteY10" fmla="*/ 1291405 h 2656655"/>
              <a:gd name="connsiteX11" fmla="*/ 6969125 w 6969125"/>
              <a:gd name="connsiteY11" fmla="*/ 738955 h 2656655"/>
              <a:gd name="connsiteX12" fmla="*/ 5264150 w 6969125"/>
              <a:gd name="connsiteY12" fmla="*/ 53155 h 2656655"/>
              <a:gd name="connsiteX13" fmla="*/ 4373563 w 6969125"/>
              <a:gd name="connsiteY13" fmla="*/ 65061 h 2656655"/>
              <a:gd name="connsiteX14" fmla="*/ 4264025 w 6969125"/>
              <a:gd name="connsiteY14" fmla="*/ 91254 h 2656655"/>
              <a:gd name="connsiteX15" fmla="*/ 4099718 w 6969125"/>
              <a:gd name="connsiteY15" fmla="*/ 138880 h 2656655"/>
              <a:gd name="connsiteX16" fmla="*/ 3830638 w 6969125"/>
              <a:gd name="connsiteY16" fmla="*/ 234130 h 2656655"/>
              <a:gd name="connsiteX17" fmla="*/ 3249613 w 6969125"/>
              <a:gd name="connsiteY17" fmla="*/ 472255 h 2656655"/>
              <a:gd name="connsiteX18" fmla="*/ 2168525 w 6969125"/>
              <a:gd name="connsiteY18" fmla="*/ 1021530 h 2656655"/>
              <a:gd name="connsiteX19" fmla="*/ 1120775 w 6969125"/>
              <a:gd name="connsiteY19" fmla="*/ 1724792 h 2656655"/>
              <a:gd name="connsiteX20" fmla="*/ 273051 w 6969125"/>
              <a:gd name="connsiteY20" fmla="*/ 2388367 h 2656655"/>
              <a:gd name="connsiteX21" fmla="*/ 0 w 6969125"/>
              <a:gd name="connsiteY21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956300 w 6969125"/>
              <a:gd name="connsiteY9" fmla="*/ 716729 h 2656655"/>
              <a:gd name="connsiteX10" fmla="*/ 6969125 w 6969125"/>
              <a:gd name="connsiteY10" fmla="*/ 1291405 h 2656655"/>
              <a:gd name="connsiteX11" fmla="*/ 6969125 w 6969125"/>
              <a:gd name="connsiteY11" fmla="*/ 738955 h 2656655"/>
              <a:gd name="connsiteX12" fmla="*/ 5264150 w 6969125"/>
              <a:gd name="connsiteY12" fmla="*/ 53155 h 2656655"/>
              <a:gd name="connsiteX13" fmla="*/ 4373563 w 6969125"/>
              <a:gd name="connsiteY13" fmla="*/ 65061 h 2656655"/>
              <a:gd name="connsiteX14" fmla="*/ 4264025 w 6969125"/>
              <a:gd name="connsiteY14" fmla="*/ 91254 h 2656655"/>
              <a:gd name="connsiteX15" fmla="*/ 4099718 w 6969125"/>
              <a:gd name="connsiteY15" fmla="*/ 138880 h 2656655"/>
              <a:gd name="connsiteX16" fmla="*/ 3830638 w 6969125"/>
              <a:gd name="connsiteY16" fmla="*/ 234130 h 2656655"/>
              <a:gd name="connsiteX17" fmla="*/ 3249613 w 6969125"/>
              <a:gd name="connsiteY17" fmla="*/ 472255 h 2656655"/>
              <a:gd name="connsiteX18" fmla="*/ 2168525 w 6969125"/>
              <a:gd name="connsiteY18" fmla="*/ 1021530 h 2656655"/>
              <a:gd name="connsiteX19" fmla="*/ 1120775 w 6969125"/>
              <a:gd name="connsiteY19" fmla="*/ 1724792 h 2656655"/>
              <a:gd name="connsiteX20" fmla="*/ 273051 w 6969125"/>
              <a:gd name="connsiteY20" fmla="*/ 2388367 h 2656655"/>
              <a:gd name="connsiteX21" fmla="*/ 0 w 6969125"/>
              <a:gd name="connsiteY21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956300 w 6969125"/>
              <a:gd name="connsiteY9" fmla="*/ 716729 h 2656655"/>
              <a:gd name="connsiteX10" fmla="*/ 6969125 w 6969125"/>
              <a:gd name="connsiteY10" fmla="*/ 1291405 h 2656655"/>
              <a:gd name="connsiteX11" fmla="*/ 6969125 w 6969125"/>
              <a:gd name="connsiteY11" fmla="*/ 738955 h 2656655"/>
              <a:gd name="connsiteX12" fmla="*/ 5264150 w 6969125"/>
              <a:gd name="connsiteY12" fmla="*/ 53155 h 2656655"/>
              <a:gd name="connsiteX13" fmla="*/ 4373563 w 6969125"/>
              <a:gd name="connsiteY13" fmla="*/ 65061 h 2656655"/>
              <a:gd name="connsiteX14" fmla="*/ 4264025 w 6969125"/>
              <a:gd name="connsiteY14" fmla="*/ 91254 h 2656655"/>
              <a:gd name="connsiteX15" fmla="*/ 4099718 w 6969125"/>
              <a:gd name="connsiteY15" fmla="*/ 138880 h 2656655"/>
              <a:gd name="connsiteX16" fmla="*/ 3830638 w 6969125"/>
              <a:gd name="connsiteY16" fmla="*/ 234130 h 2656655"/>
              <a:gd name="connsiteX17" fmla="*/ 3249613 w 6969125"/>
              <a:gd name="connsiteY17" fmla="*/ 472255 h 2656655"/>
              <a:gd name="connsiteX18" fmla="*/ 2168525 w 6969125"/>
              <a:gd name="connsiteY18" fmla="*/ 1021530 h 2656655"/>
              <a:gd name="connsiteX19" fmla="*/ 1120775 w 6969125"/>
              <a:gd name="connsiteY19" fmla="*/ 1724792 h 2656655"/>
              <a:gd name="connsiteX20" fmla="*/ 273051 w 6969125"/>
              <a:gd name="connsiteY20" fmla="*/ 2388367 h 2656655"/>
              <a:gd name="connsiteX21" fmla="*/ 0 w 6969125"/>
              <a:gd name="connsiteY21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11775 w 6969125"/>
              <a:gd name="connsiteY9" fmla="*/ 448442 h 2656655"/>
              <a:gd name="connsiteX10" fmla="*/ 5956300 w 6969125"/>
              <a:gd name="connsiteY10" fmla="*/ 716729 h 2656655"/>
              <a:gd name="connsiteX11" fmla="*/ 6969125 w 6969125"/>
              <a:gd name="connsiteY11" fmla="*/ 1291405 h 2656655"/>
              <a:gd name="connsiteX12" fmla="*/ 6969125 w 6969125"/>
              <a:gd name="connsiteY12" fmla="*/ 738955 h 2656655"/>
              <a:gd name="connsiteX13" fmla="*/ 5264150 w 6969125"/>
              <a:gd name="connsiteY13" fmla="*/ 53155 h 2656655"/>
              <a:gd name="connsiteX14" fmla="*/ 4373563 w 6969125"/>
              <a:gd name="connsiteY14" fmla="*/ 65061 h 2656655"/>
              <a:gd name="connsiteX15" fmla="*/ 4264025 w 6969125"/>
              <a:gd name="connsiteY15" fmla="*/ 91254 h 2656655"/>
              <a:gd name="connsiteX16" fmla="*/ 4099718 w 6969125"/>
              <a:gd name="connsiteY16" fmla="*/ 138880 h 2656655"/>
              <a:gd name="connsiteX17" fmla="*/ 3830638 w 6969125"/>
              <a:gd name="connsiteY17" fmla="*/ 234130 h 2656655"/>
              <a:gd name="connsiteX18" fmla="*/ 3249613 w 6969125"/>
              <a:gd name="connsiteY18" fmla="*/ 472255 h 2656655"/>
              <a:gd name="connsiteX19" fmla="*/ 2168525 w 6969125"/>
              <a:gd name="connsiteY19" fmla="*/ 1021530 h 2656655"/>
              <a:gd name="connsiteX20" fmla="*/ 1120775 w 6969125"/>
              <a:gd name="connsiteY20" fmla="*/ 1724792 h 2656655"/>
              <a:gd name="connsiteX21" fmla="*/ 273051 w 6969125"/>
              <a:gd name="connsiteY21" fmla="*/ 2388367 h 2656655"/>
              <a:gd name="connsiteX22" fmla="*/ 0 w 6969125"/>
              <a:gd name="connsiteY22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969125 w 6969125"/>
              <a:gd name="connsiteY11" fmla="*/ 1291405 h 2656655"/>
              <a:gd name="connsiteX12" fmla="*/ 6969125 w 6969125"/>
              <a:gd name="connsiteY12" fmla="*/ 738955 h 2656655"/>
              <a:gd name="connsiteX13" fmla="*/ 5264150 w 6969125"/>
              <a:gd name="connsiteY13" fmla="*/ 53155 h 2656655"/>
              <a:gd name="connsiteX14" fmla="*/ 4373563 w 6969125"/>
              <a:gd name="connsiteY14" fmla="*/ 65061 h 2656655"/>
              <a:gd name="connsiteX15" fmla="*/ 4264025 w 6969125"/>
              <a:gd name="connsiteY15" fmla="*/ 91254 h 2656655"/>
              <a:gd name="connsiteX16" fmla="*/ 4099718 w 6969125"/>
              <a:gd name="connsiteY16" fmla="*/ 138880 h 2656655"/>
              <a:gd name="connsiteX17" fmla="*/ 3830638 w 6969125"/>
              <a:gd name="connsiteY17" fmla="*/ 234130 h 2656655"/>
              <a:gd name="connsiteX18" fmla="*/ 3249613 w 6969125"/>
              <a:gd name="connsiteY18" fmla="*/ 472255 h 2656655"/>
              <a:gd name="connsiteX19" fmla="*/ 2168525 w 6969125"/>
              <a:gd name="connsiteY19" fmla="*/ 1021530 h 2656655"/>
              <a:gd name="connsiteX20" fmla="*/ 1120775 w 6969125"/>
              <a:gd name="connsiteY20" fmla="*/ 1724792 h 2656655"/>
              <a:gd name="connsiteX21" fmla="*/ 273051 w 6969125"/>
              <a:gd name="connsiteY21" fmla="*/ 2388367 h 2656655"/>
              <a:gd name="connsiteX22" fmla="*/ 0 w 6969125"/>
              <a:gd name="connsiteY22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969125 w 6969125"/>
              <a:gd name="connsiteY11" fmla="*/ 1291405 h 2656655"/>
              <a:gd name="connsiteX12" fmla="*/ 6969125 w 6969125"/>
              <a:gd name="connsiteY12" fmla="*/ 738955 h 2656655"/>
              <a:gd name="connsiteX13" fmla="*/ 5264150 w 6969125"/>
              <a:gd name="connsiteY13" fmla="*/ 53155 h 2656655"/>
              <a:gd name="connsiteX14" fmla="*/ 4373563 w 6969125"/>
              <a:gd name="connsiteY14" fmla="*/ 65061 h 2656655"/>
              <a:gd name="connsiteX15" fmla="*/ 4264025 w 6969125"/>
              <a:gd name="connsiteY15" fmla="*/ 91254 h 2656655"/>
              <a:gd name="connsiteX16" fmla="*/ 4099718 w 6969125"/>
              <a:gd name="connsiteY16" fmla="*/ 138880 h 2656655"/>
              <a:gd name="connsiteX17" fmla="*/ 3830638 w 6969125"/>
              <a:gd name="connsiteY17" fmla="*/ 234130 h 2656655"/>
              <a:gd name="connsiteX18" fmla="*/ 3249613 w 6969125"/>
              <a:gd name="connsiteY18" fmla="*/ 472255 h 2656655"/>
              <a:gd name="connsiteX19" fmla="*/ 2168525 w 6969125"/>
              <a:gd name="connsiteY19" fmla="*/ 1021530 h 2656655"/>
              <a:gd name="connsiteX20" fmla="*/ 1120775 w 6969125"/>
              <a:gd name="connsiteY20" fmla="*/ 1724792 h 2656655"/>
              <a:gd name="connsiteX21" fmla="*/ 273051 w 6969125"/>
              <a:gd name="connsiteY21" fmla="*/ 2388367 h 2656655"/>
              <a:gd name="connsiteX22" fmla="*/ 0 w 6969125"/>
              <a:gd name="connsiteY22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969125 w 6969125"/>
              <a:gd name="connsiteY11" fmla="*/ 1291405 h 2656655"/>
              <a:gd name="connsiteX12" fmla="*/ 6969125 w 6969125"/>
              <a:gd name="connsiteY12" fmla="*/ 738955 h 2656655"/>
              <a:gd name="connsiteX13" fmla="*/ 5264150 w 6969125"/>
              <a:gd name="connsiteY13" fmla="*/ 53155 h 2656655"/>
              <a:gd name="connsiteX14" fmla="*/ 4373563 w 6969125"/>
              <a:gd name="connsiteY14" fmla="*/ 65061 h 2656655"/>
              <a:gd name="connsiteX15" fmla="*/ 4264025 w 6969125"/>
              <a:gd name="connsiteY15" fmla="*/ 91254 h 2656655"/>
              <a:gd name="connsiteX16" fmla="*/ 4099718 w 6969125"/>
              <a:gd name="connsiteY16" fmla="*/ 138880 h 2656655"/>
              <a:gd name="connsiteX17" fmla="*/ 3830638 w 6969125"/>
              <a:gd name="connsiteY17" fmla="*/ 234130 h 2656655"/>
              <a:gd name="connsiteX18" fmla="*/ 3249613 w 6969125"/>
              <a:gd name="connsiteY18" fmla="*/ 472255 h 2656655"/>
              <a:gd name="connsiteX19" fmla="*/ 2168525 w 6969125"/>
              <a:gd name="connsiteY19" fmla="*/ 1021530 h 2656655"/>
              <a:gd name="connsiteX20" fmla="*/ 1120775 w 6969125"/>
              <a:gd name="connsiteY20" fmla="*/ 1724792 h 2656655"/>
              <a:gd name="connsiteX21" fmla="*/ 273051 w 6969125"/>
              <a:gd name="connsiteY21" fmla="*/ 2388367 h 2656655"/>
              <a:gd name="connsiteX22" fmla="*/ 0 w 6969125"/>
              <a:gd name="connsiteY22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5264150 w 6969125"/>
              <a:gd name="connsiteY14" fmla="*/ 53155 h 2656655"/>
              <a:gd name="connsiteX15" fmla="*/ 4373563 w 6969125"/>
              <a:gd name="connsiteY15" fmla="*/ 65061 h 2656655"/>
              <a:gd name="connsiteX16" fmla="*/ 4264025 w 6969125"/>
              <a:gd name="connsiteY16" fmla="*/ 91254 h 2656655"/>
              <a:gd name="connsiteX17" fmla="*/ 4099718 w 6969125"/>
              <a:gd name="connsiteY17" fmla="*/ 138880 h 2656655"/>
              <a:gd name="connsiteX18" fmla="*/ 3830638 w 6969125"/>
              <a:gd name="connsiteY18" fmla="*/ 234130 h 2656655"/>
              <a:gd name="connsiteX19" fmla="*/ 3249613 w 6969125"/>
              <a:gd name="connsiteY19" fmla="*/ 472255 h 2656655"/>
              <a:gd name="connsiteX20" fmla="*/ 2168525 w 6969125"/>
              <a:gd name="connsiteY20" fmla="*/ 1021530 h 2656655"/>
              <a:gd name="connsiteX21" fmla="*/ 1120775 w 6969125"/>
              <a:gd name="connsiteY21" fmla="*/ 1724792 h 2656655"/>
              <a:gd name="connsiteX22" fmla="*/ 273051 w 6969125"/>
              <a:gd name="connsiteY22" fmla="*/ 2388367 h 2656655"/>
              <a:gd name="connsiteX23" fmla="*/ 0 w 6969125"/>
              <a:gd name="connsiteY23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5264150 w 6969125"/>
              <a:gd name="connsiteY14" fmla="*/ 53155 h 2656655"/>
              <a:gd name="connsiteX15" fmla="*/ 4373563 w 6969125"/>
              <a:gd name="connsiteY15" fmla="*/ 65061 h 2656655"/>
              <a:gd name="connsiteX16" fmla="*/ 4264025 w 6969125"/>
              <a:gd name="connsiteY16" fmla="*/ 91254 h 2656655"/>
              <a:gd name="connsiteX17" fmla="*/ 4099718 w 6969125"/>
              <a:gd name="connsiteY17" fmla="*/ 138880 h 2656655"/>
              <a:gd name="connsiteX18" fmla="*/ 3830638 w 6969125"/>
              <a:gd name="connsiteY18" fmla="*/ 234130 h 2656655"/>
              <a:gd name="connsiteX19" fmla="*/ 3249613 w 6969125"/>
              <a:gd name="connsiteY19" fmla="*/ 472255 h 2656655"/>
              <a:gd name="connsiteX20" fmla="*/ 2168525 w 6969125"/>
              <a:gd name="connsiteY20" fmla="*/ 1021530 h 2656655"/>
              <a:gd name="connsiteX21" fmla="*/ 1120775 w 6969125"/>
              <a:gd name="connsiteY21" fmla="*/ 1724792 h 2656655"/>
              <a:gd name="connsiteX22" fmla="*/ 273051 w 6969125"/>
              <a:gd name="connsiteY22" fmla="*/ 2388367 h 2656655"/>
              <a:gd name="connsiteX23" fmla="*/ 0 w 6969125"/>
              <a:gd name="connsiteY23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5264150 w 6969125"/>
              <a:gd name="connsiteY14" fmla="*/ 53155 h 2656655"/>
              <a:gd name="connsiteX15" fmla="*/ 4373563 w 6969125"/>
              <a:gd name="connsiteY15" fmla="*/ 65061 h 2656655"/>
              <a:gd name="connsiteX16" fmla="*/ 4264025 w 6969125"/>
              <a:gd name="connsiteY16" fmla="*/ 91254 h 2656655"/>
              <a:gd name="connsiteX17" fmla="*/ 4099718 w 6969125"/>
              <a:gd name="connsiteY17" fmla="*/ 138880 h 2656655"/>
              <a:gd name="connsiteX18" fmla="*/ 3830638 w 6969125"/>
              <a:gd name="connsiteY18" fmla="*/ 234130 h 2656655"/>
              <a:gd name="connsiteX19" fmla="*/ 3249613 w 6969125"/>
              <a:gd name="connsiteY19" fmla="*/ 472255 h 2656655"/>
              <a:gd name="connsiteX20" fmla="*/ 2168525 w 6969125"/>
              <a:gd name="connsiteY20" fmla="*/ 1021530 h 2656655"/>
              <a:gd name="connsiteX21" fmla="*/ 1120775 w 6969125"/>
              <a:gd name="connsiteY21" fmla="*/ 1724792 h 2656655"/>
              <a:gd name="connsiteX22" fmla="*/ 273051 w 6969125"/>
              <a:gd name="connsiteY22" fmla="*/ 2388367 h 2656655"/>
              <a:gd name="connsiteX23" fmla="*/ 0 w 6969125"/>
              <a:gd name="connsiteY23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5264150 w 6969125"/>
              <a:gd name="connsiteY14" fmla="*/ 53155 h 2656655"/>
              <a:gd name="connsiteX15" fmla="*/ 4373563 w 6969125"/>
              <a:gd name="connsiteY15" fmla="*/ 65061 h 2656655"/>
              <a:gd name="connsiteX16" fmla="*/ 4264025 w 6969125"/>
              <a:gd name="connsiteY16" fmla="*/ 91254 h 2656655"/>
              <a:gd name="connsiteX17" fmla="*/ 4099718 w 6969125"/>
              <a:gd name="connsiteY17" fmla="*/ 138880 h 2656655"/>
              <a:gd name="connsiteX18" fmla="*/ 3830638 w 6969125"/>
              <a:gd name="connsiteY18" fmla="*/ 234130 h 2656655"/>
              <a:gd name="connsiteX19" fmla="*/ 3249613 w 6969125"/>
              <a:gd name="connsiteY19" fmla="*/ 472255 h 2656655"/>
              <a:gd name="connsiteX20" fmla="*/ 2168525 w 6969125"/>
              <a:gd name="connsiteY20" fmla="*/ 1021530 h 2656655"/>
              <a:gd name="connsiteX21" fmla="*/ 1120775 w 6969125"/>
              <a:gd name="connsiteY21" fmla="*/ 1724792 h 2656655"/>
              <a:gd name="connsiteX22" fmla="*/ 273051 w 6969125"/>
              <a:gd name="connsiteY22" fmla="*/ 2388367 h 2656655"/>
              <a:gd name="connsiteX23" fmla="*/ 0 w 6969125"/>
              <a:gd name="connsiteY23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088063 w 6969125"/>
              <a:gd name="connsiteY14" fmla="*/ 343667 h 2656655"/>
              <a:gd name="connsiteX15" fmla="*/ 5264150 w 6969125"/>
              <a:gd name="connsiteY15" fmla="*/ 53155 h 2656655"/>
              <a:gd name="connsiteX16" fmla="*/ 4373563 w 6969125"/>
              <a:gd name="connsiteY16" fmla="*/ 65061 h 2656655"/>
              <a:gd name="connsiteX17" fmla="*/ 4264025 w 6969125"/>
              <a:gd name="connsiteY17" fmla="*/ 91254 h 2656655"/>
              <a:gd name="connsiteX18" fmla="*/ 4099718 w 6969125"/>
              <a:gd name="connsiteY18" fmla="*/ 138880 h 2656655"/>
              <a:gd name="connsiteX19" fmla="*/ 3830638 w 6969125"/>
              <a:gd name="connsiteY19" fmla="*/ 234130 h 2656655"/>
              <a:gd name="connsiteX20" fmla="*/ 3249613 w 6969125"/>
              <a:gd name="connsiteY20" fmla="*/ 472255 h 2656655"/>
              <a:gd name="connsiteX21" fmla="*/ 2168525 w 6969125"/>
              <a:gd name="connsiteY21" fmla="*/ 1021530 h 2656655"/>
              <a:gd name="connsiteX22" fmla="*/ 1120775 w 6969125"/>
              <a:gd name="connsiteY22" fmla="*/ 1724792 h 2656655"/>
              <a:gd name="connsiteX23" fmla="*/ 273051 w 6969125"/>
              <a:gd name="connsiteY23" fmla="*/ 2388367 h 2656655"/>
              <a:gd name="connsiteX24" fmla="*/ 0 w 6969125"/>
              <a:gd name="connsiteY24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088063 w 6969125"/>
              <a:gd name="connsiteY14" fmla="*/ 343667 h 2656655"/>
              <a:gd name="connsiteX15" fmla="*/ 5264150 w 6969125"/>
              <a:gd name="connsiteY15" fmla="*/ 53155 h 2656655"/>
              <a:gd name="connsiteX16" fmla="*/ 4373563 w 6969125"/>
              <a:gd name="connsiteY16" fmla="*/ 65061 h 2656655"/>
              <a:gd name="connsiteX17" fmla="*/ 4264025 w 6969125"/>
              <a:gd name="connsiteY17" fmla="*/ 91254 h 2656655"/>
              <a:gd name="connsiteX18" fmla="*/ 4099718 w 6969125"/>
              <a:gd name="connsiteY18" fmla="*/ 138880 h 2656655"/>
              <a:gd name="connsiteX19" fmla="*/ 3830638 w 6969125"/>
              <a:gd name="connsiteY19" fmla="*/ 234130 h 2656655"/>
              <a:gd name="connsiteX20" fmla="*/ 3249613 w 6969125"/>
              <a:gd name="connsiteY20" fmla="*/ 472255 h 2656655"/>
              <a:gd name="connsiteX21" fmla="*/ 2168525 w 6969125"/>
              <a:gd name="connsiteY21" fmla="*/ 1021530 h 2656655"/>
              <a:gd name="connsiteX22" fmla="*/ 1120775 w 6969125"/>
              <a:gd name="connsiteY22" fmla="*/ 1724792 h 2656655"/>
              <a:gd name="connsiteX23" fmla="*/ 273051 w 6969125"/>
              <a:gd name="connsiteY23" fmla="*/ 2388367 h 2656655"/>
              <a:gd name="connsiteX24" fmla="*/ 0 w 6969125"/>
              <a:gd name="connsiteY24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088063 w 6969125"/>
              <a:gd name="connsiteY14" fmla="*/ 343667 h 2656655"/>
              <a:gd name="connsiteX15" fmla="*/ 5264150 w 6969125"/>
              <a:gd name="connsiteY15" fmla="*/ 53155 h 2656655"/>
              <a:gd name="connsiteX16" fmla="*/ 4373563 w 6969125"/>
              <a:gd name="connsiteY16" fmla="*/ 65061 h 2656655"/>
              <a:gd name="connsiteX17" fmla="*/ 4264025 w 6969125"/>
              <a:gd name="connsiteY17" fmla="*/ 91254 h 2656655"/>
              <a:gd name="connsiteX18" fmla="*/ 4099718 w 6969125"/>
              <a:gd name="connsiteY18" fmla="*/ 138880 h 2656655"/>
              <a:gd name="connsiteX19" fmla="*/ 3830638 w 6969125"/>
              <a:gd name="connsiteY19" fmla="*/ 234130 h 2656655"/>
              <a:gd name="connsiteX20" fmla="*/ 3249613 w 6969125"/>
              <a:gd name="connsiteY20" fmla="*/ 472255 h 2656655"/>
              <a:gd name="connsiteX21" fmla="*/ 2168525 w 6969125"/>
              <a:gd name="connsiteY21" fmla="*/ 1021530 h 2656655"/>
              <a:gd name="connsiteX22" fmla="*/ 1120775 w 6969125"/>
              <a:gd name="connsiteY22" fmla="*/ 1724792 h 2656655"/>
              <a:gd name="connsiteX23" fmla="*/ 273051 w 6969125"/>
              <a:gd name="connsiteY23" fmla="*/ 2388367 h 2656655"/>
              <a:gd name="connsiteX24" fmla="*/ 0 w 6969125"/>
              <a:gd name="connsiteY24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094413 w 6969125"/>
              <a:gd name="connsiteY14" fmla="*/ 327792 h 2656655"/>
              <a:gd name="connsiteX15" fmla="*/ 5264150 w 6969125"/>
              <a:gd name="connsiteY15" fmla="*/ 53155 h 2656655"/>
              <a:gd name="connsiteX16" fmla="*/ 4373563 w 6969125"/>
              <a:gd name="connsiteY16" fmla="*/ 65061 h 2656655"/>
              <a:gd name="connsiteX17" fmla="*/ 4264025 w 6969125"/>
              <a:gd name="connsiteY17" fmla="*/ 91254 h 2656655"/>
              <a:gd name="connsiteX18" fmla="*/ 4099718 w 6969125"/>
              <a:gd name="connsiteY18" fmla="*/ 138880 h 2656655"/>
              <a:gd name="connsiteX19" fmla="*/ 3830638 w 6969125"/>
              <a:gd name="connsiteY19" fmla="*/ 234130 h 2656655"/>
              <a:gd name="connsiteX20" fmla="*/ 3249613 w 6969125"/>
              <a:gd name="connsiteY20" fmla="*/ 472255 h 2656655"/>
              <a:gd name="connsiteX21" fmla="*/ 2168525 w 6969125"/>
              <a:gd name="connsiteY21" fmla="*/ 1021530 h 2656655"/>
              <a:gd name="connsiteX22" fmla="*/ 1120775 w 6969125"/>
              <a:gd name="connsiteY22" fmla="*/ 1724792 h 2656655"/>
              <a:gd name="connsiteX23" fmla="*/ 273051 w 6969125"/>
              <a:gd name="connsiteY23" fmla="*/ 2388367 h 2656655"/>
              <a:gd name="connsiteX24" fmla="*/ 0 w 6969125"/>
              <a:gd name="connsiteY24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094413 w 6969125"/>
              <a:gd name="connsiteY14" fmla="*/ 327792 h 2656655"/>
              <a:gd name="connsiteX15" fmla="*/ 5673725 w 6969125"/>
              <a:gd name="connsiteY15" fmla="*/ 176979 h 2656655"/>
              <a:gd name="connsiteX16" fmla="*/ 5264150 w 6969125"/>
              <a:gd name="connsiteY16" fmla="*/ 53155 h 2656655"/>
              <a:gd name="connsiteX17" fmla="*/ 4373563 w 6969125"/>
              <a:gd name="connsiteY17" fmla="*/ 65061 h 2656655"/>
              <a:gd name="connsiteX18" fmla="*/ 4264025 w 6969125"/>
              <a:gd name="connsiteY18" fmla="*/ 91254 h 2656655"/>
              <a:gd name="connsiteX19" fmla="*/ 4099718 w 6969125"/>
              <a:gd name="connsiteY19" fmla="*/ 138880 h 2656655"/>
              <a:gd name="connsiteX20" fmla="*/ 3830638 w 6969125"/>
              <a:gd name="connsiteY20" fmla="*/ 234130 h 2656655"/>
              <a:gd name="connsiteX21" fmla="*/ 3249613 w 6969125"/>
              <a:gd name="connsiteY21" fmla="*/ 472255 h 2656655"/>
              <a:gd name="connsiteX22" fmla="*/ 2168525 w 6969125"/>
              <a:gd name="connsiteY22" fmla="*/ 1021530 h 2656655"/>
              <a:gd name="connsiteX23" fmla="*/ 1120775 w 6969125"/>
              <a:gd name="connsiteY23" fmla="*/ 1724792 h 2656655"/>
              <a:gd name="connsiteX24" fmla="*/ 273051 w 6969125"/>
              <a:gd name="connsiteY24" fmla="*/ 2388367 h 2656655"/>
              <a:gd name="connsiteX25" fmla="*/ 0 w 6969125"/>
              <a:gd name="connsiteY25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094413 w 6969125"/>
              <a:gd name="connsiteY14" fmla="*/ 327792 h 2656655"/>
              <a:gd name="connsiteX15" fmla="*/ 5673725 w 6969125"/>
              <a:gd name="connsiteY15" fmla="*/ 176979 h 2656655"/>
              <a:gd name="connsiteX16" fmla="*/ 5264150 w 6969125"/>
              <a:gd name="connsiteY16" fmla="*/ 53155 h 2656655"/>
              <a:gd name="connsiteX17" fmla="*/ 4373563 w 6969125"/>
              <a:gd name="connsiteY17" fmla="*/ 65061 h 2656655"/>
              <a:gd name="connsiteX18" fmla="*/ 4264025 w 6969125"/>
              <a:gd name="connsiteY18" fmla="*/ 91254 h 2656655"/>
              <a:gd name="connsiteX19" fmla="*/ 4099718 w 6969125"/>
              <a:gd name="connsiteY19" fmla="*/ 138880 h 2656655"/>
              <a:gd name="connsiteX20" fmla="*/ 3830638 w 6969125"/>
              <a:gd name="connsiteY20" fmla="*/ 234130 h 2656655"/>
              <a:gd name="connsiteX21" fmla="*/ 3249613 w 6969125"/>
              <a:gd name="connsiteY21" fmla="*/ 472255 h 2656655"/>
              <a:gd name="connsiteX22" fmla="*/ 2168525 w 6969125"/>
              <a:gd name="connsiteY22" fmla="*/ 1021530 h 2656655"/>
              <a:gd name="connsiteX23" fmla="*/ 1120775 w 6969125"/>
              <a:gd name="connsiteY23" fmla="*/ 1724792 h 2656655"/>
              <a:gd name="connsiteX24" fmla="*/ 273051 w 6969125"/>
              <a:gd name="connsiteY24" fmla="*/ 2388367 h 2656655"/>
              <a:gd name="connsiteX25" fmla="*/ 0 w 6969125"/>
              <a:gd name="connsiteY25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094413 w 6969125"/>
              <a:gd name="connsiteY14" fmla="*/ 327792 h 2656655"/>
              <a:gd name="connsiteX15" fmla="*/ 5673725 w 6969125"/>
              <a:gd name="connsiteY15" fmla="*/ 176979 h 2656655"/>
              <a:gd name="connsiteX16" fmla="*/ 5264150 w 6969125"/>
              <a:gd name="connsiteY16" fmla="*/ 53155 h 2656655"/>
              <a:gd name="connsiteX17" fmla="*/ 4373563 w 6969125"/>
              <a:gd name="connsiteY17" fmla="*/ 65061 h 2656655"/>
              <a:gd name="connsiteX18" fmla="*/ 4264025 w 6969125"/>
              <a:gd name="connsiteY18" fmla="*/ 91254 h 2656655"/>
              <a:gd name="connsiteX19" fmla="*/ 4099718 w 6969125"/>
              <a:gd name="connsiteY19" fmla="*/ 138880 h 2656655"/>
              <a:gd name="connsiteX20" fmla="*/ 3830638 w 6969125"/>
              <a:gd name="connsiteY20" fmla="*/ 234130 h 2656655"/>
              <a:gd name="connsiteX21" fmla="*/ 3249613 w 6969125"/>
              <a:gd name="connsiteY21" fmla="*/ 472255 h 2656655"/>
              <a:gd name="connsiteX22" fmla="*/ 2168525 w 6969125"/>
              <a:gd name="connsiteY22" fmla="*/ 1021530 h 2656655"/>
              <a:gd name="connsiteX23" fmla="*/ 1120775 w 6969125"/>
              <a:gd name="connsiteY23" fmla="*/ 1724792 h 2656655"/>
              <a:gd name="connsiteX24" fmla="*/ 273051 w 6969125"/>
              <a:gd name="connsiteY24" fmla="*/ 2388367 h 2656655"/>
              <a:gd name="connsiteX25" fmla="*/ 0 w 6969125"/>
              <a:gd name="connsiteY25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094413 w 6969125"/>
              <a:gd name="connsiteY14" fmla="*/ 327792 h 2656655"/>
              <a:gd name="connsiteX15" fmla="*/ 5673725 w 6969125"/>
              <a:gd name="connsiteY15" fmla="*/ 176979 h 2656655"/>
              <a:gd name="connsiteX16" fmla="*/ 5264150 w 6969125"/>
              <a:gd name="connsiteY16" fmla="*/ 53155 h 2656655"/>
              <a:gd name="connsiteX17" fmla="*/ 4373563 w 6969125"/>
              <a:gd name="connsiteY17" fmla="*/ 65061 h 2656655"/>
              <a:gd name="connsiteX18" fmla="*/ 4264025 w 6969125"/>
              <a:gd name="connsiteY18" fmla="*/ 91254 h 2656655"/>
              <a:gd name="connsiteX19" fmla="*/ 4099718 w 6969125"/>
              <a:gd name="connsiteY19" fmla="*/ 138880 h 2656655"/>
              <a:gd name="connsiteX20" fmla="*/ 3830638 w 6969125"/>
              <a:gd name="connsiteY20" fmla="*/ 234130 h 2656655"/>
              <a:gd name="connsiteX21" fmla="*/ 3249613 w 6969125"/>
              <a:gd name="connsiteY21" fmla="*/ 472255 h 2656655"/>
              <a:gd name="connsiteX22" fmla="*/ 2168525 w 6969125"/>
              <a:gd name="connsiteY22" fmla="*/ 1021530 h 2656655"/>
              <a:gd name="connsiteX23" fmla="*/ 1120775 w 6969125"/>
              <a:gd name="connsiteY23" fmla="*/ 1724792 h 2656655"/>
              <a:gd name="connsiteX24" fmla="*/ 273051 w 6969125"/>
              <a:gd name="connsiteY24" fmla="*/ 2388367 h 2656655"/>
              <a:gd name="connsiteX25" fmla="*/ 0 w 6969125"/>
              <a:gd name="connsiteY25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607175 w 6969125"/>
              <a:gd name="connsiteY14" fmla="*/ 557979 h 2656655"/>
              <a:gd name="connsiteX15" fmla="*/ 6094413 w 6969125"/>
              <a:gd name="connsiteY15" fmla="*/ 327792 h 2656655"/>
              <a:gd name="connsiteX16" fmla="*/ 5673725 w 6969125"/>
              <a:gd name="connsiteY16" fmla="*/ 176979 h 2656655"/>
              <a:gd name="connsiteX17" fmla="*/ 5264150 w 6969125"/>
              <a:gd name="connsiteY17" fmla="*/ 53155 h 2656655"/>
              <a:gd name="connsiteX18" fmla="*/ 4373563 w 6969125"/>
              <a:gd name="connsiteY18" fmla="*/ 65061 h 2656655"/>
              <a:gd name="connsiteX19" fmla="*/ 4264025 w 6969125"/>
              <a:gd name="connsiteY19" fmla="*/ 91254 h 2656655"/>
              <a:gd name="connsiteX20" fmla="*/ 4099718 w 6969125"/>
              <a:gd name="connsiteY20" fmla="*/ 138880 h 2656655"/>
              <a:gd name="connsiteX21" fmla="*/ 3830638 w 6969125"/>
              <a:gd name="connsiteY21" fmla="*/ 234130 h 2656655"/>
              <a:gd name="connsiteX22" fmla="*/ 3249613 w 6969125"/>
              <a:gd name="connsiteY22" fmla="*/ 472255 h 2656655"/>
              <a:gd name="connsiteX23" fmla="*/ 2168525 w 6969125"/>
              <a:gd name="connsiteY23" fmla="*/ 1021530 h 2656655"/>
              <a:gd name="connsiteX24" fmla="*/ 1120775 w 6969125"/>
              <a:gd name="connsiteY24" fmla="*/ 1724792 h 2656655"/>
              <a:gd name="connsiteX25" fmla="*/ 273051 w 6969125"/>
              <a:gd name="connsiteY25" fmla="*/ 2388367 h 2656655"/>
              <a:gd name="connsiteX26" fmla="*/ 0 w 6969125"/>
              <a:gd name="connsiteY26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607175 w 6969125"/>
              <a:gd name="connsiteY14" fmla="*/ 557979 h 2656655"/>
              <a:gd name="connsiteX15" fmla="*/ 6094413 w 6969125"/>
              <a:gd name="connsiteY15" fmla="*/ 327792 h 2656655"/>
              <a:gd name="connsiteX16" fmla="*/ 5673725 w 6969125"/>
              <a:gd name="connsiteY16" fmla="*/ 176979 h 2656655"/>
              <a:gd name="connsiteX17" fmla="*/ 5264150 w 6969125"/>
              <a:gd name="connsiteY17" fmla="*/ 53155 h 2656655"/>
              <a:gd name="connsiteX18" fmla="*/ 4373563 w 6969125"/>
              <a:gd name="connsiteY18" fmla="*/ 65061 h 2656655"/>
              <a:gd name="connsiteX19" fmla="*/ 4264025 w 6969125"/>
              <a:gd name="connsiteY19" fmla="*/ 91254 h 2656655"/>
              <a:gd name="connsiteX20" fmla="*/ 4099718 w 6969125"/>
              <a:gd name="connsiteY20" fmla="*/ 138880 h 2656655"/>
              <a:gd name="connsiteX21" fmla="*/ 3830638 w 6969125"/>
              <a:gd name="connsiteY21" fmla="*/ 234130 h 2656655"/>
              <a:gd name="connsiteX22" fmla="*/ 3249613 w 6969125"/>
              <a:gd name="connsiteY22" fmla="*/ 472255 h 2656655"/>
              <a:gd name="connsiteX23" fmla="*/ 2168525 w 6969125"/>
              <a:gd name="connsiteY23" fmla="*/ 1021530 h 2656655"/>
              <a:gd name="connsiteX24" fmla="*/ 1120775 w 6969125"/>
              <a:gd name="connsiteY24" fmla="*/ 1724792 h 2656655"/>
              <a:gd name="connsiteX25" fmla="*/ 273051 w 6969125"/>
              <a:gd name="connsiteY25" fmla="*/ 2388367 h 2656655"/>
              <a:gd name="connsiteX26" fmla="*/ 0 w 6969125"/>
              <a:gd name="connsiteY26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607175 w 6969125"/>
              <a:gd name="connsiteY14" fmla="*/ 557979 h 2656655"/>
              <a:gd name="connsiteX15" fmla="*/ 6094413 w 6969125"/>
              <a:gd name="connsiteY15" fmla="*/ 327792 h 2656655"/>
              <a:gd name="connsiteX16" fmla="*/ 5673725 w 6969125"/>
              <a:gd name="connsiteY16" fmla="*/ 176979 h 2656655"/>
              <a:gd name="connsiteX17" fmla="*/ 5264150 w 6969125"/>
              <a:gd name="connsiteY17" fmla="*/ 53155 h 2656655"/>
              <a:gd name="connsiteX18" fmla="*/ 4373563 w 6969125"/>
              <a:gd name="connsiteY18" fmla="*/ 65061 h 2656655"/>
              <a:gd name="connsiteX19" fmla="*/ 4264025 w 6969125"/>
              <a:gd name="connsiteY19" fmla="*/ 91254 h 2656655"/>
              <a:gd name="connsiteX20" fmla="*/ 4099718 w 6969125"/>
              <a:gd name="connsiteY20" fmla="*/ 138880 h 2656655"/>
              <a:gd name="connsiteX21" fmla="*/ 3830638 w 6969125"/>
              <a:gd name="connsiteY21" fmla="*/ 234130 h 2656655"/>
              <a:gd name="connsiteX22" fmla="*/ 3249613 w 6969125"/>
              <a:gd name="connsiteY22" fmla="*/ 472255 h 2656655"/>
              <a:gd name="connsiteX23" fmla="*/ 2168525 w 6969125"/>
              <a:gd name="connsiteY23" fmla="*/ 1021530 h 2656655"/>
              <a:gd name="connsiteX24" fmla="*/ 1120775 w 6969125"/>
              <a:gd name="connsiteY24" fmla="*/ 1724792 h 2656655"/>
              <a:gd name="connsiteX25" fmla="*/ 273051 w 6969125"/>
              <a:gd name="connsiteY25" fmla="*/ 2388367 h 2656655"/>
              <a:gd name="connsiteX26" fmla="*/ 0 w 6969125"/>
              <a:gd name="connsiteY26" fmla="*/ 2656655 h 2656655"/>
              <a:gd name="connsiteX0" fmla="*/ 0 w 6969125"/>
              <a:gd name="connsiteY0" fmla="*/ 2656655 h 2656655"/>
              <a:gd name="connsiteX1" fmla="*/ 987425 w 6969125"/>
              <a:gd name="connsiteY1" fmla="*/ 2653480 h 2656655"/>
              <a:gd name="connsiteX2" fmla="*/ 1320800 w 6969125"/>
              <a:gd name="connsiteY2" fmla="*/ 2374080 h 2656655"/>
              <a:gd name="connsiteX3" fmla="*/ 1930400 w 6969125"/>
              <a:gd name="connsiteY3" fmla="*/ 1862904 h 2656655"/>
              <a:gd name="connsiteX4" fmla="*/ 2565400 w 6969125"/>
              <a:gd name="connsiteY4" fmla="*/ 1402530 h 2656655"/>
              <a:gd name="connsiteX5" fmla="*/ 3552825 w 6969125"/>
              <a:gd name="connsiteY5" fmla="*/ 783404 h 2656655"/>
              <a:gd name="connsiteX6" fmla="*/ 4381500 w 6969125"/>
              <a:gd name="connsiteY6" fmla="*/ 399229 h 2656655"/>
              <a:gd name="connsiteX7" fmla="*/ 4645025 w 6969125"/>
              <a:gd name="connsiteY7" fmla="*/ 310329 h 2656655"/>
              <a:gd name="connsiteX8" fmla="*/ 4816475 w 6969125"/>
              <a:gd name="connsiteY8" fmla="*/ 272230 h 2656655"/>
              <a:gd name="connsiteX9" fmla="*/ 5345113 w 6969125"/>
              <a:gd name="connsiteY9" fmla="*/ 443680 h 2656655"/>
              <a:gd name="connsiteX10" fmla="*/ 5956300 w 6969125"/>
              <a:gd name="connsiteY10" fmla="*/ 716729 h 2656655"/>
              <a:gd name="connsiteX11" fmla="*/ 6545263 w 6969125"/>
              <a:gd name="connsiteY11" fmla="*/ 1034229 h 2656655"/>
              <a:gd name="connsiteX12" fmla="*/ 6969125 w 6969125"/>
              <a:gd name="connsiteY12" fmla="*/ 1291405 h 2656655"/>
              <a:gd name="connsiteX13" fmla="*/ 6969125 w 6969125"/>
              <a:gd name="connsiteY13" fmla="*/ 738955 h 2656655"/>
              <a:gd name="connsiteX14" fmla="*/ 6607175 w 6969125"/>
              <a:gd name="connsiteY14" fmla="*/ 557979 h 2656655"/>
              <a:gd name="connsiteX15" fmla="*/ 6094413 w 6969125"/>
              <a:gd name="connsiteY15" fmla="*/ 327792 h 2656655"/>
              <a:gd name="connsiteX16" fmla="*/ 5673725 w 6969125"/>
              <a:gd name="connsiteY16" fmla="*/ 176979 h 2656655"/>
              <a:gd name="connsiteX17" fmla="*/ 5264150 w 6969125"/>
              <a:gd name="connsiteY17" fmla="*/ 53155 h 2656655"/>
              <a:gd name="connsiteX18" fmla="*/ 4373563 w 6969125"/>
              <a:gd name="connsiteY18" fmla="*/ 65061 h 2656655"/>
              <a:gd name="connsiteX19" fmla="*/ 4264025 w 6969125"/>
              <a:gd name="connsiteY19" fmla="*/ 91254 h 2656655"/>
              <a:gd name="connsiteX20" fmla="*/ 4099718 w 6969125"/>
              <a:gd name="connsiteY20" fmla="*/ 138880 h 2656655"/>
              <a:gd name="connsiteX21" fmla="*/ 3830638 w 6969125"/>
              <a:gd name="connsiteY21" fmla="*/ 234130 h 2656655"/>
              <a:gd name="connsiteX22" fmla="*/ 3249613 w 6969125"/>
              <a:gd name="connsiteY22" fmla="*/ 472255 h 2656655"/>
              <a:gd name="connsiteX23" fmla="*/ 2168525 w 6969125"/>
              <a:gd name="connsiteY23" fmla="*/ 1021530 h 2656655"/>
              <a:gd name="connsiteX24" fmla="*/ 1120775 w 6969125"/>
              <a:gd name="connsiteY24" fmla="*/ 1724792 h 2656655"/>
              <a:gd name="connsiteX25" fmla="*/ 273051 w 6969125"/>
              <a:gd name="connsiteY25" fmla="*/ 2388367 h 2656655"/>
              <a:gd name="connsiteX26" fmla="*/ 0 w 6969125"/>
              <a:gd name="connsiteY26" fmla="*/ 2656655 h 2656655"/>
              <a:gd name="connsiteX0" fmla="*/ 0 w 6969125"/>
              <a:gd name="connsiteY0" fmla="*/ 2658765 h 2658765"/>
              <a:gd name="connsiteX1" fmla="*/ 987425 w 6969125"/>
              <a:gd name="connsiteY1" fmla="*/ 2655590 h 2658765"/>
              <a:gd name="connsiteX2" fmla="*/ 1320800 w 6969125"/>
              <a:gd name="connsiteY2" fmla="*/ 2376190 h 2658765"/>
              <a:gd name="connsiteX3" fmla="*/ 1930400 w 6969125"/>
              <a:gd name="connsiteY3" fmla="*/ 1865014 h 2658765"/>
              <a:gd name="connsiteX4" fmla="*/ 2565400 w 6969125"/>
              <a:gd name="connsiteY4" fmla="*/ 1404640 h 2658765"/>
              <a:gd name="connsiteX5" fmla="*/ 3552825 w 6969125"/>
              <a:gd name="connsiteY5" fmla="*/ 785514 h 2658765"/>
              <a:gd name="connsiteX6" fmla="*/ 4381500 w 6969125"/>
              <a:gd name="connsiteY6" fmla="*/ 401339 h 2658765"/>
              <a:gd name="connsiteX7" fmla="*/ 4645025 w 6969125"/>
              <a:gd name="connsiteY7" fmla="*/ 312439 h 2658765"/>
              <a:gd name="connsiteX8" fmla="*/ 4816475 w 6969125"/>
              <a:gd name="connsiteY8" fmla="*/ 274340 h 2658765"/>
              <a:gd name="connsiteX9" fmla="*/ 5345113 w 6969125"/>
              <a:gd name="connsiteY9" fmla="*/ 445790 h 2658765"/>
              <a:gd name="connsiteX10" fmla="*/ 5956300 w 6969125"/>
              <a:gd name="connsiteY10" fmla="*/ 718839 h 2658765"/>
              <a:gd name="connsiteX11" fmla="*/ 6545263 w 6969125"/>
              <a:gd name="connsiteY11" fmla="*/ 1036339 h 2658765"/>
              <a:gd name="connsiteX12" fmla="*/ 6969125 w 6969125"/>
              <a:gd name="connsiteY12" fmla="*/ 1293515 h 2658765"/>
              <a:gd name="connsiteX13" fmla="*/ 6969125 w 6969125"/>
              <a:gd name="connsiteY13" fmla="*/ 741065 h 2658765"/>
              <a:gd name="connsiteX14" fmla="*/ 6607175 w 6969125"/>
              <a:gd name="connsiteY14" fmla="*/ 560089 h 2658765"/>
              <a:gd name="connsiteX15" fmla="*/ 6094413 w 6969125"/>
              <a:gd name="connsiteY15" fmla="*/ 329902 h 2658765"/>
              <a:gd name="connsiteX16" fmla="*/ 5673725 w 6969125"/>
              <a:gd name="connsiteY16" fmla="*/ 179089 h 2658765"/>
              <a:gd name="connsiteX17" fmla="*/ 5264150 w 6969125"/>
              <a:gd name="connsiteY17" fmla="*/ 55265 h 2658765"/>
              <a:gd name="connsiteX18" fmla="*/ 4373563 w 6969125"/>
              <a:gd name="connsiteY18" fmla="*/ 67171 h 2658765"/>
              <a:gd name="connsiteX19" fmla="*/ 4264025 w 6969125"/>
              <a:gd name="connsiteY19" fmla="*/ 93364 h 2658765"/>
              <a:gd name="connsiteX20" fmla="*/ 4099718 w 6969125"/>
              <a:gd name="connsiteY20" fmla="*/ 140990 h 2658765"/>
              <a:gd name="connsiteX21" fmla="*/ 3830638 w 6969125"/>
              <a:gd name="connsiteY21" fmla="*/ 236240 h 2658765"/>
              <a:gd name="connsiteX22" fmla="*/ 3249613 w 6969125"/>
              <a:gd name="connsiteY22" fmla="*/ 474365 h 2658765"/>
              <a:gd name="connsiteX23" fmla="*/ 2168525 w 6969125"/>
              <a:gd name="connsiteY23" fmla="*/ 1023640 h 2658765"/>
              <a:gd name="connsiteX24" fmla="*/ 1120775 w 6969125"/>
              <a:gd name="connsiteY24" fmla="*/ 1726902 h 2658765"/>
              <a:gd name="connsiteX25" fmla="*/ 273051 w 6969125"/>
              <a:gd name="connsiteY25" fmla="*/ 2390477 h 2658765"/>
              <a:gd name="connsiteX26" fmla="*/ 0 w 6969125"/>
              <a:gd name="connsiteY26" fmla="*/ 2658765 h 2658765"/>
              <a:gd name="connsiteX0" fmla="*/ 0 w 6969125"/>
              <a:gd name="connsiteY0" fmla="*/ 2652436 h 2652436"/>
              <a:gd name="connsiteX1" fmla="*/ 987425 w 6969125"/>
              <a:gd name="connsiteY1" fmla="*/ 2649261 h 2652436"/>
              <a:gd name="connsiteX2" fmla="*/ 1320800 w 6969125"/>
              <a:gd name="connsiteY2" fmla="*/ 2369861 h 2652436"/>
              <a:gd name="connsiteX3" fmla="*/ 1930400 w 6969125"/>
              <a:gd name="connsiteY3" fmla="*/ 1858685 h 2652436"/>
              <a:gd name="connsiteX4" fmla="*/ 2565400 w 6969125"/>
              <a:gd name="connsiteY4" fmla="*/ 1398311 h 2652436"/>
              <a:gd name="connsiteX5" fmla="*/ 3552825 w 6969125"/>
              <a:gd name="connsiteY5" fmla="*/ 779185 h 2652436"/>
              <a:gd name="connsiteX6" fmla="*/ 4381500 w 6969125"/>
              <a:gd name="connsiteY6" fmla="*/ 395010 h 2652436"/>
              <a:gd name="connsiteX7" fmla="*/ 4645025 w 6969125"/>
              <a:gd name="connsiteY7" fmla="*/ 306110 h 2652436"/>
              <a:gd name="connsiteX8" fmla="*/ 4816475 w 6969125"/>
              <a:gd name="connsiteY8" fmla="*/ 268011 h 2652436"/>
              <a:gd name="connsiteX9" fmla="*/ 5345113 w 6969125"/>
              <a:gd name="connsiteY9" fmla="*/ 439461 h 2652436"/>
              <a:gd name="connsiteX10" fmla="*/ 5956300 w 6969125"/>
              <a:gd name="connsiteY10" fmla="*/ 712510 h 2652436"/>
              <a:gd name="connsiteX11" fmla="*/ 6545263 w 6969125"/>
              <a:gd name="connsiteY11" fmla="*/ 1030010 h 2652436"/>
              <a:gd name="connsiteX12" fmla="*/ 6969125 w 6969125"/>
              <a:gd name="connsiteY12" fmla="*/ 1287186 h 2652436"/>
              <a:gd name="connsiteX13" fmla="*/ 6969125 w 6969125"/>
              <a:gd name="connsiteY13" fmla="*/ 734736 h 2652436"/>
              <a:gd name="connsiteX14" fmla="*/ 6607175 w 6969125"/>
              <a:gd name="connsiteY14" fmla="*/ 553760 h 2652436"/>
              <a:gd name="connsiteX15" fmla="*/ 6094413 w 6969125"/>
              <a:gd name="connsiteY15" fmla="*/ 323573 h 2652436"/>
              <a:gd name="connsiteX16" fmla="*/ 5673725 w 6969125"/>
              <a:gd name="connsiteY16" fmla="*/ 172760 h 2652436"/>
              <a:gd name="connsiteX17" fmla="*/ 5264150 w 6969125"/>
              <a:gd name="connsiteY17" fmla="*/ 48936 h 2652436"/>
              <a:gd name="connsiteX18" fmla="*/ 4373563 w 6969125"/>
              <a:gd name="connsiteY18" fmla="*/ 60842 h 2652436"/>
              <a:gd name="connsiteX19" fmla="*/ 4264025 w 6969125"/>
              <a:gd name="connsiteY19" fmla="*/ 87035 h 2652436"/>
              <a:gd name="connsiteX20" fmla="*/ 4099718 w 6969125"/>
              <a:gd name="connsiteY20" fmla="*/ 134661 h 2652436"/>
              <a:gd name="connsiteX21" fmla="*/ 3830638 w 6969125"/>
              <a:gd name="connsiteY21" fmla="*/ 229911 h 2652436"/>
              <a:gd name="connsiteX22" fmla="*/ 3249613 w 6969125"/>
              <a:gd name="connsiteY22" fmla="*/ 468036 h 2652436"/>
              <a:gd name="connsiteX23" fmla="*/ 2168525 w 6969125"/>
              <a:gd name="connsiteY23" fmla="*/ 1017311 h 2652436"/>
              <a:gd name="connsiteX24" fmla="*/ 1120775 w 6969125"/>
              <a:gd name="connsiteY24" fmla="*/ 1720573 h 2652436"/>
              <a:gd name="connsiteX25" fmla="*/ 273051 w 6969125"/>
              <a:gd name="connsiteY25" fmla="*/ 2384148 h 2652436"/>
              <a:gd name="connsiteX26" fmla="*/ 0 w 6969125"/>
              <a:gd name="connsiteY26" fmla="*/ 2652436 h 2652436"/>
              <a:gd name="connsiteX0" fmla="*/ 0 w 6969125"/>
              <a:gd name="connsiteY0" fmla="*/ 2648220 h 2648220"/>
              <a:gd name="connsiteX1" fmla="*/ 987425 w 6969125"/>
              <a:gd name="connsiteY1" fmla="*/ 2645045 h 2648220"/>
              <a:gd name="connsiteX2" fmla="*/ 1320800 w 6969125"/>
              <a:gd name="connsiteY2" fmla="*/ 2365645 h 2648220"/>
              <a:gd name="connsiteX3" fmla="*/ 1930400 w 6969125"/>
              <a:gd name="connsiteY3" fmla="*/ 1854469 h 2648220"/>
              <a:gd name="connsiteX4" fmla="*/ 2565400 w 6969125"/>
              <a:gd name="connsiteY4" fmla="*/ 1394095 h 2648220"/>
              <a:gd name="connsiteX5" fmla="*/ 3552825 w 6969125"/>
              <a:gd name="connsiteY5" fmla="*/ 774969 h 2648220"/>
              <a:gd name="connsiteX6" fmla="*/ 4381500 w 6969125"/>
              <a:gd name="connsiteY6" fmla="*/ 390794 h 2648220"/>
              <a:gd name="connsiteX7" fmla="*/ 4645025 w 6969125"/>
              <a:gd name="connsiteY7" fmla="*/ 301894 h 2648220"/>
              <a:gd name="connsiteX8" fmla="*/ 4816475 w 6969125"/>
              <a:gd name="connsiteY8" fmla="*/ 263795 h 2648220"/>
              <a:gd name="connsiteX9" fmla="*/ 5345113 w 6969125"/>
              <a:gd name="connsiteY9" fmla="*/ 435245 h 2648220"/>
              <a:gd name="connsiteX10" fmla="*/ 5956300 w 6969125"/>
              <a:gd name="connsiteY10" fmla="*/ 708294 h 2648220"/>
              <a:gd name="connsiteX11" fmla="*/ 6545263 w 6969125"/>
              <a:gd name="connsiteY11" fmla="*/ 1025794 h 2648220"/>
              <a:gd name="connsiteX12" fmla="*/ 6969125 w 6969125"/>
              <a:gd name="connsiteY12" fmla="*/ 1282970 h 2648220"/>
              <a:gd name="connsiteX13" fmla="*/ 6969125 w 6969125"/>
              <a:gd name="connsiteY13" fmla="*/ 730520 h 2648220"/>
              <a:gd name="connsiteX14" fmla="*/ 6607175 w 6969125"/>
              <a:gd name="connsiteY14" fmla="*/ 549544 h 2648220"/>
              <a:gd name="connsiteX15" fmla="*/ 6094413 w 6969125"/>
              <a:gd name="connsiteY15" fmla="*/ 319357 h 2648220"/>
              <a:gd name="connsiteX16" fmla="*/ 5673725 w 6969125"/>
              <a:gd name="connsiteY16" fmla="*/ 168544 h 2648220"/>
              <a:gd name="connsiteX17" fmla="*/ 5264150 w 6969125"/>
              <a:gd name="connsiteY17" fmla="*/ 44720 h 2648220"/>
              <a:gd name="connsiteX18" fmla="*/ 4373563 w 6969125"/>
              <a:gd name="connsiteY18" fmla="*/ 56626 h 2648220"/>
              <a:gd name="connsiteX19" fmla="*/ 4264025 w 6969125"/>
              <a:gd name="connsiteY19" fmla="*/ 82819 h 2648220"/>
              <a:gd name="connsiteX20" fmla="*/ 4099718 w 6969125"/>
              <a:gd name="connsiteY20" fmla="*/ 130445 h 2648220"/>
              <a:gd name="connsiteX21" fmla="*/ 3830638 w 6969125"/>
              <a:gd name="connsiteY21" fmla="*/ 225695 h 2648220"/>
              <a:gd name="connsiteX22" fmla="*/ 3249613 w 6969125"/>
              <a:gd name="connsiteY22" fmla="*/ 463820 h 2648220"/>
              <a:gd name="connsiteX23" fmla="*/ 2168525 w 6969125"/>
              <a:gd name="connsiteY23" fmla="*/ 1013095 h 2648220"/>
              <a:gd name="connsiteX24" fmla="*/ 1120775 w 6969125"/>
              <a:gd name="connsiteY24" fmla="*/ 1716357 h 2648220"/>
              <a:gd name="connsiteX25" fmla="*/ 273051 w 6969125"/>
              <a:gd name="connsiteY25" fmla="*/ 2379932 h 2648220"/>
              <a:gd name="connsiteX26" fmla="*/ 0 w 6969125"/>
              <a:gd name="connsiteY26" fmla="*/ 2648220 h 2648220"/>
              <a:gd name="connsiteX0" fmla="*/ 0 w 6969125"/>
              <a:gd name="connsiteY0" fmla="*/ 2639798 h 2639798"/>
              <a:gd name="connsiteX1" fmla="*/ 987425 w 6969125"/>
              <a:gd name="connsiteY1" fmla="*/ 2636623 h 2639798"/>
              <a:gd name="connsiteX2" fmla="*/ 1320800 w 6969125"/>
              <a:gd name="connsiteY2" fmla="*/ 2357223 h 2639798"/>
              <a:gd name="connsiteX3" fmla="*/ 1930400 w 6969125"/>
              <a:gd name="connsiteY3" fmla="*/ 1846047 h 2639798"/>
              <a:gd name="connsiteX4" fmla="*/ 2565400 w 6969125"/>
              <a:gd name="connsiteY4" fmla="*/ 1385673 h 2639798"/>
              <a:gd name="connsiteX5" fmla="*/ 3552825 w 6969125"/>
              <a:gd name="connsiteY5" fmla="*/ 766547 h 2639798"/>
              <a:gd name="connsiteX6" fmla="*/ 4381500 w 6969125"/>
              <a:gd name="connsiteY6" fmla="*/ 382372 h 2639798"/>
              <a:gd name="connsiteX7" fmla="*/ 4645025 w 6969125"/>
              <a:gd name="connsiteY7" fmla="*/ 293472 h 2639798"/>
              <a:gd name="connsiteX8" fmla="*/ 4816475 w 6969125"/>
              <a:gd name="connsiteY8" fmla="*/ 255373 h 2639798"/>
              <a:gd name="connsiteX9" fmla="*/ 5345113 w 6969125"/>
              <a:gd name="connsiteY9" fmla="*/ 426823 h 2639798"/>
              <a:gd name="connsiteX10" fmla="*/ 5956300 w 6969125"/>
              <a:gd name="connsiteY10" fmla="*/ 699872 h 2639798"/>
              <a:gd name="connsiteX11" fmla="*/ 6545263 w 6969125"/>
              <a:gd name="connsiteY11" fmla="*/ 1017372 h 2639798"/>
              <a:gd name="connsiteX12" fmla="*/ 6969125 w 6969125"/>
              <a:gd name="connsiteY12" fmla="*/ 1274548 h 2639798"/>
              <a:gd name="connsiteX13" fmla="*/ 6969125 w 6969125"/>
              <a:gd name="connsiteY13" fmla="*/ 722098 h 2639798"/>
              <a:gd name="connsiteX14" fmla="*/ 6607175 w 6969125"/>
              <a:gd name="connsiteY14" fmla="*/ 541122 h 2639798"/>
              <a:gd name="connsiteX15" fmla="*/ 6094413 w 6969125"/>
              <a:gd name="connsiteY15" fmla="*/ 310935 h 2639798"/>
              <a:gd name="connsiteX16" fmla="*/ 5673725 w 6969125"/>
              <a:gd name="connsiteY16" fmla="*/ 160122 h 2639798"/>
              <a:gd name="connsiteX17" fmla="*/ 5264150 w 6969125"/>
              <a:gd name="connsiteY17" fmla="*/ 36298 h 2639798"/>
              <a:gd name="connsiteX18" fmla="*/ 4373563 w 6969125"/>
              <a:gd name="connsiteY18" fmla="*/ 48204 h 2639798"/>
              <a:gd name="connsiteX19" fmla="*/ 4264025 w 6969125"/>
              <a:gd name="connsiteY19" fmla="*/ 74397 h 2639798"/>
              <a:gd name="connsiteX20" fmla="*/ 4099718 w 6969125"/>
              <a:gd name="connsiteY20" fmla="*/ 122023 h 2639798"/>
              <a:gd name="connsiteX21" fmla="*/ 3830638 w 6969125"/>
              <a:gd name="connsiteY21" fmla="*/ 217273 h 2639798"/>
              <a:gd name="connsiteX22" fmla="*/ 3249613 w 6969125"/>
              <a:gd name="connsiteY22" fmla="*/ 455398 h 2639798"/>
              <a:gd name="connsiteX23" fmla="*/ 2168525 w 6969125"/>
              <a:gd name="connsiteY23" fmla="*/ 1004673 h 2639798"/>
              <a:gd name="connsiteX24" fmla="*/ 1120775 w 6969125"/>
              <a:gd name="connsiteY24" fmla="*/ 1707935 h 2639798"/>
              <a:gd name="connsiteX25" fmla="*/ 273051 w 6969125"/>
              <a:gd name="connsiteY25" fmla="*/ 2371510 h 2639798"/>
              <a:gd name="connsiteX26" fmla="*/ 0 w 6969125"/>
              <a:gd name="connsiteY26" fmla="*/ 2639798 h 2639798"/>
              <a:gd name="connsiteX0" fmla="*/ 0 w 6969125"/>
              <a:gd name="connsiteY0" fmla="*/ 2639798 h 2639798"/>
              <a:gd name="connsiteX1" fmla="*/ 987425 w 6969125"/>
              <a:gd name="connsiteY1" fmla="*/ 2636623 h 2639798"/>
              <a:gd name="connsiteX2" fmla="*/ 1320800 w 6969125"/>
              <a:gd name="connsiteY2" fmla="*/ 2357223 h 2639798"/>
              <a:gd name="connsiteX3" fmla="*/ 1930400 w 6969125"/>
              <a:gd name="connsiteY3" fmla="*/ 1846047 h 2639798"/>
              <a:gd name="connsiteX4" fmla="*/ 2565400 w 6969125"/>
              <a:gd name="connsiteY4" fmla="*/ 1385673 h 2639798"/>
              <a:gd name="connsiteX5" fmla="*/ 3552825 w 6969125"/>
              <a:gd name="connsiteY5" fmla="*/ 766547 h 2639798"/>
              <a:gd name="connsiteX6" fmla="*/ 4381500 w 6969125"/>
              <a:gd name="connsiteY6" fmla="*/ 382372 h 2639798"/>
              <a:gd name="connsiteX7" fmla="*/ 4645025 w 6969125"/>
              <a:gd name="connsiteY7" fmla="*/ 293472 h 2639798"/>
              <a:gd name="connsiteX8" fmla="*/ 4816475 w 6969125"/>
              <a:gd name="connsiteY8" fmla="*/ 255373 h 2639798"/>
              <a:gd name="connsiteX9" fmla="*/ 5345113 w 6969125"/>
              <a:gd name="connsiteY9" fmla="*/ 426823 h 2639798"/>
              <a:gd name="connsiteX10" fmla="*/ 5956300 w 6969125"/>
              <a:gd name="connsiteY10" fmla="*/ 699872 h 2639798"/>
              <a:gd name="connsiteX11" fmla="*/ 6545263 w 6969125"/>
              <a:gd name="connsiteY11" fmla="*/ 1017372 h 2639798"/>
              <a:gd name="connsiteX12" fmla="*/ 6969125 w 6969125"/>
              <a:gd name="connsiteY12" fmla="*/ 1274548 h 2639798"/>
              <a:gd name="connsiteX13" fmla="*/ 6969125 w 6969125"/>
              <a:gd name="connsiteY13" fmla="*/ 722098 h 2639798"/>
              <a:gd name="connsiteX14" fmla="*/ 6607175 w 6969125"/>
              <a:gd name="connsiteY14" fmla="*/ 541122 h 2639798"/>
              <a:gd name="connsiteX15" fmla="*/ 6094413 w 6969125"/>
              <a:gd name="connsiteY15" fmla="*/ 310935 h 2639798"/>
              <a:gd name="connsiteX16" fmla="*/ 5673725 w 6969125"/>
              <a:gd name="connsiteY16" fmla="*/ 160122 h 2639798"/>
              <a:gd name="connsiteX17" fmla="*/ 5264150 w 6969125"/>
              <a:gd name="connsiteY17" fmla="*/ 36298 h 2639798"/>
              <a:gd name="connsiteX18" fmla="*/ 4373563 w 6969125"/>
              <a:gd name="connsiteY18" fmla="*/ 48204 h 2639798"/>
              <a:gd name="connsiteX19" fmla="*/ 4264025 w 6969125"/>
              <a:gd name="connsiteY19" fmla="*/ 74397 h 2639798"/>
              <a:gd name="connsiteX20" fmla="*/ 4099718 w 6969125"/>
              <a:gd name="connsiteY20" fmla="*/ 122023 h 2639798"/>
              <a:gd name="connsiteX21" fmla="*/ 3830638 w 6969125"/>
              <a:gd name="connsiteY21" fmla="*/ 217273 h 2639798"/>
              <a:gd name="connsiteX22" fmla="*/ 3249613 w 6969125"/>
              <a:gd name="connsiteY22" fmla="*/ 455398 h 2639798"/>
              <a:gd name="connsiteX23" fmla="*/ 2168525 w 6969125"/>
              <a:gd name="connsiteY23" fmla="*/ 1004673 h 2639798"/>
              <a:gd name="connsiteX24" fmla="*/ 1120775 w 6969125"/>
              <a:gd name="connsiteY24" fmla="*/ 1707935 h 2639798"/>
              <a:gd name="connsiteX25" fmla="*/ 273051 w 6969125"/>
              <a:gd name="connsiteY25" fmla="*/ 2371510 h 2639798"/>
              <a:gd name="connsiteX26" fmla="*/ 0 w 6969125"/>
              <a:gd name="connsiteY26" fmla="*/ 2639798 h 2639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6969125" h="2639798">
                <a:moveTo>
                  <a:pt x="0" y="2639798"/>
                </a:moveTo>
                <a:lnTo>
                  <a:pt x="987425" y="2636623"/>
                </a:lnTo>
                <a:lnTo>
                  <a:pt x="1320800" y="2357223"/>
                </a:lnTo>
                <a:cubicBezTo>
                  <a:pt x="1477963" y="2225460"/>
                  <a:pt x="1722967" y="2007972"/>
                  <a:pt x="1930400" y="1846047"/>
                </a:cubicBezTo>
                <a:cubicBezTo>
                  <a:pt x="2137833" y="1684122"/>
                  <a:pt x="2294996" y="1565590"/>
                  <a:pt x="2565400" y="1385673"/>
                </a:cubicBezTo>
                <a:cubicBezTo>
                  <a:pt x="2835804" y="1205756"/>
                  <a:pt x="3250142" y="933764"/>
                  <a:pt x="3552825" y="766547"/>
                </a:cubicBezTo>
                <a:cubicBezTo>
                  <a:pt x="3855508" y="599330"/>
                  <a:pt x="4192323" y="456456"/>
                  <a:pt x="4381500" y="382372"/>
                </a:cubicBezTo>
                <a:cubicBezTo>
                  <a:pt x="4570677" y="308288"/>
                  <a:pt x="4555860" y="320194"/>
                  <a:pt x="4645025" y="293472"/>
                </a:cubicBezTo>
                <a:cubicBezTo>
                  <a:pt x="4734190" y="266750"/>
                  <a:pt x="4798219" y="255373"/>
                  <a:pt x="4816475" y="255373"/>
                </a:cubicBezTo>
                <a:cubicBezTo>
                  <a:pt x="4834731" y="255373"/>
                  <a:pt x="5155142" y="352740"/>
                  <a:pt x="5345113" y="426823"/>
                </a:cubicBezTo>
                <a:cubicBezTo>
                  <a:pt x="5535084" y="500906"/>
                  <a:pt x="5756275" y="601447"/>
                  <a:pt x="5956300" y="699872"/>
                </a:cubicBezTo>
                <a:cubicBezTo>
                  <a:pt x="6156325" y="798297"/>
                  <a:pt x="6376459" y="921593"/>
                  <a:pt x="6545263" y="1017372"/>
                </a:cubicBezTo>
                <a:cubicBezTo>
                  <a:pt x="6714067" y="1113151"/>
                  <a:pt x="6882606" y="1238036"/>
                  <a:pt x="6969125" y="1274548"/>
                </a:cubicBezTo>
                <a:lnTo>
                  <a:pt x="6969125" y="722098"/>
                </a:lnTo>
                <a:cubicBezTo>
                  <a:pt x="6854825" y="650660"/>
                  <a:pt x="6752960" y="609649"/>
                  <a:pt x="6607175" y="541122"/>
                </a:cubicBezTo>
                <a:cubicBezTo>
                  <a:pt x="6461390" y="472595"/>
                  <a:pt x="6249988" y="374435"/>
                  <a:pt x="6094413" y="310935"/>
                </a:cubicBezTo>
                <a:cubicBezTo>
                  <a:pt x="5938838" y="247435"/>
                  <a:pt x="5959475" y="255372"/>
                  <a:pt x="5673725" y="160122"/>
                </a:cubicBezTo>
                <a:cubicBezTo>
                  <a:pt x="5387975" y="64872"/>
                  <a:pt x="5426868" y="77573"/>
                  <a:pt x="5264150" y="36298"/>
                </a:cubicBezTo>
                <a:cubicBezTo>
                  <a:pt x="4746626" y="-36728"/>
                  <a:pt x="4542631" y="18042"/>
                  <a:pt x="4373563" y="48204"/>
                </a:cubicBezTo>
                <a:cubicBezTo>
                  <a:pt x="4204495" y="78366"/>
                  <a:pt x="4309666" y="62094"/>
                  <a:pt x="4264025" y="74397"/>
                </a:cubicBezTo>
                <a:cubicBezTo>
                  <a:pt x="4218384" y="86700"/>
                  <a:pt x="4171949" y="98210"/>
                  <a:pt x="4099718" y="122023"/>
                </a:cubicBezTo>
                <a:cubicBezTo>
                  <a:pt x="4027487" y="145836"/>
                  <a:pt x="3972322" y="161711"/>
                  <a:pt x="3830638" y="217273"/>
                </a:cubicBezTo>
                <a:cubicBezTo>
                  <a:pt x="3688954" y="272835"/>
                  <a:pt x="3526632" y="324165"/>
                  <a:pt x="3249613" y="455398"/>
                </a:cubicBezTo>
                <a:cubicBezTo>
                  <a:pt x="2972594" y="586631"/>
                  <a:pt x="2523331" y="795917"/>
                  <a:pt x="2168525" y="1004673"/>
                </a:cubicBezTo>
                <a:cubicBezTo>
                  <a:pt x="1813719" y="1213429"/>
                  <a:pt x="1440656" y="1481187"/>
                  <a:pt x="1120775" y="1707935"/>
                </a:cubicBezTo>
                <a:cubicBezTo>
                  <a:pt x="800894" y="1934683"/>
                  <a:pt x="459847" y="2216200"/>
                  <a:pt x="273051" y="2371510"/>
                </a:cubicBezTo>
                <a:cubicBezTo>
                  <a:pt x="86255" y="2526821"/>
                  <a:pt x="57944" y="2556454"/>
                  <a:pt x="0" y="2639798"/>
                </a:cubicBezTo>
                <a:close/>
              </a:path>
            </a:pathLst>
          </a:custGeom>
          <a:solidFill>
            <a:srgbClr val="44B0AD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aa-ET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0" y="5315752"/>
            <a:ext cx="12192000" cy="1584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5760000"/>
            <a:ext cx="2160000" cy="576232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353983" y="1986418"/>
            <a:ext cx="10800000" cy="67286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kk-KZ" sz="4000" b="1" dirty="0">
                <a:solidFill>
                  <a:schemeClr val="bg1"/>
                </a:solidFill>
                <a:latin typeface="+mn-lt"/>
              </a:rPr>
              <a:t>Тұрғын үй саясатын іске асыру туралы</a:t>
            </a:r>
            <a:endParaRPr lang="ru-RU" sz="40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021548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74969"/>
            <a:ext cx="10036949" cy="369332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cs typeface="Arial" panose="020B0604020202020204" pitchFamily="34" charset="0"/>
              </a:rPr>
              <a:t>     </a:t>
            </a:r>
            <a:r>
              <a:rPr lang="ru-RU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ТҰРҒЫН ҮЙГЕ МҰҚТАЖ АЗАМАТТАРДЫ ЕСЕПКЕ АЛУ</a:t>
            </a:r>
            <a:endParaRPr lang="ru-RU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pic>
        <p:nvPicPr>
          <p:cNvPr id="117" name="Рисунок 116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452" y="2028934"/>
            <a:ext cx="606437" cy="501393"/>
          </a:xfrm>
          <a:prstGeom prst="rect">
            <a:avLst/>
          </a:prstGeom>
        </p:spPr>
      </p:pic>
      <p:sp>
        <p:nvSpPr>
          <p:cNvPr id="118" name="TextBox 117"/>
          <p:cNvSpPr txBox="1"/>
          <p:nvPr/>
        </p:nvSpPr>
        <p:spPr>
          <a:xfrm>
            <a:off x="1225861" y="2525469"/>
            <a:ext cx="840106" cy="3100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sz="1100" b="1" dirty="0" smtClean="0">
                <a:cs typeface="Arial" panose="020B0604020202020204" pitchFamily="34" charset="0"/>
              </a:rPr>
              <a:t>ХҚКО</a:t>
            </a:r>
            <a:endParaRPr lang="ru-RU" sz="1100" b="1" i="1" dirty="0">
              <a:cs typeface="Arial" panose="020B0604020202020204" pitchFamily="34" charset="0"/>
            </a:endParaRPr>
          </a:p>
        </p:txBody>
      </p:sp>
      <p:pic>
        <p:nvPicPr>
          <p:cNvPr id="119" name="Рисунок 1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50151" y="2704434"/>
            <a:ext cx="483801" cy="883083"/>
          </a:xfrm>
          <a:prstGeom prst="rect">
            <a:avLst/>
          </a:prstGeom>
        </p:spPr>
      </p:pic>
      <p:cxnSp>
        <p:nvCxnSpPr>
          <p:cNvPr id="129" name="Прямая со стрелкой 128"/>
          <p:cNvCxnSpPr/>
          <p:nvPr/>
        </p:nvCxnSpPr>
        <p:spPr>
          <a:xfrm>
            <a:off x="3555786" y="2093950"/>
            <a:ext cx="640573" cy="24682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2" name="Рисунок 131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685" y="1384690"/>
            <a:ext cx="617425" cy="510478"/>
          </a:xfrm>
          <a:prstGeom prst="rect">
            <a:avLst/>
          </a:prstGeom>
        </p:spPr>
      </p:pic>
      <p:sp>
        <p:nvSpPr>
          <p:cNvPr id="133" name="TextBox 132"/>
          <p:cNvSpPr txBox="1"/>
          <p:nvPr/>
        </p:nvSpPr>
        <p:spPr>
          <a:xfrm>
            <a:off x="2683405" y="1897115"/>
            <a:ext cx="840106" cy="2609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sz="1100" b="1" dirty="0" smtClean="0">
                <a:cs typeface="Arial" panose="020B0604020202020204" pitchFamily="34" charset="0"/>
              </a:rPr>
              <a:t>ЖАО</a:t>
            </a:r>
            <a:endParaRPr lang="ru-RU" sz="1100" b="1" i="1" dirty="0">
              <a:cs typeface="Arial" panose="020B0604020202020204" pitchFamily="34" charset="0"/>
            </a:endParaRPr>
          </a:p>
        </p:txBody>
      </p:sp>
      <p:pic>
        <p:nvPicPr>
          <p:cNvPr id="134" name="Рисунок 1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349" y="2158075"/>
            <a:ext cx="461339" cy="453677"/>
          </a:xfrm>
          <a:prstGeom prst="rect">
            <a:avLst/>
          </a:prstGeom>
        </p:spPr>
      </p:pic>
      <p:cxnSp>
        <p:nvCxnSpPr>
          <p:cNvPr id="135" name="Прямая со стрелкой 134"/>
          <p:cNvCxnSpPr/>
          <p:nvPr/>
        </p:nvCxnSpPr>
        <p:spPr>
          <a:xfrm flipH="1" flipV="1">
            <a:off x="3550361" y="1980060"/>
            <a:ext cx="642219" cy="23492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 стрелкой 135"/>
          <p:cNvCxnSpPr/>
          <p:nvPr/>
        </p:nvCxnSpPr>
        <p:spPr>
          <a:xfrm flipV="1">
            <a:off x="2002465" y="1802782"/>
            <a:ext cx="684215" cy="36209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 стрелкой 136"/>
          <p:cNvCxnSpPr/>
          <p:nvPr/>
        </p:nvCxnSpPr>
        <p:spPr>
          <a:xfrm flipH="1">
            <a:off x="1991858" y="1939802"/>
            <a:ext cx="684214" cy="37643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 стрелкой 137"/>
          <p:cNvCxnSpPr/>
          <p:nvPr/>
        </p:nvCxnSpPr>
        <p:spPr>
          <a:xfrm flipH="1" flipV="1">
            <a:off x="1765359" y="2926817"/>
            <a:ext cx="973831" cy="316425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 стрелкой 138"/>
          <p:cNvCxnSpPr/>
          <p:nvPr/>
        </p:nvCxnSpPr>
        <p:spPr>
          <a:xfrm flipV="1">
            <a:off x="3538940" y="2704434"/>
            <a:ext cx="768886" cy="540725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3733255" y="1713627"/>
            <a:ext cx="1191142" cy="3100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ru-RU" sz="1050" b="1" dirty="0" smtClean="0">
                <a:cs typeface="Arial" panose="020B0604020202020204" pitchFamily="34" charset="0"/>
              </a:rPr>
              <a:t>ТҰРҒЫН ҮЙ СЕРТИФИКАТЫ</a:t>
            </a:r>
            <a:endParaRPr lang="ru-RU" sz="1050" b="1" i="1" dirty="0">
              <a:cs typeface="Arial" panose="020B0604020202020204" pitchFamily="34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501128" y="2781893"/>
            <a:ext cx="1707019" cy="10003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ru-RU" sz="1050" b="1" dirty="0" smtClean="0">
                <a:cs typeface="Arial" panose="020B0604020202020204" pitchFamily="34" charset="0"/>
              </a:rPr>
              <a:t>ЕСЕПКЕ АЛУ</a:t>
            </a:r>
          </a:p>
          <a:p>
            <a:r>
              <a:rPr lang="ru-RU" sz="1050" b="1" dirty="0" smtClean="0">
                <a:cs typeface="Arial" panose="020B0604020202020204" pitchFamily="34" charset="0"/>
              </a:rPr>
              <a:t>АУЫСТЫРУ</a:t>
            </a:r>
          </a:p>
          <a:p>
            <a:r>
              <a:rPr lang="ru-RU" sz="1050" b="1" dirty="0" smtClean="0">
                <a:cs typeface="Arial" panose="020B0604020202020204" pitchFamily="34" charset="0"/>
              </a:rPr>
              <a:t>ЖАҢАРТУ</a:t>
            </a:r>
          </a:p>
          <a:p>
            <a:r>
              <a:rPr lang="ru-RU" sz="1050" b="1" dirty="0" smtClean="0">
                <a:cs typeface="Arial" panose="020B0604020202020204" pitchFamily="34" charset="0"/>
              </a:rPr>
              <a:t>ҚАЛПЫНА КЕЛТІРУ</a:t>
            </a:r>
          </a:p>
          <a:p>
            <a:r>
              <a:rPr lang="ru-RU" sz="1050" b="1" dirty="0" smtClean="0">
                <a:cs typeface="Arial" panose="020B0604020202020204" pitchFamily="34" charset="0"/>
              </a:rPr>
              <a:t>ЕСЕПТЕН ШЫҒАРУ</a:t>
            </a:r>
            <a:endParaRPr lang="ru-RU" sz="1050" b="1" i="1" dirty="0">
              <a:cs typeface="Arial" panose="020B0604020202020204" pitchFamily="34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4003421" y="2731538"/>
            <a:ext cx="2224646" cy="91400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sz="1050" b="1" dirty="0">
                <a:cs typeface="Arial" panose="020B0604020202020204" pitchFamily="34" charset="0"/>
              </a:rPr>
              <a:t>ТҰРҒЫН </a:t>
            </a:r>
            <a:r>
              <a:rPr lang="ru-RU" sz="1050" b="1" dirty="0" smtClean="0">
                <a:cs typeface="Arial" panose="020B0604020202020204" pitchFamily="34" charset="0"/>
              </a:rPr>
              <a:t>ҮЙ ТАҢДАУ</a:t>
            </a:r>
          </a:p>
          <a:p>
            <a:pPr algn="ctr"/>
            <a:r>
              <a:rPr lang="ru-RU" sz="1050" b="1" dirty="0" smtClean="0">
                <a:cs typeface="Arial" panose="020B0604020202020204" pitchFamily="34" charset="0"/>
              </a:rPr>
              <a:t>БАҒДАРЛАМАҒА ҚАТЫСУ </a:t>
            </a:r>
          </a:p>
          <a:p>
            <a:pPr algn="ctr"/>
            <a:r>
              <a:rPr lang="en-US" sz="1050" b="1" dirty="0" smtClean="0">
                <a:cs typeface="Arial" panose="020B0604020202020204" pitchFamily="34" charset="0"/>
              </a:rPr>
              <a:t>ONLINE</a:t>
            </a:r>
            <a:endParaRPr lang="ru-RU" sz="1050" b="1" i="1" dirty="0">
              <a:cs typeface="Arial" panose="020B0604020202020204" pitchFamily="34" charset="0"/>
            </a:endParaRPr>
          </a:p>
        </p:txBody>
      </p:sp>
      <p:cxnSp>
        <p:nvCxnSpPr>
          <p:cNvPr id="143" name="Прямая соединительная линия 142"/>
          <p:cNvCxnSpPr/>
          <p:nvPr/>
        </p:nvCxnSpPr>
        <p:spPr>
          <a:xfrm>
            <a:off x="6028705" y="1165412"/>
            <a:ext cx="0" cy="479107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Прямая со стрелкой 143"/>
          <p:cNvCxnSpPr/>
          <p:nvPr/>
        </p:nvCxnSpPr>
        <p:spPr>
          <a:xfrm>
            <a:off x="1879855" y="2793344"/>
            <a:ext cx="907684" cy="32182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5" name="Рисунок 14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0911" y="1667424"/>
            <a:ext cx="883507" cy="883507"/>
          </a:xfrm>
          <a:prstGeom prst="rect">
            <a:avLst/>
          </a:prstGeom>
        </p:spPr>
      </p:pic>
      <p:cxnSp>
        <p:nvCxnSpPr>
          <p:cNvPr id="146" name="Прямая со стрелкой 145"/>
          <p:cNvCxnSpPr/>
          <p:nvPr/>
        </p:nvCxnSpPr>
        <p:spPr>
          <a:xfrm flipV="1">
            <a:off x="7665196" y="2068659"/>
            <a:ext cx="695884" cy="12879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7" name="Рисунок 14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5246" y="1738924"/>
            <a:ext cx="490417" cy="482272"/>
          </a:xfrm>
          <a:prstGeom prst="rect">
            <a:avLst/>
          </a:prstGeom>
        </p:spPr>
      </p:pic>
      <p:sp>
        <p:nvSpPr>
          <p:cNvPr id="148" name="TextBox 147"/>
          <p:cNvSpPr txBox="1"/>
          <p:nvPr/>
        </p:nvSpPr>
        <p:spPr>
          <a:xfrm>
            <a:off x="8450401" y="2246794"/>
            <a:ext cx="840106" cy="3100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en-US" sz="1100" b="1" dirty="0">
                <a:cs typeface="Arial" panose="020B0604020202020204" pitchFamily="34" charset="0"/>
              </a:rPr>
              <a:t>ONLINE</a:t>
            </a:r>
            <a:endParaRPr lang="ru-RU" sz="1100" b="1" i="1" dirty="0">
              <a:cs typeface="Arial" panose="020B0604020202020204" pitchFamily="34" charset="0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9517583" y="1249775"/>
            <a:ext cx="2319339" cy="16883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b="1" dirty="0">
                <a:cs typeface="Arial" panose="020B0604020202020204" pitchFamily="34" charset="0"/>
              </a:rPr>
              <a:t>ЕСЕПКЕ </a:t>
            </a:r>
            <a:r>
              <a:rPr lang="ru-RU" sz="1100" b="1" dirty="0" smtClean="0">
                <a:cs typeface="Arial" panose="020B0604020202020204" pitchFamily="34" charset="0"/>
              </a:rPr>
              <a:t>АЛУ</a:t>
            </a:r>
            <a:endParaRPr lang="ru-RU" sz="11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3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b="1" dirty="0">
                <a:cs typeface="Arial" panose="020B0604020202020204" pitchFamily="34" charset="0"/>
              </a:rPr>
              <a:t>АУЫСТЫРУ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3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b="1" dirty="0">
                <a:cs typeface="Arial" panose="020B0604020202020204" pitchFamily="34" charset="0"/>
              </a:rPr>
              <a:t>ЕСЕПТЕН ШЫҒАРУ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3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b="1" dirty="0">
                <a:cs typeface="Arial" panose="020B0604020202020204" pitchFamily="34" charset="0"/>
              </a:rPr>
              <a:t>ЖАҢАРТУ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3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b="1" dirty="0">
                <a:cs typeface="Arial" panose="020B0604020202020204" pitchFamily="34" charset="0"/>
              </a:rPr>
              <a:t>ҚАЛПЫНА </a:t>
            </a:r>
            <a:r>
              <a:rPr lang="ru-RU" sz="1100" b="1" dirty="0" smtClean="0">
                <a:cs typeface="Arial" panose="020B0604020202020204" pitchFamily="34" charset="0"/>
              </a:rPr>
              <a:t>КЕЛТІРУ</a:t>
            </a:r>
            <a:endParaRPr lang="ru-RU" sz="11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3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k-KZ" sz="1100" b="1" dirty="0" smtClean="0">
                <a:cs typeface="Arial" panose="020B0604020202020204" pitchFamily="34" charset="0"/>
              </a:rPr>
              <a:t>ҮЙ ТАҢДАУ</a:t>
            </a:r>
            <a:endParaRPr lang="ru-RU" sz="11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3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b="1" dirty="0" smtClean="0">
                <a:cs typeface="Arial" panose="020B0604020202020204" pitchFamily="34" charset="0"/>
              </a:rPr>
              <a:t>БАҒДАРЛАМАҒА ҚАТЫСУ</a:t>
            </a:r>
            <a:endParaRPr lang="ru-RU" sz="11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300" b="1" dirty="0"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b="1" dirty="0" smtClean="0">
                <a:cs typeface="Arial" panose="020B0604020202020204" pitchFamily="34" charset="0"/>
              </a:rPr>
              <a:t>ТҰРҒЫН ҮЙ СЕРТИФИКАТЫ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100" b="1" dirty="0" smtClean="0">
                <a:cs typeface="Arial" panose="020B0604020202020204" pitchFamily="34" charset="0"/>
              </a:rPr>
              <a:t>НЕСИЕ АЛУ</a:t>
            </a:r>
            <a:endParaRPr lang="en-US" sz="1100" b="1" dirty="0">
              <a:cs typeface="Arial" panose="020B0604020202020204" pitchFamily="34" charset="0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740411" y="626905"/>
            <a:ext cx="1139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 smtClean="0">
                <a:cs typeface="Arial" panose="020B0604020202020204" pitchFamily="34" charset="0"/>
              </a:rPr>
              <a:t>Қазір</a:t>
            </a:r>
            <a:r>
              <a:rPr lang="ru-RU" sz="2800" b="1" dirty="0" smtClean="0">
                <a:cs typeface="Arial" panose="020B0604020202020204" pitchFamily="34" charset="0"/>
              </a:rPr>
              <a:t>:</a:t>
            </a:r>
            <a:endParaRPr lang="ru-RU" sz="2000" b="1" dirty="0">
              <a:cs typeface="Arial" panose="020B0604020202020204" pitchFamily="34" charset="0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6646114" y="626904"/>
            <a:ext cx="1259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err="1" smtClean="0">
                <a:cs typeface="Arial" panose="020B0604020202020204" pitchFamily="34" charset="0"/>
              </a:rPr>
              <a:t>Кейін</a:t>
            </a:r>
            <a:r>
              <a:rPr lang="ru-RU" sz="2800" b="1" dirty="0" smtClean="0">
                <a:cs typeface="Arial" panose="020B0604020202020204" pitchFamily="34" charset="0"/>
              </a:rPr>
              <a:t>:</a:t>
            </a:r>
            <a:endParaRPr lang="ru-RU" sz="2400" b="1" dirty="0">
              <a:cs typeface="Arial" panose="020B0604020202020204" pitchFamily="34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141888" y="3873606"/>
            <a:ext cx="2891222" cy="24723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ru-RU" sz="1400" b="1" u="sng" dirty="0" err="1">
                <a:solidFill>
                  <a:srgbClr val="FF0000"/>
                </a:solidFill>
                <a:cs typeface="Arial" panose="020B0604020202020204" pitchFamily="34" charset="0"/>
              </a:rPr>
              <a:t>Кемшіліктері</a:t>
            </a:r>
            <a:r>
              <a:rPr lang="ru-RU" sz="1400" b="1" u="sng" dirty="0" smtClean="0">
                <a:solidFill>
                  <a:srgbClr val="FF0000"/>
                </a:solidFill>
                <a:cs typeface="Arial" panose="020B0604020202020204" pitchFamily="34" charset="0"/>
              </a:rPr>
              <a:t>:</a:t>
            </a:r>
          </a:p>
          <a:p>
            <a:pPr algn="ctr"/>
            <a:endParaRPr lang="ru-RU" sz="1400" b="1" u="sng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404812" indent="-228600">
              <a:buFont typeface="Arial" panose="020B0604020202020204" pitchFamily="34" charset="0"/>
              <a:buChar char="•"/>
            </a:pP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Азаматтардың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шектеулі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санаттары</a:t>
            </a:r>
            <a:endParaRPr lang="ru-RU" sz="12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404812" indent="-228600">
              <a:buFont typeface="Arial" panose="020B0604020202020204" pitchFamily="34" charset="0"/>
              <a:buChar char="•"/>
            </a:pPr>
            <a:endParaRPr lang="ru-RU" sz="12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404812" indent="-228600">
              <a:buFont typeface="Arial" panose="020B0604020202020204" pitchFamily="34" charset="0"/>
              <a:buChar char="•"/>
            </a:pP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Кезекте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тұрғандар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бойынша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шектеулі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деректер</a:t>
            </a:r>
            <a:endParaRPr lang="ru-RU" sz="12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404812" indent="-228600">
              <a:buFont typeface="Arial" panose="020B0604020202020204" pitchFamily="34" charset="0"/>
              <a:buChar char="•"/>
            </a:pPr>
            <a:endParaRPr lang="ru-RU" sz="12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404812" indent="-228600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ЖАО </a:t>
            </a: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ақпаратының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өзекті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болмау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қаупі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 (</a:t>
            </a: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түгендеу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жылына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 1 </a:t>
            </a: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рет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)</a:t>
            </a:r>
          </a:p>
          <a:p>
            <a:pPr marL="404812" indent="-228600">
              <a:buFont typeface="Arial" panose="020B0604020202020204" pitchFamily="34" charset="0"/>
              <a:buChar char="•"/>
            </a:pPr>
            <a:endParaRPr lang="ru-RU" sz="12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404812" indent="-228600">
              <a:buFont typeface="Arial" panose="020B0604020202020204" pitchFamily="34" charset="0"/>
              <a:buChar char="•"/>
            </a:pP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Кезек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қозғалысының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айқын</a:t>
            </a:r>
            <a:r>
              <a:rPr lang="ru-RU" sz="12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FF0000"/>
                </a:solidFill>
                <a:cs typeface="Arial" panose="020B0604020202020204" pitchFamily="34" charset="0"/>
              </a:rPr>
              <a:t>болмауы</a:t>
            </a:r>
            <a:endParaRPr lang="ru-RU" sz="12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8852662" y="3261106"/>
            <a:ext cx="3082570" cy="21765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ru-RU" sz="1600" b="1" u="sng" dirty="0" err="1">
                <a:solidFill>
                  <a:srgbClr val="008F91"/>
                </a:solidFill>
                <a:cs typeface="Arial" panose="020B0604020202020204" pitchFamily="34" charset="0"/>
              </a:rPr>
              <a:t>Артықшылықтары</a:t>
            </a:r>
            <a:r>
              <a:rPr lang="ru-RU" sz="1600" b="1" u="sng" dirty="0">
                <a:solidFill>
                  <a:srgbClr val="008F91"/>
                </a:solidFill>
                <a:cs typeface="Arial" panose="020B0604020202020204" pitchFamily="34" charset="0"/>
              </a:rPr>
              <a:t>:</a:t>
            </a:r>
            <a:endParaRPr lang="ru-RU" sz="1400" b="1" dirty="0">
              <a:solidFill>
                <a:srgbClr val="008F91"/>
              </a:solidFill>
              <a:cs typeface="Arial" panose="020B0604020202020204" pitchFamily="34" charset="0"/>
            </a:endParaRPr>
          </a:p>
          <a:p>
            <a:pPr marL="461962" indent="-285750">
              <a:buFont typeface="Wingdings" panose="05000000000000000000" pitchFamily="2" charset="2"/>
              <a:buChar char="ü"/>
            </a:pP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Санатына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қарамастан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, 5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жыл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ішінде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тұрғын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үйі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жоқ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барлық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008F91"/>
                </a:solidFill>
                <a:cs typeface="Arial" panose="020B0604020202020204" pitchFamily="34" charset="0"/>
              </a:rPr>
              <a:t>азаматтар</a:t>
            </a:r>
            <a:endParaRPr lang="ru-RU" sz="1400" b="1" dirty="0" smtClean="0">
              <a:solidFill>
                <a:srgbClr val="008F91"/>
              </a:solidFill>
              <a:cs typeface="Arial" panose="020B0604020202020204" pitchFamily="34" charset="0"/>
            </a:endParaRPr>
          </a:p>
          <a:p>
            <a:pPr marL="461962" indent="-285750">
              <a:buFont typeface="Wingdings" panose="05000000000000000000" pitchFamily="2" charset="2"/>
              <a:buChar char="ü"/>
            </a:pPr>
            <a:r>
              <a:rPr lang="ru-RU" sz="1400" b="1" dirty="0" err="1" smtClean="0">
                <a:solidFill>
                  <a:srgbClr val="008F91"/>
                </a:solidFill>
                <a:cs typeface="Arial" panose="020B0604020202020204" pitchFamily="34" charset="0"/>
              </a:rPr>
              <a:t>Тұрақты</a:t>
            </a:r>
            <a:r>
              <a:rPr lang="ru-RU" sz="1400" b="1" dirty="0" smtClean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өзектендіру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(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тоқсанына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1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рет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түгендеу</a:t>
            </a:r>
            <a:r>
              <a:rPr lang="ru-RU" sz="1400" b="1" dirty="0" smtClean="0">
                <a:solidFill>
                  <a:srgbClr val="008F91"/>
                </a:solidFill>
                <a:cs typeface="Arial" panose="020B0604020202020204" pitchFamily="34" charset="0"/>
              </a:rPr>
              <a:t>)</a:t>
            </a:r>
          </a:p>
          <a:p>
            <a:pPr marL="461962" indent="-285750">
              <a:buFont typeface="Wingdings" panose="05000000000000000000" pitchFamily="2" charset="2"/>
              <a:buChar char="ü"/>
            </a:pPr>
            <a:r>
              <a:rPr lang="ru-RU" sz="1400" b="1" dirty="0" err="1" smtClean="0">
                <a:solidFill>
                  <a:srgbClr val="008F91"/>
                </a:solidFill>
                <a:cs typeface="Arial" panose="020B0604020202020204" pitchFamily="34" charset="0"/>
              </a:rPr>
              <a:t>Ашықтық</a:t>
            </a:r>
            <a:endParaRPr lang="ru-RU" sz="1400" b="1" dirty="0" smtClean="0">
              <a:solidFill>
                <a:srgbClr val="008F91"/>
              </a:solidFill>
              <a:cs typeface="Arial" panose="020B0604020202020204" pitchFamily="34" charset="0"/>
            </a:endParaRPr>
          </a:p>
          <a:p>
            <a:pPr marL="461962" indent="-285750">
              <a:buFont typeface="Wingdings" panose="05000000000000000000" pitchFamily="2" charset="2"/>
              <a:buChar char="ü"/>
            </a:pPr>
            <a:r>
              <a:rPr lang="ru-RU" sz="1400" b="1" dirty="0" err="1" smtClean="0">
                <a:solidFill>
                  <a:srgbClr val="008F91"/>
                </a:solidFill>
                <a:cs typeface="Arial" panose="020B0604020202020204" pitchFamily="34" charset="0"/>
              </a:rPr>
              <a:t>Кезекті</a:t>
            </a:r>
            <a:r>
              <a:rPr lang="ru-RU" sz="1400" b="1" dirty="0" smtClean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жүргізудің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әділдігі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(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есепке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қою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күні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бойынша</a:t>
            </a:r>
            <a:r>
              <a:rPr lang="ru-RU" sz="1400" b="1" dirty="0" smtClean="0">
                <a:solidFill>
                  <a:srgbClr val="008F91"/>
                </a:solidFill>
                <a:cs typeface="Arial" panose="020B0604020202020204" pitchFamily="34" charset="0"/>
              </a:rPr>
              <a:t>)</a:t>
            </a:r>
          </a:p>
          <a:p>
            <a:pPr marL="461962" indent="-285750">
              <a:buFont typeface="Wingdings" panose="05000000000000000000" pitchFamily="2" charset="2"/>
              <a:buChar char="ü"/>
            </a:pPr>
            <a:r>
              <a:rPr lang="ru-RU" sz="1400" b="1" dirty="0" err="1" smtClean="0">
                <a:solidFill>
                  <a:srgbClr val="008F91"/>
                </a:solidFill>
                <a:cs typeface="Arial" panose="020B0604020202020204" pitchFamily="34" charset="0"/>
              </a:rPr>
              <a:t>Азаматтарға</a:t>
            </a:r>
            <a:r>
              <a:rPr lang="ru-RU" sz="1400" b="1" dirty="0" smtClean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арналған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ыңғайлы</a:t>
            </a:r>
            <a:r>
              <a:rPr lang="ru-RU" sz="1400" b="1" dirty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solidFill>
                  <a:srgbClr val="008F91"/>
                </a:solidFill>
                <a:cs typeface="Arial" panose="020B0604020202020204" pitchFamily="34" charset="0"/>
              </a:rPr>
              <a:t>сервис</a:t>
            </a:r>
          </a:p>
          <a:p>
            <a:pPr marL="461962" indent="-285750">
              <a:buFont typeface="Wingdings" panose="05000000000000000000" pitchFamily="2" charset="2"/>
              <a:buChar char="ü"/>
            </a:pPr>
            <a:r>
              <a:rPr lang="ru-RU" sz="1400" b="1" dirty="0" err="1">
                <a:solidFill>
                  <a:srgbClr val="008F91"/>
                </a:solidFill>
                <a:cs typeface="Arial" panose="020B0604020202020204" pitchFamily="34" charset="0"/>
              </a:rPr>
              <a:t>Ш</a:t>
            </a:r>
            <a:r>
              <a:rPr lang="ru-RU" sz="1400" b="1" dirty="0" err="1" smtClean="0">
                <a:solidFill>
                  <a:srgbClr val="008F91"/>
                </a:solidFill>
                <a:cs typeface="Arial" panose="020B0604020202020204" pitchFamily="34" charset="0"/>
              </a:rPr>
              <a:t>ешім</a:t>
            </a:r>
            <a:r>
              <a:rPr lang="ru-RU" sz="1400" b="1" dirty="0" smtClean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008F91"/>
                </a:solidFill>
                <a:cs typeface="Arial" panose="020B0604020202020204" pitchFamily="34" charset="0"/>
              </a:rPr>
              <a:t>қабылдаудың</a:t>
            </a:r>
            <a:r>
              <a:rPr lang="ru-RU" sz="1400" b="1" dirty="0" smtClean="0">
                <a:solidFill>
                  <a:srgbClr val="008F91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rgbClr val="008F91"/>
                </a:solidFill>
                <a:cs typeface="Arial" panose="020B0604020202020204" pitchFamily="34" charset="0"/>
              </a:rPr>
              <a:t>жеделдігі</a:t>
            </a:r>
            <a:endParaRPr lang="ru-RU" sz="1400" b="1" dirty="0">
              <a:solidFill>
                <a:srgbClr val="008F91"/>
              </a:solidFill>
              <a:cs typeface="Arial" panose="020B0604020202020204" pitchFamily="34" charset="0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3219450" y="3808545"/>
            <a:ext cx="2790205" cy="21765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ru-RU" sz="1400" b="1" u="sng" dirty="0" err="1">
                <a:cs typeface="Arial" panose="020B0604020202020204" pitchFamily="34" charset="0"/>
              </a:rPr>
              <a:t>Тұрғын</a:t>
            </a:r>
            <a:r>
              <a:rPr lang="ru-RU" sz="1400" b="1" u="sng" dirty="0">
                <a:cs typeface="Arial" panose="020B0604020202020204" pitchFamily="34" charset="0"/>
              </a:rPr>
              <a:t> </a:t>
            </a:r>
            <a:r>
              <a:rPr lang="ru-RU" sz="1400" b="1" u="sng" dirty="0" err="1">
                <a:cs typeface="Arial" panose="020B0604020202020204" pitchFamily="34" charset="0"/>
              </a:rPr>
              <a:t>үйді</a:t>
            </a:r>
            <a:r>
              <a:rPr lang="ru-RU" sz="1400" b="1" u="sng" dirty="0">
                <a:cs typeface="Arial" panose="020B0604020202020204" pitchFamily="34" charset="0"/>
              </a:rPr>
              <a:t> </a:t>
            </a:r>
            <a:r>
              <a:rPr lang="ru-RU" sz="1400" b="1" u="sng" dirty="0" err="1">
                <a:cs typeface="Arial" panose="020B0604020202020204" pitchFamily="34" charset="0"/>
              </a:rPr>
              <a:t>бөлу</a:t>
            </a:r>
            <a:r>
              <a:rPr lang="ru-RU" sz="1400" b="1" u="sng" dirty="0">
                <a:cs typeface="Arial" panose="020B0604020202020204" pitchFamily="34" charset="0"/>
              </a:rPr>
              <a:t> </a:t>
            </a:r>
            <a:r>
              <a:rPr lang="ru-RU" sz="1400" b="1" u="sng" dirty="0" err="1">
                <a:cs typeface="Arial" panose="020B0604020202020204" pitchFamily="34" charset="0"/>
              </a:rPr>
              <a:t>кезіндегі</a:t>
            </a:r>
            <a:r>
              <a:rPr lang="ru-RU" sz="1400" b="1" u="sng" dirty="0">
                <a:cs typeface="Arial" panose="020B0604020202020204" pitchFamily="34" charset="0"/>
              </a:rPr>
              <a:t> </a:t>
            </a:r>
            <a:r>
              <a:rPr lang="ru-RU" sz="1400" b="1" u="sng" dirty="0" err="1">
                <a:cs typeface="Arial" panose="020B0604020202020204" pitchFamily="34" charset="0"/>
              </a:rPr>
              <a:t>басымдық</a:t>
            </a:r>
            <a:r>
              <a:rPr lang="ru-RU" sz="1400" b="1" u="sng" dirty="0" smtClean="0">
                <a:cs typeface="Arial" panose="020B0604020202020204" pitchFamily="34" charset="0"/>
              </a:rPr>
              <a:t>:</a:t>
            </a:r>
          </a:p>
          <a:p>
            <a:pPr algn="ctr"/>
            <a:endParaRPr lang="ru-RU" sz="1400" b="1" u="sng" dirty="0" smtClean="0">
              <a:cs typeface="Arial" panose="020B0604020202020204" pitchFamily="34" charset="0"/>
            </a:endParaRPr>
          </a:p>
          <a:p>
            <a:pPr marL="404812" indent="-228600">
              <a:buFont typeface="+mj-lt"/>
              <a:buAutoNum type="arabicParenR"/>
            </a:pPr>
            <a:r>
              <a:rPr lang="ru-RU" sz="1200" b="1" dirty="0" smtClean="0">
                <a:cs typeface="Arial" panose="020B0604020202020204" pitchFamily="34" charset="0"/>
              </a:rPr>
              <a:t>1-ші </a:t>
            </a:r>
            <a:r>
              <a:rPr lang="ru-RU" sz="1200" b="1" dirty="0" err="1" smtClean="0">
                <a:cs typeface="Arial" panose="020B0604020202020204" pitchFamily="34" charset="0"/>
              </a:rPr>
              <a:t>санат</a:t>
            </a:r>
            <a:endParaRPr lang="ru-RU" sz="1200" b="1" dirty="0" smtClean="0">
              <a:cs typeface="Arial" panose="020B0604020202020204" pitchFamily="34" charset="0"/>
            </a:endParaRPr>
          </a:p>
          <a:p>
            <a:pPr marL="404812" indent="-228600">
              <a:buFont typeface="+mj-lt"/>
              <a:buAutoNum type="arabicParenR"/>
            </a:pPr>
            <a:endParaRPr lang="ru-RU" sz="500" b="1" dirty="0">
              <a:cs typeface="Arial" panose="020B0604020202020204" pitchFamily="34" charset="0"/>
            </a:endParaRPr>
          </a:p>
          <a:p>
            <a:pPr marL="404812" indent="-228600">
              <a:buFont typeface="+mj-lt"/>
              <a:buAutoNum type="arabicParenR"/>
            </a:pPr>
            <a:r>
              <a:rPr lang="ru-RU" sz="1200" b="1" dirty="0" smtClean="0">
                <a:cs typeface="Arial" panose="020B0604020202020204" pitchFamily="34" charset="0"/>
              </a:rPr>
              <a:t>2-ші </a:t>
            </a:r>
            <a:r>
              <a:rPr lang="ru-RU" sz="1200" b="1" dirty="0" err="1" smtClean="0">
                <a:cs typeface="Arial" panose="020B0604020202020204" pitchFamily="34" charset="0"/>
              </a:rPr>
              <a:t>санат</a:t>
            </a:r>
            <a:endParaRPr lang="ru-RU" sz="1200" b="1" dirty="0">
              <a:cs typeface="Arial" panose="020B0604020202020204" pitchFamily="34" charset="0"/>
            </a:endParaRPr>
          </a:p>
          <a:p>
            <a:pPr marL="404812" indent="-228600">
              <a:buFont typeface="+mj-lt"/>
              <a:buAutoNum type="arabicParenR"/>
            </a:pPr>
            <a:endParaRPr lang="ru-RU" sz="500" b="1" dirty="0">
              <a:cs typeface="Arial" panose="020B0604020202020204" pitchFamily="34" charset="0"/>
            </a:endParaRPr>
          </a:p>
          <a:p>
            <a:pPr marL="404812" indent="-228600">
              <a:buFont typeface="+mj-lt"/>
              <a:buAutoNum type="arabicParenR"/>
            </a:pPr>
            <a:r>
              <a:rPr lang="ru-RU" sz="1200" b="1" dirty="0" smtClean="0">
                <a:cs typeface="Arial" panose="020B0604020202020204" pitchFamily="34" charset="0"/>
              </a:rPr>
              <a:t>3-ші </a:t>
            </a:r>
            <a:r>
              <a:rPr lang="ru-RU" sz="1200" b="1" dirty="0" err="1" smtClean="0">
                <a:cs typeface="Arial" panose="020B0604020202020204" pitchFamily="34" charset="0"/>
              </a:rPr>
              <a:t>санат</a:t>
            </a:r>
            <a:r>
              <a:rPr lang="ru-RU" sz="1200" b="1" dirty="0" smtClean="0">
                <a:cs typeface="Arial" panose="020B0604020202020204" pitchFamily="34" charset="0"/>
              </a:rPr>
              <a:t> </a:t>
            </a:r>
            <a:endParaRPr lang="ru-RU" sz="1200" b="1" dirty="0">
              <a:cs typeface="Arial" panose="020B0604020202020204" pitchFamily="34" charset="0"/>
            </a:endParaRPr>
          </a:p>
          <a:p>
            <a:pPr marL="404812" indent="-228600">
              <a:buFont typeface="+mj-lt"/>
              <a:buAutoNum type="arabicParenR"/>
            </a:pPr>
            <a:endParaRPr lang="ru-RU" sz="500" b="1" dirty="0">
              <a:cs typeface="Arial" panose="020B0604020202020204" pitchFamily="34" charset="0"/>
            </a:endParaRPr>
          </a:p>
          <a:p>
            <a:pPr marL="404812" indent="-228600">
              <a:buFont typeface="+mj-lt"/>
              <a:buAutoNum type="arabicParenR"/>
            </a:pPr>
            <a:r>
              <a:rPr lang="ru-RU" sz="1200" b="1" dirty="0">
                <a:cs typeface="Arial" panose="020B0604020202020204" pitchFamily="34" charset="0"/>
              </a:rPr>
              <a:t>…</a:t>
            </a:r>
          </a:p>
          <a:p>
            <a:pPr marL="176212"/>
            <a:endParaRPr lang="ru-RU" sz="1200" b="1" dirty="0">
              <a:cs typeface="Arial" panose="020B0604020202020204" pitchFamily="34" charset="0"/>
            </a:endParaRPr>
          </a:p>
          <a:p>
            <a:pPr marL="176212"/>
            <a:r>
              <a:rPr lang="ru-RU" sz="1200" b="1" dirty="0" err="1">
                <a:cs typeface="Arial" panose="020B0604020202020204" pitchFamily="34" charset="0"/>
              </a:rPr>
              <a:t>Сонымен</a:t>
            </a:r>
            <a:r>
              <a:rPr lang="ru-RU" sz="1200" b="1" dirty="0">
                <a:cs typeface="Arial" panose="020B0604020202020204" pitchFamily="34" charset="0"/>
              </a:rPr>
              <a:t> </a:t>
            </a:r>
            <a:r>
              <a:rPr lang="ru-RU" sz="1200" b="1" dirty="0" err="1">
                <a:cs typeface="Arial" panose="020B0604020202020204" pitchFamily="34" charset="0"/>
              </a:rPr>
              <a:t>қатар</a:t>
            </a:r>
            <a:r>
              <a:rPr lang="ru-RU" sz="1200" b="1" dirty="0">
                <a:cs typeface="Arial" panose="020B0604020202020204" pitchFamily="34" charset="0"/>
              </a:rPr>
              <a:t>, </a:t>
            </a:r>
            <a:r>
              <a:rPr lang="ru-RU" sz="1200" b="1" dirty="0" err="1">
                <a:cs typeface="Arial" panose="020B0604020202020204" pitchFamily="34" charset="0"/>
              </a:rPr>
              <a:t>бір</a:t>
            </a:r>
            <a:r>
              <a:rPr lang="ru-RU" sz="1200" b="1" dirty="0">
                <a:cs typeface="Arial" panose="020B0604020202020204" pitchFamily="34" charset="0"/>
              </a:rPr>
              <a:t> </a:t>
            </a:r>
            <a:r>
              <a:rPr lang="ru-RU" sz="1200" b="1" dirty="0" err="1">
                <a:cs typeface="Arial" panose="020B0604020202020204" pitchFamily="34" charset="0"/>
              </a:rPr>
              <a:t>санаттағы</a:t>
            </a:r>
            <a:r>
              <a:rPr lang="ru-RU" sz="1200" b="1" dirty="0">
                <a:cs typeface="Arial" panose="020B0604020202020204" pitchFamily="34" charset="0"/>
              </a:rPr>
              <a:t> </a:t>
            </a:r>
            <a:r>
              <a:rPr lang="ru-RU" sz="1200" b="1" dirty="0" err="1">
                <a:cs typeface="Arial" panose="020B0604020202020204" pitchFamily="34" charset="0"/>
              </a:rPr>
              <a:t>кезекте</a:t>
            </a:r>
            <a:r>
              <a:rPr lang="ru-RU" sz="1200" b="1" dirty="0">
                <a:cs typeface="Arial" panose="020B0604020202020204" pitchFamily="34" charset="0"/>
              </a:rPr>
              <a:t> </a:t>
            </a:r>
            <a:r>
              <a:rPr lang="ru-RU" sz="1200" b="1" dirty="0" err="1">
                <a:cs typeface="Arial" panose="020B0604020202020204" pitchFamily="34" charset="0"/>
              </a:rPr>
              <a:t>тұрғандар</a:t>
            </a:r>
            <a:r>
              <a:rPr lang="ru-RU" sz="1200" b="1" dirty="0">
                <a:cs typeface="Arial" panose="020B0604020202020204" pitchFamily="34" charset="0"/>
              </a:rPr>
              <a:t> </a:t>
            </a:r>
            <a:r>
              <a:rPr lang="ru-RU" sz="1200" b="1" dirty="0" err="1">
                <a:cs typeface="Arial" panose="020B0604020202020204" pitchFamily="34" charset="0"/>
              </a:rPr>
              <a:t>басқа</a:t>
            </a:r>
            <a:r>
              <a:rPr lang="ru-RU" sz="1200" b="1" dirty="0">
                <a:cs typeface="Arial" panose="020B0604020202020204" pitchFamily="34" charset="0"/>
              </a:rPr>
              <a:t> </a:t>
            </a:r>
            <a:r>
              <a:rPr lang="ru-RU" sz="1200" b="1" dirty="0" err="1">
                <a:cs typeface="Arial" panose="020B0604020202020204" pitchFamily="34" charset="0"/>
              </a:rPr>
              <a:t>санаттардан</a:t>
            </a:r>
            <a:r>
              <a:rPr lang="ru-RU" sz="1200" b="1" dirty="0">
                <a:cs typeface="Arial" panose="020B0604020202020204" pitchFamily="34" charset="0"/>
              </a:rPr>
              <a:t> </a:t>
            </a:r>
            <a:r>
              <a:rPr lang="ru-RU" sz="1200" b="1" dirty="0" err="1">
                <a:cs typeface="Arial" panose="020B0604020202020204" pitchFamily="34" charset="0"/>
              </a:rPr>
              <a:t>бұрын</a:t>
            </a:r>
            <a:r>
              <a:rPr lang="ru-RU" sz="1200" b="1" dirty="0">
                <a:cs typeface="Arial" panose="020B0604020202020204" pitchFamily="34" charset="0"/>
              </a:rPr>
              <a:t> </a:t>
            </a:r>
            <a:r>
              <a:rPr lang="ru-RU" sz="1200" b="1" dirty="0" err="1">
                <a:cs typeface="Arial" panose="020B0604020202020204" pitchFamily="34" charset="0"/>
              </a:rPr>
              <a:t>баспана</a:t>
            </a:r>
            <a:r>
              <a:rPr lang="ru-RU" sz="1200" b="1" dirty="0">
                <a:cs typeface="Arial" panose="020B0604020202020204" pitchFamily="34" charset="0"/>
              </a:rPr>
              <a:t> ала </a:t>
            </a:r>
            <a:r>
              <a:rPr lang="ru-RU" sz="1200" b="1" dirty="0" err="1" smtClean="0">
                <a:cs typeface="Arial" panose="020B0604020202020204" pitchFamily="34" charset="0"/>
              </a:rPr>
              <a:t>алатын</a:t>
            </a:r>
            <a:r>
              <a:rPr lang="ru-RU" sz="1200" b="1" dirty="0" smtClean="0">
                <a:cs typeface="Arial" panose="020B0604020202020204" pitchFamily="34" charset="0"/>
              </a:rPr>
              <a:t> </a:t>
            </a:r>
            <a:r>
              <a:rPr lang="ru-RU" sz="1200" b="1" dirty="0" err="1">
                <a:cs typeface="Arial" panose="020B0604020202020204" pitchFamily="34" charset="0"/>
              </a:rPr>
              <a:t>немесе</a:t>
            </a:r>
            <a:r>
              <a:rPr lang="ru-RU" sz="1200" b="1" dirty="0">
                <a:cs typeface="Arial" panose="020B0604020202020204" pitchFamily="34" charset="0"/>
              </a:rPr>
              <a:t> </a:t>
            </a:r>
            <a:r>
              <a:rPr lang="ru-RU" sz="1200" b="1" dirty="0" err="1">
                <a:cs typeface="Arial" panose="020B0604020202020204" pitchFamily="34" charset="0"/>
              </a:rPr>
              <a:t>мүлдем</a:t>
            </a:r>
            <a:r>
              <a:rPr lang="ru-RU" sz="1200" b="1" dirty="0">
                <a:cs typeface="Arial" panose="020B0604020202020204" pitchFamily="34" charset="0"/>
              </a:rPr>
              <a:t> ала </a:t>
            </a:r>
            <a:r>
              <a:rPr lang="ru-RU" sz="1200" b="1" dirty="0" err="1" smtClean="0">
                <a:cs typeface="Arial" panose="020B0604020202020204" pitchFamily="34" charset="0"/>
              </a:rPr>
              <a:t>алмайтын</a:t>
            </a:r>
            <a:r>
              <a:rPr lang="ru-RU" sz="1200" b="1" dirty="0" smtClean="0">
                <a:cs typeface="Arial" panose="020B0604020202020204" pitchFamily="34" charset="0"/>
              </a:rPr>
              <a:t>.</a:t>
            </a:r>
            <a:endParaRPr lang="ru-RU" sz="1200" b="1" dirty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6323340" y="3282084"/>
            <a:ext cx="2662145" cy="23014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ru-RU" sz="1400" b="1" u="sng" dirty="0" err="1">
                <a:cs typeface="Arial" panose="020B0604020202020204" pitchFamily="34" charset="0"/>
              </a:rPr>
              <a:t>Тұрғын</a:t>
            </a:r>
            <a:r>
              <a:rPr lang="ru-RU" sz="1400" b="1" u="sng" dirty="0">
                <a:cs typeface="Arial" panose="020B0604020202020204" pitchFamily="34" charset="0"/>
              </a:rPr>
              <a:t> </a:t>
            </a:r>
            <a:r>
              <a:rPr lang="ru-RU" sz="1400" b="1" u="sng" dirty="0" err="1">
                <a:cs typeface="Arial" panose="020B0604020202020204" pitchFamily="34" charset="0"/>
              </a:rPr>
              <a:t>үйді</a:t>
            </a:r>
            <a:r>
              <a:rPr lang="ru-RU" sz="1400" b="1" u="sng" dirty="0">
                <a:cs typeface="Arial" panose="020B0604020202020204" pitchFamily="34" charset="0"/>
              </a:rPr>
              <a:t> </a:t>
            </a:r>
            <a:r>
              <a:rPr lang="ru-RU" sz="1400" b="1" u="sng" dirty="0" err="1">
                <a:cs typeface="Arial" panose="020B0604020202020204" pitchFamily="34" charset="0"/>
              </a:rPr>
              <a:t>бөлу</a:t>
            </a:r>
            <a:r>
              <a:rPr lang="ru-RU" sz="1400" b="1" u="sng" dirty="0">
                <a:cs typeface="Arial" panose="020B0604020202020204" pitchFamily="34" charset="0"/>
              </a:rPr>
              <a:t> </a:t>
            </a:r>
            <a:r>
              <a:rPr lang="ru-RU" sz="1400" b="1" u="sng" dirty="0" err="1">
                <a:cs typeface="Arial" panose="020B0604020202020204" pitchFamily="34" charset="0"/>
              </a:rPr>
              <a:t>кезіндегі</a:t>
            </a:r>
            <a:r>
              <a:rPr lang="ru-RU" sz="1400" b="1" u="sng" dirty="0">
                <a:cs typeface="Arial" panose="020B0604020202020204" pitchFamily="34" charset="0"/>
              </a:rPr>
              <a:t> </a:t>
            </a:r>
            <a:r>
              <a:rPr lang="ru-RU" sz="1400" b="1" u="sng" dirty="0" err="1">
                <a:cs typeface="Arial" panose="020B0604020202020204" pitchFamily="34" charset="0"/>
              </a:rPr>
              <a:t>басымдық</a:t>
            </a:r>
            <a:r>
              <a:rPr lang="ru-RU" sz="1400" b="1" u="sng" dirty="0">
                <a:cs typeface="Arial" panose="020B0604020202020204" pitchFamily="34" charset="0"/>
              </a:rPr>
              <a:t>:</a:t>
            </a:r>
          </a:p>
          <a:p>
            <a:pPr marL="360363"/>
            <a:endParaRPr lang="ru-RU" sz="1200" b="1" dirty="0">
              <a:solidFill>
                <a:schemeClr val="tx2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176213"/>
            <a:r>
              <a:rPr lang="ru-RU" sz="1200" b="1" dirty="0" err="1" smtClean="0">
                <a:solidFill>
                  <a:srgbClr val="008F94"/>
                </a:solidFill>
                <a:cs typeface="Arial" panose="020B0604020202020204" pitchFamily="34" charset="0"/>
              </a:rPr>
              <a:t>Есепке</a:t>
            </a:r>
            <a:r>
              <a:rPr lang="ru-RU" sz="1200" b="1" dirty="0" smtClean="0">
                <a:solidFill>
                  <a:srgbClr val="008F94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rgbClr val="008F94"/>
                </a:solidFill>
                <a:cs typeface="Arial" panose="020B0604020202020204" pitchFamily="34" charset="0"/>
              </a:rPr>
              <a:t>қою</a:t>
            </a:r>
            <a:r>
              <a:rPr lang="ru-RU" sz="1200" b="1" dirty="0" smtClean="0">
                <a:solidFill>
                  <a:srgbClr val="008F94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8F94"/>
                </a:solidFill>
                <a:cs typeface="Arial" panose="020B0604020202020204" pitchFamily="34" charset="0"/>
              </a:rPr>
              <a:t>күні</a:t>
            </a:r>
            <a:r>
              <a:rPr lang="ru-RU" sz="1200" b="1" dirty="0">
                <a:solidFill>
                  <a:srgbClr val="008F94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8F94"/>
                </a:solidFill>
                <a:cs typeface="Arial" panose="020B0604020202020204" pitchFamily="34" charset="0"/>
              </a:rPr>
              <a:t>бойынша</a:t>
            </a:r>
            <a:r>
              <a:rPr lang="ru-RU" sz="1200" b="1" dirty="0">
                <a:solidFill>
                  <a:srgbClr val="008F94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8F94"/>
                </a:solidFill>
                <a:cs typeface="Arial" panose="020B0604020202020204" pitchFamily="34" charset="0"/>
              </a:rPr>
              <a:t>әділ</a:t>
            </a:r>
            <a:r>
              <a:rPr lang="ru-RU" sz="1200" b="1" dirty="0">
                <a:solidFill>
                  <a:srgbClr val="008F94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rgbClr val="008F94"/>
                </a:solidFill>
                <a:cs typeface="Arial" panose="020B0604020202020204" pitchFamily="34" charset="0"/>
              </a:rPr>
              <a:t>бөлу</a:t>
            </a:r>
            <a:r>
              <a:rPr lang="ru-RU" sz="1200" b="1" dirty="0" smtClean="0">
                <a:solidFill>
                  <a:srgbClr val="008F94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8F94"/>
                </a:solidFill>
                <a:cs typeface="Arial" panose="020B0604020202020204" pitchFamily="34" charset="0"/>
              </a:rPr>
              <a:t>–  </a:t>
            </a:r>
            <a:r>
              <a:rPr lang="ru-RU" sz="1200" b="1" dirty="0" err="1">
                <a:cs typeface="Arial" panose="020B0604020202020204" pitchFamily="34" charset="0"/>
              </a:rPr>
              <a:t>ең</a:t>
            </a:r>
            <a:r>
              <a:rPr lang="ru-RU" sz="1200" b="1" dirty="0"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cs typeface="Arial" panose="020B0604020202020204" pitchFamily="34" charset="0"/>
              </a:rPr>
              <a:t>алдымен</a:t>
            </a:r>
            <a:r>
              <a:rPr lang="ru-RU" sz="1200" b="1" dirty="0" smtClean="0">
                <a:solidFill>
                  <a:srgbClr val="008F94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cs typeface="Arial" panose="020B0604020202020204" pitchFamily="34" charset="0"/>
              </a:rPr>
              <a:t>есепте</a:t>
            </a:r>
            <a:r>
              <a:rPr lang="ru-RU" sz="1200" b="1" dirty="0" smtClean="0">
                <a:solidFill>
                  <a:srgbClr val="008F94"/>
                </a:solidFill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cs typeface="Arial" panose="020B0604020202020204" pitchFamily="34" charset="0"/>
              </a:rPr>
              <a:t>ұзақ</a:t>
            </a:r>
            <a:r>
              <a:rPr lang="ru-RU" sz="1200" b="1" dirty="0" smtClean="0"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cs typeface="Arial" panose="020B0604020202020204" pitchFamily="34" charset="0"/>
              </a:rPr>
              <a:t>тұратындарға</a:t>
            </a:r>
            <a:endParaRPr lang="ru-RU" sz="1200" b="1" u="sng" dirty="0">
              <a:solidFill>
                <a:srgbClr val="008F91"/>
              </a:solidFill>
              <a:cs typeface="Arial" panose="020B0604020202020204" pitchFamily="34" charset="0"/>
            </a:endParaRPr>
          </a:p>
        </p:txBody>
      </p:sp>
      <p:pic>
        <p:nvPicPr>
          <p:cNvPr id="156" name="Рисунок 155" descr="ОТБАСЫ ЛОГО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704" y="99323"/>
            <a:ext cx="1188000" cy="3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z="1400" smtClean="0"/>
              <a:t>10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val="21287391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697181" y="916382"/>
            <a:ext cx="9339768" cy="1153301"/>
          </a:xfrm>
          <a:prstGeom prst="roundRect">
            <a:avLst/>
          </a:prstGeom>
          <a:solidFill>
            <a:srgbClr val="008C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114089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pPr lvl="1"/>
            <a:r>
              <a:rPr lang="ru-RU" sz="1600" b="1" dirty="0">
                <a:solidFill>
                  <a:schemeClr val="bg1"/>
                </a:solidFill>
              </a:rPr>
              <a:t>1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ru-RU" sz="1600" b="1" dirty="0">
                <a:solidFill>
                  <a:schemeClr val="bg1"/>
                </a:solidFill>
              </a:rPr>
              <a:t>ЖӘНЕ 2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ru-RU" sz="1600" b="1" dirty="0">
                <a:solidFill>
                  <a:schemeClr val="bg1"/>
                </a:solidFill>
              </a:rPr>
              <a:t>ТОПТАҒЫ </a:t>
            </a:r>
            <a:r>
              <a:rPr lang="ru-RU" sz="1600" b="1" dirty="0" smtClean="0">
                <a:solidFill>
                  <a:schemeClr val="bg1"/>
                </a:solidFill>
              </a:rPr>
              <a:t>МҮГЕДЕКТІГІ БАР АЗАМАТТАРДЫ НЕСИЕЛЕНДІРУ МӘСЕЛЕЛЕРІ МЕН ҰСЫНЫСТАРЫ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2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84639"/>
            <a:ext cx="2743200" cy="365125"/>
          </a:xfrm>
        </p:spPr>
        <p:txBody>
          <a:bodyPr/>
          <a:lstStyle/>
          <a:p>
            <a:r>
              <a:rPr lang="ru-RU" sz="1400" dirty="0" smtClean="0"/>
              <a:t>11</a:t>
            </a:r>
            <a:endParaRPr lang="ru-RU" dirty="0"/>
          </a:p>
        </p:txBody>
      </p:sp>
      <p:pic>
        <p:nvPicPr>
          <p:cNvPr id="26" name="Рисунок 25" descr="ОТБАСЫ ЛОГ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741" y="121366"/>
            <a:ext cx="1188000" cy="3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634250" y="905772"/>
            <a:ext cx="34710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chemeClr val="bg1"/>
                </a:solidFill>
              </a:rPr>
              <a:t>Тұрғын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үй-коммуналдық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инфрақұрылымды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дамытудың</a:t>
            </a:r>
            <a:r>
              <a:rPr lang="ru-RU" b="1" dirty="0">
                <a:solidFill>
                  <a:schemeClr val="bg1"/>
                </a:solidFill>
              </a:rPr>
              <a:t> 2026 </a:t>
            </a:r>
            <a:r>
              <a:rPr lang="ru-RU" b="1" dirty="0" err="1">
                <a:solidFill>
                  <a:schemeClr val="bg1"/>
                </a:solidFill>
              </a:rPr>
              <a:t>жылға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дейінгі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тұжырымдамасы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3061" y="510058"/>
            <a:ext cx="18905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8C8F"/>
                </a:solidFill>
              </a:rPr>
              <a:t>МӘСЕЛЕЛЕР:</a:t>
            </a:r>
            <a:endParaRPr lang="ru-RU" sz="2000" b="1" dirty="0">
              <a:solidFill>
                <a:srgbClr val="008C8F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038600" y="1040805"/>
            <a:ext cx="5783133" cy="864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C00000"/>
                </a:solidFill>
              </a:rPr>
              <a:t>Мүгедектердің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еңбек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немесе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кәсіпкерлік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қызметтен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түсетін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кірістердің</a:t>
            </a:r>
            <a:r>
              <a:rPr lang="ru-RU" b="1" dirty="0">
                <a:solidFill>
                  <a:srgbClr val="C00000"/>
                </a:solidFill>
              </a:rPr>
              <a:t> болу </a:t>
            </a:r>
            <a:r>
              <a:rPr lang="ru-RU" b="1" dirty="0" err="1">
                <a:solidFill>
                  <a:srgbClr val="C00000"/>
                </a:solidFill>
              </a:rPr>
              <a:t>талаптарына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сәйкес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келмеуі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697181" y="2152806"/>
            <a:ext cx="9339768" cy="936000"/>
          </a:xfrm>
          <a:prstGeom prst="roundRect">
            <a:avLst/>
          </a:prstGeom>
          <a:solidFill>
            <a:srgbClr val="008C8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038600" y="2251528"/>
            <a:ext cx="5783133" cy="715089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C00000"/>
                </a:solidFill>
              </a:rPr>
              <a:t>Іс-әрекетке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қабілетсіз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мүгедектерді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несиелеу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мүмкіндігі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жоқ</a:t>
            </a:r>
            <a:r>
              <a:rPr lang="ru-RU" b="1" dirty="0">
                <a:solidFill>
                  <a:srgbClr val="C00000"/>
                </a:solidFill>
              </a:rPr>
              <a:t>, </a:t>
            </a:r>
            <a:r>
              <a:rPr lang="ru-RU" b="1" dirty="0" err="1">
                <a:solidFill>
                  <a:srgbClr val="C00000"/>
                </a:solidFill>
              </a:rPr>
              <a:t>өйткені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мәміле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жарамсыз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56024" y="2256228"/>
            <a:ext cx="17146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ҚР </a:t>
            </a:r>
            <a:r>
              <a:rPr lang="ru-RU" b="1" dirty="0" err="1">
                <a:solidFill>
                  <a:schemeClr val="bg1"/>
                </a:solidFill>
              </a:rPr>
              <a:t>Азаматтық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err="1">
                <a:solidFill>
                  <a:schemeClr val="bg1"/>
                </a:solidFill>
              </a:rPr>
              <a:t>кодексі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023061" y="3438827"/>
            <a:ext cx="4033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>
                <a:solidFill>
                  <a:srgbClr val="008C8F"/>
                </a:solidFill>
              </a:rPr>
              <a:t>тәуекелдерді</a:t>
            </a:r>
            <a:r>
              <a:rPr lang="ru-RU" b="1" i="1" dirty="0">
                <a:solidFill>
                  <a:srgbClr val="008C8F"/>
                </a:solidFill>
              </a:rPr>
              <a:t> </a:t>
            </a:r>
            <a:r>
              <a:rPr lang="ru-RU" b="1" i="1" dirty="0" err="1">
                <a:solidFill>
                  <a:srgbClr val="008C8F"/>
                </a:solidFill>
              </a:rPr>
              <a:t>ескере</a:t>
            </a:r>
            <a:r>
              <a:rPr lang="ru-RU" b="1" i="1" dirty="0">
                <a:solidFill>
                  <a:srgbClr val="008C8F"/>
                </a:solidFill>
              </a:rPr>
              <a:t> </a:t>
            </a:r>
            <a:r>
              <a:rPr lang="ru-RU" b="1" i="1" dirty="0" err="1">
                <a:solidFill>
                  <a:srgbClr val="008C8F"/>
                </a:solidFill>
              </a:rPr>
              <a:t>отырып</a:t>
            </a:r>
            <a:endParaRPr lang="ru-RU" b="1" i="1" dirty="0">
              <a:solidFill>
                <a:srgbClr val="008C8F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34249" y="3317310"/>
            <a:ext cx="54308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4000" dirty="0" smtClean="0">
                <a:solidFill>
                  <a:schemeClr val="bg1"/>
                </a:solidFill>
              </a:rPr>
              <a:t> 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25637" y="3579233"/>
            <a:ext cx="543088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4000" dirty="0" smtClean="0">
                <a:solidFill>
                  <a:schemeClr val="bg1"/>
                </a:solidFill>
              </a:rPr>
              <a:t> 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892524" y="3783266"/>
            <a:ext cx="8853009" cy="1326926"/>
          </a:xfrm>
          <a:prstGeom prst="roundRect">
            <a:avLst/>
          </a:prstGeom>
          <a:noFill/>
          <a:ln w="19050">
            <a:solidFill>
              <a:srgbClr val="008C8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TextBox 62"/>
          <p:cNvSpPr txBox="1"/>
          <p:nvPr/>
        </p:nvSpPr>
        <p:spPr>
          <a:xfrm>
            <a:off x="1006157" y="3821569"/>
            <a:ext cx="8739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b="1" dirty="0"/>
              <a:t>Банк </a:t>
            </a:r>
            <a:r>
              <a:rPr lang="ru-RU" b="1" dirty="0" err="1"/>
              <a:t>мүгедектің</a:t>
            </a:r>
            <a:r>
              <a:rPr lang="ru-RU" b="1" dirty="0"/>
              <a:t> </a:t>
            </a:r>
            <a:r>
              <a:rPr lang="ru-RU" b="1" dirty="0" err="1"/>
              <a:t>табысы</a:t>
            </a:r>
            <a:r>
              <a:rPr lang="ru-RU" b="1" dirty="0"/>
              <a:t> </a:t>
            </a:r>
            <a:r>
              <a:rPr lang="ru-RU" b="1" dirty="0" err="1"/>
              <a:t>болмаған</a:t>
            </a:r>
            <a:r>
              <a:rPr lang="ru-RU" b="1" dirty="0"/>
              <a:t> </a:t>
            </a:r>
            <a:r>
              <a:rPr lang="ru-RU" b="1" dirty="0" err="1"/>
              <a:t>кезде</a:t>
            </a:r>
            <a:r>
              <a:rPr lang="ru-RU" b="1" dirty="0"/>
              <a:t> </a:t>
            </a:r>
            <a:r>
              <a:rPr lang="ru-RU" b="1" dirty="0" err="1"/>
              <a:t>жақын</a:t>
            </a:r>
            <a:r>
              <a:rPr lang="ru-RU" b="1" dirty="0"/>
              <a:t> </a:t>
            </a:r>
            <a:r>
              <a:rPr lang="ru-RU" b="1" dirty="0" err="1"/>
              <a:t>туысы</a:t>
            </a:r>
            <a:r>
              <a:rPr lang="ru-RU" b="1" dirty="0"/>
              <a:t> - </a:t>
            </a:r>
            <a:r>
              <a:rPr lang="ru-RU" b="1" dirty="0" err="1"/>
              <a:t>қосалқы</a:t>
            </a:r>
            <a:r>
              <a:rPr lang="ru-RU" b="1" dirty="0"/>
              <a:t> </a:t>
            </a:r>
            <a:r>
              <a:rPr lang="ru-RU" b="1" dirty="0" err="1"/>
              <a:t>қарыз</a:t>
            </a:r>
            <a:r>
              <a:rPr lang="ru-RU" b="1" dirty="0"/>
              <a:t> </a:t>
            </a:r>
            <a:r>
              <a:rPr lang="ru-RU" b="1" dirty="0" err="1"/>
              <a:t>алушыны</a:t>
            </a:r>
            <a:r>
              <a:rPr lang="ru-RU" b="1" dirty="0"/>
              <a:t> </a:t>
            </a:r>
            <a:r>
              <a:rPr lang="ru-RU" b="1" dirty="0" err="1"/>
              <a:t>тарта</a:t>
            </a:r>
            <a:r>
              <a:rPr lang="ru-RU" b="1" dirty="0"/>
              <a:t> </a:t>
            </a:r>
            <a:r>
              <a:rPr lang="ru-RU" b="1" dirty="0" err="1"/>
              <a:t>отырып</a:t>
            </a:r>
            <a:r>
              <a:rPr lang="ru-RU" b="1" dirty="0"/>
              <a:t> кредит беру </a:t>
            </a:r>
            <a:r>
              <a:rPr lang="ru-RU" b="1" dirty="0" err="1"/>
              <a:t>туралы</a:t>
            </a:r>
            <a:r>
              <a:rPr lang="ru-RU" b="1" dirty="0"/>
              <a:t> </a:t>
            </a:r>
            <a:r>
              <a:rPr lang="ru-RU" b="1" dirty="0" err="1"/>
              <a:t>шешім</a:t>
            </a:r>
            <a:r>
              <a:rPr lang="ru-RU" b="1" dirty="0"/>
              <a:t> </a:t>
            </a:r>
            <a:r>
              <a:rPr lang="ru-RU" b="1" dirty="0" err="1"/>
              <a:t>қабылдады</a:t>
            </a:r>
            <a:r>
              <a:rPr lang="ru-RU" b="1" dirty="0" smtClean="0"/>
              <a:t>;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b="1" dirty="0" err="1"/>
              <a:t>Мүгедектерге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мүгедек</a:t>
            </a:r>
            <a:r>
              <a:rPr lang="ru-RU" b="1" dirty="0"/>
              <a:t> </a:t>
            </a:r>
            <a:r>
              <a:rPr lang="ru-RU" b="1" dirty="0" err="1"/>
              <a:t>балалары</a:t>
            </a:r>
            <a:r>
              <a:rPr lang="ru-RU" b="1" dirty="0"/>
              <a:t> бар </a:t>
            </a:r>
            <a:r>
              <a:rPr lang="ru-RU" b="1" dirty="0" err="1"/>
              <a:t>отбасыларға</a:t>
            </a:r>
            <a:r>
              <a:rPr lang="ru-RU" b="1" dirty="0"/>
              <a:t> </a:t>
            </a:r>
            <a:r>
              <a:rPr lang="ru-RU" b="1" dirty="0" err="1"/>
              <a:t>кредиттік</a:t>
            </a:r>
            <a:r>
              <a:rPr lang="ru-RU" b="1" dirty="0"/>
              <a:t> </a:t>
            </a:r>
            <a:r>
              <a:rPr lang="ru-RU" b="1" dirty="0" err="1"/>
              <a:t>тұрғын</a:t>
            </a:r>
            <a:r>
              <a:rPr lang="ru-RU" b="1" dirty="0"/>
              <a:t> </a:t>
            </a:r>
            <a:r>
              <a:rPr lang="ru-RU" b="1" dirty="0" err="1"/>
              <a:t>үй</a:t>
            </a:r>
            <a:r>
              <a:rPr lang="ru-RU" b="1" dirty="0"/>
              <a:t> </a:t>
            </a:r>
            <a:r>
              <a:rPr lang="ru-RU" b="1" dirty="0" err="1"/>
              <a:t>сатып</a:t>
            </a:r>
            <a:r>
              <a:rPr lang="ru-RU" b="1" dirty="0"/>
              <a:t> </a:t>
            </a:r>
            <a:r>
              <a:rPr lang="ru-RU" b="1" dirty="0" err="1"/>
              <a:t>алушыларды</a:t>
            </a:r>
            <a:r>
              <a:rPr lang="ru-RU" b="1" dirty="0"/>
              <a:t> </a:t>
            </a:r>
            <a:r>
              <a:rPr lang="ru-RU" b="1" dirty="0" err="1"/>
              <a:t>іріктеу</a:t>
            </a:r>
            <a:r>
              <a:rPr lang="ru-RU" b="1" dirty="0"/>
              <a:t> </a:t>
            </a:r>
            <a:r>
              <a:rPr lang="ru-RU" b="1" dirty="0" err="1"/>
              <a:t>кезінде</a:t>
            </a:r>
            <a:r>
              <a:rPr lang="ru-RU" b="1" dirty="0"/>
              <a:t> </a:t>
            </a:r>
            <a:r>
              <a:rPr lang="ru-RU" b="1" dirty="0" err="1"/>
              <a:t>басымдық</a:t>
            </a:r>
            <a:r>
              <a:rPr lang="ru-RU" b="1" dirty="0"/>
              <a:t> беру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2523" y="3234140"/>
            <a:ext cx="3700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8C8F"/>
                </a:solidFill>
              </a:rPr>
              <a:t>"ОТБАСЫ БАНКІ" АҚ ШЕШІМІ: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981397" y="5611796"/>
            <a:ext cx="8840336" cy="987604"/>
          </a:xfrm>
          <a:prstGeom prst="roundRect">
            <a:avLst/>
          </a:prstGeom>
          <a:noFill/>
          <a:ln w="19050">
            <a:solidFill>
              <a:srgbClr val="008C8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981397" y="5208199"/>
            <a:ext cx="2263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solidFill>
                  <a:srgbClr val="008C8F"/>
                </a:solidFill>
              </a:rPr>
              <a:t>ҰСЫНЫСТАР</a:t>
            </a:r>
            <a:r>
              <a:rPr lang="ru-RU" sz="2000" b="1" dirty="0" smtClean="0">
                <a:solidFill>
                  <a:srgbClr val="008C8F"/>
                </a:solidFill>
              </a:rPr>
              <a:t>:</a:t>
            </a:r>
            <a:endParaRPr lang="ru-RU" sz="2000" b="1" dirty="0">
              <a:solidFill>
                <a:srgbClr val="008C8F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77337" y="5624115"/>
            <a:ext cx="82714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/>
              <a:t>2026 </a:t>
            </a:r>
            <a:r>
              <a:rPr lang="ru-RU" b="1" dirty="0" err="1"/>
              <a:t>жылға</a:t>
            </a:r>
            <a:r>
              <a:rPr lang="ru-RU" b="1" dirty="0"/>
              <a:t> </a:t>
            </a:r>
            <a:r>
              <a:rPr lang="ru-RU" b="1" dirty="0" err="1"/>
              <a:t>дейін</a:t>
            </a:r>
            <a:r>
              <a:rPr lang="ru-RU" b="1" dirty="0"/>
              <a:t> ТКШ </a:t>
            </a:r>
            <a:r>
              <a:rPr lang="ru-RU" b="1" dirty="0" err="1"/>
              <a:t>дамыту</a:t>
            </a:r>
            <a:r>
              <a:rPr lang="ru-RU" b="1" dirty="0"/>
              <a:t> </a:t>
            </a:r>
            <a:r>
              <a:rPr lang="ru-RU" b="1" dirty="0" err="1"/>
              <a:t>Тұжырымдамасына</a:t>
            </a:r>
            <a:r>
              <a:rPr lang="ru-RU" b="1" dirty="0"/>
              <a:t> </a:t>
            </a:r>
            <a:r>
              <a:rPr lang="ru-RU" b="1" dirty="0" err="1"/>
              <a:t>кірістердің</a:t>
            </a:r>
            <a:r>
              <a:rPr lang="ru-RU" b="1" dirty="0"/>
              <a:t> болу </a:t>
            </a:r>
            <a:r>
              <a:rPr lang="ru-RU" b="1" dirty="0" err="1"/>
              <a:t>шарттарына</a:t>
            </a:r>
            <a:r>
              <a:rPr lang="ru-RU" b="1" dirty="0"/>
              <a:t> </a:t>
            </a:r>
            <a:r>
              <a:rPr lang="ru-RU" b="1" dirty="0" err="1"/>
              <a:t>қатысты</a:t>
            </a:r>
            <a:r>
              <a:rPr lang="ru-RU" b="1" dirty="0"/>
              <a:t> </a:t>
            </a:r>
            <a:r>
              <a:rPr lang="ru-RU" b="1" dirty="0" err="1"/>
              <a:t>өзгерістер</a:t>
            </a:r>
            <a:r>
              <a:rPr lang="ru-RU" b="1" dirty="0"/>
              <a:t> </a:t>
            </a:r>
            <a:r>
              <a:rPr lang="ru-RU" b="1" dirty="0" err="1"/>
              <a:t>енгізу</a:t>
            </a:r>
            <a:r>
              <a:rPr lang="ru-RU" b="1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err="1"/>
              <a:t>Әрекетке</a:t>
            </a:r>
            <a:r>
              <a:rPr lang="ru-RU" b="1" dirty="0"/>
              <a:t> </a:t>
            </a:r>
            <a:r>
              <a:rPr lang="ru-RU" b="1" dirty="0" err="1"/>
              <a:t>қабілетсіз</a:t>
            </a:r>
            <a:r>
              <a:rPr lang="ru-RU" b="1" dirty="0"/>
              <a:t> </a:t>
            </a:r>
            <a:r>
              <a:rPr lang="ru-RU" b="1" dirty="0" err="1"/>
              <a:t>мүгедектерге</a:t>
            </a:r>
            <a:r>
              <a:rPr lang="ru-RU" b="1" dirty="0"/>
              <a:t> кредит беру </a:t>
            </a:r>
            <a:r>
              <a:rPr lang="ru-RU" b="1" dirty="0" err="1"/>
              <a:t>тетігін</a:t>
            </a:r>
            <a:r>
              <a:rPr lang="ru-RU" b="1" dirty="0"/>
              <a:t> </a:t>
            </a:r>
            <a:r>
              <a:rPr lang="ru-RU" b="1" dirty="0" err="1"/>
              <a:t>айқындау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436985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/>
          <p:cNvSpPr/>
          <p:nvPr/>
        </p:nvSpPr>
        <p:spPr>
          <a:xfrm>
            <a:off x="594360" y="4064964"/>
            <a:ext cx="10094381" cy="936000"/>
          </a:xfrm>
          <a:prstGeom prst="rect">
            <a:avLst/>
          </a:prstGeom>
          <a:solidFill>
            <a:srgbClr val="CBDBDC"/>
          </a:solidFill>
          <a:ln w="28575">
            <a:solidFill>
              <a:srgbClr val="008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94360" y="2802153"/>
            <a:ext cx="10094381" cy="936000"/>
          </a:xfrm>
          <a:prstGeom prst="rect">
            <a:avLst/>
          </a:prstGeom>
          <a:solidFill>
            <a:srgbClr val="CBDBDC"/>
          </a:solidFill>
          <a:ln w="28575">
            <a:solidFill>
              <a:srgbClr val="008F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94360" y="1516417"/>
            <a:ext cx="10094381" cy="936000"/>
          </a:xfrm>
          <a:prstGeom prst="rect">
            <a:avLst/>
          </a:prstGeom>
          <a:solidFill>
            <a:srgbClr val="CBDBDC"/>
          </a:solidFill>
          <a:ln w="28575">
            <a:solidFill>
              <a:srgbClr val="008F9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86115-32E2-40F9-9EFE-59296D83E01E}" type="slidenum">
              <a:rPr lang="ru-RU" smtClean="0"/>
              <a:t>2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114089"/>
            <a:ext cx="10094741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pPr lvl="1"/>
            <a:r>
              <a:rPr lang="ru-RU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МҮМКІНДІГІ </a:t>
            </a:r>
            <a:r>
              <a:rPr lang="ru-RU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ШЕКТЕУЛІ АЗАМАТТАРДЫ </a:t>
            </a:r>
            <a:r>
              <a:rPr lang="ru-RU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НЕСИЕЛЕНДІРУ </a:t>
            </a:r>
            <a:r>
              <a:rPr lang="kk-KZ" sz="1400" i="1" dirty="0">
                <a:solidFill>
                  <a:schemeClr val="bg1"/>
                </a:solidFill>
              </a:rPr>
              <a:t>(2019 </a:t>
            </a:r>
            <a:r>
              <a:rPr lang="kk-KZ" sz="1400" i="1" dirty="0" smtClean="0">
                <a:solidFill>
                  <a:schemeClr val="bg1"/>
                </a:solidFill>
              </a:rPr>
              <a:t>ж. </a:t>
            </a:r>
            <a:r>
              <a:rPr lang="kk-KZ" sz="1400" i="1" dirty="0">
                <a:solidFill>
                  <a:schemeClr val="bg1"/>
                </a:solidFill>
              </a:rPr>
              <a:t>бастап берілген несиелер 01.06.2023 ж.бойынша</a:t>
            </a:r>
            <a:r>
              <a:rPr lang="kk-KZ" sz="1400" i="1" dirty="0" smtClean="0">
                <a:solidFill>
                  <a:schemeClr val="bg1"/>
                </a:solidFill>
              </a:rPr>
              <a:t>)</a:t>
            </a:r>
            <a:endParaRPr lang="ru-RU" sz="1400" dirty="0">
              <a:solidFill>
                <a:schemeClr val="bg1"/>
              </a:solidFill>
            </a:endParaRPr>
          </a:p>
        </p:txBody>
      </p:sp>
      <p:pic>
        <p:nvPicPr>
          <p:cNvPr id="4" name="Рисунок 3" descr="ОТБАСЫ ЛОГО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6400" y="128643"/>
            <a:ext cx="1188000" cy="3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4899152" y="828339"/>
            <a:ext cx="1620000" cy="4496695"/>
          </a:xfrm>
          <a:prstGeom prst="rect">
            <a:avLst/>
          </a:prstGeom>
          <a:solidFill>
            <a:srgbClr val="008F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706682" y="828338"/>
            <a:ext cx="1620000" cy="4496695"/>
          </a:xfrm>
          <a:prstGeom prst="rect">
            <a:avLst/>
          </a:prstGeom>
          <a:solidFill>
            <a:srgbClr val="008F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666367" y="828339"/>
            <a:ext cx="1620000" cy="4496694"/>
          </a:xfrm>
          <a:prstGeom prst="rect">
            <a:avLst/>
          </a:prstGeom>
          <a:solidFill>
            <a:srgbClr val="008F9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6" descr="https://hcsbk.kz/local/templates/inner/images/arenda_item_1.png"/>
          <p:cNvPicPr>
            <a:picLocks noChangeAspect="1" noChangeArrowheads="1"/>
          </p:cNvPicPr>
          <p:nvPr/>
        </p:nvPicPr>
        <p:blipFill>
          <a:blip r:embed="rId3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452" y="1613523"/>
            <a:ext cx="681227" cy="681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https://hcsbk.kz/local/templates/inner/images/arenda_item_2.png"/>
          <p:cNvPicPr>
            <a:picLocks noChangeAspect="1" noChangeArrowheads="1"/>
          </p:cNvPicPr>
          <p:nvPr/>
        </p:nvPicPr>
        <p:blipFill>
          <a:blip r:embed="rId4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71" y="2939716"/>
            <a:ext cx="609567" cy="609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1672315" y="1644809"/>
            <a:ext cx="30236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b"/>
            <a:r>
              <a:rPr lang="ru-RU" b="1" dirty="0">
                <a:cs typeface="Arial" panose="020B0604020202020204" pitchFamily="34" charset="0"/>
              </a:rPr>
              <a:t>1 ЖӘНЕ 2 ТОПТАҒЫ МҮГЕДЕКТІГІ БАР АДАМДАР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110341" y="929517"/>
            <a:ext cx="1197622" cy="467239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2%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917871" y="944113"/>
            <a:ext cx="1197622" cy="452643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5</a:t>
            </a:r>
            <a:r>
              <a:rPr lang="ru-RU" sz="3200" b="1" dirty="0" smtClean="0">
                <a:solidFill>
                  <a:schemeClr val="tx1"/>
                </a:solidFill>
              </a:rPr>
              <a:t>%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795097" y="946057"/>
            <a:ext cx="1362540" cy="450699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chemeClr val="tx1"/>
                </a:solidFill>
              </a:rPr>
              <a:t>нарық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107388" y="1648429"/>
            <a:ext cx="955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515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07388" y="2966512"/>
            <a:ext cx="955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457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139198" y="1630182"/>
            <a:ext cx="955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88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035284" y="2939716"/>
            <a:ext cx="955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301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05511" y="1673663"/>
            <a:ext cx="955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*-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92576" y="2948909"/>
            <a:ext cx="13814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4 192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198865" y="2814823"/>
            <a:ext cx="37969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b"/>
            <a:r>
              <a:rPr lang="ru-RU" b="1" dirty="0">
                <a:cs typeface="Arial" panose="020B0604020202020204" pitchFamily="34" charset="0"/>
              </a:rPr>
              <a:t>МҮГЕДЕК БАЛАЛАРЫ БАР НЕМЕСЕ ОЛАРДЫ ТӘРБИЕЛЕП ОТЫРҒАН ОТБАСЫЛАР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23971" y="4271353"/>
            <a:ext cx="2922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БАРЛЫҒЫ:</a:t>
            </a:r>
            <a:endParaRPr lang="ru-RU" sz="28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110341" y="4205710"/>
            <a:ext cx="13814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4 192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107388" y="4205710"/>
            <a:ext cx="13814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972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9035284" y="4240576"/>
            <a:ext cx="13814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389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37278" y="5674769"/>
            <a:ext cx="96920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 smtClean="0">
                <a:ea typeface="Calibri" panose="020F0502020204030204" pitchFamily="34" charset="0"/>
              </a:rPr>
              <a:t>*</a:t>
            </a:r>
            <a:r>
              <a:rPr lang="kk-KZ" sz="1600" dirty="0" smtClean="0">
                <a:ea typeface="Calibri" panose="020F0502020204030204" pitchFamily="34" charset="0"/>
              </a:rPr>
              <a:t>1 </a:t>
            </a:r>
            <a:r>
              <a:rPr lang="kk-KZ" sz="1600" dirty="0">
                <a:ea typeface="Calibri" panose="020F0502020204030204" pitchFamily="34" charset="0"/>
              </a:rPr>
              <a:t>және 2 топтағы мүгедектерді қолдау мақсатында аталмыш санаттағы азаматтар, Тұрғын үй-коммуналдық инфрақұрылымды дамытудың 2026 жылға дейінгі тұжырымдамасы аясында, </a:t>
            </a:r>
            <a:r>
              <a:rPr lang="en-US" sz="1600" dirty="0" smtClean="0">
                <a:ea typeface="Calibri" panose="020F0502020204030204" pitchFamily="34" charset="0"/>
              </a:rPr>
              <a:t>23</a:t>
            </a:r>
            <a:r>
              <a:rPr lang="ru-RU" sz="1600" dirty="0" smtClean="0">
                <a:ea typeface="Calibri" panose="020F0502020204030204" pitchFamily="34" charset="0"/>
              </a:rPr>
              <a:t>.09.2022 </a:t>
            </a:r>
            <a:r>
              <a:rPr lang="ru-RU" sz="1600" dirty="0" err="1" smtClean="0">
                <a:ea typeface="Calibri" panose="020F0502020204030204" pitchFamily="34" charset="0"/>
              </a:rPr>
              <a:t>жылдан</a:t>
            </a:r>
            <a:r>
              <a:rPr lang="ru-RU" sz="1600" dirty="0" smtClean="0">
                <a:ea typeface="Calibri" panose="020F0502020204030204" pitchFamily="34" charset="0"/>
              </a:rPr>
              <a:t> </a:t>
            </a:r>
            <a:r>
              <a:rPr lang="ru-RU" sz="1600" dirty="0" err="1" smtClean="0">
                <a:ea typeface="Calibri" panose="020F0502020204030204" pitchFamily="34" charset="0"/>
              </a:rPr>
              <a:t>бастап</a:t>
            </a:r>
            <a:r>
              <a:rPr lang="ru-RU" sz="1600" dirty="0" smtClean="0">
                <a:ea typeface="Calibri" panose="020F0502020204030204" pitchFamily="34" charset="0"/>
              </a:rPr>
              <a:t>, </a:t>
            </a:r>
            <a:r>
              <a:rPr lang="kk-KZ" sz="1600" dirty="0" smtClean="0">
                <a:ea typeface="Calibri" panose="020F0502020204030204" pitchFamily="34" charset="0"/>
              </a:rPr>
              <a:t>жылдық </a:t>
            </a:r>
            <a:r>
              <a:rPr lang="kk-KZ" sz="1600" dirty="0">
                <a:ea typeface="Calibri" panose="020F0502020204030204" pitchFamily="34" charset="0"/>
              </a:rPr>
              <a:t>2 пайызбен несиелендіру бағдарламасына енгізілді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44557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101139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  МЕМЛЕКЕТТІК </a:t>
            </a:r>
            <a:r>
              <a:rPr lang="ru-RU" sz="1600" b="1" dirty="0">
                <a:solidFill>
                  <a:schemeClr val="bg1"/>
                </a:solidFill>
                <a:cs typeface="Arial" panose="020B0604020202020204" pitchFamily="34" charset="0"/>
              </a:rPr>
              <a:t>БАҒДАРЛАМАЛАРДЫ </a:t>
            </a:r>
            <a:r>
              <a:rPr lang="ru-RU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ЖҮЗЕГЕ </a:t>
            </a:r>
            <a:r>
              <a:rPr lang="ru-RU" sz="1600" b="1" dirty="0">
                <a:solidFill>
                  <a:schemeClr val="bg1"/>
                </a:solidFill>
                <a:cs typeface="Arial" panose="020B0604020202020204" pitchFamily="34" charset="0"/>
              </a:rPr>
              <a:t>АСЫРУ </a:t>
            </a:r>
            <a:r>
              <a:rPr lang="ru-RU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БАРЫСЫНДАҒЫ </a:t>
            </a:r>
            <a:r>
              <a:rPr lang="ru-RU" sz="1600" b="1" dirty="0">
                <a:solidFill>
                  <a:schemeClr val="bg1"/>
                </a:solidFill>
                <a:cs typeface="Arial" panose="020B0604020202020204" pitchFamily="34" charset="0"/>
              </a:rPr>
              <a:t>ТҰРҒЫН ҮЙГЕ ҚОЛЖЕТІМДІЛІК САТЫСЫ</a:t>
            </a: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84639"/>
            <a:ext cx="2743200" cy="365125"/>
          </a:xfrm>
        </p:spPr>
        <p:txBody>
          <a:bodyPr/>
          <a:lstStyle/>
          <a:p>
            <a:fld id="{E4C86115-32E2-40F9-9EFE-59296D83E01E}" type="slidenum">
              <a:rPr lang="ru-RU" smtClean="0"/>
              <a:t>3</a:t>
            </a:fld>
            <a:endParaRPr lang="ru-RU" dirty="0"/>
          </a:p>
        </p:txBody>
      </p:sp>
      <p:pic>
        <p:nvPicPr>
          <p:cNvPr id="115" name="Рисунок 114" descr="ОТБАСЫ ЛОГ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073" y="113877"/>
            <a:ext cx="1188000" cy="3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566" y="980353"/>
            <a:ext cx="4440331" cy="3848780"/>
          </a:xfrm>
          <a:prstGeom prst="rect">
            <a:avLst/>
          </a:prstGeom>
        </p:spPr>
      </p:pic>
      <p:grpSp>
        <p:nvGrpSpPr>
          <p:cNvPr id="93" name="组合 85">
            <a:extLst>
              <a:ext uri="{FF2B5EF4-FFF2-40B4-BE49-F238E27FC236}">
                <a16:creationId xmlns:a16="http://schemas.microsoft.com/office/drawing/2014/main" id="{A554E2F9-D2AA-42F9-843B-51D5CFA8B9DB}"/>
              </a:ext>
            </a:extLst>
          </p:cNvPr>
          <p:cNvGrpSpPr/>
          <p:nvPr/>
        </p:nvGrpSpPr>
        <p:grpSpPr>
          <a:xfrm>
            <a:off x="6236066" y="4138288"/>
            <a:ext cx="1762958" cy="861611"/>
            <a:chOff x="6193195" y="4038042"/>
            <a:chExt cx="1041366" cy="769757"/>
          </a:xfrm>
        </p:grpSpPr>
        <p:sp>
          <p:nvSpPr>
            <p:cNvPr id="94" name="文本框 1024">
              <a:extLst>
                <a:ext uri="{FF2B5EF4-FFF2-40B4-BE49-F238E27FC236}">
                  <a16:creationId xmlns:a16="http://schemas.microsoft.com/office/drawing/2014/main" id="{2BE00DA8-61EB-4A26-B94F-11E95ED5DB89}"/>
                </a:ext>
              </a:extLst>
            </p:cNvPr>
            <p:cNvSpPr txBox="1"/>
            <p:nvPr/>
          </p:nvSpPr>
          <p:spPr>
            <a:xfrm>
              <a:off x="6263108" y="4038042"/>
              <a:ext cx="901541" cy="46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zh-CN" sz="2000" dirty="0">
                  <a:solidFill>
                    <a:prstClr val="white"/>
                  </a:solidFill>
                </a:rPr>
                <a:t>д</a:t>
              </a:r>
              <a:r>
                <a:rPr lang="ru-RU" altLang="zh-CN" sz="2000" dirty="0" smtClean="0">
                  <a:solidFill>
                    <a:prstClr val="white"/>
                  </a:solidFill>
                </a:rPr>
                <a:t>о</a:t>
              </a:r>
              <a:r>
                <a:rPr lang="ru-RU" altLang="zh-CN" sz="2800" dirty="0" smtClean="0">
                  <a:solidFill>
                    <a:prstClr val="white"/>
                  </a:solidFill>
                </a:rPr>
                <a:t> </a:t>
              </a:r>
              <a:r>
                <a:rPr lang="en-US" altLang="zh-CN" sz="2800" dirty="0" smtClean="0">
                  <a:solidFill>
                    <a:prstClr val="white"/>
                  </a:solidFill>
                </a:rPr>
                <a:t>1</a:t>
              </a:r>
              <a:r>
                <a:rPr lang="ru-RU" altLang="zh-CN" sz="2800" dirty="0" smtClean="0">
                  <a:solidFill>
                    <a:prstClr val="white"/>
                  </a:solidFill>
                </a:rPr>
                <a:t> ПМ</a:t>
              </a:r>
              <a:endParaRPr lang="zh-CN" altLang="en-US" sz="2800" dirty="0">
                <a:solidFill>
                  <a:prstClr val="white"/>
                </a:solidFill>
              </a:endParaRPr>
            </a:p>
          </p:txBody>
        </p:sp>
        <p:sp>
          <p:nvSpPr>
            <p:cNvPr id="95" name="文本框 1025">
              <a:extLst>
                <a:ext uri="{FF2B5EF4-FFF2-40B4-BE49-F238E27FC236}">
                  <a16:creationId xmlns:a16="http://schemas.microsoft.com/office/drawing/2014/main" id="{960094C9-88A7-4B1C-ABCA-CAEE141CEA76}"/>
                </a:ext>
              </a:extLst>
            </p:cNvPr>
            <p:cNvSpPr txBox="1"/>
            <p:nvPr/>
          </p:nvSpPr>
          <p:spPr>
            <a:xfrm>
              <a:off x="6193195" y="4340358"/>
              <a:ext cx="1041366" cy="46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k-KZ" altLang="zh-CN" sz="1400" dirty="0">
                  <a:solidFill>
                    <a:prstClr val="white"/>
                  </a:solidFill>
                  <a:ea typeface="LiHei Pro" panose="020B0500000000000000" pitchFamily="34" charset="-122"/>
                </a:rPr>
                <a:t>(40,6 тыс. тг)</a:t>
              </a:r>
            </a:p>
            <a:p>
              <a:pPr algn="ctr"/>
              <a:endParaRPr lang="zh-CN" altLang="en-US" sz="1400" dirty="0">
                <a:solidFill>
                  <a:prstClr val="white"/>
                </a:solidFill>
                <a:ea typeface="LiHei Pro" panose="020B0500000000000000" pitchFamily="34" charset="-122"/>
              </a:endParaRPr>
            </a:p>
          </p:txBody>
        </p:sp>
      </p:grpSp>
      <p:grpSp>
        <p:nvGrpSpPr>
          <p:cNvPr id="96" name="组合 85">
            <a:extLst>
              <a:ext uri="{FF2B5EF4-FFF2-40B4-BE49-F238E27FC236}">
                <a16:creationId xmlns:a16="http://schemas.microsoft.com/office/drawing/2014/main" id="{A554E2F9-D2AA-42F9-843B-51D5CFA8B9DB}"/>
              </a:ext>
            </a:extLst>
          </p:cNvPr>
          <p:cNvGrpSpPr/>
          <p:nvPr/>
        </p:nvGrpSpPr>
        <p:grpSpPr>
          <a:xfrm>
            <a:off x="4528259" y="3328555"/>
            <a:ext cx="1775604" cy="895533"/>
            <a:chOff x="6039549" y="5233621"/>
            <a:chExt cx="1048836" cy="800062"/>
          </a:xfrm>
        </p:grpSpPr>
        <p:sp>
          <p:nvSpPr>
            <p:cNvPr id="97" name="文本框 1024">
              <a:extLst>
                <a:ext uri="{FF2B5EF4-FFF2-40B4-BE49-F238E27FC236}">
                  <a16:creationId xmlns:a16="http://schemas.microsoft.com/office/drawing/2014/main" id="{2BE00DA8-61EB-4A26-B94F-11E95ED5DB89}"/>
                </a:ext>
              </a:extLst>
            </p:cNvPr>
            <p:cNvSpPr txBox="1"/>
            <p:nvPr/>
          </p:nvSpPr>
          <p:spPr>
            <a:xfrm>
              <a:off x="6127309" y="5233621"/>
              <a:ext cx="961076" cy="46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zh-CN" sz="2000" dirty="0" smtClean="0">
                  <a:solidFill>
                    <a:prstClr val="white"/>
                  </a:solidFill>
                </a:rPr>
                <a:t>до</a:t>
              </a:r>
              <a:r>
                <a:rPr lang="ru-RU" altLang="zh-CN" sz="2800" dirty="0" smtClean="0">
                  <a:solidFill>
                    <a:prstClr val="white"/>
                  </a:solidFill>
                </a:rPr>
                <a:t> 3,1 ПМ</a:t>
              </a:r>
              <a:endParaRPr lang="zh-CN" altLang="en-US" sz="2800" dirty="0">
                <a:solidFill>
                  <a:prstClr val="white"/>
                </a:solidFill>
              </a:endParaRPr>
            </a:p>
          </p:txBody>
        </p:sp>
        <p:sp>
          <p:nvSpPr>
            <p:cNvPr id="98" name="文本框 1025">
              <a:extLst>
                <a:ext uri="{FF2B5EF4-FFF2-40B4-BE49-F238E27FC236}">
                  <a16:creationId xmlns:a16="http://schemas.microsoft.com/office/drawing/2014/main" id="{960094C9-88A7-4B1C-ABCA-CAEE141CEA76}"/>
                </a:ext>
              </a:extLst>
            </p:cNvPr>
            <p:cNvSpPr txBox="1"/>
            <p:nvPr/>
          </p:nvSpPr>
          <p:spPr>
            <a:xfrm>
              <a:off x="6039549" y="5566242"/>
              <a:ext cx="1041366" cy="46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k-KZ" altLang="zh-CN" sz="1400" dirty="0" smtClean="0">
                  <a:solidFill>
                    <a:prstClr val="white"/>
                  </a:solidFill>
                  <a:ea typeface="LiHei Pro" panose="020B0500000000000000" pitchFamily="34" charset="-122"/>
                </a:rPr>
                <a:t>(127,8 </a:t>
              </a:r>
              <a:r>
                <a:rPr lang="kk-KZ" altLang="zh-CN" sz="1400" dirty="0">
                  <a:solidFill>
                    <a:prstClr val="white"/>
                  </a:solidFill>
                  <a:ea typeface="LiHei Pro" panose="020B0500000000000000" pitchFamily="34" charset="-122"/>
                </a:rPr>
                <a:t>тыс. тг)</a:t>
              </a:r>
            </a:p>
            <a:p>
              <a:pPr algn="ctr"/>
              <a:endParaRPr lang="zh-CN" altLang="en-US" sz="1400" dirty="0">
                <a:solidFill>
                  <a:prstClr val="white"/>
                </a:solidFill>
                <a:ea typeface="LiHei Pro" panose="020B0500000000000000" pitchFamily="34" charset="-122"/>
              </a:endParaRPr>
            </a:p>
          </p:txBody>
        </p:sp>
      </p:grpSp>
      <p:grpSp>
        <p:nvGrpSpPr>
          <p:cNvPr id="99" name="组合 85">
            <a:extLst>
              <a:ext uri="{FF2B5EF4-FFF2-40B4-BE49-F238E27FC236}">
                <a16:creationId xmlns:a16="http://schemas.microsoft.com/office/drawing/2014/main" id="{A554E2F9-D2AA-42F9-843B-51D5CFA8B9DB}"/>
              </a:ext>
            </a:extLst>
          </p:cNvPr>
          <p:cNvGrpSpPr/>
          <p:nvPr/>
        </p:nvGrpSpPr>
        <p:grpSpPr>
          <a:xfrm>
            <a:off x="6006170" y="2404148"/>
            <a:ext cx="1762958" cy="895530"/>
            <a:chOff x="6039549" y="5233623"/>
            <a:chExt cx="1041366" cy="800060"/>
          </a:xfrm>
        </p:grpSpPr>
        <p:sp>
          <p:nvSpPr>
            <p:cNvPr id="100" name="文本框 1024">
              <a:extLst>
                <a:ext uri="{FF2B5EF4-FFF2-40B4-BE49-F238E27FC236}">
                  <a16:creationId xmlns:a16="http://schemas.microsoft.com/office/drawing/2014/main" id="{2BE00DA8-61EB-4A26-B94F-11E95ED5DB89}"/>
                </a:ext>
              </a:extLst>
            </p:cNvPr>
            <p:cNvSpPr txBox="1"/>
            <p:nvPr/>
          </p:nvSpPr>
          <p:spPr>
            <a:xfrm>
              <a:off x="6127309" y="5233623"/>
              <a:ext cx="953605" cy="46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zh-CN" sz="2000" dirty="0">
                  <a:solidFill>
                    <a:prstClr val="white"/>
                  </a:solidFill>
                </a:rPr>
                <a:t>д</a:t>
              </a:r>
              <a:r>
                <a:rPr lang="ru-RU" altLang="zh-CN" sz="2000" dirty="0" smtClean="0">
                  <a:solidFill>
                    <a:prstClr val="white"/>
                  </a:solidFill>
                </a:rPr>
                <a:t>о</a:t>
              </a:r>
              <a:r>
                <a:rPr lang="ru-RU" altLang="zh-CN" sz="2800" dirty="0" smtClean="0">
                  <a:solidFill>
                    <a:prstClr val="white"/>
                  </a:solidFill>
                </a:rPr>
                <a:t> 3,7 ПМ</a:t>
              </a:r>
              <a:endParaRPr lang="zh-CN" altLang="en-US" sz="2800" dirty="0">
                <a:solidFill>
                  <a:prstClr val="white"/>
                </a:solidFill>
              </a:endParaRPr>
            </a:p>
          </p:txBody>
        </p:sp>
        <p:sp>
          <p:nvSpPr>
            <p:cNvPr id="101" name="文本框 1025">
              <a:extLst>
                <a:ext uri="{FF2B5EF4-FFF2-40B4-BE49-F238E27FC236}">
                  <a16:creationId xmlns:a16="http://schemas.microsoft.com/office/drawing/2014/main" id="{960094C9-88A7-4B1C-ABCA-CAEE141CEA76}"/>
                </a:ext>
              </a:extLst>
            </p:cNvPr>
            <p:cNvSpPr txBox="1"/>
            <p:nvPr/>
          </p:nvSpPr>
          <p:spPr>
            <a:xfrm>
              <a:off x="6039549" y="5566242"/>
              <a:ext cx="1041366" cy="46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k-KZ" altLang="zh-CN" sz="1400" dirty="0" smtClean="0">
                  <a:solidFill>
                    <a:prstClr val="white"/>
                  </a:solidFill>
                  <a:ea typeface="LiHei Pro" panose="020B0500000000000000" pitchFamily="34" charset="-122"/>
                </a:rPr>
                <a:t>(202,8 </a:t>
              </a:r>
              <a:r>
                <a:rPr lang="kk-KZ" altLang="zh-CN" sz="1400" dirty="0">
                  <a:solidFill>
                    <a:prstClr val="white"/>
                  </a:solidFill>
                  <a:ea typeface="LiHei Pro" panose="020B0500000000000000" pitchFamily="34" charset="-122"/>
                </a:rPr>
                <a:t>тыс. тг)</a:t>
              </a:r>
            </a:p>
            <a:p>
              <a:pPr algn="ctr"/>
              <a:endParaRPr lang="zh-CN" altLang="en-US" sz="1400" dirty="0">
                <a:solidFill>
                  <a:prstClr val="white"/>
                </a:solidFill>
                <a:ea typeface="LiHei Pro" panose="020B0500000000000000" pitchFamily="34" charset="-122"/>
              </a:endParaRPr>
            </a:p>
          </p:txBody>
        </p:sp>
      </p:grpSp>
      <p:grpSp>
        <p:nvGrpSpPr>
          <p:cNvPr id="102" name="组合 85">
            <a:extLst>
              <a:ext uri="{FF2B5EF4-FFF2-40B4-BE49-F238E27FC236}">
                <a16:creationId xmlns:a16="http://schemas.microsoft.com/office/drawing/2014/main" id="{A554E2F9-D2AA-42F9-843B-51D5CFA8B9DB}"/>
              </a:ext>
            </a:extLst>
          </p:cNvPr>
          <p:cNvGrpSpPr/>
          <p:nvPr/>
        </p:nvGrpSpPr>
        <p:grpSpPr>
          <a:xfrm>
            <a:off x="3915607" y="1531392"/>
            <a:ext cx="2670578" cy="895530"/>
            <a:chOff x="6039549" y="5233623"/>
            <a:chExt cx="1041366" cy="800060"/>
          </a:xfrm>
        </p:grpSpPr>
        <p:sp>
          <p:nvSpPr>
            <p:cNvPr id="103" name="文本框 1024">
              <a:extLst>
                <a:ext uri="{FF2B5EF4-FFF2-40B4-BE49-F238E27FC236}">
                  <a16:creationId xmlns:a16="http://schemas.microsoft.com/office/drawing/2014/main" id="{2BE00DA8-61EB-4A26-B94F-11E95ED5DB89}"/>
                </a:ext>
              </a:extLst>
            </p:cNvPr>
            <p:cNvSpPr txBox="1"/>
            <p:nvPr/>
          </p:nvSpPr>
          <p:spPr>
            <a:xfrm>
              <a:off x="6127310" y="5233623"/>
              <a:ext cx="901541" cy="46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altLang="zh-CN" sz="2000" dirty="0" smtClean="0">
                  <a:solidFill>
                    <a:prstClr val="white"/>
                  </a:solidFill>
                </a:rPr>
                <a:t>свыше</a:t>
              </a:r>
              <a:r>
                <a:rPr lang="ru-RU" altLang="zh-CN" sz="2800" dirty="0" smtClean="0">
                  <a:solidFill>
                    <a:prstClr val="white"/>
                  </a:solidFill>
                </a:rPr>
                <a:t> 3,7 ПМ</a:t>
              </a:r>
              <a:endParaRPr lang="zh-CN" altLang="en-US" sz="2800" dirty="0">
                <a:solidFill>
                  <a:prstClr val="white"/>
                </a:solidFill>
              </a:endParaRPr>
            </a:p>
          </p:txBody>
        </p:sp>
        <p:sp>
          <p:nvSpPr>
            <p:cNvPr id="104" name="文本框 1025">
              <a:extLst>
                <a:ext uri="{FF2B5EF4-FFF2-40B4-BE49-F238E27FC236}">
                  <a16:creationId xmlns:a16="http://schemas.microsoft.com/office/drawing/2014/main" id="{960094C9-88A7-4B1C-ABCA-CAEE141CEA76}"/>
                </a:ext>
              </a:extLst>
            </p:cNvPr>
            <p:cNvSpPr txBox="1"/>
            <p:nvPr/>
          </p:nvSpPr>
          <p:spPr>
            <a:xfrm>
              <a:off x="6039549" y="5566242"/>
              <a:ext cx="1041366" cy="46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k-KZ" altLang="zh-CN" sz="1400" dirty="0" smtClean="0">
                  <a:solidFill>
                    <a:prstClr val="white"/>
                  </a:solidFill>
                  <a:ea typeface="LiHei Pro" panose="020B0500000000000000" pitchFamily="34" charset="-122"/>
                </a:rPr>
                <a:t>(</a:t>
              </a:r>
              <a:r>
                <a:rPr lang="en-US" altLang="zh-CN" sz="1400" dirty="0" smtClean="0">
                  <a:solidFill>
                    <a:prstClr val="white"/>
                  </a:solidFill>
                  <a:ea typeface="LiHei Pro" panose="020B0500000000000000" pitchFamily="34" charset="-122"/>
                </a:rPr>
                <a:t>&gt;</a:t>
              </a:r>
              <a:r>
                <a:rPr lang="kk-KZ" altLang="zh-CN" sz="1400" dirty="0" smtClean="0">
                  <a:solidFill>
                    <a:prstClr val="white"/>
                  </a:solidFill>
                  <a:ea typeface="LiHei Pro" panose="020B0500000000000000" pitchFamily="34" charset="-122"/>
                </a:rPr>
                <a:t>202,8 </a:t>
              </a:r>
              <a:r>
                <a:rPr lang="kk-KZ" altLang="zh-CN" sz="1400" dirty="0">
                  <a:solidFill>
                    <a:prstClr val="white"/>
                  </a:solidFill>
                  <a:ea typeface="LiHei Pro" panose="020B0500000000000000" pitchFamily="34" charset="-122"/>
                </a:rPr>
                <a:t>тыс. тг)</a:t>
              </a:r>
            </a:p>
            <a:p>
              <a:pPr algn="ctr"/>
              <a:endParaRPr lang="zh-CN" altLang="en-US" sz="1400" dirty="0">
                <a:solidFill>
                  <a:prstClr val="white"/>
                </a:solidFill>
                <a:ea typeface="LiHei Pro" panose="020B0500000000000000" pitchFamily="34" charset="-122"/>
              </a:endParaRPr>
            </a:p>
          </p:txBody>
        </p:sp>
      </p:grpSp>
      <p:grpSp>
        <p:nvGrpSpPr>
          <p:cNvPr id="106" name="组合 605">
            <a:extLst>
              <a:ext uri="{FF2B5EF4-FFF2-40B4-BE49-F238E27FC236}">
                <a16:creationId xmlns:a16="http://schemas.microsoft.com/office/drawing/2014/main" id="{8560E26B-49A8-44C0-AD53-9C5B7BD75D48}"/>
              </a:ext>
            </a:extLst>
          </p:cNvPr>
          <p:cNvGrpSpPr/>
          <p:nvPr/>
        </p:nvGrpSpPr>
        <p:grpSpPr>
          <a:xfrm flipH="1">
            <a:off x="7362094" y="1800078"/>
            <a:ext cx="1082079" cy="138550"/>
            <a:chOff x="3166157" y="1945699"/>
            <a:chExt cx="966721" cy="123780"/>
          </a:xfrm>
          <a:solidFill>
            <a:srgbClr val="C00000"/>
          </a:solidFill>
        </p:grpSpPr>
        <p:cxnSp>
          <p:nvCxnSpPr>
            <p:cNvPr id="107" name="直接连接符 606">
              <a:extLst>
                <a:ext uri="{FF2B5EF4-FFF2-40B4-BE49-F238E27FC236}">
                  <a16:creationId xmlns:a16="http://schemas.microsoft.com/office/drawing/2014/main" id="{62AFD714-68F4-4161-8288-AFBCBABF65C5}"/>
                </a:ext>
              </a:extLst>
            </p:cNvPr>
            <p:cNvCxnSpPr/>
            <p:nvPr/>
          </p:nvCxnSpPr>
          <p:spPr>
            <a:xfrm flipH="1">
              <a:off x="3233469" y="2012479"/>
              <a:ext cx="899409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椭圆 607">
              <a:extLst>
                <a:ext uri="{FF2B5EF4-FFF2-40B4-BE49-F238E27FC236}">
                  <a16:creationId xmlns:a16="http://schemas.microsoft.com/office/drawing/2014/main" id="{D02EBB89-08EA-4066-A784-D09B29A6F937}"/>
                </a:ext>
              </a:extLst>
            </p:cNvPr>
            <p:cNvSpPr/>
            <p:nvPr/>
          </p:nvSpPr>
          <p:spPr>
            <a:xfrm>
              <a:off x="3166157" y="1945699"/>
              <a:ext cx="123780" cy="1237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09" name="组合 608">
            <a:extLst>
              <a:ext uri="{FF2B5EF4-FFF2-40B4-BE49-F238E27FC236}">
                <a16:creationId xmlns:a16="http://schemas.microsoft.com/office/drawing/2014/main" id="{8D9EC788-406F-4BB2-8A0A-9AC40B473596}"/>
              </a:ext>
            </a:extLst>
          </p:cNvPr>
          <p:cNvGrpSpPr/>
          <p:nvPr/>
        </p:nvGrpSpPr>
        <p:grpSpPr>
          <a:xfrm flipH="1">
            <a:off x="7836575" y="3611000"/>
            <a:ext cx="1419137" cy="138550"/>
            <a:chOff x="3166157" y="1945699"/>
            <a:chExt cx="1267846" cy="123780"/>
          </a:xfrm>
          <a:solidFill>
            <a:srgbClr val="C00000"/>
          </a:solidFill>
        </p:grpSpPr>
        <p:cxnSp>
          <p:nvCxnSpPr>
            <p:cNvPr id="110" name="直接连接符 609">
              <a:extLst>
                <a:ext uri="{FF2B5EF4-FFF2-40B4-BE49-F238E27FC236}">
                  <a16:creationId xmlns:a16="http://schemas.microsoft.com/office/drawing/2014/main" id="{F75A4804-EE79-4F7C-897A-BC62147C1DD7}"/>
                </a:ext>
              </a:extLst>
            </p:cNvPr>
            <p:cNvCxnSpPr/>
            <p:nvPr/>
          </p:nvCxnSpPr>
          <p:spPr>
            <a:xfrm flipH="1">
              <a:off x="3233469" y="2012479"/>
              <a:ext cx="1200534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椭圆 610">
              <a:extLst>
                <a:ext uri="{FF2B5EF4-FFF2-40B4-BE49-F238E27FC236}">
                  <a16:creationId xmlns:a16="http://schemas.microsoft.com/office/drawing/2014/main" id="{7049044A-F47C-458C-AD54-9D30E1DF9577}"/>
                </a:ext>
              </a:extLst>
            </p:cNvPr>
            <p:cNvSpPr/>
            <p:nvPr/>
          </p:nvSpPr>
          <p:spPr>
            <a:xfrm>
              <a:off x="3166157" y="1945699"/>
              <a:ext cx="123780" cy="1237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13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rot="5400000" flipV="1">
            <a:off x="10050336" y="1764682"/>
            <a:ext cx="209577" cy="236351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008C8F"/>
          </a:solidFill>
          <a:ln>
            <a:noFill/>
          </a:ln>
          <a:effectLst>
            <a:reflection blurRad="635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114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rot="5400000" flipV="1">
            <a:off x="11171589" y="3319806"/>
            <a:ext cx="209577" cy="236351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008C8F"/>
          </a:solidFill>
          <a:ln>
            <a:noFill/>
          </a:ln>
          <a:effectLst>
            <a:reflection blurRad="635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grpSp>
        <p:nvGrpSpPr>
          <p:cNvPr id="117" name="组合 593">
            <a:extLst>
              <a:ext uri="{FF2B5EF4-FFF2-40B4-BE49-F238E27FC236}">
                <a16:creationId xmlns:a16="http://schemas.microsoft.com/office/drawing/2014/main" id="{E860AD43-14EA-4196-9FF3-6FC4F58FE9C3}"/>
              </a:ext>
            </a:extLst>
          </p:cNvPr>
          <p:cNvGrpSpPr/>
          <p:nvPr/>
        </p:nvGrpSpPr>
        <p:grpSpPr>
          <a:xfrm>
            <a:off x="3090196" y="2698638"/>
            <a:ext cx="1419137" cy="138550"/>
            <a:chOff x="3166157" y="1945699"/>
            <a:chExt cx="1267846" cy="123780"/>
          </a:xfrm>
          <a:solidFill>
            <a:schemeClr val="tx1"/>
          </a:solidFill>
        </p:grpSpPr>
        <p:cxnSp>
          <p:nvCxnSpPr>
            <p:cNvPr id="118" name="直接连接符 594">
              <a:extLst>
                <a:ext uri="{FF2B5EF4-FFF2-40B4-BE49-F238E27FC236}">
                  <a16:creationId xmlns:a16="http://schemas.microsoft.com/office/drawing/2014/main" id="{C969F927-7EF4-4863-85A9-1B5FF1E5F6AB}"/>
                </a:ext>
              </a:extLst>
            </p:cNvPr>
            <p:cNvCxnSpPr/>
            <p:nvPr/>
          </p:nvCxnSpPr>
          <p:spPr>
            <a:xfrm flipH="1">
              <a:off x="3233469" y="2012479"/>
              <a:ext cx="1200534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椭圆 595">
              <a:extLst>
                <a:ext uri="{FF2B5EF4-FFF2-40B4-BE49-F238E27FC236}">
                  <a16:creationId xmlns:a16="http://schemas.microsoft.com/office/drawing/2014/main" id="{3B0523F3-4D51-49FF-96E1-61BCDCDF4EC3}"/>
                </a:ext>
              </a:extLst>
            </p:cNvPr>
            <p:cNvSpPr/>
            <p:nvPr/>
          </p:nvSpPr>
          <p:spPr>
            <a:xfrm>
              <a:off x="3166157" y="1945699"/>
              <a:ext cx="123780" cy="1237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grpSp>
        <p:nvGrpSpPr>
          <p:cNvPr id="120" name="组合 602">
            <a:extLst>
              <a:ext uri="{FF2B5EF4-FFF2-40B4-BE49-F238E27FC236}">
                <a16:creationId xmlns:a16="http://schemas.microsoft.com/office/drawing/2014/main" id="{5FB54F42-ADCB-4762-ABBB-D69CDA1E220D}"/>
              </a:ext>
            </a:extLst>
          </p:cNvPr>
          <p:cNvGrpSpPr/>
          <p:nvPr/>
        </p:nvGrpSpPr>
        <p:grpSpPr>
          <a:xfrm>
            <a:off x="3679064" y="4564233"/>
            <a:ext cx="1466256" cy="153764"/>
            <a:chOff x="3166157" y="1945699"/>
            <a:chExt cx="1267846" cy="123780"/>
          </a:xfrm>
          <a:solidFill>
            <a:schemeClr val="tx1"/>
          </a:solidFill>
        </p:grpSpPr>
        <p:cxnSp>
          <p:nvCxnSpPr>
            <p:cNvPr id="121" name="直接连接符 603">
              <a:extLst>
                <a:ext uri="{FF2B5EF4-FFF2-40B4-BE49-F238E27FC236}">
                  <a16:creationId xmlns:a16="http://schemas.microsoft.com/office/drawing/2014/main" id="{3E4641C7-B7B8-45FD-B4A5-9B2E1B7E34A9}"/>
                </a:ext>
              </a:extLst>
            </p:cNvPr>
            <p:cNvCxnSpPr/>
            <p:nvPr/>
          </p:nvCxnSpPr>
          <p:spPr>
            <a:xfrm flipH="1">
              <a:off x="3233469" y="2012479"/>
              <a:ext cx="1200534" cy="0"/>
            </a:xfrm>
            <a:prstGeom prst="line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椭圆 604">
              <a:extLst>
                <a:ext uri="{FF2B5EF4-FFF2-40B4-BE49-F238E27FC236}">
                  <a16:creationId xmlns:a16="http://schemas.microsoft.com/office/drawing/2014/main" id="{9E707002-6711-44C8-A024-C3F75A16780E}"/>
                </a:ext>
              </a:extLst>
            </p:cNvPr>
            <p:cNvSpPr/>
            <p:nvPr/>
          </p:nvSpPr>
          <p:spPr>
            <a:xfrm>
              <a:off x="3166157" y="1945699"/>
              <a:ext cx="123780" cy="1237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24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rot="16200000" flipV="1">
            <a:off x="645957" y="4523917"/>
            <a:ext cx="209577" cy="236351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008C8F"/>
          </a:solidFill>
          <a:ln>
            <a:noFill/>
          </a:ln>
          <a:effectLst>
            <a:reflection blurRad="635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64550" y="5528815"/>
            <a:ext cx="87803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err="1"/>
              <a:t>Тұрғын</a:t>
            </a:r>
            <a:r>
              <a:rPr lang="ru-RU" dirty="0"/>
              <a:t> </a:t>
            </a:r>
            <a:r>
              <a:rPr lang="ru-RU" dirty="0" err="1"/>
              <a:t>үйге</a:t>
            </a:r>
            <a:r>
              <a:rPr lang="ru-RU" dirty="0"/>
              <a:t> </a:t>
            </a:r>
            <a:r>
              <a:rPr lang="ru-RU" dirty="0" err="1"/>
              <a:t>қолжетімділік</a:t>
            </a:r>
            <a:r>
              <a:rPr lang="ru-RU" dirty="0"/>
              <a:t> </a:t>
            </a:r>
            <a:r>
              <a:rPr lang="ru-RU" dirty="0" err="1"/>
              <a:t>сатысы</a:t>
            </a:r>
            <a:r>
              <a:rPr lang="ru-RU" dirty="0"/>
              <a:t> </a:t>
            </a:r>
            <a:r>
              <a:rPr lang="ru-RU" dirty="0" err="1"/>
              <a:t>алынып</a:t>
            </a:r>
            <a:r>
              <a:rPr lang="ru-RU" dirty="0"/>
              <a:t> </a:t>
            </a:r>
            <a:r>
              <a:rPr lang="ru-RU" dirty="0" err="1" smtClean="0"/>
              <a:t>тасталды</a:t>
            </a:r>
            <a:r>
              <a:rPr lang="ru-RU" dirty="0" smtClean="0"/>
              <a:t> </a:t>
            </a:r>
            <a:r>
              <a:rPr lang="ru-RU" dirty="0"/>
              <a:t>ҚР №736 </a:t>
            </a:r>
            <a:r>
              <a:rPr lang="ru-RU" dirty="0" smtClean="0"/>
              <a:t>ҮҚ </a:t>
            </a:r>
            <a:r>
              <a:rPr lang="ru-RU" dirty="0"/>
              <a:t>23.09.2022 ж</a:t>
            </a:r>
            <a:r>
              <a:rPr lang="ru-RU" dirty="0" smtClean="0"/>
              <a:t>.,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ретте</a:t>
            </a:r>
            <a:r>
              <a:rPr lang="ru-RU" dirty="0"/>
              <a:t> </a:t>
            </a:r>
            <a:r>
              <a:rPr lang="ru-RU" dirty="0" err="1"/>
              <a:t>тұрғын</a:t>
            </a:r>
            <a:r>
              <a:rPr lang="ru-RU" dirty="0"/>
              <a:t> </a:t>
            </a:r>
            <a:r>
              <a:rPr lang="ru-RU" dirty="0" err="1"/>
              <a:t>үй</a:t>
            </a:r>
            <a:r>
              <a:rPr lang="ru-RU" dirty="0"/>
              <a:t> </a:t>
            </a:r>
            <a:r>
              <a:rPr lang="ru-RU" dirty="0" err="1"/>
              <a:t>саясатын</a:t>
            </a:r>
            <a:r>
              <a:rPr lang="ru-RU" dirty="0"/>
              <a:t> </a:t>
            </a:r>
            <a:r>
              <a:rPr lang="ru-RU" dirty="0" err="1"/>
              <a:t>реформалау</a:t>
            </a:r>
            <a:r>
              <a:rPr lang="ru-RU" dirty="0"/>
              <a:t> </a:t>
            </a:r>
            <a:r>
              <a:rPr lang="ru-RU" dirty="0" err="1"/>
              <a:t>жөніндегі</a:t>
            </a:r>
            <a:r>
              <a:rPr lang="ru-RU" dirty="0"/>
              <a:t> </a:t>
            </a:r>
            <a:r>
              <a:rPr lang="ru-RU" dirty="0" err="1"/>
              <a:t>заң</a:t>
            </a:r>
            <a:r>
              <a:rPr lang="ru-RU" dirty="0"/>
              <a:t> </a:t>
            </a:r>
            <a:r>
              <a:rPr lang="ru-RU" dirty="0" err="1"/>
              <a:t>жобасында</a:t>
            </a:r>
            <a:r>
              <a:rPr lang="ru-RU" dirty="0"/>
              <a:t> </a:t>
            </a:r>
            <a:r>
              <a:rPr lang="ru-RU" dirty="0" err="1"/>
              <a:t>тәсіл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 smtClean="0">
                <a:solidFill>
                  <a:srgbClr val="C00000"/>
                </a:solidFill>
              </a:rPr>
              <a:t>Осыған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байланысты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тұрғын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үйге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қолжетімділік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сатысын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ескере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отырып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Мемлекеттік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әлеуметтік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саясаттың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тәсілдерін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айқындау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қажет</a:t>
            </a:r>
            <a:r>
              <a:rPr lang="ru-RU" dirty="0">
                <a:solidFill>
                  <a:srgbClr val="C00000"/>
                </a:solidFill>
              </a:rPr>
              <a:t>.</a:t>
            </a:r>
            <a:endParaRPr lang="ru-RU" dirty="0" smtClean="0">
              <a:solidFill>
                <a:srgbClr val="C00000"/>
              </a:solidFill>
            </a:endParaRPr>
          </a:p>
        </p:txBody>
      </p:sp>
      <p:sp>
        <p:nvSpPr>
          <p:cNvPr id="44" name="Rectangle 89" descr="e7d195523061f1c0205959036996ad55c215b892a7aac5c0B9ADEF7896FB48F2EF97163A2DE1401E1875DEDC438B7864AD24CA23553DBBBD975DAF4CAD4A2592689FFB6CEE59FFA55B2702D0E5EE29CDDE744B5A58D848E290B0F3363EEEFF85AEACDB2C4783B3CFD20D9E72AC2F528B09A88B84C6E73CDEC5D6CB26D43C2398027A14BE9DBFE415"/>
          <p:cNvSpPr/>
          <p:nvPr/>
        </p:nvSpPr>
        <p:spPr>
          <a:xfrm>
            <a:off x="3837436" y="541139"/>
            <a:ext cx="38770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187593"/>
            <a:r>
              <a:rPr lang="ru-RU" altLang="zh-CN" sz="1200" i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*КМ – </a:t>
            </a:r>
            <a:r>
              <a:rPr lang="ru-RU" altLang="zh-CN" sz="1200" i="1" dirty="0" err="1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күнкөріс</a:t>
            </a:r>
            <a:r>
              <a:rPr lang="ru-RU" altLang="zh-CN" sz="1200" i="1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минимумы, </a:t>
            </a:r>
            <a:r>
              <a:rPr lang="ru-RU" altLang="zh-CN" sz="1200" i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2023 </a:t>
            </a:r>
            <a:r>
              <a:rPr lang="ru-RU" altLang="zh-CN" sz="1200" i="1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жылы</a:t>
            </a:r>
            <a:r>
              <a:rPr lang="ru-RU" altLang="zh-CN" sz="1200" i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</a:t>
            </a:r>
          </a:p>
          <a:p>
            <a:pPr algn="ctr" defTabSz="1187593"/>
            <a:r>
              <a:rPr lang="ru-RU" altLang="zh-CN" sz="1200" i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40 567 тенге </a:t>
            </a:r>
            <a:r>
              <a:rPr lang="ru-RU" altLang="zh-CN" sz="1200" i="1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құрайды</a:t>
            </a:r>
            <a:endParaRPr lang="en-US" altLang="zh-CN" sz="1200" i="1" dirty="0"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5" name="文本框 1953">
            <a:extLst>
              <a:ext uri="{FF2B5EF4-FFF2-40B4-BE49-F238E27FC236}">
                <a16:creationId xmlns:a16="http://schemas.microsoft.com/office/drawing/2014/main" id="{F5F4CB62-AD31-4F3F-9A68-CD9184BBDEBF}"/>
              </a:ext>
            </a:extLst>
          </p:cNvPr>
          <p:cNvSpPr txBox="1"/>
          <p:nvPr/>
        </p:nvSpPr>
        <p:spPr>
          <a:xfrm>
            <a:off x="1108502" y="2289293"/>
            <a:ext cx="2120245" cy="73648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en-US"/>
            </a:defPPr>
            <a:lvl1pPr indent="0" algn="ctr" defTabSz="914175">
              <a:lnSpc>
                <a:spcPts val="1700"/>
              </a:lnSpc>
              <a:buFont typeface="Wingdings" panose="05000000000000000000" pitchFamily="2" charset="2"/>
              <a:buNone/>
              <a:defRPr sz="2000" b="1">
                <a:ea typeface="微软雅黑" panose="020B0503020204020204" pitchFamily="34" charset="-122"/>
                <a:cs typeface="Times New Roman" pitchFamily="18" charset="0"/>
              </a:defRPr>
            </a:lvl1pPr>
          </a:lstStyle>
          <a:p>
            <a:r>
              <a:rPr lang="ru-RU" dirty="0">
                <a:sym typeface="Arial" charset="0"/>
              </a:rPr>
              <a:t>ОТБАСЫ БАНК</a:t>
            </a:r>
          </a:p>
          <a:p>
            <a:r>
              <a:rPr lang="ru-RU" dirty="0">
                <a:sym typeface="Arial" charset="0"/>
              </a:rPr>
              <a:t>ҚАРЫЗДАРЫ </a:t>
            </a:r>
          </a:p>
          <a:p>
            <a:r>
              <a:rPr lang="ru-RU" dirty="0" smtClean="0">
                <a:sym typeface="Arial" charset="0"/>
              </a:rPr>
              <a:t>5-10-20 </a:t>
            </a:r>
            <a:endParaRPr lang="ru-RU" dirty="0">
              <a:sym typeface="Arial" charset="0"/>
            </a:endParaRPr>
          </a:p>
        </p:txBody>
      </p:sp>
      <p:sp>
        <p:nvSpPr>
          <p:cNvPr id="46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rot="16200000" flipV="1">
            <a:off x="977010" y="2539360"/>
            <a:ext cx="209577" cy="236351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008C8F"/>
          </a:solidFill>
          <a:ln>
            <a:noFill/>
          </a:ln>
          <a:effectLst>
            <a:reflection blurRad="635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955529" y="2947831"/>
            <a:ext cx="24806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Қатысушылар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ЖАО </a:t>
            </a:r>
          </a:p>
          <a:p>
            <a:pPr algn="ctr"/>
            <a:r>
              <a:rPr 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кезегіндегілері</a:t>
            </a:r>
            <a:endParaRPr lang="ru-RU" sz="1200" dirty="0"/>
          </a:p>
        </p:txBody>
      </p:sp>
      <p:sp>
        <p:nvSpPr>
          <p:cNvPr id="48" name="文本框 1953">
            <a:extLst>
              <a:ext uri="{FF2B5EF4-FFF2-40B4-BE49-F238E27FC236}">
                <a16:creationId xmlns:a16="http://schemas.microsoft.com/office/drawing/2014/main" id="{F5F4CB62-AD31-4F3F-9A68-CD9184BBDEBF}"/>
              </a:ext>
            </a:extLst>
          </p:cNvPr>
          <p:cNvSpPr txBox="1"/>
          <p:nvPr/>
        </p:nvSpPr>
        <p:spPr>
          <a:xfrm>
            <a:off x="8405143" y="1450143"/>
            <a:ext cx="1738003" cy="72327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en-US"/>
            </a:defPPr>
            <a:lvl1pPr indent="0" algn="ctr" defTabSz="914175">
              <a:lnSpc>
                <a:spcPts val="1700"/>
              </a:lnSpc>
              <a:buFont typeface="Wingdings" panose="05000000000000000000" pitchFamily="2" charset="2"/>
              <a:buNone/>
              <a:defRPr sz="2000" b="1">
                <a:ea typeface="微软雅黑" panose="020B0503020204020204" pitchFamily="34" charset="-122"/>
                <a:cs typeface="Times New Roman" pitchFamily="18" charset="0"/>
              </a:defRPr>
            </a:lvl1pPr>
          </a:lstStyle>
          <a:p>
            <a:r>
              <a:rPr lang="ru-RU" dirty="0" smtClean="0">
                <a:sym typeface="Arial" charset="0"/>
              </a:rPr>
              <a:t>ЕДБ ҚАРЫЗДАРЫ</a:t>
            </a:r>
            <a:endParaRPr lang="ru-RU" dirty="0">
              <a:sym typeface="Arial" charset="0"/>
            </a:endParaRPr>
          </a:p>
          <a:p>
            <a:r>
              <a:rPr lang="ru-RU" dirty="0">
                <a:sym typeface="Arial" charset="0"/>
              </a:rPr>
              <a:t> 7-20-25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185537" y="2123863"/>
            <a:ext cx="2231450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200"/>
              </a:lnSpc>
            </a:pPr>
            <a:r>
              <a:rPr lang="kk-KZ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Бұл бағытта Отбасы банк қатыспайды</a:t>
            </a:r>
            <a:endParaRPr lang="ru-RU" sz="1200" i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100" dirty="0" smtClean="0"/>
          </a:p>
        </p:txBody>
      </p:sp>
      <p:sp>
        <p:nvSpPr>
          <p:cNvPr id="50" name="文本框 1953">
            <a:extLst>
              <a:ext uri="{FF2B5EF4-FFF2-40B4-BE49-F238E27FC236}">
                <a16:creationId xmlns:a16="http://schemas.microsoft.com/office/drawing/2014/main" id="{F5F4CB62-AD31-4F3F-9A68-CD9184BBDEBF}"/>
              </a:ext>
            </a:extLst>
          </p:cNvPr>
          <p:cNvSpPr txBox="1"/>
          <p:nvPr/>
        </p:nvSpPr>
        <p:spPr>
          <a:xfrm>
            <a:off x="9178664" y="3065433"/>
            <a:ext cx="2189272" cy="72327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en-US"/>
            </a:defPPr>
            <a:lvl1pPr indent="0" algn="ctr" defTabSz="914175">
              <a:buFont typeface="Wingdings" panose="05000000000000000000" pitchFamily="2" charset="2"/>
              <a:buNone/>
              <a:defRPr sz="2000" b="1">
                <a:ea typeface="微软雅黑" panose="020B0503020204020204" pitchFamily="34" charset="-122"/>
                <a:cs typeface="Times New Roman" pitchFamily="18" charset="0"/>
              </a:defRPr>
            </a:lvl1pPr>
          </a:lstStyle>
          <a:p>
            <a:pPr>
              <a:lnSpc>
                <a:spcPts val="1700"/>
              </a:lnSpc>
            </a:pPr>
            <a:r>
              <a:rPr lang="ru-RU" dirty="0" smtClean="0">
                <a:sym typeface="Arial" charset="0"/>
              </a:rPr>
              <a:t>ОТБАСЫ БАНК</a:t>
            </a:r>
          </a:p>
          <a:p>
            <a:pPr>
              <a:lnSpc>
                <a:spcPts val="1700"/>
              </a:lnSpc>
            </a:pPr>
            <a:r>
              <a:rPr lang="ru-RU" dirty="0">
                <a:sym typeface="Arial" charset="0"/>
              </a:rPr>
              <a:t>ҚАРЫЗДАРЫ </a:t>
            </a:r>
            <a:endParaRPr lang="ru-RU" dirty="0" smtClean="0">
              <a:sym typeface="Arial" charset="0"/>
            </a:endParaRPr>
          </a:p>
          <a:p>
            <a:pPr>
              <a:lnSpc>
                <a:spcPts val="1700"/>
              </a:lnSpc>
            </a:pPr>
            <a:r>
              <a:rPr lang="ru-RU" dirty="0" smtClean="0">
                <a:sym typeface="Arial" charset="0"/>
              </a:rPr>
              <a:t>2-10-20 </a:t>
            </a:r>
            <a:endParaRPr lang="ru-RU" dirty="0">
              <a:sym typeface="Arial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9241871" y="3769857"/>
            <a:ext cx="3000449" cy="1426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Қатысушылар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- ЖАО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кезегіндегі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ts val="1000"/>
              </a:lnSpc>
            </a:pP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келесі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мәртебелер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ts val="1000"/>
              </a:lnSpc>
              <a:buFont typeface="Wingdings" panose="05000000000000000000" pitchFamily="2" charset="2"/>
              <a:buChar char="ü"/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топтағы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мүгедектер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ts val="1000"/>
              </a:lnSpc>
              <a:buFont typeface="Wingdings" panose="05000000000000000000" pitchFamily="2" charset="2"/>
              <a:buChar char="ü"/>
            </a:pP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Мүгедек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отбасылар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ts val="1000"/>
              </a:lnSpc>
              <a:buFont typeface="Wingdings" panose="05000000000000000000" pitchFamily="2" charset="2"/>
              <a:buChar char="ü"/>
            </a:pP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Көп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балалы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отбасы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1450" indent="-171450">
              <a:lnSpc>
                <a:spcPts val="1000"/>
              </a:lnSpc>
              <a:buFont typeface="Wingdings" panose="05000000000000000000" pitchFamily="2" charset="2"/>
              <a:buChar char="ü"/>
            </a:pP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Жетім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ts val="1100"/>
              </a:lnSpc>
              <a:buFont typeface="Wingdings" panose="05000000000000000000" pitchFamily="2" charset="2"/>
              <a:buChar char="ü"/>
            </a:pPr>
            <a:r>
              <a:rPr lang="ru-RU" sz="1200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Толық</a:t>
            </a:r>
            <a:r>
              <a:rPr lang="ru-RU" sz="12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sz="12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отбасылар</a:t>
            </a:r>
            <a:r>
              <a:rPr lang="ru-RU" sz="12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</a:t>
            </a:r>
            <a:r>
              <a:rPr lang="kk-KZ" sz="1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ҮИ дамытудын 2026 дейінгі </a:t>
            </a:r>
            <a:r>
              <a:rPr lang="kk-KZ" sz="12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тұжырымдамасы </a:t>
            </a:r>
            <a:r>
              <a:rPr lang="ru-RU" sz="12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23.09.2022ж.</a:t>
            </a:r>
            <a:endParaRPr lang="ru-RU" sz="1100" dirty="0"/>
          </a:p>
          <a:p>
            <a:pPr>
              <a:lnSpc>
                <a:spcPts val="1100"/>
              </a:lnSpc>
            </a:pPr>
            <a:r>
              <a:rPr lang="kk-KZ" sz="12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күшке енгенде </a:t>
            </a:r>
            <a:r>
              <a:rPr lang="ru-RU" sz="1200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алынып</a:t>
            </a:r>
            <a:r>
              <a:rPr lang="ru-RU" sz="1200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тасталды</a:t>
            </a:r>
            <a:endParaRPr lang="ru-RU" sz="1100" dirty="0" smtClean="0"/>
          </a:p>
        </p:txBody>
      </p:sp>
      <p:sp>
        <p:nvSpPr>
          <p:cNvPr id="52" name="文本框 1953">
            <a:extLst>
              <a:ext uri="{FF2B5EF4-FFF2-40B4-BE49-F238E27FC236}">
                <a16:creationId xmlns:a16="http://schemas.microsoft.com/office/drawing/2014/main" id="{3BD37D4F-DE89-49F7-B509-9CD9353C5EED}"/>
              </a:ext>
            </a:extLst>
          </p:cNvPr>
          <p:cNvSpPr txBox="1"/>
          <p:nvPr/>
        </p:nvSpPr>
        <p:spPr>
          <a:xfrm>
            <a:off x="869102" y="4073234"/>
            <a:ext cx="3201316" cy="50526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>
            <a:defPPr>
              <a:defRPr lang="en-US"/>
            </a:defPPr>
            <a:lvl1pPr indent="0" algn="ctr" defTabSz="914175">
              <a:lnSpc>
                <a:spcPts val="1700"/>
              </a:lnSpc>
              <a:buFont typeface="Wingdings" panose="05000000000000000000" pitchFamily="2" charset="2"/>
              <a:buNone/>
              <a:defRPr sz="2000" b="1">
                <a:ea typeface="微软雅黑" panose="020B0503020204020204" pitchFamily="34" charset="-122"/>
                <a:cs typeface="Times New Roman" pitchFamily="18" charset="0"/>
              </a:defRPr>
            </a:lvl1pPr>
          </a:lstStyle>
          <a:p>
            <a:r>
              <a:rPr lang="kk-KZ" dirty="0" smtClean="0">
                <a:sym typeface="Arial" charset="0"/>
              </a:rPr>
              <a:t>ЖАЛҒА АЛУ ТӨЛЕМДЕРІҢ СУБСИДИЯЛАУ</a:t>
            </a:r>
            <a:endParaRPr lang="ru-RU" dirty="0">
              <a:sym typeface="Arial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1034217" y="4557218"/>
            <a:ext cx="3299207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000"/>
              </a:lnSpc>
            </a:pP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Қатысушылар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- ЖАО </a:t>
            </a:r>
            <a:r>
              <a:rPr 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кезегіндегі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lnSpc>
                <a:spcPts val="1000"/>
              </a:lnSpc>
            </a:pPr>
            <a:r>
              <a:rPr 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келесі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мәртебелер</a:t>
            </a:r>
            <a:r>
              <a:rPr lang="ru-RU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71450" indent="-171450">
              <a:lnSpc>
                <a:spcPts val="1000"/>
              </a:lnSpc>
              <a:buFont typeface="Wingdings" panose="05000000000000000000" pitchFamily="2" charset="2"/>
              <a:buChar char="ü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топтағы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мүгедектер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ts val="1000"/>
              </a:lnSpc>
              <a:buFont typeface="Wingdings" panose="05000000000000000000" pitchFamily="2" charset="2"/>
              <a:buChar char="ü"/>
            </a:pP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Мүгедек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бар </a:t>
            </a: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отбасылар</a:t>
            </a:r>
            <a:endParaRPr lang="ru-RU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ts val="1000"/>
              </a:lnSpc>
              <a:buFont typeface="Wingdings" panose="05000000000000000000" pitchFamily="2" charset="2"/>
              <a:buChar char="ü"/>
            </a:pP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Көп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балалы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отбасы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1450" indent="-171450">
              <a:lnSpc>
                <a:spcPts val="1000"/>
              </a:lnSpc>
              <a:buFont typeface="Wingdings" panose="05000000000000000000" pitchFamily="2" charset="2"/>
              <a:buChar char="ü"/>
            </a:pPr>
            <a:r>
              <a:rPr 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Жетім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балалар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1161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ОТБАСЫ ЛОГ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070" y="108827"/>
            <a:ext cx="1188000" cy="3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Прямоугольник 12"/>
          <p:cNvSpPr/>
          <p:nvPr/>
        </p:nvSpPr>
        <p:spPr>
          <a:xfrm>
            <a:off x="0" y="86161"/>
            <a:ext cx="10036949" cy="369332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pPr lvl="1"/>
            <a:r>
              <a:rPr lang="ru-RU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МЕМЛЕКЕТТІК БАҒДАРЛАМАЛАР ШЕҢБЕРІНДЕ </a:t>
            </a:r>
            <a:r>
              <a:rPr lang="kk-KZ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НЕСИЕ</a:t>
            </a:r>
            <a:r>
              <a:rPr lang="kk-KZ" b="1" dirty="0" smtClean="0"/>
              <a:t> </a:t>
            </a:r>
            <a:r>
              <a:rPr lang="ru-RU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 БЕРУ</a:t>
            </a:r>
            <a:endParaRPr lang="ru-RU"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84639"/>
            <a:ext cx="2743200" cy="365125"/>
          </a:xfrm>
        </p:spPr>
        <p:txBody>
          <a:bodyPr/>
          <a:lstStyle/>
          <a:p>
            <a:fld id="{E4C86115-32E2-40F9-9EFE-59296D83E01E}" type="slidenum">
              <a:rPr lang="ru-RU" smtClean="0"/>
              <a:t>4</a:t>
            </a:fld>
            <a:endParaRPr lang="ru-RU" dirty="0"/>
          </a:p>
        </p:txBody>
      </p:sp>
      <p:grpSp>
        <p:nvGrpSpPr>
          <p:cNvPr id="14" name="Group 24"/>
          <p:cNvGrpSpPr/>
          <p:nvPr/>
        </p:nvGrpSpPr>
        <p:grpSpPr>
          <a:xfrm>
            <a:off x="409596" y="1054204"/>
            <a:ext cx="11099109" cy="2420758"/>
            <a:chOff x="37342" y="1581340"/>
            <a:chExt cx="7322051" cy="2515260"/>
          </a:xfrm>
        </p:grpSpPr>
        <p:sp>
          <p:nvSpPr>
            <p:cNvPr id="15" name="右箭头 83"/>
            <p:cNvSpPr/>
            <p:nvPr/>
          </p:nvSpPr>
          <p:spPr>
            <a:xfrm>
              <a:off x="37345" y="2639185"/>
              <a:ext cx="4638905" cy="325700"/>
            </a:xfrm>
            <a:prstGeom prst="rightArrow">
              <a:avLst/>
            </a:prstGeom>
            <a:solidFill>
              <a:srgbClr val="008F94"/>
            </a:solidFill>
            <a:ln>
              <a:noFill/>
            </a:ln>
            <a:effectLst>
              <a:outerShdw blurRad="381000" dist="101600" dir="2700000" algn="ctr" rotWithShape="0">
                <a:srgbClr val="000000">
                  <a:alpha val="3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>
                <a:solidFill>
                  <a:schemeClr val="lt1"/>
                </a:solidFill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18" name="圆角右箭头 86"/>
            <p:cNvSpPr/>
            <p:nvPr/>
          </p:nvSpPr>
          <p:spPr>
            <a:xfrm rot="5400000" flipH="1">
              <a:off x="1639855" y="533697"/>
              <a:ext cx="533402" cy="3738422"/>
            </a:xfrm>
            <a:prstGeom prst="bent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381000" dist="101600" dir="2700000" algn="ctr" rotWithShape="0">
                <a:srgbClr val="000000">
                  <a:alpha val="3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>
                <a:solidFill>
                  <a:schemeClr val="lt1"/>
                </a:solidFill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19" name="圆角右箭头 87"/>
            <p:cNvSpPr/>
            <p:nvPr/>
          </p:nvSpPr>
          <p:spPr>
            <a:xfrm rot="5400000" flipH="1">
              <a:off x="698907" y="1424180"/>
              <a:ext cx="553444" cy="1876565"/>
            </a:xfrm>
            <a:prstGeom prst="bentArrow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381000" dist="101600" dir="2700000" algn="ctr" rotWithShape="0">
                <a:srgbClr val="000000">
                  <a:alpha val="3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20" name="圆角右箭头 88"/>
            <p:cNvSpPr/>
            <p:nvPr/>
          </p:nvSpPr>
          <p:spPr>
            <a:xfrm rot="16200000" flipH="1" flipV="1">
              <a:off x="1226045" y="1744710"/>
              <a:ext cx="563685" cy="2941086"/>
            </a:xfrm>
            <a:prstGeom prst="bentArrow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outerShdw blurRad="381000" dist="101600" dir="2700000" algn="ctr" rotWithShape="0">
                <a:srgbClr val="000000">
                  <a:alpha val="3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>
                <a:solidFill>
                  <a:schemeClr val="lt1"/>
                </a:solidFill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21" name="矩形 89"/>
            <p:cNvSpPr/>
            <p:nvPr/>
          </p:nvSpPr>
          <p:spPr>
            <a:xfrm>
              <a:off x="4933797" y="1622132"/>
              <a:ext cx="2168993" cy="359766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pPr lvl="0"/>
              <a:r>
                <a:rPr lang="kk-KZ" altLang="zh-CN" b="1" dirty="0">
                  <a:solidFill>
                    <a:srgbClr val="008F91"/>
                  </a:solidFill>
                  <a:ea typeface="微软雅黑"/>
                  <a:cs typeface="Arial" panose="020B0604020202020204" pitchFamily="34" charset="0"/>
                  <a:sym typeface="微软雅黑"/>
                </a:rPr>
                <a:t>Қ</a:t>
              </a:r>
              <a:r>
                <a:rPr lang="kk-KZ" altLang="zh-CN" b="1" dirty="0" smtClean="0">
                  <a:solidFill>
                    <a:srgbClr val="008F91"/>
                  </a:solidFill>
                  <a:ea typeface="微软雅黑"/>
                  <a:cs typeface="Arial" panose="020B0604020202020204" pitchFamily="34" charset="0"/>
                  <a:sym typeface="微软雅黑"/>
                </a:rPr>
                <a:t>олданыстағы бағдарлама </a:t>
              </a:r>
              <a:endParaRPr lang="zh-CN" altLang="en-US" b="1" dirty="0">
                <a:solidFill>
                  <a:srgbClr val="008F91"/>
                </a:solidFill>
                <a:ea typeface="微软雅黑"/>
                <a:cs typeface="Arial" panose="020B0604020202020204" pitchFamily="34" charset="0"/>
                <a:sym typeface="微软雅黑"/>
              </a:endParaRPr>
            </a:p>
          </p:txBody>
        </p:sp>
        <p:sp>
          <p:nvSpPr>
            <p:cNvPr id="22" name="矩形 90"/>
            <p:cNvSpPr/>
            <p:nvPr/>
          </p:nvSpPr>
          <p:spPr>
            <a:xfrm>
              <a:off x="4558994" y="1898254"/>
              <a:ext cx="2800399" cy="551641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pPr algn="ctr">
                <a:lnSpc>
                  <a:spcPts val="1800"/>
                </a:lnSpc>
                <a:spcAft>
                  <a:spcPts val="1200"/>
                </a:spcAft>
              </a:pPr>
              <a:r>
                <a:rPr lang="ru-RU" sz="1400" b="1" dirty="0" err="1">
                  <a:cs typeface="Arial" panose="020B0604020202020204" pitchFamily="34" charset="0"/>
                </a:rPr>
                <a:t>Тұрғын</a:t>
              </a:r>
              <a:r>
                <a:rPr lang="ru-RU" sz="1400" b="1" dirty="0"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cs typeface="Arial" panose="020B0604020202020204" pitchFamily="34" charset="0"/>
                </a:rPr>
                <a:t>үй-коммуналдық</a:t>
              </a:r>
              <a:r>
                <a:rPr lang="ru-RU" sz="1400" b="1" dirty="0"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cs typeface="Arial" panose="020B0604020202020204" pitchFamily="34" charset="0"/>
                </a:rPr>
                <a:t>инфрақұрылымды</a:t>
              </a:r>
              <a:r>
                <a:rPr lang="ru-RU" sz="1400" b="1" dirty="0"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cs typeface="Arial" panose="020B0604020202020204" pitchFamily="34" charset="0"/>
                </a:rPr>
                <a:t>дамытудың</a:t>
              </a:r>
              <a:r>
                <a:rPr lang="ru-RU" sz="1400" b="1" dirty="0">
                  <a:cs typeface="Arial" panose="020B0604020202020204" pitchFamily="34" charset="0"/>
                </a:rPr>
                <a:t> 2026 </a:t>
              </a:r>
              <a:r>
                <a:rPr lang="ru-RU" sz="1400" b="1" dirty="0" err="1">
                  <a:cs typeface="Arial" panose="020B0604020202020204" pitchFamily="34" charset="0"/>
                </a:rPr>
                <a:t>жылға</a:t>
              </a:r>
              <a:r>
                <a:rPr lang="ru-RU" sz="1400" b="1" dirty="0"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cs typeface="Arial" panose="020B0604020202020204" pitchFamily="34" charset="0"/>
                </a:rPr>
                <a:t>дейінгі</a:t>
              </a:r>
              <a:r>
                <a:rPr lang="ru-RU" sz="1400" b="1" dirty="0">
                  <a:cs typeface="Arial" panose="020B0604020202020204" pitchFamily="34" charset="0"/>
                </a:rPr>
                <a:t> </a:t>
              </a:r>
              <a:r>
                <a:rPr lang="ru-RU" sz="1400" b="1" dirty="0" err="1" smtClean="0">
                  <a:cs typeface="Arial" panose="020B0604020202020204" pitchFamily="34" charset="0"/>
                </a:rPr>
                <a:t>тұжырымдамасы</a:t>
              </a:r>
              <a:endParaRPr lang="ru-RU" sz="1400" b="1" dirty="0" smtClean="0">
                <a:cs typeface="Arial" panose="020B0604020202020204" pitchFamily="34" charset="0"/>
              </a:endParaRPr>
            </a:p>
          </p:txBody>
        </p:sp>
        <p:sp>
          <p:nvSpPr>
            <p:cNvPr id="23" name="矩形 91"/>
            <p:cNvSpPr/>
            <p:nvPr/>
          </p:nvSpPr>
          <p:spPr>
            <a:xfrm>
              <a:off x="476945" y="3497095"/>
              <a:ext cx="977265" cy="311797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pPr lvl="0"/>
              <a:r>
                <a:rPr lang="en-US" altLang="zh-CN" sz="1500" b="1" dirty="0" smtClean="0">
                  <a:ea typeface="微软雅黑"/>
                  <a:cs typeface="+mn-ea"/>
                  <a:sym typeface="微软雅黑"/>
                </a:rPr>
                <a:t>2005</a:t>
              </a:r>
              <a:r>
                <a:rPr lang="kk-KZ" altLang="zh-CN" sz="1500" b="1" dirty="0" smtClean="0">
                  <a:ea typeface="微软雅黑"/>
                  <a:cs typeface="+mn-ea"/>
                  <a:sym typeface="微软雅黑"/>
                </a:rPr>
                <a:t>-2010</a:t>
              </a:r>
              <a:endParaRPr lang="zh-CN" altLang="en-US" sz="1500" b="1" dirty="0"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24" name="矩形 92"/>
            <p:cNvSpPr/>
            <p:nvPr/>
          </p:nvSpPr>
          <p:spPr>
            <a:xfrm>
              <a:off x="228029" y="3705126"/>
              <a:ext cx="1665358" cy="263827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r>
                <a:rPr lang="ru-RU" altLang="zh-CN" sz="1200" b="1" dirty="0" err="1" smtClean="0">
                  <a:cs typeface="Arial" panose="020B0604020202020204" pitchFamily="34" charset="0"/>
                </a:rPr>
                <a:t>Мемлекеттік</a:t>
              </a:r>
              <a:r>
                <a:rPr lang="ru-RU" altLang="zh-CN" sz="1200" b="1" dirty="0" smtClean="0">
                  <a:cs typeface="Arial" panose="020B0604020202020204" pitchFamily="34" charset="0"/>
                </a:rPr>
                <a:t> </a:t>
              </a:r>
              <a:r>
                <a:rPr lang="ru-RU" altLang="zh-CN" sz="1200" b="1" dirty="0" err="1">
                  <a:cs typeface="Arial" panose="020B0604020202020204" pitchFamily="34" charset="0"/>
                </a:rPr>
                <a:t>бағдарлама</a:t>
              </a:r>
              <a:r>
                <a:rPr lang="ru-RU" altLang="zh-CN" sz="1200" b="1" dirty="0"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25" name="矩形 93"/>
            <p:cNvSpPr/>
            <p:nvPr/>
          </p:nvSpPr>
          <p:spPr>
            <a:xfrm>
              <a:off x="1489214" y="1581340"/>
              <a:ext cx="977265" cy="311797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pPr lvl="0"/>
              <a:r>
                <a:rPr lang="en-US" altLang="zh-CN" sz="1500" b="1" dirty="0" smtClean="0">
                  <a:ea typeface="微软雅黑"/>
                  <a:cs typeface="+mn-ea"/>
                  <a:sym typeface="微软雅黑"/>
                </a:rPr>
                <a:t>20</a:t>
              </a:r>
              <a:r>
                <a:rPr lang="kk-KZ" altLang="zh-CN" sz="1500" b="1" dirty="0" smtClean="0">
                  <a:ea typeface="微软雅黑"/>
                  <a:cs typeface="+mn-ea"/>
                  <a:sym typeface="微软雅黑"/>
                </a:rPr>
                <a:t>11-2014</a:t>
              </a:r>
              <a:endParaRPr lang="zh-CN" altLang="en-US" sz="1500" b="1" dirty="0"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26" name="矩形 94"/>
            <p:cNvSpPr/>
            <p:nvPr/>
          </p:nvSpPr>
          <p:spPr>
            <a:xfrm>
              <a:off x="1260075" y="1781695"/>
              <a:ext cx="1665358" cy="263828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r>
                <a:rPr lang="ru-RU" altLang="zh-CN" sz="1200" b="1" dirty="0" err="1" smtClean="0">
                  <a:cs typeface="Arial" panose="020B0604020202020204" pitchFamily="34" charset="0"/>
                </a:rPr>
                <a:t>Қолжетімді</a:t>
              </a:r>
              <a:r>
                <a:rPr lang="ru-RU" altLang="zh-CN" sz="1200" b="1" dirty="0" smtClean="0">
                  <a:cs typeface="Arial" panose="020B0604020202020204" pitchFamily="34" charset="0"/>
                </a:rPr>
                <a:t> </a:t>
              </a:r>
              <a:r>
                <a:rPr lang="ru-RU" altLang="zh-CN" sz="1200" b="1" dirty="0" err="1">
                  <a:cs typeface="Arial" panose="020B0604020202020204" pitchFamily="34" charset="0"/>
                </a:rPr>
                <a:t>баспана</a:t>
              </a:r>
              <a:r>
                <a:rPr lang="ru-RU" altLang="zh-CN" sz="1200" b="1" dirty="0">
                  <a:cs typeface="Arial" panose="020B0604020202020204" pitchFamily="34" charset="0"/>
                </a:rPr>
                <a:t> 2020</a:t>
              </a:r>
            </a:p>
          </p:txBody>
        </p:sp>
        <p:sp>
          <p:nvSpPr>
            <p:cNvPr id="27" name="矩形 95"/>
            <p:cNvSpPr/>
            <p:nvPr/>
          </p:nvSpPr>
          <p:spPr>
            <a:xfrm>
              <a:off x="2533794" y="3428177"/>
              <a:ext cx="977265" cy="311797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pPr lvl="0"/>
              <a:r>
                <a:rPr lang="kk-KZ" altLang="zh-CN" sz="1500" b="1" dirty="0" smtClean="0">
                  <a:ea typeface="微软雅黑"/>
                  <a:cs typeface="+mn-ea"/>
                  <a:sym typeface="微软雅黑"/>
                </a:rPr>
                <a:t>2015-2016</a:t>
              </a:r>
              <a:endParaRPr lang="zh-CN" altLang="en-US" sz="1500" b="1" dirty="0"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28" name="矩形 96"/>
            <p:cNvSpPr/>
            <p:nvPr/>
          </p:nvSpPr>
          <p:spPr>
            <a:xfrm>
              <a:off x="1893390" y="3640896"/>
              <a:ext cx="2028717" cy="455704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ru-RU" altLang="zh-CN" sz="1200" b="1" dirty="0">
                  <a:cs typeface="Arial" panose="020B0604020202020204" pitchFamily="34" charset="0"/>
                </a:rPr>
                <a:t>Н</a:t>
              </a:r>
              <a:r>
                <a:rPr lang="kk-KZ" altLang="zh-CN" sz="1200" b="1" dirty="0">
                  <a:cs typeface="Arial" panose="020B0604020202020204" pitchFamily="34" charset="0"/>
                </a:rPr>
                <a:t>ұрлы жол</a:t>
              </a:r>
            </a:p>
            <a:p>
              <a:pPr algn="ctr"/>
              <a:r>
                <a:rPr lang="kk-KZ" altLang="zh-CN" sz="1200" b="1" dirty="0" smtClean="0">
                  <a:cs typeface="Arial" panose="020B0604020202020204" pitchFamily="34" charset="0"/>
                </a:rPr>
                <a:t>Өңірлерді </a:t>
              </a:r>
              <a:r>
                <a:rPr lang="kk-KZ" altLang="zh-CN" sz="1200" b="1" dirty="0">
                  <a:cs typeface="Arial" panose="020B0604020202020204" pitchFamily="34" charset="0"/>
                </a:rPr>
                <a:t>дамыту бағдарламасы</a:t>
              </a:r>
              <a:endParaRPr lang="ru-RU" altLang="zh-CN" sz="1200" b="1" dirty="0">
                <a:cs typeface="Arial" panose="020B0604020202020204" pitchFamily="34" charset="0"/>
              </a:endParaRPr>
            </a:p>
          </p:txBody>
        </p:sp>
        <p:sp>
          <p:nvSpPr>
            <p:cNvPr id="29" name="矩形 97"/>
            <p:cNvSpPr/>
            <p:nvPr/>
          </p:nvSpPr>
          <p:spPr>
            <a:xfrm>
              <a:off x="3366473" y="1591207"/>
              <a:ext cx="977265" cy="311797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pPr lvl="0"/>
              <a:r>
                <a:rPr lang="en-US" altLang="zh-CN" sz="1500" b="1" dirty="0" smtClean="0">
                  <a:ea typeface="微软雅黑"/>
                  <a:cs typeface="+mn-ea"/>
                  <a:sym typeface="微软雅黑"/>
                </a:rPr>
                <a:t>201</a:t>
              </a:r>
              <a:r>
                <a:rPr lang="kk-KZ" altLang="zh-CN" sz="1500" b="1" dirty="0" smtClean="0">
                  <a:ea typeface="微软雅黑"/>
                  <a:cs typeface="+mn-ea"/>
                  <a:sym typeface="微软雅黑"/>
                </a:rPr>
                <a:t>7-2021</a:t>
              </a:r>
              <a:endParaRPr lang="zh-CN" altLang="en-US" sz="1500" b="1" dirty="0"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30" name="矩形 98"/>
            <p:cNvSpPr/>
            <p:nvPr/>
          </p:nvSpPr>
          <p:spPr>
            <a:xfrm>
              <a:off x="3431722" y="1781695"/>
              <a:ext cx="1665358" cy="474890"/>
            </a:xfrm>
            <a:prstGeom prst="rect">
              <a:avLst/>
            </a:prstGeom>
          </p:spPr>
          <p:txBody>
            <a:bodyPr wrap="square" lIns="68580" tIns="34290" rIns="68580" bIns="34290">
              <a:spAutoFit/>
            </a:bodyPr>
            <a:lstStyle/>
            <a:p>
              <a:r>
                <a:rPr lang="ru-RU" altLang="zh-CN" sz="1200" b="1" dirty="0" err="1">
                  <a:cs typeface="Arial" panose="020B0604020202020204" pitchFamily="34" charset="0"/>
                </a:rPr>
                <a:t>Нұрлы</a:t>
              </a:r>
              <a:r>
                <a:rPr lang="ru-RU" altLang="zh-CN" sz="1200" b="1" dirty="0">
                  <a:cs typeface="Arial" panose="020B0604020202020204" pitchFamily="34" charset="0"/>
                </a:rPr>
                <a:t> жер</a:t>
              </a:r>
            </a:p>
            <a:p>
              <a:pPr>
                <a:lnSpc>
                  <a:spcPct val="120000"/>
                </a:lnSpc>
              </a:pPr>
              <a:endParaRPr lang="zh-CN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ea typeface="微软雅黑"/>
                <a:cs typeface="+mn-ea"/>
                <a:sym typeface="微软雅黑"/>
              </a:endParaRPr>
            </a:p>
          </p:txBody>
        </p:sp>
        <p:sp>
          <p:nvSpPr>
            <p:cNvPr id="35" name="圆角右箭头 103"/>
            <p:cNvSpPr/>
            <p:nvPr/>
          </p:nvSpPr>
          <p:spPr>
            <a:xfrm rot="16200000" flipH="1" flipV="1">
              <a:off x="208559" y="2770710"/>
              <a:ext cx="605638" cy="948071"/>
            </a:xfrm>
            <a:prstGeom prst="bentArrow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outerShdw blurRad="381000" dist="101600" dir="2700000" algn="ctr" rotWithShape="0">
                <a:srgbClr val="000000">
                  <a:alpha val="30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ea typeface="微软雅黑"/>
                <a:cs typeface="+mn-ea"/>
                <a:sym typeface="微软雅黑"/>
              </a:endParaRPr>
            </a:p>
          </p:txBody>
        </p:sp>
      </p:grpSp>
      <p:sp>
        <p:nvSpPr>
          <p:cNvPr id="63" name="矩形 90"/>
          <p:cNvSpPr/>
          <p:nvPr/>
        </p:nvSpPr>
        <p:spPr>
          <a:xfrm>
            <a:off x="7524684" y="2033000"/>
            <a:ext cx="4036229" cy="530915"/>
          </a:xfrm>
          <a:prstGeom prst="rect">
            <a:avLst/>
          </a:prstGeom>
          <a:ln>
            <a:noFill/>
            <a:prstDash val="lgDash"/>
          </a:ln>
        </p:spPr>
        <p:txBody>
          <a:bodyPr wrap="square" lIns="68580" tIns="34290" rIns="68580" bIns="34290">
            <a:spAutoFit/>
          </a:bodyPr>
          <a:lstStyle/>
          <a:p>
            <a:pPr marL="171450" indent="-171450">
              <a:lnSpc>
                <a:spcPts val="18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1100" b="1" dirty="0" err="1" smtClean="0">
                <a:cs typeface="Arial" panose="020B0604020202020204" pitchFamily="34" charset="0"/>
              </a:rPr>
              <a:t>Жылдық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мөлшерлемесі</a:t>
            </a:r>
            <a:r>
              <a:rPr lang="ru-RU" sz="1100" b="1" dirty="0" smtClean="0">
                <a:cs typeface="Arial" panose="020B0604020202020204" pitchFamily="34" charset="0"/>
              </a:rPr>
              <a:t> 2%, Ба</a:t>
            </a:r>
            <a:r>
              <a:rPr lang="kk-KZ" sz="1100" b="1" dirty="0" smtClean="0">
                <a:cs typeface="Arial" panose="020B0604020202020204" pitchFamily="34" charset="0"/>
              </a:rPr>
              <a:t>қ</a:t>
            </a:r>
            <a:r>
              <a:rPr lang="ru-RU" sz="1100" b="1" dirty="0" err="1" smtClean="0">
                <a:cs typeface="Arial" panose="020B0604020202020204" pitchFamily="34" charset="0"/>
              </a:rPr>
              <a:t>ытты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отбасы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бағыты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бойынша</a:t>
            </a:r>
            <a:r>
              <a:rPr lang="ru-RU" sz="1100" b="1" dirty="0" smtClean="0">
                <a:cs typeface="Arial" panose="020B0604020202020204" pitchFamily="34" charset="0"/>
              </a:rPr>
              <a:t>, ЖАО </a:t>
            </a:r>
            <a:r>
              <a:rPr lang="ru-RU" sz="1100" b="1" dirty="0" err="1" smtClean="0">
                <a:cs typeface="Arial" panose="020B0604020202020204" pitchFamily="34" charset="0"/>
              </a:rPr>
              <a:t>кезегіндегілерге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несие</a:t>
            </a:r>
            <a:r>
              <a:rPr lang="ru-RU" sz="1100" b="1" dirty="0" smtClean="0">
                <a:cs typeface="Arial" panose="020B0604020202020204" pitchFamily="34" charset="0"/>
              </a:rPr>
              <a:t> беру (2-10-20)</a:t>
            </a:r>
          </a:p>
        </p:txBody>
      </p:sp>
      <p:graphicFrame>
        <p:nvGraphicFramePr>
          <p:cNvPr id="65" name="Диаграмма 6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0382887"/>
              </p:ext>
            </p:extLst>
          </p:nvPr>
        </p:nvGraphicFramePr>
        <p:xfrm>
          <a:off x="349924" y="4368875"/>
          <a:ext cx="6000750" cy="1828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69" name="Group 4">
            <a:extLst>
              <a:ext uri="{FF2B5EF4-FFF2-40B4-BE49-F238E27FC236}">
                <a16:creationId xmlns:a16="http://schemas.microsoft.com/office/drawing/2014/main" id="{D739B9B4-10AD-4204-A4E9-AB6019CF7886}"/>
              </a:ext>
            </a:extLst>
          </p:cNvPr>
          <p:cNvGrpSpPr/>
          <p:nvPr/>
        </p:nvGrpSpPr>
        <p:grpSpPr>
          <a:xfrm>
            <a:off x="798575" y="5190225"/>
            <a:ext cx="432000" cy="628481"/>
            <a:chOff x="2215356" y="1717898"/>
            <a:chExt cx="687388" cy="3940175"/>
          </a:xfrm>
        </p:grpSpPr>
        <p:sp>
          <p:nvSpPr>
            <p:cNvPr id="70" name="Freeform 6">
              <a:extLst>
                <a:ext uri="{FF2B5EF4-FFF2-40B4-BE49-F238E27FC236}">
                  <a16:creationId xmlns:a16="http://schemas.microsoft.com/office/drawing/2014/main" id="{151D2A2D-5025-4E6B-A75F-E455885B3D1B}"/>
                </a:ext>
              </a:extLst>
            </p:cNvPr>
            <p:cNvSpPr/>
            <p:nvPr/>
          </p:nvSpPr>
          <p:spPr bwMode="auto">
            <a:xfrm>
              <a:off x="2215356" y="1717898"/>
              <a:ext cx="417513" cy="3940175"/>
            </a:xfrm>
            <a:custGeom>
              <a:avLst/>
              <a:gdLst>
                <a:gd name="T0" fmla="*/ 263 w 263"/>
                <a:gd name="T1" fmla="*/ 2482 h 2482"/>
                <a:gd name="T2" fmla="*/ 0 w 263"/>
                <a:gd name="T3" fmla="*/ 2405 h 2482"/>
                <a:gd name="T4" fmla="*/ 0 w 263"/>
                <a:gd name="T5" fmla="*/ 120 h 2482"/>
                <a:gd name="T6" fmla="*/ 263 w 263"/>
                <a:gd name="T7" fmla="*/ 0 h 2482"/>
                <a:gd name="T8" fmla="*/ 263 w 263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2482">
                  <a:moveTo>
                    <a:pt x="263" y="2482"/>
                  </a:moveTo>
                  <a:lnTo>
                    <a:pt x="0" y="2405"/>
                  </a:lnTo>
                  <a:lnTo>
                    <a:pt x="0" y="120"/>
                  </a:lnTo>
                  <a:lnTo>
                    <a:pt x="263" y="0"/>
                  </a:lnTo>
                  <a:lnTo>
                    <a:pt x="263" y="2482"/>
                  </a:lnTo>
                  <a:close/>
                </a:path>
              </a:pathLst>
            </a:custGeom>
            <a:solidFill>
              <a:srgbClr val="44B0AD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72" name="Freeform 7">
              <a:extLst>
                <a:ext uri="{FF2B5EF4-FFF2-40B4-BE49-F238E27FC236}">
                  <a16:creationId xmlns:a16="http://schemas.microsoft.com/office/drawing/2014/main" id="{20789192-C901-4CCE-B028-FCF5ABE5F68B}"/>
                </a:ext>
              </a:extLst>
            </p:cNvPr>
            <p:cNvSpPr/>
            <p:nvPr/>
          </p:nvSpPr>
          <p:spPr bwMode="auto">
            <a:xfrm>
              <a:off x="2632869" y="1717898"/>
              <a:ext cx="269875" cy="3940175"/>
            </a:xfrm>
            <a:custGeom>
              <a:avLst/>
              <a:gdLst>
                <a:gd name="T0" fmla="*/ 0 w 170"/>
                <a:gd name="T1" fmla="*/ 2482 h 2482"/>
                <a:gd name="T2" fmla="*/ 170 w 170"/>
                <a:gd name="T3" fmla="*/ 2405 h 2482"/>
                <a:gd name="T4" fmla="*/ 170 w 170"/>
                <a:gd name="T5" fmla="*/ 111 h 2482"/>
                <a:gd name="T6" fmla="*/ 0 w 170"/>
                <a:gd name="T7" fmla="*/ 0 h 2482"/>
                <a:gd name="T8" fmla="*/ 0 w 170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2482">
                  <a:moveTo>
                    <a:pt x="0" y="2482"/>
                  </a:moveTo>
                  <a:lnTo>
                    <a:pt x="170" y="2405"/>
                  </a:lnTo>
                  <a:lnTo>
                    <a:pt x="170" y="111"/>
                  </a:lnTo>
                  <a:lnTo>
                    <a:pt x="0" y="0"/>
                  </a:lnTo>
                  <a:lnTo>
                    <a:pt x="0" y="2482"/>
                  </a:lnTo>
                  <a:close/>
                </a:path>
              </a:pathLst>
            </a:custGeom>
            <a:solidFill>
              <a:srgbClr val="008C8F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 dirty="0"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73" name="Group 4">
            <a:extLst>
              <a:ext uri="{FF2B5EF4-FFF2-40B4-BE49-F238E27FC236}">
                <a16:creationId xmlns:a16="http://schemas.microsoft.com/office/drawing/2014/main" id="{D739B9B4-10AD-4204-A4E9-AB6019CF7886}"/>
              </a:ext>
            </a:extLst>
          </p:cNvPr>
          <p:cNvGrpSpPr/>
          <p:nvPr/>
        </p:nvGrpSpPr>
        <p:grpSpPr>
          <a:xfrm>
            <a:off x="1710885" y="5069524"/>
            <a:ext cx="432000" cy="762675"/>
            <a:chOff x="2215356" y="1717898"/>
            <a:chExt cx="687388" cy="3940175"/>
          </a:xfrm>
        </p:grpSpPr>
        <p:sp>
          <p:nvSpPr>
            <p:cNvPr id="74" name="Freeform 6">
              <a:extLst>
                <a:ext uri="{FF2B5EF4-FFF2-40B4-BE49-F238E27FC236}">
                  <a16:creationId xmlns:a16="http://schemas.microsoft.com/office/drawing/2014/main" id="{151D2A2D-5025-4E6B-A75F-E455885B3D1B}"/>
                </a:ext>
              </a:extLst>
            </p:cNvPr>
            <p:cNvSpPr/>
            <p:nvPr/>
          </p:nvSpPr>
          <p:spPr bwMode="auto">
            <a:xfrm>
              <a:off x="2215356" y="1717898"/>
              <a:ext cx="417513" cy="3940175"/>
            </a:xfrm>
            <a:custGeom>
              <a:avLst/>
              <a:gdLst>
                <a:gd name="T0" fmla="*/ 263 w 263"/>
                <a:gd name="T1" fmla="*/ 2482 h 2482"/>
                <a:gd name="T2" fmla="*/ 0 w 263"/>
                <a:gd name="T3" fmla="*/ 2405 h 2482"/>
                <a:gd name="T4" fmla="*/ 0 w 263"/>
                <a:gd name="T5" fmla="*/ 120 h 2482"/>
                <a:gd name="T6" fmla="*/ 263 w 263"/>
                <a:gd name="T7" fmla="*/ 0 h 2482"/>
                <a:gd name="T8" fmla="*/ 263 w 263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2482">
                  <a:moveTo>
                    <a:pt x="263" y="2482"/>
                  </a:moveTo>
                  <a:lnTo>
                    <a:pt x="0" y="2405"/>
                  </a:lnTo>
                  <a:lnTo>
                    <a:pt x="0" y="120"/>
                  </a:lnTo>
                  <a:lnTo>
                    <a:pt x="263" y="0"/>
                  </a:lnTo>
                  <a:lnTo>
                    <a:pt x="263" y="2482"/>
                  </a:lnTo>
                  <a:close/>
                </a:path>
              </a:pathLst>
            </a:custGeom>
            <a:solidFill>
              <a:srgbClr val="44B0AD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75" name="Freeform 7">
              <a:extLst>
                <a:ext uri="{FF2B5EF4-FFF2-40B4-BE49-F238E27FC236}">
                  <a16:creationId xmlns:a16="http://schemas.microsoft.com/office/drawing/2014/main" id="{20789192-C901-4CCE-B028-FCF5ABE5F68B}"/>
                </a:ext>
              </a:extLst>
            </p:cNvPr>
            <p:cNvSpPr/>
            <p:nvPr/>
          </p:nvSpPr>
          <p:spPr bwMode="auto">
            <a:xfrm>
              <a:off x="2632869" y="1717898"/>
              <a:ext cx="269875" cy="3940175"/>
            </a:xfrm>
            <a:custGeom>
              <a:avLst/>
              <a:gdLst>
                <a:gd name="T0" fmla="*/ 0 w 170"/>
                <a:gd name="T1" fmla="*/ 2482 h 2482"/>
                <a:gd name="T2" fmla="*/ 170 w 170"/>
                <a:gd name="T3" fmla="*/ 2405 h 2482"/>
                <a:gd name="T4" fmla="*/ 170 w 170"/>
                <a:gd name="T5" fmla="*/ 111 h 2482"/>
                <a:gd name="T6" fmla="*/ 0 w 170"/>
                <a:gd name="T7" fmla="*/ 0 h 2482"/>
                <a:gd name="T8" fmla="*/ 0 w 170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2482">
                  <a:moveTo>
                    <a:pt x="0" y="2482"/>
                  </a:moveTo>
                  <a:lnTo>
                    <a:pt x="170" y="2405"/>
                  </a:lnTo>
                  <a:lnTo>
                    <a:pt x="170" y="111"/>
                  </a:lnTo>
                  <a:lnTo>
                    <a:pt x="0" y="0"/>
                  </a:lnTo>
                  <a:lnTo>
                    <a:pt x="0" y="2482"/>
                  </a:lnTo>
                  <a:close/>
                </a:path>
              </a:pathLst>
            </a:custGeom>
            <a:solidFill>
              <a:srgbClr val="008C8F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 dirty="0"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76" name="Group 4">
            <a:extLst>
              <a:ext uri="{FF2B5EF4-FFF2-40B4-BE49-F238E27FC236}">
                <a16:creationId xmlns:a16="http://schemas.microsoft.com/office/drawing/2014/main" id="{D739B9B4-10AD-4204-A4E9-AB6019CF7886}"/>
              </a:ext>
            </a:extLst>
          </p:cNvPr>
          <p:cNvGrpSpPr/>
          <p:nvPr/>
        </p:nvGrpSpPr>
        <p:grpSpPr>
          <a:xfrm>
            <a:off x="2639312" y="4894292"/>
            <a:ext cx="432000" cy="954022"/>
            <a:chOff x="2215356" y="1717898"/>
            <a:chExt cx="687388" cy="3940175"/>
          </a:xfrm>
        </p:grpSpPr>
        <p:sp>
          <p:nvSpPr>
            <p:cNvPr id="77" name="Freeform 6">
              <a:extLst>
                <a:ext uri="{FF2B5EF4-FFF2-40B4-BE49-F238E27FC236}">
                  <a16:creationId xmlns:a16="http://schemas.microsoft.com/office/drawing/2014/main" id="{151D2A2D-5025-4E6B-A75F-E455885B3D1B}"/>
                </a:ext>
              </a:extLst>
            </p:cNvPr>
            <p:cNvSpPr/>
            <p:nvPr/>
          </p:nvSpPr>
          <p:spPr bwMode="auto">
            <a:xfrm>
              <a:off x="2215356" y="1717898"/>
              <a:ext cx="417513" cy="3940175"/>
            </a:xfrm>
            <a:custGeom>
              <a:avLst/>
              <a:gdLst>
                <a:gd name="T0" fmla="*/ 263 w 263"/>
                <a:gd name="T1" fmla="*/ 2482 h 2482"/>
                <a:gd name="T2" fmla="*/ 0 w 263"/>
                <a:gd name="T3" fmla="*/ 2405 h 2482"/>
                <a:gd name="T4" fmla="*/ 0 w 263"/>
                <a:gd name="T5" fmla="*/ 120 h 2482"/>
                <a:gd name="T6" fmla="*/ 263 w 263"/>
                <a:gd name="T7" fmla="*/ 0 h 2482"/>
                <a:gd name="T8" fmla="*/ 263 w 263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2482">
                  <a:moveTo>
                    <a:pt x="263" y="2482"/>
                  </a:moveTo>
                  <a:lnTo>
                    <a:pt x="0" y="2405"/>
                  </a:lnTo>
                  <a:lnTo>
                    <a:pt x="0" y="120"/>
                  </a:lnTo>
                  <a:lnTo>
                    <a:pt x="263" y="0"/>
                  </a:lnTo>
                  <a:lnTo>
                    <a:pt x="263" y="2482"/>
                  </a:lnTo>
                  <a:close/>
                </a:path>
              </a:pathLst>
            </a:custGeom>
            <a:solidFill>
              <a:srgbClr val="44B0AD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78" name="Freeform 7">
              <a:extLst>
                <a:ext uri="{FF2B5EF4-FFF2-40B4-BE49-F238E27FC236}">
                  <a16:creationId xmlns:a16="http://schemas.microsoft.com/office/drawing/2014/main" id="{20789192-C901-4CCE-B028-FCF5ABE5F68B}"/>
                </a:ext>
              </a:extLst>
            </p:cNvPr>
            <p:cNvSpPr/>
            <p:nvPr/>
          </p:nvSpPr>
          <p:spPr bwMode="auto">
            <a:xfrm>
              <a:off x="2632869" y="1717898"/>
              <a:ext cx="269875" cy="3940175"/>
            </a:xfrm>
            <a:custGeom>
              <a:avLst/>
              <a:gdLst>
                <a:gd name="T0" fmla="*/ 0 w 170"/>
                <a:gd name="T1" fmla="*/ 2482 h 2482"/>
                <a:gd name="T2" fmla="*/ 170 w 170"/>
                <a:gd name="T3" fmla="*/ 2405 h 2482"/>
                <a:gd name="T4" fmla="*/ 170 w 170"/>
                <a:gd name="T5" fmla="*/ 111 h 2482"/>
                <a:gd name="T6" fmla="*/ 0 w 170"/>
                <a:gd name="T7" fmla="*/ 0 h 2482"/>
                <a:gd name="T8" fmla="*/ 0 w 170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2482">
                  <a:moveTo>
                    <a:pt x="0" y="2482"/>
                  </a:moveTo>
                  <a:lnTo>
                    <a:pt x="170" y="2405"/>
                  </a:lnTo>
                  <a:lnTo>
                    <a:pt x="170" y="111"/>
                  </a:lnTo>
                  <a:lnTo>
                    <a:pt x="0" y="0"/>
                  </a:lnTo>
                  <a:lnTo>
                    <a:pt x="0" y="2482"/>
                  </a:lnTo>
                  <a:close/>
                </a:path>
              </a:pathLst>
            </a:custGeom>
            <a:solidFill>
              <a:srgbClr val="008C8F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 dirty="0"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79" name="Group 4">
            <a:extLst>
              <a:ext uri="{FF2B5EF4-FFF2-40B4-BE49-F238E27FC236}">
                <a16:creationId xmlns:a16="http://schemas.microsoft.com/office/drawing/2014/main" id="{D739B9B4-10AD-4204-A4E9-AB6019CF7886}"/>
              </a:ext>
            </a:extLst>
          </p:cNvPr>
          <p:cNvGrpSpPr/>
          <p:nvPr/>
        </p:nvGrpSpPr>
        <p:grpSpPr>
          <a:xfrm>
            <a:off x="3640510" y="4638399"/>
            <a:ext cx="432000" cy="1210910"/>
            <a:chOff x="2215356" y="1717898"/>
            <a:chExt cx="687388" cy="3940175"/>
          </a:xfrm>
        </p:grpSpPr>
        <p:sp>
          <p:nvSpPr>
            <p:cNvPr id="80" name="Freeform 6">
              <a:extLst>
                <a:ext uri="{FF2B5EF4-FFF2-40B4-BE49-F238E27FC236}">
                  <a16:creationId xmlns:a16="http://schemas.microsoft.com/office/drawing/2014/main" id="{151D2A2D-5025-4E6B-A75F-E455885B3D1B}"/>
                </a:ext>
              </a:extLst>
            </p:cNvPr>
            <p:cNvSpPr/>
            <p:nvPr/>
          </p:nvSpPr>
          <p:spPr bwMode="auto">
            <a:xfrm>
              <a:off x="2215356" y="1717898"/>
              <a:ext cx="417513" cy="3940175"/>
            </a:xfrm>
            <a:custGeom>
              <a:avLst/>
              <a:gdLst>
                <a:gd name="T0" fmla="*/ 263 w 263"/>
                <a:gd name="T1" fmla="*/ 2482 h 2482"/>
                <a:gd name="T2" fmla="*/ 0 w 263"/>
                <a:gd name="T3" fmla="*/ 2405 h 2482"/>
                <a:gd name="T4" fmla="*/ 0 w 263"/>
                <a:gd name="T5" fmla="*/ 120 h 2482"/>
                <a:gd name="T6" fmla="*/ 263 w 263"/>
                <a:gd name="T7" fmla="*/ 0 h 2482"/>
                <a:gd name="T8" fmla="*/ 263 w 263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2482">
                  <a:moveTo>
                    <a:pt x="263" y="2482"/>
                  </a:moveTo>
                  <a:lnTo>
                    <a:pt x="0" y="2405"/>
                  </a:lnTo>
                  <a:lnTo>
                    <a:pt x="0" y="120"/>
                  </a:lnTo>
                  <a:lnTo>
                    <a:pt x="263" y="0"/>
                  </a:lnTo>
                  <a:lnTo>
                    <a:pt x="263" y="2482"/>
                  </a:lnTo>
                  <a:close/>
                </a:path>
              </a:pathLst>
            </a:custGeom>
            <a:solidFill>
              <a:srgbClr val="44B0AD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81" name="Freeform 7">
              <a:extLst>
                <a:ext uri="{FF2B5EF4-FFF2-40B4-BE49-F238E27FC236}">
                  <a16:creationId xmlns:a16="http://schemas.microsoft.com/office/drawing/2014/main" id="{20789192-C901-4CCE-B028-FCF5ABE5F68B}"/>
                </a:ext>
              </a:extLst>
            </p:cNvPr>
            <p:cNvSpPr/>
            <p:nvPr/>
          </p:nvSpPr>
          <p:spPr bwMode="auto">
            <a:xfrm>
              <a:off x="2632869" y="1717898"/>
              <a:ext cx="269875" cy="3940175"/>
            </a:xfrm>
            <a:custGeom>
              <a:avLst/>
              <a:gdLst>
                <a:gd name="T0" fmla="*/ 0 w 170"/>
                <a:gd name="T1" fmla="*/ 2482 h 2482"/>
                <a:gd name="T2" fmla="*/ 170 w 170"/>
                <a:gd name="T3" fmla="*/ 2405 h 2482"/>
                <a:gd name="T4" fmla="*/ 170 w 170"/>
                <a:gd name="T5" fmla="*/ 111 h 2482"/>
                <a:gd name="T6" fmla="*/ 0 w 170"/>
                <a:gd name="T7" fmla="*/ 0 h 2482"/>
                <a:gd name="T8" fmla="*/ 0 w 170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2482">
                  <a:moveTo>
                    <a:pt x="0" y="2482"/>
                  </a:moveTo>
                  <a:lnTo>
                    <a:pt x="170" y="2405"/>
                  </a:lnTo>
                  <a:lnTo>
                    <a:pt x="170" y="111"/>
                  </a:lnTo>
                  <a:lnTo>
                    <a:pt x="0" y="0"/>
                  </a:lnTo>
                  <a:lnTo>
                    <a:pt x="0" y="2482"/>
                  </a:lnTo>
                  <a:close/>
                </a:path>
              </a:pathLst>
            </a:custGeom>
            <a:solidFill>
              <a:srgbClr val="008C8F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 dirty="0"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82" name="Group 4">
            <a:extLst>
              <a:ext uri="{FF2B5EF4-FFF2-40B4-BE49-F238E27FC236}">
                <a16:creationId xmlns:a16="http://schemas.microsoft.com/office/drawing/2014/main" id="{D739B9B4-10AD-4204-A4E9-AB6019CF7886}"/>
              </a:ext>
            </a:extLst>
          </p:cNvPr>
          <p:cNvGrpSpPr/>
          <p:nvPr/>
        </p:nvGrpSpPr>
        <p:grpSpPr>
          <a:xfrm>
            <a:off x="4547022" y="5070252"/>
            <a:ext cx="432000" cy="762674"/>
            <a:chOff x="2215356" y="1717898"/>
            <a:chExt cx="687388" cy="3940175"/>
          </a:xfrm>
        </p:grpSpPr>
        <p:sp>
          <p:nvSpPr>
            <p:cNvPr id="83" name="Freeform 6">
              <a:extLst>
                <a:ext uri="{FF2B5EF4-FFF2-40B4-BE49-F238E27FC236}">
                  <a16:creationId xmlns:a16="http://schemas.microsoft.com/office/drawing/2014/main" id="{151D2A2D-5025-4E6B-A75F-E455885B3D1B}"/>
                </a:ext>
              </a:extLst>
            </p:cNvPr>
            <p:cNvSpPr/>
            <p:nvPr/>
          </p:nvSpPr>
          <p:spPr bwMode="auto">
            <a:xfrm>
              <a:off x="2215356" y="1717898"/>
              <a:ext cx="417513" cy="3940175"/>
            </a:xfrm>
            <a:custGeom>
              <a:avLst/>
              <a:gdLst>
                <a:gd name="T0" fmla="*/ 263 w 263"/>
                <a:gd name="T1" fmla="*/ 2482 h 2482"/>
                <a:gd name="T2" fmla="*/ 0 w 263"/>
                <a:gd name="T3" fmla="*/ 2405 h 2482"/>
                <a:gd name="T4" fmla="*/ 0 w 263"/>
                <a:gd name="T5" fmla="*/ 120 h 2482"/>
                <a:gd name="T6" fmla="*/ 263 w 263"/>
                <a:gd name="T7" fmla="*/ 0 h 2482"/>
                <a:gd name="T8" fmla="*/ 263 w 263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2482">
                  <a:moveTo>
                    <a:pt x="263" y="2482"/>
                  </a:moveTo>
                  <a:lnTo>
                    <a:pt x="0" y="2405"/>
                  </a:lnTo>
                  <a:lnTo>
                    <a:pt x="0" y="120"/>
                  </a:lnTo>
                  <a:lnTo>
                    <a:pt x="263" y="0"/>
                  </a:lnTo>
                  <a:lnTo>
                    <a:pt x="263" y="2482"/>
                  </a:lnTo>
                  <a:close/>
                </a:path>
              </a:pathLst>
            </a:custGeom>
            <a:solidFill>
              <a:srgbClr val="44B0AD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84" name="Freeform 7">
              <a:extLst>
                <a:ext uri="{FF2B5EF4-FFF2-40B4-BE49-F238E27FC236}">
                  <a16:creationId xmlns:a16="http://schemas.microsoft.com/office/drawing/2014/main" id="{20789192-C901-4CCE-B028-FCF5ABE5F68B}"/>
                </a:ext>
              </a:extLst>
            </p:cNvPr>
            <p:cNvSpPr/>
            <p:nvPr/>
          </p:nvSpPr>
          <p:spPr bwMode="auto">
            <a:xfrm>
              <a:off x="2632869" y="1717898"/>
              <a:ext cx="269875" cy="3940175"/>
            </a:xfrm>
            <a:custGeom>
              <a:avLst/>
              <a:gdLst>
                <a:gd name="T0" fmla="*/ 0 w 170"/>
                <a:gd name="T1" fmla="*/ 2482 h 2482"/>
                <a:gd name="T2" fmla="*/ 170 w 170"/>
                <a:gd name="T3" fmla="*/ 2405 h 2482"/>
                <a:gd name="T4" fmla="*/ 170 w 170"/>
                <a:gd name="T5" fmla="*/ 111 h 2482"/>
                <a:gd name="T6" fmla="*/ 0 w 170"/>
                <a:gd name="T7" fmla="*/ 0 h 2482"/>
                <a:gd name="T8" fmla="*/ 0 w 170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2482">
                  <a:moveTo>
                    <a:pt x="0" y="2482"/>
                  </a:moveTo>
                  <a:lnTo>
                    <a:pt x="170" y="2405"/>
                  </a:lnTo>
                  <a:lnTo>
                    <a:pt x="170" y="111"/>
                  </a:lnTo>
                  <a:lnTo>
                    <a:pt x="0" y="0"/>
                  </a:lnTo>
                  <a:lnTo>
                    <a:pt x="0" y="2482"/>
                  </a:lnTo>
                  <a:close/>
                </a:path>
              </a:pathLst>
            </a:custGeom>
            <a:solidFill>
              <a:srgbClr val="008C8F"/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 dirty="0"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85" name="Group 4">
            <a:extLst>
              <a:ext uri="{FF2B5EF4-FFF2-40B4-BE49-F238E27FC236}">
                <a16:creationId xmlns:a16="http://schemas.microsoft.com/office/drawing/2014/main" id="{D739B9B4-10AD-4204-A4E9-AB6019CF7886}"/>
              </a:ext>
            </a:extLst>
          </p:cNvPr>
          <p:cNvGrpSpPr/>
          <p:nvPr/>
        </p:nvGrpSpPr>
        <p:grpSpPr>
          <a:xfrm>
            <a:off x="5553259" y="5190225"/>
            <a:ext cx="432000" cy="660194"/>
            <a:chOff x="2215356" y="1717898"/>
            <a:chExt cx="687388" cy="3940175"/>
          </a:xfrm>
        </p:grpSpPr>
        <p:sp>
          <p:nvSpPr>
            <p:cNvPr id="86" name="Freeform 6">
              <a:extLst>
                <a:ext uri="{FF2B5EF4-FFF2-40B4-BE49-F238E27FC236}">
                  <a16:creationId xmlns:a16="http://schemas.microsoft.com/office/drawing/2014/main" id="{151D2A2D-5025-4E6B-A75F-E455885B3D1B}"/>
                </a:ext>
              </a:extLst>
            </p:cNvPr>
            <p:cNvSpPr/>
            <p:nvPr/>
          </p:nvSpPr>
          <p:spPr bwMode="auto">
            <a:xfrm>
              <a:off x="2215356" y="1717898"/>
              <a:ext cx="417513" cy="3940175"/>
            </a:xfrm>
            <a:custGeom>
              <a:avLst/>
              <a:gdLst>
                <a:gd name="T0" fmla="*/ 263 w 263"/>
                <a:gd name="T1" fmla="*/ 2482 h 2482"/>
                <a:gd name="T2" fmla="*/ 0 w 263"/>
                <a:gd name="T3" fmla="*/ 2405 h 2482"/>
                <a:gd name="T4" fmla="*/ 0 w 263"/>
                <a:gd name="T5" fmla="*/ 120 h 2482"/>
                <a:gd name="T6" fmla="*/ 263 w 263"/>
                <a:gd name="T7" fmla="*/ 0 h 2482"/>
                <a:gd name="T8" fmla="*/ 263 w 263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3" h="2482">
                  <a:moveTo>
                    <a:pt x="263" y="2482"/>
                  </a:moveTo>
                  <a:lnTo>
                    <a:pt x="0" y="2405"/>
                  </a:lnTo>
                  <a:lnTo>
                    <a:pt x="0" y="120"/>
                  </a:lnTo>
                  <a:lnTo>
                    <a:pt x="263" y="0"/>
                  </a:lnTo>
                  <a:lnTo>
                    <a:pt x="263" y="248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87" name="Freeform 7">
              <a:extLst>
                <a:ext uri="{FF2B5EF4-FFF2-40B4-BE49-F238E27FC236}">
                  <a16:creationId xmlns:a16="http://schemas.microsoft.com/office/drawing/2014/main" id="{20789192-C901-4CCE-B028-FCF5ABE5F68B}"/>
                </a:ext>
              </a:extLst>
            </p:cNvPr>
            <p:cNvSpPr/>
            <p:nvPr/>
          </p:nvSpPr>
          <p:spPr bwMode="auto">
            <a:xfrm>
              <a:off x="2632869" y="1717898"/>
              <a:ext cx="269875" cy="3940175"/>
            </a:xfrm>
            <a:custGeom>
              <a:avLst/>
              <a:gdLst>
                <a:gd name="T0" fmla="*/ 0 w 170"/>
                <a:gd name="T1" fmla="*/ 2482 h 2482"/>
                <a:gd name="T2" fmla="*/ 170 w 170"/>
                <a:gd name="T3" fmla="*/ 2405 h 2482"/>
                <a:gd name="T4" fmla="*/ 170 w 170"/>
                <a:gd name="T5" fmla="*/ 111 h 2482"/>
                <a:gd name="T6" fmla="*/ 0 w 170"/>
                <a:gd name="T7" fmla="*/ 0 h 2482"/>
                <a:gd name="T8" fmla="*/ 0 w 170"/>
                <a:gd name="T9" fmla="*/ 2482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0" h="2482">
                  <a:moveTo>
                    <a:pt x="0" y="2482"/>
                  </a:moveTo>
                  <a:lnTo>
                    <a:pt x="170" y="2405"/>
                  </a:lnTo>
                  <a:lnTo>
                    <a:pt x="170" y="111"/>
                  </a:lnTo>
                  <a:lnTo>
                    <a:pt x="0" y="0"/>
                  </a:lnTo>
                  <a:lnTo>
                    <a:pt x="0" y="2482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vert="horz" wrap="square" lIns="85949" tIns="42975" rIns="85949" bIns="42975" numCol="1" anchor="t" anchorCtr="0" compatLnSpc="1"/>
            <a:lstStyle/>
            <a:p>
              <a:pPr algn="just">
                <a:lnSpc>
                  <a:spcPct val="120000"/>
                </a:lnSpc>
              </a:pPr>
              <a:endParaRPr lang="zh-CN" altLang="en-US" sz="800" dirty="0">
                <a:ea typeface="微软雅黑" panose="020B0503020204020204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6274946" y="4328235"/>
            <a:ext cx="5248613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kk-KZ" sz="1100" b="1" dirty="0">
                <a:cs typeface="Arial" panose="020B0604020202020204" pitchFamily="34" charset="0"/>
              </a:rPr>
              <a:t>Жыл сайын мемлекеттік </a:t>
            </a:r>
            <a:r>
              <a:rPr lang="ru-RU" sz="1100" b="1" dirty="0" err="1">
                <a:cs typeface="Arial" panose="020B0604020202020204" pitchFamily="34" charset="0"/>
              </a:rPr>
              <a:t>несие</a:t>
            </a:r>
            <a:r>
              <a:rPr lang="kk-KZ" sz="1100" b="1" dirty="0" smtClean="0">
                <a:cs typeface="Arial" panose="020B0604020202020204" pitchFamily="34" charset="0"/>
              </a:rPr>
              <a:t> </a:t>
            </a:r>
            <a:r>
              <a:rPr lang="kk-KZ" sz="1100" b="1" dirty="0">
                <a:cs typeface="Arial" panose="020B0604020202020204" pitchFamily="34" charset="0"/>
              </a:rPr>
              <a:t>беру </a:t>
            </a:r>
            <a:r>
              <a:rPr lang="kk-KZ" sz="1100" b="1" dirty="0" smtClean="0">
                <a:cs typeface="Arial" panose="020B0604020202020204" pitchFamily="34" charset="0"/>
              </a:rPr>
              <a:t>бағдарламалары </a:t>
            </a:r>
            <a:r>
              <a:rPr lang="kk-KZ" sz="1100" b="1" dirty="0">
                <a:cs typeface="Arial" panose="020B0604020202020204" pitchFamily="34" charset="0"/>
              </a:rPr>
              <a:t>арқасында </a:t>
            </a:r>
            <a:r>
              <a:rPr lang="kk-KZ" sz="1100" b="1" dirty="0" smtClean="0">
                <a:cs typeface="Arial" panose="020B0604020202020204" pitchFamily="34" charset="0"/>
              </a:rPr>
              <a:t>орта есеппен 12 - 14 мың</a:t>
            </a:r>
            <a:r>
              <a:rPr lang="ru-RU" sz="1100" b="1" dirty="0" smtClean="0">
                <a:cs typeface="Arial" panose="020B0604020202020204" pitchFamily="34" charset="0"/>
              </a:rPr>
              <a:t>. </a:t>
            </a:r>
            <a:r>
              <a:rPr lang="ru-RU" sz="1100" b="1" dirty="0" err="1" smtClean="0">
                <a:cs typeface="Arial" panose="020B0604020202020204" pitchFamily="34" charset="0"/>
              </a:rPr>
              <a:t>отбасы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баспаналы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болады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</a:p>
          <a:p>
            <a:pPr algn="just"/>
            <a:endParaRPr lang="ru-RU" sz="1100" b="1" dirty="0"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100" b="1" dirty="0" smtClean="0">
                <a:cs typeface="Arial" panose="020B0604020202020204" pitchFamily="34" charset="0"/>
              </a:rPr>
              <a:t>2021 </a:t>
            </a:r>
            <a:r>
              <a:rPr lang="ru-RU" sz="1100" b="1" dirty="0" err="1" smtClean="0">
                <a:cs typeface="Arial" panose="020B0604020202020204" pitchFamily="34" charset="0"/>
              </a:rPr>
              <a:t>жылдың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жоғарғы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көрсеткіші</a:t>
            </a:r>
            <a:r>
              <a:rPr lang="ru-RU" sz="1100" b="1" dirty="0" smtClean="0">
                <a:cs typeface="Arial" panose="020B0604020202020204" pitchFamily="34" charset="0"/>
              </a:rPr>
              <a:t>, </a:t>
            </a:r>
            <a:r>
              <a:rPr lang="ru-RU" sz="1100" b="1" dirty="0" err="1">
                <a:cs typeface="Arial" panose="020B0604020202020204" pitchFamily="34" charset="0"/>
              </a:rPr>
              <a:t>зейнетақы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жинақтарын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пайдалану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және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нарықтағы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kk-KZ" sz="1100" b="1" dirty="0">
                <a:cs typeface="Arial" panose="020B0604020202020204" pitchFamily="34" charset="0"/>
              </a:rPr>
              <a:t>тұрғын үйді </a:t>
            </a:r>
            <a:r>
              <a:rPr lang="kk-KZ" sz="1100" b="1" dirty="0" smtClean="0">
                <a:cs typeface="Arial" panose="020B0604020202020204" pitchFamily="34" charset="0"/>
              </a:rPr>
              <a:t>сатып алу есебінен </a:t>
            </a:r>
          </a:p>
          <a:p>
            <a:pPr algn="just"/>
            <a:endParaRPr lang="ru-RU" sz="1100" b="1" dirty="0" smtClean="0"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100" b="1" dirty="0">
                <a:cs typeface="Arial" panose="020B0604020202020204" pitchFamily="34" charset="0"/>
              </a:rPr>
              <a:t>2022 </a:t>
            </a:r>
            <a:r>
              <a:rPr lang="ru-RU" sz="1100" b="1" dirty="0" err="1" smtClean="0">
                <a:cs typeface="Arial" panose="020B0604020202020204" pitchFamily="34" charset="0"/>
              </a:rPr>
              <a:t>жылдың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көрсеткіші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зейнетақы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жинақтарын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пайдаланудың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шекті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мәндерінің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артуына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және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бағдарламаға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қатысушылардың</a:t>
            </a:r>
            <a:r>
              <a:rPr lang="ru-RU" sz="1100" b="1" dirty="0">
                <a:cs typeface="Arial" panose="020B0604020202020204" pitchFamily="34" charset="0"/>
              </a:rPr>
              <a:t> ЖАО </a:t>
            </a:r>
            <a:r>
              <a:rPr lang="ru-RU" sz="1100" b="1" dirty="0" err="1">
                <a:cs typeface="Arial" panose="020B0604020202020204" pitchFamily="34" charset="0"/>
              </a:rPr>
              <a:t>есебінен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салынған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кредиттік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тұрғын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үйді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ғана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сатып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алуына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шектеу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>
                <a:cs typeface="Arial" panose="020B0604020202020204" pitchFamily="34" charset="0"/>
              </a:rPr>
              <a:t>қоюға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байланысты</a:t>
            </a:r>
            <a:endParaRPr lang="ru-RU" sz="1100" b="1" dirty="0" smtClean="0">
              <a:cs typeface="Arial" panose="020B0604020202020204" pitchFamily="34" charset="0"/>
            </a:endParaRPr>
          </a:p>
          <a:p>
            <a:pPr algn="just"/>
            <a:r>
              <a:rPr lang="ru-RU" sz="1100" b="1" dirty="0" smtClean="0"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ru-RU" sz="1100" b="1" dirty="0" smtClean="0">
                <a:cs typeface="Arial" panose="020B0604020202020204" pitchFamily="34" charset="0"/>
              </a:rPr>
              <a:t>*     2023 </a:t>
            </a:r>
            <a:r>
              <a:rPr lang="ru-RU" sz="1100" b="1" dirty="0" err="1" smtClean="0">
                <a:cs typeface="Arial" panose="020B0604020202020204" pitchFamily="34" charset="0"/>
              </a:rPr>
              <a:t>жылы</a:t>
            </a:r>
            <a:r>
              <a:rPr lang="ru-RU" sz="1100" b="1" dirty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берілетін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пәтер</a:t>
            </a:r>
            <a:r>
              <a:rPr lang="ru-RU" sz="1100" b="1" dirty="0" smtClean="0">
                <a:cs typeface="Arial" panose="020B0604020202020204" pitchFamily="34" charset="0"/>
              </a:rPr>
              <a:t> саны </a:t>
            </a:r>
            <a:r>
              <a:rPr lang="ru-RU" sz="1100" b="1" dirty="0" err="1" smtClean="0">
                <a:cs typeface="Arial" panose="020B0604020202020204" pitchFamily="34" charset="0"/>
              </a:rPr>
              <a:t>негізінде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болжам</a:t>
            </a:r>
            <a:endParaRPr lang="ru-RU" sz="1100" b="1" dirty="0">
              <a:cs typeface="Arial" panose="020B0604020202020204" pitchFamily="34" charset="0"/>
            </a:endParaRPr>
          </a:p>
        </p:txBody>
      </p:sp>
      <p:sp>
        <p:nvSpPr>
          <p:cNvPr id="88" name="Скругленный прямоугольник 87"/>
          <p:cNvSpPr/>
          <p:nvPr/>
        </p:nvSpPr>
        <p:spPr>
          <a:xfrm>
            <a:off x="409604" y="4276726"/>
            <a:ext cx="11151310" cy="2057400"/>
          </a:xfrm>
          <a:prstGeom prst="roundRect">
            <a:avLst/>
          </a:prstGeom>
          <a:noFill/>
          <a:ln w="19050">
            <a:solidFill>
              <a:srgbClr val="008C8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409604" y="978978"/>
            <a:ext cx="11151309" cy="2739004"/>
          </a:xfrm>
          <a:prstGeom prst="roundRect">
            <a:avLst/>
          </a:prstGeom>
          <a:noFill/>
          <a:ln w="19050">
            <a:solidFill>
              <a:srgbClr val="008C8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矩形 90"/>
          <p:cNvSpPr/>
          <p:nvPr/>
        </p:nvSpPr>
        <p:spPr>
          <a:xfrm>
            <a:off x="7524684" y="2523642"/>
            <a:ext cx="3595050" cy="530915"/>
          </a:xfrm>
          <a:prstGeom prst="rect">
            <a:avLst/>
          </a:prstGeom>
          <a:ln>
            <a:noFill/>
            <a:prstDash val="lgDash"/>
          </a:ln>
        </p:spPr>
        <p:txBody>
          <a:bodyPr wrap="square" lIns="68580" tIns="34290" rIns="68580" bIns="34290">
            <a:spAutoFit/>
          </a:bodyPr>
          <a:lstStyle/>
          <a:p>
            <a:pPr marL="171450" indent="-171450">
              <a:lnSpc>
                <a:spcPts val="18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1100" b="1" dirty="0" err="1" smtClean="0">
                <a:cs typeface="Arial" panose="020B0604020202020204" pitchFamily="34" charset="0"/>
              </a:rPr>
              <a:t>Жылдық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мөлшерлемесі</a:t>
            </a:r>
            <a:r>
              <a:rPr lang="ru-RU" sz="1100" b="1" dirty="0" smtClean="0">
                <a:cs typeface="Arial" panose="020B0604020202020204" pitchFamily="34" charset="0"/>
              </a:rPr>
              <a:t> 5%, ЖАО </a:t>
            </a:r>
            <a:r>
              <a:rPr lang="ru-RU" sz="1100" b="1" dirty="0" err="1" smtClean="0">
                <a:cs typeface="Arial" panose="020B0604020202020204" pitchFamily="34" charset="0"/>
              </a:rPr>
              <a:t>кезегіндегілерге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несие</a:t>
            </a:r>
            <a:r>
              <a:rPr lang="ru-RU" sz="1100" b="1" dirty="0" smtClean="0">
                <a:cs typeface="Arial" panose="020B0604020202020204" pitchFamily="34" charset="0"/>
              </a:rPr>
              <a:t> беру (</a:t>
            </a:r>
            <a:r>
              <a:rPr lang="ru-RU" sz="1100" b="1" dirty="0">
                <a:cs typeface="Arial" panose="020B0604020202020204" pitchFamily="34" charset="0"/>
              </a:rPr>
              <a:t>5</a:t>
            </a:r>
            <a:r>
              <a:rPr lang="ru-RU" sz="1100" b="1" dirty="0" smtClean="0">
                <a:cs typeface="Arial" panose="020B0604020202020204" pitchFamily="34" charset="0"/>
              </a:rPr>
              <a:t>-10-20)</a:t>
            </a:r>
          </a:p>
        </p:txBody>
      </p:sp>
      <p:sp>
        <p:nvSpPr>
          <p:cNvPr id="48" name="矩形 90"/>
          <p:cNvSpPr/>
          <p:nvPr/>
        </p:nvSpPr>
        <p:spPr>
          <a:xfrm>
            <a:off x="7524684" y="3076648"/>
            <a:ext cx="3467034" cy="530915"/>
          </a:xfrm>
          <a:prstGeom prst="rect">
            <a:avLst/>
          </a:prstGeom>
          <a:ln>
            <a:noFill/>
            <a:prstDash val="lgDash"/>
          </a:ln>
        </p:spPr>
        <p:txBody>
          <a:bodyPr wrap="square" lIns="68580" tIns="34290" rIns="68580" bIns="34290">
            <a:spAutoFit/>
          </a:bodyPr>
          <a:lstStyle/>
          <a:p>
            <a:pPr marL="171450" indent="-171450">
              <a:lnSpc>
                <a:spcPts val="18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ru-RU" sz="1100" b="1" dirty="0" err="1" smtClean="0">
                <a:cs typeface="Arial" panose="020B0604020202020204" pitchFamily="34" charset="0"/>
              </a:rPr>
              <a:t>Несие</a:t>
            </a:r>
            <a:r>
              <a:rPr lang="ru-RU" sz="1100" b="1" dirty="0" smtClean="0">
                <a:cs typeface="Arial" panose="020B0604020202020204" pitchFamily="34" charset="0"/>
              </a:rPr>
              <a:t> тек ЖАО </a:t>
            </a:r>
            <a:r>
              <a:rPr lang="ru-RU" sz="1100" b="1" dirty="0" err="1" smtClean="0">
                <a:cs typeface="Arial" panose="020B0604020202020204" pitchFamily="34" charset="0"/>
              </a:rPr>
              <a:t>есебінен</a:t>
            </a:r>
            <a:r>
              <a:rPr lang="ru-RU" sz="1100" b="1" dirty="0" smtClean="0">
                <a:cs typeface="Arial" panose="020B0604020202020204" pitchFamily="34" charset="0"/>
              </a:rPr>
              <a:t> </a:t>
            </a:r>
            <a:r>
              <a:rPr lang="ru-RU" sz="1100" b="1" dirty="0" err="1" smtClean="0">
                <a:cs typeface="Arial" panose="020B0604020202020204" pitchFamily="34" charset="0"/>
              </a:rPr>
              <a:t>салын</a:t>
            </a:r>
            <a:r>
              <a:rPr lang="kk-KZ" sz="1100" b="1" dirty="0">
                <a:cs typeface="Arial" panose="020B0604020202020204" pitchFamily="34" charset="0"/>
              </a:rPr>
              <a:t>ған </a:t>
            </a:r>
            <a:r>
              <a:rPr lang="ru-RU" sz="1100" b="1" dirty="0" err="1" smtClean="0">
                <a:cs typeface="Arial" panose="020B0604020202020204" pitchFamily="34" charset="0"/>
              </a:rPr>
              <a:t>несиел</a:t>
            </a:r>
            <a:r>
              <a:rPr lang="kk-KZ" sz="1100" b="1" dirty="0" smtClean="0">
                <a:cs typeface="Arial" panose="020B0604020202020204" pitchFamily="34" charset="0"/>
              </a:rPr>
              <a:t>ік </a:t>
            </a:r>
            <a:r>
              <a:rPr lang="kk-KZ" sz="1100" b="1" dirty="0">
                <a:cs typeface="Arial" panose="020B0604020202020204" pitchFamily="34" charset="0"/>
              </a:rPr>
              <a:t>тұрғын </a:t>
            </a:r>
            <a:r>
              <a:rPr lang="kk-KZ" sz="1100" b="1" dirty="0" smtClean="0">
                <a:cs typeface="Arial" panose="020B0604020202020204" pitchFamily="34" charset="0"/>
              </a:rPr>
              <a:t>үйді сатып алуға беріледі </a:t>
            </a:r>
            <a:endParaRPr lang="ru-RU" sz="1100" b="1" dirty="0" smtClean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3159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ОТБАСЫ ЛОГ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073" y="104912"/>
            <a:ext cx="1188000" cy="3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Прямоугольник 12"/>
          <p:cNvSpPr/>
          <p:nvPr/>
        </p:nvSpPr>
        <p:spPr>
          <a:xfrm>
            <a:off x="0" y="97635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pPr lvl="1"/>
            <a:r>
              <a:rPr lang="kk-KZ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МЕМЛЕКЕТТІК БАҒДАРЛАМАЛАРДЫ ІСКЕ АСЫРУҒА АРНАЛҒАН ҚАРАЖАТ</a:t>
            </a:r>
            <a:endParaRPr lang="kk-KZ" sz="1600" b="1" strike="sngStrike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84639"/>
            <a:ext cx="2743200" cy="365125"/>
          </a:xfrm>
        </p:spPr>
        <p:txBody>
          <a:bodyPr/>
          <a:lstStyle/>
          <a:p>
            <a:fld id="{E4C86115-32E2-40F9-9EFE-59296D83E01E}" type="slidenum">
              <a:rPr lang="ru-RU" smtClean="0"/>
              <a:t>5</a:t>
            </a:fld>
            <a:endParaRPr lang="ru-RU" dirty="0"/>
          </a:p>
        </p:txBody>
      </p:sp>
      <p:sp>
        <p:nvSpPr>
          <p:cNvPr id="49" name="Заголовок 1"/>
          <p:cNvSpPr txBox="1">
            <a:spLocks/>
          </p:cNvSpPr>
          <p:nvPr/>
        </p:nvSpPr>
        <p:spPr>
          <a:xfrm>
            <a:off x="9706174" y="497149"/>
            <a:ext cx="1256186" cy="4420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kern="120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90488" algn="ctr"/>
            <a:r>
              <a:rPr lang="ru-RU" sz="1800" spc="-5" dirty="0">
                <a:solidFill>
                  <a:schemeClr val="tx1"/>
                </a:solidFill>
                <a:latin typeface="+mn-lt"/>
              </a:rPr>
              <a:t>м</a:t>
            </a:r>
            <a:r>
              <a:rPr lang="ru-RU" sz="1800" spc="-5" dirty="0" smtClean="0">
                <a:solidFill>
                  <a:schemeClr val="tx1"/>
                </a:solidFill>
                <a:latin typeface="+mn-lt"/>
              </a:rPr>
              <a:t>лн тг.</a:t>
            </a:r>
            <a:endParaRPr lang="ru-RU" sz="1400" i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354322" y="5888872"/>
            <a:ext cx="105582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cs typeface="Arial" panose="020B0604020202020204" pitchFamily="34" charset="0"/>
              </a:rPr>
              <a:t>* </a:t>
            </a:r>
            <a:r>
              <a:rPr lang="ru-RU" sz="1400" dirty="0" err="1" smtClean="0">
                <a:cs typeface="Arial" panose="020B0604020202020204" pitchFamily="34" charset="0"/>
              </a:rPr>
              <a:t>Нысандарға</a:t>
            </a:r>
            <a:r>
              <a:rPr lang="ru-RU" sz="1400" dirty="0" smtClean="0">
                <a:cs typeface="Arial" panose="020B0604020202020204" pitchFamily="34" charset="0"/>
              </a:rPr>
              <a:t> </a:t>
            </a:r>
            <a:r>
              <a:rPr lang="ru-RU" sz="1400" dirty="0" err="1">
                <a:cs typeface="Arial" panose="020B0604020202020204" pitchFamily="34" charset="0"/>
              </a:rPr>
              <a:t>қатысуға</a:t>
            </a:r>
            <a:r>
              <a:rPr lang="ru-RU" sz="1400" dirty="0">
                <a:cs typeface="Arial" panose="020B0604020202020204" pitchFamily="34" charset="0"/>
              </a:rPr>
              <a:t> </a:t>
            </a:r>
            <a:r>
              <a:rPr lang="ru-RU" sz="1400" dirty="0" err="1">
                <a:cs typeface="Arial" panose="020B0604020202020204" pitchFamily="34" charset="0"/>
              </a:rPr>
              <a:t>өтініш</a:t>
            </a:r>
            <a:r>
              <a:rPr lang="ru-RU" sz="1400" dirty="0">
                <a:cs typeface="Arial" panose="020B0604020202020204" pitchFamily="34" charset="0"/>
              </a:rPr>
              <a:t> </a:t>
            </a:r>
            <a:r>
              <a:rPr lang="ru-RU" sz="1400" dirty="0" smtClean="0">
                <a:cs typeface="Arial" panose="020B0604020202020204" pitchFamily="34" charset="0"/>
              </a:rPr>
              <a:t>беру </a:t>
            </a:r>
            <a:r>
              <a:rPr lang="ru-RU" sz="1400" dirty="0" err="1" smtClean="0">
                <a:cs typeface="Arial" panose="020B0604020202020204" pitchFamily="34" charset="0"/>
              </a:rPr>
              <a:t>және</a:t>
            </a:r>
            <a:r>
              <a:rPr lang="ru-RU" sz="1400" dirty="0" smtClean="0">
                <a:cs typeface="Arial" panose="020B0604020202020204" pitchFamily="34" charset="0"/>
              </a:rPr>
              <a:t> </a:t>
            </a:r>
            <a:r>
              <a:rPr lang="ru-RU" sz="1400" dirty="0" err="1">
                <a:cs typeface="Arial" panose="020B0604020202020204" pitchFamily="34" charset="0"/>
              </a:rPr>
              <a:t>т</a:t>
            </a:r>
            <a:r>
              <a:rPr lang="ru-RU" sz="1400" dirty="0" err="1" smtClean="0">
                <a:cs typeface="Arial" panose="020B0604020202020204" pitchFamily="34" charset="0"/>
              </a:rPr>
              <a:t>өлем</a:t>
            </a:r>
            <a:r>
              <a:rPr lang="ru-RU" sz="1400" dirty="0" smtClean="0">
                <a:cs typeface="Arial" panose="020B0604020202020204" pitchFamily="34" charset="0"/>
              </a:rPr>
              <a:t> </a:t>
            </a:r>
            <a:r>
              <a:rPr lang="ru-RU" sz="1400" dirty="0" err="1">
                <a:cs typeface="Arial" panose="020B0604020202020204" pitchFamily="34" charset="0"/>
              </a:rPr>
              <a:t>қабілеттілігін</a:t>
            </a:r>
            <a:r>
              <a:rPr lang="ru-RU" sz="1400" dirty="0">
                <a:cs typeface="Arial" panose="020B0604020202020204" pitchFamily="34" charset="0"/>
              </a:rPr>
              <a:t> </a:t>
            </a:r>
            <a:r>
              <a:rPr lang="ru-RU" sz="1400" dirty="0" err="1">
                <a:cs typeface="Arial" panose="020B0604020202020204" pitchFamily="34" charset="0"/>
              </a:rPr>
              <a:t>бағалаудан</a:t>
            </a:r>
            <a:r>
              <a:rPr lang="ru-RU" sz="1400" dirty="0"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cs typeface="Arial" panose="020B0604020202020204" pitchFamily="34" charset="0"/>
              </a:rPr>
              <a:t>өтуде</a:t>
            </a:r>
            <a:endParaRPr lang="ru-RU" sz="1400" dirty="0">
              <a:cs typeface="Arial" panose="020B0604020202020204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354322" y="6171792"/>
            <a:ext cx="66780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cs typeface="Arial" panose="020B0604020202020204" pitchFamily="34" charset="0"/>
              </a:rPr>
              <a:t>** 20 млрд тг 20.03.2023ж. т</a:t>
            </a:r>
            <a:r>
              <a:rPr lang="kk-KZ" sz="1400" dirty="0" smtClean="0">
                <a:cs typeface="Arial" panose="020B0604020202020204" pitchFamily="34" charset="0"/>
              </a:rPr>
              <a:t>үсті</a:t>
            </a:r>
            <a:r>
              <a:rPr lang="ru-RU" sz="1400" dirty="0" smtClean="0">
                <a:cs typeface="Arial" panose="020B0604020202020204" pitchFamily="34" charset="0"/>
              </a:rPr>
              <a:t>, </a:t>
            </a:r>
            <a:r>
              <a:rPr lang="ru-RU" sz="1400" dirty="0" err="1" smtClean="0">
                <a:cs typeface="Arial" panose="020B0604020202020204" pitchFamily="34" charset="0"/>
              </a:rPr>
              <a:t>Бақытты</a:t>
            </a:r>
            <a:r>
              <a:rPr lang="ru-RU" sz="1400" dirty="0" smtClean="0"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cs typeface="Arial" panose="020B0604020202020204" pitchFamily="34" charset="0"/>
              </a:rPr>
              <a:t>отбасы</a:t>
            </a:r>
            <a:r>
              <a:rPr lang="ru-RU" sz="1400" dirty="0" smtClean="0">
                <a:cs typeface="Arial" panose="020B0604020202020204" pitchFamily="34" charset="0"/>
              </a:rPr>
              <a:t> </a:t>
            </a:r>
            <a:r>
              <a:rPr lang="kk-KZ" sz="1400" dirty="0">
                <a:cs typeface="Arial" panose="020B0604020202020204" pitchFamily="34" charset="0"/>
              </a:rPr>
              <a:t>бағытында кредит беру тәртібі айқындалғаннан кейін игеру жоспарлануда</a:t>
            </a:r>
            <a:endParaRPr lang="ru-RU" sz="1400" dirty="0">
              <a:cs typeface="Arial" panose="020B060402020202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046609"/>
              </p:ext>
            </p:extLst>
          </p:nvPr>
        </p:nvGraphicFramePr>
        <p:xfrm>
          <a:off x="1202798" y="853059"/>
          <a:ext cx="9831085" cy="496756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83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6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43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296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837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8378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689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Қаржыландыру</a:t>
                      </a:r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Бөлінді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Игеру</a:t>
                      </a:r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бастауы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Игерілді</a:t>
                      </a:r>
                      <a:endParaRPr lang="ru-RU" sz="1600" b="1" i="0" u="none" strike="noStrike" dirty="0" smtClean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Қайта</a:t>
                      </a:r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игерілді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Барлығы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Игеру</a:t>
                      </a:r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%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ҚР ҚМ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8 000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21.12.2017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8 000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10 559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18 559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232%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ҚР ҚМ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24 000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16.03.2018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24 000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30 809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54 809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228%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ҚР ҚМ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15 000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20.12.2018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15 000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9 355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24 355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159%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ҚР ҚМ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28 000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13.03.2019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28 000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11 953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39 953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139%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ҚР ҚМ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(БО)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50 000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05.08.2019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50 002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ҚР ҚМ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14 000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04.12.2019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14 000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4 386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18 386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131%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ҚР ҚМ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(БО)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49 000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18.06.2020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49 002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ҚР ҰБ </a:t>
                      </a:r>
                      <a:r>
                        <a:rPr lang="ru-RU" sz="1400" u="none" strike="noStrike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Облигациялары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90 000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28.07.2020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90 000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4 242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94 242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105%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ҚР ҚМ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10 000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11.12.2020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2 805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12 805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128%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ҚР ҚМ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(БО)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50 000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28.06.2021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50 000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ҚР ҚМ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32 000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06.04.2021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32 000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4 278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36 278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113%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ҚР ҰБ </a:t>
                      </a:r>
                      <a:r>
                        <a:rPr lang="ru-RU" sz="1400" u="none" strike="noStrike" dirty="0" err="1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Облигациялары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  <a:cs typeface="Arial" panose="020B0604020202020204" pitchFamily="34" charset="0"/>
                        </a:rPr>
                        <a:t>120 000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12.04.2021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120 000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4 437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124 437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138%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ҚР ҚМ</a:t>
                      </a: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(БО)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*20 </a:t>
                      </a:r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15.02.2022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10 </a:t>
                      </a:r>
                      <a:r>
                        <a:rPr lang="en-US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736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US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ҚР ҚМ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(БО)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*51 </a:t>
                      </a:r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06.12.2022</a:t>
                      </a:r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254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r>
                        <a:rPr lang="en-US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ҚР ҚМ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5 100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11.2022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24603051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ҚР ҚМ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5 100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12.2022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5 100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434647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Arial" panose="020B0604020202020204" pitchFamily="34" charset="0"/>
                        </a:rPr>
                        <a:t>ҚР ҚМ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5 100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12.2022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5 100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90955591"/>
                  </a:ext>
                </a:extLst>
              </a:tr>
              <a:tr h="230290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ҚР ҚМ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(БО</a:t>
                      </a:r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**20 </a:t>
                      </a:r>
                      <a:r>
                        <a:rPr lang="ru-RU" sz="1400" u="none" strike="noStrike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94034154"/>
                  </a:ext>
                </a:extLst>
              </a:tr>
              <a:tr h="2524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Итого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596 </a:t>
                      </a:r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3</a:t>
                      </a:r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00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52</a:t>
                      </a:r>
                      <a:r>
                        <a:rPr lang="en-US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5 </a:t>
                      </a:r>
                      <a:r>
                        <a:rPr lang="en-US" sz="16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294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82 827 </a:t>
                      </a:r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cs typeface="Segoe UI" panose="020B0502040204020203" pitchFamily="34" charset="0"/>
                        </a:rPr>
                        <a:t>423 824</a:t>
                      </a:r>
                      <a:endParaRPr lang="ru-RU" sz="1600" b="1" i="0" u="none" strike="noStrike" dirty="0" smtClean="0">
                        <a:solidFill>
                          <a:schemeClr val="bg1"/>
                        </a:solidFill>
                        <a:effectLst/>
                        <a:latin typeface="+mn-lt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F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F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6943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extBox 119"/>
          <p:cNvSpPr txBox="1"/>
          <p:nvPr/>
        </p:nvSpPr>
        <p:spPr>
          <a:xfrm>
            <a:off x="6986626" y="6308611"/>
            <a:ext cx="4283574" cy="489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ru-RU" sz="2000" b="1" dirty="0" smtClean="0">
                <a:solidFill>
                  <a:srgbClr val="008C8F"/>
                </a:solidFill>
              </a:rPr>
              <a:t>36 000</a:t>
            </a:r>
            <a:r>
              <a:rPr lang="ru-RU" sz="1200" b="1" dirty="0" smtClean="0">
                <a:solidFill>
                  <a:srgbClr val="008C8F"/>
                </a:solidFill>
              </a:rPr>
              <a:t> тг </a:t>
            </a:r>
            <a:r>
              <a:rPr lang="ru-RU" sz="1200" dirty="0" err="1"/>
              <a:t>айлық</a:t>
            </a:r>
            <a:r>
              <a:rPr lang="ru-RU" sz="1200" dirty="0"/>
              <a:t> </a:t>
            </a:r>
            <a:r>
              <a:rPr lang="ru-RU" sz="1200" dirty="0" err="1"/>
              <a:t>төлем</a:t>
            </a:r>
            <a:r>
              <a:rPr lang="ru-RU" sz="1200" dirty="0"/>
              <a:t> </a:t>
            </a:r>
            <a:endParaRPr lang="ru-RU" sz="1200" dirty="0" smtClean="0"/>
          </a:p>
          <a:p>
            <a:pPr>
              <a:lnSpc>
                <a:spcPts val="1500"/>
              </a:lnSpc>
            </a:pPr>
            <a:r>
              <a:rPr lang="ru-RU" sz="1400" b="1" dirty="0" err="1" smtClean="0">
                <a:solidFill>
                  <a:srgbClr val="008C8F"/>
                </a:solidFill>
              </a:rPr>
              <a:t>Тұрғын</a:t>
            </a:r>
            <a:r>
              <a:rPr lang="ru-RU" sz="1400" b="1" dirty="0" smtClean="0">
                <a:solidFill>
                  <a:srgbClr val="008C8F"/>
                </a:solidFill>
              </a:rPr>
              <a:t> </a:t>
            </a:r>
            <a:r>
              <a:rPr lang="ru-RU" sz="1400" b="1" dirty="0" err="1">
                <a:solidFill>
                  <a:srgbClr val="008C8F"/>
                </a:solidFill>
              </a:rPr>
              <a:t>үй</a:t>
            </a:r>
            <a:r>
              <a:rPr lang="ru-RU" sz="1400" b="1" dirty="0">
                <a:solidFill>
                  <a:srgbClr val="008C8F"/>
                </a:solidFill>
              </a:rPr>
              <a:t> </a:t>
            </a:r>
            <a:r>
              <a:rPr lang="ru-RU" sz="1400" b="1" dirty="0" err="1">
                <a:solidFill>
                  <a:srgbClr val="008C8F"/>
                </a:solidFill>
              </a:rPr>
              <a:t>несие</a:t>
            </a:r>
            <a:r>
              <a:rPr lang="ru-RU" sz="1400" b="1" dirty="0">
                <a:solidFill>
                  <a:srgbClr val="008C8F"/>
                </a:solidFill>
              </a:rPr>
              <a:t> </a:t>
            </a:r>
            <a:r>
              <a:rPr lang="ru-RU" sz="1400" b="1" dirty="0" smtClean="0">
                <a:solidFill>
                  <a:srgbClr val="008C8F"/>
                </a:solidFill>
              </a:rPr>
              <a:t>11 </a:t>
            </a:r>
            <a:r>
              <a:rPr lang="ru-RU" sz="1400" b="1" dirty="0" err="1">
                <a:solidFill>
                  <a:srgbClr val="008C8F"/>
                </a:solidFill>
              </a:rPr>
              <a:t>жылға</a:t>
            </a:r>
            <a:endParaRPr lang="ru-RU" sz="1400" b="1" dirty="0">
              <a:solidFill>
                <a:srgbClr val="008C8F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114089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pPr lvl="1"/>
            <a:r>
              <a:rPr lang="ru-RU" sz="1600" b="1" dirty="0" smtClean="0">
                <a:solidFill>
                  <a:schemeClr val="bg1"/>
                </a:solidFill>
              </a:rPr>
              <a:t>«2-10-20» БАҒДАРЛАМАСЫ БОЙЫНША НЕСИЕЛЕНДІРУ (БАҚЫТТЫ ОТБАСЫ)</a:t>
            </a:r>
            <a:endParaRPr lang="ru-RU" sz="1600" b="1" dirty="0">
              <a:solidFill>
                <a:schemeClr val="bg1"/>
              </a:solidFill>
            </a:endParaRPr>
          </a:p>
        </p:txBody>
      </p:sp>
      <p:cxnSp>
        <p:nvCxnSpPr>
          <p:cNvPr id="239" name="Прямая соединительная линия 238"/>
          <p:cNvCxnSpPr/>
          <p:nvPr/>
        </p:nvCxnSpPr>
        <p:spPr>
          <a:xfrm>
            <a:off x="530059" y="1843022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84639"/>
            <a:ext cx="2743200" cy="365125"/>
          </a:xfrm>
        </p:spPr>
        <p:txBody>
          <a:bodyPr/>
          <a:lstStyle/>
          <a:p>
            <a:r>
              <a:rPr lang="kk-KZ" dirty="0" smtClean="0"/>
              <a:t>6</a:t>
            </a:r>
            <a:endParaRPr lang="ru-RU" dirty="0"/>
          </a:p>
        </p:txBody>
      </p:sp>
      <p:pic>
        <p:nvPicPr>
          <p:cNvPr id="26" name="Рисунок 25" descr="ОТБАСЫ ЛОГ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741" y="121366"/>
            <a:ext cx="1188000" cy="3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4411" y="1052546"/>
            <a:ext cx="589592" cy="540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0312" y="1064683"/>
            <a:ext cx="596843" cy="5400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4153" y="1066763"/>
            <a:ext cx="534547" cy="540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9874" y="1068844"/>
            <a:ext cx="581879" cy="576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864691" y="1086925"/>
            <a:ext cx="23215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dirty="0">
                <a:cs typeface="Arial" panose="020B0604020202020204" pitchFamily="34" charset="0"/>
              </a:rPr>
              <a:t>1</a:t>
            </a:r>
            <a:r>
              <a:rPr lang="en-US" sz="1400" b="1" dirty="0" smtClean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және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kk-KZ" sz="1400" b="1" dirty="0">
                <a:cs typeface="Arial" panose="020B0604020202020204" pitchFamily="34" charset="0"/>
              </a:rPr>
              <a:t>2</a:t>
            </a:r>
            <a:r>
              <a:rPr lang="en-US" sz="1400" b="1" dirty="0" smtClean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топтағы</a:t>
            </a:r>
            <a:endParaRPr lang="ru-RU" sz="1400" b="1" dirty="0">
              <a:cs typeface="Arial" panose="020B0604020202020204" pitchFamily="34" charset="0"/>
            </a:endParaRPr>
          </a:p>
          <a:p>
            <a:r>
              <a:rPr lang="ru-RU" sz="1400" b="1" dirty="0" err="1">
                <a:cs typeface="Arial" panose="020B0604020202020204" pitchFamily="34" charset="0"/>
              </a:rPr>
              <a:t>мүгедектігі</a:t>
            </a:r>
            <a:r>
              <a:rPr lang="ru-RU" sz="1400" b="1" dirty="0">
                <a:cs typeface="Arial" panose="020B0604020202020204" pitchFamily="34" charset="0"/>
              </a:rPr>
              <a:t> бар </a:t>
            </a:r>
            <a:r>
              <a:rPr lang="ru-RU" sz="1400" b="1" dirty="0" err="1">
                <a:cs typeface="Arial" panose="020B0604020202020204" pitchFamily="34" charset="0"/>
              </a:rPr>
              <a:t>тұлғалар</a:t>
            </a:r>
            <a:endParaRPr lang="en-US" sz="1000" b="1" dirty="0" smtClean="0"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98567" y="1086080"/>
            <a:ext cx="11703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>
                <a:cs typeface="Arial" panose="020B0604020202020204" pitchFamily="34" charset="0"/>
              </a:rPr>
              <a:t>көпбалалы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отбасы</a:t>
            </a:r>
            <a:endParaRPr lang="ru-RU" sz="1400" b="1" dirty="0"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011140" y="1087073"/>
            <a:ext cx="29877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>
                <a:cs typeface="Arial" panose="020B0604020202020204" pitchFamily="34" charset="0"/>
              </a:rPr>
              <a:t>жетім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балалар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және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ата-анасының</a:t>
            </a:r>
            <a:endParaRPr lang="ru-RU" sz="1400" b="1" dirty="0">
              <a:cs typeface="Arial" panose="020B0604020202020204" pitchFamily="34" charset="0"/>
            </a:endParaRPr>
          </a:p>
          <a:p>
            <a:r>
              <a:rPr lang="ru-RU" sz="1400" b="1" dirty="0" err="1">
                <a:cs typeface="Arial" panose="020B0604020202020204" pitchFamily="34" charset="0"/>
              </a:rPr>
              <a:t>қамқорлығынсыз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қалған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балалар</a:t>
            </a:r>
            <a:endParaRPr lang="ru-RU" sz="1400" b="1" dirty="0"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04520" y="1078778"/>
            <a:ext cx="26554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err="1">
                <a:cs typeface="Arial" panose="020B0604020202020204" pitchFamily="34" charset="0"/>
              </a:rPr>
              <a:t>м</a:t>
            </a:r>
            <a:r>
              <a:rPr lang="ru-RU" sz="1400" b="1" dirty="0" err="1" smtClean="0">
                <a:cs typeface="Arial" panose="020B0604020202020204" pitchFamily="34" charset="0"/>
              </a:rPr>
              <a:t>үмкіндігі</a:t>
            </a:r>
            <a:r>
              <a:rPr lang="ru-RU" sz="1400" b="1" dirty="0" smtClean="0"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cs typeface="Arial" panose="020B0604020202020204" pitchFamily="34" charset="0"/>
              </a:rPr>
              <a:t>шектеулі</a:t>
            </a:r>
            <a:r>
              <a:rPr lang="ru-RU" sz="1400" b="1" dirty="0" smtClean="0"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ru-RU" sz="1400" b="1" dirty="0" err="1">
                <a:cs typeface="Arial" panose="020B0604020202020204" pitchFamily="34" charset="0"/>
              </a:rPr>
              <a:t>б</a:t>
            </a:r>
            <a:r>
              <a:rPr lang="ru-RU" sz="1400" b="1" dirty="0" err="1" smtClean="0">
                <a:cs typeface="Arial" panose="020B0604020202020204" pitchFamily="34" charset="0"/>
              </a:rPr>
              <a:t>аласы</a:t>
            </a:r>
            <a:r>
              <a:rPr lang="ru-RU" sz="1400" b="1" dirty="0" smtClean="0">
                <a:cs typeface="Arial" panose="020B0604020202020204" pitchFamily="34" charset="0"/>
              </a:rPr>
              <a:t> бар </a:t>
            </a:r>
            <a:r>
              <a:rPr lang="ru-RU" sz="1400" b="1" dirty="0" err="1">
                <a:cs typeface="Arial" panose="020B0604020202020204" pitchFamily="34" charset="0"/>
              </a:rPr>
              <a:t>отбасы</a:t>
            </a:r>
            <a:endParaRPr lang="ru-RU" sz="1400" b="1" dirty="0"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14153" y="1925689"/>
            <a:ext cx="23362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НЕСИЕ БЕРУ ШАРТТАРЫ:</a:t>
            </a:r>
            <a:endParaRPr lang="ru-RU" sz="1600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28792" y="2327461"/>
            <a:ext cx="1333028" cy="86400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33972" y="2365550"/>
            <a:ext cx="1226880" cy="86400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17134" y="2380323"/>
            <a:ext cx="888375" cy="82800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409741" y="2365550"/>
            <a:ext cx="873000" cy="864000"/>
          </a:xfrm>
          <a:prstGeom prst="rect">
            <a:avLst/>
          </a:prstGeom>
        </p:spPr>
      </p:pic>
      <p:sp>
        <p:nvSpPr>
          <p:cNvPr id="19" name="Прямоугольник 18"/>
          <p:cNvSpPr/>
          <p:nvPr/>
        </p:nvSpPr>
        <p:spPr>
          <a:xfrm>
            <a:off x="240158" y="2503492"/>
            <a:ext cx="14380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 smtClean="0">
                <a:cs typeface="Arial" panose="020B0604020202020204" pitchFamily="34" charset="0"/>
              </a:rPr>
              <a:t>Несие</a:t>
            </a:r>
            <a:r>
              <a:rPr lang="ru-RU" sz="1400" b="1" dirty="0" smtClean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мөлшерлемесі</a:t>
            </a:r>
            <a:endParaRPr lang="ru-RU" sz="1400" b="1" dirty="0">
              <a:cs typeface="Arial" panose="020B0604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708673" y="2499470"/>
            <a:ext cx="16924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cs typeface="Arial" panose="020B0604020202020204" pitchFamily="34" charset="0"/>
              </a:rPr>
              <a:t>Ең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төменгі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бастапқы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жарна</a:t>
            </a:r>
            <a:endParaRPr lang="ru-RU" sz="1400" b="1" dirty="0"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673444" y="2611989"/>
            <a:ext cx="146550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>
                <a:cs typeface="Arial" panose="020B0604020202020204" pitchFamily="34" charset="0"/>
              </a:rPr>
              <a:t>Несие</a:t>
            </a:r>
            <a:r>
              <a:rPr lang="ru-RU" sz="1400" b="1" dirty="0" smtClean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мерзімі</a:t>
            </a:r>
            <a:endParaRPr lang="ru-RU" sz="1400" b="1" dirty="0"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155078" y="2469659"/>
            <a:ext cx="237259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cs typeface="Arial" panose="020B0604020202020204" pitchFamily="34" charset="0"/>
              </a:rPr>
              <a:t>Н</a:t>
            </a:r>
            <a:r>
              <a:rPr lang="ru-RU" sz="1400" b="1" dirty="0" smtClean="0">
                <a:cs typeface="Arial" panose="020B0604020202020204" pitchFamily="34" charset="0"/>
              </a:rPr>
              <a:t>е </a:t>
            </a:r>
            <a:r>
              <a:rPr lang="ru-RU" sz="1400" b="1" dirty="0" err="1" smtClean="0">
                <a:cs typeface="Arial" panose="020B0604020202020204" pitchFamily="34" charset="0"/>
              </a:rPr>
              <a:t>сатып</a:t>
            </a:r>
            <a:r>
              <a:rPr lang="ru-RU" sz="1400" b="1" dirty="0" smtClean="0"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cs typeface="Arial" panose="020B0604020202020204" pitchFamily="34" charset="0"/>
              </a:rPr>
              <a:t>алуға</a:t>
            </a:r>
            <a:r>
              <a:rPr lang="ru-RU" sz="1400" b="1" dirty="0" smtClean="0"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cs typeface="Arial" panose="020B0604020202020204" pitchFamily="34" charset="0"/>
              </a:rPr>
              <a:t>болады</a:t>
            </a:r>
            <a:r>
              <a:rPr lang="ru-RU" sz="1400" b="1" dirty="0" smtClean="0"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ru-RU" sz="1400" b="1" dirty="0">
                <a:cs typeface="Arial" panose="020B0604020202020204" pitchFamily="34" charset="0"/>
              </a:rPr>
              <a:t>ЖАО-</a:t>
            </a:r>
            <a:r>
              <a:rPr lang="ru-RU" sz="1400" b="1" dirty="0" err="1">
                <a:cs typeface="Arial" panose="020B0604020202020204" pitchFamily="34" charset="0"/>
              </a:rPr>
              <a:t>ның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cs typeface="Arial" panose="020B0604020202020204" pitchFamily="34" charset="0"/>
              </a:rPr>
              <a:t>несиелік</a:t>
            </a:r>
            <a:r>
              <a:rPr lang="ru-RU" sz="1400" b="1" dirty="0" smtClean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тұрғын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үйі</a:t>
            </a:r>
            <a:endParaRPr lang="ru-RU" sz="1400" b="1" dirty="0">
              <a:cs typeface="Arial" panose="020B0604020202020204" pitchFamily="34" charset="0"/>
            </a:endParaRP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>
            <a:off x="530059" y="3381373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441993" y="5401937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Прямоугольник 104"/>
          <p:cNvSpPr/>
          <p:nvPr/>
        </p:nvSpPr>
        <p:spPr>
          <a:xfrm>
            <a:off x="512701" y="3496359"/>
            <a:ext cx="33345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КЕЗЕКТЕГІЛЕР САНЫ </a:t>
            </a:r>
            <a:r>
              <a:rPr lang="ru-RU" sz="12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(01.06.2023 </a:t>
            </a:r>
            <a:r>
              <a:rPr lang="ru-RU" sz="1200" b="1" dirty="0" err="1" smtClean="0">
                <a:solidFill>
                  <a:srgbClr val="008080"/>
                </a:solidFill>
                <a:cs typeface="Arial" panose="020B0604020202020204" pitchFamily="34" charset="0"/>
              </a:rPr>
              <a:t>жылға</a:t>
            </a:r>
            <a:r>
              <a:rPr lang="ru-RU" sz="12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):</a:t>
            </a:r>
            <a:endParaRPr lang="ru-RU" sz="1200" b="1" dirty="0"/>
          </a:p>
        </p:txBody>
      </p:sp>
      <p:sp>
        <p:nvSpPr>
          <p:cNvPr id="106" name="Прямоугольник 105"/>
          <p:cNvSpPr/>
          <p:nvPr/>
        </p:nvSpPr>
        <p:spPr>
          <a:xfrm>
            <a:off x="441993" y="5366274"/>
            <a:ext cx="14656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МЫСАЛ ЕСЕБІ:</a:t>
            </a:r>
            <a:endParaRPr lang="ru-RU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2555744" y="5698598"/>
            <a:ext cx="3550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8C8F"/>
                </a:solidFill>
              </a:rPr>
              <a:t>10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008C8F"/>
                </a:solidFill>
              </a:rPr>
              <a:t>млн. тг </a:t>
            </a:r>
            <a:r>
              <a:rPr lang="ru-RU" sz="1400" dirty="0" err="1" smtClean="0"/>
              <a:t>несие</a:t>
            </a:r>
            <a:r>
              <a:rPr lang="ru-RU" sz="1400" dirty="0" smtClean="0"/>
              <a:t> </a:t>
            </a:r>
            <a:r>
              <a:rPr lang="ru-RU" sz="1400" dirty="0" err="1" smtClean="0"/>
              <a:t>сомасы</a:t>
            </a:r>
            <a:endParaRPr lang="ru-RU" sz="1400" dirty="0"/>
          </a:p>
        </p:txBody>
      </p:sp>
      <p:sp>
        <p:nvSpPr>
          <p:cNvPr id="109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rot="16200000" flipV="1">
            <a:off x="2372210" y="5876976"/>
            <a:ext cx="209577" cy="236351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008C8F"/>
          </a:solidFill>
          <a:ln>
            <a:noFill/>
          </a:ln>
          <a:effectLst>
            <a:reflection blurRad="635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1400">
              <a:solidFill>
                <a:prstClr val="white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2542788" y="6150219"/>
            <a:ext cx="3550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8C8F"/>
                </a:solidFill>
              </a:rPr>
              <a:t>1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008C8F"/>
                </a:solidFill>
              </a:rPr>
              <a:t>млн. тг </a:t>
            </a:r>
            <a:r>
              <a:rPr lang="ru-RU" sz="1400" dirty="0" err="1"/>
              <a:t>бастапқы</a:t>
            </a:r>
            <a:r>
              <a:rPr lang="ru-RU" sz="1400" dirty="0"/>
              <a:t> </a:t>
            </a:r>
            <a:r>
              <a:rPr lang="ru-RU" sz="1400" dirty="0" err="1"/>
              <a:t>жарна</a:t>
            </a:r>
            <a:endParaRPr lang="ru-RU" sz="1400" dirty="0"/>
          </a:p>
        </p:txBody>
      </p:sp>
      <p:sp>
        <p:nvSpPr>
          <p:cNvPr id="111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rot="16200000" flipV="1">
            <a:off x="2359254" y="6328597"/>
            <a:ext cx="209577" cy="236351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008C8F"/>
          </a:solidFill>
          <a:ln>
            <a:noFill/>
          </a:ln>
          <a:effectLst>
            <a:reflection blurRad="635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1400">
              <a:solidFill>
                <a:prstClr val="white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986626" y="5636029"/>
            <a:ext cx="4283574" cy="489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ru-RU" sz="2000" b="1" dirty="0" smtClean="0">
                <a:solidFill>
                  <a:srgbClr val="008C8F"/>
                </a:solidFill>
              </a:rPr>
              <a:t>52 700</a:t>
            </a:r>
            <a:r>
              <a:rPr lang="ru-RU" sz="1200" b="1" dirty="0" smtClean="0">
                <a:solidFill>
                  <a:srgbClr val="008C8F"/>
                </a:solidFill>
              </a:rPr>
              <a:t> тг </a:t>
            </a:r>
            <a:r>
              <a:rPr lang="ru-RU" sz="1200" dirty="0" err="1" smtClean="0"/>
              <a:t>айлық</a:t>
            </a:r>
            <a:r>
              <a:rPr lang="ru-RU" sz="1200" dirty="0"/>
              <a:t> </a:t>
            </a:r>
            <a:r>
              <a:rPr lang="ru-RU" sz="1200" dirty="0" err="1"/>
              <a:t>төлем</a:t>
            </a:r>
            <a:r>
              <a:rPr lang="ru-RU" sz="1200" dirty="0"/>
              <a:t> </a:t>
            </a:r>
            <a:endParaRPr lang="ru-RU" sz="1200" dirty="0" smtClean="0"/>
          </a:p>
          <a:p>
            <a:pPr>
              <a:lnSpc>
                <a:spcPts val="1500"/>
              </a:lnSpc>
            </a:pPr>
            <a:r>
              <a:rPr lang="ru-RU" sz="1400" b="1" dirty="0" err="1" smtClean="0">
                <a:solidFill>
                  <a:srgbClr val="008C8F"/>
                </a:solidFill>
              </a:rPr>
              <a:t>Алдын</a:t>
            </a:r>
            <a:r>
              <a:rPr lang="ru-RU" sz="1400" b="1" dirty="0" smtClean="0">
                <a:solidFill>
                  <a:srgbClr val="008C8F"/>
                </a:solidFill>
              </a:rPr>
              <a:t> </a:t>
            </a:r>
            <a:r>
              <a:rPr lang="ru-RU" sz="1400" b="1" dirty="0">
                <a:solidFill>
                  <a:srgbClr val="008C8F"/>
                </a:solidFill>
              </a:rPr>
              <a:t>ала </a:t>
            </a:r>
            <a:r>
              <a:rPr lang="ru-RU" sz="1400" b="1" dirty="0" err="1">
                <a:solidFill>
                  <a:srgbClr val="008C8F"/>
                </a:solidFill>
              </a:rPr>
              <a:t>несие</a:t>
            </a:r>
            <a:r>
              <a:rPr lang="ru-RU" sz="1400" b="1" dirty="0">
                <a:solidFill>
                  <a:srgbClr val="008C8F"/>
                </a:solidFill>
              </a:rPr>
              <a:t> </a:t>
            </a:r>
            <a:r>
              <a:rPr lang="ru-RU" sz="1400" b="1" dirty="0" smtClean="0">
                <a:solidFill>
                  <a:srgbClr val="008C8F"/>
                </a:solidFill>
              </a:rPr>
              <a:t>8 </a:t>
            </a:r>
            <a:r>
              <a:rPr lang="ru-RU" sz="1400" b="1" dirty="0" err="1" smtClean="0">
                <a:solidFill>
                  <a:srgbClr val="008C8F"/>
                </a:solidFill>
              </a:rPr>
              <a:t>жылға</a:t>
            </a:r>
            <a:endParaRPr lang="ru-RU" sz="1400" b="1" dirty="0">
              <a:solidFill>
                <a:srgbClr val="008C8F"/>
              </a:solidFill>
            </a:endParaRPr>
          </a:p>
        </p:txBody>
      </p:sp>
      <p:sp>
        <p:nvSpPr>
          <p:cNvPr id="66" name="Стрелка вправо 65"/>
          <p:cNvSpPr/>
          <p:nvPr/>
        </p:nvSpPr>
        <p:spPr>
          <a:xfrm>
            <a:off x="5300312" y="5892093"/>
            <a:ext cx="607688" cy="702960"/>
          </a:xfrm>
          <a:prstGeom prst="rightArrow">
            <a:avLst/>
          </a:prstGeom>
          <a:noFill/>
          <a:ln w="28575"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626407" y="5573679"/>
            <a:ext cx="337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288C8A"/>
                </a:solidFill>
              </a:rPr>
              <a:t> </a:t>
            </a:r>
            <a:endParaRPr lang="ru-RU" sz="1400" dirty="0">
              <a:solidFill>
                <a:srgbClr val="288C8A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598150" y="6261162"/>
            <a:ext cx="337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288C8A"/>
                </a:solidFill>
              </a:rPr>
              <a:t> </a:t>
            </a:r>
            <a:endParaRPr lang="ru-RU" sz="1400" dirty="0">
              <a:solidFill>
                <a:srgbClr val="288C8A"/>
              </a:solidFill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400634" y="659993"/>
            <a:ext cx="18716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8080"/>
                </a:solidFill>
                <a:cs typeface="Arial" panose="020B0604020202020204" pitchFamily="34" charset="0"/>
              </a:rPr>
              <a:t>ҚАТЫСУШЫЛАР:</a:t>
            </a:r>
            <a:endParaRPr lang="ru-RU" sz="1600" b="1" dirty="0"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5104" y="2927713"/>
            <a:ext cx="857911" cy="40491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</a:pPr>
            <a:r>
              <a:rPr lang="ru-RU" sz="900" b="1" dirty="0" err="1" smtClean="0">
                <a:solidFill>
                  <a:srgbClr val="008F94"/>
                </a:solidFill>
              </a:rPr>
              <a:t>жылды</a:t>
            </a:r>
            <a:r>
              <a:rPr lang="kk-KZ" sz="900" b="1" dirty="0" smtClean="0">
                <a:solidFill>
                  <a:srgbClr val="008F94"/>
                </a:solidFill>
              </a:rPr>
              <a:t>қ</a:t>
            </a:r>
          </a:p>
          <a:p>
            <a:pPr>
              <a:lnSpc>
                <a:spcPts val="800"/>
              </a:lnSpc>
            </a:pPr>
            <a:r>
              <a:rPr lang="ru-RU" sz="900" b="1" dirty="0" smtClean="0">
                <a:solidFill>
                  <a:srgbClr val="008F94"/>
                </a:solidFill>
              </a:rPr>
              <a:t>(</a:t>
            </a:r>
            <a:r>
              <a:rPr lang="ru-RU" sz="900" b="1" dirty="0" err="1" smtClean="0">
                <a:solidFill>
                  <a:srgbClr val="008F94"/>
                </a:solidFill>
              </a:rPr>
              <a:t>жтсм</a:t>
            </a:r>
            <a:r>
              <a:rPr lang="ru-RU" sz="900" b="1" dirty="0" smtClean="0">
                <a:solidFill>
                  <a:srgbClr val="008F94"/>
                </a:solidFill>
              </a:rPr>
              <a:t> 2,1%-дан </a:t>
            </a:r>
            <a:r>
              <a:rPr lang="ru-RU" sz="900" b="1" dirty="0" err="1" smtClean="0">
                <a:solidFill>
                  <a:srgbClr val="008F94"/>
                </a:solidFill>
              </a:rPr>
              <a:t>бастап</a:t>
            </a:r>
            <a:r>
              <a:rPr lang="ru-RU" sz="900" b="1" dirty="0" smtClean="0">
                <a:solidFill>
                  <a:srgbClr val="008F94"/>
                </a:solidFill>
              </a:rPr>
              <a:t>)</a:t>
            </a:r>
            <a:endParaRPr lang="ru-RU" sz="900" b="1" dirty="0">
              <a:solidFill>
                <a:srgbClr val="008F94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896856" y="2988969"/>
            <a:ext cx="1146279" cy="30232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ts val="800"/>
              </a:lnSpc>
              <a:defRPr sz="900">
                <a:solidFill>
                  <a:srgbClr val="008F94"/>
                </a:solidFill>
              </a:defRPr>
            </a:lvl1pPr>
          </a:lstStyle>
          <a:p>
            <a:r>
              <a:rPr lang="ru-RU" b="1" dirty="0"/>
              <a:t>Заем </a:t>
            </a:r>
            <a:endParaRPr lang="ru-RU" b="1" dirty="0" smtClean="0"/>
          </a:p>
          <a:p>
            <a:r>
              <a:rPr lang="ru-RU" b="1" dirty="0" err="1" smtClean="0"/>
              <a:t>сомасынан</a:t>
            </a:r>
            <a:r>
              <a:rPr lang="ru-RU" b="1" dirty="0"/>
              <a:t> </a:t>
            </a:r>
            <a:endParaRPr lang="ru-RU" b="1" dirty="0" smtClean="0"/>
          </a:p>
        </p:txBody>
      </p:sp>
      <p:sp>
        <p:nvSpPr>
          <p:cNvPr id="70" name="TextBox 69"/>
          <p:cNvSpPr txBox="1"/>
          <p:nvPr/>
        </p:nvSpPr>
        <p:spPr>
          <a:xfrm>
            <a:off x="6594997" y="2373500"/>
            <a:ext cx="577416" cy="1949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ts val="800"/>
              </a:lnSpc>
              <a:defRPr sz="900">
                <a:solidFill>
                  <a:srgbClr val="008F94"/>
                </a:solidFill>
              </a:defRPr>
            </a:lvl1pPr>
          </a:lstStyle>
          <a:p>
            <a:r>
              <a:rPr lang="ru-RU" b="1" dirty="0" err="1" smtClean="0"/>
              <a:t>жылға</a:t>
            </a:r>
            <a:r>
              <a:rPr lang="ru-RU" b="1" dirty="0"/>
              <a:t> </a:t>
            </a:r>
            <a:endParaRPr lang="ru-RU" b="1" dirty="0" smtClean="0"/>
          </a:p>
        </p:txBody>
      </p:sp>
      <p:sp>
        <p:nvSpPr>
          <p:cNvPr id="72" name="TextBox 71"/>
          <p:cNvSpPr txBox="1"/>
          <p:nvPr/>
        </p:nvSpPr>
        <p:spPr>
          <a:xfrm>
            <a:off x="7577662" y="2964629"/>
            <a:ext cx="577416" cy="1949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ts val="800"/>
              </a:lnSpc>
              <a:defRPr sz="900">
                <a:solidFill>
                  <a:srgbClr val="008F94"/>
                </a:solidFill>
              </a:defRPr>
            </a:lvl1pPr>
          </a:lstStyle>
          <a:p>
            <a:r>
              <a:rPr lang="ru-RU" b="1" dirty="0" err="1" smtClean="0"/>
              <a:t>дейін</a:t>
            </a:r>
            <a:r>
              <a:rPr lang="ru-RU" b="1" dirty="0"/>
              <a:t> </a:t>
            </a:r>
            <a:endParaRPr lang="ru-RU" b="1" dirty="0" smtClean="0"/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2952883" y="4778420"/>
            <a:ext cx="3135518" cy="504000"/>
          </a:xfrm>
          <a:prstGeom prst="roundRect">
            <a:avLst/>
          </a:prstGeom>
          <a:solidFill>
            <a:srgbClr val="288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Мүмкіндігі</a:t>
            </a:r>
            <a:r>
              <a:rPr lang="ru-RU" b="1" dirty="0"/>
              <a:t> </a:t>
            </a:r>
            <a:r>
              <a:rPr lang="ru-RU" b="1" dirty="0" err="1"/>
              <a:t>шектеулі</a:t>
            </a:r>
            <a:r>
              <a:rPr lang="ru-RU" b="1" dirty="0"/>
              <a:t> </a:t>
            </a:r>
            <a:r>
              <a:rPr lang="ru-RU" b="1" dirty="0" err="1"/>
              <a:t>баласы</a:t>
            </a:r>
            <a:endParaRPr lang="ru-RU" b="1" dirty="0"/>
          </a:p>
          <a:p>
            <a:pPr algn="ctr"/>
            <a:r>
              <a:rPr lang="ru-RU" b="1" dirty="0"/>
              <a:t>бар </a:t>
            </a:r>
            <a:r>
              <a:rPr lang="ru-RU" b="1" dirty="0" err="1"/>
              <a:t>отбасы</a:t>
            </a:r>
            <a:endParaRPr lang="ru-RU" b="1" dirty="0"/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7370652" y="4175524"/>
            <a:ext cx="2702262" cy="504000"/>
          </a:xfrm>
          <a:prstGeom prst="roundRect">
            <a:avLst/>
          </a:prstGeom>
          <a:solidFill>
            <a:srgbClr val="288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Көпбалалы</a:t>
            </a:r>
            <a:r>
              <a:rPr lang="ru-RU" b="1" dirty="0"/>
              <a:t> </a:t>
            </a:r>
            <a:r>
              <a:rPr lang="ru-RU" b="1" dirty="0" err="1" smtClean="0"/>
              <a:t>отбасы</a:t>
            </a:r>
            <a:endParaRPr lang="ru-RU" b="1" dirty="0"/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2952883" y="4175524"/>
            <a:ext cx="3129691" cy="504000"/>
          </a:xfrm>
          <a:prstGeom prst="roundRect">
            <a:avLst/>
          </a:prstGeom>
          <a:solidFill>
            <a:srgbClr val="288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 </a:t>
            </a:r>
            <a:r>
              <a:rPr lang="ru-RU" b="1" dirty="0" err="1"/>
              <a:t>және</a:t>
            </a:r>
            <a:r>
              <a:rPr lang="ru-RU" b="1" dirty="0"/>
              <a:t> 2</a:t>
            </a:r>
            <a:r>
              <a:rPr lang="ru-RU" b="1" dirty="0" smtClean="0"/>
              <a:t> </a:t>
            </a:r>
            <a:r>
              <a:rPr lang="ru-RU" b="1" dirty="0" err="1"/>
              <a:t>топтағы</a:t>
            </a:r>
            <a:r>
              <a:rPr lang="ru-RU" b="1" dirty="0"/>
              <a:t> </a:t>
            </a:r>
            <a:r>
              <a:rPr lang="ru-RU" b="1" dirty="0" err="1"/>
              <a:t>мүгедектер</a:t>
            </a:r>
            <a:endParaRPr lang="ru-RU" b="1" dirty="0"/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6251105" y="4779496"/>
            <a:ext cx="1000176" cy="504000"/>
          </a:xfrm>
          <a:prstGeom prst="roundRect">
            <a:avLst/>
          </a:prstGeom>
          <a:solidFill>
            <a:srgbClr val="288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63 000</a:t>
            </a:r>
            <a:endParaRPr lang="ru-RU" b="1" dirty="0"/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1697073" y="4183536"/>
            <a:ext cx="1175455" cy="504000"/>
          </a:xfrm>
          <a:prstGeom prst="roundRect">
            <a:avLst/>
          </a:prstGeom>
          <a:solidFill>
            <a:srgbClr val="288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53 000</a:t>
            </a:r>
            <a:endParaRPr lang="ru-RU" b="1" dirty="0"/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1671357" y="4786361"/>
            <a:ext cx="1192038" cy="504000"/>
          </a:xfrm>
          <a:prstGeom prst="roundRect">
            <a:avLst/>
          </a:prstGeom>
          <a:solidFill>
            <a:srgbClr val="288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25 000</a:t>
            </a:r>
            <a:endParaRPr lang="ru-RU" b="1" dirty="0"/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6242447" y="4184493"/>
            <a:ext cx="1008834" cy="504000"/>
          </a:xfrm>
          <a:prstGeom prst="roundRect">
            <a:avLst/>
          </a:prstGeom>
          <a:solidFill>
            <a:srgbClr val="288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101 000</a:t>
            </a:r>
            <a:endParaRPr lang="ru-RU" b="1" dirty="0"/>
          </a:p>
        </p:txBody>
      </p:sp>
      <p:sp>
        <p:nvSpPr>
          <p:cNvPr id="80" name="Скругленный прямоугольник 79"/>
          <p:cNvSpPr/>
          <p:nvPr/>
        </p:nvSpPr>
        <p:spPr>
          <a:xfrm>
            <a:off x="7338704" y="4755856"/>
            <a:ext cx="2691102" cy="504000"/>
          </a:xfrm>
          <a:prstGeom prst="roundRect">
            <a:avLst/>
          </a:prstGeom>
          <a:solidFill>
            <a:srgbClr val="288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Жетім</a:t>
            </a:r>
            <a:r>
              <a:rPr lang="ru-RU" b="1" dirty="0"/>
              <a:t> </a:t>
            </a:r>
            <a:r>
              <a:rPr lang="ru-RU" b="1" dirty="0" err="1"/>
              <a:t>балалар</a:t>
            </a:r>
            <a:r>
              <a:rPr lang="ru-RU" b="1" dirty="0"/>
              <a:t> </a:t>
            </a:r>
          </a:p>
        </p:txBody>
      </p:sp>
      <p:sp>
        <p:nvSpPr>
          <p:cNvPr id="81" name="Левая фигурная скобка 80"/>
          <p:cNvSpPr/>
          <p:nvPr/>
        </p:nvSpPr>
        <p:spPr>
          <a:xfrm rot="5400000">
            <a:off x="5769215" y="-223998"/>
            <a:ext cx="256764" cy="8547336"/>
          </a:xfrm>
          <a:prstGeom prst="leftBrace">
            <a:avLst/>
          </a:prstGeom>
          <a:ln w="19050">
            <a:solidFill>
              <a:srgbClr val="008F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TextBox 81"/>
          <p:cNvSpPr txBox="1"/>
          <p:nvPr/>
        </p:nvSpPr>
        <p:spPr>
          <a:xfrm>
            <a:off x="5214762" y="3443736"/>
            <a:ext cx="19778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8F94"/>
                </a:solidFill>
              </a:rPr>
              <a:t>242 000</a:t>
            </a:r>
            <a:endParaRPr lang="ru-RU" sz="2800" b="1" dirty="0">
              <a:solidFill>
                <a:srgbClr val="008F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6344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114089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pPr lvl="1"/>
            <a:r>
              <a:rPr lang="kk-KZ" sz="1600" b="1" dirty="0" smtClean="0">
                <a:solidFill>
                  <a:schemeClr val="bg1"/>
                </a:solidFill>
              </a:rPr>
              <a:t>«5-10-20» БАҒДАРЛАМАСЫ БОЙЫНША НЕСИЕЛЕНДІРУ</a:t>
            </a:r>
            <a:endParaRPr lang="ru-RU" sz="1600" b="1" dirty="0">
              <a:solidFill>
                <a:schemeClr val="bg1"/>
              </a:solidFill>
            </a:endParaRPr>
          </a:p>
        </p:txBody>
      </p:sp>
      <p:cxnSp>
        <p:nvCxnSpPr>
          <p:cNvPr id="239" name="Прямая соединительная линия 238"/>
          <p:cNvCxnSpPr/>
          <p:nvPr/>
        </p:nvCxnSpPr>
        <p:spPr>
          <a:xfrm>
            <a:off x="450554" y="1369423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84639"/>
            <a:ext cx="2743200" cy="365125"/>
          </a:xfrm>
        </p:spPr>
        <p:txBody>
          <a:bodyPr/>
          <a:lstStyle/>
          <a:p>
            <a:r>
              <a:rPr lang="kk-KZ" dirty="0" smtClean="0"/>
              <a:t>7</a:t>
            </a:r>
            <a:endParaRPr lang="ru-RU" dirty="0"/>
          </a:p>
        </p:txBody>
      </p:sp>
      <p:pic>
        <p:nvPicPr>
          <p:cNvPr id="26" name="Рисунок 25" descr="ОТБАСЫ ЛОГ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741" y="121366"/>
            <a:ext cx="1188000" cy="324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2708" y="2177074"/>
            <a:ext cx="1226880" cy="86400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5870" y="2191847"/>
            <a:ext cx="888375" cy="82800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98413" y="2159093"/>
            <a:ext cx="873000" cy="864000"/>
          </a:xfrm>
          <a:prstGeom prst="rect">
            <a:avLst/>
          </a:prstGeom>
        </p:spPr>
      </p:pic>
      <p:cxnSp>
        <p:nvCxnSpPr>
          <p:cNvPr id="97" name="Прямая соединительная линия 96"/>
          <p:cNvCxnSpPr/>
          <p:nvPr/>
        </p:nvCxnSpPr>
        <p:spPr>
          <a:xfrm>
            <a:off x="450554" y="3331673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450554" y="5310110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810349" y="5519141"/>
            <a:ext cx="355002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8C8F"/>
                </a:solidFill>
              </a:rPr>
              <a:t>10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008C8F"/>
                </a:solidFill>
              </a:rPr>
              <a:t>млн. тг </a:t>
            </a:r>
            <a:r>
              <a:rPr lang="ru-RU" sz="1400" dirty="0" err="1"/>
              <a:t>несие</a:t>
            </a:r>
            <a:r>
              <a:rPr lang="ru-RU" sz="1400" dirty="0"/>
              <a:t> </a:t>
            </a:r>
            <a:r>
              <a:rPr lang="ru-RU" sz="1400" dirty="0" err="1"/>
              <a:t>сомасы</a:t>
            </a:r>
            <a:endParaRPr lang="ru-RU" sz="1400" dirty="0"/>
          </a:p>
          <a:p>
            <a:endParaRPr lang="ru-RU" sz="1400" dirty="0"/>
          </a:p>
        </p:txBody>
      </p:sp>
      <p:sp>
        <p:nvSpPr>
          <p:cNvPr id="109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rot="16200000" flipV="1">
            <a:off x="2626815" y="5697519"/>
            <a:ext cx="209577" cy="236351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008C8F"/>
          </a:solidFill>
          <a:ln>
            <a:noFill/>
          </a:ln>
          <a:effectLst>
            <a:reflection blurRad="635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1400">
              <a:solidFill>
                <a:prstClr val="white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2797393" y="5970762"/>
            <a:ext cx="3550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8C8F"/>
                </a:solidFill>
              </a:rPr>
              <a:t>1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rgbClr val="008C8F"/>
                </a:solidFill>
              </a:rPr>
              <a:t>млн. тг </a:t>
            </a:r>
            <a:r>
              <a:rPr lang="ru-RU" sz="1400" dirty="0" err="1"/>
              <a:t>бастапқы</a:t>
            </a:r>
            <a:r>
              <a:rPr lang="ru-RU" sz="1400" dirty="0"/>
              <a:t> </a:t>
            </a:r>
            <a:r>
              <a:rPr lang="ru-RU" sz="1400" dirty="0" err="1" smtClean="0"/>
              <a:t>жарна</a:t>
            </a:r>
            <a:endParaRPr lang="ru-RU" sz="1400" dirty="0"/>
          </a:p>
        </p:txBody>
      </p:sp>
      <p:sp>
        <p:nvSpPr>
          <p:cNvPr id="111" name="任意多边形 586">
            <a:extLst>
              <a:ext uri="{FF2B5EF4-FFF2-40B4-BE49-F238E27FC236}">
                <a16:creationId xmlns:a16="http://schemas.microsoft.com/office/drawing/2014/main" id="{B216487C-2189-45DE-A864-3CAB809A004D}"/>
              </a:ext>
            </a:extLst>
          </p:cNvPr>
          <p:cNvSpPr/>
          <p:nvPr/>
        </p:nvSpPr>
        <p:spPr>
          <a:xfrm rot="16200000" flipV="1">
            <a:off x="2613859" y="6149140"/>
            <a:ext cx="209577" cy="236351"/>
          </a:xfrm>
          <a:custGeom>
            <a:avLst/>
            <a:gdLst>
              <a:gd name="connsiteX0" fmla="*/ 0 w 187235"/>
              <a:gd name="connsiteY0" fmla="*/ 211154 h 211154"/>
              <a:gd name="connsiteX1" fmla="*/ 4007 w 187235"/>
              <a:gd name="connsiteY1" fmla="*/ 211154 h 211154"/>
              <a:gd name="connsiteX2" fmla="*/ 93617 w 187235"/>
              <a:gd name="connsiteY2" fmla="*/ 167392 h 211154"/>
              <a:gd name="connsiteX3" fmla="*/ 183227 w 187235"/>
              <a:gd name="connsiteY3" fmla="*/ 211154 h 211154"/>
              <a:gd name="connsiteX4" fmla="*/ 187235 w 187235"/>
              <a:gd name="connsiteY4" fmla="*/ 211154 h 211154"/>
              <a:gd name="connsiteX5" fmla="*/ 93618 w 187235"/>
              <a:gd name="connsiteY5" fmla="*/ 0 h 21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7235" h="211154">
                <a:moveTo>
                  <a:pt x="0" y="211154"/>
                </a:moveTo>
                <a:lnTo>
                  <a:pt x="4007" y="211154"/>
                </a:lnTo>
                <a:lnTo>
                  <a:pt x="93617" y="167392"/>
                </a:lnTo>
                <a:lnTo>
                  <a:pt x="183227" y="211154"/>
                </a:lnTo>
                <a:lnTo>
                  <a:pt x="187235" y="211154"/>
                </a:lnTo>
                <a:lnTo>
                  <a:pt x="93618" y="0"/>
                </a:lnTo>
                <a:close/>
              </a:path>
            </a:pathLst>
          </a:custGeom>
          <a:solidFill>
            <a:srgbClr val="008C8F"/>
          </a:solidFill>
          <a:ln>
            <a:noFill/>
          </a:ln>
          <a:effectLst>
            <a:reflection blurRad="6350" endPos="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1400">
              <a:solidFill>
                <a:prstClr val="white"/>
              </a:solidFill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787839" y="5458380"/>
            <a:ext cx="4283574" cy="682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ru-RU" sz="2000" b="1" dirty="0" smtClean="0">
                <a:solidFill>
                  <a:srgbClr val="008C8F"/>
                </a:solidFill>
              </a:rPr>
              <a:t>77 666</a:t>
            </a:r>
            <a:r>
              <a:rPr lang="ru-RU" sz="1200" b="1" dirty="0" smtClean="0">
                <a:solidFill>
                  <a:srgbClr val="008C8F"/>
                </a:solidFill>
              </a:rPr>
              <a:t> тг </a:t>
            </a:r>
            <a:r>
              <a:rPr lang="ru-RU" sz="1200" dirty="0" err="1"/>
              <a:t>айлық</a:t>
            </a:r>
            <a:r>
              <a:rPr lang="ru-RU" sz="1200" dirty="0"/>
              <a:t> </a:t>
            </a:r>
            <a:r>
              <a:rPr lang="ru-RU" sz="1200" dirty="0" err="1"/>
              <a:t>төлем</a:t>
            </a:r>
            <a:r>
              <a:rPr lang="ru-RU" sz="1200" dirty="0"/>
              <a:t> </a:t>
            </a:r>
            <a:endParaRPr lang="ru-RU" sz="1200" dirty="0" smtClean="0"/>
          </a:p>
          <a:p>
            <a:pPr>
              <a:lnSpc>
                <a:spcPts val="1500"/>
              </a:lnSpc>
            </a:pPr>
            <a:r>
              <a:rPr lang="ru-RU" sz="1400" b="1" dirty="0" err="1">
                <a:solidFill>
                  <a:srgbClr val="008C8F"/>
                </a:solidFill>
              </a:rPr>
              <a:t>А</a:t>
            </a:r>
            <a:r>
              <a:rPr lang="ru-RU" sz="1400" b="1" dirty="0" err="1" smtClean="0">
                <a:solidFill>
                  <a:srgbClr val="008C8F"/>
                </a:solidFill>
              </a:rPr>
              <a:t>лдын</a:t>
            </a:r>
            <a:r>
              <a:rPr lang="ru-RU" sz="1400" b="1" dirty="0" smtClean="0">
                <a:solidFill>
                  <a:srgbClr val="008C8F"/>
                </a:solidFill>
              </a:rPr>
              <a:t> </a:t>
            </a:r>
            <a:r>
              <a:rPr lang="ru-RU" sz="1400" b="1" dirty="0">
                <a:solidFill>
                  <a:srgbClr val="008C8F"/>
                </a:solidFill>
              </a:rPr>
              <a:t>ала </a:t>
            </a:r>
            <a:r>
              <a:rPr lang="ru-RU" sz="1400" b="1" dirty="0" err="1">
                <a:solidFill>
                  <a:srgbClr val="008C8F"/>
                </a:solidFill>
              </a:rPr>
              <a:t>несие</a:t>
            </a:r>
            <a:r>
              <a:rPr lang="ru-RU" sz="1400" b="1" dirty="0">
                <a:solidFill>
                  <a:srgbClr val="008C8F"/>
                </a:solidFill>
              </a:rPr>
              <a:t> 8 </a:t>
            </a:r>
            <a:r>
              <a:rPr lang="ru-RU" sz="1400" b="1" dirty="0" err="1">
                <a:solidFill>
                  <a:srgbClr val="008C8F"/>
                </a:solidFill>
              </a:rPr>
              <a:t>жылға</a:t>
            </a:r>
            <a:endParaRPr lang="ru-RU" sz="1400" b="1" dirty="0">
              <a:solidFill>
                <a:srgbClr val="008C8F"/>
              </a:solidFill>
            </a:endParaRPr>
          </a:p>
          <a:p>
            <a:pPr>
              <a:lnSpc>
                <a:spcPts val="1500"/>
              </a:lnSpc>
            </a:pPr>
            <a:endParaRPr lang="ru-RU" sz="1400" b="1" dirty="0">
              <a:solidFill>
                <a:srgbClr val="008C8F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6787839" y="6130962"/>
            <a:ext cx="4283574" cy="489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lang="ru-RU" sz="2000" b="1" dirty="0" smtClean="0">
                <a:solidFill>
                  <a:srgbClr val="008C8F"/>
                </a:solidFill>
              </a:rPr>
              <a:t>38 859</a:t>
            </a:r>
            <a:r>
              <a:rPr lang="ru-RU" sz="1200" b="1" dirty="0" smtClean="0">
                <a:solidFill>
                  <a:srgbClr val="008C8F"/>
                </a:solidFill>
              </a:rPr>
              <a:t> тг </a:t>
            </a:r>
            <a:r>
              <a:rPr lang="ru-RU" sz="1200" dirty="0" err="1"/>
              <a:t>айлық</a:t>
            </a:r>
            <a:r>
              <a:rPr lang="ru-RU" sz="1200" dirty="0"/>
              <a:t> </a:t>
            </a:r>
            <a:r>
              <a:rPr lang="ru-RU" sz="1200" dirty="0" err="1"/>
              <a:t>төлем</a:t>
            </a:r>
            <a:r>
              <a:rPr lang="ru-RU" sz="1200" dirty="0"/>
              <a:t> </a:t>
            </a:r>
            <a:endParaRPr lang="ru-RU" sz="1200" dirty="0" smtClean="0"/>
          </a:p>
          <a:p>
            <a:pPr>
              <a:lnSpc>
                <a:spcPts val="1500"/>
              </a:lnSpc>
            </a:pPr>
            <a:r>
              <a:rPr lang="ru-RU" sz="1400" b="1" dirty="0" err="1">
                <a:solidFill>
                  <a:srgbClr val="008C8F"/>
                </a:solidFill>
              </a:rPr>
              <a:t>Тұрғын</a:t>
            </a:r>
            <a:r>
              <a:rPr lang="ru-RU" sz="1400" b="1" dirty="0">
                <a:solidFill>
                  <a:srgbClr val="008C8F"/>
                </a:solidFill>
              </a:rPr>
              <a:t> </a:t>
            </a:r>
            <a:r>
              <a:rPr lang="ru-RU" sz="1400" b="1" dirty="0" err="1">
                <a:solidFill>
                  <a:srgbClr val="008C8F"/>
                </a:solidFill>
              </a:rPr>
              <a:t>үй</a:t>
            </a:r>
            <a:r>
              <a:rPr lang="ru-RU" sz="1400" b="1" dirty="0">
                <a:solidFill>
                  <a:srgbClr val="008C8F"/>
                </a:solidFill>
              </a:rPr>
              <a:t> </a:t>
            </a:r>
            <a:r>
              <a:rPr lang="ru-RU" sz="1400" b="1" dirty="0" err="1">
                <a:solidFill>
                  <a:srgbClr val="008C8F"/>
                </a:solidFill>
              </a:rPr>
              <a:t>несие</a:t>
            </a:r>
            <a:r>
              <a:rPr lang="ru-RU" sz="1400" b="1" dirty="0">
                <a:solidFill>
                  <a:srgbClr val="008C8F"/>
                </a:solidFill>
              </a:rPr>
              <a:t> 11 </a:t>
            </a:r>
            <a:r>
              <a:rPr lang="ru-RU" sz="1400" b="1" dirty="0" err="1">
                <a:solidFill>
                  <a:srgbClr val="008C8F"/>
                </a:solidFill>
              </a:rPr>
              <a:t>жылға</a:t>
            </a:r>
            <a:endParaRPr lang="ru-RU" sz="1400" b="1" dirty="0">
              <a:solidFill>
                <a:srgbClr val="008C8F"/>
              </a:solidFill>
            </a:endParaRPr>
          </a:p>
        </p:txBody>
      </p:sp>
      <p:sp>
        <p:nvSpPr>
          <p:cNvPr id="66" name="Стрелка вправо 65"/>
          <p:cNvSpPr/>
          <p:nvPr/>
        </p:nvSpPr>
        <p:spPr>
          <a:xfrm>
            <a:off x="5225775" y="5689638"/>
            <a:ext cx="607688" cy="702960"/>
          </a:xfrm>
          <a:prstGeom prst="rightArrow">
            <a:avLst/>
          </a:prstGeom>
          <a:noFill/>
          <a:ln w="28575"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429588" y="3422965"/>
            <a:ext cx="217437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600" b="1" dirty="0" smtClean="0">
                <a:solidFill>
                  <a:srgbClr val="008080"/>
                </a:solidFill>
                <a:cs typeface="Arial" panose="020B0604020202020204" pitchFamily="34" charset="0"/>
                <a:sym typeface="Arial Narrow" panose="020B0606020202030204" pitchFamily="34" charset="0"/>
              </a:rPr>
              <a:t>КӨЗДЕЛГЕН ҚАРАЖАТ:</a:t>
            </a:r>
            <a:endParaRPr lang="ru-RU" altLang="ru-RU" sz="1600" b="1" dirty="0">
              <a:solidFill>
                <a:srgbClr val="008080"/>
              </a:solidFill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F0EB839-A8C9-4CCC-9ED0-CF2123788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0970" y="4048688"/>
            <a:ext cx="1413737" cy="937739"/>
          </a:xfrm>
          <a:custGeom>
            <a:avLst/>
            <a:gdLst>
              <a:gd name="connsiteX0" fmla="*/ 236812 w 1288868"/>
              <a:gd name="connsiteY0" fmla="*/ 0 h 923328"/>
              <a:gd name="connsiteX1" fmla="*/ 1052056 w 1288868"/>
              <a:gd name="connsiteY1" fmla="*/ 0 h 923328"/>
              <a:gd name="connsiteX2" fmla="*/ 1288868 w 1288868"/>
              <a:gd name="connsiteY2" fmla="*/ 473624 h 923328"/>
              <a:gd name="connsiteX3" fmla="*/ 1064016 w 1288868"/>
              <a:gd name="connsiteY3" fmla="*/ 923328 h 923328"/>
              <a:gd name="connsiteX4" fmla="*/ 224852 w 1288868"/>
              <a:gd name="connsiteY4" fmla="*/ 923328 h 923328"/>
              <a:gd name="connsiteX5" fmla="*/ 0 w 1288868"/>
              <a:gd name="connsiteY5" fmla="*/ 473624 h 92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88868" h="923328">
                <a:moveTo>
                  <a:pt x="236812" y="0"/>
                </a:moveTo>
                <a:lnTo>
                  <a:pt x="1052056" y="0"/>
                </a:lnTo>
                <a:lnTo>
                  <a:pt x="1288868" y="473624"/>
                </a:lnTo>
                <a:lnTo>
                  <a:pt x="1064016" y="923328"/>
                </a:lnTo>
                <a:lnTo>
                  <a:pt x="224852" y="923328"/>
                </a:lnTo>
                <a:lnTo>
                  <a:pt x="0" y="473624"/>
                </a:lnTo>
                <a:close/>
              </a:path>
            </a:pathLst>
          </a:custGeom>
          <a:solidFill>
            <a:srgbClr val="288C8A"/>
          </a:solidFill>
          <a:ln w="9525">
            <a:noFill/>
            <a:miter lim="800000"/>
            <a:headEnd/>
            <a:tailEnd/>
          </a:ln>
          <a:extLst/>
        </p:spPr>
        <p:txBody>
          <a:bodyPr wrap="square" lIns="91439" tIns="45719" rIns="91439" bIns="45719">
            <a:no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ru-RU" altLang="ru-RU" sz="3600" b="1" dirty="0" smtClean="0">
                <a:solidFill>
                  <a:schemeClr val="bg1"/>
                </a:solidFill>
                <a:latin typeface="+mn-lt"/>
              </a:rPr>
              <a:t>39,7</a:t>
            </a:r>
            <a:endParaRPr lang="ru-RU" altLang="ru-RU" sz="3600" b="1" dirty="0">
              <a:solidFill>
                <a:schemeClr val="bg1"/>
              </a:solidFill>
              <a:latin typeface="+mn-lt"/>
            </a:endParaRPr>
          </a:p>
          <a:p>
            <a:pPr algn="ctr">
              <a:buFontTx/>
              <a:buNone/>
              <a:defRPr/>
            </a:pPr>
            <a:r>
              <a:rPr lang="ru-RU" altLang="ru-RU" sz="1600" b="1" dirty="0">
                <a:solidFill>
                  <a:schemeClr val="bg1"/>
                </a:solidFill>
                <a:latin typeface="+mn-lt"/>
              </a:rPr>
              <a:t>млрд. </a:t>
            </a:r>
            <a:r>
              <a:rPr lang="ru-RU" altLang="ru-RU" sz="1600" b="1" dirty="0" err="1">
                <a:solidFill>
                  <a:schemeClr val="bg1"/>
                </a:solidFill>
                <a:latin typeface="+mn-lt"/>
              </a:rPr>
              <a:t>тг</a:t>
            </a:r>
            <a:r>
              <a:rPr lang="ru-RU" altLang="ru-RU" sz="1600" b="1" dirty="0">
                <a:solidFill>
                  <a:schemeClr val="bg1"/>
                </a:solidFill>
                <a:latin typeface="+mn-lt"/>
              </a:rPr>
              <a:t>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427620" y="5396030"/>
            <a:ext cx="337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288C8A"/>
                </a:solidFill>
              </a:rPr>
              <a:t> </a:t>
            </a:r>
            <a:endParaRPr lang="ru-RU" sz="1400" dirty="0">
              <a:solidFill>
                <a:srgbClr val="288C8A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6399363" y="6083513"/>
            <a:ext cx="337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2400" dirty="0" smtClean="0">
                <a:solidFill>
                  <a:srgbClr val="288C8A"/>
                </a:solidFill>
              </a:rPr>
              <a:t> </a:t>
            </a:r>
            <a:endParaRPr lang="ru-RU" sz="1400" dirty="0">
              <a:solidFill>
                <a:srgbClr val="288C8A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51820" y="2083223"/>
            <a:ext cx="1473341" cy="1026874"/>
          </a:xfrm>
          <a:prstGeom prst="rect">
            <a:avLst/>
          </a:prstGeom>
        </p:spPr>
      </p:pic>
      <p:sp>
        <p:nvSpPr>
          <p:cNvPr id="41" name="Шестиугольник 40"/>
          <p:cNvSpPr/>
          <p:nvPr/>
        </p:nvSpPr>
        <p:spPr>
          <a:xfrm>
            <a:off x="2626372" y="3993058"/>
            <a:ext cx="2072586" cy="999309"/>
          </a:xfrm>
          <a:prstGeom prst="hexagon">
            <a:avLst/>
          </a:prstGeom>
          <a:solidFill>
            <a:srgbClr val="288C8A"/>
          </a:solidFill>
          <a:ln w="38100"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6">
              <a:defRPr/>
            </a:pPr>
            <a:endParaRPr lang="ru-RU" sz="12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F0EB839-A8C9-4CCC-9ED0-CF2123788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6372" y="4166127"/>
            <a:ext cx="2120142" cy="646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 lIns="91439" tIns="45719" rIns="91439" bIns="45719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ru-RU" altLang="ru-RU" sz="3600" b="1" dirty="0" smtClean="0">
                <a:solidFill>
                  <a:schemeClr val="bg1"/>
                </a:solidFill>
                <a:latin typeface="+mn-lt"/>
              </a:rPr>
              <a:t>398 </a:t>
            </a:r>
            <a:r>
              <a:rPr lang="kk-KZ" altLang="ru-RU" sz="3600" b="1" dirty="0" smtClean="0">
                <a:solidFill>
                  <a:schemeClr val="bg1"/>
                </a:solidFill>
                <a:latin typeface="+mn-lt"/>
              </a:rPr>
              <a:t>мың</a:t>
            </a:r>
            <a:r>
              <a:rPr lang="ru-RU" altLang="ru-RU" sz="3600" b="1" dirty="0" smtClean="0">
                <a:solidFill>
                  <a:schemeClr val="bg1"/>
                </a:solidFill>
                <a:latin typeface="+mn-lt"/>
              </a:rPr>
              <a:t>.</a:t>
            </a:r>
            <a:endParaRPr lang="ru-RU" altLang="ru-RU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61401" y="818640"/>
            <a:ext cx="83348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b="1" dirty="0" smtClean="0">
                <a:cs typeface="Arial" panose="020B0604020202020204" pitchFamily="34" charset="0"/>
              </a:rPr>
              <a:t>ЖАО КЕЗЕГІНДЕГІ, ТҰРҒЫН ҮЙГЕ МҰҚТАЖ АЗАМАТТАР</a:t>
            </a:r>
            <a:endParaRPr lang="ru-RU" sz="1600" b="1" dirty="0"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10349" y="775204"/>
            <a:ext cx="551052" cy="456340"/>
          </a:xfrm>
          <a:prstGeom prst="rect">
            <a:avLst/>
          </a:prstGeom>
        </p:spPr>
      </p:pic>
      <p:sp>
        <p:nvSpPr>
          <p:cNvPr id="35" name="Прямоугольник 34"/>
          <p:cNvSpPr/>
          <p:nvPr/>
        </p:nvSpPr>
        <p:spPr>
          <a:xfrm>
            <a:off x="416861" y="605160"/>
            <a:ext cx="18716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008080"/>
                </a:solidFill>
                <a:cs typeface="Arial" panose="020B0604020202020204" pitchFamily="34" charset="0"/>
              </a:rPr>
              <a:t>ҚАТЫСУШЫЛАР:</a:t>
            </a:r>
            <a:endParaRPr lang="ru-RU" sz="1600" b="1" dirty="0"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50554" y="1688136"/>
            <a:ext cx="23362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НЕСИЕ БЕРУ ШАРТТАРЫ:</a:t>
            </a:r>
            <a:endParaRPr lang="ru-RU" sz="16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339082" y="2277706"/>
            <a:ext cx="13578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cs typeface="Arial" panose="020B0604020202020204" pitchFamily="34" charset="0"/>
              </a:rPr>
              <a:t>Несие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мөлшерлемесі</a:t>
            </a:r>
            <a:endParaRPr lang="ru-RU" sz="1400" b="1" dirty="0"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838323" y="2269559"/>
            <a:ext cx="150360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cs typeface="Arial" panose="020B0604020202020204" pitchFamily="34" charset="0"/>
              </a:rPr>
              <a:t>Ең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төменгі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бастапқы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жарна</a:t>
            </a:r>
            <a:endParaRPr lang="ru-RU" sz="1400" b="1" dirty="0">
              <a:cs typeface="Arial" panose="020B0604020202020204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657312" y="2411323"/>
            <a:ext cx="13019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err="1" smtClean="0">
                <a:cs typeface="Arial" panose="020B0604020202020204" pitchFamily="34" charset="0"/>
              </a:rPr>
              <a:t>Несие</a:t>
            </a:r>
            <a:r>
              <a:rPr lang="ru-RU" sz="1400" b="1" dirty="0" smtClean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мерзімі</a:t>
            </a:r>
            <a:endParaRPr lang="ru-RU" sz="1400" b="1" dirty="0">
              <a:cs typeface="Arial" panose="020B060402020202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8162607" y="2277706"/>
            <a:ext cx="21078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cs typeface="Arial" panose="020B0604020202020204" pitchFamily="34" charset="0"/>
              </a:rPr>
              <a:t>Н</a:t>
            </a:r>
            <a:r>
              <a:rPr lang="ru-RU" sz="1400" b="1" dirty="0" smtClean="0">
                <a:cs typeface="Arial" panose="020B0604020202020204" pitchFamily="34" charset="0"/>
              </a:rPr>
              <a:t>е </a:t>
            </a:r>
            <a:r>
              <a:rPr lang="ru-RU" sz="1400" b="1" dirty="0" err="1" smtClean="0">
                <a:cs typeface="Arial" panose="020B0604020202020204" pitchFamily="34" charset="0"/>
              </a:rPr>
              <a:t>сатып</a:t>
            </a:r>
            <a:r>
              <a:rPr lang="ru-RU" sz="1400" b="1" dirty="0" smtClean="0"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cs typeface="Arial" panose="020B0604020202020204" pitchFamily="34" charset="0"/>
              </a:rPr>
              <a:t>алуға</a:t>
            </a:r>
            <a:r>
              <a:rPr lang="ru-RU" sz="1400" b="1" dirty="0" smtClean="0"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cs typeface="Arial" panose="020B0604020202020204" pitchFamily="34" charset="0"/>
              </a:rPr>
              <a:t>болады</a:t>
            </a:r>
            <a:r>
              <a:rPr lang="ru-RU" sz="1400" b="1" dirty="0" smtClean="0"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ru-RU" sz="1400" b="1" dirty="0">
                <a:cs typeface="Arial" panose="020B0604020202020204" pitchFamily="34" charset="0"/>
              </a:rPr>
              <a:t>ЖАО-</a:t>
            </a:r>
            <a:r>
              <a:rPr lang="ru-RU" sz="1400" b="1" dirty="0" err="1">
                <a:cs typeface="Arial" panose="020B0604020202020204" pitchFamily="34" charset="0"/>
              </a:rPr>
              <a:t>ның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несиелік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тұрғын</a:t>
            </a:r>
            <a:r>
              <a:rPr lang="ru-RU" sz="1400" b="1" dirty="0">
                <a:cs typeface="Arial" panose="020B0604020202020204" pitchFamily="34" charset="0"/>
              </a:rPr>
              <a:t> </a:t>
            </a:r>
            <a:r>
              <a:rPr lang="ru-RU" sz="1400" b="1" dirty="0" err="1">
                <a:cs typeface="Arial" panose="020B0604020202020204" pitchFamily="34" charset="0"/>
              </a:rPr>
              <a:t>үйі</a:t>
            </a:r>
            <a:endParaRPr lang="ru-RU" sz="1400" b="1" dirty="0"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77197" y="2753994"/>
            <a:ext cx="857911" cy="40491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ts val="800"/>
              </a:lnSpc>
            </a:pPr>
            <a:r>
              <a:rPr lang="ru-RU" sz="900" b="1" dirty="0" err="1" smtClean="0">
                <a:solidFill>
                  <a:srgbClr val="008F94"/>
                </a:solidFill>
              </a:rPr>
              <a:t>жылды</a:t>
            </a:r>
            <a:r>
              <a:rPr lang="kk-KZ" sz="900" b="1" dirty="0" smtClean="0">
                <a:solidFill>
                  <a:srgbClr val="008F94"/>
                </a:solidFill>
              </a:rPr>
              <a:t>қ</a:t>
            </a:r>
          </a:p>
          <a:p>
            <a:pPr>
              <a:lnSpc>
                <a:spcPts val="800"/>
              </a:lnSpc>
            </a:pPr>
            <a:r>
              <a:rPr lang="ru-RU" sz="900" b="1" dirty="0" smtClean="0">
                <a:solidFill>
                  <a:srgbClr val="008F94"/>
                </a:solidFill>
              </a:rPr>
              <a:t>(</a:t>
            </a:r>
            <a:r>
              <a:rPr lang="ru-RU" sz="900" b="1" dirty="0" err="1" smtClean="0">
                <a:solidFill>
                  <a:srgbClr val="008F94"/>
                </a:solidFill>
              </a:rPr>
              <a:t>жтсм</a:t>
            </a:r>
            <a:r>
              <a:rPr lang="ru-RU" sz="900" b="1" dirty="0" smtClean="0">
                <a:solidFill>
                  <a:srgbClr val="008F94"/>
                </a:solidFill>
              </a:rPr>
              <a:t> </a:t>
            </a:r>
            <a:r>
              <a:rPr lang="en-US" sz="900" b="1" dirty="0" smtClean="0">
                <a:solidFill>
                  <a:srgbClr val="008F94"/>
                </a:solidFill>
              </a:rPr>
              <a:t>5</a:t>
            </a:r>
            <a:r>
              <a:rPr lang="ru-RU" sz="900" b="1" dirty="0" smtClean="0">
                <a:solidFill>
                  <a:srgbClr val="008F94"/>
                </a:solidFill>
              </a:rPr>
              <a:t>,</a:t>
            </a:r>
            <a:r>
              <a:rPr lang="en-US" sz="900" b="1" dirty="0" smtClean="0">
                <a:solidFill>
                  <a:srgbClr val="008F94"/>
                </a:solidFill>
              </a:rPr>
              <a:t>2</a:t>
            </a:r>
            <a:r>
              <a:rPr lang="ru-RU" sz="900" b="1" dirty="0" smtClean="0">
                <a:solidFill>
                  <a:srgbClr val="008F94"/>
                </a:solidFill>
              </a:rPr>
              <a:t>%-дан </a:t>
            </a:r>
            <a:r>
              <a:rPr lang="ru-RU" sz="900" b="1" dirty="0" err="1" smtClean="0">
                <a:solidFill>
                  <a:srgbClr val="008F94"/>
                </a:solidFill>
              </a:rPr>
              <a:t>бастап</a:t>
            </a:r>
            <a:r>
              <a:rPr lang="ru-RU" sz="900" b="1" dirty="0" smtClean="0">
                <a:solidFill>
                  <a:srgbClr val="008F94"/>
                </a:solidFill>
              </a:rPr>
              <a:t>)</a:t>
            </a:r>
            <a:endParaRPr lang="ru-RU" sz="900" b="1" dirty="0">
              <a:solidFill>
                <a:srgbClr val="008F94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860887" y="2814038"/>
            <a:ext cx="1146279" cy="30232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ts val="800"/>
              </a:lnSpc>
              <a:defRPr sz="900">
                <a:solidFill>
                  <a:srgbClr val="008F94"/>
                </a:solidFill>
              </a:defRPr>
            </a:lvl1pPr>
          </a:lstStyle>
          <a:p>
            <a:r>
              <a:rPr lang="ru-RU" b="1" dirty="0"/>
              <a:t>Заем </a:t>
            </a:r>
            <a:endParaRPr lang="ru-RU" b="1" dirty="0" smtClean="0"/>
          </a:p>
          <a:p>
            <a:r>
              <a:rPr lang="ru-RU" b="1" dirty="0" err="1" smtClean="0"/>
              <a:t>сомасынан</a:t>
            </a:r>
            <a:r>
              <a:rPr lang="ru-RU" b="1" dirty="0"/>
              <a:t> </a:t>
            </a:r>
            <a:endParaRPr lang="ru-RU" b="1" dirty="0" smtClean="0"/>
          </a:p>
        </p:txBody>
      </p:sp>
      <p:sp>
        <p:nvSpPr>
          <p:cNvPr id="48" name="TextBox 47"/>
          <p:cNvSpPr txBox="1"/>
          <p:nvPr/>
        </p:nvSpPr>
        <p:spPr>
          <a:xfrm>
            <a:off x="6537796" y="2188328"/>
            <a:ext cx="577416" cy="1949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ts val="800"/>
              </a:lnSpc>
              <a:defRPr sz="900">
                <a:solidFill>
                  <a:srgbClr val="008F94"/>
                </a:solidFill>
              </a:defRPr>
            </a:lvl1pPr>
          </a:lstStyle>
          <a:p>
            <a:pPr algn="r"/>
            <a:r>
              <a:rPr lang="ru-RU" b="1" dirty="0" err="1" smtClean="0"/>
              <a:t>жылға</a:t>
            </a:r>
            <a:r>
              <a:rPr lang="ru-RU" b="1" dirty="0"/>
              <a:t> </a:t>
            </a:r>
            <a:endParaRPr lang="ru-RU" b="1" dirty="0" smtClean="0"/>
          </a:p>
        </p:txBody>
      </p:sp>
      <p:sp>
        <p:nvSpPr>
          <p:cNvPr id="49" name="TextBox 48"/>
          <p:cNvSpPr txBox="1"/>
          <p:nvPr/>
        </p:nvSpPr>
        <p:spPr>
          <a:xfrm>
            <a:off x="7529605" y="2788601"/>
            <a:ext cx="577416" cy="1949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lnSpc>
                <a:spcPts val="800"/>
              </a:lnSpc>
              <a:defRPr sz="900">
                <a:solidFill>
                  <a:srgbClr val="008F94"/>
                </a:solidFill>
              </a:defRPr>
            </a:lvl1pPr>
          </a:lstStyle>
          <a:p>
            <a:r>
              <a:rPr lang="ru-RU" b="1" dirty="0" err="1" smtClean="0"/>
              <a:t>дейін</a:t>
            </a:r>
            <a:r>
              <a:rPr lang="ru-RU" b="1" dirty="0"/>
              <a:t> </a:t>
            </a:r>
            <a:endParaRPr lang="ru-RU" b="1" dirty="0" smtClean="0"/>
          </a:p>
        </p:txBody>
      </p:sp>
      <p:sp>
        <p:nvSpPr>
          <p:cNvPr id="50" name="Прямоугольник 49"/>
          <p:cNvSpPr/>
          <p:nvPr/>
        </p:nvSpPr>
        <p:spPr>
          <a:xfrm>
            <a:off x="450554" y="3425710"/>
            <a:ext cx="42484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БАКЫТТЫ ОТБАСЫ</a:t>
            </a:r>
            <a:r>
              <a:rPr lang="kk-KZ" sz="16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ҒА ҚАТЫСА АЛМАЙТЫН, ҚАЛҒАН ЖАО КЕЗЕГІНДЕГІЛЕР САНЫ</a:t>
            </a:r>
            <a:r>
              <a:rPr lang="ru-RU" sz="16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:</a:t>
            </a:r>
            <a:endParaRPr lang="ru-RU" sz="1600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450554" y="5331314"/>
            <a:ext cx="14656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8080"/>
                </a:solidFill>
                <a:cs typeface="Arial" panose="020B0604020202020204" pitchFamily="34" charset="0"/>
              </a:rPr>
              <a:t>МЫСАЛ ЕСЕБІ:</a:t>
            </a:r>
            <a:endParaRPr lang="ru-RU" sz="1600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8419587" y="3417867"/>
            <a:ext cx="22321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600" b="1" dirty="0">
                <a:solidFill>
                  <a:srgbClr val="008080"/>
                </a:solidFill>
                <a:cs typeface="Arial" panose="020B0604020202020204" pitchFamily="34" charset="0"/>
                <a:sym typeface="Arial Narrow" panose="020B0606020202030204" pitchFamily="34" charset="0"/>
              </a:rPr>
              <a:t>БЕРУ ЖОСПАРЛАНУДА</a:t>
            </a:r>
            <a:r>
              <a:rPr lang="ru-RU" altLang="ru-RU" sz="1600" b="1" dirty="0" smtClean="0">
                <a:solidFill>
                  <a:srgbClr val="008080"/>
                </a:solidFill>
                <a:cs typeface="Arial" panose="020B0604020202020204" pitchFamily="34" charset="0"/>
                <a:sym typeface="Arial Narrow" panose="020B0606020202030204" pitchFamily="34" charset="0"/>
              </a:rPr>
              <a:t>:</a:t>
            </a:r>
            <a:endParaRPr lang="ru-RU" altLang="ru-RU" sz="1600" b="1" dirty="0">
              <a:solidFill>
                <a:srgbClr val="008080"/>
              </a:solidFill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F0EB839-A8C9-4CCC-9ED0-CF2123788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6405" y="4048688"/>
            <a:ext cx="1413737" cy="968915"/>
          </a:xfrm>
          <a:custGeom>
            <a:avLst/>
            <a:gdLst>
              <a:gd name="connsiteX0" fmla="*/ 236812 w 1288868"/>
              <a:gd name="connsiteY0" fmla="*/ 0 h 923328"/>
              <a:gd name="connsiteX1" fmla="*/ 1052056 w 1288868"/>
              <a:gd name="connsiteY1" fmla="*/ 0 h 923328"/>
              <a:gd name="connsiteX2" fmla="*/ 1288868 w 1288868"/>
              <a:gd name="connsiteY2" fmla="*/ 473624 h 923328"/>
              <a:gd name="connsiteX3" fmla="*/ 1064016 w 1288868"/>
              <a:gd name="connsiteY3" fmla="*/ 923328 h 923328"/>
              <a:gd name="connsiteX4" fmla="*/ 224852 w 1288868"/>
              <a:gd name="connsiteY4" fmla="*/ 923328 h 923328"/>
              <a:gd name="connsiteX5" fmla="*/ 0 w 1288868"/>
              <a:gd name="connsiteY5" fmla="*/ 473624 h 92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88868" h="923328">
                <a:moveTo>
                  <a:pt x="236812" y="0"/>
                </a:moveTo>
                <a:lnTo>
                  <a:pt x="1052056" y="0"/>
                </a:lnTo>
                <a:lnTo>
                  <a:pt x="1288868" y="473624"/>
                </a:lnTo>
                <a:lnTo>
                  <a:pt x="1064016" y="923328"/>
                </a:lnTo>
                <a:lnTo>
                  <a:pt x="224852" y="923328"/>
                </a:lnTo>
                <a:lnTo>
                  <a:pt x="0" y="473624"/>
                </a:lnTo>
                <a:close/>
              </a:path>
            </a:pathLst>
          </a:custGeom>
          <a:solidFill>
            <a:srgbClr val="288C8A"/>
          </a:solidFill>
          <a:ln w="9525">
            <a:noFill/>
            <a:miter lim="800000"/>
            <a:headEnd/>
            <a:tailEnd/>
          </a:ln>
          <a:extLst/>
        </p:spPr>
        <p:txBody>
          <a:bodyPr wrap="square" lIns="91439" tIns="45719" rIns="91439" bIns="45719">
            <a:no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ru-RU" altLang="ru-RU" sz="3600" b="1" dirty="0" smtClean="0">
                <a:solidFill>
                  <a:schemeClr val="bg1"/>
                </a:solidFill>
                <a:latin typeface="+mn-lt"/>
              </a:rPr>
              <a:t>2 205</a:t>
            </a:r>
          </a:p>
          <a:p>
            <a:pPr algn="ctr">
              <a:buFontTx/>
              <a:buNone/>
              <a:defRPr/>
            </a:pPr>
            <a:r>
              <a:rPr lang="ru-RU" altLang="ru-RU" sz="1600" b="1" dirty="0" err="1" smtClean="0">
                <a:solidFill>
                  <a:schemeClr val="bg1"/>
                </a:solidFill>
                <a:latin typeface="+mn-lt"/>
              </a:rPr>
              <a:t>несие</a:t>
            </a:r>
            <a:endParaRPr lang="ru-RU" altLang="ru-RU" sz="16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4" name="Рисунок 5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43909" y="4195233"/>
            <a:ext cx="646232" cy="79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9339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114089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pPr lvl="1"/>
            <a:r>
              <a:rPr lang="kk-KZ" sz="1600" b="1" dirty="0" smtClean="0">
                <a:solidFill>
                  <a:schemeClr val="bg1"/>
                </a:solidFill>
              </a:rPr>
              <a:t>ЖАЛДАУ ТӨЛЕМДЕРІН СУБСИДИЯЛАУ ТЕТІГІ</a:t>
            </a:r>
            <a:endParaRPr lang="ru-RU" sz="1600" b="1" dirty="0">
              <a:solidFill>
                <a:schemeClr val="bg1"/>
              </a:solidFill>
            </a:endParaRPr>
          </a:p>
        </p:txBody>
      </p:sp>
      <p:pic>
        <p:nvPicPr>
          <p:cNvPr id="161" name="Google Shape;113;g1245d9f8c50_0_0"/>
          <p:cNvPicPr preferRelativeResize="0"/>
          <p:nvPr/>
        </p:nvPicPr>
        <p:blipFill rotWithShape="1">
          <a:blip r:embed="rId3">
            <a:alphaModFix/>
            <a:biLevel thresh="75000"/>
          </a:blip>
          <a:srcRect/>
          <a:stretch/>
        </p:blipFill>
        <p:spPr>
          <a:xfrm>
            <a:off x="2176302" y="1350289"/>
            <a:ext cx="578452" cy="4247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2" name="Google Shape;114;g1245d9f8c50_0_0"/>
          <p:cNvGrpSpPr/>
          <p:nvPr/>
        </p:nvGrpSpPr>
        <p:grpSpPr>
          <a:xfrm>
            <a:off x="2765226" y="1329507"/>
            <a:ext cx="2577619" cy="490107"/>
            <a:chOff x="47853" y="11275"/>
            <a:chExt cx="4198188" cy="1000800"/>
          </a:xfrm>
        </p:grpSpPr>
        <p:sp>
          <p:nvSpPr>
            <p:cNvPr id="163" name="Google Shape;115;g1245d9f8c50_0_0"/>
            <p:cNvSpPr/>
            <p:nvPr/>
          </p:nvSpPr>
          <p:spPr>
            <a:xfrm>
              <a:off x="158541" y="11275"/>
              <a:ext cx="4087500" cy="1000800"/>
            </a:xfrm>
            <a:prstGeom prst="roundRect">
              <a:avLst>
                <a:gd name="adj" fmla="val 10000"/>
              </a:avLst>
            </a:prstGeom>
            <a:solidFill>
              <a:srgbClr val="008F9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6" name="Google Shape;116;g1245d9f8c50_0_0"/>
            <p:cNvSpPr txBox="1"/>
            <p:nvPr/>
          </p:nvSpPr>
          <p:spPr>
            <a:xfrm>
              <a:off x="47853" y="131661"/>
              <a:ext cx="4039647" cy="7600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7150" tIns="38100" rIns="57150" bIns="381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400" b="1" dirty="0">
                  <a:solidFill>
                    <a:schemeClr val="lt1"/>
                  </a:solidFill>
                  <a:cs typeface="Arial" panose="020B0604020202020204" pitchFamily="34" charset="0"/>
                </a:rPr>
                <a:t>50% </a:t>
              </a:r>
              <a:r>
                <a:rPr lang="ru-RU" sz="1400" b="1" dirty="0" smtClean="0">
                  <a:solidFill>
                    <a:schemeClr val="lt1"/>
                  </a:solidFill>
                  <a:cs typeface="Arial" panose="020B0604020202020204" pitchFamily="34" charset="0"/>
                </a:rPr>
                <a:t>т</a:t>
              </a:r>
              <a:r>
                <a:rPr lang="kk-KZ" sz="1400" b="1" dirty="0" smtClean="0">
                  <a:solidFill>
                    <a:schemeClr val="lt1"/>
                  </a:solidFill>
                  <a:cs typeface="Arial" panose="020B0604020202020204" pitchFamily="34" charset="0"/>
                </a:rPr>
                <a:t>өлем</a:t>
              </a:r>
              <a:r>
                <a:rPr lang="ru-RU" sz="1400" b="1" dirty="0" smtClean="0">
                  <a:solidFill>
                    <a:schemeClr val="lt1"/>
                  </a:solidFill>
                  <a:cs typeface="Arial" panose="020B0604020202020204" pitchFamily="34" charset="0"/>
                </a:rPr>
                <a:t> </a:t>
              </a:r>
              <a:r>
                <a:rPr lang="ru-RU" sz="1400" b="1" dirty="0" err="1" smtClean="0">
                  <a:solidFill>
                    <a:schemeClr val="lt1"/>
                  </a:solidFill>
                  <a:cs typeface="Arial" panose="020B0604020202020204" pitchFamily="34" charset="0"/>
                </a:rPr>
                <a:t>мемлекеттен</a:t>
              </a:r>
              <a:endParaRPr sz="1400" b="1" dirty="0">
                <a:solidFill>
                  <a:schemeClr val="lt1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178" name="Google Shape;119;g1245d9f8c50_0_0"/>
          <p:cNvGrpSpPr/>
          <p:nvPr/>
        </p:nvGrpSpPr>
        <p:grpSpPr>
          <a:xfrm>
            <a:off x="7395481" y="1310337"/>
            <a:ext cx="2579794" cy="512169"/>
            <a:chOff x="-37400" y="147765"/>
            <a:chExt cx="4087500" cy="1000800"/>
          </a:xfrm>
        </p:grpSpPr>
        <p:sp>
          <p:nvSpPr>
            <p:cNvPr id="179" name="Google Shape;120;g1245d9f8c50_0_0"/>
            <p:cNvSpPr/>
            <p:nvPr/>
          </p:nvSpPr>
          <p:spPr>
            <a:xfrm>
              <a:off x="-37400" y="147765"/>
              <a:ext cx="4087500" cy="1000800"/>
            </a:xfrm>
            <a:prstGeom prst="roundRect">
              <a:avLst>
                <a:gd name="adj" fmla="val 10000"/>
              </a:avLst>
            </a:prstGeom>
            <a:solidFill>
              <a:srgbClr val="008F9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0" name="Google Shape;121;g1245d9f8c50_0_0"/>
            <p:cNvSpPr txBox="1"/>
            <p:nvPr/>
          </p:nvSpPr>
          <p:spPr>
            <a:xfrm>
              <a:off x="-20808" y="273968"/>
              <a:ext cx="3812603" cy="7483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7150" tIns="38100" rIns="57150" bIns="381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400" b="1" dirty="0">
                  <a:solidFill>
                    <a:schemeClr val="lt1"/>
                  </a:solidFill>
                  <a:cs typeface="Arial" panose="020B0604020202020204" pitchFamily="34" charset="0"/>
                </a:rPr>
                <a:t>50% </a:t>
              </a:r>
              <a:r>
                <a:rPr lang="ru-RU" sz="1400" b="1" dirty="0" err="1" smtClean="0">
                  <a:solidFill>
                    <a:schemeClr val="lt1"/>
                  </a:solidFill>
                  <a:cs typeface="Arial" panose="020B0604020202020204" pitchFamily="34" charset="0"/>
                </a:rPr>
                <a:t>кезектегі</a:t>
              </a:r>
              <a:r>
                <a:rPr lang="ru-RU" sz="1400" b="1" dirty="0" smtClean="0">
                  <a:solidFill>
                    <a:schemeClr val="lt1"/>
                  </a:solidFill>
                  <a:cs typeface="Arial" panose="020B0604020202020204" pitchFamily="34" charset="0"/>
                </a:rPr>
                <a:t> </a:t>
              </a:r>
              <a:r>
                <a:rPr lang="ru-RU" sz="1400" b="1" dirty="0" err="1" smtClean="0">
                  <a:solidFill>
                    <a:schemeClr val="lt1"/>
                  </a:solidFill>
                  <a:cs typeface="Arial" panose="020B0604020202020204" pitchFamily="34" charset="0"/>
                </a:rPr>
                <a:t>азамат</a:t>
              </a:r>
              <a:r>
                <a:rPr lang="ru-RU" sz="1400" b="1" dirty="0" smtClean="0">
                  <a:solidFill>
                    <a:schemeClr val="lt1"/>
                  </a:solidFill>
                  <a:cs typeface="Arial" panose="020B0604020202020204" pitchFamily="34" charset="0"/>
                </a:rPr>
                <a:t> </a:t>
              </a:r>
              <a:r>
                <a:rPr lang="ru-RU" sz="1400" b="1" dirty="0" err="1" smtClean="0">
                  <a:solidFill>
                    <a:schemeClr val="lt1"/>
                  </a:solidFill>
                  <a:cs typeface="Arial" panose="020B0604020202020204" pitchFamily="34" charset="0"/>
                </a:rPr>
                <a:t>төлейді</a:t>
              </a:r>
              <a:endParaRPr sz="1400" b="1" dirty="0">
                <a:solidFill>
                  <a:schemeClr val="lt1"/>
                </a:solidFill>
                <a:cs typeface="Arial" panose="020B0604020202020204" pitchFamily="34" charset="0"/>
              </a:endParaRPr>
            </a:p>
          </p:txBody>
        </p:sp>
      </p:grpSp>
      <p:pic>
        <p:nvPicPr>
          <p:cNvPr id="181" name="Google Shape;122;g1245d9f8c50_0_0"/>
          <p:cNvPicPr preferRelativeResize="0"/>
          <p:nvPr/>
        </p:nvPicPr>
        <p:blipFill>
          <a:blip r:embed="rId4">
            <a:alphaModFix/>
            <a:grayscl/>
          </a:blip>
          <a:stretch>
            <a:fillRect/>
          </a:stretch>
        </p:blipFill>
        <p:spPr>
          <a:xfrm>
            <a:off x="6746533" y="1342014"/>
            <a:ext cx="496393" cy="450761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Прямоугольник 181"/>
          <p:cNvSpPr/>
          <p:nvPr/>
        </p:nvSpPr>
        <p:spPr>
          <a:xfrm>
            <a:off x="400634" y="570660"/>
            <a:ext cx="1145948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 smtClean="0">
                <a:solidFill>
                  <a:srgbClr val="008F94"/>
                </a:solidFill>
              </a:rPr>
              <a:t>ЖАЛҒА АЛУДЫ СУБСИДИЯЛАУ </a:t>
            </a:r>
            <a:r>
              <a:rPr lang="ru-RU" sz="1600" dirty="0" smtClean="0">
                <a:cs typeface="Arial" panose="020B0604020202020204" pitchFamily="34" charset="0"/>
              </a:rPr>
              <a:t>- </a:t>
            </a:r>
            <a:r>
              <a:rPr lang="ru-RU" sz="1600" b="1" dirty="0" err="1">
                <a:cs typeface="Arial" panose="020B0604020202020204" pitchFamily="34" charset="0"/>
              </a:rPr>
              <a:t>жеке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тұрғын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үй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қорынан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тұрғын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үйді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жалға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алатын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азаматтардың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жекелеген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санаттарына</a:t>
            </a:r>
            <a:r>
              <a:rPr lang="ru-RU" sz="1600" b="1" dirty="0">
                <a:cs typeface="Arial" panose="020B0604020202020204" pitchFamily="34" charset="0"/>
              </a:rPr>
              <a:t> бюджет </a:t>
            </a:r>
            <a:r>
              <a:rPr lang="ru-RU" sz="1600" b="1" dirty="0" err="1">
                <a:cs typeface="Arial" panose="020B0604020202020204" pitchFamily="34" charset="0"/>
              </a:rPr>
              <a:t>қаражаты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есебінен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өтемақы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түрінде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өтеусіз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негізде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мемлекеттік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қолдау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нысаны</a:t>
            </a:r>
            <a:endParaRPr lang="ru-RU" sz="1600" b="1" dirty="0">
              <a:cs typeface="Arial" panose="020B0604020202020204" pitchFamily="34" charset="0"/>
            </a:endParaRPr>
          </a:p>
        </p:txBody>
      </p:sp>
      <p:pic>
        <p:nvPicPr>
          <p:cNvPr id="183" name="Picture 6" descr="https://hcsbk.kz/local/templates/inner/images/arenda_item_1.png"/>
          <p:cNvPicPr>
            <a:picLocks noChangeAspect="1" noChangeArrowheads="1"/>
          </p:cNvPicPr>
          <p:nvPr/>
        </p:nvPicPr>
        <p:blipFill>
          <a:blip r:embed="rId5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084" y="2632079"/>
            <a:ext cx="552450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9" name="Picture 8" descr="https://hcsbk.kz/local/templates/inner/images/arenda_item_2.png"/>
          <p:cNvPicPr>
            <a:picLocks noChangeAspect="1" noChangeArrowheads="1"/>
          </p:cNvPicPr>
          <p:nvPr/>
        </p:nvPicPr>
        <p:blipFill>
          <a:blip r:embed="rId6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786" y="2657283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0" name="Picture 9" descr="https://hcsbk.kz/local/templates/inner/images/arenda_item_3.png"/>
          <p:cNvPicPr>
            <a:picLocks noChangeAspect="1" noChangeArrowheads="1"/>
          </p:cNvPicPr>
          <p:nvPr/>
        </p:nvPicPr>
        <p:blipFill>
          <a:blip r:embed="rId7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1361" y="3278373"/>
            <a:ext cx="571500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6" name="Picture 10" descr="https://hcsbk.kz/local/templates/inner/images/arenda_item_4.png"/>
          <p:cNvPicPr>
            <a:picLocks noChangeAspect="1" noChangeArrowheads="1"/>
          </p:cNvPicPr>
          <p:nvPr/>
        </p:nvPicPr>
        <p:blipFill>
          <a:blip r:embed="rId8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707" y="3345759"/>
            <a:ext cx="571500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7" name="Прямоугольник 196"/>
          <p:cNvSpPr/>
          <p:nvPr/>
        </p:nvSpPr>
        <p:spPr>
          <a:xfrm>
            <a:off x="2725391" y="2648193"/>
            <a:ext cx="28864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600" b="1" dirty="0" smtClean="0">
                <a:solidFill>
                  <a:srgbClr val="333333"/>
                </a:solidFill>
                <a:cs typeface="Arial" panose="020B0604020202020204" pitchFamily="34" charset="0"/>
              </a:rPr>
              <a:t>1</a:t>
            </a:r>
            <a:r>
              <a:rPr lang="en-US" altLang="ru-RU" sz="1600" b="1" dirty="0" smtClean="0">
                <a:solidFill>
                  <a:srgbClr val="333333"/>
                </a:solidFill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және</a:t>
            </a:r>
            <a:r>
              <a:rPr lang="ru-RU" altLang="ru-RU" sz="1600" b="1" dirty="0">
                <a:solidFill>
                  <a:srgbClr val="333333"/>
                </a:solidFill>
                <a:cs typeface="Arial" panose="020B0604020202020204" pitchFamily="34" charset="0"/>
              </a:rPr>
              <a:t> 2</a:t>
            </a:r>
            <a:r>
              <a:rPr lang="en-US" altLang="ru-RU" sz="1600" b="1" dirty="0" smtClean="0">
                <a:solidFill>
                  <a:srgbClr val="333333"/>
                </a:solidFill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топтағы</a:t>
            </a:r>
            <a:r>
              <a:rPr lang="ru-RU" altLang="ru-RU" sz="1600" b="1" dirty="0">
                <a:solidFill>
                  <a:srgbClr val="333333"/>
                </a:solidFill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мүгедектігі</a:t>
            </a:r>
            <a:r>
              <a:rPr lang="ru-RU" altLang="ru-RU" sz="1600" b="1" dirty="0">
                <a:solidFill>
                  <a:srgbClr val="333333"/>
                </a:solidFill>
                <a:cs typeface="Arial" panose="020B0604020202020204" pitchFamily="34" charset="0"/>
              </a:rPr>
              <a:t> бар </a:t>
            </a:r>
            <a:r>
              <a:rPr 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тұлғалар</a:t>
            </a:r>
            <a:r>
              <a:rPr lang="ru-RU" altLang="ru-RU" sz="1600" dirty="0" smtClean="0">
                <a:solidFill>
                  <a:srgbClr val="333333"/>
                </a:solidFill>
                <a:cs typeface="Arial" panose="020B0604020202020204" pitchFamily="34" charset="0"/>
              </a:rPr>
              <a:t>  </a:t>
            </a:r>
            <a:endParaRPr lang="ru-RU" altLang="ru-RU" sz="2400" dirty="0">
              <a:solidFill>
                <a:srgbClr val="333333"/>
              </a:solidFill>
              <a:cs typeface="Arial" panose="020B0604020202020204" pitchFamily="34" charset="0"/>
            </a:endParaRPr>
          </a:p>
        </p:txBody>
      </p:sp>
      <p:sp>
        <p:nvSpPr>
          <p:cNvPr id="198" name="Прямоугольник 197"/>
          <p:cNvSpPr/>
          <p:nvPr/>
        </p:nvSpPr>
        <p:spPr>
          <a:xfrm>
            <a:off x="2709502" y="3304991"/>
            <a:ext cx="332052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жетім</a:t>
            </a:r>
            <a:r>
              <a:rPr lang="ru-RU" altLang="ru-RU" sz="1600" b="1" dirty="0">
                <a:solidFill>
                  <a:srgbClr val="333333"/>
                </a:solidFill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балалар</a:t>
            </a:r>
            <a:r>
              <a:rPr lang="ru-RU" altLang="ru-RU" sz="1600" b="1" dirty="0">
                <a:solidFill>
                  <a:srgbClr val="333333"/>
                </a:solidFill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және</a:t>
            </a:r>
            <a:r>
              <a:rPr lang="ru-RU" altLang="ru-RU" sz="1600" b="1" dirty="0">
                <a:solidFill>
                  <a:srgbClr val="333333"/>
                </a:solidFill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ата-анасының</a:t>
            </a:r>
            <a:endParaRPr lang="ru-RU" altLang="ru-RU" sz="1600" b="1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қамқорлығынсыз</a:t>
            </a:r>
            <a:r>
              <a:rPr lang="ru-RU" altLang="ru-RU" sz="1600" b="1" dirty="0">
                <a:solidFill>
                  <a:srgbClr val="333333"/>
                </a:solidFill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қалған</a:t>
            </a:r>
            <a:r>
              <a:rPr lang="ru-RU" altLang="ru-RU" sz="1600" b="1" dirty="0">
                <a:solidFill>
                  <a:srgbClr val="333333"/>
                </a:solidFill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балалар</a:t>
            </a:r>
            <a:endParaRPr lang="ru-RU" altLang="ru-RU" sz="1600" b="1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ru-RU" altLang="ru-RU" sz="1600" b="1" dirty="0">
              <a:solidFill>
                <a:srgbClr val="333333"/>
              </a:solidFill>
              <a:cs typeface="Arial" panose="020B0604020202020204" pitchFamily="34" charset="0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7405953" y="3427098"/>
            <a:ext cx="185602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көпбалалы</a:t>
            </a:r>
            <a:r>
              <a:rPr lang="ru-RU" altLang="ru-RU" sz="1600" b="1" dirty="0">
                <a:solidFill>
                  <a:srgbClr val="333333"/>
                </a:solidFill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отбасы</a:t>
            </a:r>
            <a:endParaRPr lang="ru-RU" altLang="ru-RU" sz="1600" b="1" dirty="0">
              <a:solidFill>
                <a:srgbClr val="333333"/>
              </a:solidFill>
              <a:cs typeface="Arial" panose="020B0604020202020204" pitchFamily="34" charset="0"/>
            </a:endParaRPr>
          </a:p>
        </p:txBody>
      </p:sp>
      <p:sp>
        <p:nvSpPr>
          <p:cNvPr id="204" name="Прямоугольник 203"/>
          <p:cNvSpPr/>
          <p:nvPr/>
        </p:nvSpPr>
        <p:spPr>
          <a:xfrm>
            <a:off x="7368207" y="2645948"/>
            <a:ext cx="30391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мүмкіндігі</a:t>
            </a:r>
            <a:r>
              <a:rPr lang="ru-RU" altLang="ru-RU" sz="1600" b="1" dirty="0">
                <a:solidFill>
                  <a:srgbClr val="333333"/>
                </a:solidFill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шектеулі</a:t>
            </a:r>
            <a:r>
              <a:rPr lang="ru-RU" altLang="ru-RU" sz="1600" b="1" dirty="0">
                <a:solidFill>
                  <a:srgbClr val="333333"/>
                </a:solidFill>
                <a:cs typeface="Arial" panose="020B0604020202020204" pitchFamily="34" charset="0"/>
              </a:rPr>
              <a:t> </a:t>
            </a:r>
            <a:r>
              <a:rPr lang="ru-RU" alt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баласы</a:t>
            </a:r>
            <a:endParaRPr lang="ru-RU" altLang="ru-RU" sz="1600" b="1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600" b="1" dirty="0">
                <a:solidFill>
                  <a:srgbClr val="333333"/>
                </a:solidFill>
                <a:cs typeface="Arial" panose="020B0604020202020204" pitchFamily="34" charset="0"/>
              </a:rPr>
              <a:t>бар </a:t>
            </a:r>
            <a:r>
              <a:rPr lang="ru-RU" altLang="ru-RU" sz="1600" b="1" dirty="0" err="1">
                <a:solidFill>
                  <a:srgbClr val="333333"/>
                </a:solidFill>
                <a:cs typeface="Arial" panose="020B0604020202020204" pitchFamily="34" charset="0"/>
              </a:rPr>
              <a:t>отбасы</a:t>
            </a:r>
            <a:endParaRPr lang="ru-RU" altLang="ru-RU" sz="1600" b="1" dirty="0">
              <a:solidFill>
                <a:srgbClr val="333333"/>
              </a:solidFill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ru-RU" altLang="ru-RU" sz="1600" dirty="0" smtClean="0">
                <a:solidFill>
                  <a:srgbClr val="333333"/>
                </a:solidFill>
                <a:cs typeface="Arial" panose="020B0604020202020204" pitchFamily="34" charset="0"/>
              </a:rPr>
              <a:t>  </a:t>
            </a:r>
            <a:endParaRPr lang="ru-RU" altLang="ru-RU" sz="2400" dirty="0">
              <a:solidFill>
                <a:srgbClr val="333333"/>
              </a:solidFill>
              <a:cs typeface="Arial" panose="020B0604020202020204" pitchFamily="34" charset="0"/>
            </a:endParaRPr>
          </a:p>
        </p:txBody>
      </p:sp>
      <p:sp>
        <p:nvSpPr>
          <p:cNvPr id="205" name="Прямоугольник 204"/>
          <p:cNvSpPr/>
          <p:nvPr/>
        </p:nvSpPr>
        <p:spPr>
          <a:xfrm>
            <a:off x="1970866" y="1985591"/>
            <a:ext cx="81238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err="1">
                <a:cs typeface="Arial" panose="020B0604020202020204" pitchFamily="34" charset="0"/>
              </a:rPr>
              <a:t>Келесі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санаттар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бойынша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тұрғын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үйге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кезекте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тұрған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азаматтар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жалдау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төлемдері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бойынша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мемлекеттің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қолдауына</a:t>
            </a:r>
            <a:r>
              <a:rPr lang="ru-RU" sz="1600" b="1" dirty="0">
                <a:cs typeface="Arial" panose="020B0604020202020204" pitchFamily="34" charset="0"/>
              </a:rPr>
              <a:t> </a:t>
            </a:r>
            <a:r>
              <a:rPr lang="ru-RU" sz="1600" b="1" dirty="0" err="1">
                <a:cs typeface="Arial" panose="020B0604020202020204" pitchFamily="34" charset="0"/>
              </a:rPr>
              <a:t>үміткер</a:t>
            </a:r>
            <a:r>
              <a:rPr lang="ru-RU" sz="1600" b="1" dirty="0">
                <a:cs typeface="Arial" panose="020B0604020202020204" pitchFamily="34" charset="0"/>
              </a:rPr>
              <a:t> бола </a:t>
            </a:r>
            <a:r>
              <a:rPr lang="ru-RU" sz="1600" b="1" dirty="0" err="1" smtClean="0">
                <a:cs typeface="Arial" panose="020B0604020202020204" pitchFamily="34" charset="0"/>
              </a:rPr>
              <a:t>алады</a:t>
            </a:r>
            <a:r>
              <a:rPr lang="ru-RU" sz="1600" b="1" dirty="0" smtClean="0">
                <a:cs typeface="Arial" panose="020B0604020202020204" pitchFamily="34" charset="0"/>
              </a:rPr>
              <a:t>:</a:t>
            </a:r>
            <a:endParaRPr lang="ru-RU" sz="1600" b="1" dirty="0">
              <a:cs typeface="Arial" panose="020B0604020202020204" pitchFamily="34" charset="0"/>
            </a:endParaRPr>
          </a:p>
        </p:txBody>
      </p:sp>
      <p:cxnSp>
        <p:nvCxnSpPr>
          <p:cNvPr id="238" name="Прямая соединительная линия 237"/>
          <p:cNvCxnSpPr/>
          <p:nvPr/>
        </p:nvCxnSpPr>
        <p:spPr>
          <a:xfrm>
            <a:off x="569395" y="1962937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Прямая соединительная линия 238"/>
          <p:cNvCxnSpPr/>
          <p:nvPr/>
        </p:nvCxnSpPr>
        <p:spPr>
          <a:xfrm>
            <a:off x="592533" y="3927700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448800" y="6484639"/>
            <a:ext cx="2743200" cy="365125"/>
          </a:xfrm>
        </p:spPr>
        <p:txBody>
          <a:bodyPr/>
          <a:lstStyle/>
          <a:p>
            <a:r>
              <a:rPr lang="ru-RU" dirty="0" smtClean="0"/>
              <a:t>8</a:t>
            </a:r>
            <a:endParaRPr lang="ru-RU" dirty="0"/>
          </a:p>
        </p:txBody>
      </p:sp>
      <p:pic>
        <p:nvPicPr>
          <p:cNvPr id="26" name="Рисунок 25" descr="ОТБАСЫ ЛОГО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4741" y="121366"/>
            <a:ext cx="1188000" cy="324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0" name="Google Shape;160;g1245d9f8c50_1_13"/>
          <p:cNvGrpSpPr/>
          <p:nvPr/>
        </p:nvGrpSpPr>
        <p:grpSpPr>
          <a:xfrm>
            <a:off x="3496529" y="4028163"/>
            <a:ext cx="1738030" cy="1242864"/>
            <a:chOff x="197711" y="3393981"/>
            <a:chExt cx="1417182" cy="1367330"/>
          </a:xfrm>
        </p:grpSpPr>
        <p:sp>
          <p:nvSpPr>
            <p:cNvPr id="51" name="Google Shape;161;g1245d9f8c50_1_13"/>
            <p:cNvSpPr/>
            <p:nvPr/>
          </p:nvSpPr>
          <p:spPr>
            <a:xfrm>
              <a:off x="204593" y="3571811"/>
              <a:ext cx="1410300" cy="1189500"/>
            </a:xfrm>
            <a:prstGeom prst="rect">
              <a:avLst/>
            </a:prstGeom>
            <a:noFill/>
            <a:ln w="19050" cap="flat" cmpd="sng">
              <a:solidFill>
                <a:srgbClr val="008C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00" tIns="45700" rIns="9140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00">
                <a:solidFill>
                  <a:srgbClr val="FFFFFF"/>
                </a:solidFill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2" name="Google Shape;162;g1245d9f8c50_1_13"/>
            <p:cNvSpPr txBox="1"/>
            <p:nvPr/>
          </p:nvSpPr>
          <p:spPr>
            <a:xfrm>
              <a:off x="325657" y="3393981"/>
              <a:ext cx="1196700" cy="58404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50" tIns="34275" rIns="68550" bIns="34275" anchor="t" anchorCtr="0">
              <a:spAutoFit/>
            </a:bodyPr>
            <a:lstStyle/>
            <a:p>
              <a:pPr marL="0" marR="0" lvl="0" indent="0" algn="ctr" rtl="0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600" b="1" baseline="300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Табысы</a:t>
              </a:r>
              <a:r>
                <a:rPr lang="ru-RU" sz="1600" b="1" baseline="300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 1</a:t>
              </a:r>
              <a:r>
                <a:rPr lang="ru-RU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 </a:t>
              </a:r>
              <a:r>
                <a:rPr lang="ru-RU" sz="1600" b="1" baseline="300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КМ-</a:t>
              </a:r>
              <a:r>
                <a:rPr lang="ru-RU" sz="1600" b="1" baseline="30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нен</a:t>
              </a:r>
              <a:r>
                <a:rPr lang="ru-RU" sz="1600" b="1" baseline="300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 </a:t>
              </a:r>
              <a:r>
                <a:rPr lang="ru-RU" sz="1600" b="1" baseline="30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төмен</a:t>
              </a:r>
              <a:r>
                <a:rPr lang="ru-RU" sz="1600" b="1" baseline="300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 </a:t>
              </a:r>
              <a:r>
                <a:rPr lang="ru-RU" sz="1600" b="1" baseline="30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кезектегілер</a:t>
              </a:r>
              <a:r>
                <a:rPr lang="ru-RU" sz="1600" b="1" baseline="300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 саны</a:t>
              </a:r>
              <a:endParaRPr sz="1600" b="1" baseline="30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3" name="Google Shape;163;g1245d9f8c50_1_13"/>
            <p:cNvSpPr/>
            <p:nvPr/>
          </p:nvSpPr>
          <p:spPr>
            <a:xfrm>
              <a:off x="197711" y="3719956"/>
              <a:ext cx="14103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3600" b="1" dirty="0">
                  <a:solidFill>
                    <a:srgbClr val="008C8F"/>
                  </a:solidFill>
                  <a:cs typeface="Arial" panose="020B0604020202020204" pitchFamily="34" charset="0"/>
                </a:rPr>
                <a:t>70</a:t>
              </a:r>
              <a:r>
                <a:rPr lang="ru-RU" sz="3600" b="1" dirty="0">
                  <a:solidFill>
                    <a:srgbClr val="008080"/>
                  </a:solidFill>
                  <a:cs typeface="Arial" panose="020B0604020202020204" pitchFamily="34" charset="0"/>
                </a:rPr>
                <a:t> </a:t>
              </a:r>
              <a:endParaRPr sz="3600" b="1" dirty="0">
                <a:solidFill>
                  <a:srgbClr val="008080"/>
                </a:solidFill>
                <a:cs typeface="Arial" panose="020B0604020202020204" pitchFamily="34" charset="0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kk-KZ" sz="1600" b="1" dirty="0" smtClean="0">
                  <a:cs typeface="Arial" panose="020B0604020202020204" pitchFamily="34" charset="0"/>
                  <a:sym typeface="Arial"/>
                </a:rPr>
                <a:t>мың адам</a:t>
              </a:r>
              <a:endParaRPr sz="700" b="1" i="0" dirty="0">
                <a:solidFill>
                  <a:schemeClr val="tx1"/>
                </a:solidFill>
                <a:cs typeface="Arial" panose="020B0604020202020204" pitchFamily="34" charset="0"/>
                <a:sym typeface="Arial"/>
              </a:endParaRPr>
            </a:p>
          </p:txBody>
        </p:sp>
      </p:grpSp>
      <p:sp>
        <p:nvSpPr>
          <p:cNvPr id="54" name="Стрелка вправо 53"/>
          <p:cNvSpPr/>
          <p:nvPr/>
        </p:nvSpPr>
        <p:spPr>
          <a:xfrm>
            <a:off x="2647336" y="4291819"/>
            <a:ext cx="607688" cy="702960"/>
          </a:xfrm>
          <a:prstGeom prst="rightArrow">
            <a:avLst/>
          </a:prstGeom>
          <a:noFill/>
          <a:ln w="28575"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5" name="Google Shape;160;g1245d9f8c50_1_13"/>
          <p:cNvGrpSpPr/>
          <p:nvPr/>
        </p:nvGrpSpPr>
        <p:grpSpPr>
          <a:xfrm>
            <a:off x="644320" y="4096706"/>
            <a:ext cx="1734268" cy="1134114"/>
            <a:chOff x="-4896439" y="2981982"/>
            <a:chExt cx="1414115" cy="1246572"/>
          </a:xfrm>
        </p:grpSpPr>
        <p:sp>
          <p:nvSpPr>
            <p:cNvPr id="56" name="Google Shape;161;g1245d9f8c50_1_13"/>
            <p:cNvSpPr/>
            <p:nvPr/>
          </p:nvSpPr>
          <p:spPr>
            <a:xfrm>
              <a:off x="-4896439" y="3039054"/>
              <a:ext cx="1410300" cy="1189500"/>
            </a:xfrm>
            <a:prstGeom prst="rect">
              <a:avLst/>
            </a:prstGeom>
            <a:noFill/>
            <a:ln w="19050" cap="flat" cmpd="sng">
              <a:solidFill>
                <a:srgbClr val="008C8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00" tIns="45700" rIns="91400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100">
                <a:solidFill>
                  <a:srgbClr val="FFFFFF"/>
                </a:solidFill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7" name="Google Shape;162;g1245d9f8c50_1_13"/>
            <p:cNvSpPr txBox="1"/>
            <p:nvPr/>
          </p:nvSpPr>
          <p:spPr>
            <a:xfrm>
              <a:off x="-4772169" y="2981982"/>
              <a:ext cx="1196700" cy="541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68550" tIns="34275" rIns="68550" bIns="34275" anchor="t" anchorCtr="0">
              <a:spAutoFit/>
            </a:bodyPr>
            <a:lstStyle/>
            <a:p>
              <a:pPr algn="ctr">
                <a:lnSpc>
                  <a:spcPts val="1100"/>
                </a:lnSpc>
              </a:pPr>
              <a:r>
                <a:rPr lang="ru-RU" sz="1600" b="1" baseline="300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4 </a:t>
              </a:r>
              <a:r>
                <a:rPr lang="ru-RU" sz="1600" b="1" baseline="30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санатта</a:t>
              </a:r>
              <a:r>
                <a:rPr lang="ru-RU" sz="16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 </a:t>
              </a:r>
              <a:r>
                <a:rPr lang="ru-RU" sz="1600" b="1" baseline="30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жалпы</a:t>
              </a:r>
              <a:r>
                <a:rPr lang="ru-RU" sz="1600" b="1" baseline="300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 </a:t>
              </a:r>
              <a:r>
                <a:rPr lang="ru-RU" sz="1600" b="1" baseline="300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anose="020B0604020202020204" pitchFamily="34" charset="0"/>
                </a:rPr>
                <a:t>кезекте</a:t>
              </a:r>
              <a:endParaRPr lang="ru-RU" sz="1600" b="1" baseline="30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  <a:sym typeface="Arial"/>
              </a:endParaRPr>
            </a:p>
            <a:p>
              <a:pPr marL="0" marR="0" lvl="0" indent="0" algn="ctr" rtl="0">
                <a:lnSpc>
                  <a:spcPts val="11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600" b="1" cap="none" baseline="30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58" name="Google Shape;163;g1245d9f8c50_1_13"/>
            <p:cNvSpPr/>
            <p:nvPr/>
          </p:nvSpPr>
          <p:spPr>
            <a:xfrm>
              <a:off x="-4892624" y="3226133"/>
              <a:ext cx="1410300" cy="6426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75" tIns="60925" rIns="121875" bIns="60925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3600" b="1" dirty="0" smtClean="0">
                  <a:solidFill>
                    <a:srgbClr val="008C8F"/>
                  </a:solidFill>
                  <a:cs typeface="Arial" panose="020B0604020202020204" pitchFamily="34" charset="0"/>
                </a:rPr>
                <a:t>242</a:t>
              </a:r>
              <a:endParaRPr sz="3600" b="1" dirty="0">
                <a:solidFill>
                  <a:srgbClr val="008C8F"/>
                </a:solidFill>
                <a:cs typeface="Arial" panose="020B0604020202020204" pitchFamily="34" charset="0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600" b="1" dirty="0" err="1" smtClean="0">
                  <a:solidFill>
                    <a:schemeClr val="tx1"/>
                  </a:solidFill>
                  <a:cs typeface="Arial" panose="020B0604020202020204" pitchFamily="34" charset="0"/>
                </a:rPr>
                <a:t>мың</a:t>
              </a:r>
              <a:r>
                <a:rPr lang="ru-RU" sz="1600" b="1" dirty="0" smtClean="0">
                  <a:cs typeface="Arial" panose="020B0604020202020204" pitchFamily="34" charset="0"/>
                </a:rPr>
                <a:t> </a:t>
              </a:r>
              <a:r>
                <a:rPr lang="ru-RU" sz="1600" b="1" dirty="0" err="1" smtClean="0">
                  <a:cs typeface="Arial" panose="020B0604020202020204" pitchFamily="34" charset="0"/>
                </a:rPr>
                <a:t>адам</a:t>
              </a:r>
              <a:endParaRPr sz="700" b="1" i="0" dirty="0">
                <a:solidFill>
                  <a:schemeClr val="tx1"/>
                </a:solidFill>
                <a:cs typeface="Arial" panose="020B0604020202020204" pitchFamily="34" charset="0"/>
                <a:sym typeface="Arial"/>
              </a:endParaRPr>
            </a:p>
          </p:txBody>
        </p:sp>
      </p:grpSp>
      <p:sp>
        <p:nvSpPr>
          <p:cNvPr id="59" name="Шестиугольник 58"/>
          <p:cNvSpPr/>
          <p:nvPr/>
        </p:nvSpPr>
        <p:spPr>
          <a:xfrm>
            <a:off x="6255843" y="4329143"/>
            <a:ext cx="1627658" cy="936000"/>
          </a:xfrm>
          <a:prstGeom prst="hexagon">
            <a:avLst/>
          </a:prstGeom>
          <a:solidFill>
            <a:schemeClr val="bg1"/>
          </a:solidFill>
          <a:ln w="38100"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56">
              <a:defRPr/>
            </a:pPr>
            <a:endParaRPr lang="ru-RU" sz="1600" b="1" dirty="0">
              <a:solidFill>
                <a:srgbClr val="0066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8846243" y="3927700"/>
            <a:ext cx="887416" cy="707884"/>
          </a:xfrm>
          <a:prstGeom prst="rect">
            <a:avLst/>
          </a:prstGeom>
          <a:ln>
            <a:noFill/>
          </a:ln>
        </p:spPr>
        <p:txBody>
          <a:bodyPr wrap="none" lIns="121917" tIns="60959" rIns="121917" bIns="60959">
            <a:spAutoFit/>
          </a:bodyPr>
          <a:lstStyle/>
          <a:p>
            <a:pPr algn="ctr"/>
            <a:r>
              <a:rPr lang="ru-RU" sz="2800" b="1" dirty="0">
                <a:solidFill>
                  <a:srgbClr val="008C8F"/>
                </a:solidFill>
                <a:ea typeface="Verdana" panose="020B0604030504040204" pitchFamily="34" charset="0"/>
                <a:cs typeface="Arial" panose="020B0604020202020204" pitchFamily="34" charset="0"/>
              </a:rPr>
              <a:t>40,0</a:t>
            </a:r>
          </a:p>
          <a:p>
            <a:pPr algn="ctr"/>
            <a:r>
              <a:rPr lang="ru-RU" altLang="ru-RU" sz="1000" b="1" dirty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млрд. </a:t>
            </a:r>
            <a:r>
              <a:rPr lang="ru-RU" altLang="ru-RU" sz="1000" b="1" dirty="0" err="1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тг</a:t>
            </a:r>
            <a:r>
              <a:rPr lang="ru-RU" altLang="ru-RU" sz="1000" b="1" dirty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.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662908" y="4759282"/>
            <a:ext cx="1040839" cy="461628"/>
          </a:xfrm>
          <a:prstGeom prst="rect">
            <a:avLst/>
          </a:prstGeom>
          <a:noFill/>
          <a:ln>
            <a:noFill/>
          </a:ln>
        </p:spPr>
        <p:txBody>
          <a:bodyPr wrap="square" lIns="91290" tIns="45702" rIns="91290" bIns="45702">
            <a:spAutoFit/>
          </a:bodyPr>
          <a:lstStyle>
            <a:defPPr>
              <a:defRPr lang="en-US"/>
            </a:defPPr>
            <a:lvl1pPr defTabSz="456507">
              <a:defRPr sz="1200" b="1"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latin typeface="Calibri" panose="020F0502020204030204" pitchFamily="34" charset="0"/>
              </a:defRPr>
            </a:lvl2pPr>
            <a:lvl3pPr marL="1143000" indent="-228600">
              <a:defRPr>
                <a:latin typeface="Calibri" panose="020F0502020204030204" pitchFamily="34" charset="0"/>
              </a:defRPr>
            </a:lvl3pPr>
            <a:lvl4pPr marL="1600200" indent="-228600">
              <a:defRPr>
                <a:latin typeface="Calibri" panose="020F0502020204030204" pitchFamily="34" charset="0"/>
              </a:defRPr>
            </a:lvl4pPr>
            <a:lvl5pPr marL="2057400" indent="-228600">
              <a:defRPr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/>
              <a:t>ЖЕРГІЛІКТІ </a:t>
            </a:r>
            <a:r>
              <a:rPr lang="ru-RU" dirty="0"/>
              <a:t>БЮДЖЕТ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8846243" y="4635584"/>
            <a:ext cx="887416" cy="707884"/>
          </a:xfrm>
          <a:prstGeom prst="rect">
            <a:avLst/>
          </a:prstGeom>
          <a:ln>
            <a:noFill/>
          </a:ln>
        </p:spPr>
        <p:txBody>
          <a:bodyPr wrap="none" lIns="121917" tIns="60959" rIns="121917" bIns="60959">
            <a:spAutoFit/>
          </a:bodyPr>
          <a:lstStyle/>
          <a:p>
            <a:pPr algn="ctr"/>
            <a:r>
              <a:rPr lang="ru-RU" sz="2800" b="1" dirty="0">
                <a:solidFill>
                  <a:srgbClr val="008C8F"/>
                </a:solidFill>
                <a:ea typeface="Verdana" panose="020B0604030504040204" pitchFamily="34" charset="0"/>
                <a:cs typeface="Arial" panose="020B0604020202020204" pitchFamily="34" charset="0"/>
              </a:rPr>
              <a:t>10,0</a:t>
            </a:r>
          </a:p>
          <a:p>
            <a:pPr algn="ctr"/>
            <a:r>
              <a:rPr lang="ru-RU" altLang="ru-RU" sz="1000" b="1" dirty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млрд. </a:t>
            </a:r>
            <a:r>
              <a:rPr lang="ru-RU" altLang="ru-RU" sz="1000" b="1" dirty="0" err="1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тг</a:t>
            </a:r>
            <a:r>
              <a:rPr lang="ru-RU" altLang="ru-RU" sz="1000" b="1" dirty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.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662908" y="4094200"/>
            <a:ext cx="1760536" cy="461628"/>
          </a:xfrm>
          <a:prstGeom prst="rect">
            <a:avLst/>
          </a:prstGeom>
          <a:noFill/>
          <a:ln>
            <a:noFill/>
          </a:ln>
        </p:spPr>
        <p:txBody>
          <a:bodyPr wrap="square" lIns="91290" tIns="45702" rIns="91290" bIns="45702">
            <a:spAutoFit/>
          </a:bodyPr>
          <a:lstStyle>
            <a:defPPr>
              <a:defRPr lang="ru-RU"/>
            </a:defPPr>
            <a:lvl1pPr defTabSz="456507">
              <a:defRPr sz="1200" b="1">
                <a:solidFill>
                  <a:srgbClr val="002060"/>
                </a:solidFill>
                <a:latin typeface="Arial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latin typeface="Calibri" panose="020F0502020204030204" pitchFamily="34" charset="0"/>
              </a:defRPr>
            </a:lvl2pPr>
            <a:lvl3pPr marL="1143000" indent="-228600">
              <a:defRPr>
                <a:latin typeface="Calibri" panose="020F0502020204030204" pitchFamily="34" charset="0"/>
              </a:defRPr>
            </a:lvl3pPr>
            <a:lvl4pPr marL="1600200" indent="-228600">
              <a:defRPr>
                <a:latin typeface="Calibri" panose="020F0502020204030204" pitchFamily="34" charset="0"/>
              </a:defRPr>
            </a:lvl4pPr>
            <a:lvl5pPr marL="2057400" indent="-228600">
              <a:defRPr>
                <a:latin typeface="Calibri" panose="020F050202020403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anose="020F0502020204030204" pitchFamily="34" charset="0"/>
              </a:defRPr>
            </a:lvl9pPr>
          </a:lstStyle>
          <a:p>
            <a:r>
              <a:rPr lang="ru-RU" dirty="0" smtClean="0">
                <a:solidFill>
                  <a:schemeClr val="tx1"/>
                </a:solidFill>
                <a:latin typeface="+mn-lt"/>
              </a:rPr>
              <a:t>РЕСПУБЛИКАЛЫҚ </a:t>
            </a:r>
          </a:p>
          <a:p>
            <a:r>
              <a:rPr lang="ru-RU" dirty="0" smtClean="0">
                <a:solidFill>
                  <a:schemeClr val="tx1"/>
                </a:solidFill>
                <a:latin typeface="+mn-lt"/>
              </a:rPr>
              <a:t>БЮДЖЕТ</a:t>
            </a:r>
            <a:endParaRPr lang="ru-RU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F0EB839-A8C9-4CCC-9ED0-CF2123788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7866" y="4300667"/>
            <a:ext cx="1382402" cy="923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 wrap="square" lIns="91439" tIns="45719" rIns="91439" bIns="45719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FontTx/>
              <a:buNone/>
              <a:defRPr/>
            </a:pPr>
            <a:r>
              <a:rPr lang="ru-RU" altLang="ru-RU" sz="3600" b="1" dirty="0">
                <a:solidFill>
                  <a:srgbClr val="008C8F"/>
                </a:solidFill>
                <a:latin typeface="+mn-lt"/>
              </a:rPr>
              <a:t>5</a:t>
            </a:r>
            <a:r>
              <a:rPr lang="en-US" altLang="ru-RU" sz="3600" b="1" dirty="0">
                <a:solidFill>
                  <a:srgbClr val="008C8F"/>
                </a:solidFill>
                <a:latin typeface="+mn-lt"/>
              </a:rPr>
              <a:t>0</a:t>
            </a:r>
            <a:endParaRPr lang="ru-RU" altLang="ru-RU" sz="3600" b="1" dirty="0">
              <a:solidFill>
                <a:srgbClr val="008C8F"/>
              </a:solidFill>
              <a:latin typeface="+mn-lt"/>
            </a:endParaRPr>
          </a:p>
          <a:p>
            <a:pPr algn="ctr">
              <a:buFontTx/>
              <a:buNone/>
              <a:defRPr/>
            </a:pPr>
            <a:r>
              <a:rPr lang="ru-RU" altLang="ru-RU" sz="1600" b="1" dirty="0">
                <a:solidFill>
                  <a:schemeClr val="tx1"/>
                </a:solidFill>
                <a:latin typeface="+mn-lt"/>
              </a:rPr>
              <a:t>млрд. </a:t>
            </a:r>
            <a:r>
              <a:rPr lang="ru-RU" altLang="ru-RU" sz="1600" b="1" dirty="0" err="1">
                <a:solidFill>
                  <a:schemeClr val="tx1"/>
                </a:solidFill>
                <a:latin typeface="+mn-lt"/>
              </a:rPr>
              <a:t>тг</a:t>
            </a:r>
            <a:r>
              <a:rPr lang="ru-RU" altLang="ru-RU" sz="1600" b="1" dirty="0">
                <a:solidFill>
                  <a:schemeClr val="tx1"/>
                </a:solidFill>
                <a:latin typeface="+mn-lt"/>
              </a:rPr>
              <a:t>.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6264380" y="3948575"/>
            <a:ext cx="15682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6507">
              <a:lnSpc>
                <a:spcPts val="1200"/>
              </a:lnSpc>
              <a:defRPr/>
            </a:pPr>
            <a:r>
              <a:rPr lang="ru-RU" altLang="ru-RU" sz="1100" b="1" dirty="0" err="1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Бюджеттен</a:t>
            </a:r>
            <a:r>
              <a:rPr lang="ru-RU" altLang="ru-RU" sz="1100" b="1" dirty="0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 </a:t>
            </a:r>
            <a:r>
              <a:rPr lang="ru-RU" altLang="ru-RU" sz="1100" b="1" dirty="0" err="1" smtClean="0">
                <a:solidFill>
                  <a:schemeClr val="tx1"/>
                </a:solidFill>
                <a:ea typeface="Verdana" panose="020B0604030504040204" pitchFamily="34" charset="0"/>
                <a:cs typeface="Arial" panose="020B0604020202020204" pitchFamily="34" charset="0"/>
                <a:sym typeface="Arial Narrow" panose="020B0606020202030204" pitchFamily="34" charset="0"/>
              </a:rPr>
              <a:t>қарастырылған</a:t>
            </a:r>
            <a:endParaRPr lang="ru-RU" altLang="ru-RU" sz="1100" b="1" dirty="0">
              <a:solidFill>
                <a:schemeClr val="tx1"/>
              </a:solidFill>
              <a:ea typeface="Verdana" panose="020B0604030504040204" pitchFamily="34" charset="0"/>
              <a:cs typeface="Arial" panose="020B0604020202020204" pitchFamily="34" charset="0"/>
              <a:sym typeface="Arial Narrow" panose="020B0606020202030204" pitchFamily="34" charset="0"/>
            </a:endParaRPr>
          </a:p>
        </p:txBody>
      </p:sp>
      <p:grpSp>
        <p:nvGrpSpPr>
          <p:cNvPr id="66" name="Группа 65"/>
          <p:cNvGrpSpPr/>
          <p:nvPr/>
        </p:nvGrpSpPr>
        <p:grpSpPr>
          <a:xfrm>
            <a:off x="5467624" y="4467063"/>
            <a:ext cx="527119" cy="354428"/>
            <a:chOff x="4792372" y="3357882"/>
            <a:chExt cx="831545" cy="540000"/>
          </a:xfrm>
        </p:grpSpPr>
        <p:sp>
          <p:nvSpPr>
            <p:cNvPr id="67" name="Шеврон 112"/>
            <p:cNvSpPr/>
            <p:nvPr/>
          </p:nvSpPr>
          <p:spPr>
            <a:xfrm>
              <a:off x="4792372" y="3357882"/>
              <a:ext cx="324000" cy="540000"/>
            </a:xfrm>
            <a:prstGeom prst="chevron">
              <a:avLst/>
            </a:prstGeom>
            <a:solidFill>
              <a:srgbClr val="008C8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Шеврон 113"/>
            <p:cNvSpPr/>
            <p:nvPr/>
          </p:nvSpPr>
          <p:spPr>
            <a:xfrm>
              <a:off x="5048776" y="3357882"/>
              <a:ext cx="324000" cy="540000"/>
            </a:xfrm>
            <a:prstGeom prst="chevron">
              <a:avLst/>
            </a:prstGeom>
            <a:solidFill>
              <a:srgbClr val="44B0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11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Шеврон 114"/>
            <p:cNvSpPr/>
            <p:nvPr/>
          </p:nvSpPr>
          <p:spPr>
            <a:xfrm>
              <a:off x="5299917" y="3357882"/>
              <a:ext cx="324000" cy="540000"/>
            </a:xfrm>
            <a:prstGeom prst="chevron">
              <a:avLst/>
            </a:prstGeom>
            <a:solidFill>
              <a:srgbClr val="CBDB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11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4" name="Группа 73"/>
          <p:cNvGrpSpPr/>
          <p:nvPr/>
        </p:nvGrpSpPr>
        <p:grpSpPr>
          <a:xfrm>
            <a:off x="8202775" y="4466085"/>
            <a:ext cx="527119" cy="354428"/>
            <a:chOff x="4792372" y="3357882"/>
            <a:chExt cx="831545" cy="540000"/>
          </a:xfrm>
        </p:grpSpPr>
        <p:sp>
          <p:nvSpPr>
            <p:cNvPr id="75" name="Шеврон 112"/>
            <p:cNvSpPr/>
            <p:nvPr/>
          </p:nvSpPr>
          <p:spPr>
            <a:xfrm>
              <a:off x="4792372" y="3357882"/>
              <a:ext cx="324000" cy="540000"/>
            </a:xfrm>
            <a:prstGeom prst="chevron">
              <a:avLst/>
            </a:prstGeom>
            <a:solidFill>
              <a:srgbClr val="008C8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1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Шеврон 113"/>
            <p:cNvSpPr/>
            <p:nvPr/>
          </p:nvSpPr>
          <p:spPr>
            <a:xfrm>
              <a:off x="5048776" y="3357882"/>
              <a:ext cx="324000" cy="540000"/>
            </a:xfrm>
            <a:prstGeom prst="chevron">
              <a:avLst/>
            </a:prstGeom>
            <a:solidFill>
              <a:srgbClr val="44B0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11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Шеврон 114"/>
            <p:cNvSpPr/>
            <p:nvPr/>
          </p:nvSpPr>
          <p:spPr>
            <a:xfrm>
              <a:off x="5299917" y="3357882"/>
              <a:ext cx="324000" cy="540000"/>
            </a:xfrm>
            <a:prstGeom prst="chevron">
              <a:avLst/>
            </a:prstGeom>
            <a:solidFill>
              <a:srgbClr val="CBDB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ru-RU" sz="11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70" name="Диаграмма 6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7652852"/>
              </p:ext>
            </p:extLst>
          </p:nvPr>
        </p:nvGraphicFramePr>
        <p:xfrm>
          <a:off x="715631" y="4918988"/>
          <a:ext cx="5073727" cy="2352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cxnSp>
        <p:nvCxnSpPr>
          <p:cNvPr id="71" name="Прямая соединительная линия 70"/>
          <p:cNvCxnSpPr/>
          <p:nvPr/>
        </p:nvCxnSpPr>
        <p:spPr>
          <a:xfrm>
            <a:off x="569395" y="5435039"/>
            <a:ext cx="11098828" cy="10391"/>
          </a:xfrm>
          <a:prstGeom prst="line">
            <a:avLst/>
          </a:prstGeom>
          <a:ln>
            <a:solidFill>
              <a:srgbClr val="0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412958" y="5461799"/>
            <a:ext cx="26248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err="1"/>
              <a:t>көпбалалы</a:t>
            </a:r>
            <a:r>
              <a:rPr lang="ru-RU" sz="1400" b="1" dirty="0"/>
              <a:t> </a:t>
            </a:r>
            <a:r>
              <a:rPr lang="ru-RU" sz="1400" b="1" dirty="0" err="1"/>
              <a:t>отбасы</a:t>
            </a:r>
            <a:endParaRPr lang="ru-RU" sz="14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1199417" y="5784970"/>
            <a:ext cx="1856398" cy="386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100"/>
              </a:lnSpc>
            </a:pPr>
            <a:r>
              <a:rPr lang="ru-RU" sz="1400" b="1" dirty="0" err="1"/>
              <a:t>мүмкіндігі</a:t>
            </a:r>
            <a:r>
              <a:rPr lang="ru-RU" sz="1400" b="1" dirty="0"/>
              <a:t> </a:t>
            </a:r>
            <a:r>
              <a:rPr lang="ru-RU" sz="1400" b="1" dirty="0" err="1"/>
              <a:t>шектеулі</a:t>
            </a:r>
            <a:r>
              <a:rPr lang="ru-RU" sz="1400" b="1" dirty="0"/>
              <a:t> </a:t>
            </a:r>
            <a:endParaRPr lang="ru-RU" sz="1400" b="1" dirty="0" smtClean="0"/>
          </a:p>
          <a:p>
            <a:pPr algn="r">
              <a:lnSpc>
                <a:spcPts val="1100"/>
              </a:lnSpc>
            </a:pPr>
            <a:r>
              <a:rPr lang="ru-RU" sz="1400" b="1" dirty="0" err="1" smtClean="0"/>
              <a:t>баласы</a:t>
            </a:r>
            <a:r>
              <a:rPr lang="ru-RU" sz="1400" b="1" dirty="0" smtClean="0"/>
              <a:t> бар </a:t>
            </a:r>
            <a:r>
              <a:rPr lang="ru-RU" sz="1400" b="1" dirty="0" err="1"/>
              <a:t>отбасы</a:t>
            </a:r>
            <a:endParaRPr lang="ru-RU" sz="14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237311" y="6158782"/>
            <a:ext cx="2818504" cy="386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100"/>
              </a:lnSpc>
            </a:pPr>
            <a:r>
              <a:rPr lang="ru-RU" sz="1400" b="1" dirty="0"/>
              <a:t>1</a:t>
            </a:r>
            <a:r>
              <a:rPr lang="en-US" sz="1400" b="1" dirty="0" smtClean="0"/>
              <a:t> </a:t>
            </a:r>
            <a:r>
              <a:rPr lang="ru-RU" sz="1400" b="1" dirty="0" err="1"/>
              <a:t>және</a:t>
            </a:r>
            <a:r>
              <a:rPr lang="ru-RU" sz="1400" b="1" dirty="0"/>
              <a:t> 2</a:t>
            </a:r>
            <a:r>
              <a:rPr lang="en-US" sz="1400" b="1" dirty="0" smtClean="0"/>
              <a:t> </a:t>
            </a:r>
            <a:r>
              <a:rPr lang="ru-RU" sz="1400" b="1" dirty="0" err="1"/>
              <a:t>топтағы</a:t>
            </a:r>
            <a:r>
              <a:rPr lang="ru-RU" sz="1400" b="1" dirty="0"/>
              <a:t> </a:t>
            </a:r>
            <a:endParaRPr lang="ru-RU" sz="1400" b="1" dirty="0" smtClean="0"/>
          </a:p>
          <a:p>
            <a:pPr algn="r">
              <a:lnSpc>
                <a:spcPts val="1100"/>
              </a:lnSpc>
            </a:pPr>
            <a:r>
              <a:rPr lang="ru-RU" sz="1400" b="1" dirty="0" err="1" smtClean="0"/>
              <a:t>мүгедектігі</a:t>
            </a:r>
            <a:r>
              <a:rPr lang="ru-RU" sz="1400" b="1" dirty="0" smtClean="0"/>
              <a:t> </a:t>
            </a:r>
            <a:r>
              <a:rPr lang="ru-RU" sz="1400" b="1" dirty="0"/>
              <a:t>бар </a:t>
            </a:r>
            <a:r>
              <a:rPr lang="ru-RU" sz="1400" b="1" dirty="0" err="1"/>
              <a:t>тұлғалар</a:t>
            </a:r>
            <a:r>
              <a:rPr lang="ru-RU" sz="1400" b="1" dirty="0"/>
              <a:t> 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-329680" y="6565199"/>
            <a:ext cx="3385495" cy="245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1100"/>
              </a:lnSpc>
            </a:pPr>
            <a:r>
              <a:rPr lang="ru-RU" sz="1400" b="1" dirty="0" err="1"/>
              <a:t>жетім</a:t>
            </a:r>
            <a:r>
              <a:rPr lang="ru-RU" sz="1400" b="1" dirty="0"/>
              <a:t> </a:t>
            </a:r>
            <a:r>
              <a:rPr lang="ru-RU" sz="1400" b="1" dirty="0" err="1" smtClean="0"/>
              <a:t>балалар</a:t>
            </a:r>
            <a:endParaRPr lang="ru-RU" sz="1400" b="1" dirty="0"/>
          </a:p>
        </p:txBody>
      </p:sp>
      <p:sp>
        <p:nvSpPr>
          <p:cNvPr id="80" name="Прямоугольник 79"/>
          <p:cNvSpPr/>
          <p:nvPr/>
        </p:nvSpPr>
        <p:spPr>
          <a:xfrm>
            <a:off x="6688382" y="5484818"/>
            <a:ext cx="4398799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bg2">
                  <a:lumMod val="75000"/>
                </a:schemeClr>
              </a:buClr>
            </a:pPr>
            <a:r>
              <a:rPr lang="ru-RU" sz="1400" b="1" dirty="0" smtClean="0"/>
              <a:t>01.06.2023 </a:t>
            </a:r>
            <a:r>
              <a:rPr lang="ru-RU" sz="1400" b="1" dirty="0"/>
              <a:t>ж. </a:t>
            </a:r>
            <a:r>
              <a:rPr lang="ru-RU" sz="1400" b="1" dirty="0" err="1"/>
              <a:t>жағдай</a:t>
            </a:r>
            <a:r>
              <a:rPr lang="ru-RU" sz="1400" b="1" dirty="0"/>
              <a:t> </a:t>
            </a:r>
            <a:r>
              <a:rPr lang="ru-RU" sz="1400" b="1" dirty="0" err="1"/>
              <a:t>бойынша</a:t>
            </a:r>
            <a:r>
              <a:rPr lang="ru-RU" sz="1400" b="1" dirty="0" smtClean="0"/>
              <a:t>:</a:t>
            </a:r>
          </a:p>
          <a:p>
            <a:pPr marL="285750" indent="-285750">
              <a:lnSpc>
                <a:spcPct val="150000"/>
              </a:lnSpc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ru-RU" sz="1400" b="1" dirty="0" err="1"/>
              <a:t>Қабылданған</a:t>
            </a:r>
            <a:r>
              <a:rPr lang="ru-RU" sz="1400" b="1" dirty="0"/>
              <a:t> </a:t>
            </a:r>
            <a:r>
              <a:rPr lang="ru-RU" sz="1400" b="1" dirty="0" err="1"/>
              <a:t>өтінімдердің</a:t>
            </a:r>
            <a:r>
              <a:rPr lang="ru-RU" sz="1400" b="1" dirty="0"/>
              <a:t> </a:t>
            </a:r>
            <a:r>
              <a:rPr lang="ru-RU" sz="1400" b="1" dirty="0" err="1"/>
              <a:t>жалпы</a:t>
            </a:r>
            <a:r>
              <a:rPr lang="ru-RU" sz="1400" b="1" dirty="0"/>
              <a:t> саны: </a:t>
            </a:r>
            <a:r>
              <a:rPr lang="ru-RU" sz="1400" b="1" dirty="0" smtClean="0"/>
              <a:t>54 154; </a:t>
            </a:r>
            <a:endParaRPr lang="ru-RU" sz="1400" b="1" dirty="0"/>
          </a:p>
          <a:p>
            <a:pPr marL="285750" indent="-285750">
              <a:lnSpc>
                <a:spcPct val="150000"/>
              </a:lnSpc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ru-RU" sz="1400" b="1" dirty="0" err="1"/>
              <a:t>Мақұлданған</a:t>
            </a:r>
            <a:r>
              <a:rPr lang="ru-RU" sz="1400" b="1" dirty="0"/>
              <a:t> </a:t>
            </a:r>
            <a:r>
              <a:rPr lang="ru-RU" sz="1400" b="1" dirty="0" err="1"/>
              <a:t>өтінімдердің</a:t>
            </a:r>
            <a:r>
              <a:rPr lang="ru-RU" sz="1400" b="1" dirty="0"/>
              <a:t> </a:t>
            </a:r>
            <a:r>
              <a:rPr lang="ru-RU" sz="1400" b="1" dirty="0" err="1"/>
              <a:t>жалпы</a:t>
            </a:r>
            <a:r>
              <a:rPr lang="ru-RU" sz="1400" b="1" dirty="0"/>
              <a:t> саны: 7 </a:t>
            </a:r>
            <a:r>
              <a:rPr lang="ru-RU" sz="1400" b="1" dirty="0" smtClean="0"/>
              <a:t>983;</a:t>
            </a:r>
          </a:p>
          <a:p>
            <a:pPr marL="285750" indent="-285750">
              <a:lnSpc>
                <a:spcPct val="150000"/>
              </a:lnSpc>
              <a:buClr>
                <a:schemeClr val="bg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ru-RU" sz="1400" b="1" dirty="0" err="1"/>
              <a:t>Төлем</a:t>
            </a:r>
            <a:r>
              <a:rPr lang="ru-RU" sz="1400" b="1" dirty="0"/>
              <a:t> </a:t>
            </a:r>
            <a:r>
              <a:rPr lang="ru-RU" sz="1400" b="1" dirty="0" err="1"/>
              <a:t>тағайындалғаны</a:t>
            </a:r>
            <a:r>
              <a:rPr lang="ru-RU" sz="1400" b="1" smtClean="0"/>
              <a:t>: 5 040</a:t>
            </a:r>
            <a:endParaRPr lang="ru-RU" sz="14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662501" y="5493322"/>
            <a:ext cx="74892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(77,6%)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4617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Прямоугольник 4"/>
          <p:cNvSpPr>
            <a:spLocks noChangeArrowheads="1"/>
          </p:cNvSpPr>
          <p:nvPr/>
        </p:nvSpPr>
        <p:spPr bwMode="auto">
          <a:xfrm>
            <a:off x="807657" y="1073342"/>
            <a:ext cx="1112200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ClrTx/>
              <a:buFontTx/>
              <a:buNone/>
              <a:tabLst>
                <a:tab pos="3584575" algn="l"/>
              </a:tabLst>
            </a:pPr>
            <a:r>
              <a:rPr lang="ru-RU" altLang="ru-RU" sz="4000" b="1" dirty="0" smtClean="0">
                <a:solidFill>
                  <a:srgbClr val="008C8F"/>
                </a:solidFill>
                <a:latin typeface="+mn-lt"/>
                <a:sym typeface="Arial Narrow" panose="020B0606020202030204" pitchFamily="34" charset="0"/>
              </a:rPr>
              <a:t>639 </a:t>
            </a:r>
            <a:r>
              <a:rPr lang="ru-RU" altLang="ru-RU" sz="2000" b="1" dirty="0" err="1" smtClean="0">
                <a:solidFill>
                  <a:srgbClr val="008C8F"/>
                </a:solidFill>
                <a:latin typeface="+mn-lt"/>
                <a:sym typeface="Arial Narrow" panose="020B0606020202030204" pitchFamily="34" charset="0"/>
              </a:rPr>
              <a:t>мың</a:t>
            </a:r>
            <a:r>
              <a:rPr lang="ru-RU" altLang="ru-RU" sz="2800" b="1" dirty="0" smtClean="0">
                <a:solidFill>
                  <a:srgbClr val="008C8F"/>
                </a:solidFill>
                <a:latin typeface="+mn-lt"/>
                <a:sym typeface="Arial Narrow" panose="020B0606020202030204" pitchFamily="34" charset="0"/>
              </a:rPr>
              <a:t> </a:t>
            </a:r>
            <a:r>
              <a:rPr lang="ru-RU" altLang="ru-RU" sz="2000" dirty="0" err="1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адам</a:t>
            </a:r>
            <a:r>
              <a:rPr lang="ru-RU" altLang="ru-RU" sz="2000" dirty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 ЖАО </a:t>
            </a:r>
            <a:r>
              <a:rPr lang="ru-RU" altLang="ru-RU" sz="2000" dirty="0" err="1" smtClean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кезегінде</a:t>
            </a:r>
            <a:r>
              <a:rPr lang="ru-RU" altLang="ru-RU" sz="2000" dirty="0" smtClean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 </a:t>
            </a:r>
            <a:r>
              <a:rPr lang="ru-RU" altLang="ru-RU" sz="2000" dirty="0" err="1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тұр</a:t>
            </a:r>
            <a:r>
              <a:rPr lang="ru-RU" altLang="ru-RU" sz="2000" dirty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 </a:t>
            </a:r>
            <a:r>
              <a:rPr lang="ru-RU" altLang="ru-RU" i="1" dirty="0" smtClean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(29.05.2023 </a:t>
            </a:r>
            <a:r>
              <a:rPr lang="ru-RU" altLang="ru-RU" i="1" dirty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ж</a:t>
            </a:r>
            <a:r>
              <a:rPr lang="ru-RU" altLang="ru-RU" i="1" dirty="0" smtClean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. </a:t>
            </a:r>
            <a:r>
              <a:rPr lang="ru-RU" altLang="ru-RU" i="1" dirty="0" err="1" smtClean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жағдай</a:t>
            </a:r>
            <a:r>
              <a:rPr lang="ru-RU" altLang="ru-RU" i="1" dirty="0" smtClean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 </a:t>
            </a:r>
            <a:r>
              <a:rPr lang="ru-RU" altLang="ru-RU" i="1" dirty="0" err="1" smtClean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бойынша</a:t>
            </a:r>
            <a:r>
              <a:rPr lang="ru-RU" altLang="ru-RU" i="1" dirty="0" smtClean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 )</a:t>
            </a:r>
            <a:endParaRPr lang="ru-RU" altLang="ru-RU" sz="2400" i="1" dirty="0">
              <a:solidFill>
                <a:schemeClr val="tx2">
                  <a:lumMod val="75000"/>
                </a:schemeClr>
              </a:solidFill>
              <a:latin typeface="+mn-lt"/>
              <a:sym typeface="Arial Narrow" panose="020B060602020203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79121" y="1162114"/>
            <a:ext cx="11636104" cy="626164"/>
          </a:xfrm>
          <a:prstGeom prst="rect">
            <a:avLst/>
          </a:prstGeom>
          <a:noFill/>
          <a:ln w="19050"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cs typeface="Arial" panose="020B0604020202020204" pitchFamily="34" charset="0"/>
            </a:endParaRPr>
          </a:p>
        </p:txBody>
      </p:sp>
      <p:sp>
        <p:nvSpPr>
          <p:cNvPr id="30" name="Равнобедренный треугольник 29"/>
          <p:cNvSpPr/>
          <p:nvPr/>
        </p:nvSpPr>
        <p:spPr>
          <a:xfrm rot="10800000">
            <a:off x="4911110" y="1905309"/>
            <a:ext cx="2134171" cy="150773"/>
          </a:xfrm>
          <a:prstGeom prst="triangle">
            <a:avLst/>
          </a:prstGeom>
          <a:solidFill>
            <a:srgbClr val="008C8F"/>
          </a:solidFill>
          <a:ln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>
              <a:cs typeface="Arial" panose="020B060402020202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12067" y="2412636"/>
            <a:ext cx="5702104" cy="3833690"/>
          </a:xfrm>
          <a:prstGeom prst="rect">
            <a:avLst/>
          </a:prstGeom>
          <a:noFill/>
          <a:ln w="19050"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cs typeface="Arial" panose="020B0604020202020204" pitchFamily="34" charset="0"/>
            </a:endParaRPr>
          </a:p>
        </p:txBody>
      </p:sp>
      <p:sp>
        <p:nvSpPr>
          <p:cNvPr id="32" name="Прямоугольник 4"/>
          <p:cNvSpPr>
            <a:spLocks noChangeArrowheads="1"/>
          </p:cNvSpPr>
          <p:nvPr/>
        </p:nvSpPr>
        <p:spPr bwMode="auto">
          <a:xfrm>
            <a:off x="1755679" y="2258217"/>
            <a:ext cx="2297574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1600" b="1" dirty="0">
                <a:cs typeface="Arial" panose="020B0604020202020204" pitchFamily="34" charset="0"/>
                <a:sym typeface="Arial Narrow" panose="020B0606020202030204" pitchFamily="34" charset="0"/>
              </a:rPr>
              <a:t>ОТБАСЫ БАНК</a:t>
            </a:r>
          </a:p>
        </p:txBody>
      </p:sp>
      <p:sp>
        <p:nvSpPr>
          <p:cNvPr id="34" name="Прямоугольник 4"/>
          <p:cNvSpPr>
            <a:spLocks noChangeArrowheads="1"/>
          </p:cNvSpPr>
          <p:nvPr/>
        </p:nvSpPr>
        <p:spPr bwMode="auto">
          <a:xfrm>
            <a:off x="671975" y="3432481"/>
            <a:ext cx="52372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b="1" dirty="0">
                <a:solidFill>
                  <a:srgbClr val="008F94"/>
                </a:solidFill>
                <a:latin typeface="+mn-lt"/>
              </a:rPr>
              <a:t>ТҰРҒЫН </a:t>
            </a:r>
            <a:r>
              <a:rPr lang="ru-RU" b="1" dirty="0" smtClean="0">
                <a:solidFill>
                  <a:srgbClr val="008F94"/>
                </a:solidFill>
                <a:latin typeface="+mn-lt"/>
              </a:rPr>
              <a:t>ҮЙ</a:t>
            </a:r>
            <a:r>
              <a:rPr lang="kk-KZ" b="1" dirty="0" smtClean="0">
                <a:solidFill>
                  <a:srgbClr val="008F94"/>
                </a:solidFill>
                <a:latin typeface="+mn-lt"/>
              </a:rPr>
              <a:t>ГЕ МҰҚТАЖ </a:t>
            </a:r>
            <a:r>
              <a:rPr lang="kk-KZ" b="1" dirty="0" smtClean="0">
                <a:solidFill>
                  <a:schemeClr val="tx1"/>
                </a:solidFill>
                <a:latin typeface="+mn-lt"/>
              </a:rPr>
              <a:t>АЗАМАТТАРДЫ КЕЗЕГІН </a:t>
            </a:r>
            <a:r>
              <a:rPr lang="kk-KZ" b="1" dirty="0">
                <a:solidFill>
                  <a:schemeClr val="tx1"/>
                </a:solidFill>
                <a:latin typeface="+mn-lt"/>
              </a:rPr>
              <a:t>ЖҮРГІЗУ, ҚОЮ ЖӘНЕ ЕСЕПКЕ АЛУ</a:t>
            </a:r>
            <a:endParaRPr lang="ru-RU" altLang="ru-RU" b="1" dirty="0">
              <a:solidFill>
                <a:schemeClr val="tx1"/>
              </a:solidFill>
              <a:latin typeface="+mn-lt"/>
              <a:sym typeface="Arial Narrow" panose="020B060602020203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82213" y="4149883"/>
            <a:ext cx="51088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r>
              <a:rPr lang="ru-RU" sz="1400" b="1" dirty="0" smtClean="0">
                <a:solidFill>
                  <a:srgbClr val="008F91"/>
                </a:solidFill>
                <a:cs typeface="Arial" panose="020B0604020202020204" pitchFamily="34" charset="0"/>
                <a:sym typeface="Arial" panose="020B0604020202020204" pitchFamily="34" charset="0"/>
              </a:rPr>
              <a:t>ЖЕКЕ ТҰЛҒАЛАРДЫҢ МЕМЛЕКЕТТІК МӘЛІМЕТТЕР БАЗАСЫНА </a:t>
            </a:r>
            <a:r>
              <a:rPr lang="ru-RU" sz="1400" b="1" dirty="0" smtClean="0">
                <a:cs typeface="Arial" panose="020B0604020202020204" pitchFamily="34" charset="0"/>
                <a:sym typeface="Arial" panose="020B0604020202020204" pitchFamily="34" charset="0"/>
              </a:rPr>
              <a:t>ТОЛЫҚ ҚОЛЖЕТІМДІЛІК</a:t>
            </a:r>
            <a:endParaRPr lang="ru-RU" sz="1400" b="1" dirty="0">
              <a:solidFill>
                <a:srgbClr val="008F91"/>
              </a:solidFill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78761" y="2671922"/>
            <a:ext cx="52319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r>
              <a:rPr lang="ru-RU" sz="1400" b="1" dirty="0">
                <a:cs typeface="Arial" panose="020B0604020202020204" pitchFamily="34" charset="0"/>
                <a:sym typeface="Arial" panose="020B0604020202020204" pitchFamily="34" charset="0"/>
              </a:rPr>
              <a:t>БАНК </a:t>
            </a:r>
            <a:r>
              <a:rPr lang="ru-RU" sz="1400" b="1" dirty="0" smtClean="0">
                <a:cs typeface="Arial" panose="020B0604020202020204" pitchFamily="34" charset="0"/>
                <a:sym typeface="Arial" panose="020B0604020202020204" pitchFamily="34" charset="0"/>
              </a:rPr>
              <a:t>БАЗАСЫНДА </a:t>
            </a:r>
            <a:r>
              <a:rPr lang="ru-RU" sz="1400" b="1" dirty="0" smtClean="0">
                <a:solidFill>
                  <a:srgbClr val="008C8F"/>
                </a:solidFill>
                <a:cs typeface="Arial" panose="020B0604020202020204" pitchFamily="34" charset="0"/>
                <a:sym typeface="Arial" panose="020B0604020202020204" pitchFamily="34" charset="0"/>
              </a:rPr>
              <a:t>«ТҰРҒЫН </a:t>
            </a:r>
            <a:r>
              <a:rPr lang="ru-RU" sz="1400" b="1" dirty="0">
                <a:solidFill>
                  <a:srgbClr val="008C8F"/>
                </a:solidFill>
                <a:cs typeface="Arial" panose="020B0604020202020204" pitchFamily="34" charset="0"/>
                <a:sym typeface="Arial" panose="020B0604020202020204" pitchFamily="34" charset="0"/>
              </a:rPr>
              <a:t>ҮЙМЕН ҚАМТАМАСЫЗ ЕТУ </a:t>
            </a:r>
            <a:r>
              <a:rPr lang="ru-RU" sz="1400" b="1" dirty="0" smtClean="0">
                <a:solidFill>
                  <a:srgbClr val="008C8F"/>
                </a:solidFill>
                <a:cs typeface="Arial" panose="020B0604020202020204" pitchFamily="34" charset="0"/>
                <a:sym typeface="Arial" panose="020B0604020202020204" pitchFamily="34" charset="0"/>
              </a:rPr>
              <a:t>ОРТАЛЫҒЫН»</a:t>
            </a:r>
            <a:r>
              <a:rPr lang="ru-RU" sz="1400" b="1" dirty="0" smtClean="0">
                <a:cs typeface="Arial" panose="020B0604020202020204" pitchFamily="34" charset="0"/>
                <a:sym typeface="Arial" panose="020B0604020202020204" pitchFamily="34" charset="0"/>
              </a:rPr>
              <a:t> ҚҰРУ </a:t>
            </a:r>
            <a:endParaRPr lang="ru-RU" sz="1400" b="1" dirty="0">
              <a:solidFill>
                <a:srgbClr val="008C8F"/>
              </a:solidFill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82215" y="4884182"/>
            <a:ext cx="359212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endParaRPr lang="ru-RU" sz="1200" b="1" dirty="0"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94183" y="2672812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394183" y="3444174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2</a:t>
            </a:r>
            <a:endParaRPr lang="ru-RU" sz="2000" b="1" i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394183" y="4191612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3</a:t>
            </a:r>
            <a:endParaRPr lang="ru-RU" sz="2000" b="1" i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94183" y="4932845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4</a:t>
            </a:r>
            <a:endParaRPr lang="ru-RU" sz="2000" b="1" i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662053" y="4833854"/>
            <a:ext cx="512902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r>
              <a:rPr lang="ru-RU" sz="1400" b="1" dirty="0">
                <a:solidFill>
                  <a:srgbClr val="008F94"/>
                </a:solidFill>
                <a:cs typeface="Arial" panose="020B0604020202020204" pitchFamily="34" charset="0"/>
                <a:sym typeface="Arial" panose="020B0604020202020204" pitchFamily="34" charset="0"/>
              </a:rPr>
              <a:t>ТҰРҒЫН ҮЙ СЕРТИФИКАТТАРЫН, ЗЕЙНЕТАҚЫ ЖИНАҚТАРЫН </a:t>
            </a:r>
            <a:r>
              <a:rPr lang="ru-RU" sz="1400" b="1" dirty="0">
                <a:cs typeface="Arial" panose="020B0604020202020204" pitchFamily="34" charset="0"/>
                <a:sym typeface="Arial" panose="020B0604020202020204" pitchFamily="34" charset="0"/>
              </a:rPr>
              <a:t>ТҰРҒЫН ҮЙ САТЫП АЛУ МАҚСАТЫНДА ПАЙДАЛАНУҒА АРНАЛҒАН ПЛАТФОРМА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94183" y="5687844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5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662053" y="5657270"/>
            <a:ext cx="512902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ctr">
              <a:defRPr/>
            </a:pPr>
            <a:r>
              <a:rPr lang="ru-RU" sz="1400" b="1" dirty="0">
                <a:cs typeface="Arial" panose="020B0604020202020204" pitchFamily="34" charset="0"/>
                <a:sym typeface="Arial" panose="020B0604020202020204" pitchFamily="34" charset="0"/>
              </a:rPr>
              <a:t>ТҰРҒЫН ҮЙ ЖАҒДАЙЛАРЫН ЖАҚСАРТУҒА БАҒЫТТАЛҒАН </a:t>
            </a:r>
            <a:r>
              <a:rPr lang="ru-RU" sz="1400" b="1" dirty="0">
                <a:solidFill>
                  <a:srgbClr val="008F94"/>
                </a:solidFill>
                <a:cs typeface="Arial" panose="020B0604020202020204" pitchFamily="34" charset="0"/>
                <a:sym typeface="Arial" panose="020B0604020202020204" pitchFamily="34" charset="0"/>
              </a:rPr>
              <a:t>МЕМЛЕКЕТТІК ҚОЛДАУ ШАРАЛАРЫН</a:t>
            </a:r>
            <a:r>
              <a:rPr lang="ru-RU" sz="1400" b="1" dirty="0">
                <a:cs typeface="Arial" panose="020B0604020202020204" pitchFamily="34" charset="0"/>
                <a:sym typeface="Arial" panose="020B0604020202020204" pitchFamily="34" charset="0"/>
              </a:rPr>
              <a:t> ІСКЕ АСЫРУ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6096288" y="2412636"/>
            <a:ext cx="5918938" cy="3833689"/>
          </a:xfrm>
          <a:prstGeom prst="rect">
            <a:avLst/>
          </a:prstGeom>
          <a:noFill/>
          <a:ln w="19050">
            <a:solidFill>
              <a:srgbClr val="008C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>
              <a:cs typeface="Arial" panose="020B0604020202020204" pitchFamily="34" charset="0"/>
            </a:endParaRPr>
          </a:p>
        </p:txBody>
      </p:sp>
      <p:sp>
        <p:nvSpPr>
          <p:cNvPr id="48" name="Прямоугольник 4"/>
          <p:cNvSpPr>
            <a:spLocks noChangeArrowheads="1"/>
          </p:cNvSpPr>
          <p:nvPr/>
        </p:nvSpPr>
        <p:spPr bwMode="auto">
          <a:xfrm>
            <a:off x="6857192" y="2243345"/>
            <a:ext cx="4572808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1600" b="1" dirty="0">
                <a:cs typeface="Arial" panose="020B0604020202020204" pitchFamily="34" charset="0"/>
                <a:sym typeface="Arial Narrow" panose="020B0606020202030204" pitchFamily="34" charset="0"/>
              </a:rPr>
              <a:t>ТҰРҒЫН ҮЙМЕН ҚАМТАМАСЫЗ ЕТУ ОРТАЛЫҒЫ</a:t>
            </a:r>
          </a:p>
        </p:txBody>
      </p:sp>
      <p:sp>
        <p:nvSpPr>
          <p:cNvPr id="49" name="Прямоугольник 4"/>
          <p:cNvSpPr>
            <a:spLocks noChangeArrowheads="1"/>
          </p:cNvSpPr>
          <p:nvPr/>
        </p:nvSpPr>
        <p:spPr bwMode="auto">
          <a:xfrm>
            <a:off x="6743478" y="3432522"/>
            <a:ext cx="53274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b="1" dirty="0">
                <a:solidFill>
                  <a:schemeClr val="tx1"/>
                </a:solidFill>
                <a:latin typeface="+mn-lt"/>
              </a:rPr>
              <a:t>ОТБАСЫ БАНК ЖҮЙЕСІН МЕМЛЕКЕТТІК ДЕРЕКТЕР БАЗАСЫМЕН </a:t>
            </a:r>
            <a:r>
              <a:rPr lang="ru-RU" b="1" dirty="0">
                <a:solidFill>
                  <a:srgbClr val="008F94"/>
                </a:solidFill>
                <a:latin typeface="+mn-lt"/>
              </a:rPr>
              <a:t>ИНТЕГРАЦИЯЛАУ ҚАЖЕТ </a:t>
            </a:r>
            <a:r>
              <a:rPr lang="ru-RU" b="1" dirty="0">
                <a:solidFill>
                  <a:schemeClr val="tx1"/>
                </a:solidFill>
                <a:latin typeface="+mn-lt"/>
              </a:rPr>
              <a:t>БОЛАДЫ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6743477" y="2640171"/>
            <a:ext cx="53274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defRPr/>
            </a:pPr>
            <a:r>
              <a:rPr lang="ru-RU" sz="1400" b="1" dirty="0">
                <a:cs typeface="Arial" panose="020B0604020202020204" pitchFamily="34" charset="0"/>
                <a:sym typeface="Arial" panose="020B0604020202020204" pitchFamily="34" charset="0"/>
              </a:rPr>
              <a:t>ӘРБІР ӨТІНІМГЕ ОТБАСЫНЫҢ ТАБЫСЫН, МҮЛКІ МЕН АКТИВТЕРІН АШАТЫН </a:t>
            </a:r>
            <a:r>
              <a:rPr lang="ru-RU" sz="1400" b="1" dirty="0">
                <a:solidFill>
                  <a:srgbClr val="008F94"/>
                </a:solidFill>
                <a:cs typeface="Arial" panose="020B0604020202020204" pitchFamily="34" charset="0"/>
                <a:sym typeface="Arial" panose="020B0604020202020204" pitchFamily="34" charset="0"/>
              </a:rPr>
              <a:t>ЦИФРЛЫҚ ПОРТРЕТІ </a:t>
            </a:r>
            <a:r>
              <a:rPr lang="ru-RU" sz="1400" b="1" dirty="0">
                <a:cs typeface="Arial" panose="020B0604020202020204" pitchFamily="34" charset="0"/>
                <a:sym typeface="Arial" panose="020B0604020202020204" pitchFamily="34" charset="0"/>
              </a:rPr>
              <a:t>ҚАЛЫПТАСТЫРЫЛАДЫ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6321556" y="2666344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1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6309789" y="3439539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2</a:t>
            </a:r>
            <a:endParaRPr lang="ru-RU" sz="2000" b="1" i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6295530" y="4191612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3</a:t>
            </a:r>
            <a:endParaRPr lang="ru-RU" sz="2000" b="1" i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6301168" y="5368419"/>
            <a:ext cx="281124" cy="409320"/>
          </a:xfrm>
          <a:prstGeom prst="rect">
            <a:avLst/>
          </a:prstGeom>
          <a:solidFill>
            <a:srgbClr val="CBDB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>
                <a:solidFill>
                  <a:schemeClr val="tx1"/>
                </a:solidFill>
                <a:cs typeface="Arial" panose="020B0604020202020204" pitchFamily="34" charset="0"/>
              </a:rPr>
              <a:t>4</a:t>
            </a:r>
            <a:endParaRPr lang="ru-RU" sz="2000" b="1" i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74" name="Прямоугольник 4"/>
          <p:cNvSpPr>
            <a:spLocks noChangeArrowheads="1"/>
          </p:cNvSpPr>
          <p:nvPr/>
        </p:nvSpPr>
        <p:spPr bwMode="auto">
          <a:xfrm>
            <a:off x="6743477" y="4134433"/>
            <a:ext cx="532741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b="1" dirty="0">
                <a:solidFill>
                  <a:schemeClr val="tx1"/>
                </a:solidFill>
                <a:latin typeface="+mn-lt"/>
              </a:rPr>
              <a:t>ТҰРҒЫН ҮЙДІ БӨЛУ ТҰРҒЫН ҮЙГЕ </a:t>
            </a:r>
            <a:r>
              <a:rPr lang="ru-RU" b="1" dirty="0">
                <a:solidFill>
                  <a:srgbClr val="008F94"/>
                </a:solidFill>
                <a:latin typeface="+mn-lt"/>
              </a:rPr>
              <a:t>ҚОЛ ЖЕТІМДІЛІК САТЫСЫНА </a:t>
            </a:r>
            <a:r>
              <a:rPr lang="ru-RU" b="1" dirty="0">
                <a:solidFill>
                  <a:schemeClr val="tx1"/>
                </a:solidFill>
                <a:latin typeface="+mn-lt"/>
              </a:rPr>
              <a:t>СӘЙКЕС КІРІСТЕР БОЙЫНША ЖҮЗЕГЕ АСЫРЫЛАДЫ. ТҰРҒЫН ҮЙІ ЖОҚ </a:t>
            </a:r>
            <a:r>
              <a:rPr lang="ru-RU" b="1" dirty="0">
                <a:solidFill>
                  <a:srgbClr val="008F94"/>
                </a:solidFill>
                <a:latin typeface="+mn-lt"/>
              </a:rPr>
              <a:t>БАРЛЫҚ АЗАМАТТАРҒА ТЕҢ ЖӘНЕ ӘДІЛ ҚОЛЖЕТІМДІЛІК</a:t>
            </a:r>
          </a:p>
        </p:txBody>
      </p:sp>
      <p:sp>
        <p:nvSpPr>
          <p:cNvPr id="75" name="Прямоугольник 4"/>
          <p:cNvSpPr>
            <a:spLocks noChangeArrowheads="1"/>
          </p:cNvSpPr>
          <p:nvPr/>
        </p:nvSpPr>
        <p:spPr bwMode="auto">
          <a:xfrm>
            <a:off x="6743385" y="5176645"/>
            <a:ext cx="5327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>
              <a:buClrTx/>
              <a:buFontTx/>
              <a:buNone/>
            </a:pPr>
            <a:r>
              <a:rPr lang="ru-RU" b="1" dirty="0">
                <a:solidFill>
                  <a:schemeClr val="tx1"/>
                </a:solidFill>
                <a:latin typeface="+mn-lt"/>
              </a:rPr>
              <a:t>АЗАМАТТАРДЫ "ТҰРҒЫН ҮЙМЕН ҚАМТАМАСЫЗ ЕТУ ОРТАЛЫҒЫ" БАЗАСЫНА </a:t>
            </a:r>
            <a:r>
              <a:rPr lang="ru-RU" b="1" dirty="0" smtClean="0">
                <a:solidFill>
                  <a:schemeClr val="tx1"/>
                </a:solidFill>
                <a:latin typeface="+mn-lt"/>
              </a:rPr>
              <a:t>ЕНГІЗУ </a:t>
            </a:r>
            <a:r>
              <a:rPr lang="ru-RU" b="1" dirty="0">
                <a:solidFill>
                  <a:srgbClr val="008F94"/>
                </a:solidFill>
                <a:latin typeface="+mn-lt"/>
              </a:rPr>
              <a:t>САНАТТАРҒА ЖАТАТЫНЫНА ҚАРАМАСТАН </a:t>
            </a:r>
            <a:r>
              <a:rPr lang="ru-RU" b="1" dirty="0" smtClean="0">
                <a:solidFill>
                  <a:schemeClr val="tx1"/>
                </a:solidFill>
                <a:latin typeface="+mn-lt"/>
              </a:rPr>
              <a:t>ЖҮЗЕГЕ АСЫРЫЛАДЫ. </a:t>
            </a:r>
            <a:r>
              <a:rPr lang="ru-RU" b="1" dirty="0">
                <a:solidFill>
                  <a:srgbClr val="008F94"/>
                </a:solidFill>
                <a:latin typeface="+mn-lt"/>
              </a:rPr>
              <a:t>БАЗАҒА ҚАЙТА ЕНГІЗУГЕ ЖОЛ БЕРІЛМЕЙДІ (ТЕК 1 РЕТ)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0" y="90358"/>
            <a:ext cx="10036949" cy="338554"/>
          </a:xfrm>
          <a:prstGeom prst="rect">
            <a:avLst/>
          </a:prstGeom>
          <a:solidFill>
            <a:srgbClr val="008C8F"/>
          </a:solidFill>
        </p:spPr>
        <p:txBody>
          <a:bodyPr wrap="square" anchor="ctr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        ЖАҢА ТҰРҒЫН ҮЙ САЯСАТЫ: ТҰРҒЫН ҮЙМЕН ҚАМТАМАСЫЗ ЕТУ ОРТАЛЫҒЫ</a:t>
            </a:r>
            <a:endParaRPr lang="ru-RU"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pic>
        <p:nvPicPr>
          <p:cNvPr id="35" name="Рисунок 34" descr="ОТБАСЫ ЛОГО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704" y="99323"/>
            <a:ext cx="1188000" cy="3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sz="1400" dirty="0"/>
              <a:t>9</a:t>
            </a:r>
          </a:p>
        </p:txBody>
      </p:sp>
      <p:sp>
        <p:nvSpPr>
          <p:cNvPr id="36" name="Прямоугольник 4"/>
          <p:cNvSpPr>
            <a:spLocks noChangeArrowheads="1"/>
          </p:cNvSpPr>
          <p:nvPr/>
        </p:nvSpPr>
        <p:spPr bwMode="auto">
          <a:xfrm>
            <a:off x="4952627" y="982769"/>
            <a:ext cx="1913244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kk-KZ" altLang="ru-RU" sz="1800" b="1" dirty="0" smtClean="0">
                <a:solidFill>
                  <a:schemeClr val="tx2">
                    <a:lumMod val="75000"/>
                  </a:schemeClr>
                </a:solidFill>
                <a:latin typeface="+mn-lt"/>
                <a:sym typeface="Arial Narrow" panose="020B0606020202030204" pitchFamily="34" charset="0"/>
              </a:rPr>
              <a:t>ҚАЗІРГІ КЕЗЕК</a:t>
            </a:r>
            <a:endParaRPr lang="ru-RU" altLang="ru-RU" sz="1800" b="1" dirty="0">
              <a:solidFill>
                <a:schemeClr val="tx2">
                  <a:lumMod val="75000"/>
                </a:schemeClr>
              </a:solidFill>
              <a:latin typeface="+mn-lt"/>
              <a:sym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8482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25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18142</TotalTime>
  <Words>1613</Words>
  <Application>Microsoft Office PowerPoint</Application>
  <PresentationFormat>Широкоэкранный</PresentationFormat>
  <Paragraphs>443</Paragraphs>
  <Slides>11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3" baseType="lpstr">
      <vt:lpstr>微软雅黑</vt:lpstr>
      <vt:lpstr>Arial</vt:lpstr>
      <vt:lpstr>Arial Narrow</vt:lpstr>
      <vt:lpstr>Calibri</vt:lpstr>
      <vt:lpstr>Calibri Light</vt:lpstr>
      <vt:lpstr>等线</vt:lpstr>
      <vt:lpstr>LiHei Pro</vt:lpstr>
      <vt:lpstr>Segoe UI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Тоспаев Темирлан Амандыкович</dc:creator>
  <cp:lastModifiedBy>Жакишев Жанат Казиолдаевич</cp:lastModifiedBy>
  <cp:revision>920</cp:revision>
  <cp:lastPrinted>2023-06-05T06:15:21Z</cp:lastPrinted>
  <dcterms:created xsi:type="dcterms:W3CDTF">2019-04-03T08:48:59Z</dcterms:created>
  <dcterms:modified xsi:type="dcterms:W3CDTF">2023-06-06T03:41:27Z</dcterms:modified>
</cp:coreProperties>
</file>