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6" r:id="rId2"/>
    <p:sldMasterId id="2147483684" r:id="rId3"/>
  </p:sldMasterIdLst>
  <p:notesMasterIdLst>
    <p:notesMasterId r:id="rId8"/>
  </p:notesMasterIdLst>
  <p:handoutMasterIdLst>
    <p:handoutMasterId r:id="rId9"/>
  </p:handoutMasterIdLst>
  <p:sldIdLst>
    <p:sldId id="405" r:id="rId4"/>
    <p:sldId id="445" r:id="rId5"/>
    <p:sldId id="426" r:id="rId6"/>
    <p:sldId id="446" r:id="rId7"/>
  </p:sldIdLst>
  <p:sldSz cx="12192000" cy="6858000"/>
  <p:notesSz cx="6735763" cy="9866313"/>
  <p:defaultTextStyle>
    <a:defPPr>
      <a:defRPr lang="k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tam Deltayev" initials="R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66B"/>
    <a:srgbClr val="1F497D"/>
    <a:srgbClr val="910303"/>
    <a:srgbClr val="006351"/>
    <a:srgbClr val="132B45"/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6433" autoAdjust="0"/>
  </p:normalViewPr>
  <p:slideViewPr>
    <p:cSldViewPr snapToGrid="0">
      <p:cViewPr>
        <p:scale>
          <a:sx n="125" d="100"/>
          <a:sy n="125" d="100"/>
        </p:scale>
        <p:origin x="-204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110A98B4-8FF9-49EE-AE01-C9F146C201D7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F799D5DF-AC4C-40CE-ABC5-E3947663A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8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5E5D92D0-7BD6-4530-AEE8-67D335B90B80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7182D047-7784-46B4-9A28-B14841470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398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9300"/>
            <a:ext cx="6557963" cy="3689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" dirty="0"/>
              <a:t>2-7, 11 </a:t>
            </a:r>
            <a:r>
              <a:rPr lang="kk"/>
              <a:t>, 25, 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FB206-77EB-49DB-BF49-B02C8C12AE1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42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9300"/>
            <a:ext cx="6557963" cy="3689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" dirty="0"/>
              <a:t>2-7, 11 </a:t>
            </a:r>
            <a:r>
              <a:rPr lang="kk"/>
              <a:t>, 25, 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FB206-77EB-49DB-BF49-B02C8C12AE1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7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9300"/>
            <a:ext cx="6557963" cy="3689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" dirty="0"/>
              <a:t>2-7, 11 </a:t>
            </a:r>
            <a:r>
              <a:rPr lang="kk"/>
              <a:t>, 25, 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FB206-77EB-49DB-BF49-B02C8C12AE15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9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9300"/>
            <a:ext cx="6557963" cy="3689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" dirty="0"/>
              <a:t>2-7, 11 </a:t>
            </a:r>
            <a:r>
              <a:rPr lang="kk"/>
              <a:t>, 25, 28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FB206-77EB-49DB-BF49-B02C8C12AE15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7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40F9-EDCE-43E4-B546-4773AB548CDD}" type="datetime1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9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31EB-77DF-47E7-AE85-ACEF13E65406}" type="datetime1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21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336A-B470-4946-8A6F-37884AA439F2}" type="datetime1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76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9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4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9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61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58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91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4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92A3-4852-4150-AACF-013C2FF177A8}" type="datetime1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 rot="19603993">
            <a:off x="2110083" y="3077215"/>
            <a:ext cx="7409931" cy="914400"/>
          </a:xfrm>
        </p:spPr>
        <p:txBody>
          <a:bodyPr/>
          <a:lstStyle>
            <a:lvl1pPr marL="0" indent="0">
              <a:buNone/>
              <a:defRPr sz="4400">
                <a:solidFill>
                  <a:srgbClr val="FF0000"/>
                </a:solidFill>
              </a:defRPr>
            </a:lvl1pPr>
          </a:lstStyle>
          <a:p>
            <a:pPr lvl="0"/>
            <a:r>
              <a:rPr lang="ru-RU" dirty="0"/>
              <a:t>К О Н Ф И Д Е Н Ц И А Л Ь Н 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2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12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51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0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28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11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85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5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24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6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26ADA-C5F0-4517-93FB-83730311F5A5}" type="datetime1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779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77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28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57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6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92C7-CE18-4B68-9489-E1D8E88F274D}" type="datetime1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34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B822-265D-443C-9EC5-F865F7D7B44D}" type="datetime1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03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6E85-70B0-42C1-9518-FDC757F53B1E}" type="datetime1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05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C9F64-AD15-480C-8599-A9C692FF32D1}" type="datetime1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1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CC5A-2734-4333-9B60-5D40F3BB683A}" type="datetime1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0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58377-07B9-405E-9669-5B80A60BA8F3}" type="datetime1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83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F386-2C57-4C59-B79D-C875CA61744D}" type="datetime1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491A6-032C-40FC-9352-5C15067A65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2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FE5C-027B-4DB4-9E19-6764A3B9C3B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7A59-4BDC-4909-9C5F-5D3C09B00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DB8D-D4D1-4B84-88D1-ADD69A6864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BE0BE-EAEE-4E2B-B054-6CFD8B0B0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"/>
            <a:ext cx="12192000" cy="787399"/>
          </a:xfrm>
          <a:prstGeom prst="rect">
            <a:avLst/>
          </a:prstGeom>
          <a:solidFill>
            <a:srgbClr val="C4931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66" tIns="44003" rIns="87966" bIns="44003" rtlCol="0" anchor="ctr"/>
          <a:lstStyle/>
          <a:p>
            <a:pPr algn="ctr"/>
            <a:r>
              <a:rPr lang="kk" sz="36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Баға </a:t>
            </a:r>
            <a:r>
              <a:rPr lang="kk-KZ" sz="36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құрылымы</a:t>
            </a:r>
            <a:endParaRPr lang="en-US" sz="3600" b="1" dirty="0">
              <a:solidFill>
                <a:prstClr val="white"/>
              </a:solidFill>
              <a:latin typeface="Dax Offc Pro"/>
              <a:cs typeface="Segoe UI" panose="020B0502040204020203" pitchFamily="34" charset="0"/>
            </a:endParaRPr>
          </a:p>
        </p:txBody>
      </p:sp>
      <p:grpSp>
        <p:nvGrpSpPr>
          <p:cNvPr id="20" name="Group 25"/>
          <p:cNvGrpSpPr/>
          <p:nvPr/>
        </p:nvGrpSpPr>
        <p:grpSpPr>
          <a:xfrm>
            <a:off x="3244" y="6102410"/>
            <a:ext cx="12188757" cy="657492"/>
            <a:chOff x="3244" y="6797407"/>
            <a:chExt cx="12188757" cy="657492"/>
          </a:xfrm>
        </p:grpSpPr>
        <p:grpSp>
          <p:nvGrpSpPr>
            <p:cNvPr id="21" name="Group 26"/>
            <p:cNvGrpSpPr/>
            <p:nvPr/>
          </p:nvGrpSpPr>
          <p:grpSpPr>
            <a:xfrm>
              <a:off x="3244" y="6797407"/>
              <a:ext cx="12188757" cy="657492"/>
              <a:chOff x="3244" y="6797393"/>
              <a:chExt cx="12188757" cy="657493"/>
            </a:xfrm>
          </p:grpSpPr>
          <p:sp>
            <p:nvSpPr>
              <p:cNvPr id="23" name="Прямоугольник 6"/>
              <p:cNvSpPr/>
              <p:nvPr/>
            </p:nvSpPr>
            <p:spPr bwMode="auto">
              <a:xfrm>
                <a:off x="3244" y="6805225"/>
                <a:ext cx="12188757" cy="612774"/>
              </a:xfrm>
              <a:prstGeom prst="rect">
                <a:avLst/>
              </a:prstGeom>
              <a:solidFill>
                <a:srgbClr val="C49312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9166" tIns="49587" rIns="99166" bIns="49587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571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8700" indent="-1143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800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25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0747" y="6905816"/>
                <a:ext cx="1831524" cy="414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Рисунок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59" y="6797393"/>
                <a:ext cx="644908" cy="64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732" y="6965833"/>
                <a:ext cx="2894919" cy="489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6" descr="C:\Users\Alim.Sh\Desktop\FlyArystan__main_logo__RGB_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284" y="6841451"/>
              <a:ext cx="1955362" cy="55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0573ED1-1D28-4E4D-ABDC-A4BA398CAD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844" b="2851"/>
          <a:stretch/>
        </p:blipFill>
        <p:spPr>
          <a:xfrm>
            <a:off x="3244" y="1214772"/>
            <a:ext cx="12198051" cy="44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"/>
            <a:ext cx="12192000" cy="528033"/>
          </a:xfrm>
          <a:prstGeom prst="rect">
            <a:avLst/>
          </a:prstGeom>
          <a:solidFill>
            <a:srgbClr val="C4931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66" tIns="44003" rIns="87966" bIns="44003" rtlCol="0" anchor="ctr"/>
          <a:lstStyle/>
          <a:p>
            <a:pPr algn="ctr"/>
            <a:r>
              <a:rPr lang="kk-KZ" sz="24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Отын алымы</a:t>
            </a:r>
            <a:endParaRPr lang="en-US" sz="2400" b="1" dirty="0">
              <a:solidFill>
                <a:prstClr val="white"/>
              </a:solidFill>
              <a:latin typeface="Dax Offc Pro"/>
              <a:cs typeface="Segoe UI" panose="020B0502040204020203" pitchFamily="34" charset="0"/>
            </a:endParaRPr>
          </a:p>
        </p:txBody>
      </p:sp>
      <p:grpSp>
        <p:nvGrpSpPr>
          <p:cNvPr id="20" name="Group 25"/>
          <p:cNvGrpSpPr/>
          <p:nvPr/>
        </p:nvGrpSpPr>
        <p:grpSpPr>
          <a:xfrm>
            <a:off x="3244" y="6102410"/>
            <a:ext cx="12188757" cy="657492"/>
            <a:chOff x="3244" y="6797407"/>
            <a:chExt cx="12188757" cy="657492"/>
          </a:xfrm>
        </p:grpSpPr>
        <p:grpSp>
          <p:nvGrpSpPr>
            <p:cNvPr id="21" name="Group 26"/>
            <p:cNvGrpSpPr/>
            <p:nvPr/>
          </p:nvGrpSpPr>
          <p:grpSpPr>
            <a:xfrm>
              <a:off x="3244" y="6797407"/>
              <a:ext cx="12188757" cy="657492"/>
              <a:chOff x="3244" y="6797393"/>
              <a:chExt cx="12188757" cy="657493"/>
            </a:xfrm>
          </p:grpSpPr>
          <p:sp>
            <p:nvSpPr>
              <p:cNvPr id="23" name="Прямоугольник 6"/>
              <p:cNvSpPr/>
              <p:nvPr/>
            </p:nvSpPr>
            <p:spPr bwMode="auto">
              <a:xfrm>
                <a:off x="3244" y="6805225"/>
                <a:ext cx="12188757" cy="612774"/>
              </a:xfrm>
              <a:prstGeom prst="rect">
                <a:avLst/>
              </a:prstGeom>
              <a:solidFill>
                <a:srgbClr val="C49312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9166" tIns="49587" rIns="99166" bIns="49587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571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8700" indent="-1143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800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25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0747" y="6905816"/>
                <a:ext cx="1831524" cy="414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Рисунок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59" y="6797393"/>
                <a:ext cx="644908" cy="64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732" y="6965833"/>
                <a:ext cx="2894919" cy="489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6" descr="C:\Users\Alim.Sh\Desktop\FlyArystan__main_logo__RGB_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284" y="6841451"/>
              <a:ext cx="1955362" cy="55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602309" y="1767116"/>
            <a:ext cx="6259133" cy="394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Қазақстандық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компаниялар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үшін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 қолданудың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заңдылығы </a:t>
            </a:r>
            <a:r>
              <a:rPr lang="kk" sz="1400" b="1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«Қазақстан Республикасының әуе кеңістігін пайдалану және авиация қызметі туралы» 2010 жылғы 15 шілдедегі № 339-IV Заңының 76-бабында 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белгіленген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 қолдану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авиа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циялық отын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бағасының жоғары құбылмалылығына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икемді түрде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жауап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беруге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мүмкіндік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беретін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сала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қалыптасқан </a:t>
            </a:r>
            <a:r>
              <a:rPr lang="kk-KZ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көпжылдық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тәжірибе болып табылады.</a:t>
            </a:r>
            <a:endParaRPr lang="ru-RU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Бұл алымды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қолдану авиациялық </a:t>
            </a:r>
            <a:r>
              <a:rPr lang="ru-RU" sz="1400" dirty="0" err="1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отынны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ң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құны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өзгерген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сайын тарифтің өзін өзгертпеуге мүмкіндік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береді. 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sz="1400" b="1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Жолаушыларды, багажды және жүктерді әуе көлігімен тасымалдау </a:t>
            </a:r>
            <a:r>
              <a:rPr lang="kk-KZ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қағидаларына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сәйкес (2015 жылғы 30 сәуірдегі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№540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Бұйрық)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алымдар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жолаушыларды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тасымалдау құнына кіретін </a:t>
            </a:r>
            <a:r>
              <a:rPr lang="kk-KZ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әуежай және отын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алымдары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болып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табылады.</a:t>
            </a:r>
            <a:endParaRPr lang="kk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  <a:effectLst/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8" y="1730229"/>
            <a:ext cx="5375821" cy="35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"/>
            <a:ext cx="12192000" cy="528033"/>
          </a:xfrm>
          <a:prstGeom prst="rect">
            <a:avLst/>
          </a:prstGeom>
          <a:solidFill>
            <a:srgbClr val="C4931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66" tIns="44003" rIns="87966" bIns="44003" rtlCol="0" anchor="ctr"/>
          <a:lstStyle/>
          <a:p>
            <a:pPr algn="ctr"/>
            <a:r>
              <a:rPr lang="kk-KZ" sz="2400" b="1" dirty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Отын алымы</a:t>
            </a:r>
            <a:endParaRPr lang="en-US" sz="2400" b="1" dirty="0">
              <a:solidFill>
                <a:prstClr val="white"/>
              </a:solidFill>
              <a:latin typeface="Dax Offc Pro"/>
              <a:cs typeface="Segoe UI" panose="020B0502040204020203" pitchFamily="34" charset="0"/>
            </a:endParaRPr>
          </a:p>
        </p:txBody>
      </p:sp>
      <p:grpSp>
        <p:nvGrpSpPr>
          <p:cNvPr id="20" name="Group 25"/>
          <p:cNvGrpSpPr/>
          <p:nvPr/>
        </p:nvGrpSpPr>
        <p:grpSpPr>
          <a:xfrm>
            <a:off x="3244" y="6102410"/>
            <a:ext cx="12188757" cy="657492"/>
            <a:chOff x="3244" y="6797407"/>
            <a:chExt cx="12188757" cy="657492"/>
          </a:xfrm>
        </p:grpSpPr>
        <p:grpSp>
          <p:nvGrpSpPr>
            <p:cNvPr id="21" name="Group 26"/>
            <p:cNvGrpSpPr/>
            <p:nvPr/>
          </p:nvGrpSpPr>
          <p:grpSpPr>
            <a:xfrm>
              <a:off x="3244" y="6797407"/>
              <a:ext cx="12188757" cy="657492"/>
              <a:chOff x="3244" y="6797393"/>
              <a:chExt cx="12188757" cy="657493"/>
            </a:xfrm>
          </p:grpSpPr>
          <p:sp>
            <p:nvSpPr>
              <p:cNvPr id="23" name="Прямоугольник 6"/>
              <p:cNvSpPr/>
              <p:nvPr/>
            </p:nvSpPr>
            <p:spPr bwMode="auto">
              <a:xfrm>
                <a:off x="3244" y="6805225"/>
                <a:ext cx="12188757" cy="612774"/>
              </a:xfrm>
              <a:prstGeom prst="rect">
                <a:avLst/>
              </a:prstGeom>
              <a:solidFill>
                <a:srgbClr val="C49312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9166" tIns="49587" rIns="99166" bIns="49587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571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8700" indent="-1143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800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25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0747" y="6905816"/>
                <a:ext cx="1831524" cy="414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Рисунок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59" y="6797393"/>
                <a:ext cx="644908" cy="64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732" y="6965833"/>
                <a:ext cx="2894919" cy="489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6" descr="C:\Users\Alim.Sh\Desktop\FlyArystan__main_logo__RGB_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284" y="6841451"/>
              <a:ext cx="1955362" cy="55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5880669" y="661160"/>
            <a:ext cx="6246254" cy="4127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</a:t>
            </a:r>
            <a:r>
              <a:rPr lang="ru-RU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алымы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компаниялар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жолаушылардан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тасымалының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негізгі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тарифі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үстінен алатын қосымша төлем.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Бұл төлем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лардың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рейстерді орындауға қажетті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отынға жұмсалған шығындарының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орнын толтыруға арналған.</a:t>
            </a:r>
            <a:endParaRPr lang="ru-RU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Қазақстанға ұшатын барлық халықаралық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компаниялар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 колданады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Әуекомпания</a:t>
            </a:r>
            <a:r>
              <a:rPr lang="kk-KZ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отын алымының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деңгейін көтеру жағына 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соңғы рет 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жылдың мамырында 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қайта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қарады</a:t>
            </a:r>
            <a:r>
              <a:rPr lang="kk-KZ" sz="14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сол кездегі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тонна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авиациялық отынның о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рташа сатып алу бағасы 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261 768 теңге</a:t>
            </a:r>
            <a:r>
              <a:rPr lang="kk" sz="1400" dirty="0" smtClean="0"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k" sz="1400" dirty="0"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жылдың мамыр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айынан бастап «Эйр Астана» АҚ-да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алымының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мөлшері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өзгерген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жоқ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және бүгінгі күнге дейін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жылдың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сәуірінде 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жылғы мамырмен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салыстырғанда </a:t>
            </a:r>
            <a:r>
              <a:rPr lang="kk-KZ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авиациялық отынның 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ға (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жылдың сәуірімен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салыстырғанда</a:t>
            </a:r>
            <a:r>
              <a:rPr lang="kk-KZ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%-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ға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өскеніне қарамастан,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бұрынғы деңгейде (2018 жылғы деңгей)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сақталып отыр.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324" y="4722946"/>
            <a:ext cx="11477351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Әуекомпания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алымын қолданудан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табыс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таппайды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тек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бағасының өсуіне байланысты шығындардың бір бөлігін ғана өтейді.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жылы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ішкі бағыттардағы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алымынан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түскен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кіріс 22 миллион 340 мың долларды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құрады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Бұл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ішкі рейстерге жұмсалған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құнының</a:t>
            </a:r>
            <a:r>
              <a:rPr lang="ru-RU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миллион 290 мың АҚШ доллары)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ғана</a:t>
            </a:r>
            <a:r>
              <a:rPr lang="kk-KZ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Осылайша, ішкі бағыттардағы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арқылы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шығынының 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kk" sz="1400" b="1" dirty="0" smtClean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%-</a:t>
            </a:r>
            <a:r>
              <a:rPr lang="kk" sz="1400" b="1" dirty="0">
                <a:solidFill>
                  <a:srgbClr val="FF000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ын ғана өтейді.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513" y="3622289"/>
            <a:ext cx="4954702" cy="911188"/>
          </a:xfrm>
          <a:prstGeom prst="rect">
            <a:avLst/>
          </a:prstGeom>
          <a:noFill/>
        </p:spPr>
        <p:txBody>
          <a:bodyPr wrap="square" lIns="79382" tIns="39708" rIns="79382" bIns="39708" rtlCol="0">
            <a:spAutoFit/>
          </a:bodyPr>
          <a:lstStyle/>
          <a:p>
            <a:pPr algn="ctr"/>
            <a:endParaRPr lang="en-GB" sz="1800" b="0" i="0" u="none" strike="noStrike" baseline="0" dirty="0">
              <a:solidFill>
                <a:srgbClr val="1F497D"/>
              </a:solidFill>
              <a:latin typeface="Dax Offc Pro" panose="020B0504030101020102" pitchFamily="34" charset="0"/>
            </a:endParaRPr>
          </a:p>
          <a:p>
            <a:pPr algn="ctr"/>
            <a:endParaRPr lang="en-GB" sz="1800" b="0" i="0" u="none" strike="noStrike" baseline="0" dirty="0">
              <a:solidFill>
                <a:srgbClr val="1F497D"/>
              </a:solidFill>
              <a:latin typeface="Dax Offc Pro" panose="020B0504030101020102" pitchFamily="34" charset="0"/>
            </a:endParaRPr>
          </a:p>
          <a:p>
            <a:pPr algn="ctr"/>
            <a:r>
              <a:rPr lang="kk" sz="900" b="1" dirty="0" err="1" smtClean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Авиациялық отынның орташа сатып алу бағасының </a:t>
            </a:r>
            <a:r>
              <a:rPr lang="kk" sz="900" b="1" dirty="0" smtClean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жылдағы өзгеру динамикасы</a:t>
            </a:r>
          </a:p>
          <a:p>
            <a:pPr algn="ctr"/>
            <a:r>
              <a:rPr lang="kk" sz="900" b="1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«Эйр Астана» </a:t>
            </a:r>
            <a:r>
              <a:rPr lang="kk" sz="900" b="1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АҚ </a:t>
            </a:r>
            <a:r>
              <a:rPr lang="kk" sz="900" b="1" dirty="0" smtClean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, </a:t>
            </a:r>
            <a:r>
              <a:rPr lang="kk" sz="900" b="1" dirty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1 </a:t>
            </a:r>
            <a:r>
              <a:rPr lang="kk" sz="900" b="1" dirty="0" smtClean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тоннаға</a:t>
            </a:r>
            <a:r>
              <a:rPr lang="ru-RU" sz="900" b="1" dirty="0" smtClean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 </a:t>
            </a:r>
            <a:r>
              <a:rPr lang="kk" sz="900" b="1" dirty="0" smtClean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мың </a:t>
            </a:r>
            <a:r>
              <a:rPr lang="kk" sz="900" b="1" dirty="0">
                <a:solidFill>
                  <a:srgbClr val="1F497D"/>
                </a:solidFill>
                <a:latin typeface="Dax Offc Pro" panose="020B0504030101020102" pitchFamily="34" charset="0"/>
                <a:ea typeface="Calibri"/>
              </a:rPr>
              <a:t>теңге.</a:t>
            </a:r>
            <a:endParaRPr lang="ru-RU" sz="900" b="1" dirty="0">
              <a:solidFill>
                <a:srgbClr val="1F497D"/>
              </a:solidFill>
              <a:latin typeface="Dax Offc Pro" panose="020B0504030101020102" pitchFamily="34" charset="0"/>
              <a:ea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7460" r="14736" b="2411"/>
          <a:stretch/>
        </p:blipFill>
        <p:spPr>
          <a:xfrm>
            <a:off x="367328" y="1106201"/>
            <a:ext cx="5640948" cy="30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"/>
            <a:ext cx="12192000" cy="528033"/>
          </a:xfrm>
          <a:prstGeom prst="rect">
            <a:avLst/>
          </a:prstGeom>
          <a:solidFill>
            <a:srgbClr val="C4931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66" tIns="44003" rIns="87966" bIns="44003" rtlCol="0" anchor="ctr"/>
          <a:lstStyle/>
          <a:p>
            <a:pPr algn="ctr"/>
            <a:r>
              <a:rPr lang="kk-KZ" sz="2400" b="1" dirty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Отын </a:t>
            </a:r>
            <a:r>
              <a:rPr lang="kk-KZ" sz="24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алымы</a:t>
            </a:r>
            <a:r>
              <a:rPr lang="kk" sz="24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 –қолдан</a:t>
            </a:r>
            <a:r>
              <a:rPr lang="kk-KZ" sz="24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уды</a:t>
            </a:r>
            <a:r>
              <a:rPr lang="kk" sz="24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 </a:t>
            </a:r>
            <a:r>
              <a:rPr lang="kk" sz="2400" b="1" dirty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жақсарту </a:t>
            </a:r>
            <a:r>
              <a:rPr lang="kk" sz="2400" b="1" dirty="0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ұсыныс</a:t>
            </a:r>
            <a:r>
              <a:rPr lang="kk-KZ" sz="2400" b="1" smtClean="0">
                <a:solidFill>
                  <a:prstClr val="white"/>
                </a:solidFill>
                <a:latin typeface="Dax Offc Pro"/>
                <a:cs typeface="Segoe UI" panose="020B0502040204020203" pitchFamily="34" charset="0"/>
              </a:rPr>
              <a:t>ы</a:t>
            </a:r>
            <a:endParaRPr lang="en-US" sz="2400" b="1" dirty="0">
              <a:solidFill>
                <a:prstClr val="white"/>
              </a:solidFill>
              <a:latin typeface="Dax Offc Pro"/>
              <a:cs typeface="Segoe UI" panose="020B0502040204020203" pitchFamily="34" charset="0"/>
            </a:endParaRPr>
          </a:p>
        </p:txBody>
      </p:sp>
      <p:grpSp>
        <p:nvGrpSpPr>
          <p:cNvPr id="20" name="Group 25"/>
          <p:cNvGrpSpPr/>
          <p:nvPr/>
        </p:nvGrpSpPr>
        <p:grpSpPr>
          <a:xfrm>
            <a:off x="3244" y="6102410"/>
            <a:ext cx="12188757" cy="657492"/>
            <a:chOff x="3244" y="6797407"/>
            <a:chExt cx="12188757" cy="657492"/>
          </a:xfrm>
        </p:grpSpPr>
        <p:grpSp>
          <p:nvGrpSpPr>
            <p:cNvPr id="21" name="Group 26"/>
            <p:cNvGrpSpPr/>
            <p:nvPr/>
          </p:nvGrpSpPr>
          <p:grpSpPr>
            <a:xfrm>
              <a:off x="3244" y="6797407"/>
              <a:ext cx="12188757" cy="657492"/>
              <a:chOff x="3244" y="6797393"/>
              <a:chExt cx="12188757" cy="657493"/>
            </a:xfrm>
          </p:grpSpPr>
          <p:sp>
            <p:nvSpPr>
              <p:cNvPr id="23" name="Прямоугольник 6"/>
              <p:cNvSpPr/>
              <p:nvPr/>
            </p:nvSpPr>
            <p:spPr bwMode="auto">
              <a:xfrm>
                <a:off x="3244" y="6805225"/>
                <a:ext cx="12188757" cy="612774"/>
              </a:xfrm>
              <a:prstGeom prst="rect">
                <a:avLst/>
              </a:prstGeom>
              <a:solidFill>
                <a:srgbClr val="C49312">
                  <a:alpha val="8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9166" tIns="49587" rIns="99166" bIns="49587" anchor="ctr"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571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8700" indent="-1143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800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25" name="Рисунок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0747" y="6905816"/>
                <a:ext cx="1831524" cy="414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Рисунок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59" y="6797393"/>
                <a:ext cx="644908" cy="64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Рисунок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732" y="6965833"/>
                <a:ext cx="2894919" cy="489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6" descr="C:\Users\Alim.Sh\Desktop\FlyArystan__main_logo__RGB__whit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284" y="6841451"/>
              <a:ext cx="1955362" cy="55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5756855" y="1570902"/>
            <a:ext cx="6037083" cy="320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қолдануды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жетілдіру ұсынысы ретінде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Әуекомпания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қолданыстағы халықаралық тәжірибені ескере отырып,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алымын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есептеудің салалық әдістемесін әзірлеуді ұсынады.</a:t>
            </a:r>
            <a:endParaRPr lang="en-US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Отын алымы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авиация саласының қоршаған ортаға әсерін азайтуға бағытталған бағдарламалар мен бастамаларды қаржыландыру үшін де пайдаланылуы мүмкін. Бұл таза отынды әзірлеу үшін зерттеулерге инвестициялауды, энергияны тиімдірек </a:t>
            </a:r>
            <a:r>
              <a:rPr lang="kk-KZ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қолдануды арттыру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" sz="1400" dirty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үшін ұшақтарды жаңартуды және көміртегі шығарындыларын өтеу бағдарламаларын қолдауды қамтуы мүмкін </a:t>
            </a:r>
            <a:r>
              <a:rPr lang="kk" sz="1400" dirty="0" smtClean="0">
                <a:solidFill>
                  <a:srgbClr val="002060"/>
                </a:solidFill>
                <a:latin typeface="Dax Offc Pro" panose="020B050403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02060"/>
              </a:solidFill>
              <a:latin typeface="Dax Offc Pro" panose="020B0504030101020102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3" y="2034532"/>
            <a:ext cx="4881191" cy="27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422</Words>
  <Application>Microsoft Office PowerPoint</Application>
  <PresentationFormat>Произвольный</PresentationFormat>
  <Paragraphs>29</Paragraphs>
  <Slides>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Office Theme</vt:lpstr>
      <vt:lpstr>1_Custom Design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JSC Airastana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Rustam Deltayev</dc:creator>
  <cp:lastModifiedBy>Ardak Kaziyakparova</cp:lastModifiedBy>
  <cp:revision>381</cp:revision>
  <cp:lastPrinted>2023-05-26T07:58:53Z</cp:lastPrinted>
  <dcterms:created xsi:type="dcterms:W3CDTF">2023-04-06T07:20:33Z</dcterms:created>
  <dcterms:modified xsi:type="dcterms:W3CDTF">2023-06-05T11:54:08Z</dcterms:modified>
</cp:coreProperties>
</file>