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96" r:id="rId2"/>
    <p:sldMasterId id="2147483684" r:id="rId3"/>
  </p:sldMasterIdLst>
  <p:notesMasterIdLst>
    <p:notesMasterId r:id="rId8"/>
  </p:notesMasterIdLst>
  <p:handoutMasterIdLst>
    <p:handoutMasterId r:id="rId9"/>
  </p:handoutMasterIdLst>
  <p:sldIdLst>
    <p:sldId id="445" r:id="rId4"/>
    <p:sldId id="447" r:id="rId5"/>
    <p:sldId id="446" r:id="rId6"/>
    <p:sldId id="448" r:id="rId7"/>
  </p:sldIdLst>
  <p:sldSz cx="12192000" cy="6858000"/>
  <p:notesSz cx="6735763" cy="9866313"/>
  <p:defaultTextStyle>
    <a:defPPr>
      <a:defRPr lang="k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stam Deltayev" initials="RD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366B"/>
    <a:srgbClr val="1F497D"/>
    <a:srgbClr val="910303"/>
    <a:srgbClr val="006351"/>
    <a:srgbClr val="132B45"/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4" autoAdjust="0"/>
    <p:restoredTop sz="96433" autoAdjust="0"/>
  </p:normalViewPr>
  <p:slideViewPr>
    <p:cSldViewPr snapToGrid="0">
      <p:cViewPr>
        <p:scale>
          <a:sx n="90" d="100"/>
          <a:sy n="90" d="100"/>
        </p:scale>
        <p:origin x="-102" y="4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789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626" y="0"/>
            <a:ext cx="2919565" cy="493789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>
              <a:defRPr sz="1200"/>
            </a:lvl1pPr>
          </a:lstStyle>
          <a:p>
            <a:fld id="{110A98B4-8FF9-49EE-AE01-C9F146C201D7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0947"/>
            <a:ext cx="2919565" cy="493789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626" y="9370947"/>
            <a:ext cx="2919565" cy="493789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r">
              <a:defRPr sz="1200"/>
            </a:lvl1pPr>
          </a:lstStyle>
          <a:p>
            <a:fld id="{F799D5DF-AC4C-40CE-ABC5-E3947663A2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889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>
              <a:defRPr sz="1200"/>
            </a:lvl1pPr>
          </a:lstStyle>
          <a:p>
            <a:fld id="{5E5D92D0-7BD6-4530-AEE8-67D335B90B80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4" tIns="45377" rIns="90754" bIns="4537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54" tIns="45377" rIns="90754" bIns="4537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0" cy="495028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0" cy="495028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r">
              <a:defRPr sz="1200"/>
            </a:lvl1pPr>
          </a:lstStyle>
          <a:p>
            <a:fld id="{7182D047-7784-46B4-9A28-B1484147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53986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8900" y="749300"/>
            <a:ext cx="6557963" cy="36893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k" dirty="0"/>
              <a:t>2-7, 11 </a:t>
            </a:r>
            <a:r>
              <a:rPr lang="kk"/>
              <a:t>, 25, 28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2FB206-77EB-49DB-BF49-B02C8C12AE15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570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8900" y="749300"/>
            <a:ext cx="6557963" cy="36893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k" dirty="0"/>
              <a:t>2-7, 11 </a:t>
            </a:r>
            <a:r>
              <a:rPr lang="kk"/>
              <a:t>, 25, 28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2FB206-77EB-49DB-BF49-B02C8C12AE15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939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8900" y="749300"/>
            <a:ext cx="6557963" cy="36893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k" dirty="0"/>
              <a:t>2-7, 11 </a:t>
            </a:r>
            <a:r>
              <a:rPr lang="kk"/>
              <a:t>, 25, 28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2FB206-77EB-49DB-BF49-B02C8C12AE15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4733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8900" y="749300"/>
            <a:ext cx="6557963" cy="36893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k" dirty="0"/>
              <a:t>2-7, 11 </a:t>
            </a:r>
            <a:r>
              <a:rPr lang="kk"/>
              <a:t>, 25, 28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2FB206-77EB-49DB-BF49-B02C8C12AE15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411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40F9-EDCE-43E4-B546-4773AB548CDD}" type="datetime1">
              <a:rPr lang="en-GB" smtClean="0"/>
              <a:t>05/06/2023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91A6-032C-40FC-9352-5C15067A6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099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131EB-77DF-47E7-AE85-ACEF13E65406}" type="datetime1">
              <a:rPr lang="en-GB" smtClean="0"/>
              <a:t>05/06/2023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91A6-032C-40FC-9352-5C15067A6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219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336A-B470-4946-8A6F-37884AA439F2}" type="datetime1">
              <a:rPr lang="en-GB" smtClean="0"/>
              <a:t>05/06/2023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91A6-032C-40FC-9352-5C15067A6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3765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FE5C-027B-4DB4-9E19-6764A3B9C3BC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57A59-4BDC-4909-9C5F-5D3C09B00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299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FE5C-027B-4DB4-9E19-6764A3B9C3BC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57A59-4BDC-4909-9C5F-5D3C09B00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44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FE5C-027B-4DB4-9E19-6764A3B9C3BC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57A59-4BDC-4909-9C5F-5D3C09B00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989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FE5C-027B-4DB4-9E19-6764A3B9C3BC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57A59-4BDC-4909-9C5F-5D3C09B00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261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FE5C-027B-4DB4-9E19-6764A3B9C3BC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57A59-4BDC-4909-9C5F-5D3C09B00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4742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FE5C-027B-4DB4-9E19-6764A3B9C3BC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57A59-4BDC-4909-9C5F-5D3C09B00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3583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FE5C-027B-4DB4-9E19-6764A3B9C3BC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57A59-4BDC-4909-9C5F-5D3C09B00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912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FE5C-027B-4DB4-9E19-6764A3B9C3BC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57A59-4BDC-4909-9C5F-5D3C09B00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46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492A3-4852-4150-AACF-013C2FF177A8}" type="datetime1">
              <a:rPr lang="en-GB" smtClean="0"/>
              <a:t>05/06/2023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91A6-032C-40FC-9352-5C15067A65F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 rot="19603993">
            <a:off x="2110083" y="3077215"/>
            <a:ext cx="7409931" cy="914400"/>
          </a:xfrm>
        </p:spPr>
        <p:txBody>
          <a:bodyPr/>
          <a:lstStyle>
            <a:lvl1pPr marL="0" indent="0">
              <a:buNone/>
              <a:defRPr sz="4400">
                <a:solidFill>
                  <a:srgbClr val="FF0000"/>
                </a:solidFill>
              </a:defRPr>
            </a:lvl1pPr>
          </a:lstStyle>
          <a:p>
            <a:pPr lvl="0"/>
            <a:r>
              <a:rPr lang="ru-RU" dirty="0"/>
              <a:t>К О Н Ф И Д Е Н Ц И А Л Ь Н 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4299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FE5C-027B-4DB4-9E19-6764A3B9C3BC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57A59-4BDC-4909-9C5F-5D3C09B00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4128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FE5C-027B-4DB4-9E19-6764A3B9C3BC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57A59-4BDC-4909-9C5F-5D3C09B00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518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FE5C-027B-4DB4-9E19-6764A3B9C3BC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57A59-4BDC-4909-9C5F-5D3C09B00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604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5DB8D-D4D1-4B84-88D1-ADD69A6864E4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BE0BE-EAEE-4E2B-B054-6CFD8B0B0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2285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5DB8D-D4D1-4B84-88D1-ADD69A6864E4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BE0BE-EAEE-4E2B-B054-6CFD8B0B0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8113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5DB8D-D4D1-4B84-88D1-ADD69A6864E4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BE0BE-EAEE-4E2B-B054-6CFD8B0B0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6859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5DB8D-D4D1-4B84-88D1-ADD69A6864E4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BE0BE-EAEE-4E2B-B054-6CFD8B0B0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970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5DB8D-D4D1-4B84-88D1-ADD69A6864E4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BE0BE-EAEE-4E2B-B054-6CFD8B0B0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651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5DB8D-D4D1-4B84-88D1-ADD69A6864E4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BE0BE-EAEE-4E2B-B054-6CFD8B0B0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0244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5DB8D-D4D1-4B84-88D1-ADD69A6864E4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BE0BE-EAEE-4E2B-B054-6CFD8B0B0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60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6ADA-C5F0-4517-93FB-83730311F5A5}" type="datetime1">
              <a:rPr lang="en-GB" smtClean="0"/>
              <a:t>05/06/2023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91A6-032C-40FC-9352-5C15067A6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7791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5DB8D-D4D1-4B84-88D1-ADD69A6864E4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BE0BE-EAEE-4E2B-B054-6CFD8B0B0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776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5DB8D-D4D1-4B84-88D1-ADD69A6864E4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BE0BE-EAEE-4E2B-B054-6CFD8B0B0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5280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5DB8D-D4D1-4B84-88D1-ADD69A6864E4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BE0BE-EAEE-4E2B-B054-6CFD8B0B0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7570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5DB8D-D4D1-4B84-88D1-ADD69A6864E4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BE0BE-EAEE-4E2B-B054-6CFD8B0B0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764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7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7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592C7-CE18-4B68-9489-E1D8E88F274D}" type="datetime1">
              <a:rPr lang="en-GB" smtClean="0"/>
              <a:t>05/06/2023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91A6-032C-40FC-9352-5C15067A6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340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1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9B822-265D-443C-9EC5-F865F7D7B44D}" type="datetime1">
              <a:rPr lang="en-GB" smtClean="0"/>
              <a:t>05/06/2023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91A6-032C-40FC-9352-5C15067A6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035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A6E85-70B0-42C1-9518-FDC757F53B1E}" type="datetime1">
              <a:rPr lang="en-GB" smtClean="0"/>
              <a:t>05/06/2023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91A6-032C-40FC-9352-5C15067A6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905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C9F64-AD15-480C-8599-A9C692FF32D1}" type="datetime1">
              <a:rPr lang="en-GB" smtClean="0"/>
              <a:t>05/06/2023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91A6-032C-40FC-9352-5C15067A6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6813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CC5A-2734-4333-9B60-5D40F3BB683A}" type="datetime1">
              <a:rPr lang="en-GB" smtClean="0"/>
              <a:t>05/06/2023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91A6-032C-40FC-9352-5C15067A6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702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58377-07B9-405E-9669-5B80A60BA8F3}" type="datetime1">
              <a:rPr lang="en-GB" smtClean="0"/>
              <a:t>05/06/2023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91A6-032C-40FC-9352-5C15067A6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837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CF386-2C57-4C59-B79D-C875CA61744D}" type="datetime1">
              <a:rPr lang="en-GB" smtClean="0"/>
              <a:t>05/06/2023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491A6-032C-40FC-9352-5C15067A6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20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6FE5C-027B-4DB4-9E19-6764A3B9C3BC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57A59-4BDC-4909-9C5F-5D3C09B00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35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5DB8D-D4D1-4B84-88D1-ADD69A6864E4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BE0BE-EAEE-4E2B-B054-6CFD8B0B0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26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0" y="1"/>
            <a:ext cx="12192000" cy="528033"/>
          </a:xfrm>
          <a:prstGeom prst="rect">
            <a:avLst/>
          </a:prstGeom>
          <a:solidFill>
            <a:srgbClr val="C493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7966" tIns="44003" rIns="87966" bIns="44003" rtlCol="0" anchor="ctr"/>
          <a:lstStyle/>
          <a:p>
            <a:pPr algn="ctr"/>
            <a:r>
              <a:rPr lang="kk" sz="2400" b="1" dirty="0" smtClean="0">
                <a:solidFill>
                  <a:prstClr val="white"/>
                </a:solidFill>
                <a:latin typeface="Dax Offc Pro"/>
                <a:cs typeface="Segoe UI" panose="020B0502040204020203" pitchFamily="34" charset="0"/>
              </a:rPr>
              <a:t>Әлеуметтік жауапкершілік</a:t>
            </a:r>
            <a:endParaRPr lang="en-US" sz="2400" b="1" dirty="0">
              <a:solidFill>
                <a:prstClr val="white"/>
              </a:solidFill>
              <a:latin typeface="Dax Offc Pro"/>
              <a:cs typeface="Segoe UI" panose="020B0502040204020203" pitchFamily="34" charset="0"/>
            </a:endParaRPr>
          </a:p>
        </p:txBody>
      </p:sp>
      <p:grpSp>
        <p:nvGrpSpPr>
          <p:cNvPr id="20" name="Group 25"/>
          <p:cNvGrpSpPr/>
          <p:nvPr/>
        </p:nvGrpSpPr>
        <p:grpSpPr>
          <a:xfrm>
            <a:off x="3244" y="6102410"/>
            <a:ext cx="12188757" cy="657492"/>
            <a:chOff x="3244" y="6797407"/>
            <a:chExt cx="12188757" cy="657492"/>
          </a:xfrm>
        </p:grpSpPr>
        <p:grpSp>
          <p:nvGrpSpPr>
            <p:cNvPr id="21" name="Group 26"/>
            <p:cNvGrpSpPr/>
            <p:nvPr/>
          </p:nvGrpSpPr>
          <p:grpSpPr>
            <a:xfrm>
              <a:off x="3244" y="6797407"/>
              <a:ext cx="12188757" cy="657492"/>
              <a:chOff x="3244" y="6797393"/>
              <a:chExt cx="12188757" cy="657493"/>
            </a:xfrm>
          </p:grpSpPr>
          <p:sp>
            <p:nvSpPr>
              <p:cNvPr id="23" name="Прямоугольник 6"/>
              <p:cNvSpPr/>
              <p:nvPr/>
            </p:nvSpPr>
            <p:spPr bwMode="auto">
              <a:xfrm>
                <a:off x="3244" y="6805225"/>
                <a:ext cx="12188757" cy="612774"/>
              </a:xfrm>
              <a:prstGeom prst="rect">
                <a:avLst/>
              </a:prstGeom>
              <a:solidFill>
                <a:srgbClr val="C49312">
                  <a:alpha val="8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lIns="99166" tIns="49587" rIns="99166" bIns="49587" anchor="ctr"/>
              <a:lstStyle>
                <a:defPPr>
                  <a:defRPr lang="ru-RU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5715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1028700" indent="-1143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543050" indent="-17145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880065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  <p:pic>
            <p:nvPicPr>
              <p:cNvPr id="25" name="Рисунок 7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820747" y="6905816"/>
                <a:ext cx="1831524" cy="4140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6" name="Рисунок 7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1059" y="6797393"/>
                <a:ext cx="644908" cy="6484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7" name="Рисунок 5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82732" y="6965833"/>
                <a:ext cx="2894919" cy="4890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2" name="Picture 6" descr="C:\Users\Alim.Sh\Desktop\FlyArystan__main_logo__RGB__white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16284" y="6841451"/>
              <a:ext cx="1955362" cy="5502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Прямоугольник 3"/>
          <p:cNvSpPr/>
          <p:nvPr/>
        </p:nvSpPr>
        <p:spPr>
          <a:xfrm>
            <a:off x="6722772" y="1406064"/>
            <a:ext cx="4610637" cy="1954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" sz="1400" dirty="0" smtClean="0">
                <a:solidFill>
                  <a:srgbClr val="002060"/>
                </a:solidFill>
                <a:effectLst/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«Эйр Астана» АҚ өзінің клиенттерімен және іскер</a:t>
            </a:r>
            <a:r>
              <a:rPr lang="kk-KZ" sz="1400" dirty="0" smtClean="0">
                <a:solidFill>
                  <a:srgbClr val="002060"/>
                </a:solidFill>
                <a:effectLst/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лік</a:t>
            </a:r>
            <a:r>
              <a:rPr lang="kk" sz="1400" dirty="0" smtClean="0">
                <a:solidFill>
                  <a:srgbClr val="002060"/>
                </a:solidFill>
                <a:effectLst/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серіктестерімен ғана емес, сонымен қатар </a:t>
            </a:r>
            <a:r>
              <a:rPr lang="ru-RU" sz="1400" dirty="0" smtClean="0">
                <a:solidFill>
                  <a:srgbClr val="002060"/>
                </a:solidFill>
                <a:effectLst/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компания </a:t>
            </a:r>
            <a:r>
              <a:rPr lang="kk" sz="1400" dirty="0" smtClean="0">
                <a:solidFill>
                  <a:srgbClr val="002060"/>
                </a:solidFill>
                <a:effectLst/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орналасқан </a:t>
            </a:r>
            <a:r>
              <a:rPr lang="kk" sz="1400" dirty="0" smtClean="0">
                <a:solidFill>
                  <a:srgbClr val="002060"/>
                </a:solidFill>
                <a:effectLst/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аймақтардағы жергілікті тұрғындармен де берік серіктестік қарым-қатынасты сақтаудың маңыздылығын мойындайтын әлеуметтік жауапты бизнес болып табылады.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1400" dirty="0">
              <a:solidFill>
                <a:srgbClr val="002060"/>
              </a:solidFill>
              <a:effectLst/>
              <a:latin typeface="Dax Offc Pro" panose="020B0504030101020102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513" y="859922"/>
            <a:ext cx="5557123" cy="279941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03513" y="3675447"/>
            <a:ext cx="1072989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k" sz="1400" dirty="0">
                <a:solidFill>
                  <a:srgbClr val="002060"/>
                </a:solidFill>
                <a:latin typeface="Dax Offc Pro" panose="020B0504030101020102" pitchFamily="34" charset="0"/>
              </a:rPr>
              <a:t>Біз қайырымдылық ұйымдарымен </a:t>
            </a:r>
            <a:r>
              <a:rPr lang="kk-KZ" sz="1400" dirty="0" smtClean="0">
                <a:solidFill>
                  <a:srgbClr val="002060"/>
                </a:solidFill>
                <a:latin typeface="Dax Offc Pro" panose="020B0504030101020102" pitchFamily="34" charset="0"/>
              </a:rPr>
              <a:t>серіктесеміз 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</a:rPr>
              <a:t>және халыққа </a:t>
            </a:r>
            <a:r>
              <a:rPr lang="kk" sz="1400" dirty="0">
                <a:solidFill>
                  <a:srgbClr val="002060"/>
                </a:solidFill>
                <a:latin typeface="Dax Offc Pro" panose="020B0504030101020102" pitchFamily="34" charset="0"/>
              </a:rPr>
              <a:t>әкелетін пайдасы 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</a:rPr>
              <a:t>мен </a:t>
            </a:r>
            <a:r>
              <a:rPr lang="kk" sz="1400" dirty="0">
                <a:solidFill>
                  <a:srgbClr val="002060"/>
                </a:solidFill>
                <a:latin typeface="Dax Offc Pro" panose="020B0504030101020102" pitchFamily="34" charset="0"/>
              </a:rPr>
              <a:t>Компания қызметі мен құндылықтарына сәйкес келуі 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</a:rPr>
              <a:t>негізінде</a:t>
            </a:r>
            <a:r>
              <a:rPr lang="kk-KZ" sz="1400" dirty="0" smtClean="0">
                <a:solidFill>
                  <a:srgbClr val="002060"/>
                </a:solidFill>
                <a:latin typeface="Dax Offc Pro" panose="020B0504030101020102" pitchFamily="34" charset="0"/>
              </a:rPr>
              <a:t>гі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</a:rPr>
              <a:t> </a:t>
            </a:r>
            <a:r>
              <a:rPr lang="kk" sz="1400" dirty="0">
                <a:solidFill>
                  <a:srgbClr val="002060"/>
                </a:solidFill>
                <a:latin typeface="Dax Offc Pro" panose="020B0504030101020102" pitchFamily="34" charset="0"/>
              </a:rPr>
              <a:t>жобаларды қаржыландырамыз. Бұл </a:t>
            </a:r>
            <a:r>
              <a:rPr lang="kk-KZ" sz="1400" dirty="0" smtClean="0">
                <a:solidFill>
                  <a:srgbClr val="002060"/>
                </a:solidFill>
                <a:latin typeface="Dax Offc Pro" panose="020B0504030101020102" pitchFamily="34" charset="0"/>
              </a:rPr>
              <a:t>саладағы 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</a:rPr>
              <a:t>жұмысымыз </a:t>
            </a:r>
            <a:r>
              <a:rPr lang="kk" sz="1400" dirty="0">
                <a:solidFill>
                  <a:srgbClr val="002060"/>
                </a:solidFill>
                <a:latin typeface="Dax Offc Pro" panose="020B0504030101020102" pitchFamily="34" charset="0"/>
              </a:rPr>
              <a:t>үш бағытты қамтиды:</a:t>
            </a:r>
            <a:endParaRPr lang="en-US" sz="1400" dirty="0">
              <a:solidFill>
                <a:srgbClr val="002060"/>
              </a:solidFill>
              <a:latin typeface="Dax Offc Pro" panose="020B0504030101020102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kk" sz="1400" b="1" dirty="0">
                <a:solidFill>
                  <a:srgbClr val="002060"/>
                </a:solidFill>
                <a:latin typeface="Dax Offc Pro" panose="020B0504030101020102" pitchFamily="34" charset="0"/>
              </a:rPr>
              <a:t>жергілікті және ұлттық қайырымдылық және басқа да коммерциялық емес ұйымдармен </a:t>
            </a:r>
            <a:r>
              <a:rPr lang="kk-KZ" sz="1400" b="1" dirty="0" smtClean="0">
                <a:solidFill>
                  <a:srgbClr val="002060"/>
                </a:solidFill>
                <a:latin typeface="Dax Offc Pro" panose="020B0504030101020102" pitchFamily="34" charset="0"/>
              </a:rPr>
              <a:t>серіктестік</a:t>
            </a:r>
            <a:r>
              <a:rPr lang="kk" sz="1400" b="1" dirty="0" smtClean="0">
                <a:solidFill>
                  <a:srgbClr val="002060"/>
                </a:solidFill>
                <a:latin typeface="Dax Offc Pro" panose="020B0504030101020102" pitchFamily="34" charset="0"/>
              </a:rPr>
              <a:t>;</a:t>
            </a:r>
            <a:endParaRPr lang="en-US" sz="1400" b="1" dirty="0">
              <a:solidFill>
                <a:srgbClr val="002060"/>
              </a:solidFill>
              <a:latin typeface="Dax Offc Pro" panose="020B0504030101020102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kk" sz="1400" b="1" dirty="0">
                <a:solidFill>
                  <a:srgbClr val="002060"/>
                </a:solidFill>
                <a:latin typeface="Dax Offc Pro" panose="020B0504030101020102" pitchFamily="34" charset="0"/>
              </a:rPr>
              <a:t>жеке қайырымдылық – халықтың ең мұқтаж топтарына, оның ішінде науқас балалар мен Ұлы Отан соғысының </a:t>
            </a:r>
            <a:r>
              <a:rPr lang="kk" sz="1400" b="1" dirty="0" smtClean="0">
                <a:solidFill>
                  <a:srgbClr val="002060"/>
                </a:solidFill>
                <a:latin typeface="Dax Offc Pro" panose="020B0504030101020102" pitchFamily="34" charset="0"/>
              </a:rPr>
              <a:t>ардагерлеріне</a:t>
            </a:r>
            <a:r>
              <a:rPr lang="kk-KZ" sz="1400" b="1" dirty="0" smtClean="0">
                <a:solidFill>
                  <a:srgbClr val="002060"/>
                </a:solidFill>
                <a:latin typeface="Dax Offc Pro" panose="020B0504030101020102" pitchFamily="34" charset="0"/>
              </a:rPr>
              <a:t>,</a:t>
            </a:r>
            <a:r>
              <a:rPr lang="kk" sz="1400" b="1" dirty="0" smtClean="0">
                <a:solidFill>
                  <a:srgbClr val="002060"/>
                </a:solidFill>
                <a:latin typeface="Dax Offc Pro" panose="020B0504030101020102" pitchFamily="34" charset="0"/>
              </a:rPr>
              <a:t> </a:t>
            </a:r>
            <a:r>
              <a:rPr lang="kk" sz="1400" b="1" dirty="0">
                <a:solidFill>
                  <a:srgbClr val="002060"/>
                </a:solidFill>
                <a:latin typeface="Dax Offc Pro" panose="020B0504030101020102" pitchFamily="34" charset="0"/>
              </a:rPr>
              <a:t>атаулы қолдау көрсету;</a:t>
            </a:r>
            <a:endParaRPr lang="en-US" sz="1400" b="1" dirty="0">
              <a:solidFill>
                <a:srgbClr val="002060"/>
              </a:solidFill>
              <a:latin typeface="Dax Offc Pro" panose="020B0504030101020102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kk" sz="1400" b="1" dirty="0">
                <a:solidFill>
                  <a:srgbClr val="002060"/>
                </a:solidFill>
                <a:latin typeface="Dax Offc Pro" panose="020B0504030101020102" pitchFamily="34" charset="0"/>
              </a:rPr>
              <a:t>қаражат жинау және волонтерлік іс-шаралар арқылы қызметкерлерді қайырымдылық іс-шараларға тарту.</a:t>
            </a:r>
            <a:endParaRPr lang="en-US" sz="1400" b="1" dirty="0">
              <a:solidFill>
                <a:srgbClr val="002060"/>
              </a:solidFill>
              <a:latin typeface="Dax Offc Pro" panose="020B0504030101020102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83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0" y="1"/>
            <a:ext cx="12192000" cy="528033"/>
          </a:xfrm>
          <a:prstGeom prst="rect">
            <a:avLst/>
          </a:prstGeom>
          <a:solidFill>
            <a:srgbClr val="C493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7966" tIns="44003" rIns="87966" bIns="44003" rtlCol="0" anchor="ctr"/>
          <a:lstStyle/>
          <a:p>
            <a:pPr algn="ctr"/>
            <a:r>
              <a:rPr lang="kk" sz="2400" b="1" dirty="0" smtClean="0">
                <a:solidFill>
                  <a:prstClr val="white"/>
                </a:solidFill>
                <a:latin typeface="Dax Offc Pro"/>
                <a:cs typeface="Segoe UI" panose="020B0502040204020203" pitchFamily="34" charset="0"/>
              </a:rPr>
              <a:t>Жеңілдіктер жүйесі</a:t>
            </a:r>
            <a:endParaRPr lang="en-US" sz="2400" b="1" dirty="0">
              <a:solidFill>
                <a:prstClr val="white"/>
              </a:solidFill>
              <a:latin typeface="Dax Offc Pro"/>
              <a:cs typeface="Segoe UI" panose="020B0502040204020203" pitchFamily="34" charset="0"/>
            </a:endParaRPr>
          </a:p>
        </p:txBody>
      </p:sp>
      <p:grpSp>
        <p:nvGrpSpPr>
          <p:cNvPr id="20" name="Group 25"/>
          <p:cNvGrpSpPr/>
          <p:nvPr/>
        </p:nvGrpSpPr>
        <p:grpSpPr>
          <a:xfrm>
            <a:off x="3244" y="6102410"/>
            <a:ext cx="12188757" cy="657492"/>
            <a:chOff x="3244" y="6797407"/>
            <a:chExt cx="12188757" cy="657492"/>
          </a:xfrm>
        </p:grpSpPr>
        <p:grpSp>
          <p:nvGrpSpPr>
            <p:cNvPr id="21" name="Group 26"/>
            <p:cNvGrpSpPr/>
            <p:nvPr/>
          </p:nvGrpSpPr>
          <p:grpSpPr>
            <a:xfrm>
              <a:off x="3244" y="6797407"/>
              <a:ext cx="12188757" cy="657492"/>
              <a:chOff x="3244" y="6797393"/>
              <a:chExt cx="12188757" cy="657493"/>
            </a:xfrm>
          </p:grpSpPr>
          <p:sp>
            <p:nvSpPr>
              <p:cNvPr id="23" name="Прямоугольник 6"/>
              <p:cNvSpPr/>
              <p:nvPr/>
            </p:nvSpPr>
            <p:spPr bwMode="auto">
              <a:xfrm>
                <a:off x="3244" y="6805225"/>
                <a:ext cx="12188757" cy="612774"/>
              </a:xfrm>
              <a:prstGeom prst="rect">
                <a:avLst/>
              </a:prstGeom>
              <a:solidFill>
                <a:srgbClr val="C49312">
                  <a:alpha val="8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lIns="99166" tIns="49587" rIns="99166" bIns="49587" anchor="ctr"/>
              <a:lstStyle>
                <a:defPPr>
                  <a:defRPr lang="ru-RU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5715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1028700" indent="-1143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543050" indent="-17145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880065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  <p:pic>
            <p:nvPicPr>
              <p:cNvPr id="25" name="Рисунок 7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820747" y="6905816"/>
                <a:ext cx="1831524" cy="4140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6" name="Рисунок 7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1059" y="6797393"/>
                <a:ext cx="644908" cy="6484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7" name="Рисунок 5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82732" y="6965833"/>
                <a:ext cx="2894919" cy="4890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2" name="Picture 6" descr="C:\Users\Alim.Sh\Desktop\FlyArystan__main_logo__RGB__white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16284" y="6841451"/>
              <a:ext cx="1955362" cy="5502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Прямоугольник 3"/>
          <p:cNvSpPr/>
          <p:nvPr/>
        </p:nvSpPr>
        <p:spPr>
          <a:xfrm>
            <a:off x="299369" y="416333"/>
            <a:ext cx="11593261" cy="39631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1400" dirty="0">
              <a:solidFill>
                <a:srgbClr val="002060"/>
              </a:solidFill>
              <a:latin typeface="Dax Offc Pro" panose="020B0504030101020102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«Эйр Астана» </a:t>
            </a:r>
            <a:r>
              <a:rPr lang="kk-KZ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компаниясы 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келесі </a:t>
            </a:r>
            <a:r>
              <a:rPr lang="kk-KZ" sz="1400" dirty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жеңілдетілген </a:t>
            </a:r>
            <a:r>
              <a:rPr lang="kk-KZ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тарифтер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" sz="1400" dirty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мен 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жеңілдіктерді ұсынады:</a:t>
            </a:r>
            <a:endParaRPr lang="ru-RU" sz="1400" dirty="0">
              <a:solidFill>
                <a:srgbClr val="002060"/>
              </a:solidFill>
              <a:latin typeface="Dax Offc Pro" panose="020B0504030101020102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" sz="1400" b="1" dirty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60 жастан асқан </a:t>
            </a:r>
            <a:r>
              <a:rPr lang="kk" sz="1400" dirty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және </a:t>
            </a:r>
            <a:r>
              <a:rPr lang="kk" sz="1400" b="1" dirty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 жастан 25 жасқа дейінгі </a:t>
            </a:r>
            <a:r>
              <a:rPr lang="kk" sz="1400" dirty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жолаушылар үшін – қалыпты тарифтерден </a:t>
            </a:r>
            <a:r>
              <a:rPr lang="kk" sz="1400" b="1" dirty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50%-ға дейінгі </a:t>
            </a:r>
            <a:r>
              <a:rPr lang="kk-KZ" sz="1400" dirty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жеңілдетілген </a:t>
            </a:r>
            <a:r>
              <a:rPr lang="kk-KZ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тарифтер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kk" sz="1400" dirty="0">
              <a:solidFill>
                <a:srgbClr val="002060"/>
              </a:solidFill>
              <a:latin typeface="Dax Offc Pro" panose="020B0504030101020102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" sz="1400" b="1" dirty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Ұлы Отан соғысының ардагерлері </a:t>
            </a:r>
            <a:r>
              <a:rPr lang="kk" sz="1400" dirty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үшін – Қазақстан Республикасы мен ТМД елдері бойынша </a:t>
            </a:r>
            <a:r>
              <a:rPr lang="kk-KZ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бағыттарына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эконом-класс билеттері</a:t>
            </a:r>
            <a:r>
              <a:rPr lang="kk-KZ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" sz="1400" dirty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сатып алу кезінде </a:t>
            </a:r>
            <a:r>
              <a:rPr lang="kk" sz="1400" b="1" dirty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100% жеңілдік 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қарастырылған;</a:t>
            </a:r>
            <a:endParaRPr lang="kk" sz="1400" dirty="0">
              <a:solidFill>
                <a:srgbClr val="002060"/>
              </a:solidFill>
              <a:latin typeface="Dax Offc Pro" panose="020B0504030101020102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" sz="1400" b="1" dirty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жастан 11 жасқа </a:t>
            </a:r>
            <a:r>
              <a:rPr lang="kk" sz="1400" dirty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дейінгі (немесе </a:t>
            </a:r>
            <a:r>
              <a:rPr lang="kk" sz="1400" b="1" dirty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Қазақстан Республикасы ішіндегі </a:t>
            </a:r>
            <a:r>
              <a:rPr lang="kk" sz="1400" dirty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рейстерде </a:t>
            </a:r>
            <a:r>
              <a:rPr lang="kk" sz="1400" b="1" dirty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жастан 14 жасқа </a:t>
            </a:r>
            <a:r>
              <a:rPr lang="kk" sz="1400" b="1" dirty="0" smtClean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дейінгі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 </a:t>
            </a:r>
            <a:r>
              <a:rPr lang="kk" sz="1400" b="1" dirty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бөлек </a:t>
            </a:r>
            <a:r>
              <a:rPr lang="kk" sz="1400" b="1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орынды 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ересектерге арналған </a:t>
            </a:r>
            <a:r>
              <a:rPr lang="kk" sz="1400" dirty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жол жүру 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ақысы</a:t>
            </a:r>
            <a:r>
              <a:rPr lang="kk-KZ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ның </a:t>
            </a:r>
            <a:r>
              <a:rPr lang="kk" sz="1400" b="1" dirty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50% </a:t>
            </a:r>
            <a:r>
              <a:rPr lang="en-US" sz="1400" b="1" dirty="0" smtClean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kk-KZ" sz="1400" b="1" dirty="0" smtClean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ын 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төлейді;</a:t>
            </a:r>
            <a:endParaRPr lang="kk" sz="1400" dirty="0">
              <a:solidFill>
                <a:srgbClr val="002060"/>
              </a:solidFill>
              <a:latin typeface="Dax Offc Pro" panose="020B0504030101020102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" sz="1400" b="1" dirty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жасқа дейінгі </a:t>
            </a:r>
            <a:r>
              <a:rPr lang="kk" sz="1400" dirty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 бөлек орынсыз </a:t>
            </a:r>
            <a:r>
              <a:rPr lang="kk" sz="1400" b="1" dirty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тегін 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тасымалданады;</a:t>
            </a:r>
            <a:endParaRPr lang="kk" sz="1400" dirty="0">
              <a:solidFill>
                <a:srgbClr val="002060"/>
              </a:solidFill>
              <a:latin typeface="Dax Offc Pro" panose="020B0504030101020102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 smtClean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Ішкі рейстер</a:t>
            </a:r>
            <a:r>
              <a:rPr lang="kk" sz="1400" b="1" dirty="0" smtClean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" sz="1400" b="1" dirty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бойынша 5-14 жас </a:t>
            </a:r>
            <a:r>
              <a:rPr lang="kk" sz="1400" dirty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аралығындағы бөлек 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</a:t>
            </a:r>
            <a:r>
              <a:rPr lang="kk-KZ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ы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kk-KZ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мен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жеке ұшатын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" sz="1400" dirty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 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ересектерге </a:t>
            </a:r>
            <a:r>
              <a:rPr lang="kk" sz="1400" dirty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арналған жол жүру ақысының </a:t>
            </a:r>
            <a:r>
              <a:rPr lang="kk" sz="1400" b="1" dirty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</a:t>
            </a:r>
            <a:r>
              <a:rPr lang="kk" sz="1400" b="1" dirty="0" smtClean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  <a:r>
              <a:rPr lang="en-US" sz="1400" b="1" dirty="0" smtClean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kk-KZ" sz="1400" b="1" dirty="0" smtClean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ын</a:t>
            </a:r>
            <a:r>
              <a:rPr lang="kk" sz="1400" b="1" dirty="0" smtClean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төлейді;</a:t>
            </a:r>
            <a:endParaRPr lang="kk" sz="1400" dirty="0">
              <a:solidFill>
                <a:srgbClr val="002060"/>
              </a:solidFill>
              <a:latin typeface="Dax Offc Pro" panose="020B0504030101020102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" sz="1400" b="1" dirty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Халықаралық рейстерде 5-11 жас аралығындағы </a:t>
            </a:r>
            <a:r>
              <a:rPr lang="kk" sz="1400" dirty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бөлек 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</a:t>
            </a:r>
            <a:r>
              <a:rPr lang="kk-KZ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ынмен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1400" dirty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жеке ұшатын</a:t>
            </a:r>
            <a:r>
              <a:rPr lang="kk" sz="1400" dirty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 </a:t>
            </a:r>
            <a:r>
              <a:rPr lang="kk" sz="1400" dirty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ересектерге арналған жол ақысының </a:t>
            </a:r>
            <a:r>
              <a:rPr lang="kk" sz="1400" b="1" dirty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75%-</a:t>
            </a:r>
            <a:r>
              <a:rPr lang="kk" sz="1400" b="1" dirty="0" smtClean="0">
                <a:solidFill>
                  <a:srgbClr val="FF000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ын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" sz="1400" dirty="0" smtClean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төлейді</a:t>
            </a:r>
            <a:r>
              <a:rPr lang="ru-RU" sz="1400" dirty="0">
                <a:solidFill>
                  <a:srgbClr val="002060"/>
                </a:solidFill>
                <a:latin typeface="Dax Offc Pro" panose="020B0504030101020102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kk" sz="1400" dirty="0">
              <a:solidFill>
                <a:srgbClr val="002060"/>
              </a:solidFill>
              <a:latin typeface="Dax Offc Pro" panose="020B0504030101020102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1945771" y="3772247"/>
            <a:ext cx="6908690" cy="2852670"/>
            <a:chOff x="348791" y="3629418"/>
            <a:chExt cx="6908690" cy="3228582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6586"/>
            <a:stretch/>
          </p:blipFill>
          <p:spPr>
            <a:xfrm>
              <a:off x="348791" y="3629418"/>
              <a:ext cx="6653968" cy="3228582"/>
            </a:xfrm>
            <a:prstGeom prst="rect">
              <a:avLst/>
            </a:prstGeom>
          </p:spPr>
        </p:pic>
        <p:pic>
          <p:nvPicPr>
            <p:cNvPr id="15" name="Рисунок 14"/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971" b="52136"/>
            <a:stretch/>
          </p:blipFill>
          <p:spPr>
            <a:xfrm>
              <a:off x="603513" y="4005330"/>
              <a:ext cx="6653968" cy="24112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0686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0" y="1"/>
            <a:ext cx="12192000" cy="528033"/>
          </a:xfrm>
          <a:prstGeom prst="rect">
            <a:avLst/>
          </a:prstGeom>
          <a:solidFill>
            <a:srgbClr val="C493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7966" tIns="44003" rIns="87966" bIns="44003" rtlCol="0" anchor="ctr"/>
          <a:lstStyle/>
          <a:p>
            <a:pPr algn="ctr"/>
            <a:r>
              <a:rPr lang="kk" sz="2400" b="1" dirty="0">
                <a:solidFill>
                  <a:prstClr val="white"/>
                </a:solidFill>
                <a:latin typeface="Dax Offc Pro"/>
                <a:cs typeface="Segoe UI" panose="020B0502040204020203" pitchFamily="34" charset="0"/>
              </a:rPr>
              <a:t>2020-2022 жж. жүзеге </a:t>
            </a:r>
            <a:r>
              <a:rPr lang="kk" sz="2400" b="1" dirty="0" smtClean="0">
                <a:solidFill>
                  <a:prstClr val="white"/>
                </a:solidFill>
                <a:latin typeface="Dax Offc Pro"/>
                <a:cs typeface="Segoe UI" panose="020B0502040204020203" pitchFamily="34" charset="0"/>
              </a:rPr>
              <a:t>асырыл</a:t>
            </a:r>
            <a:r>
              <a:rPr lang="kk-KZ" sz="2400" b="1" dirty="0" smtClean="0">
                <a:solidFill>
                  <a:prstClr val="white"/>
                </a:solidFill>
                <a:latin typeface="Dax Offc Pro"/>
                <a:cs typeface="Segoe UI" panose="020B0502040204020203" pitchFamily="34" charset="0"/>
              </a:rPr>
              <a:t>ға</a:t>
            </a:r>
            <a:r>
              <a:rPr lang="kk" sz="2400" b="1" dirty="0" smtClean="0">
                <a:solidFill>
                  <a:prstClr val="white"/>
                </a:solidFill>
                <a:latin typeface="Dax Offc Pro"/>
                <a:cs typeface="Segoe UI" panose="020B0502040204020203" pitchFamily="34" charset="0"/>
              </a:rPr>
              <a:t>н </a:t>
            </a:r>
            <a:r>
              <a:rPr lang="kk" sz="2400" b="1" dirty="0">
                <a:solidFill>
                  <a:prstClr val="white"/>
                </a:solidFill>
                <a:latin typeface="Dax Offc Pro"/>
                <a:cs typeface="Segoe UI" panose="020B0502040204020203" pitchFamily="34" charset="0"/>
              </a:rPr>
              <a:t>жобалар</a:t>
            </a:r>
            <a:endParaRPr lang="en-US" sz="2400" b="1" dirty="0">
              <a:solidFill>
                <a:prstClr val="white"/>
              </a:solidFill>
              <a:latin typeface="Dax Offc Pro"/>
              <a:cs typeface="Segoe UI" panose="020B0502040204020203" pitchFamily="34" charset="0"/>
            </a:endParaRPr>
          </a:p>
        </p:txBody>
      </p:sp>
      <p:grpSp>
        <p:nvGrpSpPr>
          <p:cNvPr id="20" name="Group 25"/>
          <p:cNvGrpSpPr/>
          <p:nvPr/>
        </p:nvGrpSpPr>
        <p:grpSpPr>
          <a:xfrm>
            <a:off x="3244" y="6102410"/>
            <a:ext cx="12188757" cy="657492"/>
            <a:chOff x="3244" y="6797407"/>
            <a:chExt cx="12188757" cy="657492"/>
          </a:xfrm>
        </p:grpSpPr>
        <p:grpSp>
          <p:nvGrpSpPr>
            <p:cNvPr id="21" name="Group 26"/>
            <p:cNvGrpSpPr/>
            <p:nvPr/>
          </p:nvGrpSpPr>
          <p:grpSpPr>
            <a:xfrm>
              <a:off x="3244" y="6797407"/>
              <a:ext cx="12188757" cy="657492"/>
              <a:chOff x="3244" y="6797393"/>
              <a:chExt cx="12188757" cy="657493"/>
            </a:xfrm>
          </p:grpSpPr>
          <p:sp>
            <p:nvSpPr>
              <p:cNvPr id="23" name="Прямоугольник 6"/>
              <p:cNvSpPr/>
              <p:nvPr/>
            </p:nvSpPr>
            <p:spPr bwMode="auto">
              <a:xfrm>
                <a:off x="3244" y="6805225"/>
                <a:ext cx="12188757" cy="612774"/>
              </a:xfrm>
              <a:prstGeom prst="rect">
                <a:avLst/>
              </a:prstGeom>
              <a:solidFill>
                <a:srgbClr val="C49312">
                  <a:alpha val="8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lIns="99166" tIns="49587" rIns="99166" bIns="49587" anchor="ctr"/>
              <a:lstStyle>
                <a:defPPr>
                  <a:defRPr lang="ru-RU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5715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1028700" indent="-1143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543050" indent="-17145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880065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  <p:pic>
            <p:nvPicPr>
              <p:cNvPr id="25" name="Рисунок 7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820747" y="6905816"/>
                <a:ext cx="1831524" cy="4140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6" name="Рисунок 7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1059" y="6797393"/>
                <a:ext cx="644908" cy="6484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7" name="Рисунок 5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82732" y="6965833"/>
                <a:ext cx="2894919" cy="4890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2" name="Picture 6" descr="C:\Users\Alim.Sh\Desktop\FlyArystan__main_logo__RGB__white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16284" y="6841451"/>
              <a:ext cx="1955362" cy="5502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375100"/>
              </p:ext>
            </p:extLst>
          </p:nvPr>
        </p:nvGraphicFramePr>
        <p:xfrm>
          <a:off x="281060" y="548075"/>
          <a:ext cx="11799324" cy="5554334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5899032"/>
                <a:gridCol w="5900292"/>
              </a:tblGrid>
              <a:tr h="2308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" sz="1400" b="1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Жоба бағыты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26" marR="401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Қ</a:t>
                      </a:r>
                      <a:r>
                        <a:rPr lang="kk" sz="140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ол жеткізіл</a:t>
                      </a:r>
                      <a:r>
                        <a:rPr lang="kk-KZ" sz="140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ген н</a:t>
                      </a:r>
                      <a:r>
                        <a:rPr lang="kk" sz="140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әтижелер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26" marR="40126" marT="0" marB="0"/>
                </a:tc>
              </a:tr>
              <a:tr h="66794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Ұлы Отан соғысының ардагерлерін</a:t>
                      </a:r>
                      <a:r>
                        <a:rPr lang="kk-KZ" sz="1350" b="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Қазақстан және ТМД елдері</a:t>
                      </a:r>
                      <a:r>
                        <a:rPr lang="kk-KZ" sz="1350" b="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бойынша </a:t>
                      </a:r>
                      <a:r>
                        <a:rPr lang="kk-KZ" sz="1350" b="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бағыттарда </a:t>
                      </a:r>
                      <a:r>
                        <a:rPr lang="kk-KZ" sz="1350" b="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т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егін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ұшулар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мен</a:t>
                      </a:r>
                      <a:r>
                        <a:rPr lang="ru-RU" sz="1350" b="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қамтамасыз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ету.</a:t>
                      </a:r>
                      <a:endParaRPr lang="ru-RU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26" marR="40126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2020</a:t>
                      </a:r>
                      <a:r>
                        <a:rPr lang="kk" sz="135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</a:t>
                      </a:r>
                      <a:r>
                        <a:rPr lang="kk-KZ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1251 </a:t>
                      </a:r>
                      <a:r>
                        <a:rPr lang="kk" sz="135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әуе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билеті</a:t>
                      </a:r>
                      <a:r>
                        <a:rPr lang="kk" sz="135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;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2021 </a:t>
                      </a:r>
                      <a:r>
                        <a:rPr lang="kk" sz="135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1323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әуе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билеті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;</a:t>
                      </a:r>
                      <a:endParaRPr lang="kk" sz="135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2022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2205 әуе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билеті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.</a:t>
                      </a:r>
                      <a:endParaRPr lang="ru-RU" sz="135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26" marR="40126" marT="0" marB="0"/>
                </a:tc>
              </a:tr>
              <a:tr h="8905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Медициналық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көмек</a:t>
                      </a:r>
                      <a:r>
                        <a:rPr lang="kk-KZ" sz="1350" b="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үшін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ұшатын ауыр науқас балалар мен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оларды</a:t>
                      </a:r>
                      <a:r>
                        <a:rPr lang="kk-KZ" sz="1350" b="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алып жүруші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ата-аналарын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әуе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билеттері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мен</a:t>
                      </a:r>
                      <a:r>
                        <a:rPr lang="kk-KZ" sz="1350" b="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қамтамасыз </a:t>
                      </a:r>
                      <a:r>
                        <a:rPr lang="kk-KZ" sz="1350" b="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ету.</a:t>
                      </a:r>
                      <a:endParaRPr lang="ru-RU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26" marR="40126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2020</a:t>
                      </a:r>
                      <a:r>
                        <a:rPr lang="kk" sz="135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– 24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әуе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билеті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;</a:t>
                      </a:r>
                      <a:endParaRPr lang="kk" sz="135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2021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27 әуе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билеті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;</a:t>
                      </a:r>
                      <a:endParaRPr lang="kk" sz="135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2022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12 әуе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билеті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.</a:t>
                      </a:r>
                      <a:endParaRPr lang="kk" sz="135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" sz="135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.</a:t>
                      </a:r>
                      <a:endParaRPr lang="ru-RU" sz="135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26" marR="40126" marT="0" marB="0"/>
                </a:tc>
              </a:tr>
              <a:tr h="8905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Қазақстан 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а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уруханалар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ының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қарқынды терапия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б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алалар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бөлімшелерін заманауи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құрал-жабдықтармен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жабдықтау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«АЯЛА» қайырымдылық қорының жобасы аясында қаражат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жинау</a:t>
                      </a:r>
                      <a:r>
                        <a:rPr lang="ru-RU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.</a:t>
                      </a:r>
                      <a:endParaRPr lang="ru-RU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26" marR="40126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2020</a:t>
                      </a:r>
                      <a:r>
                        <a:rPr lang="kk" sz="135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– 900 000 теңге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жиналды;</a:t>
                      </a:r>
                      <a:endParaRPr lang="kk" sz="135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2021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403 </a:t>
                      </a:r>
                      <a:r>
                        <a:rPr lang="kk" sz="135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000 теңге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жиналды;</a:t>
                      </a:r>
                      <a:endParaRPr lang="kk" sz="135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2022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434 </a:t>
                      </a:r>
                      <a:r>
                        <a:rPr lang="kk" sz="135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000 теңге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жиналды.</a:t>
                      </a:r>
                      <a:endParaRPr lang="kk" sz="135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" sz="135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 </a:t>
                      </a:r>
                      <a:endParaRPr lang="ru-RU" sz="135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26" marR="40126" marT="0" marB="0"/>
                </a:tc>
              </a:tr>
              <a:tr h="6679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Қазақстан 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п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аралимпиадалық құрамасы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н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қолдау –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Қазақстан ұлттық паралимпиада командасына демеушілік көрсету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түрінде.</a:t>
                      </a:r>
                      <a:endParaRPr lang="kk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 </a:t>
                      </a:r>
                      <a:endParaRPr lang="ru-RU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26" marR="40126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2021 </a:t>
                      </a:r>
                      <a:r>
                        <a:rPr lang="kk" sz="135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37,5 млн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.</a:t>
                      </a:r>
                      <a:r>
                        <a:rPr lang="kk-KZ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теңге бөлінді;</a:t>
                      </a:r>
                      <a:endParaRPr lang="kk" sz="135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2022 </a:t>
                      </a:r>
                      <a:r>
                        <a:rPr lang="kk" sz="1350" b="1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3,4</a:t>
                      </a:r>
                      <a:r>
                        <a:rPr lang="kk" sz="1350" b="1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млн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.</a:t>
                      </a:r>
                      <a:r>
                        <a:rPr lang="kk-KZ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теңге бөлінді.</a:t>
                      </a:r>
                      <a:endParaRPr lang="kk" sz="135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" sz="135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 </a:t>
                      </a:r>
                      <a:endParaRPr lang="ru-RU" sz="135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26" marR="40126" marT="0" marB="0"/>
                </a:tc>
              </a:tr>
              <a:tr h="8905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«Эйр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Астана » АҚ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қызметкерлерінің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қайырымдылық жобаларында еріктілер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ретінде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қатысуы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ru-RU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Алматы,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Ақтөбе,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Ақтау, Қызылорда және Павлодар қалаларында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b="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Жеңіс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күнін мерекелеу.</a:t>
                      </a:r>
                      <a:endParaRPr lang="ru-RU" sz="1350" b="0" dirty="0" smtClean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26" marR="40126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2021 </a:t>
                      </a:r>
                      <a:r>
                        <a:rPr lang="kk" sz="1350" b="1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216</a:t>
                      </a:r>
                      <a:r>
                        <a:rPr lang="kk" sz="1350" b="1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ардагерді</a:t>
                      </a:r>
                      <a:r>
                        <a:rPr lang="kk-KZ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қолдау үшін</a:t>
                      </a:r>
                      <a:r>
                        <a:rPr lang="kk-KZ" sz="135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en-US" sz="135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3</a:t>
                      </a:r>
                      <a:r>
                        <a:rPr lang="kk-KZ" sz="135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млн. теңге бөлінді;</a:t>
                      </a:r>
                      <a:endParaRPr lang="ru-RU" sz="135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2022 </a:t>
                      </a:r>
                      <a:r>
                        <a:rPr lang="kk" sz="1350" b="1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96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ардагерді </a:t>
                      </a:r>
                      <a:r>
                        <a:rPr lang="kk-KZ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қолдау үшін</a:t>
                      </a:r>
                      <a:r>
                        <a:rPr lang="kk-KZ" sz="135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en-US" sz="135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</a:t>
                      </a:r>
                      <a:r>
                        <a:rPr lang="kk-KZ" sz="135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млн. теңге </a:t>
                      </a:r>
                      <a:r>
                        <a:rPr lang="kk-KZ" sz="135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бөлінді.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endParaRPr lang="ru-RU" sz="135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26" marR="40126" marT="0" marB="0"/>
                </a:tc>
              </a:tr>
              <a:tr h="13157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Қазақстанның 5 әуежайындағы балалар бөлмесіне арналған аксессуарларды қайырымдылық 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жинақтау.</a:t>
                      </a:r>
                      <a:endParaRPr lang="ru-RU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26" marR="40126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2020 </a:t>
                      </a:r>
                      <a:r>
                        <a:rPr lang="kk" sz="1350" b="1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Астана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, </a:t>
                      </a:r>
                      <a:r>
                        <a:rPr lang="kk" sz="135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Шымкент және Атырау әуежайларындағы 8 ана мен бала бөлмесін жабдықтауға 1,5 миллион теңге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бөлінді</a:t>
                      </a:r>
                      <a:r>
                        <a:rPr lang="ru-RU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;</a:t>
                      </a:r>
                      <a:endParaRPr lang="kk" sz="135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2022 </a:t>
                      </a:r>
                      <a:r>
                        <a:rPr lang="kk" sz="1350" b="1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Қазақстан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қалаларының әуежайларындағы 6 ана мен </a:t>
                      </a:r>
                      <a:r>
                        <a:rPr lang="en-US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бала</a:t>
                      </a:r>
                      <a:r>
                        <a:rPr lang="en-US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бөлмесін жабдықтауға 3,5 миллион теңге бөлінді</a:t>
                      </a:r>
                      <a:r>
                        <a:rPr lang="kk-KZ" sz="135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en-US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Ақтау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,</a:t>
                      </a:r>
                      <a:r>
                        <a:rPr lang="kk" sz="1350" b="1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Ақтөбе, Павлодар</a:t>
                      </a:r>
                      <a:r>
                        <a:rPr lang="kk" sz="135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, Қызылорда және </a:t>
                      </a:r>
                      <a:r>
                        <a:rPr lang="kk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Түркістан</a:t>
                      </a:r>
                      <a:r>
                        <a:rPr lang="en-US" sz="135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.</a:t>
                      </a:r>
                      <a:endParaRPr lang="kk" sz="135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" sz="135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 </a:t>
                      </a:r>
                      <a:endParaRPr lang="ru-RU" sz="135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26" marR="4012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930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0" y="1"/>
            <a:ext cx="12192000" cy="528033"/>
          </a:xfrm>
          <a:prstGeom prst="rect">
            <a:avLst/>
          </a:prstGeom>
          <a:solidFill>
            <a:srgbClr val="C493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7966" tIns="44003" rIns="87966" bIns="44003" rtlCol="0" anchor="ctr"/>
          <a:lstStyle/>
          <a:p>
            <a:pPr algn="ctr"/>
            <a:r>
              <a:rPr lang="kk" sz="2400" b="1" dirty="0">
                <a:solidFill>
                  <a:prstClr val="white"/>
                </a:solidFill>
                <a:latin typeface="Dax Offc Pro"/>
                <a:cs typeface="Segoe UI" panose="020B0502040204020203" pitchFamily="34" charset="0"/>
              </a:rPr>
              <a:t>2020-2022 жж. жүзеге асырыл</a:t>
            </a:r>
            <a:r>
              <a:rPr lang="kk-KZ" sz="2400" b="1" dirty="0">
                <a:solidFill>
                  <a:prstClr val="white"/>
                </a:solidFill>
                <a:latin typeface="Dax Offc Pro"/>
                <a:cs typeface="Segoe UI" panose="020B0502040204020203" pitchFamily="34" charset="0"/>
              </a:rPr>
              <a:t>ға</a:t>
            </a:r>
            <a:r>
              <a:rPr lang="kk" sz="2400" b="1" dirty="0">
                <a:solidFill>
                  <a:prstClr val="white"/>
                </a:solidFill>
                <a:latin typeface="Dax Offc Pro"/>
                <a:cs typeface="Segoe UI" panose="020B0502040204020203" pitchFamily="34" charset="0"/>
              </a:rPr>
              <a:t>н жобалар</a:t>
            </a:r>
            <a:endParaRPr lang="en-US" sz="2400" b="1" dirty="0">
              <a:solidFill>
                <a:prstClr val="white"/>
              </a:solidFill>
              <a:latin typeface="Dax Offc Pro"/>
              <a:cs typeface="Segoe UI" panose="020B0502040204020203" pitchFamily="34" charset="0"/>
            </a:endParaRPr>
          </a:p>
        </p:txBody>
      </p:sp>
      <p:grpSp>
        <p:nvGrpSpPr>
          <p:cNvPr id="20" name="Group 25"/>
          <p:cNvGrpSpPr/>
          <p:nvPr/>
        </p:nvGrpSpPr>
        <p:grpSpPr>
          <a:xfrm>
            <a:off x="3244" y="6102410"/>
            <a:ext cx="12188757" cy="657492"/>
            <a:chOff x="3244" y="6797407"/>
            <a:chExt cx="12188757" cy="657492"/>
          </a:xfrm>
        </p:grpSpPr>
        <p:grpSp>
          <p:nvGrpSpPr>
            <p:cNvPr id="21" name="Group 26"/>
            <p:cNvGrpSpPr/>
            <p:nvPr/>
          </p:nvGrpSpPr>
          <p:grpSpPr>
            <a:xfrm>
              <a:off x="3244" y="6797407"/>
              <a:ext cx="12188757" cy="657492"/>
              <a:chOff x="3244" y="6797393"/>
              <a:chExt cx="12188757" cy="657493"/>
            </a:xfrm>
          </p:grpSpPr>
          <p:sp>
            <p:nvSpPr>
              <p:cNvPr id="23" name="Прямоугольник 6"/>
              <p:cNvSpPr/>
              <p:nvPr/>
            </p:nvSpPr>
            <p:spPr bwMode="auto">
              <a:xfrm>
                <a:off x="3244" y="6805225"/>
                <a:ext cx="12188757" cy="612774"/>
              </a:xfrm>
              <a:prstGeom prst="rect">
                <a:avLst/>
              </a:prstGeom>
              <a:solidFill>
                <a:srgbClr val="C49312">
                  <a:alpha val="8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lIns="99166" tIns="49587" rIns="99166" bIns="49587" anchor="ctr"/>
              <a:lstStyle>
                <a:defPPr>
                  <a:defRPr lang="ru-RU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5715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1028700" indent="-1143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543050" indent="-17145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880065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  <p:pic>
            <p:nvPicPr>
              <p:cNvPr id="25" name="Рисунок 7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820747" y="6905816"/>
                <a:ext cx="1831524" cy="4140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6" name="Рисунок 7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1059" y="6797393"/>
                <a:ext cx="644908" cy="6484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7" name="Рисунок 5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82732" y="6965833"/>
                <a:ext cx="2894919" cy="4890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2" name="Picture 6" descr="C:\Users\Alim.Sh\Desktop\FlyArystan__main_logo__RGB__white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16284" y="6841451"/>
              <a:ext cx="1955362" cy="5502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3871715"/>
              </p:ext>
            </p:extLst>
          </p:nvPr>
        </p:nvGraphicFramePr>
        <p:xfrm>
          <a:off x="281058" y="571055"/>
          <a:ext cx="11696293" cy="5528111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5012159"/>
                <a:gridCol w="6684134"/>
              </a:tblGrid>
              <a:tr h="6530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№1</a:t>
                      </a:r>
                      <a:r>
                        <a:rPr lang="en-US" sz="1350" b="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ru-RU" sz="1350" b="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интернат</a:t>
                      </a:r>
                      <a:r>
                        <a:rPr lang="en-US" sz="1350" b="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-</a:t>
                      </a:r>
                      <a:r>
                        <a:rPr lang="ru-RU" sz="1350" b="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м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екте</a:t>
                      </a:r>
                      <a:r>
                        <a:rPr lang="ru-RU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індегі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«Эйр Астана» аллеясы</a:t>
                      </a:r>
                      <a:r>
                        <a:rPr lang="kk" sz="1350" b="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endParaRPr lang="ru-RU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443" marR="32443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2022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Алматы қаласындағы есту қабілеті бұзылған балаларға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арналған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интернат</a:t>
                      </a:r>
                      <a:r>
                        <a:rPr lang="en-US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-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мекте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бінің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аумағына ағаш отырғызуға 545 мың теңге бөлінді.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 </a:t>
                      </a:r>
                      <a:endParaRPr lang="ru-RU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443" marR="32443" marT="0" marB="0"/>
                </a:tc>
              </a:tr>
              <a:tr h="13168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Жаңа жылды тойлау – Түрксіб ауданы мүгедектер қоғамының қалалық мүмкіндігі шектеулі балаларды оңалту орталығының және Алматы қалалық мүмкіндігі шектеулі балаларды оңалту орталығының балаларына арналған қайырымдылық 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акциясы</a:t>
                      </a:r>
                      <a:endParaRPr lang="kk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</a:endParaRPr>
                    </a:p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 </a:t>
                      </a:r>
                      <a:endParaRPr lang="ru-RU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443" marR="32443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2020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302 балаға сыйлықтар берілді.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2021 </a:t>
                      </a:r>
                      <a:r>
                        <a:rPr lang="kk" sz="1350" b="1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№9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сауықтыру лицейінің 53 оқушысына 380 кг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«Рахат»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жаңа жылдық тәттілері мен тәтті дастархан сыйға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тартылды.</a:t>
                      </a:r>
                      <a:endParaRPr lang="kk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2022 </a:t>
                      </a:r>
                      <a:r>
                        <a:rPr lang="kk" sz="1350" b="1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1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)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380 кг жаңа жылдық тәттілер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берілді</a:t>
                      </a:r>
                      <a:r>
                        <a:rPr lang="ru-RU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;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2)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No9 арнайы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интернат</a:t>
                      </a:r>
                      <a:r>
                        <a:rPr lang="en-US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-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мекте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бінің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110 оқушысына 550 мың теңге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бөлінді.</a:t>
                      </a:r>
                      <a:endParaRPr lang="kk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 </a:t>
                      </a:r>
                      <a:endParaRPr lang="ru-RU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443" marR="32443" marT="0" marB="0"/>
                </a:tc>
              </a:tr>
              <a:tr h="6530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ITeachMe 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мемлекеттік қорымен бірге білім беру</a:t>
                      </a:r>
                      <a:endParaRPr lang="ru-RU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443" marR="32443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2022 </a:t>
                      </a:r>
                      <a:r>
                        <a:rPr lang="kk" sz="1350" b="1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ITeachMe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мемлекеттік қоры — мектеп оқушыларының өзіне және өз қабілеттеріне сенуге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көмектесетін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,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көркем шығармашылықты меңгеруге арналған онлайн оқыту жобасы.</a:t>
                      </a:r>
                      <a:endParaRPr lang="ru-RU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443" marR="32443" marT="0" marB="0"/>
                </a:tc>
              </a:tr>
              <a:tr h="8712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«Teen Challenge Kazakhstan» 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баспанасында тұратын әйелдер</a:t>
                      </a:r>
                      <a:r>
                        <a:rPr lang="kk-KZ" sz="1350" b="0" baseline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үшін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Халықаралық әйелдер күнін мерекелеуге арналған қайырымдылық акциясы</a:t>
                      </a:r>
                      <a:endParaRPr lang="ru-RU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443" marR="32443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2020</a:t>
                      </a:r>
                      <a:r>
                        <a:rPr lang="kk-KZ" sz="1350" b="1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b="1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1)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27 әйел мен 28 балаға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көмек</a:t>
                      </a:r>
                      <a:r>
                        <a:rPr lang="ru-RU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;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2) 30-дан астам қорап киім, аяқ киім және басқа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керек-жарақтар жина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л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ды</a:t>
                      </a:r>
                      <a:r>
                        <a:rPr lang="ru-RU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.</a:t>
                      </a:r>
                      <a:endParaRPr lang="kk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2021 </a:t>
                      </a:r>
                      <a:r>
                        <a:rPr lang="kk" sz="1350" b="1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сыйлықтарға 800 000 теңге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бөлінді</a:t>
                      </a:r>
                      <a:r>
                        <a:rPr lang="ru-RU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.</a:t>
                      </a:r>
                      <a:endParaRPr lang="kk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</a:endParaRPr>
                    </a:p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 </a:t>
                      </a:r>
                      <a:endParaRPr lang="ru-RU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443" marR="32443" marT="0" marB="0"/>
                </a:tc>
              </a:tr>
              <a:tr h="871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Қайырымдылық 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к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өмек #</a:t>
                      </a:r>
                      <a:r>
                        <a:rPr lang="ru-RU" sz="1350" b="0" dirty="0" err="1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BizBirgemiz</a:t>
                      </a:r>
                      <a:endParaRPr lang="ru-RU" sz="1350" b="0" dirty="0" smtClean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443" marR="32443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2020</a:t>
                      </a:r>
                      <a:r>
                        <a:rPr lang="kk-KZ" sz="1350" b="1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b="1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1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) Алматы және Нұр -Сұлтан қалаларындағы 222 отбасына 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базалық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азық-түлік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пакеттерін сатып алуға 3 600 000 теңге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бөлінді</a:t>
                      </a:r>
                      <a:r>
                        <a:rPr lang="ru-RU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;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2) көп балалы отбасынан шыққан 600 балаға «Эйр Астана» балалар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саяхат</a:t>
                      </a:r>
                      <a:r>
                        <a:rPr lang="ru-RU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ты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қ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жиынтықтары табыс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етілді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;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3) Талғар қаласындағы балалар үйіне 100 медициналық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маска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берілді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.</a:t>
                      </a:r>
                      <a:endParaRPr lang="ru-RU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443" marR="32443" marT="0" marB="0"/>
                </a:tc>
              </a:tr>
              <a:tr h="2746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Ауруханаларға көмек</a:t>
                      </a:r>
                      <a:endParaRPr lang="ru-RU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443" marR="32443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2020 </a:t>
                      </a:r>
                      <a:r>
                        <a:rPr lang="kk" sz="1350" b="1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Алматының 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екі ауруханасына 2000 саяхаттық жинақ 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берілді.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endParaRPr lang="ru-RU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443" marR="32443" marT="0" marB="0"/>
                </a:tc>
              </a:tr>
              <a:tr h="8712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Алматы қалалық балалар онкологиялық орталығында емделіп жатқан ауыр дертке шалдыққан балалардың тілегін орындауға көмектесетін «Менің арманым» қайырымдылық қорымен бірлескен жоба.</a:t>
                      </a:r>
                      <a:endParaRPr lang="ru-RU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443" marR="32443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k" sz="1350" b="1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2021 </a:t>
                      </a:r>
                      <a:r>
                        <a:rPr lang="kk" sz="1350" b="1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–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Текелі</a:t>
                      </a:r>
                      <a:r>
                        <a:rPr lang="kk-KZ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ден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11 жасар Мадиярдың арманын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орындадық.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Ол ұшқыш формасын киіп көрді, ұшу тренажерінде </a:t>
                      </a:r>
                      <a:r>
                        <a:rPr lang="kk" sz="1350" b="0" dirty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ұшып, </a:t>
                      </a:r>
                      <a:r>
                        <a:rPr lang="kk" sz="1350" b="0" dirty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«Эйр Астана» ұшқышымен бірге кабинада </a:t>
                      </a:r>
                      <a:r>
                        <a:rPr lang="kk" sz="1350" b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болды</a:t>
                      </a:r>
                      <a:r>
                        <a:rPr lang="kk" sz="1350" b="0" smtClean="0">
                          <a:solidFill>
                            <a:srgbClr val="002060"/>
                          </a:solidFill>
                          <a:effectLst/>
                          <a:latin typeface="Dax Offc Pro" panose="020B0504030101020102" pitchFamily="34" charset="0"/>
                        </a:rPr>
                        <a:t>.</a:t>
                      </a:r>
                      <a:endParaRPr lang="kk" sz="1350" b="0" dirty="0">
                        <a:solidFill>
                          <a:srgbClr val="002060"/>
                        </a:solidFill>
                        <a:effectLst/>
                        <a:latin typeface="Dax Offc Pro" panose="020B0504030101020102" pitchFamily="34" charset="0"/>
                      </a:endParaRPr>
                    </a:p>
                  </a:txBody>
                  <a:tcPr marL="32443" marR="3244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594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4614</TotalTime>
  <Words>879</Words>
  <Application>Microsoft Office PowerPoint</Application>
  <PresentationFormat>Произвольный</PresentationFormat>
  <Paragraphs>75</Paragraphs>
  <Slides>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Office Theme</vt:lpstr>
      <vt:lpstr>1_Custom Design</vt:lpstr>
      <vt:lpstr>Custom Design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JSC Airastana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Rustam Deltayev</dc:creator>
  <cp:lastModifiedBy>Ardak Kaziyakparova</cp:lastModifiedBy>
  <cp:revision>395</cp:revision>
  <cp:lastPrinted>2023-05-26T07:58:53Z</cp:lastPrinted>
  <dcterms:created xsi:type="dcterms:W3CDTF">2023-04-06T07:20:33Z</dcterms:created>
  <dcterms:modified xsi:type="dcterms:W3CDTF">2023-06-05T15:43:55Z</dcterms:modified>
</cp:coreProperties>
</file>