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6" r:id="rId2"/>
    <p:sldMasterId id="2147483684" r:id="rId3"/>
  </p:sldMasterIdLst>
  <p:notesMasterIdLst>
    <p:notesMasterId r:id="rId10"/>
  </p:notesMasterIdLst>
  <p:handoutMasterIdLst>
    <p:handoutMasterId r:id="rId11"/>
  </p:handoutMasterIdLst>
  <p:sldIdLst>
    <p:sldId id="405" r:id="rId4"/>
    <p:sldId id="427" r:id="rId5"/>
    <p:sldId id="443" r:id="rId6"/>
    <p:sldId id="434" r:id="rId7"/>
    <p:sldId id="444" r:id="rId8"/>
    <p:sldId id="445" r:id="rId9"/>
  </p:sldIdLst>
  <p:sldSz cx="12192000" cy="6858000"/>
  <p:notesSz cx="6735763" cy="9866313"/>
  <p:defaultTextStyle>
    <a:defPPr>
      <a:defRPr lang="k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tam Deltayev" initials="R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6B"/>
    <a:srgbClr val="132B45"/>
    <a:srgbClr val="1F497D"/>
    <a:srgbClr val="910303"/>
    <a:srgbClr val="006351"/>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6433" autoAdjust="0"/>
  </p:normalViewPr>
  <p:slideViewPr>
    <p:cSldViewPr snapToGrid="0">
      <p:cViewPr>
        <p:scale>
          <a:sx n="125" d="100"/>
          <a:sy n="125" d="100"/>
        </p:scale>
        <p:origin x="-204" y="174"/>
      </p:cViewPr>
      <p:guideLst>
        <p:guide orient="horz" pos="2160"/>
        <p:guide pos="3840"/>
      </p:guideLst>
    </p:cSldViewPr>
  </p:slideViewPr>
  <p:outlineViewPr>
    <p:cViewPr>
      <p:scale>
        <a:sx n="33" d="100"/>
        <a:sy n="33" d="100"/>
      </p:scale>
      <p:origin x="18"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flsala\Network%20Planning%20and%20Revenue%20Management\Capacity\REPORTS\Zerdelina\YB\&#1050;&#1086;&#1087;&#1080;&#1103;%20Flown%20OND%20Actual%20(54)%20&#1041;&#1080;&#1088;&#1075;&#1072;&#1085;&#1099;&#108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ru-RU" sz="1800" b="1" i="0" u="none" strike="noStrike" kern="1200" baseline="0" dirty="0" smtClean="0">
                <a:solidFill>
                  <a:srgbClr val="132B45"/>
                </a:solidFill>
                <a:effectLst/>
                <a:latin typeface="Dax Offc Pro" panose="020B0504030101020102" pitchFamily="34" charset="0"/>
                <a:ea typeface="+mn-ea"/>
                <a:cs typeface="+mn-cs"/>
              </a:defRPr>
            </a:pPr>
            <a:r>
              <a:rPr lang="kk" sz="1600" b="1" i="0" u="none" strike="noStrike" kern="1200" baseline="0" dirty="0" smtClean="0">
                <a:solidFill>
                  <a:srgbClr val="1F497D"/>
                </a:solidFill>
                <a:effectLst/>
                <a:latin typeface="Dax Offc Pro" panose="020B0504030101020102" pitchFamily="34" charset="0"/>
                <a:ea typeface="+mn-ea"/>
                <a:cs typeface="+mn-cs"/>
              </a:rPr>
              <a:t>Астана – Алматы (эконом класс)</a:t>
            </a:r>
          </a:p>
        </c:rich>
      </c:tx>
      <c:layout/>
      <c:overlay val="0"/>
      <c:spPr>
        <a:noFill/>
        <a:ln>
          <a:noFill/>
        </a:ln>
        <a:effectLst/>
      </c:spPr>
    </c:title>
    <c:autoTitleDeleted val="0"/>
    <c:plotArea>
      <c:layout>
        <c:manualLayout>
          <c:layoutTarget val="inner"/>
          <c:xMode val="edge"/>
          <c:yMode val="edge"/>
          <c:x val="6.1969936971347908E-2"/>
          <c:y val="0.18296437330579579"/>
          <c:w val="0.93548088634832982"/>
          <c:h val="0.65311045135751467"/>
        </c:manualLayout>
      </c:layout>
      <c:lineChart>
        <c:grouping val="standard"/>
        <c:varyColors val="0"/>
        <c:ser>
          <c:idx val="0"/>
          <c:order val="0"/>
          <c:tx>
            <c:strRef>
              <c:f>файналлл!$C$3:$C$63</c:f>
              <c:strCache>
                <c:ptCount val="1"/>
                <c:pt idx="0">
                  <c:v>18 442 18 606 19 688 19 703 19 179 19 439 19 962 20 268 20 386 20 322 19 878 19 932 20 348 20 632 20 556 20 293 21 047 21 673 21 105 21 184 21 484 21 383 21 207 21 623 21 465 21 874 21 480 21 653 22 089 21 888 22 007 21 854 22 150 22 322 22 325 23 016 23 </c:v>
                </c:pt>
              </c:strCache>
            </c:strRef>
          </c:tx>
          <c:spPr>
            <a:ln w="28575" cap="rnd">
              <a:solidFill>
                <a:srgbClr val="1F497D"/>
              </a:solidFill>
              <a:round/>
            </a:ln>
            <a:effectLst/>
          </c:spPr>
          <c:marker>
            <c:symbol val="none"/>
          </c:marker>
          <c:cat>
            <c:numRef>
              <c:f>файналлл!$B$3:$B$63</c:f>
              <c:numCache>
                <c:formatCode>General</c:formatCode>
                <c:ptCount val="61"/>
                <c:pt idx="0">
                  <c:v>60</c:v>
                </c:pt>
                <c:pt idx="1">
                  <c:v>59</c:v>
                </c:pt>
                <c:pt idx="2">
                  <c:v>58</c:v>
                </c:pt>
                <c:pt idx="3">
                  <c:v>57</c:v>
                </c:pt>
                <c:pt idx="4">
                  <c:v>56</c:v>
                </c:pt>
                <c:pt idx="5">
                  <c:v>55</c:v>
                </c:pt>
                <c:pt idx="6">
                  <c:v>54</c:v>
                </c:pt>
                <c:pt idx="7">
                  <c:v>53</c:v>
                </c:pt>
                <c:pt idx="8">
                  <c:v>52</c:v>
                </c:pt>
                <c:pt idx="9">
                  <c:v>51</c:v>
                </c:pt>
                <c:pt idx="10">
                  <c:v>50</c:v>
                </c:pt>
                <c:pt idx="11">
                  <c:v>49</c:v>
                </c:pt>
                <c:pt idx="12">
                  <c:v>48</c:v>
                </c:pt>
                <c:pt idx="13">
                  <c:v>47</c:v>
                </c:pt>
                <c:pt idx="14">
                  <c:v>46</c:v>
                </c:pt>
                <c:pt idx="15">
                  <c:v>45</c:v>
                </c:pt>
                <c:pt idx="16">
                  <c:v>44</c:v>
                </c:pt>
                <c:pt idx="17">
                  <c:v>43</c:v>
                </c:pt>
                <c:pt idx="18">
                  <c:v>42</c:v>
                </c:pt>
                <c:pt idx="19">
                  <c:v>41</c:v>
                </c:pt>
                <c:pt idx="20">
                  <c:v>40</c:v>
                </c:pt>
                <c:pt idx="21">
                  <c:v>39</c:v>
                </c:pt>
                <c:pt idx="22">
                  <c:v>38</c:v>
                </c:pt>
                <c:pt idx="23">
                  <c:v>37</c:v>
                </c:pt>
                <c:pt idx="24">
                  <c:v>36</c:v>
                </c:pt>
                <c:pt idx="25">
                  <c:v>35</c:v>
                </c:pt>
                <c:pt idx="26">
                  <c:v>34</c:v>
                </c:pt>
                <c:pt idx="27">
                  <c:v>33</c:v>
                </c:pt>
                <c:pt idx="28">
                  <c:v>32</c:v>
                </c:pt>
                <c:pt idx="29">
                  <c:v>31</c:v>
                </c:pt>
                <c:pt idx="30">
                  <c:v>30</c:v>
                </c:pt>
                <c:pt idx="31">
                  <c:v>29</c:v>
                </c:pt>
                <c:pt idx="32">
                  <c:v>28</c:v>
                </c:pt>
                <c:pt idx="33">
                  <c:v>27</c:v>
                </c:pt>
                <c:pt idx="34">
                  <c:v>26</c:v>
                </c:pt>
                <c:pt idx="35">
                  <c:v>25</c:v>
                </c:pt>
                <c:pt idx="36">
                  <c:v>24</c:v>
                </c:pt>
                <c:pt idx="37">
                  <c:v>23</c:v>
                </c:pt>
                <c:pt idx="38">
                  <c:v>22</c:v>
                </c:pt>
                <c:pt idx="39">
                  <c:v>21</c:v>
                </c:pt>
                <c:pt idx="40">
                  <c:v>20</c:v>
                </c:pt>
                <c:pt idx="41">
                  <c:v>19</c:v>
                </c:pt>
                <c:pt idx="42">
                  <c:v>18</c:v>
                </c:pt>
                <c:pt idx="43">
                  <c:v>17</c:v>
                </c:pt>
                <c:pt idx="44">
                  <c:v>16</c:v>
                </c:pt>
                <c:pt idx="45">
                  <c:v>15</c:v>
                </c:pt>
                <c:pt idx="46">
                  <c:v>14</c:v>
                </c:pt>
                <c:pt idx="47">
                  <c:v>13</c:v>
                </c:pt>
                <c:pt idx="48">
                  <c:v>12</c:v>
                </c:pt>
                <c:pt idx="49">
                  <c:v>11</c:v>
                </c:pt>
                <c:pt idx="50">
                  <c:v>10</c:v>
                </c:pt>
                <c:pt idx="51">
                  <c:v>9</c:v>
                </c:pt>
                <c:pt idx="52">
                  <c:v>8</c:v>
                </c:pt>
                <c:pt idx="53">
                  <c:v>7</c:v>
                </c:pt>
                <c:pt idx="54">
                  <c:v>6</c:v>
                </c:pt>
                <c:pt idx="55">
                  <c:v>5</c:v>
                </c:pt>
                <c:pt idx="56">
                  <c:v>4</c:v>
                </c:pt>
                <c:pt idx="57">
                  <c:v>3</c:v>
                </c:pt>
                <c:pt idx="58">
                  <c:v>2</c:v>
                </c:pt>
                <c:pt idx="59">
                  <c:v>1</c:v>
                </c:pt>
                <c:pt idx="60">
                  <c:v>0</c:v>
                </c:pt>
              </c:numCache>
            </c:numRef>
          </c:cat>
          <c:val>
            <c:numRef>
              <c:f>файналлл!$C$3:$C$63</c:f>
              <c:numCache>
                <c:formatCode>#,##0</c:formatCode>
                <c:ptCount val="61"/>
                <c:pt idx="0">
                  <c:v>18441.563339710799</c:v>
                </c:pt>
                <c:pt idx="1">
                  <c:v>18605.9387461404</c:v>
                </c:pt>
                <c:pt idx="2">
                  <c:v>19687.836094776099</c:v>
                </c:pt>
                <c:pt idx="3">
                  <c:v>19703.221964722383</c:v>
                </c:pt>
                <c:pt idx="4">
                  <c:v>19178.592646621299</c:v>
                </c:pt>
                <c:pt idx="5">
                  <c:v>19438.832818378378</c:v>
                </c:pt>
                <c:pt idx="6">
                  <c:v>19961.685138834899</c:v>
                </c:pt>
                <c:pt idx="7">
                  <c:v>20268.334587694837</c:v>
                </c:pt>
                <c:pt idx="8">
                  <c:v>20386.483439571042</c:v>
                </c:pt>
                <c:pt idx="9">
                  <c:v>20321.560985295222</c:v>
                </c:pt>
                <c:pt idx="10">
                  <c:v>19877.733772220101</c:v>
                </c:pt>
                <c:pt idx="11">
                  <c:v>19931.954430703299</c:v>
                </c:pt>
                <c:pt idx="12">
                  <c:v>20347.724180000001</c:v>
                </c:pt>
                <c:pt idx="13">
                  <c:v>20631.582478452212</c:v>
                </c:pt>
                <c:pt idx="14">
                  <c:v>20556.467839906378</c:v>
                </c:pt>
                <c:pt idx="15">
                  <c:v>20292.570883886245</c:v>
                </c:pt>
                <c:pt idx="16">
                  <c:v>21046.782618986374</c:v>
                </c:pt>
                <c:pt idx="17">
                  <c:v>21672.716278518707</c:v>
                </c:pt>
                <c:pt idx="18">
                  <c:v>21104.980217313081</c:v>
                </c:pt>
                <c:pt idx="19">
                  <c:v>21184.403650452343</c:v>
                </c:pt>
                <c:pt idx="20">
                  <c:v>21484.401768723685</c:v>
                </c:pt>
                <c:pt idx="21">
                  <c:v>21383.445562448498</c:v>
                </c:pt>
                <c:pt idx="22">
                  <c:v>21206.681294572671</c:v>
                </c:pt>
                <c:pt idx="23">
                  <c:v>21622.86688871224</c:v>
                </c:pt>
                <c:pt idx="24">
                  <c:v>21464.60197900705</c:v>
                </c:pt>
                <c:pt idx="25">
                  <c:v>21874.19198816214</c:v>
                </c:pt>
                <c:pt idx="26">
                  <c:v>21480.428575690876</c:v>
                </c:pt>
                <c:pt idx="27">
                  <c:v>21653.170584666033</c:v>
                </c:pt>
                <c:pt idx="28">
                  <c:v>22088.534889326409</c:v>
                </c:pt>
                <c:pt idx="29">
                  <c:v>21887.581023744799</c:v>
                </c:pt>
                <c:pt idx="30">
                  <c:v>22007.267096812655</c:v>
                </c:pt>
                <c:pt idx="31">
                  <c:v>21853.906571252006</c:v>
                </c:pt>
                <c:pt idx="32">
                  <c:v>22150.296274684384</c:v>
                </c:pt>
                <c:pt idx="33">
                  <c:v>22322.482411822988</c:v>
                </c:pt>
                <c:pt idx="34">
                  <c:v>22325.432307819879</c:v>
                </c:pt>
                <c:pt idx="35">
                  <c:v>23016.192509884906</c:v>
                </c:pt>
                <c:pt idx="36">
                  <c:v>23496.701216236983</c:v>
                </c:pt>
                <c:pt idx="37">
                  <c:v>23231.676716827111</c:v>
                </c:pt>
                <c:pt idx="38">
                  <c:v>23207.264914090043</c:v>
                </c:pt>
                <c:pt idx="39">
                  <c:v>23195.01268669829</c:v>
                </c:pt>
                <c:pt idx="40">
                  <c:v>23626.248463216787</c:v>
                </c:pt>
                <c:pt idx="41">
                  <c:v>23992.556049880826</c:v>
                </c:pt>
                <c:pt idx="42">
                  <c:v>24931.438317264754</c:v>
                </c:pt>
                <c:pt idx="43">
                  <c:v>25223.240199585067</c:v>
                </c:pt>
                <c:pt idx="44">
                  <c:v>25542.7591825405</c:v>
                </c:pt>
                <c:pt idx="45">
                  <c:v>25465.58082953882</c:v>
                </c:pt>
                <c:pt idx="46">
                  <c:v>25929.275195126622</c:v>
                </c:pt>
                <c:pt idx="47">
                  <c:v>26209.002202201544</c:v>
                </c:pt>
                <c:pt idx="48">
                  <c:v>26566.888007866648</c:v>
                </c:pt>
                <c:pt idx="49">
                  <c:v>27716.085934930186</c:v>
                </c:pt>
                <c:pt idx="50">
                  <c:v>28356.802954061215</c:v>
                </c:pt>
                <c:pt idx="51">
                  <c:v>28692.901465872666</c:v>
                </c:pt>
                <c:pt idx="52">
                  <c:v>29061.248447448073</c:v>
                </c:pt>
                <c:pt idx="53">
                  <c:v>29417.603998946775</c:v>
                </c:pt>
                <c:pt idx="54">
                  <c:v>30776.3477979989</c:v>
                </c:pt>
                <c:pt idx="55">
                  <c:v>33530.447602511602</c:v>
                </c:pt>
                <c:pt idx="56">
                  <c:v>35133.138760621201</c:v>
                </c:pt>
                <c:pt idx="57">
                  <c:v>37753.307237882596</c:v>
                </c:pt>
                <c:pt idx="58">
                  <c:v>38538.106831108104</c:v>
                </c:pt>
                <c:pt idx="59">
                  <c:v>38812.995505990497</c:v>
                </c:pt>
                <c:pt idx="60">
                  <c:v>40241.421771677698</c:v>
                </c:pt>
              </c:numCache>
            </c:numRef>
          </c:val>
          <c:smooth val="0"/>
          <c:extLst xmlns:c16r2="http://schemas.microsoft.com/office/drawing/2015/06/chart">
            <c:ext xmlns:c16="http://schemas.microsoft.com/office/drawing/2014/chart" uri="{C3380CC4-5D6E-409C-BE32-E72D297353CC}">
              <c16:uniqueId val="{00000000-7506-474F-92B1-060BE59C9799}"/>
            </c:ext>
          </c:extLst>
        </c:ser>
        <c:dLbls>
          <c:showLegendKey val="0"/>
          <c:showVal val="0"/>
          <c:showCatName val="0"/>
          <c:showSerName val="0"/>
          <c:showPercent val="0"/>
          <c:showBubbleSize val="0"/>
        </c:dLbls>
        <c:marker val="1"/>
        <c:smooth val="0"/>
        <c:axId val="180515200"/>
        <c:axId val="180518272"/>
      </c:lineChart>
      <c:catAx>
        <c:axId val="180515200"/>
        <c:scaling>
          <c:orientation val="minMax"/>
        </c:scaling>
        <c:delete val="0"/>
        <c:axPos val="b"/>
        <c:numFmt formatCode="General" sourceLinked="1"/>
        <c:majorTickMark val="none"/>
        <c:minorTickMark val="none"/>
        <c:tickLblPos val="nextTo"/>
        <c:spPr>
          <a:noFill/>
          <a:ln w="9525" cap="flat" cmpd="sng" algn="ctr">
            <a:solidFill>
              <a:srgbClr val="132B45"/>
            </a:solidFill>
            <a:round/>
          </a:ln>
          <a:effectLst/>
        </c:spPr>
        <c:txPr>
          <a:bodyPr rot="-60000000" spcFirstLastPara="1" vertOverflow="ellipsis" vert="horz" wrap="square" anchor="ctr" anchorCtr="1"/>
          <a:lstStyle/>
          <a:p>
            <a:pPr>
              <a:defRPr lang="ru-RU" sz="1200" b="0" i="0" u="none" strike="noStrike" kern="1200">
                <a:solidFill>
                  <a:srgbClr val="1F497D"/>
                </a:solidFill>
                <a:effectLst/>
                <a:latin typeface="Dax Offc Pro" panose="020B0504030101020102" pitchFamily="34" charset="0"/>
                <a:ea typeface="+mn-ea"/>
                <a:cs typeface="+mn-cs"/>
              </a:defRPr>
            </a:pPr>
            <a:endParaRPr lang="en-US"/>
          </a:p>
        </c:txPr>
        <c:crossAx val="180518272"/>
        <c:crosses val="autoZero"/>
        <c:auto val="1"/>
        <c:lblAlgn val="ctr"/>
        <c:lblOffset val="100"/>
        <c:noMultiLvlLbl val="0"/>
      </c:catAx>
      <c:valAx>
        <c:axId val="180518272"/>
        <c:scaling>
          <c:orientation val="minMax"/>
          <c:min val="15000"/>
        </c:scaling>
        <c:delete val="0"/>
        <c:axPos val="l"/>
        <c:majorGridlines>
          <c:spPr>
            <a:ln w="9525" cap="flat" cmpd="sng" algn="ctr">
              <a:solidFill>
                <a:srgbClr val="132B45"/>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ru-RU" sz="1200" b="0" i="0" u="none" strike="noStrike" kern="1200">
                <a:solidFill>
                  <a:srgbClr val="1F497D"/>
                </a:solidFill>
                <a:effectLst/>
                <a:latin typeface="Dax Offc Pro" panose="020B0504030101020102" pitchFamily="34" charset="0"/>
                <a:ea typeface="+mn-ea"/>
                <a:cs typeface="+mn-cs"/>
              </a:defRPr>
            </a:pPr>
            <a:endParaRPr lang="en-US"/>
          </a:p>
        </c:txPr>
        <c:crossAx val="1805152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ru-RU"/>
          </a:p>
        </p:txBody>
      </p:sp>
      <p:sp>
        <p:nvSpPr>
          <p:cNvPr id="3" name="Дата 2"/>
          <p:cNvSpPr>
            <a:spLocks noGrp="1"/>
          </p:cNvSpPr>
          <p:nvPr>
            <p:ph type="dt" sz="quarter" idx="1"/>
          </p:nvPr>
        </p:nvSpPr>
        <p:spPr>
          <a:xfrm>
            <a:off x="3814626" y="0"/>
            <a:ext cx="2919565" cy="493789"/>
          </a:xfrm>
          <a:prstGeom prst="rect">
            <a:avLst/>
          </a:prstGeom>
        </p:spPr>
        <p:txBody>
          <a:bodyPr vert="horz" lIns="90754" tIns="45377" rIns="90754" bIns="45377" rtlCol="0"/>
          <a:lstStyle>
            <a:lvl1pPr algn="r">
              <a:defRPr sz="1200"/>
            </a:lvl1pPr>
          </a:lstStyle>
          <a:p>
            <a:fld id="{110A98B4-8FF9-49EE-AE01-C9F146C201D7}" type="datetimeFigureOut">
              <a:rPr lang="ru-RU" smtClean="0"/>
              <a:t>05.06.2023</a:t>
            </a:fld>
            <a:endParaRPr lang="ru-RU"/>
          </a:p>
        </p:txBody>
      </p:sp>
      <p:sp>
        <p:nvSpPr>
          <p:cNvPr id="4" name="Нижний колонтитул 3"/>
          <p:cNvSpPr>
            <a:spLocks noGrp="1"/>
          </p:cNvSpPr>
          <p:nvPr>
            <p:ph type="ftr" sz="quarter" idx="2"/>
          </p:nvPr>
        </p:nvSpPr>
        <p:spPr>
          <a:xfrm>
            <a:off x="0" y="9370947"/>
            <a:ext cx="2919565" cy="493789"/>
          </a:xfrm>
          <a:prstGeom prst="rect">
            <a:avLst/>
          </a:prstGeom>
        </p:spPr>
        <p:txBody>
          <a:bodyPr vert="horz" lIns="90754" tIns="45377" rIns="90754" bIns="45377" rtlCol="0" anchor="b"/>
          <a:lstStyle>
            <a:lvl1pPr algn="l">
              <a:defRPr sz="1200"/>
            </a:lvl1pPr>
          </a:lstStyle>
          <a:p>
            <a:endParaRPr lang="ru-RU"/>
          </a:p>
        </p:txBody>
      </p:sp>
      <p:sp>
        <p:nvSpPr>
          <p:cNvPr id="5" name="Номер слайда 4"/>
          <p:cNvSpPr>
            <a:spLocks noGrp="1"/>
          </p:cNvSpPr>
          <p:nvPr>
            <p:ph type="sldNum" sz="quarter" idx="3"/>
          </p:nvPr>
        </p:nvSpPr>
        <p:spPr>
          <a:xfrm>
            <a:off x="3814626" y="9370947"/>
            <a:ext cx="2919565" cy="493789"/>
          </a:xfrm>
          <a:prstGeom prst="rect">
            <a:avLst/>
          </a:prstGeom>
        </p:spPr>
        <p:txBody>
          <a:bodyPr vert="horz" lIns="90754" tIns="45377" rIns="90754" bIns="45377" rtlCol="0" anchor="b"/>
          <a:lstStyle>
            <a:lvl1pPr algn="r">
              <a:defRPr sz="1200"/>
            </a:lvl1pPr>
          </a:lstStyle>
          <a:p>
            <a:fld id="{F799D5DF-AC4C-40CE-ABC5-E3947663A247}" type="slidenum">
              <a:rPr lang="ru-RU" smtClean="0"/>
              <a:t>‹#›</a:t>
            </a:fld>
            <a:endParaRPr lang="ru-RU"/>
          </a:p>
        </p:txBody>
      </p:sp>
    </p:spTree>
    <p:extLst>
      <p:ext uri="{BB962C8B-B14F-4D97-AF65-F5344CB8AC3E}">
        <p14:creationId xmlns:p14="http://schemas.microsoft.com/office/powerpoint/2010/main" val="212788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0754" tIns="45377" rIns="90754" bIns="45377" rtlCol="0"/>
          <a:lstStyle>
            <a:lvl1pPr algn="l">
              <a:defRPr sz="1200"/>
            </a:lvl1pPr>
          </a:lstStyle>
          <a:p>
            <a:endParaRPr lang="en-GB"/>
          </a:p>
        </p:txBody>
      </p:sp>
      <p:sp>
        <p:nvSpPr>
          <p:cNvPr id="3" name="Date Placeholder 2"/>
          <p:cNvSpPr>
            <a:spLocks noGrp="1"/>
          </p:cNvSpPr>
          <p:nvPr>
            <p:ph type="dt" idx="1"/>
          </p:nvPr>
        </p:nvSpPr>
        <p:spPr>
          <a:xfrm>
            <a:off x="3815375" y="0"/>
            <a:ext cx="2918830" cy="495029"/>
          </a:xfrm>
          <a:prstGeom prst="rect">
            <a:avLst/>
          </a:prstGeom>
        </p:spPr>
        <p:txBody>
          <a:bodyPr vert="horz" lIns="90754" tIns="45377" rIns="90754" bIns="45377" rtlCol="0"/>
          <a:lstStyle>
            <a:lvl1pPr algn="r">
              <a:defRPr sz="1200"/>
            </a:lvl1pPr>
          </a:lstStyle>
          <a:p>
            <a:fld id="{5E5D92D0-7BD6-4530-AEE8-67D335B90B80}" type="datetimeFigureOut">
              <a:rPr lang="en-GB" smtClean="0"/>
              <a:t>05/06/2023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0754" tIns="45377" rIns="90754" bIns="45377"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0754" tIns="45377" rIns="90754" bIns="453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85"/>
            <a:ext cx="2918830" cy="495028"/>
          </a:xfrm>
          <a:prstGeom prst="rect">
            <a:avLst/>
          </a:prstGeom>
        </p:spPr>
        <p:txBody>
          <a:bodyPr vert="horz" lIns="90754" tIns="45377" rIns="90754" bIns="45377" rtlCol="0" anchor="b"/>
          <a:lstStyle>
            <a:lvl1pPr algn="l">
              <a:defRPr sz="1200"/>
            </a:lvl1pPr>
          </a:lstStyle>
          <a:p>
            <a:endParaRPr lang="en-GB"/>
          </a:p>
        </p:txBody>
      </p:sp>
      <p:sp>
        <p:nvSpPr>
          <p:cNvPr id="7" name="Slide Number Placeholder 6"/>
          <p:cNvSpPr>
            <a:spLocks noGrp="1"/>
          </p:cNvSpPr>
          <p:nvPr>
            <p:ph type="sldNum" sz="quarter" idx="5"/>
          </p:nvPr>
        </p:nvSpPr>
        <p:spPr>
          <a:xfrm>
            <a:off x="3815375" y="9371285"/>
            <a:ext cx="2918830" cy="495028"/>
          </a:xfrm>
          <a:prstGeom prst="rect">
            <a:avLst/>
          </a:prstGeom>
        </p:spPr>
        <p:txBody>
          <a:bodyPr vert="horz" lIns="90754" tIns="45377" rIns="90754" bIns="45377" rtlCol="0" anchor="b"/>
          <a:lstStyle>
            <a:lvl1pPr algn="r">
              <a:defRPr sz="1200"/>
            </a:lvl1pPr>
          </a:lstStyle>
          <a:p>
            <a:fld id="{7182D047-7784-46B4-9A28-B14841470D77}" type="slidenum">
              <a:rPr lang="en-GB" smtClean="0"/>
              <a:t>‹#›</a:t>
            </a:fld>
            <a:endParaRPr lang="en-GB"/>
          </a:p>
        </p:txBody>
      </p:sp>
    </p:spTree>
    <p:extLst>
      <p:ext uri="{BB962C8B-B14F-4D97-AF65-F5344CB8AC3E}">
        <p14:creationId xmlns:p14="http://schemas.microsoft.com/office/powerpoint/2010/main" val="10205398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kk" dirty="0"/>
              <a:t>2-7, 11 </a:t>
            </a:r>
            <a:r>
              <a:rPr lang="kk"/>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1</a:t>
            </a:fld>
            <a:endParaRPr lang="ru-RU" dirty="0">
              <a:solidFill>
                <a:prstClr val="black"/>
              </a:solidFill>
            </a:endParaRPr>
          </a:p>
        </p:txBody>
      </p:sp>
    </p:spTree>
    <p:extLst>
      <p:ext uri="{BB962C8B-B14F-4D97-AF65-F5344CB8AC3E}">
        <p14:creationId xmlns:p14="http://schemas.microsoft.com/office/powerpoint/2010/main" val="346354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kk" dirty="0"/>
              <a:t>2-7, 11 </a:t>
            </a:r>
            <a:r>
              <a:rPr lang="kk"/>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2</a:t>
            </a:fld>
            <a:endParaRPr lang="ru-RU" dirty="0">
              <a:solidFill>
                <a:prstClr val="black"/>
              </a:solidFill>
            </a:endParaRPr>
          </a:p>
        </p:txBody>
      </p:sp>
    </p:spTree>
    <p:extLst>
      <p:ext uri="{BB962C8B-B14F-4D97-AF65-F5344CB8AC3E}">
        <p14:creationId xmlns:p14="http://schemas.microsoft.com/office/powerpoint/2010/main" val="2033832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kk" dirty="0"/>
              <a:t>2-7, 11 </a:t>
            </a:r>
            <a:r>
              <a:rPr lang="kk"/>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3</a:t>
            </a:fld>
            <a:endParaRPr lang="ru-RU" dirty="0">
              <a:solidFill>
                <a:prstClr val="black"/>
              </a:solidFill>
            </a:endParaRPr>
          </a:p>
        </p:txBody>
      </p:sp>
    </p:spTree>
    <p:extLst>
      <p:ext uri="{BB962C8B-B14F-4D97-AF65-F5344CB8AC3E}">
        <p14:creationId xmlns:p14="http://schemas.microsoft.com/office/powerpoint/2010/main" val="380299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kk" dirty="0"/>
              <a:t>2-7, 11 </a:t>
            </a:r>
            <a:r>
              <a:rPr lang="kk"/>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4</a:t>
            </a:fld>
            <a:endParaRPr lang="ru-RU" dirty="0">
              <a:solidFill>
                <a:prstClr val="black"/>
              </a:solidFill>
            </a:endParaRPr>
          </a:p>
        </p:txBody>
      </p:sp>
    </p:spTree>
    <p:extLst>
      <p:ext uri="{BB962C8B-B14F-4D97-AF65-F5344CB8AC3E}">
        <p14:creationId xmlns:p14="http://schemas.microsoft.com/office/powerpoint/2010/main" val="349046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9300"/>
            <a:ext cx="6557963" cy="3689350"/>
          </a:xfrm>
        </p:spPr>
      </p:sp>
      <p:sp>
        <p:nvSpPr>
          <p:cNvPr id="3" name="Заметки 2"/>
          <p:cNvSpPr>
            <a:spLocks noGrp="1"/>
          </p:cNvSpPr>
          <p:nvPr>
            <p:ph type="body" idx="1"/>
          </p:nvPr>
        </p:nvSpPr>
        <p:spPr/>
        <p:txBody>
          <a:bodyPr/>
          <a:lstStyle/>
          <a:p>
            <a:r>
              <a:rPr lang="kk" dirty="0"/>
              <a:t>2-7, 11 </a:t>
            </a:r>
            <a:r>
              <a:rPr lang="kk"/>
              <a:t>, 25, 28</a:t>
            </a:r>
            <a:endParaRPr lang="ru-RU" dirty="0"/>
          </a:p>
        </p:txBody>
      </p:sp>
      <p:sp>
        <p:nvSpPr>
          <p:cNvPr id="4" name="Номер слайда 3"/>
          <p:cNvSpPr>
            <a:spLocks noGrp="1"/>
          </p:cNvSpPr>
          <p:nvPr>
            <p:ph type="sldNum" sz="quarter" idx="10"/>
          </p:nvPr>
        </p:nvSpPr>
        <p:spPr/>
        <p:txBody>
          <a:bodyPr/>
          <a:lstStyle/>
          <a:p>
            <a:fld id="{F52FB206-77EB-49DB-BF49-B02C8C12AE15}" type="slidenum">
              <a:rPr lang="ru-RU" smtClean="0">
                <a:solidFill>
                  <a:prstClr val="black"/>
                </a:solidFill>
              </a:rPr>
              <a:pPr/>
              <a:t>6</a:t>
            </a:fld>
            <a:endParaRPr lang="ru-RU" dirty="0">
              <a:solidFill>
                <a:prstClr val="black"/>
              </a:solidFill>
            </a:endParaRPr>
          </a:p>
        </p:txBody>
      </p:sp>
    </p:spTree>
    <p:extLst>
      <p:ext uri="{BB962C8B-B14F-4D97-AF65-F5344CB8AC3E}">
        <p14:creationId xmlns:p14="http://schemas.microsoft.com/office/powerpoint/2010/main" val="121553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66FC40F9-EDCE-43E4-B546-4773AB548CDD}"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57409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EA131EB-77DF-47E7-AE85-ACEF13E65406}"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232021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436336A-B470-4946-8A6F-37884AA439F2}"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246376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14629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440244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53498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761261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56FE5C-027B-4DB4-9E19-6764A3B9C3BC}"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33474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56FE5C-027B-4DB4-9E19-6764A3B9C3BC}"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4064358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6FE5C-027B-4DB4-9E19-6764A3B9C3BC}"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1377591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248494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492A3-4852-4150-AACF-013C2FF177A8}"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
        <p:nvSpPr>
          <p:cNvPr id="8" name="Text Placeholder 7"/>
          <p:cNvSpPr>
            <a:spLocks noGrp="1"/>
          </p:cNvSpPr>
          <p:nvPr>
            <p:ph type="body" sz="quarter" idx="13" hasCustomPrompt="1"/>
          </p:nvPr>
        </p:nvSpPr>
        <p:spPr>
          <a:xfrm rot="19603993">
            <a:off x="2110083" y="3077215"/>
            <a:ext cx="7409931" cy="914400"/>
          </a:xfrm>
        </p:spPr>
        <p:txBody>
          <a:bodyPr/>
          <a:lstStyle>
            <a:lvl1pPr marL="0" indent="0">
              <a:buNone/>
              <a:defRPr sz="4400">
                <a:solidFill>
                  <a:srgbClr val="FF0000"/>
                </a:solidFill>
              </a:defRPr>
            </a:lvl1pPr>
          </a:lstStyle>
          <a:p>
            <a:pPr lvl="0"/>
            <a:r>
              <a:rPr lang="ru-RU" dirty="0"/>
              <a:t>К О Н Ф И Д Е Н Ц И А Л Ь Н О</a:t>
            </a:r>
            <a:endParaRPr lang="en-US" dirty="0"/>
          </a:p>
        </p:txBody>
      </p:sp>
    </p:spTree>
    <p:extLst>
      <p:ext uri="{BB962C8B-B14F-4D97-AF65-F5344CB8AC3E}">
        <p14:creationId xmlns:p14="http://schemas.microsoft.com/office/powerpoint/2010/main" val="19284299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56FE5C-027B-4DB4-9E19-6764A3B9C3BC}"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1478412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62245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56FE5C-027B-4DB4-9E19-6764A3B9C3BC}"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D57A59-4BDC-4909-9C5F-5D3C09B0071A}" type="slidenum">
              <a:rPr lang="en-US" smtClean="0"/>
              <a:t>‹#›</a:t>
            </a:fld>
            <a:endParaRPr lang="en-US"/>
          </a:p>
        </p:txBody>
      </p:sp>
    </p:spTree>
    <p:extLst>
      <p:ext uri="{BB962C8B-B14F-4D97-AF65-F5344CB8AC3E}">
        <p14:creationId xmlns:p14="http://schemas.microsoft.com/office/powerpoint/2010/main" val="3979260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98322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4079811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53268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2182797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65DB8D-D4D1-4B84-88D1-ADD69A6864E4}"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366165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65DB8D-D4D1-4B84-88D1-ADD69A6864E4}"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286024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5DB8D-D4D1-4B84-88D1-ADD69A6864E4}"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31476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E26ADA-C5F0-4517-93FB-83730311F5A5}" type="datetime1">
              <a:rPr lang="en-GB" smtClean="0"/>
              <a:t>05/06/2023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4239779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906077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65DB8D-D4D1-4B84-88D1-ADD69A6864E4}"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4097528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198975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65DB8D-D4D1-4B84-88D1-ADD69A6864E4}"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FBE0BE-EAEE-4E2B-B054-6CFD8B0B0E29}" type="slidenum">
              <a:rPr lang="en-US" smtClean="0"/>
              <a:t>‹#›</a:t>
            </a:fld>
            <a:endParaRPr lang="en-US"/>
          </a:p>
        </p:txBody>
      </p:sp>
    </p:spTree>
    <p:extLst>
      <p:ext uri="{BB962C8B-B14F-4D97-AF65-F5344CB8AC3E}">
        <p14:creationId xmlns:p14="http://schemas.microsoft.com/office/powerpoint/2010/main" val="3615764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E4592C7-CE18-4B68-9489-E1D8E88F274D}"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55334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F89B822-265D-443C-9EC5-F865F7D7B44D}" type="datetime1">
              <a:rPr lang="en-GB" smtClean="0"/>
              <a:t>05/06/2023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85103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1A6E85-70B0-42C1-9518-FDC757F53B1E}" type="datetime1">
              <a:rPr lang="en-GB" smtClean="0"/>
              <a:t>05/06/2023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43905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C9F64-AD15-480C-8599-A9C692FF32D1}" type="datetime1">
              <a:rPr lang="en-GB" smtClean="0"/>
              <a:t>05/06/2023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332681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CCC5A-2734-4333-9B60-5D40F3BB683A}"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62370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9"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A58377-07B9-405E-9669-5B80A60BA8F3}" type="datetime1">
              <a:rPr lang="en-GB" smtClean="0"/>
              <a:t>05/06/2023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491A6-032C-40FC-9352-5C15067A65F6}" type="slidenum">
              <a:rPr lang="en-GB" smtClean="0"/>
              <a:t>‹#›</a:t>
            </a:fld>
            <a:endParaRPr lang="en-GB"/>
          </a:p>
        </p:txBody>
      </p:sp>
    </p:spTree>
    <p:extLst>
      <p:ext uri="{BB962C8B-B14F-4D97-AF65-F5344CB8AC3E}">
        <p14:creationId xmlns:p14="http://schemas.microsoft.com/office/powerpoint/2010/main" val="164983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CF386-2C57-4C59-B79D-C875CA61744D}" type="datetime1">
              <a:rPr lang="en-GB" smtClean="0"/>
              <a:t>05/06/2023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491A6-032C-40FC-9352-5C15067A65F6}" type="slidenum">
              <a:rPr lang="en-GB" smtClean="0"/>
              <a:t>‹#›</a:t>
            </a:fld>
            <a:endParaRPr lang="en-GB"/>
          </a:p>
        </p:txBody>
      </p:sp>
    </p:spTree>
    <p:extLst>
      <p:ext uri="{BB962C8B-B14F-4D97-AF65-F5344CB8AC3E}">
        <p14:creationId xmlns:p14="http://schemas.microsoft.com/office/powerpoint/2010/main" val="84520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6FE5C-027B-4DB4-9E19-6764A3B9C3BC}" type="datetimeFigureOut">
              <a:rPr lang="en-US" smtClean="0"/>
              <a:t>6/5/2023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57A59-4BDC-4909-9C5F-5D3C09B0071A}" type="slidenum">
              <a:rPr lang="en-US" smtClean="0"/>
              <a:t>‹#›</a:t>
            </a:fld>
            <a:endParaRPr lang="en-US"/>
          </a:p>
        </p:txBody>
      </p:sp>
    </p:spTree>
    <p:extLst>
      <p:ext uri="{BB962C8B-B14F-4D97-AF65-F5344CB8AC3E}">
        <p14:creationId xmlns:p14="http://schemas.microsoft.com/office/powerpoint/2010/main" val="1872359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DB8D-D4D1-4B84-88D1-ADD69A6864E4}" type="datetimeFigureOut">
              <a:rPr lang="en-US" smtClean="0"/>
              <a:t>6/5/2023</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BE0BE-EAEE-4E2B-B054-6CFD8B0B0E29}" type="slidenum">
              <a:rPr lang="en-US" smtClean="0"/>
              <a:t>‹#›</a:t>
            </a:fld>
            <a:endParaRPr lang="en-US"/>
          </a:p>
        </p:txBody>
      </p:sp>
    </p:spTree>
    <p:extLst>
      <p:ext uri="{BB962C8B-B14F-4D97-AF65-F5344CB8AC3E}">
        <p14:creationId xmlns:p14="http://schemas.microsoft.com/office/powerpoint/2010/main" val="3190264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
            <a:ext cx="12192000" cy="787399"/>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kk" sz="3600" b="1" dirty="0" smtClean="0">
                <a:solidFill>
                  <a:prstClr val="white"/>
                </a:solidFill>
                <a:latin typeface="Dax Offc Pro"/>
                <a:cs typeface="Segoe UI" panose="020B0502040204020203" pitchFamily="34" charset="0"/>
              </a:rPr>
              <a:t>Баға </a:t>
            </a:r>
            <a:r>
              <a:rPr lang="kk-KZ" sz="3600" b="1" dirty="0" smtClean="0">
                <a:solidFill>
                  <a:prstClr val="white"/>
                </a:solidFill>
                <a:latin typeface="Dax Offc Pro"/>
                <a:cs typeface="Segoe UI" panose="020B0502040204020203" pitchFamily="34" charset="0"/>
              </a:rPr>
              <a:t>құрылымы</a:t>
            </a:r>
            <a:endParaRPr lang="en-US" sz="3600" b="1" dirty="0">
              <a:solidFill>
                <a:prstClr val="white"/>
              </a:solidFill>
              <a:latin typeface="Dax Offc Pro"/>
              <a:cs typeface="Segoe UI" panose="020B0502040204020203"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7">
            <a:extLst>
              <a:ext uri="{FF2B5EF4-FFF2-40B4-BE49-F238E27FC236}">
                <a16:creationId xmlns:a16="http://schemas.microsoft.com/office/drawing/2014/main" xmlns="" id="{40573ED1-1D28-4E4D-ABDC-A4BA398CAD0A}"/>
              </a:ext>
            </a:extLst>
          </p:cNvPr>
          <p:cNvPicPr>
            <a:picLocks noChangeAspect="1"/>
          </p:cNvPicPr>
          <p:nvPr/>
        </p:nvPicPr>
        <p:blipFill rotWithShape="1">
          <a:blip r:embed="rId7"/>
          <a:srcRect t="37844" b="2851"/>
          <a:stretch/>
        </p:blipFill>
        <p:spPr>
          <a:xfrm>
            <a:off x="3244" y="1214772"/>
            <a:ext cx="12198051" cy="4434125"/>
          </a:xfrm>
          <a:prstGeom prst="rect">
            <a:avLst/>
          </a:prstGeom>
        </p:spPr>
      </p:pic>
    </p:spTree>
    <p:extLst>
      <p:ext uri="{BB962C8B-B14F-4D97-AF65-F5344CB8AC3E}">
        <p14:creationId xmlns:p14="http://schemas.microsoft.com/office/powerpoint/2010/main" val="2266352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115908"/>
            <a:ext cx="12192000" cy="5924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kk" sz="2400" b="1" dirty="0" smtClean="0">
                <a:solidFill>
                  <a:prstClr val="white"/>
                </a:solidFill>
                <a:latin typeface="Dax Offc Pro"/>
                <a:cs typeface="Segoe UI" panose="020B0502040204020203" pitchFamily="34" charset="0"/>
              </a:rPr>
              <a:t>Тарифтерді қалыптастыру</a:t>
            </a:r>
            <a:r>
              <a:rPr lang="kk-KZ" sz="2400" b="1" dirty="0" smtClean="0">
                <a:solidFill>
                  <a:prstClr val="white"/>
                </a:solidFill>
                <a:latin typeface="Dax Offc Pro"/>
                <a:cs typeface="Segoe UI" panose="020B0502040204020203" pitchFamily="34" charset="0"/>
              </a:rPr>
              <a:t> </a:t>
            </a:r>
            <a:r>
              <a:rPr lang="kk" sz="2400" b="1" dirty="0">
                <a:solidFill>
                  <a:prstClr val="white"/>
                </a:solidFill>
                <a:latin typeface="Dax Offc Pro"/>
                <a:cs typeface="Segoe UI" panose="020B0502040204020203" pitchFamily="34" charset="0"/>
              </a:rPr>
              <a:t>(баға</a:t>
            </a:r>
            <a:r>
              <a:rPr lang="kk-KZ" sz="2400" b="1" dirty="0">
                <a:solidFill>
                  <a:prstClr val="white"/>
                </a:solidFill>
                <a:latin typeface="Dax Offc Pro"/>
                <a:cs typeface="Segoe UI" panose="020B0502040204020203" pitchFamily="34" charset="0"/>
              </a:rPr>
              <a:t> құрылымы</a:t>
            </a:r>
            <a:r>
              <a:rPr lang="kk" sz="2400" b="1" dirty="0" smtClean="0">
                <a:solidFill>
                  <a:prstClr val="white"/>
                </a:solidFill>
                <a:latin typeface="Dax Offc Pro"/>
                <a:cs typeface="Segoe UI" panose="020B0502040204020203" pitchFamily="34" charset="0"/>
              </a:rPr>
              <a:t>)</a:t>
            </a:r>
            <a:endParaRPr lang="en-US" sz="2400" b="1" dirty="0">
              <a:solidFill>
                <a:prstClr val="white"/>
              </a:solidFill>
              <a:latin typeface="Dax Offc Pro"/>
              <a:cs typeface="Segoe UI" panose="020B0502040204020203"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Прямоугольник 1"/>
          <p:cNvSpPr/>
          <p:nvPr/>
        </p:nvSpPr>
        <p:spPr>
          <a:xfrm>
            <a:off x="6295055" y="1266726"/>
            <a:ext cx="5570818" cy="5591274"/>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kk" sz="1400" b="1" dirty="0" smtClean="0">
                <a:solidFill>
                  <a:srgbClr val="FF0000"/>
                </a:solidFill>
                <a:latin typeface="Dax Offc Pro" panose="020B0504030101020102" pitchFamily="34" charset="0"/>
                <a:ea typeface="Calibri" panose="020F0502020204030204" pitchFamily="34" charset="0"/>
                <a:cs typeface="Times New Roman" panose="02020603050405020304" pitchFamily="18" charset="0"/>
              </a:rPr>
              <a:t>2012 жыл </a:t>
            </a:r>
            <a:r>
              <a:rPr lang="kk" sz="1400" b="1" dirty="0" smtClean="0">
                <a:latin typeface="Dax Offc Pro" panose="020B0504030101020102" pitchFamily="34" charset="0"/>
                <a:ea typeface="Calibri" panose="020F0502020204030204" pitchFamily="34" charset="0"/>
                <a:cs typeface="Times New Roman" panose="02020603050405020304" pitchFamily="18" charset="0"/>
              </a:rPr>
              <a:t>–</a:t>
            </a:r>
            <a:r>
              <a:rPr lang="kk" sz="1400" b="1" dirty="0" smtClean="0">
                <a:solidFill>
                  <a:srgbClr val="FF0000"/>
                </a:solidFill>
                <a:latin typeface="Dax Offc Pro" panose="020B0504030101020102" pitchFamily="34" charset="0"/>
                <a:ea typeface="Calibri" panose="020F0502020204030204" pitchFamily="34" charset="0"/>
                <a:cs typeface="Times New Roman" panose="02020603050405020304" pitchFamily="18" charset="0"/>
              </a:rPr>
              <a:t> </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Қазақстанның әуе кеңістігін либерализациялау. Кез келген тасымалдаушы Қазақстан</a:t>
            </a:r>
            <a:r>
              <a:rPr lang="kk-KZ"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 ішінде</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кез келген </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бағыт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бойынша кез келген жиілік пен сыйымдылықтағы рейстерді </a:t>
            </a:r>
            <a:r>
              <a:rPr lang="kk-KZ"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орындай алады.</a:t>
            </a: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Нарықтық экономика жағдайында бағаны қалыптастыруда шешуші рөл сұраныс пен ұсынысқа, </a:t>
            </a:r>
            <a:r>
              <a:rPr lang="kk-KZ"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әуе</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компания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көрсететін қызметтердің пайдалылығы мен сапасына тиесілі.</a:t>
            </a: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kk-KZ" sz="1400" dirty="0" smtClean="0">
                <a:solidFill>
                  <a:srgbClr val="002060"/>
                </a:solidFill>
                <a:latin typeface="Dax Offc Pro" panose="020B0504030101020102" pitchFamily="34" charset="0"/>
              </a:rPr>
              <a:t>Т</a:t>
            </a:r>
            <a:r>
              <a:rPr lang="kk" sz="1400" dirty="0" smtClean="0">
                <a:solidFill>
                  <a:srgbClr val="002060"/>
                </a:solidFill>
                <a:latin typeface="Dax Offc Pro" panose="020B0504030101020102" pitchFamily="34" charset="0"/>
              </a:rPr>
              <a:t>арифтерді</a:t>
            </a:r>
            <a:r>
              <a:rPr lang="kk" sz="1400" b="1" dirty="0" smtClean="0">
                <a:solidFill>
                  <a:srgbClr val="002060"/>
                </a:solidFill>
                <a:latin typeface="Dax Offc Pro" panose="020B0504030101020102" pitchFamily="34" charset="0"/>
              </a:rPr>
              <a:t>, </a:t>
            </a:r>
            <a:r>
              <a:rPr lang="kk" sz="1400" dirty="0">
                <a:solidFill>
                  <a:srgbClr val="002060"/>
                </a:solidFill>
                <a:latin typeface="Dax Offc Pro" panose="020B0504030101020102" pitchFamily="34" charset="0"/>
              </a:rPr>
              <a:t>кестелерді, нарықтың басқа қатысушылары көрсететін қызметтерді </a:t>
            </a:r>
            <a:r>
              <a:rPr lang="kk" sz="1400" dirty="0" smtClean="0">
                <a:solidFill>
                  <a:srgbClr val="002060"/>
                </a:solidFill>
                <a:latin typeface="Dax Offc Pro" panose="020B0504030101020102" pitchFamily="34" charset="0"/>
              </a:rPr>
              <a:t>және </a:t>
            </a:r>
            <a:r>
              <a:rPr lang="kk" sz="1400" dirty="0">
                <a:solidFill>
                  <a:srgbClr val="002060"/>
                </a:solidFill>
                <a:latin typeface="Dax Offc Pro" panose="020B0504030101020102" pitchFamily="34" charset="0"/>
              </a:rPr>
              <a:t>басқа </a:t>
            </a:r>
            <a:r>
              <a:rPr lang="kk" sz="1400" dirty="0" smtClean="0">
                <a:solidFill>
                  <a:srgbClr val="002060"/>
                </a:solidFill>
                <a:latin typeface="Dax Offc Pro" panose="020B0504030101020102" pitchFamily="34" charset="0"/>
              </a:rPr>
              <a:t>факторларды</a:t>
            </a:r>
            <a:r>
              <a:rPr lang="kk-KZ" sz="1400" dirty="0" smtClean="0">
                <a:solidFill>
                  <a:srgbClr val="002060"/>
                </a:solidFill>
                <a:latin typeface="Dax Offc Pro" panose="020B0504030101020102" pitchFamily="34" charset="0"/>
              </a:rPr>
              <a:t> салыстырмалы </a:t>
            </a:r>
            <a:r>
              <a:rPr lang="kk-KZ" sz="1400" dirty="0">
                <a:solidFill>
                  <a:srgbClr val="002060"/>
                </a:solidFill>
                <a:latin typeface="Dax Offc Pro" panose="020B0504030101020102" pitchFamily="34" charset="0"/>
              </a:rPr>
              <a:t>талдау</a:t>
            </a:r>
            <a:r>
              <a:rPr lang="kk" sz="1400" dirty="0">
                <a:solidFill>
                  <a:srgbClr val="002060"/>
                </a:solidFill>
                <a:latin typeface="Dax Offc Pro" panose="020B0504030101020102" pitchFamily="34" charset="0"/>
              </a:rPr>
              <a:t> </a:t>
            </a:r>
            <a:r>
              <a:rPr lang="kk-KZ" sz="1400" dirty="0" smtClean="0">
                <a:solidFill>
                  <a:srgbClr val="002060"/>
                </a:solidFill>
                <a:latin typeface="Dax Offc Pro" panose="020B0504030101020102" pitchFamily="34" charset="0"/>
              </a:rPr>
              <a:t>арқылы </a:t>
            </a:r>
            <a:r>
              <a:rPr lang="kk-KZ" sz="1400" dirty="0">
                <a:solidFill>
                  <a:srgbClr val="002060"/>
                </a:solidFill>
                <a:latin typeface="Dax Offc Pro" panose="020B0504030101020102" pitchFamily="34" charset="0"/>
              </a:rPr>
              <a:t>б</a:t>
            </a:r>
            <a:r>
              <a:rPr lang="kk" sz="1400" dirty="0">
                <a:solidFill>
                  <a:srgbClr val="002060"/>
                </a:solidFill>
                <a:latin typeface="Dax Offc Pro" panose="020B0504030101020102" pitchFamily="34" charset="0"/>
              </a:rPr>
              <a:t>аға </a:t>
            </a:r>
            <a:r>
              <a:rPr lang="kk-KZ" sz="1400" dirty="0" smtClean="0">
                <a:solidFill>
                  <a:srgbClr val="002060"/>
                </a:solidFill>
                <a:latin typeface="Dax Offc Pro" panose="020B0504030101020102" pitchFamily="34" charset="0"/>
              </a:rPr>
              <a:t>құрылымының н</a:t>
            </a:r>
            <a:r>
              <a:rPr lang="kk" sz="1400" dirty="0" smtClean="0">
                <a:solidFill>
                  <a:srgbClr val="002060"/>
                </a:solidFill>
                <a:latin typeface="Dax Offc Pro" panose="020B0504030101020102" pitchFamily="34" charset="0"/>
              </a:rPr>
              <a:t>арық</a:t>
            </a:r>
            <a:r>
              <a:rPr lang="kk-KZ" sz="1400" dirty="0">
                <a:solidFill>
                  <a:srgbClr val="002060"/>
                </a:solidFill>
                <a:latin typeface="Dax Offc Pro" panose="020B0504030101020102" pitchFamily="34" charset="0"/>
              </a:rPr>
              <a:t>тық</a:t>
            </a:r>
            <a:r>
              <a:rPr lang="kk" sz="1400" dirty="0">
                <a:solidFill>
                  <a:srgbClr val="002060"/>
                </a:solidFill>
                <a:latin typeface="Dax Offc Pro" panose="020B0504030101020102" pitchFamily="34" charset="0"/>
              </a:rPr>
              <a:t> </a:t>
            </a:r>
            <a:r>
              <a:rPr lang="kk-KZ" sz="1400" dirty="0" smtClean="0">
                <a:solidFill>
                  <a:srgbClr val="002060"/>
                </a:solidFill>
                <a:latin typeface="Dax Offc Pro" panose="020B0504030101020102" pitchFamily="34" charset="0"/>
              </a:rPr>
              <a:t>әдісі </a:t>
            </a:r>
            <a:r>
              <a:rPr lang="kk" sz="1400" dirty="0">
                <a:solidFill>
                  <a:srgbClr val="002060"/>
                </a:solidFill>
                <a:latin typeface="Dax Offc Pro" panose="020B0504030101020102" pitchFamily="34" charset="0"/>
              </a:rPr>
              <a:t>(</a:t>
            </a:r>
            <a:r>
              <a:rPr lang="kk" sz="1400" b="1" dirty="0">
                <a:solidFill>
                  <a:srgbClr val="002060"/>
                </a:solidFill>
                <a:latin typeface="Dax Offc Pro" panose="020B0504030101020102" pitchFamily="34" charset="0"/>
              </a:rPr>
              <a:t>шығы</a:t>
            </a:r>
            <a:r>
              <a:rPr lang="kk-KZ" sz="1400" b="1" dirty="0">
                <a:solidFill>
                  <a:srgbClr val="002060"/>
                </a:solidFill>
                <a:latin typeface="Dax Offc Pro" panose="020B0504030101020102" pitchFamily="34" charset="0"/>
              </a:rPr>
              <a:t>сқа</a:t>
            </a:r>
            <a:r>
              <a:rPr lang="kk" sz="1400" b="1" dirty="0">
                <a:solidFill>
                  <a:srgbClr val="002060"/>
                </a:solidFill>
                <a:latin typeface="Dax Offc Pro" panose="020B0504030101020102" pitchFamily="34" charset="0"/>
              </a:rPr>
              <a:t> негізделген</a:t>
            </a:r>
            <a:r>
              <a:rPr lang="kk-KZ" sz="1400" b="1" dirty="0">
                <a:solidFill>
                  <a:srgbClr val="002060"/>
                </a:solidFill>
                <a:latin typeface="Dax Offc Pro" panose="020B0504030101020102" pitchFamily="34" charset="0"/>
              </a:rPr>
              <a:t> </a:t>
            </a:r>
            <a:r>
              <a:rPr lang="kk" sz="1400" b="1" dirty="0">
                <a:solidFill>
                  <a:srgbClr val="002060"/>
                </a:solidFill>
                <a:latin typeface="Dax Offc Pro" panose="020B0504030101020102" pitchFamily="34" charset="0"/>
              </a:rPr>
              <a:t>шығын</a:t>
            </a:r>
            <a:r>
              <a:rPr lang="kk-KZ" sz="1400" b="1" dirty="0">
                <a:solidFill>
                  <a:srgbClr val="002060"/>
                </a:solidFill>
                <a:latin typeface="Dax Offc Pro" panose="020B0504030101020102" pitchFamily="34" charset="0"/>
              </a:rPr>
              <a:t>дық</a:t>
            </a:r>
            <a:r>
              <a:rPr lang="kk" sz="1400" b="1" dirty="0">
                <a:solidFill>
                  <a:srgbClr val="002060"/>
                </a:solidFill>
                <a:latin typeface="Dax Offc Pro" panose="020B0504030101020102" pitchFamily="34" charset="0"/>
              </a:rPr>
              <a:t> емес) </a:t>
            </a:r>
            <a:r>
              <a:rPr lang="kk-KZ" sz="1400" dirty="0" smtClean="0">
                <a:solidFill>
                  <a:srgbClr val="002060"/>
                </a:solidFill>
                <a:latin typeface="Dax Offc Pro" panose="020B0504030101020102" pitchFamily="34" charset="0"/>
              </a:rPr>
              <a:t>қолданылады.</a:t>
            </a:r>
            <a:endParaRPr lang="ru-RU" sz="1400" dirty="0" smtClean="0">
              <a:solidFill>
                <a:srgbClr val="002060"/>
              </a:solidFill>
              <a:latin typeface="Dax Offc Pro" panose="020B0504030101020102" pitchFamily="34" charset="0"/>
            </a:endParaRPr>
          </a:p>
          <a:p>
            <a:pPr marL="285750" indent="-285750" algn="just">
              <a:lnSpc>
                <a:spcPct val="115000"/>
              </a:lnSpc>
              <a:spcAft>
                <a:spcPts val="1000"/>
              </a:spcAft>
              <a:buFont typeface="Arial" panose="020B0604020202020204" pitchFamily="34" charset="0"/>
              <a:buChar char="•"/>
            </a:pP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«Эйр Астана»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өз тарифтерін өзі ұсынатын қызметтердің </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саны мен сапасына қарай және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бәсекеге қабілетті </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деңгейде</a:t>
            </a:r>
            <a:r>
              <a:rPr lang="kk-KZ"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гі</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 </a:t>
            </a:r>
            <a:r>
              <a:rPr lang="kk" sz="1400" dirty="0">
                <a:solidFill>
                  <a:srgbClr val="002060"/>
                </a:solidFill>
                <a:latin typeface="Dax Offc Pro" panose="020B0504030101020102" pitchFamily="34" charset="0"/>
                <a:ea typeface="Calibri" panose="020F0502020204030204" pitchFamily="34" charset="0"/>
                <a:cs typeface="Times New Roman" panose="02020603050405020304" pitchFamily="18" charset="0"/>
              </a:rPr>
              <a:t>тариф дәлізінде </a:t>
            </a:r>
            <a:r>
              <a:rPr lang="kk"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rPr>
              <a:t>белгілейді .</a:t>
            </a:r>
          </a:p>
          <a:p>
            <a:pPr marL="285750" indent="-285750" algn="just">
              <a:lnSpc>
                <a:spcPct val="115000"/>
              </a:lnSpc>
              <a:spcAft>
                <a:spcPts val="1000"/>
              </a:spcAft>
              <a:buFont typeface="Arial" panose="020B0604020202020204" pitchFamily="34" charset="0"/>
              <a:buChar char="•"/>
            </a:pP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endParaRPr lang="ru-RU" sz="1400" dirty="0" smtClean="0">
              <a:solidFill>
                <a:srgbClr val="002060"/>
              </a:solidFill>
              <a:latin typeface="Dax Offc Pro" panose="020B0504030101020102"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endParaRPr lang="en-US" dirty="0" smtClean="0">
              <a:solidFill>
                <a:srgbClr val="002060"/>
              </a:solidFill>
              <a:effectLst/>
              <a:latin typeface="Dax Offc Pro" panose="020B0504030101020102" pitchFamily="34" charset="0"/>
              <a:ea typeface="Calibri" panose="020F0502020204030204" pitchFamily="34" charset="0"/>
              <a:cs typeface="Times New Roman" panose="02020603050405020304" pitchFamily="18" charset="0"/>
            </a:endParaRPr>
          </a:p>
          <a:p>
            <a:pPr indent="457200" algn="just">
              <a:lnSpc>
                <a:spcPct val="115000"/>
              </a:lnSpc>
              <a:spcAft>
                <a:spcPts val="1000"/>
              </a:spcAft>
            </a:pPr>
            <a:endParaRPr lang="ru-RU" dirty="0">
              <a:solidFill>
                <a:srgbClr val="002060"/>
              </a:solidFill>
              <a:effectLst/>
              <a:latin typeface="Dax Offc Pro" panose="020B0504030101020102" pitchFamily="34" charset="0"/>
              <a:ea typeface="Calibri" panose="020F0502020204030204" pitchFamily="34" charset="0"/>
              <a:cs typeface="Times New Roman" panose="02020603050405020304" pitchFamily="18" charset="0"/>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532" y="1066800"/>
            <a:ext cx="5919752" cy="443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516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6239593" y="3530193"/>
            <a:ext cx="4485240" cy="2048082"/>
            <a:chOff x="6239593" y="3530193"/>
            <a:chExt cx="4485240" cy="2048082"/>
          </a:xfrm>
        </p:grpSpPr>
        <p:pic>
          <p:nvPicPr>
            <p:cNvPr id="10" name="Рисунок 9"/>
            <p:cNvPicPr>
              <a:picLocks noChangeAspect="1"/>
            </p:cNvPicPr>
            <p:nvPr/>
          </p:nvPicPr>
          <p:blipFill rotWithShape="1">
            <a:blip r:embed="rId3"/>
            <a:srcRect t="24425"/>
            <a:stretch/>
          </p:blipFill>
          <p:spPr>
            <a:xfrm>
              <a:off x="6239593" y="3530193"/>
              <a:ext cx="4485240" cy="2048082"/>
            </a:xfrm>
            <a:prstGeom prst="rect">
              <a:avLst/>
            </a:prstGeom>
          </p:spPr>
        </p:pic>
        <p:pic>
          <p:nvPicPr>
            <p:cNvPr id="16" name="Picture 2" descr="Информация о COVID-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9709">
              <a:off x="7967172" y="4675758"/>
              <a:ext cx="672767" cy="36161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21131" y="5145947"/>
            <a:ext cx="4954702" cy="818855"/>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kk" sz="1050" b="1" dirty="0" smtClean="0">
                <a:solidFill>
                  <a:srgbClr val="1F497D"/>
                </a:solidFill>
                <a:latin typeface="Dax Offc Pro" panose="020B0504030101020102" pitchFamily="34" charset="0"/>
                <a:ea typeface="Calibri"/>
              </a:rPr>
              <a:t>«Эйр Астана» компаниялар тобының</a:t>
            </a:r>
            <a:r>
              <a:rPr lang="kk-KZ" sz="1050" b="1" dirty="0" smtClean="0">
                <a:solidFill>
                  <a:srgbClr val="1F497D"/>
                </a:solidFill>
                <a:latin typeface="Dax Offc Pro" panose="020B0504030101020102" pitchFamily="34" charset="0"/>
                <a:ea typeface="Calibri"/>
              </a:rPr>
              <a:t> ішкі рейстердегі жүктелім </a:t>
            </a:r>
            <a:r>
              <a:rPr lang="en-US" sz="1050" b="1" dirty="0" smtClean="0">
                <a:solidFill>
                  <a:srgbClr val="1F497D"/>
                </a:solidFill>
                <a:latin typeface="Dax Offc Pro" panose="020B0504030101020102" pitchFamily="34" charset="0"/>
                <a:ea typeface="Calibri"/>
              </a:rPr>
              <a:t>%-</a:t>
            </a:r>
            <a:r>
              <a:rPr lang="ru-RU" sz="1050" b="1" dirty="0" smtClean="0">
                <a:solidFill>
                  <a:srgbClr val="1F497D"/>
                </a:solidFill>
                <a:latin typeface="Dax Offc Pro" panose="020B0504030101020102" pitchFamily="34" charset="0"/>
                <a:ea typeface="Calibri"/>
              </a:rPr>
              <a:t>ы</a:t>
            </a:r>
            <a:endParaRPr lang="ru-RU" sz="1050" b="1" dirty="0">
              <a:solidFill>
                <a:srgbClr val="1F497D"/>
              </a:solidFill>
              <a:latin typeface="Dax Offc Pro" panose="020B0504030101020102" pitchFamily="34" charset="0"/>
              <a:ea typeface="Calibri"/>
            </a:endParaRPr>
          </a:p>
        </p:txBody>
      </p:sp>
      <p:sp>
        <p:nvSpPr>
          <p:cNvPr id="15" name="Прямоугольник 14"/>
          <p:cNvSpPr/>
          <p:nvPr/>
        </p:nvSpPr>
        <p:spPr>
          <a:xfrm>
            <a:off x="4842456" y="349468"/>
            <a:ext cx="7148891" cy="3954929"/>
          </a:xfrm>
          <a:prstGeom prst="rect">
            <a:avLst/>
          </a:prstGeom>
        </p:spPr>
        <p:txBody>
          <a:bodyPr wrap="square">
            <a:spAutoFit/>
          </a:bodyPr>
          <a:lstStyle/>
          <a:p>
            <a:pPr marL="285750" indent="-285750" algn="just">
              <a:spcAft>
                <a:spcPts val="0"/>
              </a:spcAft>
              <a:buFont typeface="Arial" panose="020B0604020202020204" pitchFamily="34" charset="0"/>
              <a:buChar char="•"/>
            </a:pPr>
            <a:endParaRPr lang="ru-RU" sz="1400" dirty="0" smtClean="0">
              <a:solidFill>
                <a:srgbClr val="FF000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kk" sz="1100" b="1" dirty="0">
                <a:solidFill>
                  <a:srgbClr val="FF0000"/>
                </a:solidFill>
                <a:latin typeface="Dax Offc Pro" panose="020B0504030101020102" pitchFamily="34" charset="0"/>
                <a:ea typeface="Calibri" panose="020F0502020204030204" pitchFamily="34" charset="0"/>
              </a:rPr>
              <a:t>2021 жылдың 1 қазанынан бастап </a:t>
            </a:r>
            <a:r>
              <a:rPr lang="kk" sz="1100" dirty="0" smtClean="0">
                <a:solidFill>
                  <a:srgbClr val="002060"/>
                </a:solidFill>
                <a:latin typeface="Dax Offc Pro" panose="020B0504030101020102" pitchFamily="34" charset="0"/>
                <a:ea typeface="Calibri" panose="020F0502020204030204" pitchFamily="34" charset="0"/>
              </a:rPr>
              <a:t>Эйр Астана </a:t>
            </a:r>
            <a:r>
              <a:rPr lang="kk" sz="1100" dirty="0">
                <a:solidFill>
                  <a:srgbClr val="002060"/>
                </a:solidFill>
                <a:latin typeface="Dax Offc Pro" panose="020B0504030101020102" pitchFamily="34" charset="0"/>
                <a:ea typeface="Calibri" panose="020F0502020204030204" pitchFamily="34" charset="0"/>
              </a:rPr>
              <a:t>ішкі бағыттарда эконом-кластың максималды тарифінің деңгейін </a:t>
            </a:r>
            <a:r>
              <a:rPr lang="kk" sz="1100" b="1" dirty="0">
                <a:solidFill>
                  <a:srgbClr val="FF0000"/>
                </a:solidFill>
                <a:latin typeface="Dax Offc Pro" panose="020B0504030101020102" pitchFamily="34" charset="0"/>
                <a:ea typeface="Calibri" panose="020F0502020204030204" pitchFamily="34" charset="0"/>
              </a:rPr>
              <a:t>10</a:t>
            </a:r>
            <a:r>
              <a:rPr lang="kk" sz="1100" b="1" dirty="0" smtClean="0">
                <a:solidFill>
                  <a:srgbClr val="FF0000"/>
                </a:solidFill>
                <a:latin typeface="Dax Offc Pro" panose="020B0504030101020102" pitchFamily="34" charset="0"/>
                <a:ea typeface="Calibri" panose="020F0502020204030204" pitchFamily="34" charset="0"/>
              </a:rPr>
              <a:t>%-</a:t>
            </a:r>
            <a:r>
              <a:rPr lang="kk" sz="1100" b="1" dirty="0">
                <a:solidFill>
                  <a:srgbClr val="FF0000"/>
                </a:solidFill>
                <a:latin typeface="Dax Offc Pro" panose="020B0504030101020102" pitchFamily="34" charset="0"/>
                <a:ea typeface="Calibri" panose="020F0502020204030204" pitchFamily="34" charset="0"/>
              </a:rPr>
              <a:t>ға </a:t>
            </a:r>
            <a:r>
              <a:rPr lang="kk" sz="1100" b="1" dirty="0" smtClean="0">
                <a:solidFill>
                  <a:srgbClr val="FF0000"/>
                </a:solidFill>
                <a:latin typeface="Dax Offc Pro" panose="020B0504030101020102" pitchFamily="34" charset="0"/>
                <a:ea typeface="Calibri" panose="020F0502020204030204" pitchFamily="34" charset="0"/>
              </a:rPr>
              <a:t>төмендетті</a:t>
            </a:r>
            <a:r>
              <a:rPr lang="kk" sz="1100" dirty="0" smtClean="0">
                <a:solidFill>
                  <a:srgbClr val="1F497D"/>
                </a:solidFill>
                <a:latin typeface="Dax Offc Pro" panose="020B0504030101020102" pitchFamily="34" charset="0"/>
                <a:ea typeface="Calibri" panose="020F0502020204030204" pitchFamily="34" charset="0"/>
              </a:rPr>
              <a:t>, </a:t>
            </a:r>
            <a:r>
              <a:rPr lang="kk" sz="1100" dirty="0">
                <a:solidFill>
                  <a:srgbClr val="002060"/>
                </a:solidFill>
                <a:latin typeface="Dax Offc Pro" panose="020B0504030101020102" pitchFamily="34" charset="0"/>
                <a:ea typeface="Calibri" panose="020F0502020204030204" pitchFamily="34" charset="0"/>
              </a:rPr>
              <a:t>бұл орташа есеппен </a:t>
            </a:r>
            <a:r>
              <a:rPr lang="kk" sz="1100" b="1" dirty="0">
                <a:solidFill>
                  <a:srgbClr val="FF0000"/>
                </a:solidFill>
                <a:latin typeface="Dax Offc Pro" panose="020B0504030101020102" pitchFamily="34" charset="0"/>
                <a:ea typeface="Calibri" panose="020F0502020204030204" pitchFamily="34" charset="0"/>
              </a:rPr>
              <a:t>5600 теңгені құрады </a:t>
            </a:r>
            <a:r>
              <a:rPr lang="kk" sz="1100" dirty="0">
                <a:solidFill>
                  <a:srgbClr val="002060"/>
                </a:solidFill>
                <a:latin typeface="Dax Offc Pro" panose="020B0504030101020102" pitchFamily="34" charset="0"/>
                <a:ea typeface="Calibri" panose="020F0502020204030204" pitchFamily="34" charset="0"/>
              </a:rPr>
              <a:t>(бір </a:t>
            </a:r>
            <a:r>
              <a:rPr lang="kk" sz="1100" dirty="0" smtClean="0">
                <a:solidFill>
                  <a:srgbClr val="002060"/>
                </a:solidFill>
                <a:latin typeface="Dax Offc Pro" panose="020B0504030101020102" pitchFamily="34" charset="0"/>
                <a:ea typeface="Calibri" panose="020F0502020204030204" pitchFamily="34" charset="0"/>
              </a:rPr>
              <a:t>бағыт</a:t>
            </a:r>
            <a:r>
              <a:rPr lang="kk-KZ" sz="1100" dirty="0" smtClean="0">
                <a:solidFill>
                  <a:srgbClr val="002060"/>
                </a:solidFill>
                <a:latin typeface="Dax Offc Pro" panose="020B0504030101020102" pitchFamily="34" charset="0"/>
                <a:ea typeface="Calibri" panose="020F0502020204030204" pitchFamily="34" charset="0"/>
              </a:rPr>
              <a:t>тағы</a:t>
            </a:r>
            <a:r>
              <a:rPr lang="kk" sz="1100" dirty="0" smtClean="0">
                <a:solidFill>
                  <a:srgbClr val="002060"/>
                </a:solidFill>
                <a:latin typeface="Dax Offc Pro" panose="020B0504030101020102" pitchFamily="34" charset="0"/>
                <a:ea typeface="Calibri" panose="020F0502020204030204" pitchFamily="34" charset="0"/>
              </a:rPr>
              <a:t> </a:t>
            </a:r>
            <a:r>
              <a:rPr lang="kk" sz="1100" dirty="0">
                <a:solidFill>
                  <a:srgbClr val="002060"/>
                </a:solidFill>
                <a:latin typeface="Dax Offc Pro" panose="020B0504030101020102" pitchFamily="34" charset="0"/>
                <a:ea typeface="Calibri" panose="020F0502020204030204" pitchFamily="34" charset="0"/>
              </a:rPr>
              <a:t>тарифтер </a:t>
            </a:r>
            <a:r>
              <a:rPr lang="kk" sz="1100" dirty="0" smtClean="0">
                <a:solidFill>
                  <a:srgbClr val="002060"/>
                </a:solidFill>
                <a:latin typeface="Dax Offc Pro" panose="020B0504030101020102" pitchFamily="34" charset="0"/>
                <a:ea typeface="Calibri" panose="020F0502020204030204" pitchFamily="34" charset="0"/>
              </a:rPr>
              <a:t>үшін).</a:t>
            </a:r>
          </a:p>
          <a:p>
            <a:pPr marL="285750" indent="-285750" algn="just">
              <a:spcAft>
                <a:spcPts val="0"/>
              </a:spcAft>
              <a:buFont typeface="Arial" panose="020B0604020202020204" pitchFamily="34" charset="0"/>
              <a:buChar char="•"/>
            </a:pPr>
            <a:endParaRPr lang="ru-RU" sz="1100" dirty="0">
              <a:solidFill>
                <a:srgbClr val="00206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kk" sz="1100" b="1" dirty="0">
                <a:solidFill>
                  <a:srgbClr val="FF0000"/>
                </a:solidFill>
                <a:latin typeface="Dax Offc Pro" panose="020B0504030101020102" pitchFamily="34" charset="0"/>
                <a:ea typeface="Calibri" panose="020F0502020204030204" pitchFamily="34" charset="0"/>
              </a:rPr>
              <a:t>2021 жылдың 1 </a:t>
            </a:r>
            <a:r>
              <a:rPr lang="kk" sz="1100" b="1" dirty="0" smtClean="0">
                <a:solidFill>
                  <a:srgbClr val="FF0000"/>
                </a:solidFill>
                <a:latin typeface="Dax Offc Pro" panose="020B0504030101020102" pitchFamily="34" charset="0"/>
                <a:ea typeface="Calibri" panose="020F0502020204030204" pitchFamily="34" charset="0"/>
              </a:rPr>
              <a:t>қараша</a:t>
            </a:r>
            <a:r>
              <a:rPr lang="kk-KZ" sz="1100" b="1" dirty="0" smtClean="0">
                <a:solidFill>
                  <a:srgbClr val="FF0000"/>
                </a:solidFill>
                <a:latin typeface="Dax Offc Pro" panose="020B0504030101020102" pitchFamily="34" charset="0"/>
                <a:ea typeface="Calibri" panose="020F0502020204030204" pitchFamily="34" charset="0"/>
              </a:rPr>
              <a:t>сын</a:t>
            </a:r>
            <a:r>
              <a:rPr lang="kk" sz="1100" b="1" dirty="0" smtClean="0">
                <a:solidFill>
                  <a:srgbClr val="FF0000"/>
                </a:solidFill>
                <a:latin typeface="Dax Offc Pro" panose="020B0504030101020102" pitchFamily="34" charset="0"/>
                <a:ea typeface="Calibri" panose="020F0502020204030204" pitchFamily="34" charset="0"/>
              </a:rPr>
              <a:t>ан бастап </a:t>
            </a:r>
            <a:r>
              <a:rPr lang="kk-KZ" sz="1100" dirty="0" smtClean="0">
                <a:solidFill>
                  <a:srgbClr val="002060"/>
                </a:solidFill>
                <a:latin typeface="Dax Offc Pro" panose="020B0504030101020102" pitchFamily="34" charset="0"/>
                <a:ea typeface="Calibri" panose="020F0502020204030204" pitchFamily="34" charset="0"/>
              </a:rPr>
              <a:t>жүксіз</a:t>
            </a:r>
            <a:r>
              <a:rPr lang="kk" sz="1100" dirty="0" smtClean="0">
                <a:solidFill>
                  <a:srgbClr val="002060"/>
                </a:solidFill>
                <a:latin typeface="Dax Offc Pro" panose="020B0504030101020102" pitchFamily="34" charset="0"/>
                <a:ea typeface="Calibri" panose="020F0502020204030204" pitchFamily="34" charset="0"/>
              </a:rPr>
              <a:t> </a:t>
            </a:r>
            <a:r>
              <a:rPr lang="kk" sz="1100" dirty="0">
                <a:solidFill>
                  <a:srgbClr val="002060"/>
                </a:solidFill>
                <a:latin typeface="Dax Offc Pro" panose="020B0504030101020102" pitchFamily="34" charset="0"/>
                <a:ea typeface="Calibri" panose="020F0502020204030204" pitchFamily="34" charset="0"/>
              </a:rPr>
              <a:t>тарифтер </a:t>
            </a:r>
            <a:r>
              <a:rPr lang="kk" sz="1100" dirty="0" smtClean="0">
                <a:solidFill>
                  <a:srgbClr val="002060"/>
                </a:solidFill>
                <a:latin typeface="Dax Offc Pro" panose="020B0504030101020102" pitchFamily="34" charset="0"/>
                <a:ea typeface="Calibri" panose="020F0502020204030204" pitchFamily="34" charset="0"/>
              </a:rPr>
              <a:t>белгіленді, </a:t>
            </a:r>
            <a:r>
              <a:rPr lang="kk" sz="1100" dirty="0">
                <a:solidFill>
                  <a:srgbClr val="002060"/>
                </a:solidFill>
                <a:latin typeface="Dax Offc Pro" panose="020B0504030101020102" pitchFamily="34" charset="0"/>
                <a:ea typeface="Calibri" panose="020F0502020204030204" pitchFamily="34" charset="0"/>
              </a:rPr>
              <a:t>әдеттегіден </a:t>
            </a:r>
            <a:r>
              <a:rPr lang="kk" sz="1100" b="1" dirty="0">
                <a:solidFill>
                  <a:srgbClr val="FF0000"/>
                </a:solidFill>
                <a:latin typeface="Dax Offc Pro" panose="020B0504030101020102" pitchFamily="34" charset="0"/>
                <a:ea typeface="Calibri" panose="020F0502020204030204" pitchFamily="34" charset="0"/>
              </a:rPr>
              <a:t>5000 теңгеге дейін </a:t>
            </a:r>
            <a:r>
              <a:rPr lang="kk" sz="1100" dirty="0">
                <a:solidFill>
                  <a:srgbClr val="1B366B"/>
                </a:solidFill>
                <a:latin typeface="Dax Offc Pro" panose="020B0504030101020102" pitchFamily="34" charset="0"/>
                <a:ea typeface="Calibri" panose="020F0502020204030204" pitchFamily="34" charset="0"/>
              </a:rPr>
              <a:t>арзанырақ</a:t>
            </a:r>
            <a:r>
              <a:rPr lang="kk" sz="1100" b="1" dirty="0">
                <a:solidFill>
                  <a:srgbClr val="FF0000"/>
                </a:solidFill>
                <a:latin typeface="Dax Offc Pro" panose="020B0504030101020102" pitchFamily="34" charset="0"/>
                <a:ea typeface="Calibri" panose="020F0502020204030204" pitchFamily="34" charset="0"/>
              </a:rPr>
              <a:t> </a:t>
            </a:r>
            <a:r>
              <a:rPr lang="kk" sz="1100" dirty="0">
                <a:solidFill>
                  <a:srgbClr val="002060"/>
                </a:solidFill>
                <a:latin typeface="Dax Offc Pro" panose="020B0504030101020102" pitchFamily="34" charset="0"/>
                <a:ea typeface="Calibri" panose="020F0502020204030204" pitchFamily="34" charset="0"/>
              </a:rPr>
              <a:t>(бір бағыт</a:t>
            </a:r>
            <a:r>
              <a:rPr lang="kk-KZ" sz="1100" dirty="0">
                <a:solidFill>
                  <a:srgbClr val="002060"/>
                </a:solidFill>
                <a:latin typeface="Dax Offc Pro" panose="020B0504030101020102" pitchFamily="34" charset="0"/>
                <a:ea typeface="Calibri" panose="020F0502020204030204" pitchFamily="34" charset="0"/>
              </a:rPr>
              <a:t>тағы</a:t>
            </a:r>
            <a:r>
              <a:rPr lang="kk" sz="1100" dirty="0">
                <a:solidFill>
                  <a:srgbClr val="002060"/>
                </a:solidFill>
                <a:latin typeface="Dax Offc Pro" panose="020B0504030101020102" pitchFamily="34" charset="0"/>
                <a:ea typeface="Calibri" panose="020F0502020204030204" pitchFamily="34" charset="0"/>
              </a:rPr>
              <a:t> тарифтер үшін).</a:t>
            </a:r>
            <a:endParaRPr lang="ru-RU" sz="1100" dirty="0" smtClean="0">
              <a:solidFill>
                <a:srgbClr val="002060"/>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100" dirty="0" smtClean="0">
              <a:solidFill>
                <a:srgbClr val="1F497D"/>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kk" sz="1100" b="1" dirty="0" smtClean="0">
                <a:solidFill>
                  <a:srgbClr val="FF0000"/>
                </a:solidFill>
                <a:latin typeface="Dax Offc Pro" panose="020B0504030101020102" pitchFamily="34" charset="0"/>
                <a:ea typeface="Calibri" panose="020F0502020204030204" pitchFamily="34" charset="0"/>
              </a:rPr>
              <a:t>2022 жылы </a:t>
            </a:r>
            <a:r>
              <a:rPr lang="kk" sz="1100" dirty="0" smtClean="0">
                <a:solidFill>
                  <a:srgbClr val="002060"/>
                </a:solidFill>
                <a:latin typeface="Dax Offc Pro" panose="020B0504030101020102" pitchFamily="34" charset="0"/>
                <a:ea typeface="Calibri" panose="020F0502020204030204" pitchFamily="34" charset="0"/>
              </a:rPr>
              <a:t>«Эйр Астана» компаниялар тобы ішкі және халықаралық бағыттар</a:t>
            </a:r>
            <a:r>
              <a:rPr lang="kk-KZ" sz="1100" dirty="0" smtClean="0">
                <a:solidFill>
                  <a:srgbClr val="002060"/>
                </a:solidFill>
                <a:latin typeface="Dax Offc Pro" panose="020B0504030101020102" pitchFamily="34" charset="0"/>
                <a:ea typeface="Calibri" panose="020F0502020204030204" pitchFamily="34" charset="0"/>
              </a:rPr>
              <a:t>д</a:t>
            </a:r>
            <a:r>
              <a:rPr lang="kk" sz="1100" dirty="0" smtClean="0">
                <a:solidFill>
                  <a:srgbClr val="002060"/>
                </a:solidFill>
                <a:latin typeface="Dax Offc Pro" panose="020B0504030101020102" pitchFamily="34" charset="0"/>
                <a:ea typeface="Calibri" panose="020F0502020204030204" pitchFamily="34" charset="0"/>
              </a:rPr>
              <a:t>а</a:t>
            </a:r>
            <a:r>
              <a:rPr lang="kk-KZ" sz="1100" dirty="0" smtClean="0">
                <a:solidFill>
                  <a:srgbClr val="002060"/>
                </a:solidFill>
                <a:latin typeface="Dax Offc Pro" panose="020B0504030101020102" pitchFamily="34" charset="0"/>
                <a:ea typeface="Calibri" panose="020F0502020204030204" pitchFamily="34" charset="0"/>
              </a:rPr>
              <a:t> </a:t>
            </a:r>
            <a:r>
              <a:rPr lang="kk" sz="1100" b="1" dirty="0" smtClean="0">
                <a:solidFill>
                  <a:srgbClr val="FF0000"/>
                </a:solidFill>
                <a:latin typeface="Dax Offc Pro" panose="020B0504030101020102" pitchFamily="34" charset="0"/>
                <a:ea typeface="Calibri" panose="020F0502020204030204" pitchFamily="34" charset="0"/>
              </a:rPr>
              <a:t>7,3 миллион </a:t>
            </a:r>
            <a:r>
              <a:rPr lang="kk" sz="1100" dirty="0" smtClean="0">
                <a:solidFill>
                  <a:srgbClr val="002060"/>
                </a:solidFill>
                <a:latin typeface="Dax Offc Pro" panose="020B0504030101020102" pitchFamily="34" charset="0"/>
                <a:ea typeface="Calibri" panose="020F0502020204030204" pitchFamily="34" charset="0"/>
              </a:rPr>
              <a:t>рекордтық жолаушы </a:t>
            </a:r>
            <a:r>
              <a:rPr lang="kk-KZ" sz="1100" dirty="0" smtClean="0">
                <a:solidFill>
                  <a:srgbClr val="002060"/>
                </a:solidFill>
                <a:latin typeface="Dax Offc Pro" panose="020B0504030101020102" pitchFamily="34" charset="0"/>
                <a:ea typeface="Calibri" panose="020F0502020204030204" pitchFamily="34" charset="0"/>
              </a:rPr>
              <a:t>санын </a:t>
            </a:r>
            <a:r>
              <a:rPr lang="kk" sz="1100" dirty="0" smtClean="0">
                <a:solidFill>
                  <a:srgbClr val="002060"/>
                </a:solidFill>
                <a:latin typeface="Dax Offc Pro" panose="020B0504030101020102" pitchFamily="34" charset="0"/>
                <a:ea typeface="Calibri" panose="020F0502020204030204" pitchFamily="34" charset="0"/>
              </a:rPr>
              <a:t>тасымалдады.</a:t>
            </a:r>
            <a:r>
              <a:rPr lang="kk" sz="1100" dirty="0" smtClean="0">
                <a:solidFill>
                  <a:srgbClr val="1F497D"/>
                </a:solidFill>
                <a:latin typeface="Dax Offc Pro" panose="020B0504030101020102" pitchFamily="34" charset="0"/>
                <a:ea typeface="Calibri" panose="020F0502020204030204" pitchFamily="34" charset="0"/>
              </a:rPr>
              <a:t> </a:t>
            </a:r>
            <a:r>
              <a:rPr lang="kk-KZ" sz="1100" dirty="0" smtClean="0">
                <a:solidFill>
                  <a:srgbClr val="1F497D"/>
                </a:solidFill>
                <a:latin typeface="Dax Offc Pro" panose="020B0504030101020102" pitchFamily="34" charset="0"/>
                <a:ea typeface="Calibri" panose="020F0502020204030204" pitchFamily="34" charset="0"/>
              </a:rPr>
              <a:t>О</a:t>
            </a:r>
            <a:r>
              <a:rPr lang="kk" sz="1100" dirty="0" smtClean="0">
                <a:solidFill>
                  <a:srgbClr val="002060"/>
                </a:solidFill>
                <a:latin typeface="Dax Offc Pro" panose="020B0504030101020102" pitchFamily="34" charset="0"/>
                <a:ea typeface="Calibri" panose="020F0502020204030204" pitchFamily="34" charset="0"/>
              </a:rPr>
              <a:t>ның ішінде</a:t>
            </a:r>
            <a:r>
              <a:rPr lang="kk-KZ" sz="1100" dirty="0" smtClean="0">
                <a:solidFill>
                  <a:srgbClr val="002060"/>
                </a:solidFill>
                <a:latin typeface="Dax Offc Pro" panose="020B0504030101020102" pitchFamily="34" charset="0"/>
                <a:ea typeface="Calibri" panose="020F0502020204030204" pitchFamily="34" charset="0"/>
              </a:rPr>
              <a:t> </a:t>
            </a:r>
            <a:r>
              <a:rPr lang="kk" sz="1100" b="1" dirty="0" smtClean="0">
                <a:solidFill>
                  <a:srgbClr val="FF0000"/>
                </a:solidFill>
                <a:latin typeface="Dax Offc Pro" panose="020B0504030101020102" pitchFamily="34" charset="0"/>
                <a:ea typeface="Calibri" panose="020F0502020204030204" pitchFamily="34" charset="0"/>
              </a:rPr>
              <a:t>72% </a:t>
            </a:r>
            <a:r>
              <a:rPr lang="kk" sz="1100" b="1" dirty="0">
                <a:solidFill>
                  <a:srgbClr val="FF0000"/>
                </a:solidFill>
                <a:latin typeface="Dax Offc Pro" panose="020B0504030101020102" pitchFamily="34" charset="0"/>
                <a:ea typeface="Calibri" panose="020F0502020204030204" pitchFamily="34" charset="0"/>
              </a:rPr>
              <a:t>(5,3 млн.)</a:t>
            </a:r>
            <a:r>
              <a:rPr lang="kk" sz="1100" dirty="0" smtClean="0">
                <a:solidFill>
                  <a:srgbClr val="002060"/>
                </a:solidFill>
                <a:latin typeface="Dax Offc Pro" panose="020B0504030101020102" pitchFamily="34" charset="0"/>
                <a:ea typeface="Calibri" panose="020F0502020204030204" pitchFamily="34" charset="0"/>
              </a:rPr>
              <a:t> ішкі бағыттар бойынша.</a:t>
            </a:r>
          </a:p>
          <a:p>
            <a:pPr marL="285750" indent="-285750" algn="just">
              <a:spcAft>
                <a:spcPts val="0"/>
              </a:spcAft>
              <a:buFont typeface="Arial" panose="020B0604020202020204" pitchFamily="34" charset="0"/>
              <a:buChar char="•"/>
            </a:pPr>
            <a:endParaRPr lang="ru-RU" sz="1100" dirty="0" smtClean="0">
              <a:solidFill>
                <a:srgbClr val="002060"/>
              </a:solidFill>
              <a:latin typeface="Dax Offc Pro" panose="020B0504030101020102" pitchFamily="34" charset="0"/>
              <a:ea typeface="Calibri" panose="020F0502020204030204" pitchFamily="34" charset="0"/>
            </a:endParaRPr>
          </a:p>
          <a:p>
            <a:pPr marL="285750" indent="-285750" algn="just">
              <a:buFont typeface="Arial" panose="020B0604020202020204" pitchFamily="34" charset="0"/>
              <a:buChar char="•"/>
            </a:pPr>
            <a:r>
              <a:rPr lang="kk" sz="1100" dirty="0">
                <a:solidFill>
                  <a:srgbClr val="002060"/>
                </a:solidFill>
                <a:latin typeface="Dax Offc Pro" panose="020B0504030101020102" pitchFamily="34" charset="0"/>
                <a:ea typeface="Calibri" panose="020F0502020204030204" pitchFamily="34" charset="0"/>
              </a:rPr>
              <a:t>Қазақстанның әуе көлігіндегі </a:t>
            </a:r>
            <a:r>
              <a:rPr lang="kk" sz="1100" b="1" dirty="0">
                <a:solidFill>
                  <a:srgbClr val="FF0000"/>
                </a:solidFill>
                <a:latin typeface="Dax Offc Pro" panose="020B0504030101020102" pitchFamily="34" charset="0"/>
                <a:ea typeface="Calibri" panose="020F0502020204030204" pitchFamily="34" charset="0"/>
              </a:rPr>
              <a:t>2022 </a:t>
            </a:r>
            <a:r>
              <a:rPr lang="kk" sz="1100" b="1" dirty="0" smtClean="0">
                <a:solidFill>
                  <a:srgbClr val="FF0000"/>
                </a:solidFill>
                <a:latin typeface="Dax Offc Pro" panose="020B0504030101020102" pitchFamily="34" charset="0"/>
                <a:ea typeface="Calibri" panose="020F0502020204030204" pitchFamily="34" charset="0"/>
              </a:rPr>
              <a:t>жыл</a:t>
            </a:r>
            <a:r>
              <a:rPr lang="kk-KZ" sz="1100" b="1" dirty="0" smtClean="0">
                <a:solidFill>
                  <a:srgbClr val="FF0000"/>
                </a:solidFill>
                <a:latin typeface="Dax Offc Pro" panose="020B0504030101020102" pitchFamily="34" charset="0"/>
                <a:ea typeface="Calibri" panose="020F0502020204030204" pitchFamily="34" charset="0"/>
              </a:rPr>
              <a:t>ғ</a:t>
            </a:r>
            <a:r>
              <a:rPr lang="kk" sz="1100" b="1" dirty="0" smtClean="0">
                <a:solidFill>
                  <a:srgbClr val="FF0000"/>
                </a:solidFill>
                <a:latin typeface="Dax Offc Pro" panose="020B0504030101020102" pitchFamily="34" charset="0"/>
                <a:ea typeface="Calibri" panose="020F0502020204030204" pitchFamily="34" charset="0"/>
              </a:rPr>
              <a:t>ы </a:t>
            </a:r>
            <a:r>
              <a:rPr lang="kk" sz="1100" dirty="0" smtClean="0">
                <a:solidFill>
                  <a:srgbClr val="002060"/>
                </a:solidFill>
                <a:latin typeface="Dax Offc Pro" panose="020B0504030101020102" pitchFamily="34" charset="0"/>
                <a:ea typeface="Calibri" panose="020F0502020204030204" pitchFamily="34" charset="0"/>
              </a:rPr>
              <a:t>жалпы </a:t>
            </a:r>
            <a:r>
              <a:rPr lang="kk" sz="1100" dirty="0">
                <a:solidFill>
                  <a:srgbClr val="002060"/>
                </a:solidFill>
                <a:latin typeface="Dax Offc Pro" panose="020B0504030101020102" pitchFamily="34" charset="0"/>
                <a:ea typeface="Calibri" panose="020F0502020204030204" pitchFamily="34" charset="0"/>
              </a:rPr>
              <a:t>жолаушы тасымалы </a:t>
            </a:r>
            <a:r>
              <a:rPr lang="kk" sz="1100" b="1" dirty="0" smtClean="0">
                <a:solidFill>
                  <a:srgbClr val="FF0000"/>
                </a:solidFill>
                <a:latin typeface="Dax Offc Pro" panose="020B0504030101020102" pitchFamily="34" charset="0"/>
                <a:ea typeface="Calibri" panose="020F0502020204030204" pitchFamily="34" charset="0"/>
              </a:rPr>
              <a:t>11 </a:t>
            </a:r>
            <a:r>
              <a:rPr lang="kk" sz="1100" b="1" dirty="0">
                <a:solidFill>
                  <a:srgbClr val="FF0000"/>
                </a:solidFill>
                <a:latin typeface="Dax Offc Pro" panose="020B0504030101020102" pitchFamily="34" charset="0"/>
                <a:ea typeface="Calibri" panose="020F0502020204030204" pitchFamily="34" charset="0"/>
              </a:rPr>
              <a:t>миллион жолаушыны </a:t>
            </a:r>
            <a:r>
              <a:rPr lang="kk" sz="1100" dirty="0" smtClean="0">
                <a:solidFill>
                  <a:srgbClr val="002060"/>
                </a:solidFill>
                <a:latin typeface="Dax Offc Pro" panose="020B0504030101020102" pitchFamily="34" charset="0"/>
                <a:ea typeface="Calibri" panose="020F0502020204030204" pitchFamily="34" charset="0"/>
              </a:rPr>
              <a:t>құрады, </a:t>
            </a:r>
            <a:r>
              <a:rPr lang="kk" sz="1100" dirty="0">
                <a:solidFill>
                  <a:srgbClr val="002060"/>
                </a:solidFill>
                <a:latin typeface="Dax Offc Pro" panose="020B0504030101020102" pitchFamily="34" charset="0"/>
                <a:ea typeface="Calibri" panose="020F0502020204030204" pitchFamily="34" charset="0"/>
              </a:rPr>
              <a:t>бұл соңғы </a:t>
            </a:r>
            <a:r>
              <a:rPr lang="kk" sz="1100" b="1" dirty="0">
                <a:solidFill>
                  <a:srgbClr val="FF0000"/>
                </a:solidFill>
                <a:latin typeface="Dax Offc Pro" panose="020B0504030101020102" pitchFamily="34" charset="0"/>
                <a:ea typeface="Calibri" panose="020F0502020204030204" pitchFamily="34" charset="0"/>
              </a:rPr>
              <a:t>20 жылдағы </a:t>
            </a:r>
            <a:r>
              <a:rPr lang="kk" sz="1100" dirty="0">
                <a:solidFill>
                  <a:srgbClr val="1B366B"/>
                </a:solidFill>
                <a:latin typeface="Dax Offc Pro" panose="020B0504030101020102" pitchFamily="34" charset="0"/>
                <a:ea typeface="Calibri" panose="020F0502020204030204" pitchFamily="34" charset="0"/>
              </a:rPr>
              <a:t>ең жоғары </a:t>
            </a:r>
            <a:r>
              <a:rPr lang="kk" sz="1100" dirty="0" smtClean="0">
                <a:solidFill>
                  <a:srgbClr val="1B366B"/>
                </a:solidFill>
                <a:latin typeface="Dax Offc Pro" panose="020B0504030101020102" pitchFamily="34" charset="0"/>
                <a:ea typeface="Calibri" panose="020F0502020204030204" pitchFamily="34" charset="0"/>
              </a:rPr>
              <a:t>көрсеткіш</a:t>
            </a:r>
            <a:r>
              <a:rPr lang="kk" sz="1100" dirty="0" smtClean="0">
                <a:solidFill>
                  <a:srgbClr val="002060"/>
                </a:solidFill>
                <a:latin typeface="Dax Offc Pro" panose="020B0504030101020102" pitchFamily="34" charset="0"/>
                <a:ea typeface="Calibri" panose="020F0502020204030204" pitchFamily="34" charset="0"/>
              </a:rPr>
              <a:t>.</a:t>
            </a:r>
            <a:endParaRPr lang="ru-RU" sz="1100" dirty="0" smtClean="0">
              <a:solidFill>
                <a:srgbClr val="002060"/>
              </a:solidFill>
              <a:latin typeface="Dax Offc Pro" panose="020B0504030101020102" pitchFamily="34" charset="0"/>
              <a:ea typeface="Calibri" panose="020F0502020204030204" pitchFamily="34" charset="0"/>
            </a:endParaRPr>
          </a:p>
          <a:p>
            <a:pPr algn="just">
              <a:spcAft>
                <a:spcPts val="0"/>
              </a:spcAft>
            </a:pPr>
            <a:endParaRPr lang="en-US" sz="1100" dirty="0" smtClean="0">
              <a:solidFill>
                <a:srgbClr val="1F497D"/>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kk" sz="1100" dirty="0" smtClean="0">
                <a:solidFill>
                  <a:srgbClr val="002060"/>
                </a:solidFill>
                <a:latin typeface="Dax Offc Pro" panose="020B0504030101020102" pitchFamily="34" charset="0"/>
                <a:ea typeface="Calibri" panose="020F0502020204030204" pitchFamily="34" charset="0"/>
              </a:rPr>
              <a:t>«</a:t>
            </a:r>
            <a:r>
              <a:rPr lang="kk" sz="1100" dirty="0">
                <a:solidFill>
                  <a:srgbClr val="002060"/>
                </a:solidFill>
                <a:latin typeface="Dax Offc Pro" panose="020B0504030101020102" pitchFamily="34" charset="0"/>
                <a:ea typeface="Calibri" panose="020F0502020204030204" pitchFamily="34" charset="0"/>
              </a:rPr>
              <a:t>Эйр Астана» компаниялар тобының </a:t>
            </a:r>
            <a:r>
              <a:rPr lang="kk" sz="1100" dirty="0" smtClean="0">
                <a:solidFill>
                  <a:srgbClr val="002060"/>
                </a:solidFill>
                <a:latin typeface="Dax Offc Pro" panose="020B0504030101020102" pitchFamily="34" charset="0"/>
                <a:ea typeface="Calibri" panose="020F0502020204030204" pitchFamily="34" charset="0"/>
              </a:rPr>
              <a:t>икемді </a:t>
            </a:r>
            <a:r>
              <a:rPr lang="kk" sz="1100" dirty="0">
                <a:solidFill>
                  <a:srgbClr val="002060"/>
                </a:solidFill>
                <a:latin typeface="Dax Offc Pro" panose="020B0504030101020102" pitchFamily="34" charset="0"/>
                <a:ea typeface="Calibri" panose="020F0502020204030204" pitchFamily="34" charset="0"/>
              </a:rPr>
              <a:t>тарифтік </a:t>
            </a:r>
            <a:r>
              <a:rPr lang="kk" sz="1100" dirty="0" smtClean="0">
                <a:solidFill>
                  <a:srgbClr val="002060"/>
                </a:solidFill>
                <a:latin typeface="Dax Offc Pro" panose="020B0504030101020102" pitchFamily="34" charset="0"/>
                <a:ea typeface="Calibri" panose="020F0502020204030204" pitchFamily="34" charset="0"/>
              </a:rPr>
              <a:t>саясатын және динамикалық баға </a:t>
            </a:r>
            <a:r>
              <a:rPr lang="kk-KZ" sz="1100" dirty="0" smtClean="0">
                <a:solidFill>
                  <a:srgbClr val="002060"/>
                </a:solidFill>
                <a:latin typeface="Dax Offc Pro" panose="020B0504030101020102" pitchFamily="34" charset="0"/>
                <a:ea typeface="Calibri" panose="020F0502020204030204" pitchFamily="34" charset="0"/>
              </a:rPr>
              <a:t>құрылымын</a:t>
            </a:r>
            <a:r>
              <a:rPr lang="kk" sz="1100" dirty="0" smtClean="0">
                <a:solidFill>
                  <a:srgbClr val="002060"/>
                </a:solidFill>
                <a:latin typeface="Dax Offc Pro" panose="020B0504030101020102" pitchFamily="34" charset="0"/>
                <a:ea typeface="Calibri" panose="020F0502020204030204" pitchFamily="34" charset="0"/>
              </a:rPr>
              <a:t> </a:t>
            </a:r>
            <a:r>
              <a:rPr lang="kk" sz="1100" dirty="0" smtClean="0">
                <a:solidFill>
                  <a:srgbClr val="1B366B"/>
                </a:solidFill>
                <a:latin typeface="Dax Offc Pro" panose="020B0504030101020102" pitchFamily="34" charset="0"/>
                <a:ea typeface="Calibri" panose="020F0502020204030204" pitchFamily="34" charset="0"/>
              </a:rPr>
              <a:t>қолдан</a:t>
            </a:r>
            <a:r>
              <a:rPr lang="kk-KZ" sz="1100" dirty="0" smtClean="0">
                <a:solidFill>
                  <a:srgbClr val="1B366B"/>
                </a:solidFill>
                <a:latin typeface="Dax Offc Pro" panose="020B0504030101020102" pitchFamily="34" charset="0"/>
                <a:ea typeface="Calibri" panose="020F0502020204030204" pitchFamily="34" charset="0"/>
              </a:rPr>
              <a:t>уынсыз</a:t>
            </a:r>
            <a:r>
              <a:rPr lang="kk" sz="1100" dirty="0" smtClean="0">
                <a:solidFill>
                  <a:srgbClr val="1B366B"/>
                </a:solidFill>
                <a:latin typeface="Dax Offc Pro" panose="020B0504030101020102" pitchFamily="34" charset="0"/>
                <a:ea typeface="Calibri" panose="020F0502020204030204" pitchFamily="34" charset="0"/>
              </a:rPr>
              <a:t> </a:t>
            </a:r>
            <a:r>
              <a:rPr lang="kk" sz="1100" b="1" dirty="0">
                <a:solidFill>
                  <a:srgbClr val="1B366B"/>
                </a:solidFill>
                <a:latin typeface="Dax Offc Pro" panose="020B0504030101020102" pitchFamily="34" charset="0"/>
                <a:ea typeface="Calibri" panose="020F0502020204030204" pitchFamily="34" charset="0"/>
              </a:rPr>
              <a:t>2022 жылы </a:t>
            </a:r>
            <a:r>
              <a:rPr lang="kk" sz="1100" dirty="0">
                <a:solidFill>
                  <a:srgbClr val="1B366B"/>
                </a:solidFill>
                <a:latin typeface="Dax Offc Pro" panose="020B0504030101020102" pitchFamily="34" charset="0"/>
                <a:ea typeface="Calibri" panose="020F0502020204030204" pitchFamily="34" charset="0"/>
              </a:rPr>
              <a:t>рекордтық көрсеткіш</a:t>
            </a:r>
            <a:r>
              <a:rPr lang="kk-KZ" sz="1100" dirty="0">
                <a:solidFill>
                  <a:srgbClr val="1B366B"/>
                </a:solidFill>
                <a:latin typeface="Dax Offc Pro" panose="020B0504030101020102" pitchFamily="34" charset="0"/>
                <a:ea typeface="Calibri" panose="020F0502020204030204" pitchFamily="34" charset="0"/>
              </a:rPr>
              <a:t>ке</a:t>
            </a:r>
            <a:r>
              <a:rPr lang="kk" sz="1100" b="1" dirty="0">
                <a:solidFill>
                  <a:srgbClr val="1B366B"/>
                </a:solidFill>
                <a:latin typeface="Dax Offc Pro" panose="020B0504030101020102" pitchFamily="34" charset="0"/>
                <a:ea typeface="Calibri" panose="020F0502020204030204" pitchFamily="34" charset="0"/>
              </a:rPr>
              <a:t> </a:t>
            </a:r>
            <a:r>
              <a:rPr lang="kk" sz="1100" dirty="0" smtClean="0">
                <a:solidFill>
                  <a:srgbClr val="1B366B"/>
                </a:solidFill>
                <a:latin typeface="Dax Offc Pro" panose="020B0504030101020102" pitchFamily="34" charset="0"/>
                <a:ea typeface="Calibri" panose="020F0502020204030204" pitchFamily="34" charset="0"/>
              </a:rPr>
              <a:t>қол </a:t>
            </a:r>
            <a:r>
              <a:rPr lang="kk" sz="1100" dirty="0">
                <a:solidFill>
                  <a:srgbClr val="1B366B"/>
                </a:solidFill>
                <a:latin typeface="Dax Offc Pro" panose="020B0504030101020102" pitchFamily="34" charset="0"/>
                <a:ea typeface="Calibri" panose="020F0502020204030204" pitchFamily="34" charset="0"/>
              </a:rPr>
              <a:t>жеткізу мүмкін емес </a:t>
            </a:r>
            <a:r>
              <a:rPr lang="kk" sz="1100" dirty="0" smtClean="0">
                <a:solidFill>
                  <a:srgbClr val="1B366B"/>
                </a:solidFill>
                <a:latin typeface="Dax Offc Pro" panose="020B0504030101020102" pitchFamily="34" charset="0"/>
                <a:ea typeface="Calibri" panose="020F0502020204030204" pitchFamily="34" charset="0"/>
              </a:rPr>
              <a:t>еді.</a:t>
            </a:r>
            <a:endParaRPr lang="kk" sz="1100" dirty="0">
              <a:solidFill>
                <a:srgbClr val="1B366B"/>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100" dirty="0" smtClean="0">
              <a:solidFill>
                <a:srgbClr val="1B366B"/>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r>
              <a:rPr lang="kk-KZ" sz="1100" dirty="0" smtClean="0">
                <a:solidFill>
                  <a:srgbClr val="002060"/>
                </a:solidFill>
                <a:latin typeface="Dax Offc Pro" panose="020B0504030101020102" pitchFamily="34" charset="0"/>
                <a:ea typeface="Calibri" panose="020F0502020204030204" pitchFamily="34" charset="0"/>
              </a:rPr>
              <a:t>Ә</a:t>
            </a:r>
            <a:r>
              <a:rPr lang="kk" sz="1100" dirty="0" smtClean="0">
                <a:solidFill>
                  <a:srgbClr val="002060"/>
                </a:solidFill>
                <a:latin typeface="Dax Offc Pro" panose="020B0504030101020102" pitchFamily="34" charset="0"/>
                <a:ea typeface="Calibri" panose="020F0502020204030204" pitchFamily="34" charset="0"/>
              </a:rPr>
              <a:t>р </a:t>
            </a:r>
            <a:r>
              <a:rPr lang="kk" sz="1100" dirty="0">
                <a:solidFill>
                  <a:srgbClr val="002060"/>
                </a:solidFill>
                <a:latin typeface="Dax Offc Pro" panose="020B0504030101020102" pitchFamily="34" charset="0"/>
                <a:ea typeface="Calibri" panose="020F0502020204030204" pitchFamily="34" charset="0"/>
              </a:rPr>
              <a:t>түрлі табыс деңгейі бар </a:t>
            </a:r>
            <a:r>
              <a:rPr lang="kk-KZ" sz="1100" dirty="0">
                <a:solidFill>
                  <a:srgbClr val="002060"/>
                </a:solidFill>
                <a:latin typeface="Dax Offc Pro" panose="020B0504030101020102" pitchFamily="34" charset="0"/>
                <a:ea typeface="Calibri" panose="020F0502020204030204" pitchFamily="34" charset="0"/>
              </a:rPr>
              <a:t>көпшілік</a:t>
            </a:r>
            <a:r>
              <a:rPr lang="kk" sz="1100" dirty="0">
                <a:solidFill>
                  <a:srgbClr val="002060"/>
                </a:solidFill>
                <a:latin typeface="Dax Offc Pro" panose="020B0504030101020102" pitchFamily="34" charset="0"/>
                <a:ea typeface="Calibri" panose="020F0502020204030204" pitchFamily="34" charset="0"/>
              </a:rPr>
              <a:t> халық </a:t>
            </a:r>
            <a:r>
              <a:rPr lang="kk-KZ" sz="1100" dirty="0">
                <a:solidFill>
                  <a:srgbClr val="002060"/>
                </a:solidFill>
                <a:latin typeface="Dax Offc Pro" panose="020B0504030101020102" pitchFamily="34" charset="0"/>
                <a:ea typeface="Calibri" panose="020F0502020204030204" pitchFamily="34" charset="0"/>
              </a:rPr>
              <a:t>топтары </a:t>
            </a:r>
            <a:r>
              <a:rPr lang="kk" sz="1100" dirty="0">
                <a:solidFill>
                  <a:srgbClr val="002060"/>
                </a:solidFill>
                <a:latin typeface="Dax Offc Pro" panose="020B0504030101020102" pitchFamily="34" charset="0"/>
                <a:ea typeface="Calibri" panose="020F0502020204030204" pitchFamily="34" charset="0"/>
              </a:rPr>
              <a:t>үшін </a:t>
            </a:r>
            <a:r>
              <a:rPr lang="kk-KZ" sz="1100" dirty="0" smtClean="0">
                <a:solidFill>
                  <a:srgbClr val="1B366B"/>
                </a:solidFill>
                <a:latin typeface="Dax Offc Pro" panose="020B0504030101020102" pitchFamily="34" charset="0"/>
                <a:ea typeface="Calibri" panose="020F0502020204030204" pitchFamily="34" charset="0"/>
              </a:rPr>
              <a:t>билеттердің </a:t>
            </a:r>
            <a:r>
              <a:rPr lang="kk" sz="1100" b="1" dirty="0" smtClean="0">
                <a:solidFill>
                  <a:srgbClr val="FF0000"/>
                </a:solidFill>
                <a:latin typeface="Dax Offc Pro" panose="020B0504030101020102" pitchFamily="34" charset="0"/>
                <a:ea typeface="Calibri" panose="020F0502020204030204" pitchFamily="34" charset="0"/>
              </a:rPr>
              <a:t>65%-ы </a:t>
            </a:r>
            <a:r>
              <a:rPr lang="kk" sz="1100" dirty="0" smtClean="0">
                <a:solidFill>
                  <a:srgbClr val="002060"/>
                </a:solidFill>
                <a:latin typeface="Dax Offc Pro" panose="020B0504030101020102" pitchFamily="34" charset="0"/>
                <a:ea typeface="Calibri" panose="020F0502020204030204" pitchFamily="34" charset="0"/>
              </a:rPr>
              <a:t>орташа және төмен тарифтермен сатылады </a:t>
            </a:r>
            <a:r>
              <a:rPr lang="kk" sz="1100" dirty="0" smtClean="0">
                <a:solidFill>
                  <a:schemeClr val="accent5">
                    <a:lumMod val="75000"/>
                  </a:schemeClr>
                </a:solidFill>
                <a:latin typeface="Dax Offc Pro" panose="020B0504030101020102" pitchFamily="34" charset="0"/>
                <a:ea typeface="Calibri" panose="020F0502020204030204" pitchFamily="34" charset="0"/>
              </a:rPr>
              <a:t>.</a:t>
            </a:r>
          </a:p>
          <a:p>
            <a:pPr marL="285750" indent="-285750" algn="just">
              <a:spcAft>
                <a:spcPts val="0"/>
              </a:spcAft>
              <a:buFont typeface="Arial" panose="020B0604020202020204" pitchFamily="34" charset="0"/>
              <a:buChar char="•"/>
            </a:pPr>
            <a:endParaRPr lang="ru-RU" sz="1100" dirty="0" smtClean="0">
              <a:solidFill>
                <a:schemeClr val="accent5">
                  <a:lumMod val="75000"/>
                </a:schemeClr>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100" dirty="0" smtClean="0">
              <a:solidFill>
                <a:schemeClr val="accent5">
                  <a:lumMod val="75000"/>
                </a:schemeClr>
              </a:solidFill>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400" dirty="0">
              <a:solidFill>
                <a:srgbClr val="002060"/>
              </a:solidFill>
              <a:effectLst/>
              <a:latin typeface="Dax Offc Pro" panose="020B0504030101020102" pitchFamily="34" charset="0"/>
              <a:ea typeface="Calibri" panose="020F0502020204030204" pitchFamily="34" charset="0"/>
            </a:endParaRPr>
          </a:p>
          <a:p>
            <a:pPr marL="285750" indent="-285750" algn="just">
              <a:spcAft>
                <a:spcPts val="0"/>
              </a:spcAft>
              <a:buFont typeface="Arial" panose="020B0604020202020204" pitchFamily="34" charset="0"/>
              <a:buChar char="•"/>
            </a:pPr>
            <a:endParaRPr lang="ru-RU" sz="1400" dirty="0">
              <a:solidFill>
                <a:srgbClr val="002060"/>
              </a:solidFill>
              <a:effectLst/>
              <a:latin typeface="Dax Offc Pro" panose="020B0504030101020102" pitchFamily="34" charset="0"/>
              <a:ea typeface="Calibri" panose="020F0502020204030204" pitchFamily="34" charset="0"/>
            </a:endParaRPr>
          </a:p>
        </p:txBody>
      </p:sp>
      <p:sp>
        <p:nvSpPr>
          <p:cNvPr id="24" name="Rectangle 23"/>
          <p:cNvSpPr/>
          <p:nvPr/>
        </p:nvSpPr>
        <p:spPr>
          <a:xfrm>
            <a:off x="0" y="-115908"/>
            <a:ext cx="12192000" cy="5924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kk" sz="2400" b="1" dirty="0">
                <a:solidFill>
                  <a:prstClr val="white"/>
                </a:solidFill>
                <a:latin typeface="Dax Offc Pro"/>
                <a:cs typeface="Segoe UI" panose="020B0502040204020203" pitchFamily="34" charset="0"/>
              </a:rPr>
              <a:t>Тарифтерді қалыптастыру</a:t>
            </a:r>
            <a:r>
              <a:rPr lang="kk-KZ" sz="2400" b="1" dirty="0">
                <a:solidFill>
                  <a:prstClr val="white"/>
                </a:solidFill>
                <a:latin typeface="Dax Offc Pro"/>
                <a:cs typeface="Segoe UI" panose="020B0502040204020203" pitchFamily="34" charset="0"/>
              </a:rPr>
              <a:t> </a:t>
            </a:r>
            <a:r>
              <a:rPr lang="kk" sz="2400" b="1" dirty="0">
                <a:solidFill>
                  <a:prstClr val="white"/>
                </a:solidFill>
                <a:latin typeface="Dax Offc Pro"/>
                <a:cs typeface="Segoe UI" panose="020B0502040204020203" pitchFamily="34" charset="0"/>
              </a:rPr>
              <a:t>(баға</a:t>
            </a:r>
            <a:r>
              <a:rPr lang="kk-KZ" sz="2400" b="1" dirty="0">
                <a:solidFill>
                  <a:prstClr val="white"/>
                </a:solidFill>
                <a:latin typeface="Dax Offc Pro"/>
                <a:cs typeface="Segoe UI" panose="020B0502040204020203" pitchFamily="34" charset="0"/>
              </a:rPr>
              <a:t> құрылымы</a:t>
            </a:r>
            <a:r>
              <a:rPr lang="kk" sz="2400" b="1" dirty="0">
                <a:solidFill>
                  <a:prstClr val="white"/>
                </a:solidFill>
                <a:latin typeface="Dax Offc Pro"/>
                <a:cs typeface="Segoe UI" panose="020B0502040204020203" pitchFamily="34" charset="0"/>
              </a:rPr>
              <a:t>)</a:t>
            </a:r>
            <a:endParaRPr lang="en-US" sz="2400" b="1" dirty="0">
              <a:solidFill>
                <a:prstClr val="white"/>
              </a:solidFill>
              <a:latin typeface="Dax Offc Pro"/>
              <a:cs typeface="Segoe UI" panose="020B0502040204020203"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6157792" y="5050772"/>
            <a:ext cx="4826576" cy="1188187"/>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kk" sz="1100" b="1" dirty="0" smtClean="0">
                <a:solidFill>
                  <a:srgbClr val="1F497D"/>
                </a:solidFill>
                <a:latin typeface="Dax Offc Pro" panose="020B0504030101020102" pitchFamily="34" charset="0"/>
                <a:ea typeface="Calibri"/>
              </a:rPr>
              <a:t>«</a:t>
            </a:r>
            <a:r>
              <a:rPr lang="kk" sz="1100" b="1" dirty="0">
                <a:solidFill>
                  <a:srgbClr val="1F497D"/>
                </a:solidFill>
                <a:latin typeface="Dax Offc Pro" panose="020B0504030101020102" pitchFamily="34" charset="0"/>
                <a:ea typeface="Calibri"/>
              </a:rPr>
              <a:t>Эйр </a:t>
            </a:r>
            <a:r>
              <a:rPr lang="kk" sz="1100" b="1" dirty="0" smtClean="0">
                <a:solidFill>
                  <a:srgbClr val="1F497D"/>
                </a:solidFill>
                <a:latin typeface="Dax Offc Pro" panose="020B0504030101020102" pitchFamily="34" charset="0"/>
                <a:ea typeface="Calibri"/>
              </a:rPr>
              <a:t>Астана» </a:t>
            </a:r>
            <a:r>
              <a:rPr lang="kk" sz="1100" b="1" dirty="0">
                <a:solidFill>
                  <a:srgbClr val="1F497D"/>
                </a:solidFill>
                <a:latin typeface="Dax Offc Pro" panose="020B0504030101020102" pitchFamily="34" charset="0"/>
                <a:ea typeface="Calibri"/>
              </a:rPr>
              <a:t>компаниялар тобының </a:t>
            </a:r>
            <a:r>
              <a:rPr lang="kk" sz="1100" b="1" dirty="0" smtClean="0">
                <a:solidFill>
                  <a:srgbClr val="1F497D"/>
                </a:solidFill>
                <a:latin typeface="Dax Offc Pro" panose="020B0504030101020102" pitchFamily="34" charset="0"/>
                <a:ea typeface="Calibri"/>
              </a:rPr>
              <a:t>ішкі және халықаралық бағыттар</a:t>
            </a:r>
            <a:r>
              <a:rPr lang="kk-KZ" sz="1100" b="1" dirty="0" smtClean="0">
                <a:solidFill>
                  <a:srgbClr val="1F497D"/>
                </a:solidFill>
                <a:latin typeface="Dax Offc Pro" panose="020B0504030101020102" pitchFamily="34" charset="0"/>
                <a:ea typeface="Calibri"/>
              </a:rPr>
              <a:t>ында</a:t>
            </a:r>
            <a:r>
              <a:rPr lang="kk" sz="1100" b="1" dirty="0" smtClean="0">
                <a:solidFill>
                  <a:srgbClr val="1F497D"/>
                </a:solidFill>
                <a:latin typeface="Dax Offc Pro" panose="020B0504030101020102" pitchFamily="34" charset="0"/>
                <a:ea typeface="Calibri"/>
              </a:rPr>
              <a:t>ғ</a:t>
            </a:r>
            <a:r>
              <a:rPr lang="kk-KZ" sz="1100" b="1" dirty="0" smtClean="0">
                <a:solidFill>
                  <a:srgbClr val="1F497D"/>
                </a:solidFill>
                <a:latin typeface="Dax Offc Pro" panose="020B0504030101020102" pitchFamily="34" charset="0"/>
                <a:ea typeface="Calibri"/>
              </a:rPr>
              <a:t>ы</a:t>
            </a:r>
            <a:r>
              <a:rPr lang="kk" sz="1100" b="1" dirty="0" smtClean="0">
                <a:solidFill>
                  <a:srgbClr val="1F497D"/>
                </a:solidFill>
                <a:latin typeface="Dax Offc Pro" panose="020B0504030101020102" pitchFamily="34" charset="0"/>
                <a:ea typeface="Calibri"/>
              </a:rPr>
              <a:t> </a:t>
            </a:r>
            <a:r>
              <a:rPr lang="kk-KZ" sz="1100" b="1" dirty="0" smtClean="0">
                <a:solidFill>
                  <a:srgbClr val="1F497D"/>
                </a:solidFill>
                <a:latin typeface="Dax Offc Pro" panose="020B0504030101020102" pitchFamily="34" charset="0"/>
                <a:ea typeface="Calibri"/>
              </a:rPr>
              <a:t>т</a:t>
            </a:r>
            <a:r>
              <a:rPr lang="kk" sz="1100" b="1" dirty="0" smtClean="0">
                <a:solidFill>
                  <a:srgbClr val="1F497D"/>
                </a:solidFill>
                <a:latin typeface="Dax Offc Pro" panose="020B0504030101020102" pitchFamily="34" charset="0"/>
                <a:ea typeface="Calibri"/>
              </a:rPr>
              <a:t>асымалданған </a:t>
            </a:r>
            <a:r>
              <a:rPr lang="kk" sz="1100" b="1" dirty="0">
                <a:solidFill>
                  <a:srgbClr val="1F497D"/>
                </a:solidFill>
                <a:latin typeface="Dax Offc Pro" panose="020B0504030101020102" pitchFamily="34" charset="0"/>
                <a:ea typeface="Calibri"/>
              </a:rPr>
              <a:t>жолаушылар саны </a:t>
            </a:r>
            <a:endParaRPr lang="ru-RU" sz="1100" b="1" dirty="0">
              <a:solidFill>
                <a:srgbClr val="1F497D"/>
              </a:solidFill>
              <a:latin typeface="Dax Offc Pro" panose="020B0504030101020102" pitchFamily="34" charset="0"/>
              <a:ea typeface="Calibri"/>
            </a:endParaRPr>
          </a:p>
          <a:p>
            <a:pPr algn="ctr"/>
            <a:r>
              <a:rPr lang="kk" sz="1200" b="1" dirty="0" smtClean="0">
                <a:solidFill>
                  <a:srgbClr val="1F497D"/>
                </a:solidFill>
                <a:latin typeface="Dax Offc Pro" panose="020B0504030101020102" pitchFamily="34" charset="0"/>
                <a:ea typeface="Calibri"/>
              </a:rPr>
              <a:t> </a:t>
            </a:r>
            <a:endParaRPr lang="ru-RU" sz="1200" b="1" dirty="0">
              <a:solidFill>
                <a:srgbClr val="1F497D"/>
              </a:solidFill>
              <a:latin typeface="Dax Offc Pro" panose="020B0504030101020102" pitchFamily="34" charset="0"/>
              <a:ea typeface="Calibri"/>
            </a:endParaRPr>
          </a:p>
        </p:txBody>
      </p:sp>
      <p:sp>
        <p:nvSpPr>
          <p:cNvPr id="28" name="TextBox 27"/>
          <p:cNvSpPr txBox="1"/>
          <p:nvPr/>
        </p:nvSpPr>
        <p:spPr>
          <a:xfrm>
            <a:off x="341904" y="2149842"/>
            <a:ext cx="4026086" cy="1003521"/>
          </a:xfrm>
          <a:prstGeom prst="rect">
            <a:avLst/>
          </a:prstGeom>
          <a:noFill/>
        </p:spPr>
        <p:txBody>
          <a:bodyPr wrap="square" lIns="79382" tIns="39708" rIns="79382" bIns="39708" rtlCol="0">
            <a:spAutoFit/>
          </a:bodyPr>
          <a:lstStyle/>
          <a:p>
            <a:pPr algn="ctr"/>
            <a:endParaRPr lang="en-GB" sz="1800" b="0" i="0" u="none" strike="noStrike" baseline="0" dirty="0">
              <a:solidFill>
                <a:srgbClr val="1F497D"/>
              </a:solidFill>
              <a:latin typeface="Dax Offc Pro" panose="020B0504030101020102" pitchFamily="34" charset="0"/>
            </a:endParaRPr>
          </a:p>
          <a:p>
            <a:pPr algn="ctr"/>
            <a:endParaRPr lang="en-GB" sz="1800" b="0" i="0" u="none" strike="noStrike" baseline="0" dirty="0">
              <a:solidFill>
                <a:srgbClr val="1F497D"/>
              </a:solidFill>
              <a:latin typeface="Dax Offc Pro" panose="020B0504030101020102" pitchFamily="34" charset="0"/>
            </a:endParaRPr>
          </a:p>
          <a:p>
            <a:pPr algn="ctr"/>
            <a:r>
              <a:rPr lang="kk" sz="1100" b="1" dirty="0" smtClean="0">
                <a:solidFill>
                  <a:srgbClr val="1F497D"/>
                </a:solidFill>
                <a:latin typeface="Dax Offc Pro" panose="020B0504030101020102" pitchFamily="34" charset="0"/>
                <a:ea typeface="Calibri"/>
              </a:rPr>
              <a:t>Қазақстандық әуе компаниялары</a:t>
            </a:r>
            <a:r>
              <a:rPr lang="kk-KZ" sz="1100" b="1" dirty="0" smtClean="0">
                <a:solidFill>
                  <a:srgbClr val="1F497D"/>
                </a:solidFill>
                <a:latin typeface="Dax Offc Pro" panose="020B0504030101020102" pitchFamily="34" charset="0"/>
                <a:ea typeface="Calibri"/>
              </a:rPr>
              <a:t>ның</a:t>
            </a:r>
            <a:r>
              <a:rPr lang="kk" sz="1100" b="1" dirty="0" smtClean="0">
                <a:solidFill>
                  <a:srgbClr val="1F497D"/>
                </a:solidFill>
                <a:latin typeface="Dax Offc Pro" panose="020B0504030101020102" pitchFamily="34" charset="0"/>
                <a:ea typeface="Calibri"/>
              </a:rPr>
              <a:t> ішкі рейстерде ұсынатын орындар саны</a:t>
            </a:r>
            <a:endParaRPr lang="ru-RU" sz="1100" b="1" dirty="0">
              <a:solidFill>
                <a:srgbClr val="1F497D"/>
              </a:solidFill>
              <a:latin typeface="Dax Offc Pro" panose="020B0504030101020102" pitchFamily="34" charset="0"/>
              <a:ea typeface="Calibri"/>
            </a:endParaRPr>
          </a:p>
        </p:txBody>
      </p:sp>
      <p:pic>
        <p:nvPicPr>
          <p:cNvPr id="2" name="Рисунок 1"/>
          <p:cNvPicPr>
            <a:picLocks noChangeAspect="1"/>
          </p:cNvPicPr>
          <p:nvPr/>
        </p:nvPicPr>
        <p:blipFill>
          <a:blip r:embed="rId9"/>
          <a:stretch>
            <a:fillRect/>
          </a:stretch>
        </p:blipFill>
        <p:spPr>
          <a:xfrm>
            <a:off x="822906" y="3235041"/>
            <a:ext cx="4019550" cy="2409825"/>
          </a:xfrm>
          <a:prstGeom prst="rect">
            <a:avLst/>
          </a:prstGeom>
        </p:spPr>
      </p:pic>
      <p:pic>
        <p:nvPicPr>
          <p:cNvPr id="3" name="Рисунок 2"/>
          <p:cNvPicPr>
            <a:picLocks noChangeAspect="1"/>
          </p:cNvPicPr>
          <p:nvPr/>
        </p:nvPicPr>
        <p:blipFill>
          <a:blip r:embed="rId10"/>
          <a:stretch>
            <a:fillRect/>
          </a:stretch>
        </p:blipFill>
        <p:spPr>
          <a:xfrm>
            <a:off x="341904" y="735888"/>
            <a:ext cx="4503896" cy="1823643"/>
          </a:xfrm>
          <a:prstGeom prst="rect">
            <a:avLst/>
          </a:prstGeom>
        </p:spPr>
      </p:pic>
    </p:spTree>
    <p:extLst>
      <p:ext uri="{BB962C8B-B14F-4D97-AF65-F5344CB8AC3E}">
        <p14:creationId xmlns:p14="http://schemas.microsoft.com/office/powerpoint/2010/main" val="4014761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960" y="608999"/>
            <a:ext cx="1986134" cy="1034578"/>
          </a:xfrm>
          <a:prstGeom prst="rect">
            <a:avLst/>
          </a:prstGeom>
        </p:spPr>
      </p:pic>
      <p:sp>
        <p:nvSpPr>
          <p:cNvPr id="24" name="Rectangle 23"/>
          <p:cNvSpPr/>
          <p:nvPr/>
        </p:nvSpPr>
        <p:spPr>
          <a:xfrm>
            <a:off x="0" y="1"/>
            <a:ext cx="12192000" cy="676243"/>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kk" sz="2400" b="1" dirty="0" smtClean="0">
                <a:latin typeface="Dax Offc Pro" panose="020B0504030101020102" pitchFamily="34" charset="0"/>
              </a:rPr>
              <a:t>Икемді </a:t>
            </a:r>
            <a:r>
              <a:rPr lang="kk" sz="2400" b="1" dirty="0">
                <a:latin typeface="Dax Offc Pro" panose="020B0504030101020102" pitchFamily="34" charset="0"/>
              </a:rPr>
              <a:t>баға </a:t>
            </a:r>
            <a:r>
              <a:rPr lang="kk-KZ" sz="2400" b="1" dirty="0" smtClean="0">
                <a:latin typeface="Dax Offc Pro" panose="020B0504030101020102" pitchFamily="34" charset="0"/>
              </a:rPr>
              <a:t>құрылымы</a:t>
            </a:r>
            <a:endParaRPr lang="kk" sz="2400" b="1" dirty="0">
              <a:latin typeface="Dax Offc Pro" panose="020B0504030101020102" pitchFamily="34" charset="0"/>
            </a:endParaRP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Прямоугольник 3"/>
          <p:cNvSpPr/>
          <p:nvPr/>
        </p:nvSpPr>
        <p:spPr>
          <a:xfrm>
            <a:off x="46900" y="730483"/>
            <a:ext cx="8369412" cy="6247864"/>
          </a:xfrm>
          <a:prstGeom prst="rect">
            <a:avLst/>
          </a:prstGeom>
        </p:spPr>
        <p:txBody>
          <a:bodyPr wrap="square">
            <a:spAutoFit/>
          </a:bodyPr>
          <a:lstStyle/>
          <a:p>
            <a:pPr marL="285750" indent="-285750" algn="just">
              <a:buFont typeface="Arial" panose="020B0604020202020204" pitchFamily="34" charset="0"/>
              <a:buChar char="•"/>
            </a:pPr>
            <a:endParaRPr lang="ru-RU" sz="1400" b="1" dirty="0" smtClean="0">
              <a:solidFill>
                <a:srgbClr val="FF0000"/>
              </a:solidFill>
              <a:latin typeface="Dax Offc Pro" panose="020B0504030101020102" pitchFamily="34" charset="0"/>
            </a:endParaRPr>
          </a:p>
          <a:p>
            <a:pPr marL="285750" indent="-285750" algn="just">
              <a:buFont typeface="Arial" panose="020B0604020202020204" pitchFamily="34" charset="0"/>
              <a:buChar char="•"/>
            </a:pPr>
            <a:r>
              <a:rPr lang="kk" sz="1400" b="1" dirty="0" smtClean="0">
                <a:solidFill>
                  <a:srgbClr val="002060"/>
                </a:solidFill>
                <a:latin typeface="Dax Offc Pro" panose="020B0504030101020102" pitchFamily="34" charset="0"/>
              </a:rPr>
              <a:t>Икемді </a:t>
            </a:r>
            <a:r>
              <a:rPr lang="kk" sz="1400" b="1" dirty="0" smtClean="0">
                <a:solidFill>
                  <a:srgbClr val="002060"/>
                </a:solidFill>
                <a:latin typeface="Dax Offc Pro" panose="020B0504030101020102" pitchFamily="34" charset="0"/>
              </a:rPr>
              <a:t>баға </a:t>
            </a:r>
            <a:r>
              <a:rPr lang="kk-KZ" sz="1400" b="1" dirty="0" smtClean="0">
                <a:solidFill>
                  <a:srgbClr val="002060"/>
                </a:solidFill>
                <a:latin typeface="Dax Offc Pro" panose="020B0504030101020102" pitchFamily="34" charset="0"/>
              </a:rPr>
              <a:t>құрылымын </a:t>
            </a:r>
            <a:r>
              <a:rPr lang="kk" sz="1400" dirty="0" smtClean="0">
                <a:solidFill>
                  <a:srgbClr val="002060"/>
                </a:solidFill>
                <a:latin typeface="Dax Offc Pro" panose="020B0504030101020102" pitchFamily="34" charset="0"/>
              </a:rPr>
              <a:t>барлық елдердің, соның ішінде Қазақстанның </a:t>
            </a:r>
            <a:r>
              <a:rPr lang="kk-KZ" sz="1400" dirty="0" smtClean="0">
                <a:solidFill>
                  <a:srgbClr val="002060"/>
                </a:solidFill>
                <a:latin typeface="Dax Offc Pro" panose="020B0504030101020102" pitchFamily="34" charset="0"/>
              </a:rPr>
              <a:t>әуе</a:t>
            </a:r>
            <a:r>
              <a:rPr lang="kk" sz="1400" dirty="0" smtClean="0">
                <a:solidFill>
                  <a:srgbClr val="002060"/>
                </a:solidFill>
                <a:latin typeface="Dax Offc Pro" panose="020B0504030101020102" pitchFamily="34" charset="0"/>
              </a:rPr>
              <a:t>компаниялары қолданады.</a:t>
            </a: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KZ" sz="1400" dirty="0">
                <a:solidFill>
                  <a:srgbClr val="002060"/>
                </a:solidFill>
                <a:latin typeface="Dax Offc Pro" panose="020B0504030101020102" pitchFamily="34" charset="0"/>
              </a:rPr>
              <a:t>Бұл стандартты </a:t>
            </a:r>
            <a:r>
              <a:rPr lang="kk-KZ" sz="1400" dirty="0" smtClean="0">
                <a:solidFill>
                  <a:srgbClr val="002060"/>
                </a:solidFill>
                <a:latin typeface="Dax Offc Pro" panose="020B0504030101020102" pitchFamily="34" charset="0"/>
              </a:rPr>
              <a:t>бизнес үлгісі </a:t>
            </a:r>
            <a:r>
              <a:rPr lang="kk-KZ" sz="1400" dirty="0">
                <a:solidFill>
                  <a:srgbClr val="002060"/>
                </a:solidFill>
                <a:latin typeface="Dax Offc Pro" panose="020B0504030101020102" pitchFamily="34" charset="0"/>
              </a:rPr>
              <a:t>және әртүрлі деңгейлердің кең ауқымын (минималдыдан </a:t>
            </a:r>
            <a:r>
              <a:rPr lang="kk-KZ" sz="1400" dirty="0" smtClean="0">
                <a:solidFill>
                  <a:srgbClr val="002060"/>
                </a:solidFill>
                <a:latin typeface="Dax Offc Pro" panose="020B0504030101020102" pitchFamily="34" charset="0"/>
              </a:rPr>
              <a:t>максималдыға </a:t>
            </a:r>
            <a:r>
              <a:rPr lang="kk-KZ" sz="1400" dirty="0">
                <a:solidFill>
                  <a:srgbClr val="002060"/>
                </a:solidFill>
                <a:latin typeface="Dax Offc Pro" panose="020B0504030101020102" pitchFamily="34" charset="0"/>
              </a:rPr>
              <a:t>дейін) қамтамасыз ету арқылы жолаушылар сұранысын басқаруға мүмкіндік береді</a:t>
            </a:r>
            <a:r>
              <a:rPr lang="kk-KZ" sz="1400" dirty="0" smtClean="0">
                <a:solidFill>
                  <a:srgbClr val="002060"/>
                </a:solidFill>
                <a:latin typeface="Dax Offc Pro" panose="020B0504030101020102" pitchFamily="34" charset="0"/>
              </a:rPr>
              <a:t>.</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 sz="1400" b="1" dirty="0" smtClean="0">
                <a:solidFill>
                  <a:srgbClr val="002060"/>
                </a:solidFill>
                <a:latin typeface="Dax Offc Pro" panose="020B0504030101020102" pitchFamily="34" charset="0"/>
              </a:rPr>
              <a:t>Жолаушылар сұранысы </a:t>
            </a:r>
            <a:r>
              <a:rPr lang="kk" sz="1400" dirty="0">
                <a:solidFill>
                  <a:srgbClr val="002060"/>
                </a:solidFill>
                <a:latin typeface="Dax Offc Pro" panose="020B0504030101020102" pitchFamily="34" charset="0"/>
              </a:rPr>
              <a:t>– динамикалық , мәні тұрақты емес</a:t>
            </a:r>
            <a:r>
              <a:rPr lang="kk" sz="1400" dirty="0" smtClean="0">
                <a:solidFill>
                  <a:srgbClr val="002060"/>
                </a:solidFill>
                <a:latin typeface="Dax Offc Pro" panose="020B0504030101020102" pitchFamily="34" charset="0"/>
              </a:rPr>
              <a:t>, кезеңдер </a:t>
            </a:r>
            <a:r>
              <a:rPr lang="kk" sz="1400" dirty="0">
                <a:solidFill>
                  <a:srgbClr val="002060"/>
                </a:solidFill>
                <a:latin typeface="Dax Offc Pro" panose="020B0504030101020102" pitchFamily="34" charset="0"/>
              </a:rPr>
              <a:t>– </a:t>
            </a:r>
            <a:r>
              <a:rPr lang="ru-RU" sz="1400" dirty="0" err="1" smtClean="0">
                <a:solidFill>
                  <a:srgbClr val="002060"/>
                </a:solidFill>
                <a:latin typeface="Dax Offc Pro" panose="020B0504030101020102" pitchFamily="34" charset="0"/>
              </a:rPr>
              <a:t>жыл</a:t>
            </a:r>
            <a:r>
              <a:rPr lang="ru-RU" sz="1400" dirty="0" smtClean="0">
                <a:solidFill>
                  <a:srgbClr val="002060"/>
                </a:solidFill>
                <a:latin typeface="Dax Offc Pro" panose="020B0504030101020102" pitchFamily="34" charset="0"/>
              </a:rPr>
              <a:t> </a:t>
            </a:r>
            <a:r>
              <a:rPr lang="ru-RU" sz="1400" dirty="0" err="1">
                <a:solidFill>
                  <a:srgbClr val="002060"/>
                </a:solidFill>
                <a:latin typeface="Dax Offc Pro" panose="020B0504030101020102" pitchFamily="34" charset="0"/>
              </a:rPr>
              <a:t>мезгілі</a:t>
            </a:r>
            <a:r>
              <a:rPr lang="kk" sz="1400" dirty="0" smtClean="0">
                <a:solidFill>
                  <a:srgbClr val="002060"/>
                </a:solidFill>
                <a:latin typeface="Dax Offc Pro" panose="020B0504030101020102" pitchFamily="34" charset="0"/>
              </a:rPr>
              <a:t>, </a:t>
            </a:r>
            <a:r>
              <a:rPr lang="kk" sz="1400" dirty="0">
                <a:solidFill>
                  <a:srgbClr val="002060"/>
                </a:solidFill>
                <a:latin typeface="Dax Offc Pro" panose="020B0504030101020102" pitchFamily="34" charset="0"/>
              </a:rPr>
              <a:t>апта күні, күн уақыты, мереке күндері </a:t>
            </a:r>
            <a:r>
              <a:rPr lang="ru-RU" sz="1400" dirty="0" smtClean="0">
                <a:solidFill>
                  <a:srgbClr val="002060"/>
                </a:solidFill>
                <a:latin typeface="Dax Offc Pro" panose="020B0504030101020102" pitchFamily="34" charset="0"/>
              </a:rPr>
              <a:t>– </a:t>
            </a:r>
            <a:r>
              <a:rPr lang="kk" sz="1400" dirty="0" smtClean="0">
                <a:solidFill>
                  <a:srgbClr val="002060"/>
                </a:solidFill>
                <a:latin typeface="Dax Offc Pro" panose="020B0504030101020102" pitchFamily="34" charset="0"/>
              </a:rPr>
              <a:t>бойынша </a:t>
            </a:r>
            <a:r>
              <a:rPr lang="kk" sz="1400" dirty="0">
                <a:solidFill>
                  <a:srgbClr val="002060"/>
                </a:solidFill>
                <a:latin typeface="Dax Offc Pro" panose="020B0504030101020102" pitchFamily="34" charset="0"/>
              </a:rPr>
              <a:t>ерекшеленеді, сонымен қатар әуе кемесінің түріне байланысты.</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 sz="1400" dirty="0">
                <a:solidFill>
                  <a:srgbClr val="002060"/>
                </a:solidFill>
                <a:latin typeface="Dax Offc Pro" panose="020B0504030101020102" pitchFamily="34" charset="0"/>
              </a:rPr>
              <a:t>Жазғы демалыс, мектеп демалысы, мереке күндері </a:t>
            </a:r>
            <a:r>
              <a:rPr lang="kk" sz="1400" b="1" dirty="0">
                <a:solidFill>
                  <a:srgbClr val="002060"/>
                </a:solidFill>
                <a:latin typeface="Dax Offc Pro" panose="020B0504030101020102" pitchFamily="34" charset="0"/>
              </a:rPr>
              <a:t>жолаушылар сұранысы </a:t>
            </a:r>
            <a:r>
              <a:rPr lang="kk" sz="1400" dirty="0" smtClean="0">
                <a:solidFill>
                  <a:srgbClr val="002060"/>
                </a:solidFill>
                <a:latin typeface="Dax Offc Pro" panose="020B0504030101020102" pitchFamily="34" charset="0"/>
              </a:rPr>
              <a:t>артады. </a:t>
            </a:r>
            <a:r>
              <a:rPr lang="kk" sz="1400" b="1" dirty="0" smtClean="0">
                <a:solidFill>
                  <a:srgbClr val="002060"/>
                </a:solidFill>
                <a:latin typeface="Dax Offc Pro" panose="020B0504030101020102" pitchFamily="34" charset="0"/>
              </a:rPr>
              <a:t>Жолаушылар сұранысы </a:t>
            </a:r>
            <a:r>
              <a:rPr lang="kk" sz="1400" dirty="0">
                <a:solidFill>
                  <a:srgbClr val="002060"/>
                </a:solidFill>
                <a:latin typeface="Dax Offc Pro" panose="020B0504030101020102" pitchFamily="34" charset="0"/>
              </a:rPr>
              <a:t>неғұрлым жоғары </a:t>
            </a:r>
            <a:r>
              <a:rPr lang="kk" sz="1400" dirty="0" smtClean="0">
                <a:solidFill>
                  <a:srgbClr val="002060"/>
                </a:solidFill>
                <a:latin typeface="Dax Offc Pro" panose="020B0504030101020102" pitchFamily="34" charset="0"/>
              </a:rPr>
              <a:t>болса, соғұрлым </a:t>
            </a:r>
            <a:r>
              <a:rPr lang="kk" sz="1400" dirty="0">
                <a:solidFill>
                  <a:srgbClr val="002060"/>
                </a:solidFill>
                <a:latin typeface="Dax Offc Pro" panose="020B0504030101020102" pitchFamily="34" charset="0"/>
              </a:rPr>
              <a:t>арзан </a:t>
            </a:r>
            <a:r>
              <a:rPr lang="kk" sz="1400" dirty="0" smtClean="0">
                <a:solidFill>
                  <a:srgbClr val="002060"/>
                </a:solidFill>
                <a:latin typeface="Dax Offc Pro" panose="020B0504030101020102" pitchFamily="34" charset="0"/>
              </a:rPr>
              <a:t>баға</a:t>
            </a:r>
            <a:r>
              <a:rPr lang="kk-KZ" sz="1400" dirty="0" smtClean="0">
                <a:solidFill>
                  <a:srgbClr val="002060"/>
                </a:solidFill>
                <a:latin typeface="Dax Offc Pro" panose="020B0504030101020102" pitchFamily="34" charset="0"/>
              </a:rPr>
              <a:t>лы </a:t>
            </a:r>
            <a:r>
              <a:rPr lang="kk" sz="1400" dirty="0" smtClean="0">
                <a:solidFill>
                  <a:srgbClr val="002060"/>
                </a:solidFill>
                <a:latin typeface="Dax Offc Pro" panose="020B0504030101020102" pitchFamily="34" charset="0"/>
              </a:rPr>
              <a:t>билеттер </a:t>
            </a:r>
            <a:r>
              <a:rPr lang="kk" sz="1400" dirty="0">
                <a:solidFill>
                  <a:srgbClr val="002060"/>
                </a:solidFill>
                <a:latin typeface="Dax Offc Pro" panose="020B0504030101020102" pitchFamily="34" charset="0"/>
              </a:rPr>
              <a:t>тезірек сатып алынады.</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 sz="1400" b="1" dirty="0">
                <a:solidFill>
                  <a:srgbClr val="002060"/>
                </a:solidFill>
                <a:latin typeface="Dax Offc Pro" panose="020B0504030101020102" pitchFamily="34" charset="0"/>
              </a:rPr>
              <a:t>Икемді </a:t>
            </a:r>
            <a:r>
              <a:rPr lang="kk" sz="1400" b="1" dirty="0" smtClean="0">
                <a:solidFill>
                  <a:srgbClr val="002060"/>
                </a:solidFill>
                <a:latin typeface="Dax Offc Pro" panose="020B0504030101020102" pitchFamily="34" charset="0"/>
              </a:rPr>
              <a:t>баға</a:t>
            </a:r>
            <a:r>
              <a:rPr lang="kk-KZ" sz="1400" b="1" dirty="0" smtClean="0">
                <a:solidFill>
                  <a:srgbClr val="002060"/>
                </a:solidFill>
                <a:latin typeface="Dax Offc Pro" panose="020B0504030101020102" pitchFamily="34" charset="0"/>
              </a:rPr>
              <a:t> құрылымы</a:t>
            </a:r>
            <a:r>
              <a:rPr lang="kk" sz="1400" b="1" dirty="0" smtClean="0">
                <a:solidFill>
                  <a:srgbClr val="002060"/>
                </a:solidFill>
                <a:latin typeface="Dax Offc Pro" panose="020B0504030101020102" pitchFamily="34" charset="0"/>
              </a:rPr>
              <a:t> </a:t>
            </a:r>
            <a:r>
              <a:rPr lang="kk" sz="1400" dirty="0" smtClean="0">
                <a:solidFill>
                  <a:srgbClr val="002060"/>
                </a:solidFill>
                <a:latin typeface="Dax Offc Pro" panose="020B0504030101020102" pitchFamily="34" charset="0"/>
              </a:rPr>
              <a:t>сұраныс пен ұсыныс арасындағы дұрыс теңгерімді қамтамасыз етеді.</a:t>
            </a: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 sz="1400" dirty="0" smtClean="0">
                <a:solidFill>
                  <a:srgbClr val="002060"/>
                </a:solidFill>
                <a:latin typeface="Dax Offc Pro" panose="020B0504030101020102" pitchFamily="34" charset="0"/>
              </a:rPr>
              <a:t>Бәсекелестік </a:t>
            </a:r>
            <a:r>
              <a:rPr lang="kk" sz="1400" dirty="0">
                <a:solidFill>
                  <a:srgbClr val="002060"/>
                </a:solidFill>
                <a:latin typeface="Dax Offc Pro" panose="020B0504030101020102" pitchFamily="34" charset="0"/>
              </a:rPr>
              <a:t>орта жолаушыға қолжетімді билет бағасы бойынша </a:t>
            </a:r>
            <a:r>
              <a:rPr lang="kk" sz="1400" dirty="0" smtClean="0">
                <a:solidFill>
                  <a:srgbClr val="002060"/>
                </a:solidFill>
                <a:latin typeface="Dax Offc Pro" panose="020B0504030101020102" pitchFamily="34" charset="0"/>
              </a:rPr>
              <a:t>әуекомпаниясын </a:t>
            </a:r>
            <a:r>
              <a:rPr lang="kk" sz="1400" dirty="0">
                <a:solidFill>
                  <a:srgbClr val="002060"/>
                </a:solidFill>
                <a:latin typeface="Dax Offc Pro" panose="020B0504030101020102" pitchFamily="34" charset="0"/>
              </a:rPr>
              <a:t>таңдау құқығын береді </a:t>
            </a:r>
            <a:r>
              <a:rPr lang="kk" sz="1400" dirty="0" smtClean="0">
                <a:solidFill>
                  <a:srgbClr val="002060"/>
                </a:solidFill>
                <a:latin typeface="Dax Offc Pro" panose="020B0504030101020102" pitchFamily="34" charset="0"/>
              </a:rPr>
              <a:t>және </a:t>
            </a:r>
            <a:r>
              <a:rPr lang="kk" sz="1400" dirty="0">
                <a:solidFill>
                  <a:srgbClr val="002060"/>
                </a:solidFill>
                <a:latin typeface="Dax Offc Pro" panose="020B0504030101020102" pitchFamily="34" charset="0"/>
              </a:rPr>
              <a:t>оның әртүрлі </a:t>
            </a:r>
            <a:r>
              <a:rPr lang="kk-KZ" sz="1400" dirty="0" smtClean="0">
                <a:solidFill>
                  <a:srgbClr val="002060"/>
                </a:solidFill>
                <a:latin typeface="Dax Offc Pro" panose="020B0504030101020102" pitchFamily="34" charset="0"/>
              </a:rPr>
              <a:t>әуе</a:t>
            </a:r>
            <a:r>
              <a:rPr lang="kk" sz="1400" dirty="0" smtClean="0">
                <a:solidFill>
                  <a:srgbClr val="002060"/>
                </a:solidFill>
                <a:latin typeface="Dax Offc Pro" panose="020B0504030101020102" pitchFamily="34" charset="0"/>
              </a:rPr>
              <a:t>компаниялар </a:t>
            </a:r>
            <a:r>
              <a:rPr lang="kk" sz="1400" dirty="0">
                <a:solidFill>
                  <a:srgbClr val="002060"/>
                </a:solidFill>
                <a:latin typeface="Dax Offc Pro" panose="020B0504030101020102" pitchFamily="34" charset="0"/>
              </a:rPr>
              <a:t>арасында таңдау құқығын ешбір жағдайда </a:t>
            </a:r>
            <a:r>
              <a:rPr lang="kk-KZ" sz="1400" dirty="0" smtClean="0">
                <a:solidFill>
                  <a:srgbClr val="002060"/>
                </a:solidFill>
                <a:latin typeface="Dax Offc Pro" panose="020B0504030101020102" pitchFamily="34" charset="0"/>
              </a:rPr>
              <a:t>шектемейді</a:t>
            </a:r>
            <a:r>
              <a:rPr lang="kk" sz="1400" dirty="0" smtClean="0">
                <a:solidFill>
                  <a:srgbClr val="002060"/>
                </a:solidFill>
                <a:latin typeface="Dax Offc Pro" panose="020B0504030101020102" pitchFamily="34" charset="0"/>
              </a:rPr>
              <a:t>.</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r>
              <a:rPr lang="kk-KZ" sz="1400" dirty="0" smtClean="0">
                <a:solidFill>
                  <a:srgbClr val="002060"/>
                </a:solidFill>
                <a:latin typeface="Dax Offc Pro" panose="020B0504030101020102" pitchFamily="34" charset="0"/>
              </a:rPr>
              <a:t>Бұл үлгі</a:t>
            </a:r>
            <a:r>
              <a:rPr lang="kk" sz="1400" dirty="0" smtClean="0">
                <a:solidFill>
                  <a:srgbClr val="002060"/>
                </a:solidFill>
                <a:latin typeface="Dax Offc Pro" panose="020B0504030101020102" pitchFamily="34" charset="0"/>
              </a:rPr>
              <a:t> тек </a:t>
            </a:r>
            <a:r>
              <a:rPr lang="kk-KZ" sz="1400" dirty="0" smtClean="0">
                <a:solidFill>
                  <a:srgbClr val="002060"/>
                </a:solidFill>
                <a:latin typeface="Dax Offc Pro" panose="020B0504030101020102" pitchFamily="34" charset="0"/>
              </a:rPr>
              <a:t>әуе</a:t>
            </a:r>
            <a:r>
              <a:rPr lang="kk" sz="1400" dirty="0" smtClean="0">
                <a:solidFill>
                  <a:srgbClr val="002060"/>
                </a:solidFill>
                <a:latin typeface="Dax Offc Pro" panose="020B0504030101020102" pitchFamily="34" charset="0"/>
              </a:rPr>
              <a:t>компанияларда ғана емес, сонымен қатар </a:t>
            </a:r>
            <a:r>
              <a:rPr lang="kk" sz="1400" b="1" dirty="0" smtClean="0">
                <a:solidFill>
                  <a:srgbClr val="002060"/>
                </a:solidFill>
                <a:latin typeface="Dax Offc Pro" panose="020B0504030101020102" pitchFamily="34" charset="0"/>
              </a:rPr>
              <a:t>қонақжайлылық, автокөлікті жалға алу, электронды коммерция, логистика </a:t>
            </a:r>
            <a:r>
              <a:rPr lang="kk" sz="1400" dirty="0" smtClean="0">
                <a:solidFill>
                  <a:srgbClr val="002060"/>
                </a:solidFill>
                <a:latin typeface="Dax Offc Pro" panose="020B0504030101020102" pitchFamily="34" charset="0"/>
              </a:rPr>
              <a:t>және т.б.</a:t>
            </a:r>
            <a:r>
              <a:rPr lang="kk-KZ" sz="1400" dirty="0" smtClean="0">
                <a:solidFill>
                  <a:srgbClr val="002060"/>
                </a:solidFill>
                <a:latin typeface="Dax Offc Pro" panose="020B0504030101020102" pitchFamily="34" charset="0"/>
              </a:rPr>
              <a:t> салаларда</a:t>
            </a:r>
            <a:r>
              <a:rPr lang="kk" sz="1400" dirty="0" smtClean="0">
                <a:solidFill>
                  <a:srgbClr val="002060"/>
                </a:solidFill>
                <a:latin typeface="Dax Offc Pro" panose="020B0504030101020102" pitchFamily="34" charset="0"/>
              </a:rPr>
              <a:t> </a:t>
            </a:r>
            <a:r>
              <a:rPr lang="kk" sz="1400" dirty="0">
                <a:solidFill>
                  <a:srgbClr val="002060"/>
                </a:solidFill>
                <a:latin typeface="Dax Offc Pro" panose="020B0504030101020102" pitchFamily="34" charset="0"/>
              </a:rPr>
              <a:t>да </a:t>
            </a:r>
            <a:r>
              <a:rPr lang="kk" sz="1400" dirty="0" smtClean="0">
                <a:solidFill>
                  <a:srgbClr val="002060"/>
                </a:solidFill>
                <a:latin typeface="Dax Offc Pro" panose="020B0504030101020102" pitchFamily="34" charset="0"/>
              </a:rPr>
              <a:t>қолданылады</a:t>
            </a:r>
            <a:r>
              <a:rPr lang="kk-KZ" sz="1400" dirty="0">
                <a:solidFill>
                  <a:srgbClr val="002060"/>
                </a:solidFill>
                <a:latin typeface="Dax Offc Pro" panose="020B0504030101020102" pitchFamily="34" charset="0"/>
              </a:rPr>
              <a:t>.</a:t>
            </a:r>
            <a:r>
              <a:rPr lang="kk" sz="1400" b="1" dirty="0" smtClean="0">
                <a:solidFill>
                  <a:srgbClr val="002060"/>
                </a:solidFill>
                <a:latin typeface="Dax Offc Pro" panose="020B0504030101020102" pitchFamily="34" charset="0"/>
              </a:rPr>
              <a:t> </a:t>
            </a:r>
            <a:r>
              <a:rPr lang="kk-KZ" sz="1400" dirty="0" smtClean="0">
                <a:solidFill>
                  <a:srgbClr val="002060"/>
                </a:solidFill>
                <a:latin typeface="Dax Offc Pro" panose="020B0504030101020102" pitchFamily="34" charset="0"/>
              </a:rPr>
              <a:t>Оны баға </a:t>
            </a:r>
            <a:r>
              <a:rPr lang="kk-KZ" sz="1400" dirty="0">
                <a:solidFill>
                  <a:srgbClr val="002060"/>
                </a:solidFill>
                <a:latin typeface="Dax Offc Pro" panose="020B0504030101020102" pitchFamily="34" charset="0"/>
              </a:rPr>
              <a:t>өзгеретін кез келген дерлік салада нарық </a:t>
            </a:r>
            <a:r>
              <a:rPr lang="kk" sz="1400" dirty="0">
                <a:solidFill>
                  <a:srgbClr val="002060"/>
                </a:solidFill>
                <a:latin typeface="Dax Offc Pro" panose="020B0504030101020102" pitchFamily="34" charset="0"/>
              </a:rPr>
              <a:t>жағдайлар</a:t>
            </a:r>
            <a:r>
              <a:rPr lang="kk-KZ" sz="1400" dirty="0">
                <a:solidFill>
                  <a:srgbClr val="002060"/>
                </a:solidFill>
                <a:latin typeface="Dax Offc Pro" panose="020B0504030101020102" pitchFamily="34" charset="0"/>
              </a:rPr>
              <a:t>ына орай әрекет ету үшін </a:t>
            </a:r>
            <a:r>
              <a:rPr lang="kk-KZ" sz="1400" dirty="0" smtClean="0">
                <a:solidFill>
                  <a:srgbClr val="002060"/>
                </a:solidFill>
                <a:latin typeface="Dax Offc Pro" panose="020B0504030101020102" pitchFamily="34" charset="0"/>
              </a:rPr>
              <a:t>қолдануға </a:t>
            </a:r>
            <a:r>
              <a:rPr lang="kk-KZ" sz="1400" dirty="0">
                <a:solidFill>
                  <a:srgbClr val="002060"/>
                </a:solidFill>
                <a:latin typeface="Dax Offc Pro" panose="020B0504030101020102" pitchFamily="34" charset="0"/>
              </a:rPr>
              <a:t>болады.</a:t>
            </a:r>
            <a:endParaRPr lang="ru-RU" sz="1400" dirty="0" smtClean="0">
              <a:solidFill>
                <a:srgbClr val="002060"/>
              </a:solidFill>
              <a:latin typeface="Dax Offc Pro" panose="020B0504030101020102" pitchFamily="34" charset="0"/>
            </a:endParaRPr>
          </a:p>
          <a:p>
            <a:pPr marL="285750" indent="-285750" algn="just">
              <a:buFont typeface="Arial" panose="020B0604020202020204" pitchFamily="34" charset="0"/>
              <a:buChar char="•"/>
            </a:pPr>
            <a:endParaRPr lang="ru-RU" sz="1400" dirty="0">
              <a:solidFill>
                <a:srgbClr val="002060"/>
              </a:solidFill>
              <a:latin typeface="Dax Offc Pro" panose="020B0504030101020102" pitchFamily="34" charset="0"/>
            </a:endParaRPr>
          </a:p>
          <a:p>
            <a:pPr marL="285750" indent="-285750" fontAlgn="ctr">
              <a:buFont typeface="Arial" panose="020B0604020202020204" pitchFamily="34" charset="0"/>
              <a:buChar char="•"/>
            </a:pPr>
            <a:endParaRPr lang="ru-RU" dirty="0"/>
          </a:p>
          <a:p>
            <a:pPr algn="ctr" fontAlgn="ctr"/>
            <a:endParaRPr lang="en-US" b="1" dirty="0">
              <a:latin typeface="Dax Offc Pro" panose="020B0504030101020102" pitchFamily="34" charset="0"/>
            </a:endParaRPr>
          </a:p>
        </p:txBody>
      </p:sp>
      <p:sp>
        <p:nvSpPr>
          <p:cNvPr id="2" name="AutoShape 2" descr="data:image/png;base64,iVBORw0KGgoAAAANSUhEUgAAAHcAAAB3CAMAAAAO5y+4AAAAkFBMVEX///8KHT0KHj0AAC0AGjsAACgAFTkAADAAGDoAACoAACIAACYAFzoAEzgAETcAAB8ACzT09fbn6OoAABna297S09fu7/AAAAnIys8AABy2uL3h4uRFSFsAABWnqK6VmKFaXWqLjZZ2eIRlZnE8P1CCg45qbHs6QlhRV2gtMkkAABA2Ok8QGDclKkMfJ0RPUV9AdPAWAAAI9ElEQVRogcVbi3aiMBA1JCS8CaiUIgUBQRGE//+7TcAqKj5A7N6z52xrJZdkHpmZTGazobBdL0yzXVEJgnDY7rI08Fxn8CgDKaOtDCEkVJcQ4JA0gxL2ib4LXeszpMtwW8oEMz4kYYPRcVBDxxLjRwaElR8spiZdRBsCGSfCRFSMok6yOI3CKI2zpM6JKVP+N13W/WA1Hanl1RBqAGhEPdSxt1hdiNNyVssgq4FC2MSxrCfuNKxOmCuYjQj1InLtu19buXFBoMRW/Nv33he1FWJZEwAhxQvCW0YHSIGAlTx4kzagEAkSNNNXNcbN5gQIkpJ7b7C6lchY1XLQ21uRyd/V9MdqmLU2JcY64s1DCoGg/0SjaD1KAYCHUZKyIsgfLobbsxWLEtDFaKwHXCUKex6GAx9b+BAAcbscycrhHQhAYjboxV3JAJo8Tj4nOImKANwMWOtAlQAV3vc7gYyBob88Tqownain2NuWAgVIedEgYhUAM56AlcHievLzEnGmCsB818+dEbPF278wXCwKL6/MS4hMAXw/JY5EgNQpaZn3YsTPZhIw2U4625YYIPhQq10ZTU/LDEQEWvVgm1hpGhCHurZXkBBA6/vBgG8AOJEBXaF4NHIMAfU/QjtzWNQp3lFqTwVS+akI3GV2IvZGZ5aIgDhRLNiDUBWM3sVMKBDf3IEeYk2B3LPS7jfQ/Q+lGg1WLLUxbwlyCajvbPPPEagCvdFp9iFMP0rLzFQH86sowNIQwp9cZY4lE+Xu8qNQFu6Z14TIqDC/sBirRKj8OO3M+RL0dfcDPt3pt4NbpGzCHeW1CknS/4B25uwFIzn/yjwk/Lx0OTIK4FmldzqSP63MLZYigCenuKCAfNp2f1FgqfidYggB+ayrOiOAQP01pULTij+indkloln745L0bhQfws6Q8nah2TLTyQtPd8FsR24XeoO1zZ/RzuwKkUajnfL4w5uWZDm2vVpwrGzbuT9YrWs5/9+Fx423iMZWQrx0vd3kh6oqsa7rZQmqQ15strs4Ctzl4ipkCyEqeaAVEVQ1AVeullnzAkkyzKqcChpY0yTUwGjKlgb/R6Csilrur+NgeSryLZlz5HuBr+O6+SA1IFHrwC4IFddDAjy2q4ATjHUcZ+ud72+Kg0ZUEbKXoERWYMHY+epzAfPcACJyjD5WqQANUcX8acV/2bSYSZ5p8fb0uWUvlq4Xxn5eGRAy9mN2W2OD7f623AmonaCEx0GwCl5kjsmZFtDQ81zXXdhdxXIWbhDnynG8jCKjUSuza70BFI/MCCqvlJGYvLogoqoo5vd8vzeBn6RhcFOMD2TAdiGPeY3LOD4of5kB2WdPPQqVOqzyN4OpKKrM5NpUxqHy84XXoXdWVVfhe2FIpOLmjQS5YcaVbipPVIyF+2eoATPf5dJ1PS8IozTxhe+5wkULf86jrBivy0KPozp3YUWUCQ1VlhVsftTtgxAo7K4yuclhLWvlhvE61zuWaWPEDCnTu5HH+Y+xqAOwZqvsrpXv/F4l21O6stXWuwbrLGaC9ZanyrzVXVEnRySY7TQj6x3S3aqIkpjJfhFrX3nYl8y5YseEANJoCy5WmemX2viM8KpKb/kaW5gC3SYPR4Q6RaQM2VTt8LAv4xvl9uSuTlHuHBsURc5cJpGZ02Dapc6v3N8O03RWPYhxVmsZIbkpBVtenlzzhmp3tkponYVhOavGaaS7Q1leu/21bsQzAZAH2adnUHCn9G3XF4Z7dxTrRjUSXc9mD55onsrmSJCUKrh+OpobF/5CT/2cmD/7/dfXfv9jkgOXbOBd70YNr8F4H8+XwS2JwH1X3NFpN54TcAUDS0jTDUrPykXIt9Cjjs18H8n3OOV4ztWHwrJIA+YQol1J6DUr2/6UH7pdx2mLOE7qgu63ffbXyHd7X5/P0zuQ1k4IFEWZGOiKVCNKlUSufSVKFoH0mn2jz3ft93LKonY9w9NMqbpJh5zEtvZ7x19dw8tvBNqywjIZeALr5BLzV73+ue/bvVMmeHhQ1vrnvv2oH0zKwiWroab3Dyrvot2Pbvff+4i+9AvaZARrs//Ki5t44yHs2uwsNh5X3WP5CYs3LuKr53AL9bQXIDiqNtHGVyyefG7AXQQHGZ2Ix+RzbTx5jp9fhRMKv0EnEofn67/xc/ibLwx4ND2Fu6I/VLd4vsAVw+1k4COY6bBT6XN+dMoHBzJHJWw0DCm7Qdlzjdt8cLbFeFT+awVAbezZMOPXF/uU/76T77vrL8KXm/48j++POOf7vL4x+vDGibBiAIElcsVrXRvn+sZs8149x8tkHmtjiNfe002iU895v37lBGsoYpZyy+Um9pb9u32Lbv1qinqdHdSaSjUWkqiw8msW78S9Es+1c72O1yfh+/XJlZfkUNYRi4ewQee9KrOUO/XJ6eqx1jLwDwRSFu33j8eyR3LWAauQEJ2CtxnMDTLtzoG5fVl/nr7efkdq8WW9/a/OF+zr8wU+4T+ojd6cp8wswKzvw92IfedHs0ARPl5zr3VwnQpzg/6D80FyG1HxRdh89DxU6z0P5Ucs/+P8d2bJ/+e8e+b+n/P9z/YzGBq47xF95rU/1r8h3x95BT7Vr0If9qu0/TnT+8tUBPhRf07bj2RO3o+ksEzqiU+Kpm+EavqvnhpoLArTzpj3m81fGJD31z3vS3sZvL/u66Xh+Df/Qz8hWxkFAehP0j8JDCC9ri6BqgFjin5RyMYZUgVxARWkafpj/UEp36p+vx+4avqBB27pVipqAKvpm/3PI+yCl9oBFEb2e8sj+735w4mpCUg9jO1vn4/WD/cgIkFTtUFzdqIfyJ4y61FFxCMCLCMBQTN9VcPchJ8AaErxphVaIRAlARA45L6GWUzg4J2wMHU2BWg8v59CNH4/pZ7gfgqH5e0IxM19nKqOveXqoluhvY/jlyzbBwiL2sDmgMe4uH9E8/b+URTxo3w/J0p7/8gQ9Tp4R5t6we9bQaLzcpWE9fa+FaWGrp3uW+2mv2/VwnZDX2zulxlaWyOU8O/9suBT98vO5M19uu2hEqp8u8uiwFsO96b/ALQBtt22SXp7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3321" y="1267893"/>
            <a:ext cx="1447342" cy="960841"/>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8466" y="2784701"/>
            <a:ext cx="1418232" cy="393292"/>
          </a:xfrm>
          <a:prstGeom prst="rect">
            <a:avLst/>
          </a:prstGeom>
        </p:spPr>
      </p:pic>
      <p:pic>
        <p:nvPicPr>
          <p:cNvPr id="6" name="Рисунок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6743" y="1845320"/>
            <a:ext cx="1561872" cy="367499"/>
          </a:xfrm>
          <a:prstGeom prst="rect">
            <a:avLst/>
          </a:prstGeom>
        </p:spPr>
      </p:pic>
      <p:pic>
        <p:nvPicPr>
          <p:cNvPr id="7" name="Рисунок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38852" y="2425232"/>
            <a:ext cx="1636430" cy="921352"/>
          </a:xfrm>
          <a:prstGeom prst="rect">
            <a:avLst/>
          </a:prstGeom>
        </p:spPr>
      </p:pic>
      <p:pic>
        <p:nvPicPr>
          <p:cNvPr id="9" name="Рисунок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8852" y="4507154"/>
            <a:ext cx="1495261" cy="326696"/>
          </a:xfrm>
          <a:prstGeom prst="rect">
            <a:avLst/>
          </a:prstGeom>
        </p:spPr>
      </p:pic>
      <p:pic>
        <p:nvPicPr>
          <p:cNvPr id="13" name="Рисунок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28122" y="5171801"/>
            <a:ext cx="2458360" cy="599096"/>
          </a:xfrm>
          <a:prstGeom prst="rect">
            <a:avLst/>
          </a:prstGeom>
        </p:spPr>
      </p:pic>
      <p:pic>
        <p:nvPicPr>
          <p:cNvPr id="15" name="Рисунок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0176" y="4059051"/>
            <a:ext cx="1658099" cy="459809"/>
          </a:xfrm>
          <a:prstGeom prst="rect">
            <a:avLst/>
          </a:prstGeom>
        </p:spPr>
      </p:pic>
      <p:pic>
        <p:nvPicPr>
          <p:cNvPr id="16" name="Рисунок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00289" y="3584204"/>
            <a:ext cx="1133475" cy="428625"/>
          </a:xfrm>
          <a:prstGeom prst="rect">
            <a:avLst/>
          </a:prstGeom>
        </p:spPr>
      </p:pic>
    </p:spTree>
    <p:extLst>
      <p:ext uri="{BB962C8B-B14F-4D97-AF65-F5344CB8AC3E}">
        <p14:creationId xmlns:p14="http://schemas.microsoft.com/office/powerpoint/2010/main" val="4017542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11056333" y="1524000"/>
            <a:ext cx="0" cy="4114800"/>
          </a:xfrm>
          <a:prstGeom prst="line">
            <a:avLst/>
          </a:prstGeom>
          <a:ln w="19050">
            <a:solidFill>
              <a:srgbClr val="132B45"/>
            </a:solidFill>
            <a:prstDash val="das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9274628" y="1557220"/>
            <a:ext cx="0" cy="4114800"/>
          </a:xfrm>
          <a:prstGeom prst="line">
            <a:avLst/>
          </a:prstGeom>
          <a:ln w="19050">
            <a:solidFill>
              <a:srgbClr val="132B45"/>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059" y="5747267"/>
            <a:ext cx="3432350" cy="261610"/>
          </a:xfrm>
          <a:prstGeom prst="rect">
            <a:avLst/>
          </a:prstGeom>
          <a:noFill/>
        </p:spPr>
        <p:txBody>
          <a:bodyPr wrap="none" rtlCol="0">
            <a:spAutoFit/>
          </a:bodyPr>
          <a:lstStyle/>
          <a:p>
            <a:r>
              <a:rPr lang="kk" sz="1100" b="1" dirty="0">
                <a:solidFill>
                  <a:srgbClr val="1F497D"/>
                </a:solidFill>
                <a:latin typeface="Dax Offc Pro" panose="020B0504030101020102" pitchFamily="34" charset="0"/>
              </a:rPr>
              <a:t>20.04.2</a:t>
            </a:r>
            <a:r>
              <a:rPr lang="en-US" sz="1100" b="1" dirty="0">
                <a:solidFill>
                  <a:srgbClr val="1F497D"/>
                </a:solidFill>
                <a:latin typeface="Dax Offc Pro" panose="020B0504030101020102" pitchFamily="34" charset="0"/>
              </a:rPr>
              <a:t>02</a:t>
            </a:r>
            <a:r>
              <a:rPr lang="kk" sz="1100" b="1" dirty="0" smtClean="0">
                <a:solidFill>
                  <a:srgbClr val="1F497D"/>
                </a:solidFill>
                <a:latin typeface="Dax Offc Pro" panose="020B0504030101020102" pitchFamily="34" charset="0"/>
              </a:rPr>
              <a:t>3</a:t>
            </a:r>
            <a:r>
              <a:rPr lang="ru-RU" sz="1100" b="1" dirty="0" smtClean="0">
                <a:solidFill>
                  <a:srgbClr val="1F497D"/>
                </a:solidFill>
                <a:latin typeface="Dax Offc Pro" panose="020B0504030101020102" pitchFamily="34" charset="0"/>
              </a:rPr>
              <a:t> </a:t>
            </a:r>
            <a:r>
              <a:rPr lang="ru-RU" sz="1100" b="1" dirty="0" err="1" smtClean="0">
                <a:solidFill>
                  <a:srgbClr val="1F497D"/>
                </a:solidFill>
                <a:latin typeface="Dax Offc Pro" panose="020B0504030101020102" pitchFamily="34" charset="0"/>
              </a:rPr>
              <a:t>күнгі</a:t>
            </a:r>
            <a:r>
              <a:rPr lang="ru-RU" sz="1100" b="1" dirty="0" smtClean="0">
                <a:solidFill>
                  <a:srgbClr val="1F497D"/>
                </a:solidFill>
                <a:latin typeface="Dax Offc Pro" panose="020B0504030101020102" pitchFamily="34" charset="0"/>
              </a:rPr>
              <a:t> </a:t>
            </a:r>
            <a:r>
              <a:rPr lang="kk" sz="1100" b="1" dirty="0" smtClean="0">
                <a:solidFill>
                  <a:srgbClr val="1F497D"/>
                </a:solidFill>
                <a:latin typeface="Dax Offc Pro" panose="020B0504030101020102" pitchFamily="34" charset="0"/>
              </a:rPr>
              <a:t>1 </a:t>
            </a:r>
            <a:r>
              <a:rPr lang="kk" sz="1100" b="1" dirty="0" smtClean="0">
                <a:solidFill>
                  <a:srgbClr val="1F497D"/>
                </a:solidFill>
                <a:latin typeface="Dax Offc Pro" panose="020B0504030101020102" pitchFamily="34" charset="0"/>
              </a:rPr>
              <a:t>АҚШ доллары үшін 457 </a:t>
            </a:r>
            <a:r>
              <a:rPr lang="kk" sz="1100" b="1" dirty="0" smtClean="0">
                <a:solidFill>
                  <a:srgbClr val="1F497D"/>
                </a:solidFill>
                <a:latin typeface="Dax Offc Pro" panose="020B0504030101020102" pitchFamily="34" charset="0"/>
              </a:rPr>
              <a:t>теңге</a:t>
            </a:r>
            <a:endParaRPr lang="ru-RU" sz="1100" b="1" dirty="0">
              <a:solidFill>
                <a:srgbClr val="1F497D"/>
              </a:solidFill>
              <a:latin typeface="Dax Offc Pro" panose="020B0504030101020102" pitchFamily="34" charset="0"/>
            </a:endParaRPr>
          </a:p>
        </p:txBody>
      </p:sp>
      <p:sp>
        <p:nvSpPr>
          <p:cNvPr id="12" name="Прямоугольник 11"/>
          <p:cNvSpPr/>
          <p:nvPr/>
        </p:nvSpPr>
        <p:spPr>
          <a:xfrm>
            <a:off x="314361" y="956231"/>
            <a:ext cx="578300" cy="276999"/>
          </a:xfrm>
          <a:prstGeom prst="rect">
            <a:avLst/>
          </a:prstGeom>
        </p:spPr>
        <p:txBody>
          <a:bodyPr wrap="none">
            <a:spAutoFit/>
          </a:bodyPr>
          <a:lstStyle/>
          <a:p>
            <a:pPr algn="ctr">
              <a:defRPr sz="1000" b="1" i="0" u="none" strike="noStrike" kern="1200" baseline="0">
                <a:solidFill>
                  <a:srgbClr val="132B45"/>
                </a:solidFill>
                <a:latin typeface="Dax Offc Pro" panose="020B0504030101020102" pitchFamily="34" charset="0"/>
                <a:ea typeface="+mn-ea"/>
                <a:cs typeface="+mn-cs"/>
              </a:defRPr>
            </a:pPr>
            <a:r>
              <a:rPr lang="kk" sz="1200" dirty="0" smtClean="0">
                <a:solidFill>
                  <a:srgbClr val="1F497D"/>
                </a:solidFill>
              </a:rPr>
              <a:t>теңге</a:t>
            </a:r>
            <a:endParaRPr lang="en-US" sz="1200" dirty="0">
              <a:solidFill>
                <a:srgbClr val="1F497D"/>
              </a:solidFill>
            </a:endParaRPr>
          </a:p>
        </p:txBody>
      </p:sp>
      <p:graphicFrame>
        <p:nvGraphicFramePr>
          <p:cNvPr id="9" name="Таблица 12"/>
          <p:cNvGraphicFramePr>
            <a:graphicFrameLocks noGrp="1"/>
          </p:cNvGraphicFramePr>
          <p:nvPr>
            <p:extLst>
              <p:ext uri="{D42A27DB-BD31-4B8C-83A1-F6EECF244321}">
                <p14:modId xmlns:p14="http://schemas.microsoft.com/office/powerpoint/2010/main" val="1688051143"/>
              </p:ext>
            </p:extLst>
          </p:nvPr>
        </p:nvGraphicFramePr>
        <p:xfrm>
          <a:off x="4572000" y="5031582"/>
          <a:ext cx="7416800" cy="990600"/>
        </p:xfrm>
        <a:graphic>
          <a:graphicData uri="http://schemas.openxmlformats.org/drawingml/2006/table">
            <a:tbl>
              <a:tblPr/>
              <a:tblGrid>
                <a:gridCol w="3091543">
                  <a:extLst>
                    <a:ext uri="{9D8B030D-6E8A-4147-A177-3AD203B41FA5}">
                      <a16:colId xmlns="" xmlns:a16="http://schemas.microsoft.com/office/drawing/2014/main" val="20000"/>
                    </a:ext>
                  </a:extLst>
                </a:gridCol>
                <a:gridCol w="1611086">
                  <a:extLst>
                    <a:ext uri="{9D8B030D-6E8A-4147-A177-3AD203B41FA5}">
                      <a16:colId xmlns="" xmlns:a16="http://schemas.microsoft.com/office/drawing/2014/main" val="20001"/>
                    </a:ext>
                  </a:extLst>
                </a:gridCol>
                <a:gridCol w="1774371">
                  <a:extLst>
                    <a:ext uri="{9D8B030D-6E8A-4147-A177-3AD203B41FA5}">
                      <a16:colId xmlns="" xmlns:a16="http://schemas.microsoft.com/office/drawing/2014/main" val="20002"/>
                    </a:ext>
                  </a:extLst>
                </a:gridCol>
                <a:gridCol w="939800">
                  <a:extLst>
                    <a:ext uri="{9D8B030D-6E8A-4147-A177-3AD203B41FA5}">
                      <a16:colId xmlns="" xmlns:a16="http://schemas.microsoft.com/office/drawing/2014/main" val="20003"/>
                    </a:ext>
                  </a:extLst>
                </a:gridCol>
              </a:tblGrid>
              <a:tr h="281427">
                <a:tc>
                  <a:txBody>
                    <a:bodyPr/>
                    <a:lstStyle/>
                    <a:p>
                      <a:pPr algn="r" rtl="0" fontAlgn="b"/>
                      <a:r>
                        <a:rPr lang="kk" sz="1200" b="1" i="0" u="none" strike="noStrike" baseline="0" dirty="0" smtClean="0">
                          <a:solidFill>
                            <a:srgbClr val="1F497D"/>
                          </a:solidFill>
                          <a:effectLst/>
                          <a:latin typeface="Dax Offc Pro" panose="020B0504030101020102" pitchFamily="34" charset="0"/>
                        </a:rPr>
                        <a:t>Ұшудан</a:t>
                      </a:r>
                      <a:r>
                        <a:rPr lang="en-US" sz="1200" b="1" i="0" u="none" strike="noStrike" baseline="0" dirty="0" smtClean="0">
                          <a:solidFill>
                            <a:srgbClr val="1F497D"/>
                          </a:solidFill>
                          <a:effectLst/>
                          <a:latin typeface="Dax Offc Pro" panose="020B0504030101020102" pitchFamily="34" charset="0"/>
                        </a:rPr>
                        <a:t> </a:t>
                      </a:r>
                      <a:r>
                        <a:rPr lang="kk-KZ" sz="1200" b="1" i="0" u="none" strike="noStrike" baseline="0" dirty="0" smtClean="0">
                          <a:solidFill>
                            <a:srgbClr val="1F497D"/>
                          </a:solidFill>
                          <a:effectLst/>
                          <a:latin typeface="Dax Offc Pro" panose="020B0504030101020102" pitchFamily="34" charset="0"/>
                        </a:rPr>
                        <a:t>күн бұрын</a:t>
                      </a:r>
                      <a:r>
                        <a:rPr lang="kk" sz="1200" b="1" i="0" u="none" strike="noStrike" baseline="0" dirty="0" smtClean="0">
                          <a:solidFill>
                            <a:srgbClr val="1F497D"/>
                          </a:solidFill>
                          <a:effectLst/>
                          <a:latin typeface="Dax Offc Pro" panose="020B0504030101020102" pitchFamily="34" charset="0"/>
                        </a:rPr>
                        <a:t> </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b"/>
                      <a:r>
                        <a:rPr lang="kk" sz="1200" b="1" i="0" u="none" strike="noStrike" dirty="0">
                          <a:solidFill>
                            <a:srgbClr val="FFFFFF"/>
                          </a:solidFill>
                          <a:effectLst/>
                          <a:latin typeface="Dax Offc Pro" panose="020B0504030101020102" pitchFamily="34" charset="0"/>
                        </a:rPr>
                        <a:t>15+</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tc>
                  <a:txBody>
                    <a:bodyPr/>
                    <a:lstStyle/>
                    <a:p>
                      <a:pPr algn="ctr" rtl="0" fontAlgn="b"/>
                      <a:r>
                        <a:rPr lang="kk" sz="1200" b="1" i="0" u="none" strike="noStrike" dirty="0">
                          <a:solidFill>
                            <a:srgbClr val="FFFFFF"/>
                          </a:solidFill>
                          <a:effectLst/>
                          <a:latin typeface="Dax Offc Pro" panose="020B0504030101020102" pitchFamily="34" charset="0"/>
                        </a:rPr>
                        <a:t>4-14</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tc>
                  <a:txBody>
                    <a:bodyPr/>
                    <a:lstStyle/>
                    <a:p>
                      <a:pPr algn="ctr" rtl="0" fontAlgn="b"/>
                      <a:r>
                        <a:rPr lang="kk" sz="1200" b="1" i="0" u="none" strike="noStrike" dirty="0">
                          <a:solidFill>
                            <a:srgbClr val="FFFFFF"/>
                          </a:solidFill>
                          <a:effectLst/>
                          <a:latin typeface="Dax Offc Pro" panose="020B0504030101020102" pitchFamily="34" charset="0"/>
                        </a:rPr>
                        <a:t>0 - 3</a:t>
                      </a: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32B45"/>
                    </a:solidFill>
                  </a:tcPr>
                </a:tc>
                <a:extLst>
                  <a:ext uri="{0D108BD9-81ED-4DB2-BD59-A6C34878D82A}">
                    <a16:rowId xmlns="" xmlns:a16="http://schemas.microsoft.com/office/drawing/2014/main" val="10000"/>
                  </a:ext>
                </a:extLst>
              </a:tr>
              <a:tr h="427746">
                <a:tc>
                  <a:txBody>
                    <a:bodyPr/>
                    <a:lstStyle/>
                    <a:p>
                      <a:pPr algn="r" rtl="0" fontAlgn="b"/>
                      <a:r>
                        <a:rPr lang="kk" sz="1200" b="1" i="0" u="none" strike="noStrike" dirty="0" smtClean="0">
                          <a:solidFill>
                            <a:srgbClr val="1F497D"/>
                          </a:solidFill>
                          <a:effectLst/>
                          <a:latin typeface="Dax Offc Pro" panose="020B0504030101020102" pitchFamily="34" charset="0"/>
                        </a:rPr>
                        <a:t>Орташа </a:t>
                      </a:r>
                      <a:r>
                        <a:rPr lang="kk-KZ" sz="1200" b="1" i="0" u="none" strike="noStrike" dirty="0" smtClean="0">
                          <a:solidFill>
                            <a:srgbClr val="1F497D"/>
                          </a:solidFill>
                          <a:effectLst/>
                          <a:latin typeface="Dax Offc Pro" panose="020B0504030101020102" pitchFamily="34" charset="0"/>
                        </a:rPr>
                        <a:t>тариф</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kk" sz="1200" b="1" i="0" u="none" strike="noStrike" dirty="0" smtClean="0">
                          <a:solidFill>
                            <a:srgbClr val="1F497D"/>
                          </a:solidFill>
                          <a:effectLst/>
                          <a:latin typeface="Dax Offc Pro"/>
                        </a:rPr>
                        <a:t>21 617 ($47 )</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rtl="0" fontAlgn="ctr"/>
                      <a:r>
                        <a:rPr lang="kk" sz="1200" b="1" i="0" u="none" strike="noStrike" dirty="0" smtClean="0">
                          <a:solidFill>
                            <a:srgbClr val="1F497D"/>
                          </a:solidFill>
                          <a:effectLst/>
                          <a:latin typeface="Dax Offc Pro"/>
                        </a:rPr>
                        <a:t>29 217 ($64)</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rtl="0" fontAlgn="ctr"/>
                      <a:r>
                        <a:rPr lang="kk" sz="1200" b="1" i="0" u="none" strike="noStrike" dirty="0" smtClean="0">
                          <a:solidFill>
                            <a:srgbClr val="1F497D"/>
                          </a:solidFill>
                          <a:effectLst/>
                          <a:latin typeface="Dax Offc Pro"/>
                        </a:rPr>
                        <a:t>38 836 ($85)</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281427">
                <a:tc>
                  <a:txBody>
                    <a:bodyPr/>
                    <a:lstStyle/>
                    <a:p>
                      <a:pPr algn="r" rtl="0" fontAlgn="b"/>
                      <a:r>
                        <a:rPr lang="kk-KZ" sz="1200" b="1" i="0" u="none" strike="noStrike" dirty="0" smtClean="0">
                          <a:solidFill>
                            <a:srgbClr val="1F497D"/>
                          </a:solidFill>
                          <a:effectLst/>
                          <a:latin typeface="Dax Offc Pro" panose="020B0504030101020102" pitchFamily="34" charset="0"/>
                        </a:rPr>
                        <a:t>Жолаушылар</a:t>
                      </a:r>
                      <a:r>
                        <a:rPr lang="kk-KZ" sz="1200" b="1" i="0" u="none" strike="noStrike" baseline="0" dirty="0" smtClean="0">
                          <a:solidFill>
                            <a:srgbClr val="1F497D"/>
                          </a:solidFill>
                          <a:effectLst/>
                          <a:latin typeface="Dax Offc Pro" panose="020B0504030101020102" pitchFamily="34" charset="0"/>
                        </a:rPr>
                        <a:t> </a:t>
                      </a:r>
                      <a:r>
                        <a:rPr lang="kk" sz="1200" b="1" i="0" u="none" strike="noStrike" dirty="0" smtClean="0">
                          <a:solidFill>
                            <a:srgbClr val="1F497D"/>
                          </a:solidFill>
                          <a:effectLst/>
                          <a:latin typeface="Dax Offc Pro" panose="020B0504030101020102" pitchFamily="34" charset="0"/>
                        </a:rPr>
                        <a:t>үлесі</a:t>
                      </a:r>
                      <a:r>
                        <a:rPr lang="kk" sz="1200" b="1" i="0" u="none" strike="noStrike" baseline="0" dirty="0" smtClean="0">
                          <a:solidFill>
                            <a:srgbClr val="1F497D"/>
                          </a:solidFill>
                          <a:effectLst/>
                          <a:latin typeface="Dax Offc Pro" panose="020B0504030101020102" pitchFamily="34" charset="0"/>
                        </a:rPr>
                        <a:t>, %</a:t>
                      </a:r>
                      <a:endParaRPr lang="en-US" sz="1200" b="1" i="0" u="none" strike="noStrike" dirty="0">
                        <a:solidFill>
                          <a:srgbClr val="1F497D"/>
                        </a:solidFill>
                        <a:effectLst/>
                        <a:latin typeface="Dax Offc Pro" panose="020B0504030101020102" pitchFamily="34" charset="0"/>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kk" sz="1200" b="1" i="0" u="none" strike="noStrike" dirty="0" smtClean="0">
                          <a:solidFill>
                            <a:srgbClr val="1F497D"/>
                          </a:solidFill>
                          <a:effectLst/>
                          <a:latin typeface="Dax Offc Pro"/>
                        </a:rPr>
                        <a:t>34%</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r>
                        <a:rPr lang="kk" sz="1200" b="1" i="0" u="none" strike="noStrike" dirty="0" smtClean="0">
                          <a:solidFill>
                            <a:srgbClr val="1F497D"/>
                          </a:solidFill>
                          <a:effectLst/>
                          <a:latin typeface="Dax Offc Pro"/>
                        </a:rPr>
                        <a:t>35%</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rtl="0" fontAlgn="ctr"/>
                      <a:r>
                        <a:rPr lang="kk" sz="1200" b="1" i="0" u="none" strike="noStrike" dirty="0" smtClean="0">
                          <a:solidFill>
                            <a:srgbClr val="1F497D"/>
                          </a:solidFill>
                          <a:effectLst/>
                          <a:latin typeface="Dax Offc Pro"/>
                        </a:rPr>
                        <a:t>31%</a:t>
                      </a:r>
                      <a:endParaRPr lang="ru-RU" sz="1200" b="1" i="0" u="none" strike="noStrike" dirty="0">
                        <a:solidFill>
                          <a:srgbClr val="1F497D"/>
                        </a:solidFill>
                        <a:effectLst/>
                        <a:latin typeface="Dax Offc Pro"/>
                      </a:endParaRPr>
                    </a:p>
                  </a:txBody>
                  <a:tcPr marL="12700" marR="12700"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2"/>
                  </a:ext>
                </a:extLst>
              </a:tr>
            </a:tbl>
          </a:graphicData>
        </a:graphic>
      </p:graphicFrame>
      <p:graphicFrame>
        <p:nvGraphicFramePr>
          <p:cNvPr id="17" name="Chart 3"/>
          <p:cNvGraphicFramePr>
            <a:graphicFrameLocks/>
          </p:cNvGraphicFramePr>
          <p:nvPr>
            <p:extLst>
              <p:ext uri="{D42A27DB-BD31-4B8C-83A1-F6EECF244321}">
                <p14:modId xmlns:p14="http://schemas.microsoft.com/office/powerpoint/2010/main" val="2423418511"/>
              </p:ext>
            </p:extLst>
          </p:nvPr>
        </p:nvGraphicFramePr>
        <p:xfrm>
          <a:off x="203200" y="792480"/>
          <a:ext cx="11694364" cy="4094480"/>
        </p:xfrm>
        <a:graphic>
          <a:graphicData uri="http://schemas.openxmlformats.org/drawingml/2006/chart">
            <c:chart xmlns:c="http://schemas.openxmlformats.org/drawingml/2006/chart" xmlns:r="http://schemas.openxmlformats.org/officeDocument/2006/relationships" r:id="rId2"/>
          </a:graphicData>
        </a:graphic>
      </p:graphicFrame>
      <p:sp>
        <p:nvSpPr>
          <p:cNvPr id="24" name="Slide Number Placeholder 2"/>
          <p:cNvSpPr>
            <a:spLocks noGrp="1"/>
          </p:cNvSpPr>
          <p:nvPr>
            <p:ph type="sldNum" sz="quarter" idx="4294967295"/>
          </p:nvPr>
        </p:nvSpPr>
        <p:spPr>
          <a:xfrm>
            <a:off x="11767133" y="6388738"/>
            <a:ext cx="424873" cy="335671"/>
          </a:xfrm>
          <a:prstGeom prst="rect">
            <a:avLst/>
          </a:prstGeom>
        </p:spPr>
        <p:txBody>
          <a:bodyPr/>
          <a:lstStyle/>
          <a:p>
            <a:pPr algn="r"/>
            <a:r>
              <a:rPr lang="kk" sz="1800" dirty="0" smtClean="0">
                <a:solidFill>
                  <a:prstClr val="black">
                    <a:tint val="75000"/>
                  </a:prstClr>
                </a:solidFill>
                <a:latin typeface="Dax Offc Pro" panose="020B0504030101020102" pitchFamily="34" charset="0"/>
              </a:rPr>
              <a:t>3 </a:t>
            </a:r>
            <a:r>
              <a:rPr lang="kk" sz="1800" dirty="0">
                <a:solidFill>
                  <a:prstClr val="black">
                    <a:tint val="75000"/>
                  </a:prstClr>
                </a:solidFill>
                <a:latin typeface="Dax Offc Pro" panose="020B0504030101020102" pitchFamily="34" charset="0"/>
              </a:rPr>
              <a:t>4</a:t>
            </a:r>
          </a:p>
        </p:txBody>
      </p:sp>
      <p:sp>
        <p:nvSpPr>
          <p:cNvPr id="11" name="Title 1"/>
          <p:cNvSpPr txBox="1">
            <a:spLocks/>
          </p:cNvSpPr>
          <p:nvPr/>
        </p:nvSpPr>
        <p:spPr>
          <a:xfrm>
            <a:off x="3244" y="-19532"/>
            <a:ext cx="12188756" cy="551250"/>
          </a:xfrm>
          <a:prstGeom prst="rect">
            <a:avLst/>
          </a:prstGeom>
          <a:solidFill>
            <a:srgbClr val="C49312"/>
          </a:solidFill>
        </p:spPr>
        <p:txBody>
          <a:bodyPr wrap="square" lIns="103888" tIns="135103" rIns="103888" bIns="45056">
            <a:spAutoFit/>
          </a:bodyPr>
          <a:lstStyle>
            <a:defPPr>
              <a:defRPr lang="en-US"/>
            </a:defPPr>
            <a:lvl1pPr defTabSz="879940">
              <a:defRPr sz="2700" b="1" i="0">
                <a:solidFill>
                  <a:prstClr val="white"/>
                </a:solidFill>
                <a:latin typeface="Dax Offc Pro"/>
                <a:ea typeface="+mj-ea"/>
                <a:cs typeface="Segoe UI" panose="020B0502040204020203" pitchFamily="34" charset="0"/>
              </a:defRPr>
            </a:lvl1pPr>
            <a:lvl2pPr marL="439987" defTabSz="879940">
              <a:defRPr sz="1900"/>
            </a:lvl2pPr>
            <a:lvl3pPr marL="879940" defTabSz="879940">
              <a:defRPr sz="1900"/>
            </a:lvl3pPr>
            <a:lvl4pPr marL="1319928" defTabSz="879940">
              <a:defRPr sz="1900"/>
            </a:lvl4pPr>
            <a:lvl5pPr marL="1759896" defTabSz="879940">
              <a:defRPr sz="1900"/>
            </a:lvl5pPr>
            <a:lvl6pPr marL="2199866" defTabSz="879940">
              <a:defRPr sz="1900"/>
            </a:lvl6pPr>
            <a:lvl7pPr marL="2639856" defTabSz="879940">
              <a:defRPr sz="1900"/>
            </a:lvl7pPr>
            <a:lvl8pPr marL="3079810" defTabSz="879940">
              <a:defRPr sz="1900"/>
            </a:lvl8pPr>
            <a:lvl9pPr marL="3519786" defTabSz="879940">
              <a:defRPr sz="1900"/>
            </a:lvl9pPr>
          </a:lstStyle>
          <a:p>
            <a:pPr algn="ctr"/>
            <a:r>
              <a:rPr lang="kk" sz="2400" dirty="0">
                <a:solidFill>
                  <a:schemeClr val="bg1"/>
                </a:solidFill>
                <a:latin typeface="Dax Offc Pro" panose="020B0504030101020102" pitchFamily="34" charset="0"/>
              </a:rPr>
              <a:t>Эйр </a:t>
            </a:r>
            <a:r>
              <a:rPr lang="kk" sz="2400" dirty="0" smtClean="0">
                <a:solidFill>
                  <a:schemeClr val="bg1"/>
                </a:solidFill>
                <a:latin typeface="Dax Offc Pro" panose="020B0504030101020102" pitchFamily="34" charset="0"/>
              </a:rPr>
              <a:t>Астана</a:t>
            </a:r>
            <a:r>
              <a:rPr lang="kk-KZ" sz="2400" dirty="0" smtClean="0">
                <a:solidFill>
                  <a:schemeClr val="bg1"/>
                </a:solidFill>
                <a:latin typeface="Dax Offc Pro" panose="020B0504030101020102" pitchFamily="34" charset="0"/>
              </a:rPr>
              <a:t> әуекомпаниясының б</a:t>
            </a:r>
            <a:r>
              <a:rPr lang="kk" sz="2400" dirty="0" smtClean="0">
                <a:solidFill>
                  <a:schemeClr val="bg1"/>
                </a:solidFill>
                <a:latin typeface="Dax Offc Pro" panose="020B0504030101020102" pitchFamily="34" charset="0"/>
              </a:rPr>
              <a:t>илет </a:t>
            </a:r>
            <a:r>
              <a:rPr lang="kk" sz="2400" dirty="0">
                <a:solidFill>
                  <a:schemeClr val="bg1"/>
                </a:solidFill>
                <a:latin typeface="Dax Offc Pro" panose="020B0504030101020102" pitchFamily="34" charset="0"/>
              </a:rPr>
              <a:t>сату </a:t>
            </a:r>
            <a:r>
              <a:rPr lang="kk" sz="2400" dirty="0" smtClean="0">
                <a:solidFill>
                  <a:schemeClr val="bg1"/>
                </a:solidFill>
                <a:latin typeface="Dax Offc Pro" panose="020B0504030101020102" pitchFamily="34" charset="0"/>
              </a:rPr>
              <a:t>динамикасы</a:t>
            </a:r>
            <a:endParaRPr lang="ru-RU" sz="2400" dirty="0">
              <a:solidFill>
                <a:schemeClr val="bg1"/>
              </a:solidFill>
              <a:latin typeface="Dax Offc Pro" panose="020B0504030101020102" pitchFamily="34" charset="0"/>
            </a:endParaRPr>
          </a:p>
        </p:txBody>
      </p:sp>
      <p:grpSp>
        <p:nvGrpSpPr>
          <p:cNvPr id="13" name="Group 25"/>
          <p:cNvGrpSpPr/>
          <p:nvPr/>
        </p:nvGrpSpPr>
        <p:grpSpPr>
          <a:xfrm>
            <a:off x="3244" y="6102410"/>
            <a:ext cx="12188757" cy="657492"/>
            <a:chOff x="3244" y="6797407"/>
            <a:chExt cx="12188757" cy="657492"/>
          </a:xfrm>
        </p:grpSpPr>
        <p:grpSp>
          <p:nvGrpSpPr>
            <p:cNvPr id="16" name="Group 26"/>
            <p:cNvGrpSpPr/>
            <p:nvPr/>
          </p:nvGrpSpPr>
          <p:grpSpPr>
            <a:xfrm>
              <a:off x="3244" y="6797407"/>
              <a:ext cx="12188757" cy="657492"/>
              <a:chOff x="3244" y="6797393"/>
              <a:chExt cx="12188757" cy="657493"/>
            </a:xfrm>
          </p:grpSpPr>
          <p:sp>
            <p:nvSpPr>
              <p:cNvPr id="19"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0"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316351" y="5086588"/>
            <a:ext cx="3644605" cy="276999"/>
          </a:xfrm>
          <a:prstGeom prst="rect">
            <a:avLst/>
          </a:prstGeom>
          <a:noFill/>
        </p:spPr>
        <p:txBody>
          <a:bodyPr wrap="square" rtlCol="0">
            <a:spAutoFit/>
          </a:bodyPr>
          <a:lstStyle/>
          <a:p>
            <a:pPr fontAlgn="b"/>
            <a:r>
              <a:rPr lang="kk-KZ" sz="1200" b="1" dirty="0" smtClean="0">
                <a:solidFill>
                  <a:srgbClr val="1F497D"/>
                </a:solidFill>
                <a:latin typeface="Dax Offc Pro" panose="020B0504030101020102" pitchFamily="34" charset="0"/>
              </a:rPr>
              <a:t>Эконом салонының о</a:t>
            </a:r>
            <a:r>
              <a:rPr lang="kk" sz="1200" b="1" dirty="0" smtClean="0">
                <a:solidFill>
                  <a:srgbClr val="1F497D"/>
                </a:solidFill>
                <a:latin typeface="Dax Offc Pro" panose="020B0504030101020102" pitchFamily="34" charset="0"/>
              </a:rPr>
              <a:t>рташа жүктеме</a:t>
            </a:r>
            <a:r>
              <a:rPr lang="kk-KZ" sz="1200" b="1" dirty="0" smtClean="0">
                <a:solidFill>
                  <a:srgbClr val="1F497D"/>
                </a:solidFill>
                <a:latin typeface="Dax Offc Pro" panose="020B0504030101020102" pitchFamily="34" charset="0"/>
              </a:rPr>
              <a:t>сі</a:t>
            </a:r>
            <a:r>
              <a:rPr lang="kk" sz="1200" b="1" dirty="0" smtClean="0">
                <a:solidFill>
                  <a:srgbClr val="1F497D"/>
                </a:solidFill>
                <a:latin typeface="Dax Offc Pro" panose="020B0504030101020102" pitchFamily="34" charset="0"/>
              </a:rPr>
              <a:t>: 91% </a:t>
            </a:r>
            <a:endParaRPr lang="ru-RU" sz="1200" b="1" dirty="0">
              <a:solidFill>
                <a:srgbClr val="1F497D"/>
              </a:solidFill>
              <a:latin typeface="Dax Offc Pro" panose="020B0504030101020102" pitchFamily="34" charset="0"/>
            </a:endParaRPr>
          </a:p>
        </p:txBody>
      </p:sp>
    </p:spTree>
    <p:extLst>
      <p:ext uri="{BB962C8B-B14F-4D97-AF65-F5344CB8AC3E}">
        <p14:creationId xmlns:p14="http://schemas.microsoft.com/office/powerpoint/2010/main" val="2599558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2"/>
            <a:ext cx="12192000" cy="490826"/>
          </a:xfrm>
          <a:prstGeom prst="rect">
            <a:avLst/>
          </a:prstGeom>
          <a:solidFill>
            <a:srgbClr val="C49312"/>
          </a:solidFill>
          <a:ln>
            <a:noFill/>
          </a:ln>
        </p:spPr>
        <p:style>
          <a:lnRef idx="1">
            <a:schemeClr val="accent1"/>
          </a:lnRef>
          <a:fillRef idx="3">
            <a:schemeClr val="accent1"/>
          </a:fillRef>
          <a:effectRef idx="2">
            <a:schemeClr val="accent1"/>
          </a:effectRef>
          <a:fontRef idx="minor">
            <a:schemeClr val="lt1"/>
          </a:fontRef>
        </p:style>
        <p:txBody>
          <a:bodyPr lIns="87966" tIns="44003" rIns="87966" bIns="44003" rtlCol="0" anchor="ctr"/>
          <a:lstStyle/>
          <a:p>
            <a:pPr algn="ctr"/>
            <a:r>
              <a:rPr lang="kk" sz="2400" b="1" dirty="0">
                <a:latin typeface="Dax Offc Pro" panose="020B0504030101020102" pitchFamily="34" charset="0"/>
              </a:rPr>
              <a:t>Икемді </a:t>
            </a:r>
            <a:r>
              <a:rPr lang="kk" sz="2400" b="1" dirty="0" smtClean="0">
                <a:latin typeface="Dax Offc Pro" panose="020B0504030101020102" pitchFamily="34" charset="0"/>
              </a:rPr>
              <a:t>баға </a:t>
            </a:r>
            <a:r>
              <a:rPr lang="kk-KZ" sz="2400" b="1" dirty="0" smtClean="0">
                <a:latin typeface="Dax Offc Pro" panose="020B0504030101020102" pitchFamily="34" charset="0"/>
              </a:rPr>
              <a:t>құрылымы </a:t>
            </a:r>
            <a:r>
              <a:rPr lang="kk" sz="2400" b="1" dirty="0" smtClean="0">
                <a:latin typeface="Dax Offc Pro" panose="020B0504030101020102" pitchFamily="34" charset="0"/>
              </a:rPr>
              <a:t>– </a:t>
            </a:r>
            <a:r>
              <a:rPr lang="kk" sz="2400" b="1" dirty="0">
                <a:latin typeface="Dax Offc Pro" panose="020B0504030101020102" pitchFamily="34" charset="0"/>
              </a:rPr>
              <a:t>мемлекеттік реттеу</a:t>
            </a:r>
          </a:p>
        </p:txBody>
      </p:sp>
      <p:grpSp>
        <p:nvGrpSpPr>
          <p:cNvPr id="20" name="Group 25"/>
          <p:cNvGrpSpPr/>
          <p:nvPr/>
        </p:nvGrpSpPr>
        <p:grpSpPr>
          <a:xfrm>
            <a:off x="3244" y="6102410"/>
            <a:ext cx="12188757" cy="657492"/>
            <a:chOff x="3244" y="6797407"/>
            <a:chExt cx="12188757" cy="657492"/>
          </a:xfrm>
        </p:grpSpPr>
        <p:grpSp>
          <p:nvGrpSpPr>
            <p:cNvPr id="21" name="Group 26"/>
            <p:cNvGrpSpPr/>
            <p:nvPr/>
          </p:nvGrpSpPr>
          <p:grpSpPr>
            <a:xfrm>
              <a:off x="3244" y="6797407"/>
              <a:ext cx="12188757" cy="657492"/>
              <a:chOff x="3244" y="6797393"/>
              <a:chExt cx="12188757" cy="657493"/>
            </a:xfrm>
          </p:grpSpPr>
          <p:sp>
            <p:nvSpPr>
              <p:cNvPr id="23" name="Прямоугольник 6"/>
              <p:cNvSpPr/>
              <p:nvPr/>
            </p:nvSpPr>
            <p:spPr bwMode="auto">
              <a:xfrm>
                <a:off x="3244" y="6805225"/>
                <a:ext cx="12188757" cy="612774"/>
              </a:xfrm>
              <a:prstGeom prst="rect">
                <a:avLst/>
              </a:prstGeom>
              <a:solidFill>
                <a:srgbClr val="C49312">
                  <a:alpha val="80000"/>
                </a:srgbClr>
              </a:solidFill>
              <a:ln w="25400" cap="flat" cmpd="sng" algn="ctr">
                <a:noFill/>
                <a:prstDash val="solid"/>
              </a:ln>
              <a:effectLst/>
            </p:spPr>
            <p:txBody>
              <a:bodyPr lIns="99166" tIns="49587" rIns="99166" bIns="49587" anchor="ctr"/>
              <a:lstStyle>
                <a:defPPr>
                  <a:defRPr lang="ru-RU"/>
                </a:defPPr>
                <a:lvl1pPr algn="l" rtl="0" eaLnBrk="0" fontAlgn="base" hangingPunct="0">
                  <a:spcBef>
                    <a:spcPct val="0"/>
                  </a:spcBef>
                  <a:spcAft>
                    <a:spcPct val="0"/>
                  </a:spcAft>
                  <a:defRPr kern="1200">
                    <a:solidFill>
                      <a:schemeClr val="lt1"/>
                    </a:solidFill>
                    <a:latin typeface="+mn-lt"/>
                    <a:ea typeface="+mn-ea"/>
                    <a:cs typeface="+mn-cs"/>
                  </a:defRPr>
                </a:lvl1pPr>
                <a:lvl2pPr marL="514350" indent="-57150" algn="l" rtl="0" eaLnBrk="0" fontAlgn="base" hangingPunct="0">
                  <a:spcBef>
                    <a:spcPct val="0"/>
                  </a:spcBef>
                  <a:spcAft>
                    <a:spcPct val="0"/>
                  </a:spcAft>
                  <a:defRPr kern="1200">
                    <a:solidFill>
                      <a:schemeClr val="lt1"/>
                    </a:solidFill>
                    <a:latin typeface="+mn-lt"/>
                    <a:ea typeface="+mn-ea"/>
                    <a:cs typeface="+mn-cs"/>
                  </a:defRPr>
                </a:lvl2pPr>
                <a:lvl3pPr marL="1028700" indent="-114300" algn="l" rtl="0" eaLnBrk="0" fontAlgn="base" hangingPunct="0">
                  <a:spcBef>
                    <a:spcPct val="0"/>
                  </a:spcBef>
                  <a:spcAft>
                    <a:spcPct val="0"/>
                  </a:spcAft>
                  <a:defRPr kern="1200">
                    <a:solidFill>
                      <a:schemeClr val="lt1"/>
                    </a:solidFill>
                    <a:latin typeface="+mn-lt"/>
                    <a:ea typeface="+mn-ea"/>
                    <a:cs typeface="+mn-cs"/>
                  </a:defRPr>
                </a:lvl3pPr>
                <a:lvl4pPr marL="1543050" indent="-171450" algn="l" rtl="0" eaLnBrk="0" fontAlgn="base" hangingPunct="0">
                  <a:spcBef>
                    <a:spcPct val="0"/>
                  </a:spcBef>
                  <a:spcAft>
                    <a:spcPct val="0"/>
                  </a:spcAft>
                  <a:defRPr kern="1200">
                    <a:solidFill>
                      <a:schemeClr val="lt1"/>
                    </a:solidFill>
                    <a:latin typeface="+mn-lt"/>
                    <a:ea typeface="+mn-ea"/>
                    <a:cs typeface="+mn-cs"/>
                  </a:defRPr>
                </a:lvl4pPr>
                <a:lvl5pPr marL="2057400" indent="-2286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80065" eaLnBrk="1" fontAlgn="auto" hangingPunct="1">
                  <a:spcBef>
                    <a:spcPts val="0"/>
                  </a:spcBef>
                  <a:spcAft>
                    <a:spcPts val="0"/>
                  </a:spcAft>
                  <a:defRPr/>
                </a:pPr>
                <a:endParaRPr lang="en-US">
                  <a:solidFill>
                    <a:sysClr val="window" lastClr="FFFFFF"/>
                  </a:solidFill>
                  <a:latin typeface="Calibri"/>
                </a:endParaRPr>
              </a:p>
            </p:txBody>
          </p:sp>
          <p:pic>
            <p:nvPicPr>
              <p:cNvPr id="2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0747" y="6905816"/>
                <a:ext cx="1831524" cy="41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059" y="6797393"/>
                <a:ext cx="644908" cy="64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2732" y="6965833"/>
                <a:ext cx="2894919" cy="48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6" descr="C:\Users\Alim.Sh\Desktop\FlyArystan__main_logo__RGB__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6284" y="6841451"/>
              <a:ext cx="1955362" cy="5502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AutoShape 2" descr="data:image/png;base64,iVBORw0KGgoAAAANSUhEUgAAAHcAAAB3CAMAAAAO5y+4AAAAkFBMVEX///8KHT0KHj0AAC0AGjsAACgAFTkAADAAGDoAACoAACIAACYAFzoAEzgAETcAAB8ACzT09fbn6OoAABna297S09fu7/AAAAnIys8AABy2uL3h4uRFSFsAABWnqK6VmKFaXWqLjZZ2eIRlZnE8P1CCg45qbHs6QlhRV2gtMkkAABA2Ok8QGDclKkMfJ0RPUV9AdPAWAAAI9ElEQVRogcVbi3aiMBA1JCS8CaiUIgUBQRGE//+7TcAqKj5A7N6z52xrJZdkHpmZTGazobBdL0yzXVEJgnDY7rI08Fxn8CgDKaOtDCEkVJcQ4JA0gxL2ib4LXeszpMtwW8oEMz4kYYPRcVBDxxLjRwaElR8spiZdRBsCGSfCRFSMok6yOI3CKI2zpM6JKVP+N13W/WA1Hanl1RBqAGhEPdSxt1hdiNNyVssgq4FC2MSxrCfuNKxOmCuYjQj1InLtu19buXFBoMRW/Nv33he1FWJZEwAhxQvCW0YHSIGAlTx4kzagEAkSNNNXNcbN5gQIkpJ7b7C6lchY1XLQ21uRyd/V9MdqmLU2JcY64s1DCoGg/0SjaD1KAYCHUZKyIsgfLobbsxWLEtDFaKwHXCUKex6GAx9b+BAAcbscycrhHQhAYjboxV3JAJo8Tj4nOImKANwMWOtAlQAV3vc7gYyBob88Tqownain2NuWAgVIedEgYhUAM56AlcHievLzEnGmCsB818+dEbPF278wXCwKL6/MS4hMAXw/JY5EgNQpaZn3YsTPZhIw2U4625YYIPhQq10ZTU/LDEQEWvVgm1hpGhCHurZXkBBA6/vBgG8AOJEBXaF4NHIMAfU/QjtzWNQp3lFqTwVS+akI3GV2IvZGZ5aIgDhRLNiDUBWM3sVMKBDf3IEeYk2B3LPS7jfQ/Q+lGg1WLLUxbwlyCajvbPPPEagCvdFp9iFMP0rLzFQH86sowNIQwp9cZY4lE+Xu8qNQFu6Z14TIqDC/sBirRKj8OO3M+RL0dfcDPt3pt4NbpGzCHeW1CknS/4B25uwFIzn/yjwk/Lx0OTIK4FmldzqSP63MLZYigCenuKCAfNp2f1FgqfidYggB+ayrOiOAQP01pULTij+indkloln745L0bhQfws6Q8nah2TLTyQtPd8FsR24XeoO1zZ/RzuwKkUajnfL4w5uWZDm2vVpwrGzbuT9YrWs5/9+Fx423iMZWQrx0vd3kh6oqsa7rZQmqQ15strs4Ctzl4ipkCyEqeaAVEVQ1AVeullnzAkkyzKqcChpY0yTUwGjKlgb/R6Csilrur+NgeSryLZlz5HuBr+O6+SA1IFHrwC4IFddDAjy2q4ATjHUcZ+ud72+Kg0ZUEbKXoERWYMHY+epzAfPcACJyjD5WqQANUcX8acV/2bSYSZ5p8fb0uWUvlq4Xxn5eGRAy9mN2W2OD7f623AmonaCEx0GwCl5kjsmZFtDQ81zXXdhdxXIWbhDnynG8jCKjUSuza70BFI/MCCqvlJGYvLogoqoo5vd8vzeBn6RhcFOMD2TAdiGPeY3LOD4of5kB2WdPPQqVOqzyN4OpKKrM5NpUxqHy84XXoXdWVVfhe2FIpOLmjQS5YcaVbipPVIyF+2eoATPf5dJ1PS8IozTxhe+5wkULf86jrBivy0KPozp3YUWUCQ1VlhVsftTtgxAo7K4yuclhLWvlhvE61zuWaWPEDCnTu5HH+Y+xqAOwZqvsrpXv/F4l21O6stXWuwbrLGaC9ZanyrzVXVEnRySY7TQj6x3S3aqIkpjJfhFrX3nYl8y5YseEANJoCy5WmemX2viM8KpKb/kaW5gC3SYPR4Q6RaQM2VTt8LAv4xvl9uSuTlHuHBsURc5cJpGZ02Dapc6v3N8O03RWPYhxVmsZIbkpBVtenlzzhmp3tkponYVhOavGaaS7Q1leu/21bsQzAZAH2adnUHCn9G3XF4Z7dxTrRjUSXc9mD55onsrmSJCUKrh+OpobF/5CT/2cmD/7/dfXfv9jkgOXbOBd70YNr8F4H8+XwS2JwH1X3NFpN54TcAUDS0jTDUrPykXIt9Cjjs18H8n3OOV4ztWHwrJIA+YQol1J6DUr2/6UH7pdx2mLOE7qgu63ffbXyHd7X5/P0zuQ1k4IFEWZGOiKVCNKlUSufSVKFoH0mn2jz3ft93LKonY9w9NMqbpJh5zEtvZ7x19dw8tvBNqywjIZeALr5BLzV73+ue/bvVMmeHhQ1vrnvv2oH0zKwiWroab3Dyrvot2Pbvff+4i+9AvaZARrs//Ki5t44yHs2uwsNh5X3WP5CYs3LuKr53AL9bQXIDiqNtHGVyyefG7AXQQHGZ2Ix+RzbTx5jp9fhRMKv0EnEofn67/xc/ibLwx4ND2Fu6I/VLd4vsAVw+1k4COY6bBT6XN+dMoHBzJHJWw0DCm7Qdlzjdt8cLbFeFT+awVAbezZMOPXF/uU/76T77vrL8KXm/48j++POOf7vL4x+vDGibBiAIElcsVrXRvn+sZs8149x8tkHmtjiNfe002iU895v37lBGsoYpZyy+Um9pb9u32Lbv1qinqdHdSaSjUWkqiw8msW78S9Es+1c72O1yfh+/XJlZfkUNYRi4ewQee9KrOUO/XJ6eqx1jLwDwRSFu33j8eyR3LWAauQEJ2CtxnMDTLtzoG5fVl/nr7efkdq8WW9/a/OF+zr8wU+4T+ojd6cp8wswKzvw92IfedHs0ARPl5zr3VwnQpzg/6D80FyG1HxRdh89DxU6z0P5Ucs/+P8d2bJ/+e8e+b+n/P9z/YzGBq47xF95rU/1r8h3x95BT7Vr0If9qu0/TnT+8tUBPhRf07bj2RO3o+ksEzqiU+Kpm+EavqvnhpoLArTzpj3m81fGJD31z3vS3sZvL/u66Xh+Df/Qz8hWxkFAehP0j8JDCC9ri6BqgFjin5RyMYZUgVxARWkafpj/UEp36p+vx+4avqBB27pVipqAKvpm/3PI+yCl9oBFEb2e8sj+735w4mpCUg9jO1vn4/WD/cgIkFTtUFzdqIfyJ4y61FFxCMCLCMBQTN9VcPchJ8AaErxphVaIRAlARA45L6GWUzg4J2wMHU2BWg8v59CNH4/pZ7gfgqH5e0IxM19nKqOveXqoluhvY/jlyzbBwiL2sDmgMe4uH9E8/b+URTxo3w/J0p7/8gQ9Tp4R5t6we9bQaLzcpWE9fa+FaWGrp3uW+2mv2/VwnZDX2zulxlaWyOU8O/9suBT98vO5M19uu2hEqp8u8uiwFsO96b/ALQBtt22SXp7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2" descr="принятия решений, модели принятия решений , маркетинг"/>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aphicFrame>
        <p:nvGraphicFramePr>
          <p:cNvPr id="90" name="Таблица 89"/>
          <p:cNvGraphicFramePr>
            <a:graphicFrameLocks noGrp="1"/>
          </p:cNvGraphicFramePr>
          <p:nvPr>
            <p:extLst>
              <p:ext uri="{D42A27DB-BD31-4B8C-83A1-F6EECF244321}">
                <p14:modId xmlns:p14="http://schemas.microsoft.com/office/powerpoint/2010/main" val="3036482566"/>
              </p:ext>
            </p:extLst>
          </p:nvPr>
        </p:nvGraphicFramePr>
        <p:xfrm>
          <a:off x="1211580" y="1089660"/>
          <a:ext cx="10256520" cy="4297680"/>
        </p:xfrm>
        <a:graphic>
          <a:graphicData uri="http://schemas.openxmlformats.org/drawingml/2006/table">
            <a:tbl>
              <a:tblPr>
                <a:tableStyleId>{21E4AEA4-8DFA-4A89-87EB-49C32662AFE0}</a:tableStyleId>
              </a:tblPr>
              <a:tblGrid>
                <a:gridCol w="5128260"/>
                <a:gridCol w="5128260"/>
              </a:tblGrid>
              <a:tr h="386440">
                <a:tc>
                  <a:txBody>
                    <a:bodyPr/>
                    <a:lstStyle/>
                    <a:p>
                      <a:pPr algn="ctr" rtl="0" fontAlgn="ctr"/>
                      <a:r>
                        <a:rPr lang="kk-KZ" sz="1100" b="1" u="none" strike="noStrike" dirty="0">
                          <a:solidFill>
                            <a:schemeClr val="accent2">
                              <a:lumMod val="75000"/>
                            </a:schemeClr>
                          </a:solidFill>
                          <a:effectLst/>
                          <a:latin typeface="Dax Offc Pro" panose="020B0504030101020102" pitchFamily="34" charset="0"/>
                        </a:rPr>
                        <a:t>Икемді баға құрылым үлгісі</a:t>
                      </a:r>
                      <a:br>
                        <a:rPr lang="kk-KZ" sz="1100" b="1" u="none" strike="noStrike" dirty="0">
                          <a:solidFill>
                            <a:schemeClr val="accent2">
                              <a:lumMod val="75000"/>
                            </a:schemeClr>
                          </a:solidFill>
                          <a:effectLst/>
                          <a:latin typeface="Dax Offc Pro" panose="020B0504030101020102" pitchFamily="34" charset="0"/>
                        </a:rPr>
                      </a:br>
                      <a:endParaRPr lang="kk-KZ" sz="1100" b="1" i="0" u="none" strike="noStrike" dirty="0">
                        <a:solidFill>
                          <a:schemeClr val="accent2">
                            <a:lumMod val="75000"/>
                          </a:schemeClr>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ctr"/>
                      <a:r>
                        <a:rPr lang="kk-KZ" sz="1100" b="1" u="none" strike="noStrike" dirty="0">
                          <a:solidFill>
                            <a:schemeClr val="accent2">
                              <a:lumMod val="75000"/>
                            </a:schemeClr>
                          </a:solidFill>
                          <a:effectLst/>
                          <a:latin typeface="Dax Offc Pro" panose="020B0504030101020102" pitchFamily="34" charset="0"/>
                        </a:rPr>
                        <a:t>Мемлекеттік реттеу</a:t>
                      </a:r>
                      <a:r>
                        <a:rPr lang="kk-KZ" sz="1050" u="none" strike="noStrike" dirty="0">
                          <a:solidFill>
                            <a:srgbClr val="1B366B"/>
                          </a:solidFill>
                          <a:effectLst/>
                          <a:latin typeface="Dax Offc Pro" panose="020B0504030101020102" pitchFamily="34" charset="0"/>
                        </a:rPr>
                        <a:t/>
                      </a:r>
                      <a:br>
                        <a:rPr lang="kk-KZ" sz="1050" u="none" strike="noStrike" dirty="0">
                          <a:solidFill>
                            <a:srgbClr val="1B366B"/>
                          </a:solidFill>
                          <a:effectLst/>
                          <a:latin typeface="Dax Offc Pro" panose="020B0504030101020102" pitchFamily="34" charset="0"/>
                        </a:rPr>
                      </a:br>
                      <a:endParaRPr lang="kk-KZ" sz="1050" b="1"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8936">
                <a:tc>
                  <a:txBody>
                    <a:bodyPr/>
                    <a:lstStyle/>
                    <a:p>
                      <a:pPr algn="ctr" rtl="0" fontAlgn="ctr"/>
                      <a:r>
                        <a:rPr lang="kk-KZ" sz="1000" u="none" strike="noStrike" dirty="0">
                          <a:solidFill>
                            <a:srgbClr val="1B366B"/>
                          </a:solidFill>
                          <a:effectLst/>
                          <a:latin typeface="Dax Offc Pro" panose="020B0504030101020102" pitchFamily="34" charset="0"/>
                        </a:rPr>
                        <a:t>Әуе тасымалы саласын ынталандыру – 2015 жылы ішкі әуе тарифтерін реттеуден бас тарту ішкі жолаушылар санының артуына әкелді.</a:t>
                      </a:r>
                      <a:endParaRPr lang="kk-KZ" sz="1000" b="0" i="0" u="none" strike="noStrike" dirty="0">
                        <a:solidFill>
                          <a:srgbClr val="1B366B"/>
                        </a:solidFill>
                        <a:effectLst/>
                        <a:latin typeface="Dax Offc Pro" panose="020B0504030101020102"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kk-KZ" sz="1000" u="none" strike="noStrike" dirty="0">
                          <a:solidFill>
                            <a:srgbClr val="1B366B"/>
                          </a:solidFill>
                          <a:effectLst/>
                          <a:latin typeface="Dax Offc Pro" panose="020B0504030101020102" pitchFamily="34" charset="0"/>
                        </a:rPr>
                        <a:t>Нарыққа жаңа </a:t>
                      </a:r>
                      <a:r>
                        <a:rPr lang="kk-KZ" sz="1000" u="none" strike="noStrike" dirty="0" smtClean="0">
                          <a:solidFill>
                            <a:srgbClr val="1B366B"/>
                          </a:solidFill>
                          <a:effectLst/>
                          <a:latin typeface="Dax Offc Pro" panose="020B0504030101020102" pitchFamily="34" charset="0"/>
                        </a:rPr>
                        <a:t>әуекомпаниялардың </a:t>
                      </a:r>
                      <a:r>
                        <a:rPr lang="kk-KZ" sz="1000" u="none" strike="noStrike" dirty="0">
                          <a:solidFill>
                            <a:srgbClr val="1B366B"/>
                          </a:solidFill>
                          <a:effectLst/>
                          <a:latin typeface="Dax Offc Pro" panose="020B0504030101020102" pitchFamily="34" charset="0"/>
                        </a:rPr>
                        <a:t>келуіне тосқауыл, авиация саласына инвестиция салуға тосқауыл болады.</a:t>
                      </a:r>
                      <a:endParaRPr lang="kk-KZ" sz="1000" b="0"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824">
                <a:tc>
                  <a:txBody>
                    <a:bodyPr/>
                    <a:lstStyle/>
                    <a:p>
                      <a:pPr algn="ctr" rtl="0" fontAlgn="ctr"/>
                      <a:r>
                        <a:rPr lang="kk-KZ" sz="1000" u="none" strike="noStrike" dirty="0">
                          <a:solidFill>
                            <a:srgbClr val="1B366B"/>
                          </a:solidFill>
                          <a:effectLst/>
                          <a:latin typeface="Dax Offc Pro" panose="020B0504030101020102" pitchFamily="34" charset="0"/>
                        </a:rPr>
                        <a:t>Тарифтерді қалыптастырудың заманауи нарықтық тәсілдері мен технологияларын қолдану </a:t>
                      </a:r>
                      <a:r>
                        <a:rPr lang="kk-KZ" sz="1000" u="none" strike="noStrike" dirty="0" smtClean="0">
                          <a:solidFill>
                            <a:srgbClr val="1B366B"/>
                          </a:solidFill>
                          <a:effectLst/>
                          <a:latin typeface="Dax Offc Pro" panose="020B0504030101020102" pitchFamily="34" charset="0"/>
                        </a:rPr>
                        <a:t>әуекомпанияның </a:t>
                      </a:r>
                      <a:r>
                        <a:rPr lang="kk-KZ" sz="1000" u="none" strike="noStrike" dirty="0">
                          <a:solidFill>
                            <a:srgbClr val="1B366B"/>
                          </a:solidFill>
                          <a:effectLst/>
                          <a:latin typeface="Dax Offc Pro" panose="020B0504030101020102" pitchFamily="34" charset="0"/>
                        </a:rPr>
                        <a:t>экономикалық тиімділігін және оның қаржылық көрсеткіштерін арттыруға мүмкіндік береді. Бұл өз кезегінде акциялардың нарықтық құнының өсуіне әкеледі.</a:t>
                      </a:r>
                      <a:endParaRPr lang="kk-KZ" sz="1000" b="0" i="0" u="none" strike="noStrike" dirty="0">
                        <a:solidFill>
                          <a:srgbClr val="1B366B"/>
                        </a:solidFill>
                        <a:effectLst/>
                        <a:latin typeface="Dax Offc Pro" panose="020B0504030101020102"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kk-KZ" sz="1000" u="none" strike="noStrike" dirty="0">
                          <a:solidFill>
                            <a:srgbClr val="1B366B"/>
                          </a:solidFill>
                          <a:effectLst/>
                          <a:latin typeface="Dax Offc Pro" panose="020B0504030101020102" pitchFamily="34" charset="0"/>
                        </a:rPr>
                        <a:t>«Самұрық-Қазына» ҰӘҚ портфельдік компанияларының («Эйр Астана» АҚ, «Қазақ Эйр» АҚ) </a:t>
                      </a:r>
                      <a:r>
                        <a:rPr lang="en-US" sz="1000" u="none" strike="noStrike" dirty="0">
                          <a:solidFill>
                            <a:srgbClr val="1B366B"/>
                          </a:solidFill>
                          <a:effectLst/>
                          <a:latin typeface="Dax Offc Pro" panose="020B0504030101020102" pitchFamily="34" charset="0"/>
                        </a:rPr>
                        <a:t>IPO-</a:t>
                      </a:r>
                      <a:r>
                        <a:rPr lang="kk-KZ" sz="1000" u="none" strike="noStrike" dirty="0">
                          <a:solidFill>
                            <a:srgbClr val="1B366B"/>
                          </a:solidFill>
                          <a:effectLst/>
                          <a:latin typeface="Dax Offc Pro" panose="020B0504030101020102" pitchFamily="34" charset="0"/>
                        </a:rPr>
                        <a:t>ға сәтті шығуына тосқауыл (әуекомпанияның тарифтерді өз бетінше белгілей алмауы)</a:t>
                      </a:r>
                      <a:endParaRPr lang="kk-KZ" sz="1000" b="0"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95376">
                <a:tc>
                  <a:txBody>
                    <a:bodyPr/>
                    <a:lstStyle/>
                    <a:p>
                      <a:pPr algn="ctr" rtl="0" fontAlgn="ctr"/>
                      <a:r>
                        <a:rPr lang="kk-KZ" sz="1000" u="none" strike="noStrike">
                          <a:solidFill>
                            <a:srgbClr val="1B366B"/>
                          </a:solidFill>
                          <a:effectLst/>
                          <a:latin typeface="Dax Offc Pro" panose="020B0504030101020102" pitchFamily="34" charset="0"/>
                        </a:rPr>
                        <a:t>Әуекомпанияның қаржылық көрсеткіштері жақсарады, бұл нарықтағы бәсекелестікті және жолаушыларға қызмет көрсету деңгейін ынталандырып, өнімнің сапасын арттырады.</a:t>
                      </a:r>
                      <a:endParaRPr lang="kk-KZ" sz="1000" b="0" i="0" u="none" strike="noStrike">
                        <a:solidFill>
                          <a:srgbClr val="1B366B"/>
                        </a:solidFill>
                        <a:effectLst/>
                        <a:latin typeface="Dax Offc Pro" panose="020B0504030101020102"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kk-KZ" sz="1000" u="none" strike="noStrike" dirty="0">
                          <a:solidFill>
                            <a:srgbClr val="1B366B"/>
                          </a:solidFill>
                          <a:effectLst/>
                          <a:latin typeface="Dax Offc Pro" panose="020B0504030101020102" pitchFamily="34" charset="0"/>
                        </a:rPr>
                        <a:t>Шығындарды үнемдеу есебінен </a:t>
                      </a:r>
                      <a:r>
                        <a:rPr lang="kk-KZ" sz="1000" u="none" strike="noStrike" dirty="0" smtClean="0">
                          <a:solidFill>
                            <a:srgbClr val="1B366B"/>
                          </a:solidFill>
                          <a:effectLst/>
                          <a:latin typeface="Dax Offc Pro" panose="020B0504030101020102" pitchFamily="34" charset="0"/>
                        </a:rPr>
                        <a:t>әуекомпания </a:t>
                      </a:r>
                      <a:r>
                        <a:rPr lang="kk-KZ" sz="1000" u="none" strike="noStrike" dirty="0">
                          <a:solidFill>
                            <a:srgbClr val="1B366B"/>
                          </a:solidFill>
                          <a:effectLst/>
                          <a:latin typeface="Dax Offc Pro" panose="020B0504030101020102" pitchFamily="34" charset="0"/>
                        </a:rPr>
                        <a:t>кірісінің төмендеуі және өнімнің ықтимал нашарлауы. Әуекомпанияны одан әрі дамытуға инвестицияларды шектеу (жаңа әуе кемелерін сатып алу, өндірістік персоналды оқыту, озық технологиялар)</a:t>
                      </a:r>
                      <a:endParaRPr lang="kk-KZ" sz="1000" b="0"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2094">
                <a:tc>
                  <a:txBody>
                    <a:bodyPr/>
                    <a:lstStyle/>
                    <a:p>
                      <a:pPr algn="ctr" rtl="0" fontAlgn="ctr"/>
                      <a:r>
                        <a:rPr lang="kk-KZ" sz="1000" u="none" strike="noStrike">
                          <a:solidFill>
                            <a:srgbClr val="1B366B"/>
                          </a:solidFill>
                          <a:effectLst/>
                          <a:latin typeface="Dax Offc Pro" panose="020B0504030101020102" pitchFamily="34" charset="0"/>
                        </a:rPr>
                        <a:t>Билеттерді соңғы сәтте сатып алу мүмкіндігін беру. Тариф қымбатырақ, бірақ әрқашан қол жетімді.</a:t>
                      </a:r>
                      <a:endParaRPr lang="kk-KZ" sz="1000" b="0" i="0" u="none" strike="noStrike">
                        <a:solidFill>
                          <a:srgbClr val="1B366B"/>
                        </a:solidFill>
                        <a:effectLst/>
                        <a:latin typeface="Dax Offc Pro" panose="020B0504030101020102"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kk-KZ" sz="1000" u="none" strike="noStrike" dirty="0">
                          <a:solidFill>
                            <a:srgbClr val="1B366B"/>
                          </a:solidFill>
                          <a:effectLst/>
                          <a:latin typeface="Dax Offc Pro" panose="020B0504030101020102" pitchFamily="34" charset="0"/>
                        </a:rPr>
                        <a:t>Орын тапшылығын жасанды түрде тудыру қаупі (кеңес кезіндегідей билет </a:t>
                      </a:r>
                      <a:r>
                        <a:rPr lang="kk-KZ" sz="1000" u="none" strike="noStrike" dirty="0" smtClean="0">
                          <a:solidFill>
                            <a:srgbClr val="1B366B"/>
                          </a:solidFill>
                          <a:effectLst/>
                          <a:latin typeface="Dax Offc Pro" panose="020B0504030101020102" pitchFamily="34" charset="0"/>
                        </a:rPr>
                        <a:t>алыпсатушылар</a:t>
                      </a:r>
                      <a:r>
                        <a:rPr lang="kk-KZ" sz="1000" u="none" strike="noStrike" dirty="0">
                          <a:solidFill>
                            <a:srgbClr val="1B366B"/>
                          </a:solidFill>
                          <a:effectLst/>
                          <a:latin typeface="Dax Offc Pro" panose="020B0504030101020102" pitchFamily="34" charset="0"/>
                        </a:rPr>
                        <a:t>, </a:t>
                      </a:r>
                      <a:r>
                        <a:rPr lang="kk-KZ" sz="1000" u="none" strike="noStrike" dirty="0" smtClean="0">
                          <a:solidFill>
                            <a:srgbClr val="1B366B"/>
                          </a:solidFill>
                          <a:effectLst/>
                          <a:latin typeface="Dax Offc Pro" panose="020B0504030101020102" pitchFamily="34" charset="0"/>
                        </a:rPr>
                        <a:t>спекулянттар)</a:t>
                      </a:r>
                      <a:endParaRPr lang="kk-KZ" sz="1000" b="0"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8010">
                <a:tc>
                  <a:txBody>
                    <a:bodyPr/>
                    <a:lstStyle/>
                    <a:p>
                      <a:pPr algn="ctr" rtl="0" fontAlgn="ctr"/>
                      <a:r>
                        <a:rPr lang="kk-KZ" sz="1000" u="none" strike="noStrike">
                          <a:solidFill>
                            <a:srgbClr val="1B366B"/>
                          </a:solidFill>
                          <a:effectLst/>
                          <a:latin typeface="Dax Offc Pro" panose="020B0504030101020102" pitchFamily="34" charset="0"/>
                        </a:rPr>
                        <a:t>Бағаның жаңа деңгейлерін енгізу арқылы жаңа жолаушылар (клиент) сегменттерін тарту және ағымдағыларын кеңейту.</a:t>
                      </a:r>
                      <a:endParaRPr lang="kk-KZ" sz="1000" b="0" i="0" u="none" strike="noStrike">
                        <a:solidFill>
                          <a:srgbClr val="1B366B"/>
                        </a:solidFill>
                        <a:effectLst/>
                        <a:latin typeface="Dax Offc Pro" panose="020B0504030101020102" pitchFamily="34" charset="0"/>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kk-KZ" sz="1000" u="none" strike="noStrike" dirty="0">
                          <a:solidFill>
                            <a:srgbClr val="1B366B"/>
                          </a:solidFill>
                          <a:effectLst/>
                          <a:latin typeface="Dax Offc Pro" panose="020B0504030101020102" pitchFamily="34" charset="0"/>
                        </a:rPr>
                        <a:t>Жолаушылар сұранысын сегменттеудің жоқтығы. Әуебилеттерді сату бойынша алыпсатарлардың (спекулянттар) пайда болуы. Сыбайлас жемқорлық компонентінің пайда болу қаупі.</a:t>
                      </a:r>
                      <a:endParaRPr lang="kk-KZ" sz="1000" b="0" i="0" u="none" strike="noStrike" dirty="0">
                        <a:solidFill>
                          <a:srgbClr val="1B366B"/>
                        </a:solidFill>
                        <a:effectLst/>
                        <a:latin typeface="Dax Offc Pro" panose="020B0504030101020102" pitchFamily="34" charset="0"/>
                      </a:endParaRPr>
                    </a:p>
                  </a:txBody>
                  <a:tcPr marL="9525" marR="9525" marT="9525"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81848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4530</TotalTime>
  <Words>821</Words>
  <Application>Microsoft Office PowerPoint</Application>
  <PresentationFormat>Произвольный</PresentationFormat>
  <Paragraphs>90</Paragraphs>
  <Slides>6</Slides>
  <Notes>5</Notes>
  <HiddenSlides>0</HiddenSlides>
  <MMClips>0</MMClips>
  <ScaleCrop>false</ScaleCrop>
  <HeadingPairs>
    <vt:vector size="4" baseType="variant">
      <vt:variant>
        <vt:lpstr>Тема</vt:lpstr>
      </vt:variant>
      <vt:variant>
        <vt:i4>3</vt:i4>
      </vt:variant>
      <vt:variant>
        <vt:lpstr>Заголовки слайдов</vt:lpstr>
      </vt:variant>
      <vt:variant>
        <vt:i4>6</vt:i4>
      </vt:variant>
    </vt:vector>
  </HeadingPairs>
  <TitlesOfParts>
    <vt:vector size="9" baseType="lpstr">
      <vt:lpstr>Office Theme</vt:lpstr>
      <vt:lpstr>1_Custom Design</vt:lpstr>
      <vt:lpstr>Custom Design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JSC Airastana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Rustam Deltayev</dc:creator>
  <cp:lastModifiedBy>Ardak Kaziyakparova</cp:lastModifiedBy>
  <cp:revision>392</cp:revision>
  <cp:lastPrinted>2023-05-26T07:58:53Z</cp:lastPrinted>
  <dcterms:created xsi:type="dcterms:W3CDTF">2023-04-06T07:20:33Z</dcterms:created>
  <dcterms:modified xsi:type="dcterms:W3CDTF">2023-06-05T11:48:31Z</dcterms:modified>
</cp:coreProperties>
</file>