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7" r:id="rId1"/>
    <p:sldMasterId id="2147484344" r:id="rId2"/>
  </p:sldMasterIdLst>
  <p:notesMasterIdLst>
    <p:notesMasterId r:id="rId12"/>
  </p:notesMasterIdLst>
  <p:sldIdLst>
    <p:sldId id="695" r:id="rId3"/>
    <p:sldId id="727" r:id="rId4"/>
    <p:sldId id="732" r:id="rId5"/>
    <p:sldId id="716" r:id="rId6"/>
    <p:sldId id="730" r:id="rId7"/>
    <p:sldId id="731" r:id="rId8"/>
    <p:sldId id="724" r:id="rId9"/>
    <p:sldId id="725" r:id="rId10"/>
    <p:sldId id="726" r:id="rId11"/>
  </p:sldIdLst>
  <p:sldSz cx="12192000" cy="6858000"/>
  <p:notesSz cx="6858000" cy="9947275"/>
  <p:defaultTextStyle>
    <a:defPPr>
      <a:defRPr lang="ru-RU"/>
    </a:defPPr>
    <a:lvl1pPr marL="0" algn="l" defTabSz="91238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135" algn="l" defTabSz="91238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2383" algn="l" defTabSz="91238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68574" algn="l" defTabSz="91238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4765" algn="l" defTabSz="91238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1014" algn="l" defTabSz="91238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37146" algn="l" defTabSz="91238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3280" algn="l" defTabSz="91238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49415" algn="l" defTabSz="91238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1">
          <p15:clr>
            <a:srgbClr val="A4A3A4"/>
          </p15:clr>
        </p15:guide>
        <p15:guide id="3" pos="38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E6F2"/>
    <a:srgbClr val="00A0E3"/>
    <a:srgbClr val="FDEADA"/>
    <a:srgbClr val="4F81BD"/>
    <a:srgbClr val="EBF1DE"/>
    <a:srgbClr val="787878"/>
    <a:srgbClr val="C00000"/>
    <a:srgbClr val="5D923A"/>
    <a:srgbClr val="FF3B3B"/>
    <a:srgbClr val="01A5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37" autoAdjust="0"/>
    <p:restoredTop sz="99411" autoAdjust="0"/>
  </p:normalViewPr>
  <p:slideViewPr>
    <p:cSldViewPr snapToGrid="0">
      <p:cViewPr>
        <p:scale>
          <a:sx n="66" d="100"/>
          <a:sy n="66" d="100"/>
        </p:scale>
        <p:origin x="150" y="-552"/>
      </p:cViewPr>
      <p:guideLst>
        <p:guide orient="horz" pos="2160"/>
        <p:guide pos="3841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6"/>
            <a:ext cx="2971800" cy="497363"/>
          </a:xfrm>
          <a:prstGeom prst="rect">
            <a:avLst/>
          </a:prstGeom>
        </p:spPr>
        <p:txBody>
          <a:bodyPr vert="horz" lIns="91665" tIns="45834" rIns="91665" bIns="4583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20" y="6"/>
            <a:ext cx="2971800" cy="497363"/>
          </a:xfrm>
          <a:prstGeom prst="rect">
            <a:avLst/>
          </a:prstGeom>
        </p:spPr>
        <p:txBody>
          <a:bodyPr vert="horz" lIns="91665" tIns="45834" rIns="91665" bIns="45834" rtlCol="0"/>
          <a:lstStyle>
            <a:lvl1pPr algn="r">
              <a:defRPr sz="1200"/>
            </a:lvl1pPr>
          </a:lstStyle>
          <a:p>
            <a:fld id="{EEA2AE8E-BA56-40FD-B2F1-FE0B9CB50C6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4538"/>
            <a:ext cx="6638925" cy="3733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65" tIns="45834" rIns="91665" bIns="4583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24961"/>
            <a:ext cx="5486400" cy="4476273"/>
          </a:xfrm>
          <a:prstGeom prst="rect">
            <a:avLst/>
          </a:prstGeom>
        </p:spPr>
        <p:txBody>
          <a:bodyPr vert="horz" lIns="91665" tIns="45834" rIns="91665" bIns="45834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8191"/>
            <a:ext cx="2971800" cy="497363"/>
          </a:xfrm>
          <a:prstGeom prst="rect">
            <a:avLst/>
          </a:prstGeom>
        </p:spPr>
        <p:txBody>
          <a:bodyPr vert="horz" lIns="91665" tIns="45834" rIns="91665" bIns="4583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20" y="9448191"/>
            <a:ext cx="2971800" cy="497363"/>
          </a:xfrm>
          <a:prstGeom prst="rect">
            <a:avLst/>
          </a:prstGeom>
        </p:spPr>
        <p:txBody>
          <a:bodyPr vert="horz" lIns="91665" tIns="45834" rIns="91665" bIns="45834" rtlCol="0" anchor="b"/>
          <a:lstStyle>
            <a:lvl1pPr algn="r">
              <a:defRPr sz="1200"/>
            </a:lvl1pPr>
          </a:lstStyle>
          <a:p>
            <a:fld id="{2C803FB6-8C26-4895-97EE-3145ABAA9F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920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238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135" algn="l" defTabSz="91238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383" algn="l" defTabSz="91238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8574" algn="l" defTabSz="91238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4765" algn="l" defTabSz="91238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1014" algn="l" defTabSz="91238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7146" algn="l" defTabSz="91238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3280" algn="l" defTabSz="91238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49415" algn="l" defTabSz="91238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8698">
              <a:defRPr/>
            </a:pPr>
            <a:fld id="{CEB96586-04D4-4A5C-BE5E-8BCD6C43D4F2}" type="slidenum">
              <a:rPr lang="ru-RU">
                <a:solidFill>
                  <a:prstClr val="black"/>
                </a:solidFill>
                <a:latin typeface="Calibri"/>
              </a:rPr>
              <a:pPr defTabSz="918698">
                <a:defRPr/>
              </a:pPr>
              <a:t>2</a:t>
            </a:fld>
            <a:endParaRPr lang="ru-RU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57980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8698">
              <a:defRPr/>
            </a:pPr>
            <a:fld id="{CEB96586-04D4-4A5C-BE5E-8BCD6C43D4F2}" type="slidenum">
              <a:rPr lang="ru-RU">
                <a:solidFill>
                  <a:prstClr val="black"/>
                </a:solidFill>
                <a:latin typeface="Calibri"/>
              </a:rPr>
              <a:pPr defTabSz="918698">
                <a:defRPr/>
              </a:pPr>
              <a:t>3</a:t>
            </a:fld>
            <a:endParaRPr lang="ru-RU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57980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03FB6-8C26-4895-97EE-3145ABAA9F62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3549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03FB6-8C26-4895-97EE-3145ABAA9F62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671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47" y="2130572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8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7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68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5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4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3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2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16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217940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217940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21794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768D0A27-E7F0-4D52-9A15-C2A20F0D1E52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514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217940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217940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21794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555F25C7-334B-4FC0-82FF-3E4CFB4A3B1E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5165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1" y="274640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217940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217940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21794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18A355F8-ABC0-46BA-8331-E300F9BEDEA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2979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7288-DEC5-4CBF-A40B-3F1C1D5B1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3C77C-034E-4701-AB7A-6BF4AF1B636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180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7288-DEC5-4CBF-A40B-3F1C1D5B1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3C77C-034E-4701-AB7A-6BF4AF1B636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743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7288-DEC5-4CBF-A40B-3F1C1D5B1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3C77C-034E-4701-AB7A-6BF4AF1B636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983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7288-DEC5-4CBF-A40B-3F1C1D5B1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3C77C-034E-4701-AB7A-6BF4AF1B636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739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7288-DEC5-4CBF-A40B-3F1C1D5B1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3C77C-034E-4701-AB7A-6BF4AF1B636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2165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7288-DEC5-4CBF-A40B-3F1C1D5B1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3C77C-034E-4701-AB7A-6BF4AF1B636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307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7288-DEC5-4CBF-A40B-3F1C1D5B1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3C77C-034E-4701-AB7A-6BF4AF1B636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5190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7288-DEC5-4CBF-A40B-3F1C1D5B1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3C77C-034E-4701-AB7A-6BF4AF1B636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623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217940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217940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21794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0A001C30-D6A1-4931-9B03-F2F0A41EC76B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6993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7288-DEC5-4CBF-A40B-3F1C1D5B1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3C77C-034E-4701-AB7A-6BF4AF1B636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5196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7288-DEC5-4CBF-A40B-3F1C1D5B1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3C77C-034E-4701-AB7A-6BF4AF1B636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4309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7288-DEC5-4CBF-A40B-3F1C1D5B1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3C77C-034E-4701-AB7A-6BF4AF1B636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220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5" y="4406995"/>
            <a:ext cx="103632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5" y="2906713"/>
            <a:ext cx="103632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893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794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689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587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48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373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272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168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217940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217940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21794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5B4784DA-CA97-4D15-B68B-726BC90AE7D9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2307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1" y="1600205"/>
            <a:ext cx="53848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217940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217940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21794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089B5E8F-548E-44AC-8CEE-2D45590AAA1C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9208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47" y="1535117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31" indent="0">
              <a:buNone/>
              <a:defRPr sz="2700" b="1"/>
            </a:lvl2pPr>
            <a:lvl3pPr marL="1217940" indent="0">
              <a:buNone/>
              <a:defRPr sz="2400" b="1"/>
            </a:lvl3pPr>
            <a:lvl4pPr marL="1826896" indent="0">
              <a:buNone/>
              <a:defRPr sz="2100" b="1"/>
            </a:lvl4pPr>
            <a:lvl5pPr marL="2435878" indent="0">
              <a:buNone/>
              <a:defRPr sz="2100" b="1"/>
            </a:lvl5pPr>
            <a:lvl6pPr marL="3044808" indent="0">
              <a:buNone/>
              <a:defRPr sz="2100" b="1"/>
            </a:lvl6pPr>
            <a:lvl7pPr marL="3653739" indent="0">
              <a:buNone/>
              <a:defRPr sz="2100" b="1"/>
            </a:lvl7pPr>
            <a:lvl8pPr marL="4262720" indent="0">
              <a:buNone/>
              <a:defRPr sz="2100" b="1"/>
            </a:lvl8pPr>
            <a:lvl9pPr marL="4871685" indent="0">
              <a:buNone/>
              <a:defRPr sz="21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47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421" y="1535117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31" indent="0">
              <a:buNone/>
              <a:defRPr sz="2700" b="1"/>
            </a:lvl2pPr>
            <a:lvl3pPr marL="1217940" indent="0">
              <a:buNone/>
              <a:defRPr sz="2400" b="1"/>
            </a:lvl3pPr>
            <a:lvl4pPr marL="1826896" indent="0">
              <a:buNone/>
              <a:defRPr sz="2100" b="1"/>
            </a:lvl4pPr>
            <a:lvl5pPr marL="2435878" indent="0">
              <a:buNone/>
              <a:defRPr sz="2100" b="1"/>
            </a:lvl5pPr>
            <a:lvl6pPr marL="3044808" indent="0">
              <a:buNone/>
              <a:defRPr sz="2100" b="1"/>
            </a:lvl6pPr>
            <a:lvl7pPr marL="3653739" indent="0">
              <a:buNone/>
              <a:defRPr sz="2100" b="1"/>
            </a:lvl7pPr>
            <a:lvl8pPr marL="4262720" indent="0">
              <a:buNone/>
              <a:defRPr sz="2100" b="1"/>
            </a:lvl8pPr>
            <a:lvl9pPr marL="4871685" indent="0">
              <a:buNone/>
              <a:defRPr sz="21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421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217940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217940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21794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CF7F013C-8330-4801-82D5-58E613789752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3899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217940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217940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21794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4590921-ED9B-4945-A05D-19B3B9A412B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2401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217940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217940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21794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19A54812-1735-4352-98C4-D99C2BD21C5E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0253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7" y="273050"/>
            <a:ext cx="4011084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67"/>
            <a:ext cx="6815667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7" y="1435112"/>
            <a:ext cx="4011084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8931" indent="0">
              <a:buNone/>
              <a:defRPr sz="1600"/>
            </a:lvl2pPr>
            <a:lvl3pPr marL="1217940" indent="0">
              <a:buNone/>
              <a:defRPr sz="1300"/>
            </a:lvl3pPr>
            <a:lvl4pPr marL="1826896" indent="0">
              <a:buNone/>
              <a:defRPr sz="1200"/>
            </a:lvl4pPr>
            <a:lvl5pPr marL="2435878" indent="0">
              <a:buNone/>
              <a:defRPr sz="1200"/>
            </a:lvl5pPr>
            <a:lvl6pPr marL="3044808" indent="0">
              <a:buNone/>
              <a:defRPr sz="1200"/>
            </a:lvl6pPr>
            <a:lvl7pPr marL="3653739" indent="0">
              <a:buNone/>
              <a:defRPr sz="1200"/>
            </a:lvl7pPr>
            <a:lvl8pPr marL="4262720" indent="0">
              <a:buNone/>
              <a:defRPr sz="1200"/>
            </a:lvl8pPr>
            <a:lvl9pPr marL="4871685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217940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217940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21794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A9813CFD-43A0-41B3-B431-A1D01148CB5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551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64" y="4800695"/>
            <a:ext cx="73152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64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300"/>
            </a:lvl1pPr>
            <a:lvl2pPr marL="608931" indent="0">
              <a:buNone/>
              <a:defRPr sz="3700"/>
            </a:lvl2pPr>
            <a:lvl3pPr marL="1217940" indent="0">
              <a:buNone/>
              <a:defRPr sz="3200"/>
            </a:lvl3pPr>
            <a:lvl4pPr marL="1826896" indent="0">
              <a:buNone/>
              <a:defRPr sz="2700"/>
            </a:lvl4pPr>
            <a:lvl5pPr marL="2435878" indent="0">
              <a:buNone/>
              <a:defRPr sz="2700"/>
            </a:lvl5pPr>
            <a:lvl6pPr marL="3044808" indent="0">
              <a:buNone/>
              <a:defRPr sz="2700"/>
            </a:lvl6pPr>
            <a:lvl7pPr marL="3653739" indent="0">
              <a:buNone/>
              <a:defRPr sz="2700"/>
            </a:lvl7pPr>
            <a:lvl8pPr marL="4262720" indent="0">
              <a:buNone/>
              <a:defRPr sz="2700"/>
            </a:lvl8pPr>
            <a:lvl9pPr marL="4871685" indent="0">
              <a:buNone/>
              <a:defRPr sz="27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64" y="5367487"/>
            <a:ext cx="73152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8931" indent="0">
              <a:buNone/>
              <a:defRPr sz="1600"/>
            </a:lvl2pPr>
            <a:lvl3pPr marL="1217940" indent="0">
              <a:buNone/>
              <a:defRPr sz="1300"/>
            </a:lvl3pPr>
            <a:lvl4pPr marL="1826896" indent="0">
              <a:buNone/>
              <a:defRPr sz="1200"/>
            </a:lvl4pPr>
            <a:lvl5pPr marL="2435878" indent="0">
              <a:buNone/>
              <a:defRPr sz="1200"/>
            </a:lvl5pPr>
            <a:lvl6pPr marL="3044808" indent="0">
              <a:buNone/>
              <a:defRPr sz="1200"/>
            </a:lvl6pPr>
            <a:lvl7pPr marL="3653739" indent="0">
              <a:buNone/>
              <a:defRPr sz="1200"/>
            </a:lvl7pPr>
            <a:lvl8pPr marL="4262720" indent="0">
              <a:buNone/>
              <a:defRPr sz="1200"/>
            </a:lvl8pPr>
            <a:lvl9pPr marL="4871685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217940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217940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21794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0DF915D0-133D-4094-AFEE-A7D2A45AD15B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184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46" y="275167"/>
            <a:ext cx="1097280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32" tIns="45702" rIns="91332" bIns="4570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46" y="1600215"/>
            <a:ext cx="10972801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32" tIns="45702" rIns="91332" bIns="457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500"/>
            <a:ext cx="2844800" cy="366183"/>
          </a:xfrm>
          <a:prstGeom prst="rect">
            <a:avLst/>
          </a:prstGeom>
        </p:spPr>
        <p:txBody>
          <a:bodyPr vert="horz" lIns="91332" tIns="45702" rIns="91332" bIns="45702" rtlCol="0" anchor="ctr"/>
          <a:lstStyle>
            <a:lvl1pPr algn="l" defTabSz="1217940" eaLnBrk="1" fontAlgn="auto" hangingPunct="1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47" y="6356500"/>
            <a:ext cx="3860800" cy="366183"/>
          </a:xfrm>
          <a:prstGeom prst="rect">
            <a:avLst/>
          </a:prstGeom>
        </p:spPr>
        <p:txBody>
          <a:bodyPr vert="horz" lIns="91332" tIns="45702" rIns="91332" bIns="45702" rtlCol="0" anchor="ctr"/>
          <a:lstStyle>
            <a:lvl1pPr algn="ctr" defTabSz="1217940" eaLnBrk="1" fontAlgn="auto" hangingPunct="1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47" y="6356500"/>
            <a:ext cx="2844800" cy="366183"/>
          </a:xfrm>
          <a:prstGeom prst="rect">
            <a:avLst/>
          </a:prstGeom>
        </p:spPr>
        <p:txBody>
          <a:bodyPr vert="horz" wrap="square" lIns="91332" tIns="45702" rIns="91332" bIns="45702" numCol="1" anchor="ctr" anchorCtr="0" compatLnSpc="1">
            <a:prstTxWarp prst="textNoShape">
              <a:avLst/>
            </a:prstTxWarp>
          </a:bodyPr>
          <a:lstStyle>
            <a:lvl1pPr algn="r" defTabSz="1217940" eaLnBrk="1" fontAlgn="base" hangingPunct="1">
              <a:spcBef>
                <a:spcPct val="0"/>
              </a:spcBef>
              <a:spcAft>
                <a:spcPct val="0"/>
              </a:spcAft>
              <a:defRPr sz="16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CA40F48-E6C6-458B-BB7B-A029ADA32F36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9182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28" r:id="rId1"/>
    <p:sldLayoutId id="2147484229" r:id="rId2"/>
    <p:sldLayoutId id="2147484230" r:id="rId3"/>
    <p:sldLayoutId id="2147484231" r:id="rId4"/>
    <p:sldLayoutId id="2147484232" r:id="rId5"/>
    <p:sldLayoutId id="2147484233" r:id="rId6"/>
    <p:sldLayoutId id="2147484234" r:id="rId7"/>
    <p:sldLayoutId id="2147484235" r:id="rId8"/>
    <p:sldLayoutId id="2147484236" r:id="rId9"/>
    <p:sldLayoutId id="2147484237" r:id="rId10"/>
    <p:sldLayoutId id="2147484238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</a:defRPr>
      </a:lvl5pPr>
      <a:lvl6pPr marL="608931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</a:defRPr>
      </a:lvl6pPr>
      <a:lvl7pPr marL="1217940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</a:defRPr>
      </a:lvl7pPr>
      <a:lvl8pPr marL="1826896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</a:defRPr>
      </a:lvl8pPr>
      <a:lvl9pPr marL="2435878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6699" indent="-45669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89590" indent="-38060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405" indent="-30446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1360" indent="-30446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0342" indent="-30446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49272" indent="-304464" algn="l" defTabSz="121794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58256" indent="-304464" algn="l" defTabSz="121794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67212" indent="-304464" algn="l" defTabSz="121794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76168" indent="-304464" algn="l" defTabSz="121794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79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8931" algn="l" defTabSz="12179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7940" algn="l" defTabSz="12179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6896" algn="l" defTabSz="12179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5878" algn="l" defTabSz="12179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4808" algn="l" defTabSz="12179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3739" algn="l" defTabSz="12179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2720" algn="l" defTabSz="12179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1685" algn="l" defTabSz="12179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19417288-DEC5-4CBF-A40B-3F1C1D5B1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08.06.2023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A7E3C77C-034E-4701-AB7A-6BF4AF1B636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218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5" r:id="rId1"/>
    <p:sldLayoutId id="2147484346" r:id="rId2"/>
    <p:sldLayoutId id="2147484347" r:id="rId3"/>
    <p:sldLayoutId id="2147484348" r:id="rId4"/>
    <p:sldLayoutId id="2147484349" r:id="rId5"/>
    <p:sldLayoutId id="2147484350" r:id="rId6"/>
    <p:sldLayoutId id="2147484351" r:id="rId7"/>
    <p:sldLayoutId id="2147484352" r:id="rId8"/>
    <p:sldLayoutId id="2147484353" r:id="rId9"/>
    <p:sldLayoutId id="2147484354" r:id="rId10"/>
    <p:sldLayoutId id="21474843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6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5974" y="0"/>
            <a:ext cx="2486026" cy="6805849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 flipH="1">
            <a:off x="1082842" y="104061"/>
            <a:ext cx="10026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ru-RU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 РЕСПУБЛИКАСЫ </a:t>
            </a:r>
            <a:endParaRPr lang="ru-RU" sz="1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 defTabSz="914400"/>
            <a:r>
              <a:rPr lang="ru-RU" sz="1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ИНДУСТРИЯ </a:t>
            </a:r>
            <a:r>
              <a:rPr lang="ru-RU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 ИНФРАҚҰРЫЛЫМДЫҚ ДАМУ МИНИСТРЛІГІ</a:t>
            </a:r>
            <a:endParaRPr lang="kk-KZ" sz="1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997907" y="6467295"/>
            <a:ext cx="2180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kk-KZ" sz="1600" i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Астана қ., 2023 жыл</a:t>
            </a:r>
            <a:endParaRPr lang="ru-RU" sz="1600" i="1" dirty="0">
              <a:solidFill>
                <a:srgbClr val="1F497D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78029" y="2617619"/>
            <a:ext cx="68499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>
              <a:defRPr/>
            </a:pPr>
            <a:r>
              <a:rPr lang="ru-RU" altLang="ru-RU" sz="3200" b="1" dirty="0">
                <a:solidFill>
                  <a:srgbClr val="002060"/>
                </a:solidFill>
                <a:latin typeface="Arial Black" pitchFamily="34" charset="0"/>
              </a:rPr>
              <a:t>ТҰРҒЫН ҮЙ САЯСАТЫН ІСКЕ АСЫРУ ТУРАЛЫ</a:t>
            </a:r>
            <a:endParaRPr lang="ru-RU" alt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3542542"/>
              </p:ext>
            </p:extLst>
          </p:nvPr>
        </p:nvGraphicFramePr>
        <p:xfrm>
          <a:off x="205750" y="66680"/>
          <a:ext cx="339725" cy="667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8" name="CorelDRAW" r:id="rId5" imgW="357480" imgH="7198920" progId="">
                  <p:embed/>
                </p:oleObj>
              </mc:Choice>
              <mc:Fallback>
                <p:oleObj name="CorelDRAW" r:id="rId5" imgW="357480" imgH="7198920" progId="">
                  <p:embed/>
                  <p:pic>
                    <p:nvPicPr>
                      <p:cNvPr id="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50" y="66680"/>
                        <a:ext cx="339725" cy="667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Прямая соединительная линия 32"/>
          <p:cNvCxnSpPr/>
          <p:nvPr/>
        </p:nvCxnSpPr>
        <p:spPr>
          <a:xfrm>
            <a:off x="2678029" y="2486525"/>
            <a:ext cx="6849979" cy="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2669395" y="3838682"/>
            <a:ext cx="6849979" cy="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039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Пятиугольник 108"/>
          <p:cNvSpPr/>
          <p:nvPr/>
        </p:nvSpPr>
        <p:spPr>
          <a:xfrm>
            <a:off x="8444040" y="4973857"/>
            <a:ext cx="3404459" cy="1151850"/>
          </a:xfrm>
          <a:prstGeom prst="homePlate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12" rIns="91414" bIns="45712" rtlCol="0" anchor="ctr"/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70/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10,9%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тыс.</a:t>
            </a:r>
          </a:p>
        </p:txBody>
      </p:sp>
      <p:sp>
        <p:nvSpPr>
          <p:cNvPr id="108" name="Пятиугольник 107"/>
          <p:cNvSpPr/>
          <p:nvPr/>
        </p:nvSpPr>
        <p:spPr>
          <a:xfrm>
            <a:off x="4252906" y="4973857"/>
            <a:ext cx="4430215" cy="1151850"/>
          </a:xfrm>
          <a:prstGeom prst="homePlate">
            <a:avLst>
              <a:gd name="adj" fmla="val 15910"/>
            </a:avLst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12" rIns="91414" bIns="45712" rtlCol="0" anchor="ctr"/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244/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38%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тыс.</a:t>
            </a:r>
          </a:p>
        </p:txBody>
      </p:sp>
      <p:sp>
        <p:nvSpPr>
          <p:cNvPr id="7" name="AutoShape 11" descr="https://www.kindpng.com/picc/m/285-2854495_core-start-icon-icon-start-png-transparent-png.png"/>
          <p:cNvSpPr>
            <a:spLocks noChangeAspect="1" noChangeArrowheads="1"/>
          </p:cNvSpPr>
          <p:nvPr/>
        </p:nvSpPr>
        <p:spPr bwMode="auto">
          <a:xfrm>
            <a:off x="7869450" y="405200"/>
            <a:ext cx="304799" cy="304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396" tIns="45704" rIns="91396" bIns="4570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641684" y="4207183"/>
            <a:ext cx="3611222" cy="646315"/>
          </a:xfrm>
          <a:prstGeom prst="rect">
            <a:avLst/>
          </a:prstGeom>
        </p:spPr>
        <p:txBody>
          <a:bodyPr wrap="square" lIns="91414" tIns="45712" rIns="91414" bIns="45712">
            <a:spAutoFit/>
          </a:bodyPr>
          <a:lstStyle/>
          <a:p>
            <a:pPr lvl="0" algn="ctr" defTabSz="456377">
              <a:defRPr/>
            </a:pPr>
            <a:r>
              <a:rPr lang="ru-RU" altLang="ru-RU" sz="1800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ЕЛІМІЗДЕ КЕЗЕКТЕ ТҰРҒАНДАРДЫҢ БАРЛЫҒЫ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4623974" y="3313820"/>
            <a:ext cx="3741988" cy="1384978"/>
          </a:xfrm>
          <a:prstGeom prst="rect">
            <a:avLst/>
          </a:prstGeom>
        </p:spPr>
        <p:txBody>
          <a:bodyPr wrap="square" lIns="91414" tIns="45712" rIns="91414" bIns="45712">
            <a:spAutoFit/>
          </a:bodyPr>
          <a:lstStyle/>
          <a:p>
            <a:pPr marL="342808" lvl="0" indent="-342808" defTabSz="456377">
              <a:buFont typeface="+mj-lt"/>
              <a:buAutoNum type="arabicPeriod"/>
              <a:defRPr/>
            </a:pPr>
            <a:r>
              <a:rPr lang="ru-RU" altLang="ru-RU" sz="1200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КӨПБАЛАЛЫ ОТБАСЫЛАР– 50 953 (73,3%/58</a:t>
            </a:r>
            <a:r>
              <a:rPr lang="ru-RU" altLang="ru-RU" sz="1200" b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%)</a:t>
            </a:r>
          </a:p>
          <a:p>
            <a:pPr marL="342808" lvl="0" indent="-342808" defTabSz="456377">
              <a:buFont typeface="+mj-lt"/>
              <a:buAutoNum type="arabicPeriod"/>
              <a:defRPr/>
            </a:pPr>
            <a:r>
              <a:rPr lang="ru-RU" altLang="ru-RU" sz="1200" b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1 </a:t>
            </a:r>
            <a:r>
              <a:rPr lang="ru-RU" altLang="ru-RU" sz="1200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ЖӘНЕ 2 ТОПТАҒЫ МҮГЕДЕКТІГІ БАР АДАМДАР– 9 686 (13,9 %/41</a:t>
            </a:r>
            <a:r>
              <a:rPr lang="ru-RU" altLang="ru-RU" sz="1200" b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%)</a:t>
            </a:r>
          </a:p>
          <a:p>
            <a:pPr marL="342808" lvl="0" indent="-342808" defTabSz="456377">
              <a:buFont typeface="+mj-lt"/>
              <a:buAutoNum type="arabicPeriod"/>
              <a:defRPr/>
            </a:pPr>
            <a:r>
              <a:rPr lang="ru-RU" altLang="ru-RU" sz="1200" b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ЖЕТІМ </a:t>
            </a:r>
            <a:r>
              <a:rPr lang="ru-RU" altLang="ru-RU" sz="1200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БАЛАЛАР– 1 933 (2,8 %/3,1</a:t>
            </a:r>
            <a:r>
              <a:rPr lang="ru-RU" altLang="ru-RU" sz="1200" b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%)</a:t>
            </a:r>
          </a:p>
          <a:p>
            <a:pPr marL="342808" lvl="0" indent="-342808" defTabSz="456377">
              <a:buFont typeface="+mj-lt"/>
              <a:buAutoNum type="arabicPeriod"/>
              <a:defRPr/>
            </a:pPr>
            <a:r>
              <a:rPr lang="ru-RU" altLang="ru-RU" sz="1200" b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МҮГЕДЕК </a:t>
            </a:r>
            <a:r>
              <a:rPr lang="ru-RU" altLang="ru-RU" sz="1200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БАЛАЛАРЫ БАР ОТБАСЫЛАР– 6 963 (10,0%/4,7%)</a:t>
            </a:r>
            <a:endParaRPr kumimoji="0" lang="ru-RU" altLang="ru-RU" sz="1400" b="1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  <a:sym typeface="Arial Narrow" panose="020B0606020202030204" pitchFamily="34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9036507" y="4179635"/>
            <a:ext cx="2516704" cy="646243"/>
          </a:xfrm>
          <a:prstGeom prst="rect">
            <a:avLst/>
          </a:prstGeom>
        </p:spPr>
        <p:txBody>
          <a:bodyPr wrap="square" lIns="91414" tIns="45712" rIns="91414" bIns="45712">
            <a:spAutoFit/>
          </a:bodyPr>
          <a:lstStyle/>
          <a:p>
            <a:pPr lvl="0" algn="ctr" defTabSz="456377">
              <a:defRPr/>
            </a:pPr>
            <a:r>
              <a:rPr lang="ru-RU" altLang="ru-RU" sz="1800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ТАБЫСЫ 1 ТКД-НЕН ТӨМЕН</a:t>
            </a:r>
            <a:endParaRPr lang="ru-RU" altLang="ru-RU" sz="1800" b="1" u="sng" dirty="0">
              <a:solidFill>
                <a:srgbClr val="1F497D">
                  <a:lumMod val="75000"/>
                </a:srgbClr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  <a:sym typeface="Arial Narrow" panose="020B0606020202030204" pitchFamily="34" charset="0"/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-1" y="448"/>
            <a:ext cx="12192000" cy="415149"/>
          </a:xfrm>
          <a:prstGeom prst="rect">
            <a:avLst/>
          </a:prstGeom>
          <a:noFill/>
          <a:ln>
            <a:noFill/>
          </a:ln>
        </p:spPr>
        <p:txBody>
          <a:bodyPr lIns="91414" tIns="45712" rIns="91414" bIns="45712" anchor="ctr"/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Segoe UI Black" panose="020B0A02040204020203" pitchFamily="34" charset="0"/>
              <a:cs typeface="Arial" pitchFamily="34" charset="0"/>
            </a:endParaRPr>
          </a:p>
        </p:txBody>
      </p:sp>
      <p:sp>
        <p:nvSpPr>
          <p:cNvPr id="17" name="Пятиугольник 16"/>
          <p:cNvSpPr/>
          <p:nvPr/>
        </p:nvSpPr>
        <p:spPr>
          <a:xfrm>
            <a:off x="425582" y="4973857"/>
            <a:ext cx="4153771" cy="1151850"/>
          </a:xfrm>
          <a:prstGeom prst="homePlate">
            <a:avLst>
              <a:gd name="adj" fmla="val 15910"/>
            </a:avLst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12" rIns="91414" bIns="45712" rtlCol="0" anchor="ctr"/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640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тыс.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969202" y="490960"/>
            <a:ext cx="1222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05.06.2023 ж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43690" y="6535282"/>
            <a:ext cx="320921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defTabSz="911225"/>
            <a:r>
              <a:rPr lang="kk-K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Пятиугольник 34"/>
          <p:cNvSpPr/>
          <p:nvPr/>
        </p:nvSpPr>
        <p:spPr>
          <a:xfrm>
            <a:off x="8470995" y="1587577"/>
            <a:ext cx="3404459" cy="1151850"/>
          </a:xfrm>
          <a:prstGeom prst="homePlate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12" rIns="91414" bIns="45712" rtlCol="0" anchor="ctr"/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</a:t>
            </a:r>
            <a:r>
              <a:rPr lang="ru-RU" sz="4400" dirty="0">
                <a:solidFill>
                  <a:srgbClr val="002060"/>
                </a:solidFill>
                <a:latin typeface="Arial Black" panose="020B0A04020102020204" pitchFamily="34" charset="0"/>
              </a:rPr>
              <a:t>474,3</a:t>
            </a:r>
          </a:p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тыс.</a:t>
            </a:r>
          </a:p>
        </p:txBody>
      </p:sp>
      <p:sp>
        <p:nvSpPr>
          <p:cNvPr id="40" name="Пятиугольник 39"/>
          <p:cNvSpPr/>
          <p:nvPr/>
        </p:nvSpPr>
        <p:spPr>
          <a:xfrm>
            <a:off x="4279861" y="1587577"/>
            <a:ext cx="4430215" cy="1151850"/>
          </a:xfrm>
          <a:prstGeom prst="homePlate">
            <a:avLst>
              <a:gd name="adj" fmla="val 15910"/>
            </a:avLst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12" rIns="91414" bIns="45712" rtlCol="0" anchor="ctr"/>
          <a:lstStyle/>
          <a:p>
            <a:pPr algn="ctr" defTabSz="914309">
              <a:defRPr/>
            </a:pPr>
            <a:r>
              <a:rPr lang="ru-RU" sz="4400" dirty="0">
                <a:solidFill>
                  <a:srgbClr val="002060"/>
                </a:solidFill>
                <a:latin typeface="Arial Black" panose="020B0A04020102020204" pitchFamily="34" charset="0"/>
              </a:rPr>
              <a:t>165,7</a:t>
            </a:r>
          </a:p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тыс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.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452537" y="849586"/>
            <a:ext cx="3827324" cy="646315"/>
          </a:xfrm>
          <a:prstGeom prst="rect">
            <a:avLst/>
          </a:prstGeom>
        </p:spPr>
        <p:txBody>
          <a:bodyPr wrap="square" lIns="91414" tIns="45712" rIns="91414" bIns="45712">
            <a:spAutoFit/>
          </a:bodyPr>
          <a:lstStyle/>
          <a:p>
            <a:pPr lvl="0" algn="ctr" defTabSz="456377">
              <a:defRPr/>
            </a:pPr>
            <a:r>
              <a:rPr lang="ru-RU" altLang="ru-RU" sz="1800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ЕЛІМІЗДЕ КЕЗЕКТЕ ТҰРҒАНДАРДЫҢ БАРЛЫҒЫ</a:t>
            </a:r>
            <a:endParaRPr kumimoji="0" lang="ru-RU" altLang="ru-RU" sz="1800" b="1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  <a:sym typeface="Arial Narrow" panose="020B0606020202030204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8710076" y="849586"/>
            <a:ext cx="2843135" cy="646315"/>
          </a:xfrm>
          <a:prstGeom prst="rect">
            <a:avLst/>
          </a:prstGeom>
        </p:spPr>
        <p:txBody>
          <a:bodyPr wrap="square" lIns="91414" tIns="45712" rIns="91414" bIns="45712">
            <a:spAutoFit/>
          </a:bodyPr>
          <a:lstStyle/>
          <a:p>
            <a:pPr lvl="0" algn="ctr" defTabSz="456377">
              <a:defRPr/>
            </a:pPr>
            <a:r>
              <a:rPr lang="ru-RU" altLang="ru-RU" sz="1800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ТАБЫСЫ 1 ТКД-НЕН</a:t>
            </a:r>
            <a:r>
              <a:rPr lang="ru-RU" altLang="ru-RU" sz="1800" b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ru-RU" altLang="ru-RU" sz="1800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ЖОҒАРЫ</a:t>
            </a:r>
            <a:endParaRPr kumimoji="0" lang="ru-RU" altLang="ru-RU" sz="1800" b="1" i="0" u="sng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  <a:sym typeface="Arial Narrow" panose="020B0606020202030204" pitchFamily="34" charset="0"/>
            </a:endParaRPr>
          </a:p>
        </p:txBody>
      </p:sp>
      <p:sp>
        <p:nvSpPr>
          <p:cNvPr id="54" name="Пятиугольник 53"/>
          <p:cNvSpPr/>
          <p:nvPr/>
        </p:nvSpPr>
        <p:spPr>
          <a:xfrm>
            <a:off x="452537" y="1587577"/>
            <a:ext cx="4153771" cy="1151850"/>
          </a:xfrm>
          <a:prstGeom prst="homePlate">
            <a:avLst>
              <a:gd name="adj" fmla="val 15910"/>
            </a:avLst>
          </a:prstGeom>
          <a:solidFill>
            <a:schemeClr val="accent5">
              <a:lumMod val="20000"/>
              <a:lumOff val="8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12" rIns="91414" bIns="45712" rtlCol="0" anchor="ctr"/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640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тыс.</a:t>
            </a:r>
          </a:p>
        </p:txBody>
      </p:sp>
      <p:sp>
        <p:nvSpPr>
          <p:cNvPr id="55" name="Прямоугольник 54">
            <a:extLst>
              <a:ext uri="{FF2B5EF4-FFF2-40B4-BE49-F238E27FC236}">
                <a16:creationId xmlns="" xmlns:a16="http://schemas.microsoft.com/office/drawing/2014/main" id="{57023825-14B9-4DC0-A396-0CABFCA5DF8B}"/>
              </a:ext>
            </a:extLst>
          </p:cNvPr>
          <p:cNvSpPr/>
          <p:nvPr/>
        </p:nvSpPr>
        <p:spPr>
          <a:xfrm>
            <a:off x="0" y="-9077"/>
            <a:ext cx="12192000" cy="496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2" tIns="60941" rIns="121882" bIns="60941" rtlCol="0" anchor="ctr"/>
          <a:lstStyle/>
          <a:p>
            <a:pPr lvl="0" algn="ctr" defTabSz="1219018">
              <a:lnSpc>
                <a:spcPct val="90000"/>
              </a:lnSpc>
              <a:spcBef>
                <a:spcPct val="0"/>
              </a:spcBef>
              <a:tabLst>
                <a:tab pos="1706093" algn="l"/>
              </a:tabLst>
              <a:defRPr/>
            </a:pPr>
            <a:r>
              <a:rPr lang="ru-RU" sz="1800" b="1" dirty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КЕЗЕКТЕ ТҰРҒАНДАРДЫҢ ЖЕКЕЛЕГЕН САНАТТАРЫ ҮШІН МЕМЛЕКЕТТІК ҚОЛДАУ ШАРАЛАРЫ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5133474" y="849586"/>
            <a:ext cx="2888375" cy="646243"/>
          </a:xfrm>
          <a:prstGeom prst="rect">
            <a:avLst/>
          </a:prstGeom>
        </p:spPr>
        <p:txBody>
          <a:bodyPr wrap="square" lIns="91414" tIns="45712" rIns="91414" bIns="45712">
            <a:spAutoFit/>
          </a:bodyPr>
          <a:lstStyle/>
          <a:p>
            <a:pPr lvl="0" algn="ctr" defTabSz="456377">
              <a:defRPr/>
            </a:pPr>
            <a:r>
              <a:rPr lang="ru-RU" altLang="ru-RU" sz="1800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ТАБЫСЫ 1 ТКД-НЕН ТӨМЕН</a:t>
            </a:r>
            <a:endParaRPr kumimoji="0" lang="ru-RU" altLang="ru-RU" sz="1800" b="1" i="0" u="sng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  <a:sym typeface="Arial Narrow" panose="020B0606020202030204" pitchFamily="34" charset="0"/>
            </a:endParaRPr>
          </a:p>
        </p:txBody>
      </p:sp>
      <p:cxnSp>
        <p:nvCxnSpPr>
          <p:cNvPr id="60" name="Google Shape;1358;p20"/>
          <p:cNvCxnSpPr/>
          <p:nvPr/>
        </p:nvCxnSpPr>
        <p:spPr>
          <a:xfrm>
            <a:off x="98902" y="451396"/>
            <a:ext cx="11878332" cy="0"/>
          </a:xfrm>
          <a:prstGeom prst="straightConnector1">
            <a:avLst/>
          </a:prstGeom>
          <a:noFill/>
          <a:ln w="28575" cap="flat" cmpd="sng">
            <a:solidFill>
              <a:srgbClr val="1E4E79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95441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Прямоугольник 99"/>
          <p:cNvSpPr/>
          <p:nvPr/>
        </p:nvSpPr>
        <p:spPr>
          <a:xfrm>
            <a:off x="126900" y="917720"/>
            <a:ext cx="11850333" cy="7967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  <a:prstDash val="lgDash"/>
          </a:ln>
        </p:spPr>
        <p:txBody>
          <a:bodyPr lIns="67449" tIns="33726" rIns="67449" bIns="33726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 algn="ctr" defTabSz="914309">
              <a:defRPr/>
            </a:pPr>
            <a:r>
              <a:rPr lang="ru-RU" altLang="ru-RU" sz="2000" b="1" dirty="0" smtClean="0">
                <a:solidFill>
                  <a:srgbClr val="002060"/>
                </a:solidFill>
                <a:latin typeface="Arial" pitchFamily="34" charset="0"/>
                <a:ea typeface="Segoe UI Black" panose="020B0A02040204020203" pitchFamily="34" charset="0"/>
                <a:cs typeface="Arial" pitchFamily="34" charset="0"/>
              </a:rPr>
              <a:t>2022 ЖЫЛҒЫ 18 СӘУІРДЕН БАСТАП ТҰРҒЫН ҮЙДІ ЖАЛҒА АЛУ ТӨЛЕМІНЕ ӨТІНІМДЕРДІ ҚАБЫЛДАУ БАСТАЛДЫ</a:t>
            </a:r>
            <a:endParaRPr kumimoji="0" lang="ru-RU" altLang="ru-RU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Segoe UI Black" panose="020B0A02040204020203" pitchFamily="34" charset="0"/>
              <a:cs typeface="Arial" pitchFamily="34" charset="0"/>
            </a:endParaRPr>
          </a:p>
        </p:txBody>
      </p:sp>
      <p:sp>
        <p:nvSpPr>
          <p:cNvPr id="7" name="AutoShape 11" descr="https://www.kindpng.com/picc/m/285-2854495_core-start-icon-icon-start-png-transparent-png.png"/>
          <p:cNvSpPr>
            <a:spLocks noChangeAspect="1" noChangeArrowheads="1"/>
          </p:cNvSpPr>
          <p:nvPr/>
        </p:nvSpPr>
        <p:spPr bwMode="auto">
          <a:xfrm>
            <a:off x="7869450" y="405200"/>
            <a:ext cx="304799" cy="304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396" tIns="45704" rIns="91396" bIns="4570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-1" y="448"/>
            <a:ext cx="12192000" cy="415149"/>
          </a:xfrm>
          <a:prstGeom prst="rect">
            <a:avLst/>
          </a:prstGeom>
          <a:noFill/>
          <a:ln>
            <a:noFill/>
          </a:ln>
        </p:spPr>
        <p:txBody>
          <a:bodyPr lIns="91414" tIns="45712" rIns="91414" bIns="45712" anchor="ctr"/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Segoe UI Black" panose="020B0A02040204020203" pitchFamily="34" charset="0"/>
              <a:cs typeface="Arial" pitchFamily="34" charset="0"/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="" xmlns:a16="http://schemas.microsoft.com/office/drawing/2014/main" id="{57023825-14B9-4DC0-A396-0CABFCA5DF8B}"/>
              </a:ext>
            </a:extLst>
          </p:cNvPr>
          <p:cNvSpPr/>
          <p:nvPr/>
        </p:nvSpPr>
        <p:spPr>
          <a:xfrm>
            <a:off x="-12000" y="3928"/>
            <a:ext cx="12192000" cy="496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2" tIns="60941" rIns="121882" bIns="60941" rtlCol="0" anchor="ctr"/>
          <a:lstStyle/>
          <a:p>
            <a:pPr lvl="0" algn="ctr" defTabSz="1219018">
              <a:lnSpc>
                <a:spcPct val="90000"/>
              </a:lnSpc>
              <a:spcBef>
                <a:spcPct val="0"/>
              </a:spcBef>
              <a:tabLst>
                <a:tab pos="1706093" algn="l"/>
              </a:tabLst>
              <a:defRPr/>
            </a:pPr>
            <a:r>
              <a:rPr lang="ru-RU" sz="1800" b="1" dirty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КЕЗЕКТЕ ТҰРҒАНДАРДЫҢ ЖЕКЕЛЕГЕН САНАТТАРЫ ҮШІН МЕМЛЕКЕТТІК ҚОЛДАУ ШАРАЛАРЫ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50000"/>
                </a:srgb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26901" y="2184694"/>
            <a:ext cx="1966091" cy="18470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12" rIns="91414" bIns="45712" rtlCol="0" anchor="ctr"/>
          <a:lstStyle/>
          <a:p>
            <a:pPr marL="0" marR="0" lvl="0" indent="0" algn="l" defTabSz="71086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54 662 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8" name="Нашивка 4"/>
          <p:cNvSpPr/>
          <p:nvPr/>
        </p:nvSpPr>
        <p:spPr>
          <a:xfrm>
            <a:off x="126900" y="2223875"/>
            <a:ext cx="1966092" cy="35995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977" tIns="21327" rIns="21327" bIns="21327" numCol="1" spcCol="1271" anchor="t" anchorCtr="0">
            <a:noAutofit/>
          </a:bodyPr>
          <a:lstStyle/>
          <a:p>
            <a:pPr lvl="0" algn="ctr" defTabSz="71086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ru-RU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ӨТІНІМДЕР 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9" name="Нашивка 4"/>
          <p:cNvSpPr/>
          <p:nvPr/>
        </p:nvSpPr>
        <p:spPr>
          <a:xfrm>
            <a:off x="126901" y="3529917"/>
            <a:ext cx="1966091" cy="323958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977" tIns="21327" rIns="21327" bIns="21327" numCol="1" spcCol="1271" anchor="t" anchorCtr="0">
            <a:noAutofit/>
          </a:bodyPr>
          <a:lstStyle/>
          <a:p>
            <a:pPr lvl="0" algn="ctr" defTabSz="71086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ru-RU" sz="1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САНЫ</a:t>
            </a:r>
            <a:endParaRPr kumimoji="0" lang="ru-RU" sz="1800" b="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cxnSp>
        <p:nvCxnSpPr>
          <p:cNvPr id="43" name="Прямая соединительная линия 42">
            <a:extLst>
              <a:ext uri="{FF2B5EF4-FFF2-40B4-BE49-F238E27FC236}">
                <a16:creationId xmlns="" xmlns:a16="http://schemas.microsoft.com/office/drawing/2014/main" id="{5C82479F-158E-4210-AC70-FCCB6EB4863C}"/>
              </a:ext>
            </a:extLst>
          </p:cNvPr>
          <p:cNvCxnSpPr/>
          <p:nvPr/>
        </p:nvCxnSpPr>
        <p:spPr>
          <a:xfrm>
            <a:off x="7962194" y="2644433"/>
            <a:ext cx="527" cy="3308692"/>
          </a:xfrm>
          <a:prstGeom prst="line">
            <a:avLst/>
          </a:prstGeom>
          <a:noFill/>
          <a:ln w="9525" cap="flat" cmpd="sng" algn="ctr">
            <a:solidFill>
              <a:srgbClr val="70AD47">
                <a:lumMod val="50000"/>
              </a:srgbClr>
            </a:solidFill>
            <a:prstDash val="lgDash"/>
            <a:miter lim="800000"/>
          </a:ln>
          <a:effectLst/>
        </p:spPr>
      </p:cxnSp>
      <p:cxnSp>
        <p:nvCxnSpPr>
          <p:cNvPr id="44" name="Прямая соединительная линия 43">
            <a:extLst>
              <a:ext uri="{FF2B5EF4-FFF2-40B4-BE49-F238E27FC236}">
                <a16:creationId xmlns="" xmlns:a16="http://schemas.microsoft.com/office/drawing/2014/main" id="{4F9E0694-D39C-4DA2-A424-C50E21E97A73}"/>
              </a:ext>
            </a:extLst>
          </p:cNvPr>
          <p:cNvCxnSpPr>
            <a:endCxn id="6" idx="1"/>
          </p:cNvCxnSpPr>
          <p:nvPr/>
        </p:nvCxnSpPr>
        <p:spPr>
          <a:xfrm>
            <a:off x="7962721" y="2644433"/>
            <a:ext cx="237762" cy="133431"/>
          </a:xfrm>
          <a:prstGeom prst="line">
            <a:avLst/>
          </a:prstGeom>
          <a:noFill/>
          <a:ln w="9525" cap="flat" cmpd="sng" algn="ctr">
            <a:solidFill>
              <a:srgbClr val="70AD47">
                <a:lumMod val="50000"/>
              </a:srgbClr>
            </a:solidFill>
            <a:prstDash val="dash"/>
            <a:miter lim="800000"/>
            <a:tailEnd type="oval" w="lg" len="lg"/>
          </a:ln>
          <a:effectLst/>
        </p:spPr>
      </p:cxnSp>
      <p:sp>
        <p:nvSpPr>
          <p:cNvPr id="6" name="Прямоугольник 5"/>
          <p:cNvSpPr/>
          <p:nvPr/>
        </p:nvSpPr>
        <p:spPr>
          <a:xfrm>
            <a:off x="8200483" y="2316207"/>
            <a:ext cx="2896381" cy="923314"/>
          </a:xfrm>
          <a:prstGeom prst="rect">
            <a:avLst/>
          </a:prstGeom>
        </p:spPr>
        <p:txBody>
          <a:bodyPr wrap="none" lIns="91414" tIns="45712" rIns="91414" bIns="45712">
            <a:spAutoFit/>
          </a:bodyPr>
          <a:lstStyle/>
          <a:p>
            <a:pPr lvl="0" defTabSz="914309">
              <a:defRPr/>
            </a:pPr>
            <a:r>
              <a:rPr lang="ru-RU" altLang="ru-RU" sz="3600" b="1" baseline="0" dirty="0">
                <a:solidFill>
                  <a:srgbClr val="00B05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4</a:t>
            </a:r>
            <a:r>
              <a:rPr kumimoji="0" lang="ru-RU" alt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496 </a:t>
            </a:r>
            <a:r>
              <a:rPr kumimoji="0" lang="ru-RU" alt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– </a:t>
            </a:r>
            <a:r>
              <a:rPr lang="ru-RU" altLang="ru-RU" sz="1800" dirty="0" err="1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көпбалалы</a:t>
            </a:r>
            <a:r>
              <a:rPr lang="ru-RU" altLang="ru-RU" sz="1800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endParaRPr lang="ru-RU" altLang="ru-RU" sz="1800" dirty="0" smtClean="0">
              <a:solidFill>
                <a:srgbClr val="1F497D">
                  <a:lumMod val="75000"/>
                </a:srgbClr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  <a:sym typeface="Arial Narrow" panose="020B0606020202030204" pitchFamily="34" charset="0"/>
            </a:endParaRPr>
          </a:p>
          <a:p>
            <a:pPr lvl="0" defTabSz="914309">
              <a:defRPr/>
            </a:pPr>
            <a:r>
              <a:rPr lang="ru-RU" altLang="ru-RU" sz="1800" dirty="0" err="1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отбасылар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45" name="Прямая соединительная линия 44">
            <a:extLst>
              <a:ext uri="{FF2B5EF4-FFF2-40B4-BE49-F238E27FC236}">
                <a16:creationId xmlns="" xmlns:a16="http://schemas.microsoft.com/office/drawing/2014/main" id="{4F9E0694-D39C-4DA2-A424-C50E21E97A73}"/>
              </a:ext>
            </a:extLst>
          </p:cNvPr>
          <p:cNvCxnSpPr>
            <a:endCxn id="8" idx="1"/>
          </p:cNvCxnSpPr>
          <p:nvPr/>
        </p:nvCxnSpPr>
        <p:spPr>
          <a:xfrm flipV="1">
            <a:off x="7962721" y="3689843"/>
            <a:ext cx="330885" cy="10802"/>
          </a:xfrm>
          <a:prstGeom prst="line">
            <a:avLst/>
          </a:prstGeom>
          <a:noFill/>
          <a:ln w="9525" cap="flat" cmpd="sng" algn="ctr">
            <a:solidFill>
              <a:srgbClr val="70AD47">
                <a:lumMod val="50000"/>
              </a:srgbClr>
            </a:solidFill>
            <a:prstDash val="dash"/>
            <a:miter lim="800000"/>
            <a:tailEnd type="oval" w="lg" len="lg"/>
          </a:ln>
          <a:effectLst/>
        </p:spPr>
      </p:cxnSp>
      <p:sp>
        <p:nvSpPr>
          <p:cNvPr id="8" name="Прямоугольник 7"/>
          <p:cNvSpPr/>
          <p:nvPr/>
        </p:nvSpPr>
        <p:spPr>
          <a:xfrm>
            <a:off x="8293606" y="3228186"/>
            <a:ext cx="3248099" cy="923314"/>
          </a:xfrm>
          <a:prstGeom prst="rect">
            <a:avLst/>
          </a:prstGeom>
        </p:spPr>
        <p:txBody>
          <a:bodyPr wrap="square" lIns="91414" tIns="45712" rIns="91414" bIns="45712">
            <a:spAutoFit/>
          </a:bodyPr>
          <a:lstStyle/>
          <a:p>
            <a:pPr lvl="0" defTabSz="914309">
              <a:defRPr/>
            </a:pPr>
            <a:r>
              <a:rPr kumimoji="0" lang="ru-RU" alt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429</a:t>
            </a:r>
            <a:r>
              <a:rPr kumimoji="0" lang="ru-RU" alt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kumimoji="0" lang="ru-RU" alt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– </a:t>
            </a:r>
            <a:r>
              <a:rPr lang="ru-RU" altLang="ru-RU" sz="1800" dirty="0" err="1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мүгедек</a:t>
            </a:r>
            <a:r>
              <a:rPr lang="ru-RU" altLang="ru-RU" sz="1800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ru-RU" altLang="ru-RU" sz="1800" dirty="0" err="1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балалары</a:t>
            </a:r>
            <a:r>
              <a:rPr lang="ru-RU" altLang="ru-RU" sz="1800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бар </a:t>
            </a:r>
            <a:r>
              <a:rPr lang="ru-RU" altLang="ru-RU" sz="1800" dirty="0" err="1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отбасылар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47" name="Прямая соединительная линия 46">
            <a:extLst>
              <a:ext uri="{FF2B5EF4-FFF2-40B4-BE49-F238E27FC236}">
                <a16:creationId xmlns="" xmlns:a16="http://schemas.microsoft.com/office/drawing/2014/main" id="{4F9E0694-D39C-4DA2-A424-C50E21E97A73}"/>
              </a:ext>
            </a:extLst>
          </p:cNvPr>
          <p:cNvCxnSpPr>
            <a:endCxn id="9" idx="1"/>
          </p:cNvCxnSpPr>
          <p:nvPr/>
        </p:nvCxnSpPr>
        <p:spPr>
          <a:xfrm>
            <a:off x="7962721" y="4880287"/>
            <a:ext cx="330885" cy="0"/>
          </a:xfrm>
          <a:prstGeom prst="line">
            <a:avLst/>
          </a:prstGeom>
          <a:noFill/>
          <a:ln w="9525" cap="flat" cmpd="sng" algn="ctr">
            <a:solidFill>
              <a:srgbClr val="70AD47">
                <a:lumMod val="50000"/>
              </a:srgbClr>
            </a:solidFill>
            <a:prstDash val="dash"/>
            <a:miter lim="800000"/>
            <a:tailEnd type="oval" w="lg" len="lg"/>
          </a:ln>
          <a:effectLst/>
        </p:spPr>
      </p:cxnSp>
      <p:sp>
        <p:nvSpPr>
          <p:cNvPr id="9" name="Прямоугольник 8"/>
          <p:cNvSpPr/>
          <p:nvPr/>
        </p:nvSpPr>
        <p:spPr>
          <a:xfrm>
            <a:off x="8293606" y="4418630"/>
            <a:ext cx="3677511" cy="923314"/>
          </a:xfrm>
          <a:prstGeom prst="rect">
            <a:avLst/>
          </a:prstGeom>
        </p:spPr>
        <p:txBody>
          <a:bodyPr wrap="square" lIns="91414" tIns="45712" rIns="91414" bIns="45712">
            <a:spAutoFit/>
          </a:bodyPr>
          <a:lstStyle/>
          <a:p>
            <a:pPr lvl="0" defTabSz="342288">
              <a:defRPr/>
            </a:pPr>
            <a:r>
              <a:rPr lang="ru-RU" altLang="ru-RU" sz="3600" b="1" baseline="0" dirty="0" smtClean="0">
                <a:solidFill>
                  <a:srgbClr val="00B05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272</a:t>
            </a:r>
            <a:r>
              <a:rPr kumimoji="0" lang="ru-RU" alt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kumimoji="0" lang="ru-RU" alt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– </a:t>
            </a:r>
            <a:r>
              <a:rPr lang="ru-RU" altLang="ru-RU" sz="1800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1 </a:t>
            </a:r>
            <a:r>
              <a:rPr lang="ru-RU" altLang="ru-RU" sz="1800" dirty="0" err="1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және</a:t>
            </a:r>
            <a:r>
              <a:rPr lang="ru-RU" altLang="ru-RU" sz="1800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2 </a:t>
            </a:r>
            <a:r>
              <a:rPr lang="ru-RU" altLang="ru-RU" sz="1800" dirty="0" err="1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топтағы</a:t>
            </a:r>
            <a:r>
              <a:rPr lang="ru-RU" altLang="ru-RU" sz="1800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ru-RU" altLang="ru-RU" sz="1800" dirty="0" err="1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мүгедектігі</a:t>
            </a:r>
            <a:r>
              <a:rPr lang="ru-RU" altLang="ru-RU" sz="1800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бар </a:t>
            </a:r>
            <a:r>
              <a:rPr lang="ru-RU" altLang="ru-RU" sz="1800" dirty="0" err="1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адамдар</a:t>
            </a:r>
            <a:endParaRPr kumimoji="0" lang="ru-RU" altLang="ru-RU" sz="1800" b="0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  <a:sym typeface="Arial Narrow" panose="020B0606020202030204" pitchFamily="34" charset="0"/>
            </a:endParaRPr>
          </a:p>
        </p:txBody>
      </p:sp>
      <p:cxnSp>
        <p:nvCxnSpPr>
          <p:cNvPr id="48" name="Прямая соединительная линия 47">
            <a:extLst>
              <a:ext uri="{FF2B5EF4-FFF2-40B4-BE49-F238E27FC236}">
                <a16:creationId xmlns="" xmlns:a16="http://schemas.microsoft.com/office/drawing/2014/main" id="{4F9E0694-D39C-4DA2-A424-C50E21E97A73}"/>
              </a:ext>
            </a:extLst>
          </p:cNvPr>
          <p:cNvCxnSpPr>
            <a:endCxn id="10" idx="1"/>
          </p:cNvCxnSpPr>
          <p:nvPr/>
        </p:nvCxnSpPr>
        <p:spPr>
          <a:xfrm flipV="1">
            <a:off x="7962721" y="5932502"/>
            <a:ext cx="248059" cy="20624"/>
          </a:xfrm>
          <a:prstGeom prst="line">
            <a:avLst/>
          </a:prstGeom>
          <a:noFill/>
          <a:ln w="9525" cap="flat" cmpd="sng" algn="ctr">
            <a:solidFill>
              <a:srgbClr val="70AD47">
                <a:lumMod val="50000"/>
              </a:srgbClr>
            </a:solidFill>
            <a:prstDash val="dash"/>
            <a:miter lim="800000"/>
            <a:tailEnd type="oval" w="lg" len="lg"/>
          </a:ln>
          <a:effectLst/>
        </p:spPr>
      </p:cxnSp>
      <p:sp>
        <p:nvSpPr>
          <p:cNvPr id="10" name="Прямоугольник 9"/>
          <p:cNvSpPr/>
          <p:nvPr/>
        </p:nvSpPr>
        <p:spPr>
          <a:xfrm>
            <a:off x="8210780" y="5609344"/>
            <a:ext cx="2648237" cy="646315"/>
          </a:xfrm>
          <a:prstGeom prst="rect">
            <a:avLst/>
          </a:prstGeom>
        </p:spPr>
        <p:txBody>
          <a:bodyPr wrap="none" lIns="91414" tIns="45712" rIns="91414" bIns="45712">
            <a:spAutoFit/>
          </a:bodyPr>
          <a:lstStyle/>
          <a:p>
            <a:pPr lvl="0" defTabSz="914309">
              <a:defRPr/>
            </a:pPr>
            <a:r>
              <a:rPr lang="ru-RU" altLang="ru-RU" b="1" baseline="0" dirty="0" smtClean="0">
                <a:solidFill>
                  <a:srgbClr val="00B05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ru-RU" altLang="ru-RU" sz="3600" b="1" baseline="0" dirty="0" smtClean="0">
                <a:solidFill>
                  <a:srgbClr val="00B05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46</a:t>
            </a:r>
            <a:r>
              <a:rPr kumimoji="0" lang="ru-RU" alt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– </a:t>
            </a:r>
            <a:r>
              <a:rPr lang="ru-RU" altLang="ru-RU" sz="1800" dirty="0" err="1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жетім</a:t>
            </a:r>
            <a:r>
              <a:rPr lang="ru-RU" altLang="ru-RU" sz="1800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ru-RU" altLang="ru-RU" sz="1800" dirty="0" err="1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балалар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010830" y="489871"/>
            <a:ext cx="1411717" cy="307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05.06.2023 ж.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710295" y="2179029"/>
            <a:ext cx="1966091" cy="18470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12" rIns="91414" bIns="45712" rtlCol="0" anchor="ctr"/>
          <a:lstStyle/>
          <a:p>
            <a:pPr marL="0" marR="0" lvl="0" indent="0" algn="l" defTabSz="71086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13 446  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2" name="Нашивка 4"/>
          <p:cNvSpPr/>
          <p:nvPr/>
        </p:nvSpPr>
        <p:spPr>
          <a:xfrm>
            <a:off x="2710295" y="2193875"/>
            <a:ext cx="1966091" cy="35995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977" tIns="21327" rIns="21327" bIns="21327" numCol="1" spcCol="1271" anchor="t" anchorCtr="0">
            <a:noAutofit/>
          </a:bodyPr>
          <a:lstStyle/>
          <a:p>
            <a:pPr lvl="0" algn="ctr" defTabSz="71086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ru-RU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МАҚҰЛДАНДЫ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6" name="Нашивка 4"/>
          <p:cNvSpPr/>
          <p:nvPr/>
        </p:nvSpPr>
        <p:spPr>
          <a:xfrm>
            <a:off x="2710295" y="3492264"/>
            <a:ext cx="1966091" cy="323958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977" tIns="21327" rIns="21327" bIns="21327" numCol="1" spcCol="1271" anchor="t" anchorCtr="0">
            <a:noAutofit/>
          </a:bodyPr>
          <a:lstStyle/>
          <a:p>
            <a:pPr lvl="0" algn="ctr" defTabSz="71086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ru-RU" sz="1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ӨТІНІМДЕР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5359066" y="2180225"/>
            <a:ext cx="1966091" cy="18470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12" rIns="91414" bIns="45712" rtlCol="0" anchor="ctr"/>
          <a:lstStyle/>
          <a:p>
            <a:pPr marL="0" marR="0" lvl="0" indent="0" algn="l" defTabSz="71086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5 228 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8" name="Нашивка 4"/>
          <p:cNvSpPr/>
          <p:nvPr/>
        </p:nvSpPr>
        <p:spPr>
          <a:xfrm>
            <a:off x="5359066" y="2167656"/>
            <a:ext cx="1966092" cy="47677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977" tIns="21327" rIns="21327" bIns="21327" numCol="1" spcCol="1271" anchor="t" anchorCtr="0">
            <a:noAutofit/>
          </a:bodyPr>
          <a:lstStyle/>
          <a:p>
            <a:pPr lvl="0" algn="ctr" defTabSz="71086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ru-RU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ТӨЛЕМ ЖҮРГІЗІЛДІ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9" name="Нашивка 4"/>
          <p:cNvSpPr/>
          <p:nvPr/>
        </p:nvSpPr>
        <p:spPr>
          <a:xfrm>
            <a:off x="5359066" y="3440463"/>
            <a:ext cx="1966091" cy="323958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977" tIns="21327" rIns="21327" bIns="21327" numCol="1" spcCol="1271" anchor="t" anchorCtr="0">
            <a:noAutofit/>
          </a:bodyPr>
          <a:lstStyle/>
          <a:p>
            <a:pPr lvl="0" algn="ctr" defTabSz="71086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ru-RU" sz="1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ӨТІНІМДЕР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26901" y="4487288"/>
            <a:ext cx="7198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309">
              <a:defRPr/>
            </a:pPr>
            <a:r>
              <a:rPr lang="ru-RU" sz="1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2022-2023 </a:t>
            </a:r>
            <a:r>
              <a:rPr lang="ru-RU" sz="16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жылдары</a:t>
            </a:r>
            <a:r>
              <a:rPr lang="ru-RU" sz="1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РБ-</a:t>
            </a:r>
            <a:r>
              <a:rPr lang="ru-RU" sz="16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тен</a:t>
            </a:r>
            <a:r>
              <a:rPr lang="ru-RU" sz="1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1 354 257 </a:t>
            </a:r>
            <a:r>
              <a:rPr lang="ru-RU" sz="16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мың</a:t>
            </a:r>
            <a:r>
              <a:rPr lang="ru-RU" sz="1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теңге</a:t>
            </a:r>
            <a:r>
              <a:rPr lang="ru-RU" sz="1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сомасына</a:t>
            </a:r>
            <a:r>
              <a:rPr lang="ru-RU" sz="1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төлем</a:t>
            </a:r>
            <a:r>
              <a:rPr lang="ru-RU" sz="1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1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асырылды</a:t>
            </a:r>
            <a:endParaRPr kumimoji="0" lang="ru-RU" sz="1600" b="1" i="0" u="sng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52" name="Picture 4" descr="галочка и крест знаки зеленая галочка ок и красные значки х изолированные  на белом фоне простые метки символы графического дизайна да и нет кнопки  для голосования решение веб векторная иллюстрация, Веб значок,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94" t="19553" r="39698" b="52993"/>
          <a:stretch/>
        </p:blipFill>
        <p:spPr bwMode="auto">
          <a:xfrm>
            <a:off x="7474825" y="2443032"/>
            <a:ext cx="394625" cy="402801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843689" y="6535282"/>
            <a:ext cx="320922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defTabSz="911225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5" name="Google Shape;1358;p20"/>
          <p:cNvCxnSpPr/>
          <p:nvPr/>
        </p:nvCxnSpPr>
        <p:spPr>
          <a:xfrm>
            <a:off x="98902" y="451396"/>
            <a:ext cx="11878332" cy="0"/>
          </a:xfrm>
          <a:prstGeom prst="straightConnector1">
            <a:avLst/>
          </a:prstGeom>
          <a:noFill/>
          <a:ln w="28575" cap="flat" cmpd="sng">
            <a:solidFill>
              <a:srgbClr val="1E4E79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84046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: скругленные углы 74"/>
          <p:cNvSpPr/>
          <p:nvPr/>
        </p:nvSpPr>
        <p:spPr>
          <a:xfrm>
            <a:off x="6235900" y="1335031"/>
            <a:ext cx="2793032" cy="5258426"/>
          </a:xfrm>
          <a:prstGeom prst="roundRect">
            <a:avLst>
              <a:gd name="adj" fmla="val 7075"/>
            </a:avLst>
          </a:prstGeom>
          <a:solidFill>
            <a:schemeClr val="accent3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: скругленные углы 74"/>
          <p:cNvSpPr/>
          <p:nvPr/>
        </p:nvSpPr>
        <p:spPr>
          <a:xfrm>
            <a:off x="9222990" y="1347758"/>
            <a:ext cx="2793032" cy="5258426"/>
          </a:xfrm>
          <a:prstGeom prst="roundRect">
            <a:avLst>
              <a:gd name="adj" fmla="val 7075"/>
            </a:avLst>
          </a:prstGeom>
          <a:solidFill>
            <a:schemeClr val="accent3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: скругленные углы 74"/>
          <p:cNvSpPr/>
          <p:nvPr/>
        </p:nvSpPr>
        <p:spPr>
          <a:xfrm>
            <a:off x="3240528" y="1335031"/>
            <a:ext cx="2793032" cy="5258426"/>
          </a:xfrm>
          <a:prstGeom prst="roundRect">
            <a:avLst>
              <a:gd name="adj" fmla="val 7075"/>
            </a:avLst>
          </a:prstGeom>
          <a:solidFill>
            <a:schemeClr val="accent3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13707" y="2747504"/>
            <a:ext cx="1631042" cy="954021"/>
          </a:xfrm>
          <a:prstGeom prst="rect">
            <a:avLst/>
          </a:prstGeom>
        </p:spPr>
        <p:txBody>
          <a:bodyPr wrap="none" lIns="121834" tIns="60917" rIns="121834" bIns="60917">
            <a:spAutoFit/>
          </a:bodyPr>
          <a:lstStyle/>
          <a:p>
            <a:pPr algn="ctr" defTabSz="913221"/>
            <a:r>
              <a:rPr lang="ru-RU" altLang="ru-RU" sz="5400" b="1" dirty="0" smtClean="0">
                <a:solidFill>
                  <a:srgbClr val="00B050"/>
                </a:solidFill>
                <a:latin typeface="Arial Black" panose="020B0A04020102020204" pitchFamily="34" charset="0"/>
                <a:ea typeface="Segoe UI Black" panose="020B0A02040204020203" pitchFamily="34" charset="0"/>
                <a:cs typeface="Arial" pitchFamily="34" charset="0"/>
              </a:rPr>
              <a:t>333</a:t>
            </a:r>
            <a:endParaRPr lang="ru-RU" altLang="ru-RU" sz="5400" b="1" dirty="0">
              <a:solidFill>
                <a:srgbClr val="00B050"/>
              </a:solidFill>
              <a:latin typeface="Arial Black" panose="020B0A04020102020204" pitchFamily="34" charset="0"/>
              <a:ea typeface="Segoe UI Black" panose="020B0A02040204020203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3190" y="3486096"/>
            <a:ext cx="1240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3221"/>
            <a:r>
              <a:rPr lang="ru-RU" altLang="ru-RU" sz="1400" i="1" dirty="0">
                <a:solidFill>
                  <a:srgbClr val="00B050"/>
                </a:solidFill>
                <a:latin typeface="Arial" pitchFamily="34" charset="0"/>
                <a:ea typeface="Segoe UI Black" panose="020B0A02040204020203" pitchFamily="34" charset="0"/>
                <a:cs typeface="Arial" pitchFamily="34" charset="0"/>
              </a:rPr>
              <a:t>млрд. </a:t>
            </a:r>
            <a:r>
              <a:rPr lang="ru-RU" altLang="ru-RU" sz="1400" i="1" dirty="0" err="1" smtClean="0">
                <a:solidFill>
                  <a:srgbClr val="00B050"/>
                </a:solidFill>
                <a:latin typeface="Arial" pitchFamily="34" charset="0"/>
                <a:ea typeface="Segoe UI Black" panose="020B0A02040204020203" pitchFamily="34" charset="0"/>
                <a:cs typeface="Arial" pitchFamily="34" charset="0"/>
              </a:rPr>
              <a:t>теңге</a:t>
            </a:r>
            <a:endParaRPr lang="en-GB" altLang="ru-RU" sz="2800" i="1" dirty="0">
              <a:solidFill>
                <a:srgbClr val="00B050"/>
              </a:solidFill>
              <a:latin typeface="Arial" pitchFamily="34" charset="0"/>
              <a:ea typeface="Segoe UI Black" panose="020B0A02040204020203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51079" y="2108934"/>
            <a:ext cx="12570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3221"/>
            <a:r>
              <a:rPr lang="ru-RU" altLang="ru-RU" sz="2000" b="1" dirty="0">
                <a:solidFill>
                  <a:srgbClr val="00B050"/>
                </a:solidFill>
                <a:latin typeface="Arial" pitchFamily="34" charset="0"/>
                <a:ea typeface="Segoe UI Black" panose="020B0A02040204020203" pitchFamily="34" charset="0"/>
                <a:cs typeface="Arial" pitchFamily="34" charset="0"/>
              </a:rPr>
              <a:t>2023 ж. </a:t>
            </a:r>
            <a:endParaRPr lang="ru-RU" altLang="ru-RU" sz="2000" b="1" dirty="0" smtClean="0">
              <a:solidFill>
                <a:srgbClr val="00B050"/>
              </a:solidFill>
              <a:latin typeface="Arial" pitchFamily="34" charset="0"/>
              <a:ea typeface="Segoe UI Black" panose="020B0A02040204020203" pitchFamily="34" charset="0"/>
              <a:cs typeface="Arial" pitchFamily="34" charset="0"/>
            </a:endParaRPr>
          </a:p>
          <a:p>
            <a:pPr algn="ctr" defTabSz="913221"/>
            <a:r>
              <a:rPr lang="ru-RU" altLang="ru-RU" sz="2000" b="1" dirty="0" smtClean="0">
                <a:solidFill>
                  <a:srgbClr val="00B050"/>
                </a:solidFill>
                <a:latin typeface="Arial" pitchFamily="34" charset="0"/>
                <a:ea typeface="Segoe UI Black" panose="020B0A02040204020203" pitchFamily="34" charset="0"/>
                <a:cs typeface="Arial" pitchFamily="34" charset="0"/>
              </a:rPr>
              <a:t>БӨЛІНДІ</a:t>
            </a:r>
            <a:endParaRPr lang="ru-RU" altLang="ru-RU" sz="2000" b="1" dirty="0">
              <a:solidFill>
                <a:srgbClr val="00B050"/>
              </a:solidFill>
              <a:latin typeface="Arial" pitchFamily="34" charset="0"/>
              <a:ea typeface="Segoe UI Black" panose="020B0A02040204020203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164830" y="2573550"/>
            <a:ext cx="104387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B0F0"/>
                </a:solidFill>
                <a:latin typeface="Arial Black" pitchFamily="34" charset="0"/>
              </a:rPr>
              <a:t>14</a:t>
            </a:r>
            <a:r>
              <a:rPr lang="ru-RU" sz="12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ru-RU" sz="12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мың</a:t>
            </a:r>
            <a:r>
              <a:rPr lang="ru-RU" sz="12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12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пәтер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18942" y="2567940"/>
            <a:ext cx="26275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B0F0"/>
                </a:solidFill>
                <a:latin typeface="Arial Black" pitchFamily="34" charset="0"/>
              </a:rPr>
              <a:t>10,7</a:t>
            </a:r>
          </a:p>
          <a:p>
            <a:pPr algn="ctr"/>
            <a:r>
              <a:rPr lang="ru-RU" sz="12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мың</a:t>
            </a:r>
            <a:r>
              <a:rPr lang="ru-RU" sz="12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12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пәтер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82669" y="4950725"/>
            <a:ext cx="16485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 smtClean="0">
                <a:solidFill>
                  <a:srgbClr val="00B050"/>
                </a:solidFill>
                <a:latin typeface="Arial Black" pitchFamily="34" charset="0"/>
              </a:rPr>
              <a:t>350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2556020" y="4631111"/>
            <a:ext cx="487359" cy="1466140"/>
          </a:xfrm>
          <a:prstGeom prst="homePlate">
            <a:avLst>
              <a:gd name="adj" fmla="val 100000"/>
            </a:avLst>
          </a:prstGeom>
          <a:solidFill>
            <a:schemeClr val="bg1">
              <a:lumMod val="75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06854" y="4307178"/>
            <a:ext cx="190629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2024-2029 </a:t>
            </a:r>
            <a:endParaRPr lang="ru-RU" sz="20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ЖЫЛ САЙЫН</a:t>
            </a:r>
            <a:endParaRPr lang="ru-RU" sz="2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06085" y="5661440"/>
            <a:ext cx="13439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i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itchFamily="34" charset="0"/>
              </a:rPr>
              <a:t>млрд.теңге</a:t>
            </a:r>
            <a:endParaRPr lang="ru-RU" sz="1400" i="1" dirty="0">
              <a:solidFill>
                <a:srgbClr val="00B05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5" name="Пятиугольник 14"/>
          <p:cNvSpPr/>
          <p:nvPr/>
        </p:nvSpPr>
        <p:spPr>
          <a:xfrm>
            <a:off x="2550268" y="2258112"/>
            <a:ext cx="487359" cy="1466140"/>
          </a:xfrm>
          <a:prstGeom prst="homePlate">
            <a:avLst>
              <a:gd name="adj" fmla="val 100000"/>
            </a:avLst>
          </a:prstGeom>
          <a:solidFill>
            <a:schemeClr val="bg1">
              <a:lumMod val="75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6710699" y="5435956"/>
            <a:ext cx="21293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36,8</a:t>
            </a:r>
            <a:r>
              <a:rPr lang="ru-RU" sz="2400" b="1" dirty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ru-RU" sz="18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мың</a:t>
            </a:r>
            <a:r>
              <a:rPr lang="ru-RU" sz="18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бірлік</a:t>
            </a:r>
            <a:endParaRPr lang="ru-RU" sz="18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19033" y="5435956"/>
            <a:ext cx="20579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r>
              <a:rPr lang="ru-RU" sz="2400" b="1" dirty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ru-RU" sz="18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мың</a:t>
            </a:r>
            <a:r>
              <a:rPr lang="ru-RU" sz="18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бірлік</a:t>
            </a:r>
            <a:endParaRPr lang="ru-RU" sz="18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566024" y="4614942"/>
            <a:ext cx="211127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B050"/>
                </a:solidFill>
                <a:latin typeface="Arial Black" pitchFamily="34" charset="0"/>
              </a:rPr>
              <a:t>518,2</a:t>
            </a:r>
            <a:endParaRPr lang="ru-RU" sz="2400" b="1" dirty="0">
              <a:solidFill>
                <a:srgbClr val="00B050"/>
              </a:solidFill>
              <a:latin typeface="Arial Black" pitchFamily="34" charset="0"/>
            </a:endParaRPr>
          </a:p>
          <a:p>
            <a:pPr algn="ctr"/>
            <a:r>
              <a:rPr lang="ru-RU" sz="1800" b="1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млрд. </a:t>
            </a:r>
            <a:r>
              <a:rPr lang="ru-RU" sz="1800" b="1" i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теңге</a:t>
            </a:r>
            <a:r>
              <a:rPr lang="ru-RU" sz="18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800" b="1" i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819033" y="4614942"/>
            <a:ext cx="1719766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rgbClr val="00B050"/>
                </a:solidFill>
                <a:latin typeface="Arial Black" pitchFamily="34" charset="0"/>
              </a:rPr>
              <a:t>1,1 </a:t>
            </a:r>
          </a:p>
          <a:p>
            <a:pPr algn="ctr"/>
            <a:r>
              <a:rPr lang="ru-RU" sz="1800" b="1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трлн. </a:t>
            </a:r>
            <a:r>
              <a:rPr lang="ru-RU" sz="1800" b="1" i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теңге</a:t>
            </a:r>
            <a:r>
              <a:rPr lang="ru-RU" sz="1800" b="1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796300" y="4614942"/>
            <a:ext cx="1719766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rgbClr val="00B050"/>
                </a:solidFill>
                <a:latin typeface="Arial Black" pitchFamily="34" charset="0"/>
              </a:rPr>
              <a:t>518,2 </a:t>
            </a:r>
          </a:p>
          <a:p>
            <a:pPr algn="ctr"/>
            <a:r>
              <a:rPr lang="ru-RU" sz="1800" b="1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трлн. </a:t>
            </a:r>
            <a:r>
              <a:rPr lang="ru-RU" sz="1800" b="1" i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теңге</a:t>
            </a:r>
            <a:r>
              <a:rPr lang="ru-RU" sz="1800" b="1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9275482" y="2573967"/>
            <a:ext cx="26275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B0F0"/>
                </a:solidFill>
                <a:latin typeface="Arial Black" pitchFamily="34" charset="0"/>
              </a:rPr>
              <a:t>6,8</a:t>
            </a:r>
          </a:p>
          <a:p>
            <a:pPr algn="ctr"/>
            <a:r>
              <a:rPr lang="ru-RU" sz="12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мың</a:t>
            </a:r>
            <a:r>
              <a:rPr lang="ru-RU" sz="12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12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пәтер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DD234CB6-9E0F-EC6F-06DB-945B025CBA02}"/>
              </a:ext>
            </a:extLst>
          </p:cNvPr>
          <p:cNvSpPr txBox="1"/>
          <p:nvPr/>
        </p:nvSpPr>
        <p:spPr>
          <a:xfrm>
            <a:off x="3260476" y="1526218"/>
            <a:ext cx="2743199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ЖАЛҒА БЕРІЛЕТІН ТҰРҒЫН ҮЙДІ </a:t>
            </a: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ctr"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САТЫП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АЛУ</a:t>
            </a:r>
            <a:endParaRPr kumimoji="0" lang="ru-RU" sz="19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67EC75CE-75C6-0968-B88C-9ED474B85A85}"/>
              </a:ext>
            </a:extLst>
          </p:cNvPr>
          <p:cNvSpPr txBox="1"/>
          <p:nvPr/>
        </p:nvSpPr>
        <p:spPr>
          <a:xfrm>
            <a:off x="6215071" y="1525781"/>
            <a:ext cx="2888232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КРЕДИТТІК ТҰРҒЫН ҮЙ ҚҰРЫЛЫСЫ</a:t>
            </a:r>
            <a:endParaRPr kumimoji="0" lang="ru-RU" sz="19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66F8D450-9F32-49A1-531D-F67C9F330581}"/>
              </a:ext>
            </a:extLst>
          </p:cNvPr>
          <p:cNvSpPr txBox="1"/>
          <p:nvPr/>
        </p:nvSpPr>
        <p:spPr>
          <a:xfrm>
            <a:off x="8839200" y="1525780"/>
            <a:ext cx="323679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ctr"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ЖЕҢІЛДЕТІЛГЕН ҚАРЫЗДАР, </a:t>
            </a:r>
          </a:p>
          <a:p>
            <a:pPr lvl="1" algn="ctr">
              <a:defRPr/>
            </a:pP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«2-10-20»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«5-10-20»</a:t>
            </a:r>
            <a:endParaRPr kumimoji="0" lang="ru-RU" sz="16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27" name="Рисунок 26">
            <a:extLst>
              <a:ext uri="{FF2B5EF4-FFF2-40B4-BE49-F238E27FC236}">
                <a16:creationId xmlns="" xmlns:a16="http://schemas.microsoft.com/office/drawing/2014/main" id="{C6C5CA9F-DBE0-C430-1605-ACCAE5DA290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341552" y="664684"/>
            <a:ext cx="606966" cy="606966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="" xmlns:a16="http://schemas.microsoft.com/office/drawing/2014/main" id="{93EF8674-3AD6-3B38-EA06-BAC726A3E6F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404847" y="748656"/>
            <a:ext cx="531951" cy="531951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="" xmlns:a16="http://schemas.microsoft.com/office/drawing/2014/main" id="{887D9416-052F-21E8-C25B-1B0BA7D72656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298154" y="668891"/>
            <a:ext cx="642703" cy="642703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7DFAF580-3CEB-D244-2C19-EA55DD853401}"/>
              </a:ext>
            </a:extLst>
          </p:cNvPr>
          <p:cNvSpPr txBox="1"/>
          <p:nvPr/>
        </p:nvSpPr>
        <p:spPr>
          <a:xfrm>
            <a:off x="228834" y="6157476"/>
            <a:ext cx="236740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400" i="1" dirty="0">
                <a:solidFill>
                  <a:srgbClr val="4BACC6">
                    <a:lumMod val="75000"/>
                  </a:srgbClr>
                </a:solidFill>
                <a:latin typeface="Arial" panose="020B0604020202020204" pitchFamily="34" charset="0"/>
                <a:cs typeface="Arial" pitchFamily="34" charset="0"/>
              </a:rPr>
              <a:t>(</a:t>
            </a:r>
            <a:r>
              <a:rPr lang="ru-RU" sz="1400" i="1" dirty="0" err="1">
                <a:solidFill>
                  <a:srgbClr val="4BACC6">
                    <a:lumMod val="75000"/>
                  </a:srgbClr>
                </a:solidFill>
                <a:latin typeface="Arial" panose="020B0604020202020204" pitchFamily="34" charset="0"/>
                <a:cs typeface="Arial" pitchFamily="34" charset="0"/>
              </a:rPr>
              <a:t>барлығы</a:t>
            </a:r>
            <a:r>
              <a:rPr lang="ru-RU" sz="1400" i="1" dirty="0">
                <a:solidFill>
                  <a:srgbClr val="4BACC6">
                    <a:lumMod val="75000"/>
                  </a:srgbClr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2,1 </a:t>
            </a: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трлн. </a:t>
            </a:r>
            <a:r>
              <a:rPr kumimoji="0" lang="ru-RU" sz="1400" b="1" i="1" u="none" strike="noStrike" kern="1200" cap="none" spc="0" normalizeH="0" baseline="0" noProof="0" dirty="0" err="1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тг</a:t>
            </a: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4BACC6">
                  <a:lumMod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31" name="Прямая соединительная линия 30">
            <a:extLst>
              <a:ext uri="{FF2B5EF4-FFF2-40B4-BE49-F238E27FC236}">
                <a16:creationId xmlns="" xmlns:a16="http://schemas.microsoft.com/office/drawing/2014/main" id="{A10BC20C-747F-FE1C-46BE-838AEB825196}"/>
              </a:ext>
            </a:extLst>
          </p:cNvPr>
          <p:cNvCxnSpPr>
            <a:cxnSpLocks/>
          </p:cNvCxnSpPr>
          <p:nvPr/>
        </p:nvCxnSpPr>
        <p:spPr>
          <a:xfrm>
            <a:off x="3240528" y="4175911"/>
            <a:ext cx="8775494" cy="12727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3323258" y="3295996"/>
            <a:ext cx="26275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103 </a:t>
            </a:r>
            <a:r>
              <a:rPr lang="ru-RU" sz="1200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млрд. </a:t>
            </a:r>
            <a:r>
              <a:rPr lang="ru-RU" sz="1200" i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теңге</a:t>
            </a:r>
            <a:r>
              <a:rPr lang="ru-RU" sz="1200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6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366632" y="3342703"/>
            <a:ext cx="26275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158 </a:t>
            </a:r>
            <a:r>
              <a:rPr lang="ru-RU" sz="1200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млрд. </a:t>
            </a:r>
            <a:r>
              <a:rPr lang="ru-RU" sz="1200" i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теңге</a:t>
            </a:r>
            <a:r>
              <a:rPr lang="ru-RU" sz="1200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6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9275482" y="3368447"/>
            <a:ext cx="26275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71,9 </a:t>
            </a:r>
            <a:r>
              <a:rPr lang="ru-RU" sz="1200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млрд. </a:t>
            </a:r>
            <a:r>
              <a:rPr lang="ru-RU" sz="1200" i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теңге</a:t>
            </a:r>
            <a:r>
              <a:rPr lang="ru-RU" sz="1200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6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Прямоугольник 34">
            <a:extLst>
              <a:ext uri="{FF2B5EF4-FFF2-40B4-BE49-F238E27FC236}">
                <a16:creationId xmlns="" xmlns:a16="http://schemas.microsoft.com/office/drawing/2014/main" id="{E217D01B-6F1C-45A1-BE89-A7A724B186B7}"/>
              </a:ext>
            </a:extLst>
          </p:cNvPr>
          <p:cNvSpPr/>
          <p:nvPr/>
        </p:nvSpPr>
        <p:spPr>
          <a:xfrm>
            <a:off x="116" y="0"/>
            <a:ext cx="12192000" cy="4858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26" tIns="45638" rIns="91126" bIns="45638" rtlCol="0" anchor="ctr"/>
          <a:lstStyle/>
          <a:p>
            <a:pPr algn="ctr" defTabSz="912473">
              <a:lnSpc>
                <a:spcPct val="90000"/>
              </a:lnSpc>
              <a:spcBef>
                <a:spcPct val="0"/>
              </a:spcBef>
              <a:buClr>
                <a:srgbClr val="0070CE"/>
              </a:buClr>
              <a:buSzPct val="100000"/>
              <a:defRPr/>
            </a:pPr>
            <a:r>
              <a:rPr lang="ru-RU" altLang="ru-RU" sz="2400" b="1" dirty="0">
                <a:solidFill>
                  <a:srgbClr val="002060"/>
                </a:solidFill>
                <a:latin typeface="Arial Black" panose="020B0A04020102020204" pitchFamily="34" charset="0"/>
                <a:cs typeface="Arial" pitchFamily="34" charset="0"/>
              </a:rPr>
              <a:t>ТҰРҒЫН ҮЙ ҚҰРЫЛЫСЫН ЫНТАЛАНДЫРУ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9812699" y="5426128"/>
            <a:ext cx="21293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35,8</a:t>
            </a:r>
            <a:r>
              <a:rPr lang="ru-RU" sz="2400" b="1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ru-RU" sz="18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мың</a:t>
            </a:r>
            <a:r>
              <a:rPr lang="ru-RU" sz="18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бірлік</a:t>
            </a:r>
            <a:endParaRPr lang="ru-RU" sz="18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1843689" y="6535282"/>
            <a:ext cx="320922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defTabSz="911225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9" name="Google Shape;1358;p20"/>
          <p:cNvCxnSpPr/>
          <p:nvPr/>
        </p:nvCxnSpPr>
        <p:spPr>
          <a:xfrm>
            <a:off x="98902" y="451396"/>
            <a:ext cx="11878332" cy="0"/>
          </a:xfrm>
          <a:prstGeom prst="straightConnector1">
            <a:avLst/>
          </a:prstGeom>
          <a:noFill/>
          <a:ln w="28575" cap="flat" cmpd="sng">
            <a:solidFill>
              <a:srgbClr val="1E4E79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46519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47" y="2321072"/>
            <a:ext cx="10363200" cy="1470025"/>
          </a:xfrm>
        </p:spPr>
        <p:txBody>
          <a:bodyPr/>
          <a:lstStyle/>
          <a:p>
            <a:r>
              <a:rPr lang="ru-RU" dirty="0" err="1"/>
              <a:t>Анықтама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1552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" y="4"/>
            <a:ext cx="12353925" cy="461661"/>
          </a:xfrm>
          <a:prstGeom prst="rect">
            <a:avLst/>
          </a:prstGeom>
        </p:spPr>
        <p:txBody>
          <a:bodyPr wrap="square" lIns="91360" tIns="45718" rIns="91360" bIns="45718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13357"/>
            <a:r>
              <a:rPr lang="ru-RU" sz="2400" b="1" dirty="0">
                <a:solidFill>
                  <a:srgbClr val="00206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ОТБАСЫ БАНКІНІҢ ЖЕҢІЛДЕТІЛГЕН ҚАРЫЗДАРЫ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36632" y="390502"/>
            <a:ext cx="2470647" cy="276995"/>
          </a:xfrm>
          <a:prstGeom prst="rect">
            <a:avLst/>
          </a:prstGeom>
        </p:spPr>
        <p:txBody>
          <a:bodyPr wrap="none" lIns="91362" tIns="45718" rIns="91362" bIns="45718">
            <a:spAutoFit/>
          </a:bodyPr>
          <a:lstStyle/>
          <a:p>
            <a:pPr algn="ctr" defTabSz="913357" fontAlgn="ctr"/>
            <a:r>
              <a:rPr lang="ru-RU" altLang="ru-RU" sz="1200" b="1" i="1" dirty="0" smtClean="0">
                <a:solidFill>
                  <a:srgbClr val="44546A">
                    <a:lumMod val="50000"/>
                  </a:srgbClr>
                </a:solidFill>
                <a:latin typeface="Arial" pitchFamily="34" charset="0"/>
                <a:cs typeface="Arial" pitchFamily="34" charset="0"/>
                <a:sym typeface="Arial" panose="020B0604020202020204" pitchFamily="34" charset="0"/>
              </a:rPr>
              <a:t>01.05.2023ж. </a:t>
            </a:r>
            <a:r>
              <a:rPr lang="ru-RU" altLang="ru-RU" sz="1200" b="1" i="1" dirty="0" err="1">
                <a:solidFill>
                  <a:srgbClr val="44546A">
                    <a:lumMod val="50000"/>
                  </a:srgbClr>
                </a:solidFill>
                <a:latin typeface="Arial" pitchFamily="34" charset="0"/>
                <a:cs typeface="Arial" pitchFamily="34" charset="0"/>
                <a:sym typeface="Arial" panose="020B0604020202020204" pitchFamily="34" charset="0"/>
              </a:rPr>
              <a:t>жағдай</a:t>
            </a:r>
            <a:r>
              <a:rPr lang="ru-RU" altLang="ru-RU" sz="1200" b="1" i="1" dirty="0">
                <a:solidFill>
                  <a:srgbClr val="44546A">
                    <a:lumMod val="50000"/>
                  </a:srgbClr>
                </a:solidFill>
                <a:latin typeface="Arial" pitchFamily="34" charset="0"/>
                <a:cs typeface="Arial" pitchFamily="34" charset="0"/>
                <a:sym typeface="Arial" panose="020B0604020202020204" pitchFamily="34" charset="0"/>
              </a:rPr>
              <a:t> </a:t>
            </a:r>
            <a:r>
              <a:rPr lang="ru-RU" altLang="ru-RU" sz="1200" b="1" i="1" dirty="0" err="1">
                <a:solidFill>
                  <a:srgbClr val="44546A">
                    <a:lumMod val="50000"/>
                  </a:srgbClr>
                </a:solidFill>
                <a:latin typeface="Arial" pitchFamily="34" charset="0"/>
                <a:cs typeface="Arial" pitchFamily="34" charset="0"/>
                <a:sym typeface="Arial" panose="020B0604020202020204" pitchFamily="34" charset="0"/>
              </a:rPr>
              <a:t>бойынша</a:t>
            </a:r>
            <a:endParaRPr lang="ru-RU" altLang="ru-RU" sz="1200" b="1" i="1" dirty="0">
              <a:solidFill>
                <a:srgbClr val="44546A">
                  <a:lumMod val="50000"/>
                </a:srgbClr>
              </a:solidFill>
              <a:latin typeface="Arial" pitchFamily="34" charset="0"/>
              <a:cs typeface="Arial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346895"/>
              </p:ext>
            </p:extLst>
          </p:nvPr>
        </p:nvGraphicFramePr>
        <p:xfrm>
          <a:off x="91581" y="667497"/>
          <a:ext cx="12032134" cy="6137541"/>
        </p:xfrm>
        <a:graphic>
          <a:graphicData uri="http://schemas.openxmlformats.org/drawingml/2006/table">
            <a:tbl>
              <a:tblPr/>
              <a:tblGrid>
                <a:gridCol w="201081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07318"/>
                <a:gridCol w="14640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6892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1889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1889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03131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40069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03633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Аймақтың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algn="ctr" rtl="0" fontAlgn="ctr"/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атауы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53" marR="7653" marT="76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сатылатын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пәтерлердің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жоспары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53" marR="7653" marT="76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2023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жылға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арналған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жоспар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53" marR="7653" marT="76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оның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ішінде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52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«5-10-20»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53" marR="7653" marT="76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«2-10-20»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53" marR="7653" marT="76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29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7653" marR="7653" marT="76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сомасы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мың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тг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пәтерлер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саны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сомасы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мың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тг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пәтерлер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саны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сомасы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мың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тг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пәтерлер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саны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1068">
                <a:tc>
                  <a:txBody>
                    <a:bodyPr/>
                    <a:lstStyle/>
                    <a:p>
                      <a:pPr marL="0" algn="ctr" defTabSz="914218" rtl="0" eaLnBrk="1" fontAlgn="b" latinLnBrk="0" hangingPunct="1"/>
                      <a:r>
                        <a:rPr lang="ru-RU" sz="20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БАРЛЫҒЫ</a:t>
                      </a:r>
                      <a:endParaRPr lang="ru-RU" sz="2000" b="1" i="0" u="none" strike="noStrike" kern="1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53" marR="7653" marT="76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15 492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71 897 669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6 786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i="1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39 700 000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i="1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3 610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i="1" u="none" strike="noStrike" kern="1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32 197 669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i="1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3 176</a:t>
                      </a:r>
                      <a:endParaRPr lang="ru-RU" sz="1800" b="1" i="1" u="none" strike="noStrike" kern="1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3148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Абай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2 071 155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1 584 365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486 790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34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Ақмола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653 498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270 414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383 084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34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Ақтөбе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2 341 174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1 025 954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1 315 220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34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Алматы </a:t>
                      </a:r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обл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            -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           -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34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Атырау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            -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           -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34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ШҚО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637 685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220 070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417 616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34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Жамбыл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1 595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7 649 966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711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5 293 049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2 356 917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34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Жетісу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            -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           -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34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БҚО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1 786 827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1 213 870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572 957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34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Қарағанды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            -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           -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34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Қостанай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1 033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1 587 490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   66 927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1 520 563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34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Қызылорда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3 057 363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1 573 815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1 483 548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34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Маңғыстау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885 568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662 131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223 437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34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Павлодар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           -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34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СҚО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1 019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4 897 082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2 216 172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2 680 910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34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Түркістан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3 494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20 052 178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1 875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12 769 460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1161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7 282 718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714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234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Ұлытау</a:t>
                      </a:r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           -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234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Шымкент қ.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1 953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7 321 460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706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2 540 807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4 780 653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234375">
                <a:tc>
                  <a:txBody>
                    <a:bodyPr/>
                    <a:lstStyle/>
                    <a:p>
                      <a:pPr marL="0" marR="0" indent="0" algn="ctr" defTabSz="12179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Астана қ.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1 689 047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    144 615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1 544 432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375">
                <a:tc>
                  <a:txBody>
                    <a:bodyPr/>
                    <a:lstStyle/>
                    <a:p>
                      <a:pPr marL="0" marR="0" indent="0" algn="ctr" defTabSz="12179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Алматы қ.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3 284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17 267 176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1 624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10 118 352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      7 148 824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704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9" name="Google Shape;1358;p20"/>
          <p:cNvCxnSpPr/>
          <p:nvPr/>
        </p:nvCxnSpPr>
        <p:spPr>
          <a:xfrm>
            <a:off x="156883" y="404759"/>
            <a:ext cx="11878332" cy="0"/>
          </a:xfrm>
          <a:prstGeom prst="straightConnector1">
            <a:avLst/>
          </a:prstGeom>
          <a:noFill/>
          <a:ln w="28575" cap="flat" cmpd="sng">
            <a:solidFill>
              <a:srgbClr val="1E4E7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" name="Номер слайда 1"/>
          <p:cNvSpPr txBox="1">
            <a:spLocks/>
          </p:cNvSpPr>
          <p:nvPr/>
        </p:nvSpPr>
        <p:spPr bwMode="auto">
          <a:xfrm>
            <a:off x="11603252" y="6544305"/>
            <a:ext cx="613592" cy="331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773" tIns="60386" rIns="120773" bIns="60386" anchor="ctr"/>
          <a:lstStyle>
            <a:lvl1pPr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/>
            <a:fld id="{CDB2C196-4178-44B1-9629-CB960A4F4119}" type="slidenum">
              <a:rPr lang="ru-RU" sz="1200">
                <a:solidFill>
                  <a:srgbClr val="002060"/>
                </a:solidFill>
                <a:latin typeface="Arial Black" pitchFamily="34" charset="0"/>
              </a:rPr>
              <a:pPr algn="r"/>
              <a:t>6</a:t>
            </a:fld>
            <a:endParaRPr lang="ru-RU" sz="1200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032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"/>
          <p:cNvSpPr>
            <a:spLocks noChangeArrowheads="1"/>
          </p:cNvSpPr>
          <p:nvPr/>
        </p:nvSpPr>
        <p:spPr bwMode="auto">
          <a:xfrm>
            <a:off x="69" y="-323165"/>
            <a:ext cx="18475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400" eaLnBrk="0" hangingPunct="0">
              <a:defRPr/>
            </a:pPr>
            <a:r>
              <a:rPr lang="ru-RU" sz="1800">
                <a:solidFill>
                  <a:srgbClr val="000000"/>
                </a:solidFill>
              </a:rPr>
              <a:t/>
            </a:r>
            <a:br>
              <a:rPr lang="ru-RU" sz="1800">
                <a:solidFill>
                  <a:srgbClr val="000000"/>
                </a:solidFill>
              </a:rPr>
            </a:br>
            <a:endParaRPr lang="ru-RU" sz="1800">
              <a:solidFill>
                <a:srgbClr val="000000"/>
              </a:solidFill>
            </a:endParaRPr>
          </a:p>
        </p:txBody>
      </p:sp>
      <p:sp>
        <p:nvSpPr>
          <p:cNvPr id="95" name="Номер слайда 4"/>
          <p:cNvSpPr txBox="1">
            <a:spLocks/>
          </p:cNvSpPr>
          <p:nvPr/>
        </p:nvSpPr>
        <p:spPr>
          <a:xfrm>
            <a:off x="11739067" y="6584950"/>
            <a:ext cx="452967" cy="273050"/>
          </a:xfrm>
          <a:prstGeom prst="rect">
            <a:avLst/>
          </a:prstGeom>
        </p:spPr>
        <p:txBody>
          <a:bodyPr anchor="ctr"/>
          <a:lstStyle/>
          <a:p>
            <a:pPr algn="r" defTabSz="914400">
              <a:defRPr/>
            </a:pPr>
            <a:endParaRPr lang="ru-RU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37338"/>
              </p:ext>
            </p:extLst>
          </p:nvPr>
        </p:nvGraphicFramePr>
        <p:xfrm>
          <a:off x="98902" y="681845"/>
          <a:ext cx="11866647" cy="5909427"/>
        </p:xfrm>
        <a:graphic>
          <a:graphicData uri="http://schemas.openxmlformats.org/drawingml/2006/table">
            <a:tbl>
              <a:tblPr/>
              <a:tblGrid>
                <a:gridCol w="26314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318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4603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731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368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26922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439032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Аймақтың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0" u="none" strike="noStrike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атауы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13.01.2023 ж. </a:t>
                      </a:r>
                      <a:r>
                        <a:rPr lang="ru-RU" sz="1200" b="1" i="0" u="none" strike="noStrike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кезекте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0" u="none" strike="noStrike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тұрғандар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саны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r>
                        <a:rPr lang="ru-RU" sz="1200" b="1" i="0" u="none" strike="noStrike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бірлік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0" u="none" strike="noStrike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тұрғын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0" u="none" strike="noStrike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үйдің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0" u="none" strike="noStrike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құны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БАРЛЫҒЫ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000" b="1" i="0" u="none" strike="noStrike" dirty="0">
                        <a:solidFill>
                          <a:srgbClr val="002060"/>
                        </a:solidFill>
                        <a:latin typeface="Arial"/>
                      </a:endParaRPr>
                    </a:p>
                  </a:txBody>
                  <a:tcPr marL="5583" marR="5583" marT="55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66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ХӘОТ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Сомасы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Пәтерлер</a:t>
                      </a:r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саны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584" marR="5584" marT="55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1069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kern="1200" dirty="0" smtClean="0">
                          <a:solidFill>
                            <a:srgbClr val="00B050"/>
                          </a:solidFill>
                          <a:latin typeface="Arial"/>
                          <a:ea typeface="+mn-ea"/>
                          <a:cs typeface="+mn-cs"/>
                        </a:rPr>
                        <a:t>БАРЛЫҒЫ</a:t>
                      </a:r>
                      <a:endParaRPr lang="ru-RU" sz="1600" b="1" i="0" u="none" strike="noStrike" kern="1200" dirty="0">
                        <a:solidFill>
                          <a:srgbClr val="00B05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B050"/>
                          </a:solidFill>
                          <a:latin typeface="Arial"/>
                        </a:rPr>
                        <a:t>408 418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B050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B050"/>
                          </a:solidFill>
                          <a:latin typeface="Arial"/>
                        </a:rPr>
                        <a:t>9 600,0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kern="1200" dirty="0">
                          <a:solidFill>
                            <a:srgbClr val="00B050"/>
                          </a:solidFill>
                          <a:latin typeface="Arial"/>
                          <a:ea typeface="+mn-ea"/>
                          <a:cs typeface="+mn-cs"/>
                        </a:rPr>
                        <a:t>102 745 600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kern="1200" dirty="0">
                          <a:solidFill>
                            <a:srgbClr val="00B050"/>
                          </a:solidFill>
                          <a:latin typeface="Arial"/>
                          <a:ea typeface="+mn-ea"/>
                          <a:cs typeface="+mn-cs"/>
                        </a:rPr>
                        <a:t>10 703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334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Абай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12 335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3,0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9 600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5 529 600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576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334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Ақмола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15 984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3,9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9 600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2 524 800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263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334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Ақтөбе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22 243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5,4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9 600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3 456 000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360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334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Алматы 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обл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27 444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6,7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9 600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2 688 000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280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334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Атырау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16 371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4,0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9 600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2 169 600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226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334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ШҚО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13 806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3,4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9 600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3 033 600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316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3760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Жамбыл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29 094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7,1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9 600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7 651 200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797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334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Жетісу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20 390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5,0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9 600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1 996 800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208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334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БҚО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17 469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4,3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9 600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1 708 800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178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334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Қарағанды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21 550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5,3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9 600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3 321 600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346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334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Қостанай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17 910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4,4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9 600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1 756 800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183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334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Қызылорда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22 859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5,6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9 600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9 600 000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1 000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334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Маңғыстау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13 344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3,3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9 600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2 880 000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300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334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Павлодар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18 044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4,4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9 600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5 673 600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591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334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СҚО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11 935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2,9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9 600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1 468 800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153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334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Түркістан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39 716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9,7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9 600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6 880 000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717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334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Ұлытау</a:t>
                      </a:r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4 622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1,1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9 600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998 400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104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2334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Шымкент қ.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29 863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7,3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9 600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4 848 000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505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233442">
                <a:tc>
                  <a:txBody>
                    <a:bodyPr/>
                    <a:lstStyle/>
                    <a:p>
                      <a:pPr marL="0" marR="0" indent="0" algn="ctr" defTabSz="12179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Астана қ.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28 426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7,0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9 600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15 360 000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1 600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233442">
                <a:tc>
                  <a:txBody>
                    <a:bodyPr/>
                    <a:lstStyle/>
                    <a:p>
                      <a:pPr marL="0" marR="0" indent="0" algn="ctr" defTabSz="12179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Алматы қ.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25 013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6,1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9 600</a:t>
                      </a:r>
                    </a:p>
                  </a:txBody>
                  <a:tcPr marL="5584" marR="5584" marT="55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19 200 000</a:t>
                      </a:r>
                    </a:p>
                  </a:txBody>
                  <a:tcPr marL="9526" marR="9526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2 000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</a:tbl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11128333" y="435631"/>
            <a:ext cx="104868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000" b="1" i="1" dirty="0" smtClean="0">
                <a:solidFill>
                  <a:srgbClr val="002060"/>
                </a:solidFill>
                <a:latin typeface="Arial"/>
              </a:rPr>
              <a:t>в </a:t>
            </a:r>
            <a:r>
              <a:rPr lang="ru-RU" sz="1000" b="1" i="1" dirty="0" err="1">
                <a:solidFill>
                  <a:srgbClr val="002060"/>
                </a:solidFill>
                <a:latin typeface="Arial"/>
              </a:rPr>
              <a:t>мың</a:t>
            </a:r>
            <a:r>
              <a:rPr lang="ru-RU" sz="1000" b="1" i="1" dirty="0">
                <a:solidFill>
                  <a:srgbClr val="002060"/>
                </a:solidFill>
                <a:latin typeface="Arial"/>
              </a:rPr>
              <a:t> </a:t>
            </a:r>
            <a:r>
              <a:rPr lang="ru-RU" sz="1000" b="1" i="1" dirty="0" smtClean="0">
                <a:solidFill>
                  <a:srgbClr val="002060"/>
                </a:solidFill>
                <a:latin typeface="Arial"/>
              </a:rPr>
              <a:t>тенге</a:t>
            </a:r>
            <a:endParaRPr lang="ru-RU" sz="1800" i="1" baseline="-250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2" y="6599082"/>
            <a:ext cx="1219203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400" fontAlgn="ctr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1100" b="1" i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* Тұрғын үй-коммуналдық инфрақұрылымды дамытудың 2026 жылға дейінгі тұжырымдамасына сәйкес 1 бірлік пәтер үшін құрылыс (сатып алу) құны = 9,6 млн. тг.</a:t>
            </a:r>
            <a:endParaRPr lang="ru-RU" sz="1100" b="1" i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0" name="Прямоугольник 38"/>
          <p:cNvSpPr/>
          <p:nvPr/>
        </p:nvSpPr>
        <p:spPr>
          <a:xfrm>
            <a:off x="62" y="6635"/>
            <a:ext cx="12192000" cy="450567"/>
          </a:xfrm>
          <a:prstGeom prst="rect">
            <a:avLst/>
          </a:prstGeom>
          <a:noFill/>
          <a:ln>
            <a:noFill/>
          </a:ln>
        </p:spPr>
        <p:txBody>
          <a:bodyPr lIns="91362" tIns="45718" rIns="91362" bIns="45718" anchor="ctr"/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2400" b="1" dirty="0">
                <a:solidFill>
                  <a:srgbClr val="002060"/>
                </a:solidFill>
                <a:latin typeface="Arial Black" panose="020B0A04020102020204" pitchFamily="34" charset="0"/>
                <a:cs typeface="Arial" pitchFamily="34" charset="0"/>
              </a:rPr>
              <a:t>ХӘОТ ҮШІН ЖАЛҒА БЕРІЛЕТІН ТҰРҒЫН ҮЙ САТЫП АЛУ</a:t>
            </a:r>
            <a:endParaRPr lang="ru-RU" sz="2400" b="1" dirty="0">
              <a:solidFill>
                <a:srgbClr val="002060"/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cxnSp>
        <p:nvCxnSpPr>
          <p:cNvPr id="31" name="Google Shape;1358;p20"/>
          <p:cNvCxnSpPr/>
          <p:nvPr/>
        </p:nvCxnSpPr>
        <p:spPr>
          <a:xfrm>
            <a:off x="98902" y="451396"/>
            <a:ext cx="11878332" cy="0"/>
          </a:xfrm>
          <a:prstGeom prst="straightConnector1">
            <a:avLst/>
          </a:prstGeom>
          <a:noFill/>
          <a:ln w="28575" cap="flat" cmpd="sng">
            <a:solidFill>
              <a:srgbClr val="1E4E7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2" name="Номер слайда 1"/>
          <p:cNvSpPr txBox="1">
            <a:spLocks/>
          </p:cNvSpPr>
          <p:nvPr/>
        </p:nvSpPr>
        <p:spPr bwMode="auto">
          <a:xfrm>
            <a:off x="11666316" y="6575837"/>
            <a:ext cx="613592" cy="331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773" tIns="60386" rIns="120773" bIns="60386" anchor="ctr"/>
          <a:lstStyle>
            <a:lvl1pPr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/>
            <a:fld id="{CDB2C196-4178-44B1-9629-CB960A4F4119}" type="slidenum">
              <a:rPr lang="ru-RU" sz="1200">
                <a:solidFill>
                  <a:srgbClr val="002060"/>
                </a:solidFill>
                <a:latin typeface="Arial Black" pitchFamily="34" charset="0"/>
              </a:rPr>
              <a:pPr algn="r"/>
              <a:t>7</a:t>
            </a:fld>
            <a:endParaRPr lang="ru-RU" sz="1200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44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2" y="-4728"/>
            <a:ext cx="12192000" cy="435935"/>
          </a:xfrm>
          <a:prstGeom prst="rect">
            <a:avLst/>
          </a:prstGeom>
          <a:noFill/>
        </p:spPr>
        <p:txBody>
          <a:bodyPr vert="horz" lIns="91260" tIns="45718" rIns="91260" bIns="45718" rtlCol="0" anchor="ctr">
            <a:noAutofit/>
          </a:bodyPr>
          <a:lstStyle/>
          <a:p>
            <a:pPr algn="ctr" defTabSz="372221"/>
            <a:r>
              <a:rPr lang="ru-RU" sz="2400" b="1" dirty="0">
                <a:solidFill>
                  <a:srgbClr val="00206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ЖАО КРЕДИТТІК ТҰРҒЫН ҮЙ ҚҰРЫЛЫСЫ</a:t>
            </a:r>
          </a:p>
        </p:txBody>
      </p:sp>
      <p:cxnSp>
        <p:nvCxnSpPr>
          <p:cNvPr id="9" name="Google Shape;1358;p20"/>
          <p:cNvCxnSpPr/>
          <p:nvPr/>
        </p:nvCxnSpPr>
        <p:spPr>
          <a:xfrm>
            <a:off x="156902" y="434173"/>
            <a:ext cx="11878332" cy="0"/>
          </a:xfrm>
          <a:prstGeom prst="straightConnector1">
            <a:avLst/>
          </a:prstGeom>
          <a:noFill/>
          <a:ln w="28575" cap="flat" cmpd="sng">
            <a:solidFill>
              <a:srgbClr val="1E4E79"/>
            </a:solidFill>
            <a:prstDash val="solid"/>
            <a:miter lim="800000"/>
            <a:headEnd type="none" w="sm" len="sm"/>
            <a:tailEnd type="none" w="sm" len="sm"/>
          </a:ln>
        </p:spPr>
      </p:cxn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744641"/>
              </p:ext>
            </p:extLst>
          </p:nvPr>
        </p:nvGraphicFramePr>
        <p:xfrm>
          <a:off x="160102" y="567568"/>
          <a:ext cx="11875084" cy="6234477"/>
        </p:xfrm>
        <a:graphic>
          <a:graphicData uri="http://schemas.openxmlformats.org/drawingml/2006/table">
            <a:tbl>
              <a:tblPr/>
              <a:tblGrid>
                <a:gridCol w="24569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38703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560787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1655379"/>
                <a:gridCol w="1529255"/>
                <a:gridCol w="1213945"/>
                <a:gridCol w="1220040"/>
              </a:tblGrid>
              <a:tr h="297619">
                <a:tc rowSpan="2">
                  <a:txBody>
                    <a:bodyPr/>
                    <a:lstStyle/>
                    <a:p>
                      <a:pPr marL="0" algn="ctr" defTabSz="1012405" rtl="0" eaLnBrk="1" fontAlgn="ctr" latinLnBrk="0" hangingPunct="1"/>
                      <a:r>
                        <a:rPr lang="ru-RU" sz="19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Өңірлердің</a:t>
                      </a:r>
                      <a:r>
                        <a:rPr lang="ru-RU" sz="19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9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атауы</a:t>
                      </a:r>
                      <a:endParaRPr lang="ru-RU" sz="19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060" marR="8060" marT="80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101240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92175" algn="l"/>
                          <a:tab pos="1439863" algn="l"/>
                        </a:tabLst>
                        <a:defRPr/>
                      </a:pPr>
                      <a:r>
                        <a:rPr lang="ru-RU" sz="19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МБҚ </a:t>
                      </a:r>
                      <a:r>
                        <a:rPr lang="ru-RU" sz="19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лимиті</a:t>
                      </a:r>
                      <a:r>
                        <a:rPr lang="ru-RU" sz="19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</a:p>
                    <a:p>
                      <a:pPr marL="0" marR="0" indent="0" algn="ctr" defTabSz="101240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92175" algn="l"/>
                          <a:tab pos="1439863" algn="l"/>
                        </a:tabLst>
                        <a:defRPr/>
                      </a:pPr>
                      <a:r>
                        <a:rPr lang="ru-RU" sz="19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млн. </a:t>
                      </a:r>
                      <a:r>
                        <a:rPr lang="ru-RU" sz="19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теңге</a:t>
                      </a:r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060" marR="8060" marT="80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101240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пәтерлер</a:t>
                      </a:r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indent="0" algn="ctr" defTabSz="101240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саны</a:t>
                      </a:r>
                    </a:p>
                  </a:txBody>
                  <a:tcPr marL="8060" marR="8060" marT="80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101240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ЖАО КЕЛІСІЛГЕН ЖОБАЛАРЫ</a:t>
                      </a:r>
                    </a:p>
                  </a:txBody>
                  <a:tcPr marL="8060" marR="8060" marT="80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01240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9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060" marR="8060" marT="80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01240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9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060" marR="8060" marT="80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01240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9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060" marR="8060" marT="80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5739">
                <a:tc vMerge="1">
                  <a:txBody>
                    <a:bodyPr/>
                    <a:lstStyle/>
                    <a:p>
                      <a:pPr marL="0" algn="ctr" defTabSz="1012405" rtl="0" eaLnBrk="1" fontAlgn="ctr" latinLnBrk="0" hangingPunct="1"/>
                      <a:endParaRPr lang="ru-RU" sz="19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060" marR="8060" marT="80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101240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92175" algn="l"/>
                          <a:tab pos="1439863" algn="l"/>
                        </a:tabLst>
                        <a:defRPr/>
                      </a:pPr>
                      <a:endParaRPr lang="ru-RU" sz="19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060" marR="8060" marT="80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101240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9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060" marR="8060" marT="80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1240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млн. </a:t>
                      </a:r>
                      <a:r>
                        <a:rPr lang="ru-RU" sz="16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теңге</a:t>
                      </a:r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060" marR="8060" marT="80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1240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жобалар</a:t>
                      </a:r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indent="0" algn="ctr" defTabSz="101240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саны</a:t>
                      </a:r>
                    </a:p>
                  </a:txBody>
                  <a:tcPr marL="8060" marR="8060" marT="80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1240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мың</a:t>
                      </a:r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ш. м.</a:t>
                      </a:r>
                    </a:p>
                  </a:txBody>
                  <a:tcPr marL="8060" marR="8060" marT="80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1240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пәтерлер</a:t>
                      </a:r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саны</a:t>
                      </a:r>
                    </a:p>
                  </a:txBody>
                  <a:tcPr marL="8060" marR="8060" marT="80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00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БАРЛЫҒЫ</a:t>
                      </a:r>
                      <a:endParaRPr lang="ru-RU" sz="23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060" marR="8060" marT="805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012405" rtl="0" eaLnBrk="1" fontAlgn="ctr" latinLnBrk="0" hangingPunct="1"/>
                      <a:r>
                        <a:rPr lang="ru-RU" sz="23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158</a:t>
                      </a:r>
                      <a:r>
                        <a:rPr lang="ru-RU" sz="2300" b="1" i="0" u="none" strike="noStrike" kern="1200" baseline="0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507,3</a:t>
                      </a:r>
                      <a:endParaRPr lang="ru-RU" sz="2300" b="1" i="0" u="none" strike="noStrike" kern="1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1240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3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12 095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1240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3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142 472,5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1240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3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367</a:t>
                      </a:r>
                      <a:endParaRPr lang="ru-RU" sz="2300" b="1" i="0" u="none" strike="noStrike" kern="1200" dirty="0" smtClean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1240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3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1 135,2</a:t>
                      </a:r>
                      <a:endParaRPr lang="ru-RU" sz="2300" b="1" i="0" u="none" strike="noStrike" kern="1200" dirty="0" smtClean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1240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300" b="1" i="0" u="none" strike="noStrike" kern="1200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18 515</a:t>
                      </a:r>
                      <a:endParaRPr lang="ru-RU" sz="2300" b="1" i="0" u="none" strike="noStrike" kern="1200" dirty="0" smtClean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Абай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6 143,1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32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44,1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720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Ақмола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2 008,3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186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2 008,3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31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47,1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848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Ақтөбе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15 060,1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1 394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7 500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22,2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288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Алматы </a:t>
                      </a:r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обл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6 387,5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453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6 387,5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15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52,9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912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Атырау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6 025,0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418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ШҚО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10 516,9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876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8 343,2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61,3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826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Жамбыл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9 698,8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898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9 698,8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58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115,4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1 888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Жетісу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348,4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87,7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1 464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БҚО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6 639,8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553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6 639,8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15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55,5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800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Қарағанды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4 729,4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358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4 729,4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4,7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108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Қостанай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10 712,8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812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5 500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39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76,2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1 225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Қызылорда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5 351,5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446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5 351,5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29,9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470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Маңғыстау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4 207,7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292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Павлодар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7 065,9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654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4 515,4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38,5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561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СҚО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10 088,2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934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6 454,5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15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78,3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1 203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Түркістан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4 913,1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372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13 800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30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116,7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1430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Ұлытау</a:t>
                      </a:r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Шымкент қ.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15 400,6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1 167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30 400,6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57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174,9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3 646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marL="0" marR="0" indent="0" algn="ctr" defTabSz="12179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Астана қ.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18 440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1 060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5 000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77,1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1 252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marL="0" marR="0" indent="0" algn="ctr" defTabSz="12179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Алматы қ.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21 261,5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1 222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12 652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52,7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874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</a:tbl>
          </a:graphicData>
        </a:graphic>
      </p:graphicFrame>
      <p:sp>
        <p:nvSpPr>
          <p:cNvPr id="7" name="Номер слайда 1"/>
          <p:cNvSpPr txBox="1">
            <a:spLocks/>
          </p:cNvSpPr>
          <p:nvPr/>
        </p:nvSpPr>
        <p:spPr bwMode="auto">
          <a:xfrm>
            <a:off x="11666316" y="6575837"/>
            <a:ext cx="613592" cy="331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773" tIns="60386" rIns="120773" bIns="60386" anchor="ctr"/>
          <a:lstStyle>
            <a:lvl1pPr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/>
            <a:fld id="{CDB2C196-4178-44B1-9629-CB960A4F4119}" type="slidenum">
              <a:rPr lang="ru-RU" sz="1200">
                <a:solidFill>
                  <a:srgbClr val="002060"/>
                </a:solidFill>
                <a:latin typeface="Arial Black" pitchFamily="34" charset="0"/>
              </a:rPr>
              <a:pPr algn="r"/>
              <a:t>8</a:t>
            </a:fld>
            <a:endParaRPr lang="ru-RU" sz="1200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77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8021816"/>
              </p:ext>
            </p:extLst>
          </p:nvPr>
        </p:nvGraphicFramePr>
        <p:xfrm>
          <a:off x="98901" y="619125"/>
          <a:ext cx="11874210" cy="605813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11452"/>
                <a:gridCol w="914976"/>
                <a:gridCol w="846693"/>
                <a:gridCol w="846693"/>
                <a:gridCol w="955946"/>
                <a:gridCol w="955946"/>
                <a:gridCol w="805726"/>
                <a:gridCol w="805726"/>
                <a:gridCol w="874008"/>
                <a:gridCol w="874008"/>
                <a:gridCol w="805726"/>
                <a:gridCol w="809140"/>
                <a:gridCol w="768170"/>
              </a:tblGrid>
              <a:tr h="24225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 err="1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Аймақ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2019 </a:t>
                      </a:r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ж</a:t>
                      </a:r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. </a:t>
                      </a:r>
                      <a:r>
                        <a:rPr lang="ru-RU" sz="1100" b="1" u="none" strike="noStrike" dirty="0" err="1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нақтысы</a:t>
                      </a:r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2020 </a:t>
                      </a:r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ж</a:t>
                      </a:r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. </a:t>
                      </a:r>
                      <a:r>
                        <a:rPr lang="ru-RU" sz="1100" b="1" u="none" strike="noStrike" dirty="0" err="1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нақтысы</a:t>
                      </a:r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2021 </a:t>
                      </a:r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ж</a:t>
                      </a:r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. </a:t>
                      </a:r>
                      <a:r>
                        <a:rPr lang="ru-RU" sz="1100" b="1" u="none" strike="noStrike" dirty="0" err="1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нақтысы</a:t>
                      </a:r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2022 </a:t>
                      </a:r>
                      <a:r>
                        <a:rPr lang="ru-RU" sz="1100" b="1" u="none" strike="noStrike" dirty="0" err="1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жылға</a:t>
                      </a:r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 </a:t>
                      </a:r>
                      <a:r>
                        <a:rPr lang="ru-RU" sz="1100" b="1" u="none" strike="noStrike" dirty="0" err="1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арналған</a:t>
                      </a:r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 ЖОСПАР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2022 </a:t>
                      </a:r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ж</a:t>
                      </a:r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. </a:t>
                      </a:r>
                      <a:r>
                        <a:rPr lang="ru-RU" sz="1100" b="1" u="none" strike="noStrike" dirty="0" err="1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нақтысы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БАРЛЫҒЫ БЕРІЛДІ</a:t>
                      </a:r>
                    </a:p>
                  </a:txBody>
                  <a:tcPr marL="8391" marR="8391" marT="839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22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млн. </a:t>
                      </a:r>
                      <a:r>
                        <a:rPr lang="ru-RU" sz="1100" b="1" u="none" strike="noStrike" dirty="0" err="1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теңге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саны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млн. </a:t>
                      </a:r>
                      <a:r>
                        <a:rPr lang="ru-RU" sz="1100" b="1" u="none" strike="noStrike" dirty="0" err="1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теңге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саны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млн. </a:t>
                      </a:r>
                      <a:r>
                        <a:rPr lang="ru-RU" sz="1100" b="1" u="none" strike="noStrike" dirty="0" err="1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теңге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саны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млн. </a:t>
                      </a:r>
                      <a:r>
                        <a:rPr lang="ru-RU" sz="1100" b="1" u="none" strike="noStrike" dirty="0" err="1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теңге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саны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млн. </a:t>
                      </a:r>
                      <a:r>
                        <a:rPr lang="ru-RU" sz="1100" b="1" u="none" strike="noStrike" dirty="0" err="1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теңге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саны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млн. </a:t>
                      </a:r>
                      <a:r>
                        <a:rPr lang="ru-RU" sz="1100" b="1" u="none" strike="noStrike" dirty="0" err="1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теңге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 smtClean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саны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4225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Абай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54,5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53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10,5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10,5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225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Ақмола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225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Ақтөбе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27,4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126,1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203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394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277,9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369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47,9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70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531,4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695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225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Алматы </a:t>
                      </a:r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обл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166,3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264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11,6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359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40,8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48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39,9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47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537,8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690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101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Атырау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10,9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45,7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50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139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139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51,6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42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247,2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243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101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ШҚО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225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Жамбыл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61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61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89,3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91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205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205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129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368,3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370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225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Жетісу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19,7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33,8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41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18,2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51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9,6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81,3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96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225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БҚО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12,4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37,4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74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199,5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133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40,5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57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90,3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156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225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Қарағанды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261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41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53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41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53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225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Қостанай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74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74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74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74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730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Қызылорда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236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Маңғыстау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225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Павлодар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19,6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85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90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171,6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174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30,8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307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318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225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СҚО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44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97,1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101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167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169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210,6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509,7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540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225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Түркістан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629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Ұлытау</a:t>
                      </a:r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427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Шымкент қ.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284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284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473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473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1500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1000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461,9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429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1 218,9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1186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5285">
                <a:tc>
                  <a:txBody>
                    <a:bodyPr/>
                    <a:lstStyle/>
                    <a:p>
                      <a:pPr marL="0" marR="0" indent="0" algn="ctr" defTabSz="12179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Астана қ.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462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462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376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376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1 600,00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1 281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1395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930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1395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930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3833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3049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9331">
                <a:tc>
                  <a:txBody>
                    <a:bodyPr/>
                    <a:lstStyle/>
                    <a:p>
                      <a:pPr marL="0" marR="0" indent="0" algn="ctr" defTabSz="12179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Алматы қ.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20,1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101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370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416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500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500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43,0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58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533,1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596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832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 err="1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Жалпы</a:t>
                      </a:r>
                      <a:r>
                        <a:rPr lang="ru-RU" sz="14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:</a:t>
                      </a:r>
                      <a:endParaRPr lang="ru-RU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1 106,0</a:t>
                      </a:r>
                      <a:endParaRPr lang="ru-RU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1 222</a:t>
                      </a:r>
                      <a:endParaRPr lang="ru-RU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1 051,0</a:t>
                      </a:r>
                      <a:endParaRPr lang="ru-RU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1 172</a:t>
                      </a:r>
                      <a:endParaRPr lang="ru-RU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3 840,2</a:t>
                      </a:r>
                      <a:endParaRPr lang="ru-RU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3 713</a:t>
                      </a:r>
                      <a:endParaRPr lang="ru-RU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5 296,9</a:t>
                      </a:r>
                      <a:endParaRPr lang="ru-RU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4 221</a:t>
                      </a:r>
                      <a:endParaRPr lang="ru-RU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2 397,5</a:t>
                      </a:r>
                      <a:endParaRPr lang="ru-RU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1 981</a:t>
                      </a:r>
                      <a:endParaRPr lang="ru-RU" sz="1400" b="1" i="0" u="none" strike="noStrike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8 394,7</a:t>
                      </a:r>
                      <a:endParaRPr lang="ru-RU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ea typeface="Arial Unicode MS" pitchFamily="34" charset="-128"/>
                          <a:cs typeface="Arial" pitchFamily="34" charset="0"/>
                        </a:rPr>
                        <a:t>8 088</a:t>
                      </a:r>
                      <a:endParaRPr lang="ru-RU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Arial Unicode MS" pitchFamily="34" charset="-128"/>
                        <a:cs typeface="Arial" pitchFamily="34" charset="0"/>
                      </a:endParaRPr>
                    </a:p>
                  </a:txBody>
                  <a:tcPr marL="8391" marR="8391" marT="83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Номер слайда 1"/>
          <p:cNvSpPr txBox="1">
            <a:spLocks/>
          </p:cNvSpPr>
          <p:nvPr/>
        </p:nvSpPr>
        <p:spPr bwMode="auto">
          <a:xfrm>
            <a:off x="11666316" y="6575837"/>
            <a:ext cx="613592" cy="331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773" tIns="60386" rIns="120773" bIns="60386" anchor="ctr"/>
          <a:lstStyle>
            <a:lvl1pPr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defTabSz="91122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/>
            <a:fld id="{CDB2C196-4178-44B1-9629-CB960A4F4119}" type="slidenum">
              <a:rPr lang="ru-RU" sz="1200">
                <a:solidFill>
                  <a:srgbClr val="002060"/>
                </a:solidFill>
                <a:latin typeface="Arial Black" pitchFamily="34" charset="0"/>
              </a:rPr>
              <a:pPr algn="r"/>
              <a:t>9</a:t>
            </a:fld>
            <a:endParaRPr lang="ru-RU" sz="12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8" name="Прямоугольник 38"/>
          <p:cNvSpPr/>
          <p:nvPr/>
        </p:nvSpPr>
        <p:spPr>
          <a:xfrm>
            <a:off x="62" y="6635"/>
            <a:ext cx="12192000" cy="450567"/>
          </a:xfrm>
          <a:prstGeom prst="rect">
            <a:avLst/>
          </a:prstGeom>
          <a:noFill/>
          <a:ln>
            <a:noFill/>
          </a:ln>
        </p:spPr>
        <p:txBody>
          <a:bodyPr lIns="91362" tIns="45718" rIns="91362" bIns="45718" anchor="ctr"/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2400" b="1" dirty="0">
                <a:solidFill>
                  <a:srgbClr val="002060"/>
                </a:solidFill>
                <a:latin typeface="Arial Black" panose="020B0A04020102020204" pitchFamily="34" charset="0"/>
                <a:cs typeface="Arial" pitchFamily="34" charset="0"/>
              </a:rPr>
              <a:t>БЕРІЛГЕН ТҰРҒЫН ҮЙ СЕРТИФИКАТТАРЫНЫҢ САНЫ</a:t>
            </a:r>
            <a:endParaRPr lang="ru-RU" sz="2400" b="1" dirty="0">
              <a:solidFill>
                <a:srgbClr val="002060"/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cxnSp>
        <p:nvCxnSpPr>
          <p:cNvPr id="9" name="Google Shape;1358;p20"/>
          <p:cNvCxnSpPr/>
          <p:nvPr/>
        </p:nvCxnSpPr>
        <p:spPr>
          <a:xfrm>
            <a:off x="98902" y="451396"/>
            <a:ext cx="11878332" cy="0"/>
          </a:xfrm>
          <a:prstGeom prst="straightConnector1">
            <a:avLst/>
          </a:prstGeom>
          <a:noFill/>
          <a:ln w="28575" cap="flat" cmpd="sng">
            <a:solidFill>
              <a:srgbClr val="1E4E79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151956747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13415</TotalTime>
  <Words>1463</Words>
  <Application>Microsoft Office PowerPoint</Application>
  <PresentationFormat>Произвольный</PresentationFormat>
  <Paragraphs>854</Paragraphs>
  <Slides>9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1_Тема Office</vt:lpstr>
      <vt:lpstr>2_Тема Office</vt:lpstr>
      <vt:lpstr>CorelDRAW</vt:lpstr>
      <vt:lpstr>Презентация PowerPoint</vt:lpstr>
      <vt:lpstr>Презентация PowerPoint</vt:lpstr>
      <vt:lpstr>Презентация PowerPoint</vt:lpstr>
      <vt:lpstr>Презентация PowerPoint</vt:lpstr>
      <vt:lpstr>Анықтама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Турсын Ахметкалиев</cp:lastModifiedBy>
  <cp:revision>955</cp:revision>
  <cp:lastPrinted>2023-06-08T06:10:08Z</cp:lastPrinted>
  <dcterms:created xsi:type="dcterms:W3CDTF">2022-04-06T04:57:58Z</dcterms:created>
  <dcterms:modified xsi:type="dcterms:W3CDTF">2023-06-08T06:59:20Z</dcterms:modified>
</cp:coreProperties>
</file>