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601" r:id="rId2"/>
    <p:sldId id="9986" r:id="rId3"/>
    <p:sldId id="9978" r:id="rId4"/>
    <p:sldId id="9987" r:id="rId5"/>
    <p:sldId id="9984" r:id="rId6"/>
    <p:sldId id="9980" r:id="rId7"/>
    <p:sldId id="549" r:id="rId8"/>
    <p:sldId id="9982" r:id="rId9"/>
    <p:sldId id="9988" r:id="rId10"/>
    <p:sldId id="9985" r:id="rId11"/>
    <p:sldId id="9979" r:id="rId12"/>
  </p:sldIdLst>
  <p:sldSz cx="12192000" cy="6858000"/>
  <p:notesSz cx="6769100" cy="9906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4"/>
    <p:restoredTop sz="96327"/>
  </p:normalViewPr>
  <p:slideViewPr>
    <p:cSldViewPr snapToGrid="0">
      <p:cViewPr varScale="1">
        <p:scale>
          <a:sx n="115" d="100"/>
          <a:sy n="115" d="100"/>
        </p:scale>
        <p:origin x="-2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3277" cy="49702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4257" y="1"/>
            <a:ext cx="2933277" cy="497020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40A64157-CE85-8E4D-BC18-F8DE03648116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910" y="4767263"/>
            <a:ext cx="5415280" cy="3900488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19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19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A7C38EFC-10E8-FD4E-98F1-2866A7CB4BE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6373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B6B54-0DCC-47B9-BE73-86DF6F9E103F}" type="slidenum">
              <a:rPr lang="ru-RU" smtClean="0">
                <a:solidFill>
                  <a:prstClr val="black"/>
                </a:solidFill>
                <a:latin typeface="Calibri" panose="020F0502020204030204"/>
              </a:rPr>
              <a:pPr/>
              <a:t>1</a:t>
            </a:fld>
            <a:endParaRPr lang="ru-RU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670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1C65B3-9560-40A8-BFA2-757B4C611652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4469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:notes"/>
          <p:cNvSpPr txBox="1">
            <a:spLocks noGrp="1"/>
          </p:cNvSpPr>
          <p:nvPr>
            <p:ph type="body" idx="1"/>
          </p:nvPr>
        </p:nvSpPr>
        <p:spPr>
          <a:xfrm>
            <a:off x="679769" y="4777961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596" rIns="91218" bIns="45596" anchor="t" anchorCtr="0">
            <a:noAutofit/>
          </a:bodyPr>
          <a:lstStyle/>
          <a:p>
            <a:pPr algn="just"/>
            <a:endParaRPr dirty="0"/>
          </a:p>
        </p:txBody>
      </p:sp>
      <p:sp>
        <p:nvSpPr>
          <p:cNvPr id="271" name="Google Shape;271;p1:notes"/>
          <p:cNvSpPr txBox="1">
            <a:spLocks noGrp="1"/>
          </p:cNvSpPr>
          <p:nvPr>
            <p:ph type="sldNum" idx="12"/>
          </p:nvPr>
        </p:nvSpPr>
        <p:spPr>
          <a:xfrm>
            <a:off x="3850444" y="9430096"/>
            <a:ext cx="2945660" cy="49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18" tIns="45596" rIns="91218" bIns="45596" anchor="b" anchorCtr="0">
            <a:noAutofit/>
          </a:bodyPr>
          <a:lstStyle/>
          <a:p>
            <a:pPr algn="r"/>
            <a:fld id="{00000000-1234-1234-1234-123412341234}" type="slidenum">
              <a:rPr lang="ru-RU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76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2E3D5B-0DA8-F89A-C76C-27275655C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6515D4F-3007-6871-2A26-CDE3D6545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90C27F-01FA-93C5-F11D-6273E68C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623-F505-2043-AE9E-0A80513CC6BB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15D851-29D8-9340-1B01-75F383BC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18E664-C706-9A04-ED3A-D0BCEFFE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E18-4571-D34F-9A7D-6DC235314D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1650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A3FCBF-DB12-8C4F-84B1-FD178214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D3E92E7-4D3F-0A84-2AD2-A3E061C4F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9735C0-EA03-48B4-9575-FDFAC799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623-F505-2043-AE9E-0A80513CC6BB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CFF6726-9434-00C7-C62F-85CAB0871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179453-0E28-8116-D8DF-EB5077B9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E18-4571-D34F-9A7D-6DC235314D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736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9CBA0DB-4B60-31A7-81EC-771B3164A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B9551B-9728-CC50-8336-897F8D8D7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12171ED-2EC1-78C9-2551-6CF6521C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623-F505-2043-AE9E-0A80513CC6BB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F7C481-B7C6-4BE3-EB33-78AA0D99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2E7AAC-D2E9-768E-B20F-3E703266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E18-4571-D34F-9A7D-6DC235314D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986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13EA8-AB0F-48D5-89C1-722069ECC721}" type="datetime1">
              <a:rPr lang="en-US" smtClean="0"/>
              <a:pPr/>
              <a:t>6/9/2023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3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71ADB-2ABB-4E8F-8DC7-BBB73D4E5C13}" type="datetime1">
              <a:rPr lang="en-US" smtClean="0"/>
              <a:t>6/9/2023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498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4C7CF7-872F-F196-D3E0-A3043BE0E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28CCD9F-6BF8-5DD0-35E4-A0A9B9F7E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F5B029-695E-0876-2288-C7736C04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623-F505-2043-AE9E-0A80513CC6BB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0274B84-1EAC-E094-074E-4BF4D541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B94779D-FF97-AD66-527B-6CC1DBC3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E18-4571-D34F-9A7D-6DC235314D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17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1CCD0-D7A4-490A-884E-19359248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5750A2-6E54-05C4-36DC-A3BBF022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935F60-C4A1-ADC0-DBCE-9D3A790E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623-F505-2043-AE9E-0A80513CC6BB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A0E00D-0442-379C-111D-090A8439C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510302-9F1B-5185-E603-C087758C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E18-4571-D34F-9A7D-6DC235314D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835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952DDC-F6BA-D1D1-E4D9-4061F2572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39368A-49BC-66B2-0736-5BAD26D03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DEAC986-B9F3-F64B-2B37-42363B45D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8ECF735-1E0D-5D61-9391-270E3E38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623-F505-2043-AE9E-0A80513CC6BB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0640B54-5A0D-7F5C-6474-3245644C0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F3C44F4-BB37-7A25-C4CC-E147860E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E18-4571-D34F-9A7D-6DC235314D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756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4BB519-9B4A-62BA-3A4D-B8172484F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103415B-1C50-FA2B-8B4F-38F30C6C6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EA867AB-7A87-F50E-7D04-D610856A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218D80F-7570-3030-D760-D101A172E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AB188D8-5B9E-34DE-E55E-605181C8A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BA5329D-AAB1-15A3-CD27-1731633B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623-F505-2043-AE9E-0A80513CC6BB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227089F-8DA5-328B-42AC-AB4B2F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E11658F-271A-550C-8E34-EDAB1D637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E18-4571-D34F-9A7D-6DC235314D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768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F6E055-DC9F-82C3-ED93-A2F94D23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A319110-7B65-1403-E2C6-90BC80B3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623-F505-2043-AE9E-0A80513CC6BB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47B1E39-6E68-6E74-5E03-45B104F2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895718F-9317-A0D7-4A64-69AF858D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E18-4571-D34F-9A7D-6DC235314D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168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DC8E47B-3842-094F-3FAD-60CD7E9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623-F505-2043-AE9E-0A80513CC6BB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F8CF0CD-DCD0-06E4-6F99-111AE4624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27B47DA-DD0F-7F24-E8FB-1BD60C1F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E18-4571-D34F-9A7D-6DC235314D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792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3B5317-05FF-ADFA-96D5-AD4964B5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1990AAB-4E05-0B81-5CE6-CD0807C23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F7C3CE7-8746-0F60-0EE6-188E6F3C5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C4369DC-3251-3BBD-B305-936EA1BCF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623-F505-2043-AE9E-0A80513CC6BB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462C742-2B9B-A405-95AB-E1873E59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8D021C9-F026-C4F6-28D3-D18BADB4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E18-4571-D34F-9A7D-6DC235314D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970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D0A07D-FB16-79AF-8876-3F49375E2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DA64E3B-9243-2925-1952-AAED0149CF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148A85-BEF7-1B5C-974F-27A1C36A0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0A84B4-EBB2-C427-01F7-2E34CF45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36623-F505-2043-AE9E-0A80513CC6BB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0C65130-4EB7-6729-8095-45419F97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3A180E8-907C-7C12-2307-0DDEAC0F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3AE18-4571-D34F-9A7D-6DC235314D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941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AE996D-B381-5D05-AF7A-3D9664B1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E7D0803-156B-5494-1E63-5A64C2D4A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0D4506-D7D8-7FFA-B96A-83A9A3FD8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36623-F505-2043-AE9E-0A80513CC6BB}" type="datetimeFigureOut">
              <a:rPr lang="x-none" smtClean="0"/>
              <a:t>09.06.2023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E171875-E9DD-F5F7-2C73-3178D3569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5D4344-867F-2C92-6DE0-1E9D2FE1D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3AE18-4571-D34F-9A7D-6DC235314D8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7223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3D98514-C93B-05E2-79C9-EC46FDB6B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3365"/>
            <a:ext cx="12192000" cy="57546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583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3697" b="26759"/>
          <a:stretch/>
        </p:blipFill>
        <p:spPr>
          <a:xfrm>
            <a:off x="175286" y="39014"/>
            <a:ext cx="956836" cy="100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8273" y="372883"/>
            <a:ext cx="1001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МИНИСТЕРСТВО ЗДРАВООХРАНЕНИЯ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РЕСПУБЛИКИ КАЗАХСТАН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89C2F6-6C9F-4658-B465-120477016469}"/>
              </a:ext>
            </a:extLst>
          </p:cNvPr>
          <p:cNvSpPr txBox="1"/>
          <p:nvPr/>
        </p:nvSpPr>
        <p:spPr>
          <a:xfrm>
            <a:off x="5276371" y="6338551"/>
            <a:ext cx="2648429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г. Астана, 2023 год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53A6AFF-FC43-4A79-BF83-E98C92A658EC}"/>
              </a:ext>
            </a:extLst>
          </p:cNvPr>
          <p:cNvSpPr txBox="1">
            <a:spLocks/>
          </p:cNvSpPr>
          <p:nvPr/>
        </p:nvSpPr>
        <p:spPr>
          <a:xfrm>
            <a:off x="1969887" y="3008065"/>
            <a:ext cx="8424753" cy="142578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НАЦИОНАЛЬНЫЙ ПРОЕКТ «МОДЕРНИЗАЦИЯ СЕЛЬСКОГО ЗДРАВООХРАНЕНИЯ»</a:t>
            </a:r>
          </a:p>
        </p:txBody>
      </p:sp>
    </p:spTree>
    <p:extLst>
      <p:ext uri="{BB962C8B-B14F-4D97-AF65-F5344CB8AC3E}">
        <p14:creationId xmlns:p14="http://schemas.microsoft.com/office/powerpoint/2010/main" val="158173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 flipH="1">
            <a:off x="5862537" y="1695886"/>
            <a:ext cx="81062" cy="4857314"/>
          </a:xfrm>
          <a:custGeom>
            <a:avLst/>
            <a:gdLst/>
            <a:ahLst/>
            <a:cxnLst/>
            <a:rect l="l" t="t" r="r" b="b"/>
            <a:pathLst>
              <a:path h="1784350">
                <a:moveTo>
                  <a:pt x="0" y="0"/>
                </a:moveTo>
                <a:lnTo>
                  <a:pt x="0" y="1784350"/>
                </a:lnTo>
              </a:path>
            </a:pathLst>
          </a:custGeom>
          <a:ln w="3810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7724" y="612575"/>
            <a:ext cx="5638576" cy="856004"/>
          </a:xfrm>
          <a:prstGeom prst="rect">
            <a:avLst/>
          </a:prstGeom>
          <a:solidFill>
            <a:srgbClr val="2D75B6"/>
          </a:solidFill>
        </p:spPr>
        <p:txBody>
          <a:bodyPr vert="horz" wrap="square" lIns="0" tIns="40005" rIns="0" bIns="0" rtlCol="0">
            <a:spAutoFit/>
          </a:bodyPr>
          <a:lstStyle/>
          <a:p>
            <a:pPr marL="934085" marR="294005" indent="-632460" algn="ctr">
              <a:lnSpc>
                <a:spcPct val="100000"/>
              </a:lnSpc>
              <a:spcBef>
                <a:spcPts val="315"/>
              </a:spcBef>
            </a:pPr>
            <a:r>
              <a:rPr lang="en-US" sz="1600" b="1" spc="-10" dirty="0">
                <a:solidFill>
                  <a:srgbClr val="FFFFFF"/>
                </a:solidFill>
                <a:latin typeface="Arial"/>
                <a:cs typeface="Arial"/>
              </a:rPr>
              <a:t>655 </a:t>
            </a:r>
            <a:r>
              <a:rPr sz="1600" b="1" spc="-10" dirty="0" err="1">
                <a:solidFill>
                  <a:srgbClr val="FFFFFF"/>
                </a:solidFill>
                <a:latin typeface="Arial"/>
                <a:cs typeface="Arial"/>
              </a:rPr>
              <a:t>объект</a:t>
            </a:r>
            <a:r>
              <a:rPr lang="ru-RU" sz="1600" b="1" spc="-10" dirty="0" err="1">
                <a:solidFill>
                  <a:srgbClr val="FFFFFF"/>
                </a:solidFill>
                <a:latin typeface="Arial"/>
                <a:cs typeface="Arial"/>
              </a:rPr>
              <a:t>ов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1600" b="1" spc="1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34085" marR="294005" indent="-632460" algn="ctr">
              <a:lnSpc>
                <a:spcPct val="100000"/>
              </a:lnSpc>
              <a:spcBef>
                <a:spcPts val="315"/>
              </a:spcBef>
            </a:pPr>
            <a:r>
              <a:rPr sz="1600" b="1" spc="-5" dirty="0" err="1">
                <a:solidFill>
                  <a:srgbClr val="FFFFFF"/>
                </a:solidFill>
                <a:latin typeface="Arial"/>
                <a:cs typeface="Arial"/>
              </a:rPr>
              <a:t>первичной</a:t>
            </a:r>
            <a:r>
              <a:rPr sz="16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медико-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санитарной</a:t>
            </a:r>
            <a:r>
              <a:rPr sz="16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 err="1">
                <a:solidFill>
                  <a:srgbClr val="FFFFFF"/>
                </a:solidFill>
                <a:latin typeface="Arial"/>
                <a:cs typeface="Arial"/>
              </a:rPr>
              <a:t>помощи</a:t>
            </a:r>
            <a:r>
              <a:rPr sz="160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kk-KZ" sz="1600" b="1" spc="7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934085" marR="294005" indent="-632460" algn="ctr">
              <a:lnSpc>
                <a:spcPct val="100000"/>
              </a:lnSpc>
              <a:spcBef>
                <a:spcPts val="31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(МП,</a:t>
            </a:r>
            <a:r>
              <a:rPr sz="16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ФАП,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ВА)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01823" y="623476"/>
            <a:ext cx="5902453" cy="868186"/>
          </a:xfrm>
          <a:prstGeom prst="rect">
            <a:avLst/>
          </a:prstGeom>
          <a:solidFill>
            <a:srgbClr val="2D75B6"/>
          </a:solidFill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lang="kk-KZ" sz="2000" b="1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r>
              <a:rPr lang="kk-KZ" sz="1600" b="1" dirty="0">
                <a:solidFill>
                  <a:srgbClr val="FFFFFF"/>
                </a:solidFill>
                <a:latin typeface="Arial"/>
                <a:cs typeface="Arial"/>
              </a:rPr>
              <a:t> м</a:t>
            </a:r>
            <a:r>
              <a:rPr sz="1600" b="1" dirty="0" err="1">
                <a:solidFill>
                  <a:srgbClr val="FFFFFF"/>
                </a:solidFill>
                <a:latin typeface="Arial"/>
                <a:cs typeface="Arial"/>
              </a:rPr>
              <a:t>ногопрофильные</a:t>
            </a:r>
            <a:r>
              <a:rPr sz="16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kk-KZ" sz="1600" b="1" spc="45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600" b="1" dirty="0" err="1">
                <a:solidFill>
                  <a:srgbClr val="FFFFFF"/>
                </a:solidFill>
                <a:latin typeface="Arial"/>
                <a:cs typeface="Arial"/>
              </a:rPr>
              <a:t>центральные</a:t>
            </a:r>
            <a:r>
              <a:rPr sz="16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районные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больницы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950" y="3789735"/>
            <a:ext cx="1816964" cy="7822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21</a:t>
            </a:r>
            <a:r>
              <a:rPr sz="1000" b="1" spc="-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000" b="1" spc="-10" dirty="0" smtClean="0">
                <a:solidFill>
                  <a:srgbClr val="001F5F"/>
                </a:solidFill>
                <a:latin typeface="Arial"/>
                <a:cs typeface="Arial"/>
              </a:rPr>
              <a:t>ВОП</a:t>
            </a:r>
            <a:endParaRPr sz="1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15" dirty="0" smtClean="0">
                <a:solidFill>
                  <a:srgbClr val="FF0000"/>
                </a:solidFill>
                <a:latin typeface="Arial"/>
                <a:cs typeface="Arial"/>
              </a:rPr>
              <a:t>32</a:t>
            </a:r>
            <a:r>
              <a:rPr lang="ru-RU" sz="1000" b="1" spc="-1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5" dirty="0" err="1">
                <a:solidFill>
                  <a:srgbClr val="001F5F"/>
                </a:solidFill>
                <a:latin typeface="Arial"/>
                <a:cs typeface="Arial"/>
              </a:rPr>
              <a:t>медицински</a:t>
            </a:r>
            <a:r>
              <a:rPr lang="ru-RU" sz="1000" b="1" spc="-5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1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5" dirty="0" err="1">
                <a:solidFill>
                  <a:srgbClr val="001F5F"/>
                </a:solidFill>
                <a:latin typeface="Arial"/>
                <a:cs typeface="Arial"/>
              </a:rPr>
              <a:t>сест</a:t>
            </a:r>
            <a:r>
              <a:rPr lang="ru-RU" sz="1000" b="1" spc="-15" dirty="0">
                <a:solidFill>
                  <a:srgbClr val="001F5F"/>
                </a:solidFill>
                <a:latin typeface="Arial"/>
                <a:cs typeface="Arial"/>
              </a:rPr>
              <a:t>ё</a:t>
            </a:r>
            <a:r>
              <a:rPr sz="1000" b="1" spc="-15" dirty="0" err="1">
                <a:solidFill>
                  <a:srgbClr val="001F5F"/>
                </a:solidFill>
                <a:latin typeface="Arial"/>
                <a:cs typeface="Arial"/>
              </a:rPr>
              <a:t>р</a:t>
            </a:r>
            <a:endParaRPr sz="1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40" dirty="0" smtClean="0">
                <a:solidFill>
                  <a:srgbClr val="FF0000"/>
                </a:solidFill>
                <a:latin typeface="Arial"/>
                <a:cs typeface="Arial"/>
              </a:rPr>
              <a:t>28</a:t>
            </a:r>
            <a:r>
              <a:rPr sz="1000" b="1" spc="-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001F5F"/>
                </a:solidFill>
                <a:latin typeface="Arial"/>
                <a:cs typeface="Arial"/>
              </a:rPr>
              <a:t>фельдшера</a:t>
            </a:r>
            <a:endParaRPr sz="1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5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lang="ru-RU" sz="1000" b="1" spc="-55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ru-RU" sz="1000" b="1" spc="-5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 err="1">
                <a:solidFill>
                  <a:srgbClr val="001F5F"/>
                </a:solidFill>
                <a:latin typeface="Arial"/>
                <a:cs typeface="Arial"/>
              </a:rPr>
              <a:t>акушерки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40160" y="2730348"/>
            <a:ext cx="56891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lang="ru-RU" sz="1200" b="1" spc="-25" dirty="0">
                <a:solidFill>
                  <a:srgbClr val="C00000"/>
                </a:solidFill>
                <a:latin typeface="Arial"/>
                <a:cs typeface="Arial"/>
              </a:rPr>
              <a:t>ДОПОЛНИТЕЛЬНАЯ ПОТРЕБНОСТЬ - </a:t>
            </a:r>
            <a:r>
              <a:rPr lang="en-US"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793</a:t>
            </a:r>
            <a:r>
              <a:rPr lang="ru-RU"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endParaRPr sz="11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54376" y="3067044"/>
            <a:ext cx="5029200" cy="53347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400" b="1" spc="-5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54</a:t>
            </a:r>
            <a:r>
              <a:rPr lang="ru-RU" sz="1400" b="1" spc="-5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4</a:t>
            </a:r>
            <a:r>
              <a:rPr sz="1400" b="1" spc="-30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врачей</a:t>
            </a:r>
            <a:r>
              <a:rPr lang="ru-RU" sz="1400" b="1" spc="-1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по профильным специальностям</a:t>
            </a: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400" b="1" spc="-5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249</a:t>
            </a:r>
            <a:r>
              <a:rPr sz="1400" b="1" spc="-25" dirty="0" smtClean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медицинских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сестер</a:t>
            </a:r>
            <a:endParaRPr sz="1400" dirty="0">
              <a:solidFill>
                <a:schemeClr val="tx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19"/>
          <p:cNvSpPr txBox="1"/>
          <p:nvPr/>
        </p:nvSpPr>
        <p:spPr>
          <a:xfrm>
            <a:off x="6754376" y="2003640"/>
            <a:ext cx="4372356" cy="52065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4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14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4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228 </a:t>
            </a:r>
            <a:r>
              <a:rPr sz="1400" b="1" spc="-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врачей</a:t>
            </a:r>
            <a:endParaRPr sz="1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4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5</a:t>
            </a:r>
            <a:r>
              <a:rPr lang="en-US" sz="14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4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243 </a:t>
            </a:r>
            <a:r>
              <a:rPr sz="1400" b="1" spc="-5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медицинских</a:t>
            </a:r>
            <a:r>
              <a:rPr sz="1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15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сест</a:t>
            </a:r>
            <a:r>
              <a:rPr lang="ru-RU" sz="1400" b="1" spc="-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ё</a:t>
            </a:r>
            <a:r>
              <a:rPr sz="1400" b="1" spc="-15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р</a:t>
            </a:r>
            <a:endParaRPr sz="1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object 18"/>
          <p:cNvSpPr txBox="1"/>
          <p:nvPr/>
        </p:nvSpPr>
        <p:spPr>
          <a:xfrm>
            <a:off x="6340160" y="1695886"/>
            <a:ext cx="585184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lang="ru-RU" sz="12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ОБЕСПЕЧЕННОСТЬ </a:t>
            </a:r>
            <a:r>
              <a:rPr lang="ru-RU" sz="12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мед.</a:t>
            </a:r>
            <a:r>
              <a:rPr lang="en-US" sz="12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2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Работниками - 7471: </a:t>
            </a:r>
            <a:endParaRPr sz="1100" dirty="0">
              <a:solidFill>
                <a:schemeClr val="tx2">
                  <a:lumMod val="75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object 17">
            <a:extLst>
              <a:ext uri="{FF2B5EF4-FFF2-40B4-BE49-F238E27FC236}">
                <a16:creationId xmlns="" xmlns:a16="http://schemas.microsoft.com/office/drawing/2014/main" id="{D92E2F40-889C-3A83-8F01-386A8ACA3EF3}"/>
              </a:ext>
            </a:extLst>
          </p:cNvPr>
          <p:cNvSpPr txBox="1"/>
          <p:nvPr/>
        </p:nvSpPr>
        <p:spPr>
          <a:xfrm>
            <a:off x="387320" y="1617418"/>
            <a:ext cx="5083397" cy="126444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98450" indent="-285750">
              <a:spcBef>
                <a:spcPts val="400"/>
              </a:spcBef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lang="ru-RU" sz="1200" b="1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ОБЕСПЕЧЕННОСТЬ</a:t>
            </a:r>
            <a:r>
              <a:rPr lang="en-US" sz="1200" b="1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2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b="1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2114</a:t>
            </a:r>
            <a:r>
              <a:rPr lang="ru-RU" sz="1200" b="1" spc="-2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5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мед. работниками: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2800" lvl="1" indent="-342900">
              <a:spcBef>
                <a:spcPts val="4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z="1400" b="1" spc="-5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lang="ru-RU" sz="1400" b="1" spc="-5" dirty="0">
                <a:solidFill>
                  <a:srgbClr val="001F5F"/>
                </a:solidFill>
                <a:latin typeface="Arial"/>
                <a:cs typeface="Arial"/>
              </a:rPr>
              <a:t>27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rgbClr val="001F5F"/>
                </a:solidFill>
                <a:latin typeface="Arial"/>
                <a:cs typeface="Arial"/>
              </a:rPr>
              <a:t>врача</a:t>
            </a:r>
            <a:endParaRPr sz="1400" dirty="0">
              <a:latin typeface="Arial"/>
              <a:cs typeface="Arial"/>
            </a:endParaRPr>
          </a:p>
          <a:p>
            <a:pPr marL="812800" lvl="1" indent="-342900"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en-US" sz="1400" b="1" spc="-15" dirty="0">
                <a:solidFill>
                  <a:srgbClr val="001F5F"/>
                </a:solidFill>
                <a:latin typeface="Arial"/>
                <a:cs typeface="Arial"/>
              </a:rPr>
              <a:t>1</a:t>
            </a:r>
            <a:r>
              <a:rPr lang="ru-RU" sz="1400" b="1" spc="-15" dirty="0">
                <a:solidFill>
                  <a:srgbClr val="001F5F"/>
                </a:solidFill>
                <a:latin typeface="Arial"/>
                <a:cs typeface="Arial"/>
              </a:rPr>
              <a:t>298 </a:t>
            </a:r>
            <a:r>
              <a:rPr sz="1400" b="1" spc="-5" dirty="0" err="1">
                <a:solidFill>
                  <a:srgbClr val="001F5F"/>
                </a:solidFill>
                <a:latin typeface="Arial"/>
                <a:cs typeface="Arial"/>
              </a:rPr>
              <a:t>медицински</a:t>
            </a:r>
            <a:r>
              <a:rPr lang="ru-RU" sz="1400" b="1" spc="-5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1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 err="1">
                <a:solidFill>
                  <a:srgbClr val="001F5F"/>
                </a:solidFill>
                <a:latin typeface="Arial"/>
                <a:cs typeface="Arial"/>
              </a:rPr>
              <a:t>сест</a:t>
            </a:r>
            <a:r>
              <a:rPr lang="ru-RU" sz="1400" b="1" spc="-15" dirty="0">
                <a:solidFill>
                  <a:srgbClr val="001F5F"/>
                </a:solidFill>
                <a:latin typeface="Arial"/>
                <a:cs typeface="Arial"/>
              </a:rPr>
              <a:t>ё</a:t>
            </a:r>
            <a:r>
              <a:rPr sz="1400" b="1" spc="-15" dirty="0" err="1">
                <a:solidFill>
                  <a:srgbClr val="001F5F"/>
                </a:solidFill>
                <a:latin typeface="Arial"/>
                <a:cs typeface="Arial"/>
              </a:rPr>
              <a:t>р</a:t>
            </a:r>
            <a:endParaRPr sz="1400" dirty="0">
              <a:latin typeface="Arial"/>
              <a:cs typeface="Arial"/>
            </a:endParaRPr>
          </a:p>
          <a:p>
            <a:pPr marL="812800" lvl="1" indent="-342900"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400" b="1" spc="-40" dirty="0">
                <a:solidFill>
                  <a:srgbClr val="001F5F"/>
                </a:solidFill>
                <a:latin typeface="Arial"/>
                <a:cs typeface="Arial"/>
              </a:rPr>
              <a:t>340</a:t>
            </a:r>
            <a:r>
              <a:rPr sz="14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1F5F"/>
                </a:solidFill>
                <a:latin typeface="Arial"/>
                <a:cs typeface="Arial"/>
              </a:rPr>
              <a:t>фельдшера</a:t>
            </a:r>
            <a:endParaRPr sz="1400" dirty="0">
              <a:latin typeface="Arial"/>
              <a:cs typeface="Arial"/>
            </a:endParaRPr>
          </a:p>
          <a:p>
            <a:pPr marL="812800" lvl="1" indent="-342900"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400" b="1" spc="-55" dirty="0">
                <a:solidFill>
                  <a:srgbClr val="001F5F"/>
                </a:solidFill>
                <a:latin typeface="Arial"/>
                <a:cs typeface="Arial"/>
              </a:rPr>
              <a:t>249 </a:t>
            </a:r>
            <a:r>
              <a:rPr sz="1400" b="1" spc="-10" dirty="0" err="1">
                <a:solidFill>
                  <a:srgbClr val="001F5F"/>
                </a:solidFill>
                <a:latin typeface="Arial"/>
                <a:cs typeface="Arial"/>
              </a:rPr>
              <a:t>акушерки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18">
            <a:extLst>
              <a:ext uri="{FF2B5EF4-FFF2-40B4-BE49-F238E27FC236}">
                <a16:creationId xmlns="" xmlns:a16="http://schemas.microsoft.com/office/drawing/2014/main" id="{AF5B8CC9-5F1B-9B19-03E4-28C99F35C928}"/>
              </a:ext>
            </a:extLst>
          </p:cNvPr>
          <p:cNvSpPr txBox="1"/>
          <p:nvPr/>
        </p:nvSpPr>
        <p:spPr>
          <a:xfrm>
            <a:off x="330689" y="3078644"/>
            <a:ext cx="568911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lang="ru-RU" sz="1200" b="1" spc="-25" dirty="0">
                <a:solidFill>
                  <a:srgbClr val="C00000"/>
                </a:solidFill>
                <a:latin typeface="Arial"/>
                <a:cs typeface="Arial"/>
              </a:rPr>
              <a:t>ДОПОЛНИТЕЛЬНАЯ ПОТРЕБНОСТЬ - </a:t>
            </a:r>
            <a:r>
              <a:rPr lang="ru-RU" sz="1200" b="1" spc="-25" dirty="0" smtClean="0">
                <a:solidFill>
                  <a:srgbClr val="C00000"/>
                </a:solidFill>
                <a:latin typeface="Arial"/>
                <a:cs typeface="Arial"/>
              </a:rPr>
              <a:t>274 </a:t>
            </a:r>
            <a:endParaRPr sz="1100" dirty="0">
              <a:solidFill>
                <a:srgbClr val="C0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1" name="object 2"/>
          <p:cNvSpPr txBox="1"/>
          <p:nvPr/>
        </p:nvSpPr>
        <p:spPr>
          <a:xfrm>
            <a:off x="340977" y="4724400"/>
            <a:ext cx="5221623" cy="632866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lang="ru-RU" sz="1400" b="1" dirty="0">
                <a:solidFill>
                  <a:srgbClr val="00B050"/>
                </a:solidFill>
                <a:latin typeface="Arial"/>
                <a:cs typeface="Arial"/>
              </a:rPr>
              <a:t>ПОДГОТОВКА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кадров</a:t>
            </a:r>
            <a:r>
              <a:rPr lang="ru-RU" sz="1400" b="1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ведется в </a:t>
            </a:r>
            <a:r>
              <a:rPr lang="ru-RU" sz="1400" b="1" spc="-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68</a:t>
            </a:r>
            <a:r>
              <a:rPr sz="1400" b="1" spc="-2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медицинских</a:t>
            </a:r>
            <a:r>
              <a:rPr sz="1400" b="1" spc="3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колледж</a:t>
            </a:r>
            <a:r>
              <a:rPr lang="ru-RU" sz="1400" b="1" spc="-2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ах</a:t>
            </a:r>
            <a:r>
              <a:rPr lang="ru-RU" sz="1400" b="1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400" b="1" spc="-2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и 7 ВУЗах</a:t>
            </a:r>
            <a:r>
              <a:rPr lang="ru-RU" b="1" spc="-2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23" name="object 9"/>
          <p:cNvSpPr txBox="1"/>
          <p:nvPr/>
        </p:nvSpPr>
        <p:spPr>
          <a:xfrm>
            <a:off x="6354576" y="3779475"/>
            <a:ext cx="5429000" cy="577081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140"/>
              </a:spcBef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lang="ru-RU" sz="1400" b="1" dirty="0">
                <a:solidFill>
                  <a:srgbClr val="00B050"/>
                </a:solidFill>
                <a:latin typeface="Arial"/>
                <a:cs typeface="Arial"/>
              </a:rPr>
              <a:t>ПОДГОТОВКА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профильных врачей </a:t>
            </a:r>
            <a:r>
              <a:rPr lang="ru-RU" sz="1400" b="1" dirty="0" smtClean="0">
                <a:solidFill>
                  <a:srgbClr val="001F5F"/>
                </a:solidFill>
                <a:latin typeface="Arial"/>
                <a:cs typeface="Arial"/>
              </a:rPr>
              <a:t>ведется </a:t>
            </a:r>
            <a:br>
              <a:rPr lang="ru-RU" sz="1400" b="1" dirty="0" smtClean="0">
                <a:solidFill>
                  <a:srgbClr val="001F5F"/>
                </a:solidFill>
                <a:latin typeface="Arial"/>
                <a:cs typeface="Arial"/>
              </a:rPr>
            </a:br>
            <a:r>
              <a:rPr lang="ru-RU" sz="1400" b="1" dirty="0" smtClean="0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sz="1400" b="1" dirty="0" smtClean="0">
                <a:solidFill>
                  <a:srgbClr val="001F5F"/>
                </a:solidFill>
                <a:latin typeface="Arial"/>
                <a:cs typeface="Arial"/>
              </a:rPr>
              <a:t>7</a:t>
            </a:r>
            <a:r>
              <a:rPr lang="kk-KZ" sz="1400" b="1" spc="-2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ru-RU" sz="1400" b="1" spc="-20" dirty="0" smtClean="0">
                <a:solidFill>
                  <a:srgbClr val="001F5F"/>
                </a:solidFill>
                <a:latin typeface="Arial"/>
                <a:cs typeface="Arial"/>
              </a:rPr>
              <a:t>м</a:t>
            </a:r>
            <a:r>
              <a:rPr sz="1400" b="1" spc="-5" dirty="0" err="1">
                <a:solidFill>
                  <a:srgbClr val="001F5F"/>
                </a:solidFill>
                <a:latin typeface="Arial"/>
                <a:cs typeface="Arial"/>
              </a:rPr>
              <a:t>ед</a:t>
            </a:r>
            <a:r>
              <a:rPr lang="ru-RU" sz="1400" b="1" spc="-5" dirty="0" smtClean="0">
                <a:solidFill>
                  <a:srgbClr val="001F5F"/>
                </a:solidFill>
                <a:latin typeface="Arial"/>
                <a:cs typeface="Arial"/>
              </a:rPr>
              <a:t>.университетах - </a:t>
            </a:r>
            <a:r>
              <a:rPr lang="ru-RU" sz="1400" b="1" dirty="0">
                <a:solidFill>
                  <a:srgbClr val="001F5F"/>
                </a:solidFill>
                <a:latin typeface="Arial"/>
                <a:cs typeface="Arial"/>
              </a:rPr>
              <a:t>2 936 </a:t>
            </a:r>
            <a:r>
              <a:rPr lang="ru-RU" sz="1400" b="1" dirty="0" smtClean="0">
                <a:solidFill>
                  <a:srgbClr val="001F5F"/>
                </a:solidFill>
                <a:latin typeface="Arial"/>
                <a:cs typeface="Arial"/>
              </a:rPr>
              <a:t>по 16 специальностям</a:t>
            </a:r>
            <a:endParaRPr lang="ru-RU" sz="1400" b="1" spc="-5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0131" y="5703134"/>
            <a:ext cx="56941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Предлагаемые меры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 и социальной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коэффициент заработной платы – 1,5, обеспечение жильем,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подъемные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пособия от 500 МРП, льготное кредитование до 3 %, служебный автотранспорт, сотовая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/ интернет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т.д.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743200" y="3391113"/>
            <a:ext cx="0" cy="1180887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ject 18">
            <a:extLst>
              <a:ext uri="{FF2B5EF4-FFF2-40B4-BE49-F238E27FC236}">
                <a16:creationId xmlns="" xmlns:a16="http://schemas.microsoft.com/office/drawing/2014/main" id="{AF5B8CC9-5F1B-9B19-03E4-28C99F35C928}"/>
              </a:ext>
            </a:extLst>
          </p:cNvPr>
          <p:cNvSpPr txBox="1"/>
          <p:nvPr/>
        </p:nvSpPr>
        <p:spPr>
          <a:xfrm>
            <a:off x="811017" y="3383910"/>
            <a:ext cx="1345711" cy="197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1200" b="1" spc="-25" dirty="0" smtClean="0">
                <a:solidFill>
                  <a:srgbClr val="002060"/>
                </a:solidFill>
                <a:latin typeface="Arial"/>
                <a:cs typeface="Arial"/>
              </a:rPr>
              <a:t>В 2023 году - </a:t>
            </a:r>
            <a:r>
              <a:rPr lang="ru-RU" sz="1200" b="1" spc="-25" dirty="0" smtClean="0">
                <a:solidFill>
                  <a:srgbClr val="FF0000"/>
                </a:solidFill>
                <a:latin typeface="Arial"/>
                <a:cs typeface="Arial"/>
              </a:rPr>
              <a:t>113 </a:t>
            </a:r>
            <a:endParaRPr sz="1100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6" name="object 17"/>
          <p:cNvSpPr txBox="1"/>
          <p:nvPr/>
        </p:nvSpPr>
        <p:spPr>
          <a:xfrm>
            <a:off x="2954768" y="3789735"/>
            <a:ext cx="1816964" cy="7822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5" dirty="0" smtClean="0">
                <a:solidFill>
                  <a:srgbClr val="FF0000"/>
                </a:solidFill>
                <a:latin typeface="Arial"/>
                <a:cs typeface="Arial"/>
              </a:rPr>
              <a:t>32</a:t>
            </a:r>
            <a:r>
              <a:rPr sz="1000" b="1" spc="-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000" b="1" spc="-10" dirty="0" smtClean="0">
                <a:solidFill>
                  <a:srgbClr val="001F5F"/>
                </a:solidFill>
                <a:latin typeface="Arial"/>
                <a:cs typeface="Arial"/>
              </a:rPr>
              <a:t>ВОП</a:t>
            </a:r>
            <a:endParaRPr sz="1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15" dirty="0" smtClean="0">
                <a:solidFill>
                  <a:srgbClr val="FF0000"/>
                </a:solidFill>
                <a:latin typeface="Arial"/>
                <a:cs typeface="Arial"/>
              </a:rPr>
              <a:t>51</a:t>
            </a:r>
            <a:r>
              <a:rPr lang="ru-RU" sz="1000" b="1" spc="-1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5" dirty="0" err="1">
                <a:solidFill>
                  <a:srgbClr val="001F5F"/>
                </a:solidFill>
                <a:latin typeface="Arial"/>
                <a:cs typeface="Arial"/>
              </a:rPr>
              <a:t>медицински</a:t>
            </a:r>
            <a:r>
              <a:rPr lang="ru-RU" sz="1000" b="1" spc="-5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1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5" dirty="0" err="1">
                <a:solidFill>
                  <a:srgbClr val="001F5F"/>
                </a:solidFill>
                <a:latin typeface="Arial"/>
                <a:cs typeface="Arial"/>
              </a:rPr>
              <a:t>сест</a:t>
            </a:r>
            <a:r>
              <a:rPr lang="ru-RU" sz="1000" b="1" spc="-15" dirty="0">
                <a:solidFill>
                  <a:srgbClr val="001F5F"/>
                </a:solidFill>
                <a:latin typeface="Arial"/>
                <a:cs typeface="Arial"/>
              </a:rPr>
              <a:t>ё</a:t>
            </a:r>
            <a:r>
              <a:rPr sz="1000" b="1" spc="-15" dirty="0" err="1">
                <a:solidFill>
                  <a:srgbClr val="001F5F"/>
                </a:solidFill>
                <a:latin typeface="Arial"/>
                <a:cs typeface="Arial"/>
              </a:rPr>
              <a:t>р</a:t>
            </a:r>
            <a:endParaRPr sz="1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40" dirty="0" smtClean="0">
                <a:solidFill>
                  <a:srgbClr val="FF0000"/>
                </a:solidFill>
                <a:latin typeface="Arial"/>
                <a:cs typeface="Arial"/>
              </a:rPr>
              <a:t>43</a:t>
            </a:r>
            <a:r>
              <a:rPr sz="1000" b="1" spc="-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001F5F"/>
                </a:solidFill>
                <a:latin typeface="Arial"/>
                <a:cs typeface="Arial"/>
              </a:rPr>
              <a:t>фельдшера</a:t>
            </a:r>
            <a:endParaRPr sz="1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55" dirty="0" smtClean="0">
                <a:solidFill>
                  <a:srgbClr val="FF0000"/>
                </a:solidFill>
                <a:latin typeface="Arial"/>
                <a:cs typeface="Arial"/>
              </a:rPr>
              <a:t>35</a:t>
            </a:r>
            <a:r>
              <a:rPr lang="ru-RU" sz="1000" b="1" spc="-5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 err="1">
                <a:solidFill>
                  <a:srgbClr val="001F5F"/>
                </a:solidFill>
                <a:latin typeface="Arial"/>
                <a:cs typeface="Arial"/>
              </a:rPr>
              <a:t>акушерки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="" xmlns:a16="http://schemas.microsoft.com/office/drawing/2014/main" id="{AF5B8CC9-5F1B-9B19-03E4-28C99F35C928}"/>
              </a:ext>
            </a:extLst>
          </p:cNvPr>
          <p:cNvSpPr txBox="1"/>
          <p:nvPr/>
        </p:nvSpPr>
        <p:spPr>
          <a:xfrm>
            <a:off x="3195835" y="3383910"/>
            <a:ext cx="1345711" cy="197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1200" b="1" spc="-25" dirty="0" smtClean="0">
                <a:solidFill>
                  <a:srgbClr val="002060"/>
                </a:solidFill>
                <a:latin typeface="Arial"/>
                <a:cs typeface="Arial"/>
              </a:rPr>
              <a:t>В 2024 году - </a:t>
            </a:r>
            <a:r>
              <a:rPr lang="ru-RU" sz="1200" b="1" spc="-25" dirty="0" smtClean="0">
                <a:solidFill>
                  <a:srgbClr val="FF0000"/>
                </a:solidFill>
                <a:latin typeface="Arial"/>
                <a:cs typeface="Arial"/>
              </a:rPr>
              <a:t>161 </a:t>
            </a:r>
            <a:endParaRPr sz="1100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545085" y="5847135"/>
            <a:ext cx="2045714" cy="7822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10" dirty="0" smtClean="0">
                <a:solidFill>
                  <a:srgbClr val="FF0000"/>
                </a:solidFill>
                <a:latin typeface="Arial"/>
                <a:cs typeface="Arial"/>
              </a:rPr>
              <a:t>3581</a:t>
            </a:r>
            <a:r>
              <a:rPr lang="ru-RU" sz="1000" b="1" spc="-10" dirty="0" smtClean="0">
                <a:solidFill>
                  <a:srgbClr val="001F5F"/>
                </a:solidFill>
                <a:latin typeface="Arial"/>
                <a:cs typeface="Arial"/>
              </a:rPr>
              <a:t> ВОП</a:t>
            </a:r>
            <a:endParaRPr sz="1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15" dirty="0" smtClean="0">
                <a:solidFill>
                  <a:srgbClr val="FF0000"/>
                </a:solidFill>
                <a:latin typeface="Arial"/>
                <a:cs typeface="Arial"/>
              </a:rPr>
              <a:t>6833</a:t>
            </a:r>
            <a:r>
              <a:rPr lang="ru-RU" sz="1000" b="1" spc="-1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5" dirty="0" err="1">
                <a:solidFill>
                  <a:srgbClr val="001F5F"/>
                </a:solidFill>
                <a:latin typeface="Arial"/>
                <a:cs typeface="Arial"/>
              </a:rPr>
              <a:t>медицински</a:t>
            </a:r>
            <a:r>
              <a:rPr lang="ru-RU" sz="1000" b="1" spc="-5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1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5" dirty="0" err="1">
                <a:solidFill>
                  <a:srgbClr val="001F5F"/>
                </a:solidFill>
                <a:latin typeface="Arial"/>
                <a:cs typeface="Arial"/>
              </a:rPr>
              <a:t>сест</a:t>
            </a:r>
            <a:r>
              <a:rPr lang="ru-RU" sz="1000" b="1" spc="-15" dirty="0">
                <a:solidFill>
                  <a:srgbClr val="001F5F"/>
                </a:solidFill>
                <a:latin typeface="Arial"/>
                <a:cs typeface="Arial"/>
              </a:rPr>
              <a:t>ё</a:t>
            </a:r>
            <a:r>
              <a:rPr sz="1000" b="1" spc="-15" dirty="0" err="1">
                <a:solidFill>
                  <a:srgbClr val="001F5F"/>
                </a:solidFill>
                <a:latin typeface="Arial"/>
                <a:cs typeface="Arial"/>
              </a:rPr>
              <a:t>р</a:t>
            </a:r>
            <a:endParaRPr sz="1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40" dirty="0" smtClean="0">
                <a:solidFill>
                  <a:srgbClr val="FF0000"/>
                </a:solidFill>
                <a:latin typeface="Arial"/>
                <a:cs typeface="Arial"/>
              </a:rPr>
              <a:t>5078</a:t>
            </a:r>
            <a:r>
              <a:rPr sz="1000" b="1" spc="-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фельдшер</a:t>
            </a:r>
            <a:r>
              <a:rPr lang="ru-RU" sz="10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ов</a:t>
            </a:r>
            <a:endParaRPr sz="1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55" dirty="0" smtClean="0">
                <a:solidFill>
                  <a:srgbClr val="FF0000"/>
                </a:solidFill>
                <a:latin typeface="Arial"/>
                <a:cs typeface="Arial"/>
              </a:rPr>
              <a:t>472</a:t>
            </a:r>
            <a:r>
              <a:rPr lang="ru-RU" sz="1000" b="1" spc="-5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 err="1" smtClean="0">
                <a:solidFill>
                  <a:srgbClr val="001F5F"/>
                </a:solidFill>
                <a:latin typeface="Arial"/>
                <a:cs typeface="Arial"/>
              </a:rPr>
              <a:t>акушер</a:t>
            </a:r>
            <a:r>
              <a:rPr lang="ru-RU" sz="1000" b="1" spc="-10" dirty="0" err="1" smtClean="0">
                <a:solidFill>
                  <a:srgbClr val="001F5F"/>
                </a:solidFill>
                <a:latin typeface="Arial"/>
                <a:cs typeface="Arial"/>
              </a:rPr>
              <a:t>ок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="" xmlns:a16="http://schemas.microsoft.com/office/drawing/2014/main" id="{AF5B8CC9-5F1B-9B19-03E4-28C99F35C928}"/>
              </a:ext>
            </a:extLst>
          </p:cNvPr>
          <p:cNvSpPr txBox="1"/>
          <p:nvPr/>
        </p:nvSpPr>
        <p:spPr>
          <a:xfrm>
            <a:off x="786152" y="5410200"/>
            <a:ext cx="1650147" cy="197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1200" b="1" spc="-25" dirty="0" smtClean="0">
                <a:solidFill>
                  <a:srgbClr val="002060"/>
                </a:solidFill>
                <a:latin typeface="Arial"/>
                <a:cs typeface="Arial"/>
              </a:rPr>
              <a:t>В 2023 году - </a:t>
            </a:r>
            <a:r>
              <a:rPr lang="ru-RU" sz="1200" b="1" spc="-25" dirty="0" smtClean="0">
                <a:solidFill>
                  <a:srgbClr val="FF0000"/>
                </a:solidFill>
                <a:latin typeface="Arial"/>
                <a:cs typeface="Arial"/>
              </a:rPr>
              <a:t>15964</a:t>
            </a:r>
            <a:endParaRPr sz="1100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0" name="object 17"/>
          <p:cNvSpPr txBox="1"/>
          <p:nvPr/>
        </p:nvSpPr>
        <p:spPr>
          <a:xfrm>
            <a:off x="2929902" y="5847135"/>
            <a:ext cx="2023097" cy="7822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10" dirty="0" smtClean="0">
                <a:solidFill>
                  <a:srgbClr val="FF0000"/>
                </a:solidFill>
                <a:latin typeface="Arial"/>
                <a:cs typeface="Arial"/>
              </a:rPr>
              <a:t>4263</a:t>
            </a:r>
            <a:r>
              <a:rPr lang="ru-RU" sz="1000" b="1" spc="-10" dirty="0" smtClean="0">
                <a:solidFill>
                  <a:srgbClr val="001F5F"/>
                </a:solidFill>
                <a:latin typeface="Arial"/>
                <a:cs typeface="Arial"/>
              </a:rPr>
              <a:t> ВОП</a:t>
            </a:r>
            <a:endParaRPr sz="1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15" dirty="0" smtClean="0">
                <a:solidFill>
                  <a:srgbClr val="FF0000"/>
                </a:solidFill>
                <a:latin typeface="Arial"/>
                <a:cs typeface="Arial"/>
              </a:rPr>
              <a:t>7616</a:t>
            </a:r>
            <a:r>
              <a:rPr lang="ru-RU" sz="1000" b="1" spc="-1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5" dirty="0" err="1">
                <a:solidFill>
                  <a:srgbClr val="001F5F"/>
                </a:solidFill>
                <a:latin typeface="Arial"/>
                <a:cs typeface="Arial"/>
              </a:rPr>
              <a:t>медицински</a:t>
            </a:r>
            <a:r>
              <a:rPr lang="ru-RU" sz="1000" b="1" spc="-5" dirty="0">
                <a:solidFill>
                  <a:srgbClr val="001F5F"/>
                </a:solidFill>
                <a:latin typeface="Arial"/>
                <a:cs typeface="Arial"/>
              </a:rPr>
              <a:t>х</a:t>
            </a:r>
            <a:r>
              <a:rPr sz="10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5" dirty="0" err="1">
                <a:solidFill>
                  <a:srgbClr val="001F5F"/>
                </a:solidFill>
                <a:latin typeface="Arial"/>
                <a:cs typeface="Arial"/>
              </a:rPr>
              <a:t>сест</a:t>
            </a:r>
            <a:r>
              <a:rPr lang="ru-RU" sz="1000" b="1" spc="-15" dirty="0">
                <a:solidFill>
                  <a:srgbClr val="001F5F"/>
                </a:solidFill>
                <a:latin typeface="Arial"/>
                <a:cs typeface="Arial"/>
              </a:rPr>
              <a:t>ё</a:t>
            </a:r>
            <a:r>
              <a:rPr sz="1000" b="1" spc="-15" dirty="0" err="1">
                <a:solidFill>
                  <a:srgbClr val="001F5F"/>
                </a:solidFill>
                <a:latin typeface="Arial"/>
                <a:cs typeface="Arial"/>
              </a:rPr>
              <a:t>р</a:t>
            </a:r>
            <a:endParaRPr sz="1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40" dirty="0" smtClean="0">
                <a:solidFill>
                  <a:srgbClr val="FF0000"/>
                </a:solidFill>
                <a:latin typeface="Arial"/>
                <a:cs typeface="Arial"/>
              </a:rPr>
              <a:t>5585</a:t>
            </a:r>
            <a:r>
              <a:rPr sz="1000" b="1" spc="-4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фельдшер</a:t>
            </a:r>
            <a:r>
              <a:rPr lang="ru-RU" sz="1000" b="1" spc="-15" dirty="0" err="1" smtClean="0">
                <a:solidFill>
                  <a:srgbClr val="001F5F"/>
                </a:solidFill>
                <a:latin typeface="Arial"/>
                <a:cs typeface="Arial"/>
              </a:rPr>
              <a:t>ов</a:t>
            </a:r>
            <a:endParaRPr sz="1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lang="ru-RU" sz="1000" b="1" spc="-55" dirty="0" smtClean="0">
                <a:solidFill>
                  <a:srgbClr val="FF0000"/>
                </a:solidFill>
                <a:latin typeface="Arial"/>
                <a:cs typeface="Arial"/>
              </a:rPr>
              <a:t>485</a:t>
            </a:r>
            <a:r>
              <a:rPr lang="ru-RU" sz="1000" b="1" spc="-5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000" b="1" spc="-10" dirty="0" err="1" smtClean="0">
                <a:solidFill>
                  <a:srgbClr val="001F5F"/>
                </a:solidFill>
                <a:latin typeface="Arial"/>
                <a:cs typeface="Arial"/>
              </a:rPr>
              <a:t>акушер</a:t>
            </a:r>
            <a:r>
              <a:rPr lang="ru-RU" sz="1000" b="1" spc="-10" dirty="0" err="1" smtClean="0">
                <a:solidFill>
                  <a:srgbClr val="001F5F"/>
                </a:solidFill>
                <a:latin typeface="Arial"/>
                <a:cs typeface="Arial"/>
              </a:rPr>
              <a:t>ок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="" xmlns:a16="http://schemas.microsoft.com/office/drawing/2014/main" id="{AF5B8CC9-5F1B-9B19-03E4-28C99F35C928}"/>
              </a:ext>
            </a:extLst>
          </p:cNvPr>
          <p:cNvSpPr txBox="1"/>
          <p:nvPr/>
        </p:nvSpPr>
        <p:spPr>
          <a:xfrm>
            <a:off x="3170970" y="5410200"/>
            <a:ext cx="1676963" cy="197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1200" b="1" spc="-25" dirty="0" smtClean="0">
                <a:solidFill>
                  <a:srgbClr val="002060"/>
                </a:solidFill>
                <a:latin typeface="Arial"/>
                <a:cs typeface="Arial"/>
              </a:rPr>
              <a:t>В 2024 году - </a:t>
            </a:r>
            <a:r>
              <a:rPr lang="ru-RU" sz="1200" b="1" spc="-25" dirty="0" smtClean="0">
                <a:solidFill>
                  <a:srgbClr val="FF0000"/>
                </a:solidFill>
                <a:latin typeface="Arial"/>
                <a:cs typeface="Arial"/>
              </a:rPr>
              <a:t>17949</a:t>
            </a:r>
            <a:endParaRPr sz="1100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733575" y="5441310"/>
            <a:ext cx="9625" cy="118809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33400" y="5761158"/>
            <a:ext cx="4186302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45085" y="3733800"/>
            <a:ext cx="4186302" cy="0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ject 18">
            <a:extLst>
              <a:ext uri="{FF2B5EF4-FFF2-40B4-BE49-F238E27FC236}">
                <a16:creationId xmlns="" xmlns:a16="http://schemas.microsoft.com/office/drawing/2014/main" id="{AF5B8CC9-5F1B-9B19-03E4-28C99F35C928}"/>
              </a:ext>
            </a:extLst>
          </p:cNvPr>
          <p:cNvSpPr txBox="1"/>
          <p:nvPr/>
        </p:nvSpPr>
        <p:spPr>
          <a:xfrm>
            <a:off x="7156695" y="4526910"/>
            <a:ext cx="1345711" cy="197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1200" b="1" spc="-25" dirty="0" smtClean="0">
                <a:solidFill>
                  <a:srgbClr val="002060"/>
                </a:solidFill>
                <a:latin typeface="Arial"/>
                <a:cs typeface="Arial"/>
              </a:rPr>
              <a:t>В 2024 году -  </a:t>
            </a:r>
            <a:r>
              <a:rPr lang="ru-RU" sz="1200" b="1" spc="-25" dirty="0" smtClean="0">
                <a:solidFill>
                  <a:srgbClr val="FF0000"/>
                </a:solidFill>
                <a:latin typeface="Arial"/>
                <a:cs typeface="Arial"/>
              </a:rPr>
              <a:t>1257 </a:t>
            </a:r>
            <a:endParaRPr sz="1100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="" xmlns:a16="http://schemas.microsoft.com/office/drawing/2014/main" id="{AF5B8CC9-5F1B-9B19-03E4-28C99F35C928}"/>
              </a:ext>
            </a:extLst>
          </p:cNvPr>
          <p:cNvSpPr txBox="1"/>
          <p:nvPr/>
        </p:nvSpPr>
        <p:spPr>
          <a:xfrm>
            <a:off x="9525000" y="4526910"/>
            <a:ext cx="1345711" cy="1974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355600" algn="l"/>
              </a:tabLst>
            </a:pPr>
            <a:r>
              <a:rPr lang="ru-RU" sz="1200" b="1" spc="-25" dirty="0" smtClean="0">
                <a:solidFill>
                  <a:srgbClr val="002060"/>
                </a:solidFill>
                <a:latin typeface="Arial"/>
                <a:cs typeface="Arial"/>
              </a:rPr>
              <a:t>В 2025 году - </a:t>
            </a:r>
            <a:r>
              <a:rPr lang="ru-RU" sz="1200" b="1" spc="-25" dirty="0" smtClean="0">
                <a:solidFill>
                  <a:srgbClr val="FF0000"/>
                </a:solidFill>
                <a:latin typeface="Arial"/>
                <a:cs typeface="Arial"/>
              </a:rPr>
              <a:t>723 </a:t>
            </a:r>
            <a:endParaRPr sz="1100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9069076" y="4380801"/>
            <a:ext cx="0" cy="439395"/>
          </a:xfrm>
          <a:prstGeom prst="line">
            <a:avLst/>
          </a:prstGeom>
          <a:ln w="317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678270" y="4861141"/>
            <a:ext cx="52630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Неврология, </a:t>
            </a:r>
            <a:r>
              <a:rPr lang="ru-RU" sz="11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ангиохирургия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нейрохирургия, травматология-ортопедия, </a:t>
            </a:r>
            <a:r>
              <a:rPr lang="ru-RU" sz="11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анестезиология 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реаниматология, радиология, </a:t>
            </a:r>
            <a:r>
              <a:rPr lang="ru-RU" sz="11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акушерство 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гинекология, неонатология, детская хирургия, </a:t>
            </a:r>
            <a:r>
              <a:rPr lang="ru-RU" sz="11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общая хирургия, кардиохирургия, кардиология, инфекционные болезни, </a:t>
            </a:r>
            <a:r>
              <a:rPr lang="ru-RU" sz="11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неотложная 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медицина, оториноларингология. 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533642" y="6553200"/>
            <a:ext cx="55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2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с одним скругленным углом 48">
            <a:extLst>
              <a:ext uri="{FF2B5EF4-FFF2-40B4-BE49-F238E27FC236}">
                <a16:creationId xmlns="" xmlns:a16="http://schemas.microsoft.com/office/drawing/2014/main" id="{79F6473B-AA89-4615-8A9B-B1F5D51CA575}"/>
              </a:ext>
            </a:extLst>
          </p:cNvPr>
          <p:cNvSpPr/>
          <p:nvPr/>
        </p:nvSpPr>
        <p:spPr>
          <a:xfrm rot="10800000">
            <a:off x="2717319" y="509"/>
            <a:ext cx="9474677" cy="526089"/>
          </a:xfrm>
          <a:prstGeom prst="round1Rect">
            <a:avLst>
              <a:gd name="adj" fmla="val 42188"/>
            </a:avLst>
          </a:prstGeom>
          <a:solidFill>
            <a:srgbClr val="0062A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object 12"/>
          <p:cNvSpPr txBox="1">
            <a:spLocks/>
          </p:cNvSpPr>
          <p:nvPr/>
        </p:nvSpPr>
        <p:spPr>
          <a:xfrm>
            <a:off x="4884118" y="83235"/>
            <a:ext cx="7201785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МЕДИЦИНСКИМИ КАДРАМИ</a:t>
            </a:r>
            <a:endParaRPr lang="ru-RU" sz="2000" b="1" spc="-5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68B55C44-2A75-4D33-B756-6245FA973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" y="19369"/>
            <a:ext cx="545353" cy="53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0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"/>
          <p:cNvSpPr txBox="1"/>
          <p:nvPr/>
        </p:nvSpPr>
        <p:spPr>
          <a:xfrm>
            <a:off x="4746648" y="6281057"/>
            <a:ext cx="3283399" cy="49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 Narrow"/>
              <a:buNone/>
            </a:pPr>
            <a:r>
              <a:rPr lang="ru-RU" sz="1600" b="1" i="1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  <a:t/>
            </a:r>
            <a:br>
              <a:rPr lang="ru-RU" sz="1600" b="1" i="1" u="none" strike="noStrike" cap="none" dirty="0">
                <a:solidFill>
                  <a:srgbClr val="002060"/>
                </a:solidFill>
                <a:latin typeface="Times New Roman" panose="02020603050405020304" pitchFamily="18" charset="0"/>
                <a:ea typeface="Arial Narrow"/>
                <a:cs typeface="Times New Roman" panose="02020603050405020304" pitchFamily="18" charset="0"/>
                <a:sym typeface="Arial Narrow"/>
              </a:rPr>
            </a:br>
            <a:endParaRPr sz="1600" b="1" i="0" u="none" strike="noStrike" cap="none" dirty="0">
              <a:solidFill>
                <a:srgbClr val="002060"/>
              </a:solidFill>
              <a:latin typeface="Times New Roman" panose="02020603050405020304" pitchFamily="18" charset="0"/>
              <a:ea typeface="Arial Narrow"/>
              <a:cs typeface="Times New Roman" panose="02020603050405020304" pitchFamily="18" charset="0"/>
              <a:sym typeface="Arial Narrow"/>
            </a:endParaRPr>
          </a:p>
        </p:txBody>
      </p:sp>
      <p:sp>
        <p:nvSpPr>
          <p:cNvPr id="274" name="Google Shape;274;p1"/>
          <p:cNvSpPr txBox="1"/>
          <p:nvPr/>
        </p:nvSpPr>
        <p:spPr>
          <a:xfrm>
            <a:off x="1003101" y="2824215"/>
            <a:ext cx="10891927" cy="9299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AAD"/>
              </a:buClr>
              <a:buSzPts val="3600"/>
              <a:buFont typeface="Arial Narrow"/>
              <a:buNone/>
            </a:pPr>
            <a:r>
              <a:rPr lang="ru-RU" sz="3200" b="1" dirty="0" smtClean="0">
                <a:solidFill>
                  <a:schemeClr val="accent1"/>
                </a:solidFill>
                <a:latin typeface="+mn-lt"/>
                <a:sym typeface="Arial Narrow"/>
              </a:rPr>
              <a:t>БЛАГОДАРЮ ЗА ВНИМАНИЕ!</a:t>
            </a:r>
            <a:endParaRPr sz="12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7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7098" y="897025"/>
            <a:ext cx="7117238" cy="414292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55600" marR="7620" indent="-342900" algn="just">
              <a:lnSpc>
                <a:spcPct val="154800"/>
              </a:lnSpc>
              <a:spcBef>
                <a:spcPts val="10"/>
              </a:spcBef>
              <a:buFont typeface="Wingdings"/>
              <a:buChar char=""/>
              <a:tabLst>
                <a:tab pos="355600" algn="l"/>
              </a:tabLst>
            </a:pPr>
            <a:r>
              <a:rPr spc="69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sz="1700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700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7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моему</a:t>
            </a:r>
            <a:r>
              <a:rPr sz="1700" spc="-1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поручению</a:t>
            </a:r>
            <a:r>
              <a:rPr sz="17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</a:t>
            </a:r>
            <a:r>
              <a:rPr sz="17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</a:t>
            </a:r>
            <a:r>
              <a:rPr sz="1700" spc="-1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координирует</a:t>
            </a:r>
            <a:r>
              <a:rPr sz="1700" spc="-2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разработку</a:t>
            </a:r>
            <a:r>
              <a:rPr sz="1700" spc="-2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двух</a:t>
            </a:r>
            <a:r>
              <a:rPr sz="1700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национальных</a:t>
            </a:r>
            <a:r>
              <a:rPr sz="17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r>
              <a:rPr sz="1700" spc="-2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700" spc="-2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Комфортная</a:t>
            </a:r>
            <a:r>
              <a:rPr sz="1700" spc="-2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r>
              <a:rPr sz="1700" spc="-2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sz="17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7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700" b="1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</a:t>
            </a:r>
            <a:r>
              <a:rPr sz="1700" b="1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</a:t>
            </a:r>
            <a:r>
              <a:rPr sz="1700" b="1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  <a:r>
              <a:rPr sz="1700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sz="17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sz="17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</a:t>
            </a:r>
            <a:r>
              <a:rPr sz="1700" spc="-1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3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четкие</a:t>
            </a:r>
            <a:r>
              <a:rPr sz="1700" spc="-3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3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sz="1700" spc="5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700" spc="3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3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r>
              <a:rPr sz="1700" spc="4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реализации</a:t>
            </a:r>
            <a:r>
              <a:rPr sz="1700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700" spc="7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ориентированы</a:t>
            </a:r>
            <a:r>
              <a:rPr sz="1700" spc="7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700" spc="3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3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конкретные</a:t>
            </a:r>
            <a:r>
              <a:rPr sz="1700" spc="7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3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</a:t>
            </a:r>
            <a:r>
              <a:rPr sz="1700" spc="-3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700" spc="-3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marR="5080" indent="-287020" algn="just">
              <a:lnSpc>
                <a:spcPct val="150000"/>
              </a:lnSpc>
              <a:spcBef>
                <a:spcPts val="985"/>
              </a:spcBef>
              <a:buFont typeface="Wingdings"/>
              <a:buChar char=""/>
              <a:tabLst>
                <a:tab pos="299720" algn="l"/>
              </a:tabLst>
            </a:pPr>
            <a:r>
              <a:rPr sz="1700" spc="69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sz="1700" spc="-1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sz="1700" spc="-1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Нацпроект</a:t>
            </a:r>
            <a:r>
              <a:rPr sz="1700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sz="1700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</a:t>
            </a:r>
            <a:r>
              <a:rPr sz="17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</a:t>
            </a:r>
            <a:r>
              <a:rPr sz="1700" spc="-2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</a:t>
            </a:r>
            <a:r>
              <a:rPr sz="1700" spc="-1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sz="1700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позволит</a:t>
            </a:r>
            <a:r>
              <a:rPr sz="1700" spc="-2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</a:t>
            </a:r>
            <a:r>
              <a:rPr sz="1700" b="1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двух лет </a:t>
            </a:r>
            <a:r>
              <a:rPr sz="1700" b="1" spc="-1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sz="1700" b="1" spc="409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села</a:t>
            </a:r>
            <a:r>
              <a:rPr sz="1700" b="1" spc="42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положенной</a:t>
            </a:r>
            <a:r>
              <a:rPr sz="1700" spc="39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</a:t>
            </a:r>
            <a:r>
              <a:rPr sz="1700" b="1" spc="434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b="1" spc="-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инфраструктурой</a:t>
            </a:r>
            <a:r>
              <a:rPr sz="17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7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sz="17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охватит</a:t>
            </a:r>
            <a:r>
              <a:rPr sz="1700" spc="-1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</a:t>
            </a:r>
            <a:r>
              <a:rPr sz="1700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населенных</a:t>
            </a:r>
            <a:r>
              <a:rPr sz="1700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  <a:r>
              <a:rPr sz="1700" spc="-1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700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Запланирована</a:t>
            </a:r>
            <a:r>
              <a:rPr sz="17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2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</a:t>
            </a:r>
            <a:r>
              <a:rPr sz="1700" spc="-1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sz="17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районных</a:t>
            </a:r>
            <a:r>
              <a:rPr sz="17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больниц</a:t>
            </a:r>
            <a:r>
              <a:rPr sz="17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70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0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sz="1700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многопрофильных</a:t>
            </a:r>
            <a:r>
              <a:rPr sz="1700" spc="-10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15" dirty="0" err="1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медучреждений</a:t>
            </a:r>
            <a:r>
              <a:rPr sz="1700" spc="-5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700" spc="-55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335" y="910471"/>
            <a:ext cx="4514653" cy="418000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0"/>
            <a:ext cx="12192000" cy="646430"/>
          </a:xfrm>
          <a:custGeom>
            <a:avLst/>
            <a:gdLst/>
            <a:ahLst/>
            <a:cxnLst/>
            <a:rect l="l" t="t" r="r" b="b"/>
            <a:pathLst>
              <a:path w="12192000" h="646430">
                <a:moveTo>
                  <a:pt x="12192000" y="0"/>
                </a:moveTo>
                <a:lnTo>
                  <a:pt x="0" y="0"/>
                </a:lnTo>
                <a:lnTo>
                  <a:pt x="0" y="646176"/>
                </a:lnTo>
                <a:lnTo>
                  <a:pt x="12192000" y="646176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15797" y="26922"/>
            <a:ext cx="114160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kk-KZ" sz="1800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ПОСЛАНИЕ ПРЕЗИДЕНТА РК</a:t>
            </a:r>
            <a:r>
              <a:rPr sz="1800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СЕНТЯБРЯ</a:t>
            </a:r>
            <a:r>
              <a:rPr sz="1800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ГОДА</a:t>
            </a:r>
            <a:r>
              <a:rPr lang="ru-RU" sz="1800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«СПРАВЕДЛИВОЕ ГОСУДАРСТВО. ЕДИНАЯ НАЦИЯ. БЛАГОПОЛУЧНОЕ ОБЩЕСТВО»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AC09E60-631E-46B5-A377-4422A4564ED3}"/>
              </a:ext>
            </a:extLst>
          </p:cNvPr>
          <p:cNvSpPr/>
          <p:nvPr/>
        </p:nvSpPr>
        <p:spPr>
          <a:xfrm>
            <a:off x="4977354" y="5410983"/>
            <a:ext cx="6796726" cy="10064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48920" lvl="1" indent="-171450" algn="ctr">
              <a:buFont typeface="Wingdings" panose="05000000000000000000" pitchFamily="2" charset="2"/>
              <a:buChar char="ü"/>
              <a:tabLst>
                <a:tab pos="421005" algn="l"/>
                <a:tab pos="421640" algn="l"/>
              </a:tabLst>
            </a:pP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 </a:t>
            </a:r>
            <a:r>
              <a:rPr lang="ru-RU"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</a:t>
            </a:r>
            <a:endParaRPr lang="ru-RU" sz="1600" spc="-5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470" lvl="1" algn="ctr">
              <a:tabLst>
                <a:tab pos="421005" algn="l"/>
                <a:tab pos="421640" algn="l"/>
              </a:tabLst>
            </a:pP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ноября 2022 года № 962 «Об утверждении </a:t>
            </a:r>
            <a:endParaRPr lang="ru-RU" sz="1600" spc="-5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470" lvl="1" algn="ctr">
              <a:tabLst>
                <a:tab pos="421005" algn="l"/>
                <a:tab pos="421640" algn="l"/>
              </a:tabLst>
            </a:pP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пилотного </a:t>
            </a:r>
            <a:r>
              <a:rPr lang="ru-RU"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проекта </a:t>
            </a:r>
            <a:endParaRPr lang="ru-RU" sz="1600" spc="-5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470" lvl="1" algn="ctr">
              <a:tabLst>
                <a:tab pos="421005" algn="l"/>
                <a:tab pos="421640" algn="l"/>
              </a:tabLst>
            </a:pP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 сельского здравоохранения</a:t>
            </a: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kk-KZ" sz="16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755225" y="6552203"/>
            <a:ext cx="340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kk-KZ" sz="1200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8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236" y="26923"/>
            <a:ext cx="11101527" cy="615553"/>
          </a:xfrm>
        </p:spPr>
        <p:txBody>
          <a:bodyPr/>
          <a:lstStyle/>
          <a:p>
            <a:pPr algn="ctr"/>
            <a:r>
              <a:rPr lang="ru-RU"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</a:t>
            </a:r>
            <a:r>
              <a:rPr lang="ru-RU" sz="20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</a:t>
            </a:r>
            <a:r>
              <a:rPr lang="ru-RU" sz="20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«МОДЕРНИЗАЦИЯ</a:t>
            </a:r>
            <a:r>
              <a:rPr lang="ru-RU" sz="20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</a:t>
            </a:r>
            <a:r>
              <a:rPr lang="ru-RU" sz="20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87919" y="967335"/>
            <a:ext cx="9437749" cy="5232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spc="-35" dirty="0" smtClean="0"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ОБЕСПЕЧЕНИЕ СЕЛЬСКИХ НАСЕЛЕННЫХ ПУНКТОВ ОРГАНИЗАЦИЯМИ ПМСП </a:t>
            </a:r>
            <a:r>
              <a:rPr lang="ru-RU" sz="1600" b="1" spc="-35" dirty="0" smtClean="0"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В СООТВЕТСТВИИ С НОРМАТИВАМИ</a:t>
            </a:r>
            <a:r>
              <a:rPr lang="ru-RU" sz="2000" b="1" spc="-35" dirty="0" smtClean="0"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ru-RU" sz="1400" i="1" spc="-35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(строительство </a:t>
            </a:r>
            <a:r>
              <a:rPr lang="ru-RU" sz="1400" i="1" spc="-35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655 </a:t>
            </a:r>
            <a:r>
              <a:rPr lang="ru-RU" sz="1400" i="1" spc="-35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объектов ПМСП: </a:t>
            </a:r>
            <a:r>
              <a:rPr lang="ru-RU" sz="1400" i="1" spc="-35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медпункты</a:t>
            </a:r>
            <a:r>
              <a:rPr lang="ru-RU" sz="1400" i="1" spc="-35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, </a:t>
            </a:r>
            <a:r>
              <a:rPr lang="ru-RU" sz="1400" i="1" spc="-35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ФАПы</a:t>
            </a:r>
            <a:r>
              <a:rPr lang="ru-RU" sz="1400" i="1" spc="-35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, врачебные </a:t>
            </a:r>
            <a:r>
              <a:rPr lang="ru-RU" sz="1400" i="1" spc="-35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амбулатории).</a:t>
            </a:r>
            <a:endParaRPr lang="ru-RU" sz="1400" i="1" spc="-35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868AED-F107-4218-AF33-F161235D44AF}"/>
              </a:ext>
            </a:extLst>
          </p:cNvPr>
          <p:cNvSpPr txBox="1"/>
          <p:nvPr/>
        </p:nvSpPr>
        <p:spPr>
          <a:xfrm>
            <a:off x="11705050" y="6410227"/>
            <a:ext cx="326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2387919" y="2148491"/>
            <a:ext cx="9369032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 algn="just">
              <a:lnSpc>
                <a:spcPct val="115000"/>
              </a:lnSpc>
              <a:buFont typeface="Arial"/>
              <a:buNone/>
            </a:pPr>
            <a:r>
              <a:rPr lang="ru-RU" sz="1600" spc="-35" dirty="0" smtClean="0"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ПОВЫШЕНИЕ </a:t>
            </a:r>
            <a:r>
              <a:rPr lang="ru-RU" sz="1600" spc="-35" dirty="0"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СВОЕВРЕМЕННОСТИ ОКАЗАНИЯ </a:t>
            </a:r>
            <a:r>
              <a:rPr lang="ru-RU" sz="1600" b="1" spc="-35" dirty="0"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ЭКСТРЕННОЙ МЕДИЦИНСКОЙ ПОМОЩИ</a:t>
            </a:r>
            <a:r>
              <a:rPr lang="ru-RU" sz="1600" spc="-35" dirty="0"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СЕЛЬСКОМУ </a:t>
            </a:r>
            <a:r>
              <a:rPr lang="ru-RU" sz="1600" spc="-35" dirty="0" smtClean="0"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НАСЕЛЕНИЮ </a:t>
            </a:r>
            <a:r>
              <a:rPr lang="ru-RU" sz="1400" i="1" spc="-35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(ввод в эксплуатацию 32 модернизированных МЦРБ с открытием отделений: инсультный центр, центр ЧКВ, перинатальный центр, отделения травматологии, хирургии и мед. реабилитации и оснащением КТ, МРТ, УЗИ, ИВЛ и </a:t>
            </a:r>
            <a:r>
              <a:rPr lang="ru-RU" sz="1400" i="1" spc="-35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др</a:t>
            </a:r>
            <a:r>
              <a:rPr lang="ru-RU" sz="1400" i="1" spc="-35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).</a:t>
            </a:r>
            <a:endParaRPr lang="ru-RU" sz="1300" i="1" spc="-35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Объект 3"/>
          <p:cNvSpPr txBox="1">
            <a:spLocks/>
          </p:cNvSpPr>
          <p:nvPr/>
        </p:nvSpPr>
        <p:spPr>
          <a:xfrm>
            <a:off x="2387919" y="3642245"/>
            <a:ext cx="9369032" cy="59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indent="0" algn="just">
              <a:lnSpc>
                <a:spcPct val="115000"/>
              </a:lnSpc>
              <a:buNone/>
            </a:pPr>
            <a:r>
              <a:rPr lang="ru-RU" sz="1600" spc="-35" dirty="0" smtClean="0"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ОБЕСПЕЧЕНИЕ </a:t>
            </a:r>
            <a:r>
              <a:rPr lang="ru-RU" sz="1600" spc="-35" dirty="0"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ОБЪЕКТОВ СЕЛЬСКОГО ЗДРАВООХРАНЕНИЯ </a:t>
            </a:r>
            <a:r>
              <a:rPr lang="ru-RU" sz="1600" b="1" spc="-35" dirty="0"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МЕДИЦИНСКИМИ КАДРАМИ </a:t>
            </a:r>
            <a:r>
              <a:rPr lang="ru-RU" sz="1300" i="1" spc="-35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(подготовка 1100 медицинских работников для медицинских объектов в рамках реализации национального проекта).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1855" y="931080"/>
            <a:ext cx="143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spc="-3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1:</a:t>
            </a:r>
            <a:r>
              <a:rPr lang="ru-RU" b="1" spc="-3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1855" y="2175876"/>
            <a:ext cx="143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spc="-3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2:</a:t>
            </a:r>
            <a:r>
              <a:rPr lang="ru-RU" b="1" spc="-3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7314" y="3631424"/>
            <a:ext cx="137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spc="-35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3:</a:t>
            </a:r>
            <a:endParaRPr lang="ru-RU" dirty="0"/>
          </a:p>
        </p:txBody>
      </p:sp>
      <p:sp>
        <p:nvSpPr>
          <p:cNvPr id="15" name="Прямоугольник с одним скругленным углом 48">
            <a:extLst>
              <a:ext uri="{FF2B5EF4-FFF2-40B4-BE49-F238E27FC236}">
                <a16:creationId xmlns="" xmlns:a16="http://schemas.microsoft.com/office/drawing/2014/main" id="{79F6473B-AA89-4615-8A9B-B1F5D51CA575}"/>
              </a:ext>
            </a:extLst>
          </p:cNvPr>
          <p:cNvSpPr/>
          <p:nvPr/>
        </p:nvSpPr>
        <p:spPr>
          <a:xfrm rot="10800000">
            <a:off x="2705575" y="-1337"/>
            <a:ext cx="9474677" cy="651467"/>
          </a:xfrm>
          <a:prstGeom prst="round1Rect">
            <a:avLst>
              <a:gd name="adj" fmla="val 42188"/>
            </a:avLst>
          </a:prstGeom>
          <a:solidFill>
            <a:srgbClr val="0062A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50912" y="-16610"/>
            <a:ext cx="699449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</a:t>
            </a:r>
          </a:p>
          <a:p>
            <a:pPr algn="r">
              <a:lnSpc>
                <a:spcPct val="110000"/>
              </a:lnSpc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«МОДЕРНИЗАЦИЯ СЕЛЬСКОГО ЗДРАВООХРАНЕНИЯ»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8B55C44-2A75-4D33-B756-6245FA973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" y="45826"/>
            <a:ext cx="615269" cy="606152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2387919" y="4952230"/>
            <a:ext cx="79248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2000" b="1" spc="-3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ПРОГНОЗНАЯ СТОИМОСТЬ НАЦПРОЕКТА  </a:t>
            </a:r>
            <a:r>
              <a:rPr lang="ru-RU" sz="2000" b="1" spc="-3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b="1" spc="-3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217,6</a:t>
            </a:r>
            <a:r>
              <a:rPr lang="ru-RU" sz="2000" b="1" spc="-3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2400" b="1" spc="-1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2000" b="1" spc="-1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000" b="1" spc="-1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3"/>
          <p:cNvSpPr txBox="1"/>
          <p:nvPr/>
        </p:nvSpPr>
        <p:spPr>
          <a:xfrm>
            <a:off x="399607" y="5733609"/>
            <a:ext cx="30480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-3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 </a:t>
            </a:r>
            <a:r>
              <a:rPr sz="1600" b="1" spc="-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600" b="1" spc="2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99,5 </a:t>
            </a:r>
            <a:r>
              <a:rPr sz="2000" b="1" spc="-1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sz="2000" b="1" spc="-1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sz="2000" b="1" spc="-1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3"/>
          <p:cNvSpPr txBox="1"/>
          <p:nvPr/>
        </p:nvSpPr>
        <p:spPr>
          <a:xfrm>
            <a:off x="4394913" y="5733608"/>
            <a:ext cx="30480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-3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год </a:t>
            </a:r>
            <a:r>
              <a:rPr sz="1600" b="1" spc="-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600" b="1" spc="2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98,0 </a:t>
            </a:r>
            <a:r>
              <a:rPr sz="2000" b="1" spc="-1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sz="2000" b="1" spc="-1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sz="2400" b="1" spc="-1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3"/>
          <p:cNvSpPr txBox="1"/>
          <p:nvPr/>
        </p:nvSpPr>
        <p:spPr>
          <a:xfrm>
            <a:off x="8367075" y="5733609"/>
            <a:ext cx="3048000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000" b="1" spc="-3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 </a:t>
            </a:r>
            <a:r>
              <a:rPr sz="1600" b="1" spc="-5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600" b="1" spc="2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1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20,1 </a:t>
            </a:r>
            <a:r>
              <a:rPr sz="2000" b="1" spc="-1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sz="2000" b="1" spc="-1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spc="-1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sz="2400" b="1" spc="-1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5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236" y="26923"/>
            <a:ext cx="11101527" cy="615553"/>
          </a:xfrm>
        </p:spPr>
        <p:txBody>
          <a:bodyPr/>
          <a:lstStyle/>
          <a:p>
            <a:pPr algn="ctr"/>
            <a:r>
              <a:rPr lang="ru-RU"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ПИЛОТНЫЙ</a:t>
            </a:r>
            <a:r>
              <a:rPr lang="ru-RU" sz="2000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</a:t>
            </a:r>
            <a:r>
              <a:rPr lang="ru-RU" sz="2000" spc="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3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spc="-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«МОДЕРНИЗАЦИЯ</a:t>
            </a:r>
            <a:r>
              <a:rPr lang="ru-RU" sz="2000" spc="2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</a:t>
            </a:r>
            <a:r>
              <a:rPr lang="ru-RU" sz="2000" spc="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ЗДРАВООХРАНЕНИЯ»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868AED-F107-4218-AF33-F161235D44AF}"/>
              </a:ext>
            </a:extLst>
          </p:cNvPr>
          <p:cNvSpPr txBox="1"/>
          <p:nvPr/>
        </p:nvSpPr>
        <p:spPr>
          <a:xfrm>
            <a:off x="11705050" y="6410227"/>
            <a:ext cx="326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с одним скругленным углом 48">
            <a:extLst>
              <a:ext uri="{FF2B5EF4-FFF2-40B4-BE49-F238E27FC236}">
                <a16:creationId xmlns="" xmlns:a16="http://schemas.microsoft.com/office/drawing/2014/main" id="{79F6473B-AA89-4615-8A9B-B1F5D51CA575}"/>
              </a:ext>
            </a:extLst>
          </p:cNvPr>
          <p:cNvSpPr/>
          <p:nvPr/>
        </p:nvSpPr>
        <p:spPr>
          <a:xfrm rot="10800000">
            <a:off x="2705575" y="-1337"/>
            <a:ext cx="9474677" cy="651467"/>
          </a:xfrm>
          <a:prstGeom prst="round1Rect">
            <a:avLst>
              <a:gd name="adj" fmla="val 42188"/>
            </a:avLst>
          </a:prstGeom>
          <a:solidFill>
            <a:srgbClr val="0062A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53286" y="-11813"/>
            <a:ext cx="9077823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ПРОГНОЗНЫЕ РАСХОДЫ НА РЕАЛИЗАЦИЮ НАЦИОНАЛЬНОГО ПРОЕКТА 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«МОДЕРНИЗАЦИЯ СЕЛЬСКОГО ЗДРАВООХРАНЕНИЯ»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8B55C44-2A75-4D33-B756-6245FA973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" y="45825"/>
            <a:ext cx="643318" cy="6337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2" y="1034869"/>
            <a:ext cx="11532124" cy="500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5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1"/>
          <p:cNvGrpSpPr/>
          <p:nvPr/>
        </p:nvGrpSpPr>
        <p:grpSpPr>
          <a:xfrm>
            <a:off x="285364" y="613858"/>
            <a:ext cx="11675744" cy="4749994"/>
            <a:chOff x="6391655" y="681228"/>
            <a:chExt cx="5665089" cy="5909056"/>
          </a:xfrm>
        </p:grpSpPr>
        <p:sp>
          <p:nvSpPr>
            <p:cNvPr id="3" name="object 12"/>
            <p:cNvSpPr/>
            <p:nvPr/>
          </p:nvSpPr>
          <p:spPr>
            <a:xfrm>
              <a:off x="6391655" y="681228"/>
              <a:ext cx="5664835" cy="642053"/>
            </a:xfrm>
            <a:custGeom>
              <a:avLst/>
              <a:gdLst/>
              <a:ahLst/>
              <a:cxnLst/>
              <a:rect l="l" t="t" r="r" b="b"/>
              <a:pathLst>
                <a:path w="5664834" h="771525">
                  <a:moveTo>
                    <a:pt x="5664708" y="0"/>
                  </a:moveTo>
                  <a:lnTo>
                    <a:pt x="0" y="0"/>
                  </a:lnTo>
                  <a:lnTo>
                    <a:pt x="0" y="771144"/>
                  </a:lnTo>
                  <a:lnTo>
                    <a:pt x="5664708" y="771144"/>
                  </a:lnTo>
                  <a:lnTo>
                    <a:pt x="5664708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3"/>
            <p:cNvSpPr/>
            <p:nvPr/>
          </p:nvSpPr>
          <p:spPr>
            <a:xfrm>
              <a:off x="6400990" y="1429511"/>
              <a:ext cx="0" cy="4852035"/>
            </a:xfrm>
            <a:custGeom>
              <a:avLst/>
              <a:gdLst/>
              <a:ahLst/>
              <a:cxnLst/>
              <a:rect l="l" t="t" r="r" b="b"/>
              <a:pathLst>
                <a:path h="4852035">
                  <a:moveTo>
                    <a:pt x="0" y="4591812"/>
                  </a:moveTo>
                  <a:lnTo>
                    <a:pt x="0" y="4851742"/>
                  </a:lnTo>
                </a:path>
                <a:path h="4852035">
                  <a:moveTo>
                    <a:pt x="0" y="0"/>
                  </a:moveTo>
                  <a:lnTo>
                    <a:pt x="0" y="4591812"/>
                  </a:lnTo>
                </a:path>
              </a:pathLst>
            </a:custGeom>
            <a:ln w="647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4"/>
            <p:cNvSpPr/>
            <p:nvPr/>
          </p:nvSpPr>
          <p:spPr>
            <a:xfrm>
              <a:off x="6400799" y="6021324"/>
              <a:ext cx="5655945" cy="568960"/>
            </a:xfrm>
            <a:custGeom>
              <a:avLst/>
              <a:gdLst/>
              <a:ahLst/>
              <a:cxnLst/>
              <a:rect l="l" t="t" r="r" b="b"/>
              <a:pathLst>
                <a:path w="5655945" h="568959">
                  <a:moveTo>
                    <a:pt x="5655563" y="0"/>
                  </a:moveTo>
                  <a:lnTo>
                    <a:pt x="0" y="0"/>
                  </a:lnTo>
                  <a:lnTo>
                    <a:pt x="0" y="568451"/>
                  </a:lnTo>
                  <a:lnTo>
                    <a:pt x="5655563" y="568451"/>
                  </a:lnTo>
                  <a:lnTo>
                    <a:pt x="5655563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15"/>
          <p:cNvSpPr txBox="1"/>
          <p:nvPr/>
        </p:nvSpPr>
        <p:spPr>
          <a:xfrm>
            <a:off x="6523804" y="1332966"/>
            <a:ext cx="5436781" cy="36651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11809" indent="-287020">
              <a:lnSpc>
                <a:spcPts val="173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ru-RU" sz="1600" b="1" spc="-15" dirty="0" smtClean="0">
                <a:solidFill>
                  <a:srgbClr val="538235"/>
                </a:solidFill>
                <a:latin typeface="Arial"/>
                <a:cs typeface="Arial"/>
              </a:rPr>
              <a:t>Стандартизация </a:t>
            </a:r>
            <a:r>
              <a:rPr lang="ru-RU" sz="1600" b="1" spc="-15" dirty="0">
                <a:solidFill>
                  <a:srgbClr val="538235"/>
                </a:solidFill>
                <a:latin typeface="Arial"/>
                <a:cs typeface="Arial"/>
              </a:rPr>
              <a:t>внешних параметров </a:t>
            </a:r>
            <a:r>
              <a:rPr lang="ru-RU" sz="1600" b="1" spc="-15" dirty="0" smtClean="0">
                <a:solidFill>
                  <a:srgbClr val="538235"/>
                </a:solidFill>
                <a:latin typeface="Arial"/>
                <a:cs typeface="Arial"/>
              </a:rPr>
              <a:t>зданий: </a:t>
            </a:r>
            <a:r>
              <a:rPr lang="ru-RU" sz="1600" spc="-105" dirty="0">
                <a:latin typeface="Microsoft Sans Serif"/>
                <a:cs typeface="Microsoft Sans Serif"/>
              </a:rPr>
              <a:t>узнаваемость объектов </a:t>
            </a:r>
            <a:r>
              <a:rPr lang="ru-RU" sz="1600" spc="-105" dirty="0" smtClean="0">
                <a:latin typeface="Microsoft Sans Serif"/>
                <a:cs typeface="Microsoft Sans Serif"/>
              </a:rPr>
              <a:t>ПМСП</a:t>
            </a:r>
          </a:p>
          <a:p>
            <a:pPr marL="12065" marR="511809">
              <a:lnSpc>
                <a:spcPts val="1730"/>
              </a:lnSpc>
              <a:spcBef>
                <a:spcPts val="5"/>
              </a:spcBef>
              <a:tabLst>
                <a:tab pos="299085" algn="l"/>
                <a:tab pos="299720" algn="l"/>
              </a:tabLst>
            </a:pPr>
            <a:endParaRPr sz="16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148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ru-RU" sz="1600" b="1" spc="-10" dirty="0">
                <a:solidFill>
                  <a:srgbClr val="538235"/>
                </a:solidFill>
                <a:latin typeface="Arial"/>
                <a:cs typeface="Arial"/>
              </a:rPr>
              <a:t>Экономия за счет унификации </a:t>
            </a:r>
            <a:r>
              <a:rPr lang="ru-RU" sz="1600" b="1" spc="-10" dirty="0" smtClean="0">
                <a:solidFill>
                  <a:srgbClr val="538235"/>
                </a:solidFill>
                <a:latin typeface="Arial"/>
                <a:cs typeface="Arial"/>
              </a:rPr>
              <a:t>проектов: </a:t>
            </a:r>
            <a:r>
              <a:rPr sz="1600" spc="-15" dirty="0" smtClean="0">
                <a:latin typeface="Microsoft Sans Serif"/>
                <a:cs typeface="Microsoft Sans Serif"/>
              </a:rPr>
              <a:t>о</a:t>
            </a:r>
            <a:r>
              <a:rPr lang="ru-RU" sz="1600" spc="-15" dirty="0">
                <a:latin typeface="Microsoft Sans Serif"/>
                <a:cs typeface="Microsoft Sans Serif"/>
              </a:rPr>
              <a:t>дни расходы на СМР и </a:t>
            </a:r>
            <a:r>
              <a:rPr lang="ru-RU" sz="1600" spc="-15" dirty="0" smtClean="0">
                <a:latin typeface="Microsoft Sans Serif"/>
                <a:cs typeface="Microsoft Sans Serif"/>
              </a:rPr>
              <a:t>оснащение</a:t>
            </a:r>
            <a:endParaRPr sz="2250" dirty="0">
              <a:latin typeface="Microsoft Sans Serif"/>
              <a:cs typeface="Microsoft Sans Serif"/>
            </a:endParaRPr>
          </a:p>
          <a:p>
            <a:pPr marL="299085" marR="5080" lvl="0" indent="-287020">
              <a:lnSpc>
                <a:spcPts val="1730"/>
              </a:lnSpc>
              <a:spcBef>
                <a:spcPts val="142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ru-RU" sz="1600" b="1" spc="-10" dirty="0">
                <a:solidFill>
                  <a:srgbClr val="538235"/>
                </a:solidFill>
                <a:latin typeface="Arial"/>
                <a:cs typeface="Arial"/>
              </a:rPr>
              <a:t>Исключение</a:t>
            </a:r>
            <a:r>
              <a:rPr lang="ru-RU" sz="1600" b="1" spc="1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lang="ru-RU" sz="1600" b="1" spc="-5" dirty="0">
                <a:solidFill>
                  <a:srgbClr val="538235"/>
                </a:solidFill>
                <a:latin typeface="Arial"/>
                <a:cs typeface="Arial"/>
              </a:rPr>
              <a:t>рисков</a:t>
            </a:r>
            <a:r>
              <a:rPr lang="ru-RU" sz="1600" b="1" spc="1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lang="ru-RU"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недобросовестного</a:t>
            </a:r>
            <a:r>
              <a:rPr lang="ru-RU" sz="1600" spc="5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исполнения </a:t>
            </a:r>
            <a:r>
              <a:rPr lang="ru-RU" sz="1600" spc="-409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проектными</a:t>
            </a:r>
            <a:r>
              <a:rPr lang="ru-RU" sz="1600" spc="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организациями</a:t>
            </a:r>
            <a:r>
              <a:rPr lang="ru-RU" sz="1600" spc="7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своих</a:t>
            </a:r>
            <a:r>
              <a:rPr lang="ru-RU" sz="1600" spc="3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обязательств</a:t>
            </a:r>
            <a:r>
              <a:rPr lang="ru-RU" sz="16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и </a:t>
            </a:r>
            <a:r>
              <a:rPr lang="ru-RU" sz="160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судебных</a:t>
            </a:r>
            <a:r>
              <a:rPr lang="ru-RU" sz="160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lang="ru-RU" sz="1600" spc="-20" dirty="0" smtClean="0">
                <a:solidFill>
                  <a:prstClr val="black"/>
                </a:solidFill>
                <a:latin typeface="Microsoft Sans Serif"/>
                <a:cs typeface="Microsoft Sans Serif"/>
              </a:rPr>
              <a:t>разбирательств</a:t>
            </a:r>
            <a:endParaRPr lang="en-US" sz="1600" dirty="0" smtClean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299085" marR="5080" lvl="0" indent="-287020">
              <a:lnSpc>
                <a:spcPts val="1730"/>
              </a:lnSpc>
              <a:spcBef>
                <a:spcPts val="142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endParaRPr sz="2250" dirty="0">
              <a:latin typeface="Microsoft Sans Serif"/>
              <a:cs typeface="Microsoft Sans Serif"/>
            </a:endParaRPr>
          </a:p>
          <a:p>
            <a:pPr marL="299085" marR="219075" indent="-287020">
              <a:lnSpc>
                <a:spcPts val="173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lang="ru-RU" sz="1600" b="1" spc="-15" dirty="0">
                <a:solidFill>
                  <a:srgbClr val="538235"/>
                </a:solidFill>
                <a:latin typeface="Arial"/>
                <a:cs typeface="Arial"/>
              </a:rPr>
              <a:t>Единообразное оснащение оборудованием </a:t>
            </a:r>
            <a:r>
              <a:rPr lang="ru-RU" sz="1600" spc="-15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медицинским и немедицинским </a:t>
            </a:r>
            <a:endParaRPr sz="16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065">
              <a:lnSpc>
                <a:spcPts val="1825"/>
              </a:lnSpc>
              <a:spcBef>
                <a:spcPts val="1150"/>
              </a:spcBef>
              <a:tabLst>
                <a:tab pos="299720" algn="l"/>
              </a:tabLst>
            </a:pP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 dirty="0">
              <a:latin typeface="Microsoft Sans Serif"/>
              <a:cs typeface="Microsoft Sans Serif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9728" y="703651"/>
            <a:ext cx="11360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13664" algn="ctr">
              <a:lnSpc>
                <a:spcPct val="100000"/>
              </a:lnSpc>
              <a:spcBef>
                <a:spcPts val="100"/>
              </a:spcBef>
            </a:pPr>
            <a:r>
              <a:rPr lang="ru-RU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Microsoft Sans Serif"/>
                <a:cs typeface="Microsoft Sans Serif"/>
              </a:rPr>
              <a:t>ЕДИНЫЙ</a:t>
            </a:r>
            <a:r>
              <a:rPr lang="ru-RU" spc="-25" dirty="0">
                <a:solidFill>
                  <a:schemeClr val="accent3">
                    <a:lumMod val="20000"/>
                    <a:lumOff val="80000"/>
                  </a:schemeClr>
                </a:solidFill>
                <a:latin typeface="Microsoft Sans Serif"/>
                <a:cs typeface="Microsoft Sans Serif"/>
              </a:rPr>
              <a:t> ПРОЕКТИРОВЩИК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Microsoft Sans Serif"/>
                <a:cs typeface="Microsoft Sans Serif"/>
              </a:rPr>
              <a:t> В </a:t>
            </a:r>
            <a:r>
              <a:rPr lang="ru-RU" spc="-30" dirty="0">
                <a:solidFill>
                  <a:schemeClr val="accent3">
                    <a:lumMod val="20000"/>
                    <a:lumOff val="80000"/>
                  </a:schemeClr>
                </a:solidFill>
                <a:latin typeface="Microsoft Sans Serif"/>
                <a:cs typeface="Microsoft Sans Serif"/>
              </a:rPr>
              <a:t>ЛИЦЕ</a:t>
            </a:r>
            <a:r>
              <a:rPr lang="ru-RU" spc="5" dirty="0">
                <a:solidFill>
                  <a:schemeClr val="accent3">
                    <a:lumMod val="20000"/>
                    <a:lumOff val="8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pc="-20" dirty="0">
                <a:solidFill>
                  <a:schemeClr val="accent3">
                    <a:lumMod val="20000"/>
                    <a:lumOff val="80000"/>
                  </a:schemeClr>
                </a:solidFill>
                <a:latin typeface="Microsoft Sans Serif"/>
                <a:cs typeface="Microsoft Sans Serif"/>
              </a:rPr>
              <a:t>НАЦИОНАЛЬНОГО</a:t>
            </a:r>
            <a:r>
              <a:rPr lang="ru-RU" spc="35" dirty="0">
                <a:solidFill>
                  <a:schemeClr val="accent3">
                    <a:lumMod val="20000"/>
                    <a:lumOff val="8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pc="-5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icrosoft Sans Serif"/>
                <a:cs typeface="Microsoft Sans Serif"/>
              </a:rPr>
              <a:t>ОПЕРАТОРА  </a:t>
            </a:r>
            <a:r>
              <a:rPr lang="ru-RU" spc="-2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icrosoft Sans Serif"/>
                <a:cs typeface="Microsoft Sans Serif"/>
              </a:rPr>
              <a:t>НАО</a:t>
            </a:r>
            <a:r>
              <a:rPr lang="ru-RU" spc="5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pc="-5" dirty="0">
                <a:solidFill>
                  <a:schemeClr val="accent3">
                    <a:lumMod val="20000"/>
                    <a:lumOff val="80000"/>
                  </a:schemeClr>
                </a:solidFill>
                <a:latin typeface="Microsoft Sans Serif"/>
                <a:cs typeface="Microsoft Sans Serif"/>
              </a:rPr>
              <a:t>«TURAR</a:t>
            </a:r>
            <a:r>
              <a:rPr lang="ru-RU" spc="10" dirty="0">
                <a:solidFill>
                  <a:schemeClr val="accent3">
                    <a:lumMod val="20000"/>
                    <a:lumOff val="80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lang="ru-RU" spc="-15" dirty="0">
                <a:solidFill>
                  <a:schemeClr val="accent3">
                    <a:lumMod val="20000"/>
                    <a:lumOff val="80000"/>
                  </a:schemeClr>
                </a:solidFill>
                <a:latin typeface="Microsoft Sans Serif"/>
                <a:cs typeface="Microsoft Sans Serif"/>
              </a:rPr>
              <a:t>HEALTHCARE»: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Microsoft Sans Serif"/>
              <a:cs typeface="Microsoft Sans Serif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7571" y="4915650"/>
            <a:ext cx="10783014" cy="40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7450" marR="1008380" lvl="1" indent="68580">
              <a:lnSpc>
                <a:spcPct val="107500"/>
              </a:lnSpc>
              <a:buFont typeface="Wingdings"/>
              <a:buChar char=""/>
              <a:tabLst>
                <a:tab pos="1542415" algn="l"/>
                <a:tab pos="1543050" algn="l"/>
              </a:tabLst>
            </a:pPr>
            <a:r>
              <a:rPr lang="ru-RU" sz="2000" b="1" spc="-15" dirty="0">
                <a:solidFill>
                  <a:srgbClr val="C00000"/>
                </a:solidFill>
                <a:latin typeface="Arial"/>
                <a:cs typeface="Arial"/>
              </a:rPr>
              <a:t>Контроль </a:t>
            </a:r>
            <a:r>
              <a:rPr lang="ru-RU" sz="2000" b="1" dirty="0">
                <a:solidFill>
                  <a:srgbClr val="C00000"/>
                </a:solidFill>
                <a:latin typeface="Arial"/>
                <a:cs typeface="Arial"/>
              </a:rPr>
              <a:t>на </a:t>
            </a:r>
            <a:r>
              <a:rPr lang="ru-RU" sz="2000" b="1" spc="-15" dirty="0">
                <a:solidFill>
                  <a:srgbClr val="C00000"/>
                </a:solidFill>
                <a:latin typeface="Arial"/>
                <a:cs typeface="Arial"/>
              </a:rPr>
              <a:t>всех </a:t>
            </a:r>
            <a:r>
              <a:rPr lang="ru-RU" sz="2000" b="1" spc="-5" dirty="0">
                <a:solidFill>
                  <a:srgbClr val="C00000"/>
                </a:solidFill>
                <a:latin typeface="Arial"/>
                <a:cs typeface="Arial"/>
              </a:rPr>
              <a:t>стадиях </a:t>
            </a:r>
            <a:r>
              <a:rPr lang="ru-RU" sz="2000" b="1" spc="-10" dirty="0">
                <a:solidFill>
                  <a:srgbClr val="C00000"/>
                </a:solidFill>
                <a:latin typeface="Arial"/>
                <a:cs typeface="Arial"/>
              </a:rPr>
              <a:t>проектирования</a:t>
            </a:r>
            <a:r>
              <a:rPr lang="ru-RU" sz="2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lang="ru-RU" sz="2000" b="1" spc="-10" dirty="0">
                <a:solidFill>
                  <a:srgbClr val="C00000"/>
                </a:solidFill>
                <a:latin typeface="Arial"/>
                <a:cs typeface="Arial"/>
              </a:rPr>
              <a:t> строительства</a:t>
            </a:r>
            <a:endParaRPr lang="ru-RU"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0" name="object 15"/>
          <p:cNvSpPr txBox="1"/>
          <p:nvPr/>
        </p:nvSpPr>
        <p:spPr>
          <a:xfrm>
            <a:off x="490237" y="1345029"/>
            <a:ext cx="5789919" cy="29367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11809" indent="-287020">
              <a:lnSpc>
                <a:spcPts val="173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5" dirty="0" err="1" smtClean="0">
                <a:solidFill>
                  <a:srgbClr val="538235"/>
                </a:solidFill>
                <a:latin typeface="Arial"/>
                <a:cs typeface="Arial"/>
              </a:rPr>
              <a:t>Унифицированный</a:t>
            </a:r>
            <a:r>
              <a:rPr sz="1600" b="1" spc="-15" dirty="0" smtClean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538235"/>
                </a:solidFill>
                <a:latin typeface="Arial"/>
                <a:cs typeface="Arial"/>
              </a:rPr>
              <a:t>подход </a:t>
            </a:r>
            <a:r>
              <a:rPr sz="1600" spc="-105" dirty="0">
                <a:latin typeface="Microsoft Sans Serif"/>
                <a:cs typeface="Microsoft Sans Serif"/>
              </a:rPr>
              <a:t>к</a:t>
            </a:r>
            <a:r>
              <a:rPr sz="1600" spc="-10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проектированию: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единый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набор,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площади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отделка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помещений, 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перечень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оборудования,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архитектурные</a:t>
            </a:r>
            <a:r>
              <a:rPr sz="1600" spc="8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облики,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стоимость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др.</a:t>
            </a:r>
            <a:endParaRPr sz="16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1485"/>
              </a:spcBef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538235"/>
                </a:solidFill>
                <a:latin typeface="Arial"/>
                <a:cs typeface="Arial"/>
              </a:rPr>
              <a:t>Оптимизация</a:t>
            </a:r>
            <a:r>
              <a:rPr sz="1600" b="1" spc="5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38235"/>
                </a:solidFill>
                <a:latin typeface="Arial"/>
                <a:cs typeface="Arial"/>
              </a:rPr>
              <a:t>сроков</a:t>
            </a:r>
            <a:r>
              <a:rPr sz="1600" b="1" spc="1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проектирования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538235"/>
              </a:buClr>
              <a:buFont typeface="Wingdings"/>
              <a:buChar char=""/>
            </a:pPr>
            <a:endParaRPr sz="10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0" dirty="0">
                <a:solidFill>
                  <a:srgbClr val="538235"/>
                </a:solidFill>
                <a:latin typeface="Arial"/>
                <a:cs typeface="Arial"/>
              </a:rPr>
              <a:t>Оптимизация</a:t>
            </a:r>
            <a:r>
              <a:rPr sz="1600" b="1" spc="7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538235"/>
                </a:solidFill>
                <a:latin typeface="Arial"/>
                <a:cs typeface="Arial"/>
              </a:rPr>
              <a:t>расходов</a:t>
            </a:r>
            <a:r>
              <a:rPr sz="1600" b="1" spc="3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за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счет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экономии</a:t>
            </a:r>
            <a:r>
              <a:rPr sz="1600" spc="8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масштаба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538235"/>
              </a:buClr>
              <a:buFont typeface="Wingdings"/>
              <a:buChar char=""/>
            </a:pPr>
            <a:endParaRPr sz="1050" dirty="0">
              <a:latin typeface="Microsoft Sans Serif"/>
              <a:cs typeface="Microsoft Sans Serif"/>
            </a:endParaRPr>
          </a:p>
          <a:p>
            <a:pPr marL="299085" marR="219075" indent="-287020">
              <a:lnSpc>
                <a:spcPts val="1730"/>
              </a:lnSpc>
              <a:buFont typeface="Wingdings"/>
              <a:buChar char=""/>
              <a:tabLst>
                <a:tab pos="299085" algn="l"/>
                <a:tab pos="299720" algn="l"/>
              </a:tabLst>
            </a:pPr>
            <a:r>
              <a:rPr sz="1600" b="1" spc="-15" dirty="0">
                <a:solidFill>
                  <a:srgbClr val="538235"/>
                </a:solidFill>
                <a:latin typeface="Arial"/>
                <a:cs typeface="Arial"/>
              </a:rPr>
              <a:t>Сокращение</a:t>
            </a:r>
            <a:r>
              <a:rPr sz="1600" b="1" spc="4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38235"/>
                </a:solidFill>
                <a:latin typeface="Arial"/>
                <a:cs typeface="Arial"/>
              </a:rPr>
              <a:t>сроков</a:t>
            </a:r>
            <a:r>
              <a:rPr sz="1600" b="1" spc="2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проведения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государственных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закупок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заключения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договоров</a:t>
            </a:r>
            <a:endParaRPr sz="1600" dirty="0">
              <a:latin typeface="Microsoft Sans Serif"/>
              <a:cs typeface="Microsoft Sans Serif"/>
            </a:endParaRPr>
          </a:p>
          <a:p>
            <a:pPr marL="299085" indent="-287020">
              <a:lnSpc>
                <a:spcPts val="1825"/>
              </a:lnSpc>
              <a:spcBef>
                <a:spcPts val="1150"/>
              </a:spcBef>
              <a:buFont typeface="Wingdings"/>
              <a:buChar char=""/>
              <a:tabLst>
                <a:tab pos="299720" algn="l"/>
              </a:tabLst>
            </a:pPr>
            <a:r>
              <a:rPr sz="1600" b="1" spc="-15" dirty="0" err="1" smtClean="0">
                <a:solidFill>
                  <a:srgbClr val="538235"/>
                </a:solidFill>
                <a:latin typeface="Arial"/>
                <a:cs typeface="Arial"/>
              </a:rPr>
              <a:t>Авторский</a:t>
            </a:r>
            <a:r>
              <a:rPr sz="1600" b="1" spc="50" dirty="0" smtClean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538235"/>
                </a:solidFill>
                <a:latin typeface="Arial"/>
                <a:cs typeface="Arial"/>
              </a:rPr>
              <a:t>надзор</a:t>
            </a:r>
            <a:r>
              <a:rPr sz="1600" b="1" spc="1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 err="1">
                <a:latin typeface="Microsoft Sans Serif"/>
                <a:cs typeface="Microsoft Sans Serif"/>
              </a:rPr>
              <a:t>соответствие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 err="1" smtClean="0">
                <a:latin typeface="Microsoft Sans Serif"/>
                <a:cs typeface="Microsoft Sans Serif"/>
              </a:rPr>
              <a:t>проекту</a:t>
            </a:r>
            <a:r>
              <a:rPr lang="ru-RU" sz="1600" spc="-20" dirty="0" smtClean="0">
                <a:latin typeface="Microsoft Sans Serif"/>
                <a:cs typeface="Microsoft Sans Serif"/>
              </a:rPr>
              <a:t> </a:t>
            </a:r>
            <a:r>
              <a:rPr sz="1600" spc="-5" dirty="0" smtClean="0">
                <a:latin typeface="Microsoft Sans Serif"/>
                <a:cs typeface="Microsoft Sans Serif"/>
              </a:rPr>
              <a:t>в </a:t>
            </a:r>
            <a:r>
              <a:rPr sz="1600" spc="-25" dirty="0" err="1">
                <a:latin typeface="Microsoft Sans Serif"/>
                <a:cs typeface="Microsoft Sans Serif"/>
              </a:rPr>
              <a:t>одном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 err="1" smtClean="0">
                <a:latin typeface="Microsoft Sans Serif"/>
                <a:cs typeface="Microsoft Sans Serif"/>
              </a:rPr>
              <a:t>лице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3" name="Прямоугольник с одним скругленным углом 48">
            <a:extLst>
              <a:ext uri="{FF2B5EF4-FFF2-40B4-BE49-F238E27FC236}">
                <a16:creationId xmlns="" xmlns:a16="http://schemas.microsoft.com/office/drawing/2014/main" id="{79F6473B-AA89-4615-8A9B-B1F5D51CA575}"/>
              </a:ext>
            </a:extLst>
          </p:cNvPr>
          <p:cNvSpPr/>
          <p:nvPr/>
        </p:nvSpPr>
        <p:spPr>
          <a:xfrm rot="10800000">
            <a:off x="2705574" y="-1337"/>
            <a:ext cx="9474677" cy="548418"/>
          </a:xfrm>
          <a:prstGeom prst="round1Rect">
            <a:avLst>
              <a:gd name="adj" fmla="val 42188"/>
            </a:avLst>
          </a:prstGeom>
          <a:solidFill>
            <a:srgbClr val="0062A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pc="-5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object 16"/>
          <p:cNvSpPr txBox="1"/>
          <p:nvPr/>
        </p:nvSpPr>
        <p:spPr>
          <a:xfrm>
            <a:off x="5777799" y="81393"/>
            <a:ext cx="631812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УНИФИЦИРОВАННЫЙ ПОДХОД К ПРОЕКТИРОВАНИЮ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B55C44-2A75-4D33-B756-6245FA973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" y="12192"/>
            <a:ext cx="585260" cy="57658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826295" y="6552203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kk-KZ" sz="1200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AC09E60-631E-46B5-A377-4422A4564ED3}"/>
              </a:ext>
            </a:extLst>
          </p:cNvPr>
          <p:cNvSpPr/>
          <p:nvPr/>
        </p:nvSpPr>
        <p:spPr>
          <a:xfrm>
            <a:off x="810705" y="5499995"/>
            <a:ext cx="10360058" cy="11364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6000"/>
                  <a:lumOff val="4000"/>
                </a:schemeClr>
              </a:gs>
              <a:gs pos="100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95300" dist="152400" sx="108000" sy="108000" algn="ctr" rotWithShape="0">
              <a:prstClr val="black">
                <a:alpha val="40000"/>
              </a:prstClr>
            </a:outerShdw>
            <a:reflection blurRad="44450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79730" algn="ctr">
              <a:buFont typeface="Wingdings" panose="05000000000000000000" pitchFamily="2" charset="2"/>
              <a:buChar char="ü"/>
              <a:tabLst>
                <a:tab pos="421005" algn="l"/>
                <a:tab pos="421640" algn="l"/>
              </a:tabLst>
            </a:pP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 </a:t>
            </a:r>
            <a:r>
              <a:rPr lang="ru-RU"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</a:t>
            </a: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определении лиц, </a:t>
            </a:r>
            <a:r>
              <a:rPr lang="ru-RU"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</a:t>
            </a:r>
            <a:r>
              <a:rPr lang="ru-RU" sz="16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приобретаться </a:t>
            </a:r>
            <a:r>
              <a:rPr lang="ru-RU" sz="1600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работы:</a:t>
            </a:r>
          </a:p>
          <a:p>
            <a:pPr indent="-379730" algn="ctr">
              <a:buFont typeface="Wingdings" panose="05000000000000000000" pitchFamily="2" charset="2"/>
              <a:buChar char="ü"/>
              <a:tabLst>
                <a:tab pos="421005" algn="l"/>
                <a:tab pos="421640" algn="l"/>
              </a:tabLst>
            </a:pPr>
            <a:endParaRPr lang="ru-RU" sz="5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470" lvl="1" algn="ctr">
              <a:tabLst>
                <a:tab pos="421005" algn="l"/>
                <a:tab pos="421640" algn="l"/>
              </a:tabLst>
            </a:pPr>
            <a:r>
              <a:rPr lang="ru-RU" sz="1600" i="1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i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проектированию объектов </a:t>
            </a:r>
            <a:r>
              <a:rPr lang="ru-RU" sz="1600" i="1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ПМСП - </a:t>
            </a:r>
            <a:r>
              <a:rPr lang="ru-RU" sz="1600" b="1" i="1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 </a:t>
            </a:r>
            <a:r>
              <a:rPr lang="ru-RU" sz="1600" b="1" i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i="1" spc="-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</a:t>
            </a:r>
            <a:r>
              <a:rPr lang="ru-RU" sz="1600" b="1" i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spc="-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ru-RU" sz="1600" b="1" i="1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i="1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i="1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470" lvl="1" algn="ctr">
              <a:tabLst>
                <a:tab pos="421005" algn="l"/>
                <a:tab pos="421640" algn="l"/>
              </a:tabLst>
            </a:pPr>
            <a:r>
              <a:rPr lang="ru-RU" sz="1600" i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 привязке объектов </a:t>
            </a:r>
            <a:r>
              <a:rPr lang="ru-RU" sz="1600" i="1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ПМСП - </a:t>
            </a:r>
            <a:r>
              <a:rPr lang="ru-RU" sz="1600" b="1" i="1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600" b="1" i="1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i="1" spc="-5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КазНИИСА</a:t>
            </a:r>
            <a:r>
              <a:rPr lang="ru-RU" sz="1600" b="1" i="1" spc="-5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kk-KZ" sz="1600" b="1" i="1" spc="-5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3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1"/>
          <p:cNvSpPr txBox="1">
            <a:spLocks/>
          </p:cNvSpPr>
          <p:nvPr/>
        </p:nvSpPr>
        <p:spPr>
          <a:xfrm>
            <a:off x="295980" y="518541"/>
            <a:ext cx="11101527" cy="64623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1973" y="644992"/>
            <a:ext cx="11931340" cy="6114559"/>
            <a:chOff x="45650" y="519494"/>
            <a:chExt cx="11931340" cy="6522069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="" xmlns:a16="http://schemas.microsoft.com/office/drawing/2014/main" id="{1AA7EDE3-CAB5-4644-9165-BD4E8B29D2DB}"/>
                </a:ext>
              </a:extLst>
            </p:cNvPr>
            <p:cNvCxnSpPr/>
            <p:nvPr/>
          </p:nvCxnSpPr>
          <p:spPr>
            <a:xfrm flipH="1">
              <a:off x="5775851" y="992699"/>
              <a:ext cx="12891" cy="5822876"/>
            </a:xfrm>
            <a:prstGeom prst="line">
              <a:avLst/>
            </a:prstGeom>
            <a:noFill/>
            <a:ln w="28575" cap="flat" cmpd="sng" algn="ctr">
              <a:solidFill>
                <a:srgbClr val="00206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F540B65E-3736-4147-9A21-BE26FD9E133D}"/>
                </a:ext>
              </a:extLst>
            </p:cNvPr>
            <p:cNvSpPr/>
            <p:nvPr/>
          </p:nvSpPr>
          <p:spPr>
            <a:xfrm>
              <a:off x="45650" y="1775825"/>
              <a:ext cx="5444948" cy="590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</a:rPr>
                <a:t>Прохождение вневедомственной государственной экспертизы проектов в РГП «Госэкспертиза». </a:t>
              </a:r>
              <a:endParaRPr lang="kk-KZ" sz="15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Блок-схема: альтернативный процесс 30">
              <a:extLst>
                <a:ext uri="{FF2B5EF4-FFF2-40B4-BE49-F238E27FC236}">
                  <a16:creationId xmlns="" xmlns:a16="http://schemas.microsoft.com/office/drawing/2014/main" id="{21A38507-D2CF-4FE6-BA55-17F40A3C99E2}"/>
                </a:ext>
              </a:extLst>
            </p:cNvPr>
            <p:cNvSpPr/>
            <p:nvPr/>
          </p:nvSpPr>
          <p:spPr>
            <a:xfrm>
              <a:off x="153043" y="523141"/>
              <a:ext cx="5421161" cy="337343"/>
            </a:xfrm>
            <a:prstGeom prst="flowChartAlternateProcess">
              <a:avLst/>
            </a:prstGeom>
            <a:solidFill>
              <a:srgbClr val="002060"/>
            </a:solidFill>
            <a:ln w="19050" cap="flat" cmpd="sng" algn="ctr">
              <a:solidFill>
                <a:srgbClr val="4472C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ПЛАН: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801D1AC4-C669-418D-9D65-5C37F41EF6A7}"/>
                </a:ext>
              </a:extLst>
            </p:cNvPr>
            <p:cNvSpPr/>
            <p:nvPr/>
          </p:nvSpPr>
          <p:spPr>
            <a:xfrm>
              <a:off x="46285" y="3235017"/>
              <a:ext cx="5444313" cy="590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</a:rPr>
                <a:t>Выделение земельных участков под строительство </a:t>
              </a:r>
              <a:r>
                <a:rPr lang="ru-RU" sz="15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655</a:t>
              </a: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</a:rPr>
                <a:t> объектов ПМСП </a:t>
              </a:r>
              <a:r>
                <a:rPr lang="ru-RU" sz="14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(на 2023 год – 309, на 2024 год - 346)</a:t>
              </a: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</a:rPr>
                <a:t>.</a:t>
              </a:r>
              <a:endParaRPr lang="kk-KZ" sz="15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Блок-схема: альтернативный процесс 45">
              <a:extLst>
                <a:ext uri="{FF2B5EF4-FFF2-40B4-BE49-F238E27FC236}">
                  <a16:creationId xmlns="" xmlns:a16="http://schemas.microsoft.com/office/drawing/2014/main" id="{DE6D3D89-430E-4CB4-9910-134AEFEFE4A4}"/>
                </a:ext>
              </a:extLst>
            </p:cNvPr>
            <p:cNvSpPr/>
            <p:nvPr/>
          </p:nvSpPr>
          <p:spPr>
            <a:xfrm>
              <a:off x="6074752" y="519494"/>
              <a:ext cx="5902238" cy="337343"/>
            </a:xfrm>
            <a:prstGeom prst="flowChartAlternateProcess">
              <a:avLst/>
            </a:prstGeom>
            <a:solidFill>
              <a:srgbClr val="002060"/>
            </a:solidFill>
            <a:ln w="19050" cap="flat" cmpd="sng" algn="ctr">
              <a:solidFill>
                <a:srgbClr val="4472C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ИСПОЛНЕНИЕ: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="" xmlns:a16="http://schemas.microsoft.com/office/drawing/2014/main" id="{801D1AC4-C669-418D-9D65-5C37F41EF6A7}"/>
                </a:ext>
              </a:extLst>
            </p:cNvPr>
            <p:cNvSpPr/>
            <p:nvPr/>
          </p:nvSpPr>
          <p:spPr>
            <a:xfrm>
              <a:off x="5859094" y="3239946"/>
              <a:ext cx="6090098" cy="558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Выделено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654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земельных участков </a:t>
              </a:r>
              <a:r>
                <a:rPr lang="ru-RU" sz="12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(2023 год – 309 </a:t>
              </a:r>
              <a:r>
                <a:rPr lang="ru-RU" sz="900" dirty="0">
                  <a:solidFill>
                    <a:srgbClr val="002060"/>
                  </a:solidFill>
                  <a:latin typeface="Arial" panose="020B0604020202020204" pitchFamily="34" charset="0"/>
                </a:rPr>
                <a:t>(100%)</a:t>
              </a:r>
              <a:r>
                <a:rPr lang="ru-RU" sz="12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, 2024 год - </a:t>
              </a:r>
              <a:r>
                <a:rPr lang="ru-RU" sz="120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345), 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завершаются процедуры по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1 объекту 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Актюбинской области</a:t>
              </a:r>
              <a:r>
                <a:rPr lang="ru-RU" sz="110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.</a:t>
              </a:r>
              <a:endParaRPr lang="kk-KZ" sz="1100" i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="" xmlns:a16="http://schemas.microsoft.com/office/drawing/2014/main" id="{801D1AC4-C669-418D-9D65-5C37F41EF6A7}"/>
                </a:ext>
              </a:extLst>
            </p:cNvPr>
            <p:cNvSpPr/>
            <p:nvPr/>
          </p:nvSpPr>
          <p:spPr>
            <a:xfrm>
              <a:off x="59505" y="4790123"/>
              <a:ext cx="5444948" cy="590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</a:rPr>
                <a:t>Внесение</a:t>
              </a:r>
              <a:r>
                <a:rPr lang="en-US" sz="15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</a:rPr>
                <a:t>бюджетных заявок в Министерство финансов РК </a:t>
              </a:r>
              <a:r>
                <a:rPr lang="ru-RU" sz="14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(по объектам с разработанной МИО ПСД).</a:t>
              </a:r>
              <a:endParaRPr lang="kk-KZ" sz="1400" i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="" xmlns:a16="http://schemas.microsoft.com/office/drawing/2014/main" id="{801D1AC4-C669-418D-9D65-5C37F41EF6A7}"/>
                </a:ext>
              </a:extLst>
            </p:cNvPr>
            <p:cNvSpPr/>
            <p:nvPr/>
          </p:nvSpPr>
          <p:spPr>
            <a:xfrm>
              <a:off x="5859094" y="4759958"/>
              <a:ext cx="6099124" cy="2281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Выделено финансирование из РБ на строительство 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99 объектов </a:t>
              </a:r>
              <a:r>
                <a:rPr lang="ru-RU" sz="110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(по ПСД, разработанной МИО)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в 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сумме 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22,9 млрд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тг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. 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(решение РБК от 28 февраля </a:t>
              </a:r>
              <a:r>
                <a:rPr lang="ru-RU" sz="1050" i="1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т.г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.), 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из них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на сегодня: </a:t>
              </a:r>
            </a:p>
            <a:p>
              <a:pPr algn="just"/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    - по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37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объектам определены подрядчики и заключены договора на СМР 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(</a:t>
              </a:r>
              <a:r>
                <a:rPr lang="ru-RU" sz="1050" i="1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Атырауская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– 3, Актюбинская  - 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8, 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ВКО – 6, 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ЗКО – 5, Карагандинская – 9, </a:t>
              </a:r>
              <a:r>
                <a:rPr lang="ru-RU" sz="1050" i="1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Костанайская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– 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2, 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СКО – 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4);</a:t>
              </a:r>
              <a:endParaRPr lang="ru-RU" sz="1050" i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pPr algn="just"/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    - по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31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объекту – договора на стадии подписания </a:t>
              </a:r>
              <a:r>
                <a:rPr lang="ru-RU" sz="140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(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ВКО 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– 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7, 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ЗКО – 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7, 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Карагандинская – 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5, </a:t>
              </a:r>
              <a:r>
                <a:rPr lang="ru-RU" sz="1050" i="1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Костанайская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 – 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4, 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СКО – 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3, </a:t>
              </a:r>
              <a:r>
                <a:rPr lang="kk-KZ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Ұлытау - 5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); </a:t>
              </a:r>
            </a:p>
            <a:p>
              <a:pPr algn="just"/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05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      - 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по остальным 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31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 объектам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проводятся 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конкурсные процедуры 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(ВКО – 6, </a:t>
              </a:r>
              <a:r>
                <a:rPr lang="ru-RU" sz="1050" i="1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Жамбылская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 – 10,  </a:t>
              </a:r>
              <a:r>
                <a:rPr lang="ru-RU" sz="1050" i="1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Кызылординская</a:t>
              </a:r>
              <a:r>
                <a:rPr lang="ru-RU" sz="105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 – 15). </a:t>
              </a:r>
              <a:endParaRPr lang="kk-KZ" sz="1050" i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="" xmlns:a16="http://schemas.microsoft.com/office/drawing/2014/main" id="{57B79BA6-AB45-2BD1-29E4-E3BE37F559D7}"/>
                </a:ext>
              </a:extLst>
            </p:cNvPr>
            <p:cNvSpPr/>
            <p:nvPr/>
          </p:nvSpPr>
          <p:spPr>
            <a:xfrm>
              <a:off x="5859094" y="895799"/>
              <a:ext cx="6098154" cy="1707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НАО «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Turar Healthcare»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разработана ПСД по 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3 объектам ПМСП </a:t>
              </a:r>
              <a:r>
                <a:rPr lang="ru-RU" sz="1000" dirty="0">
                  <a:solidFill>
                    <a:srgbClr val="002060"/>
                  </a:solidFill>
                  <a:latin typeface="Arial" panose="020B0604020202020204" pitchFamily="34" charset="0"/>
                </a:rPr>
                <a:t>(МП, ФАП, ВА) 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для 5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регионов</a:t>
              </a:r>
              <a:r>
                <a:rPr lang="kk-KZ" sz="14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kk-KZ" sz="110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(</a:t>
              </a:r>
              <a:r>
                <a:rPr lang="ru-RU" sz="1100" i="1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Акмолинская</a:t>
              </a:r>
              <a:r>
                <a:rPr lang="ru-RU" sz="110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, </a:t>
              </a:r>
              <a:r>
                <a:rPr lang="ru-RU" sz="1100" i="1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Алматинская</a:t>
              </a:r>
              <a:r>
                <a:rPr lang="ru-RU" sz="11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, </a:t>
              </a:r>
              <a:r>
                <a:rPr lang="ru-RU" sz="1100" i="1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Жамбылск</a:t>
              </a:r>
              <a:r>
                <a:rPr lang="kk-KZ" sz="11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ая, </a:t>
              </a:r>
              <a:r>
                <a:rPr lang="ru-RU" sz="110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ЗКО, </a:t>
              </a:r>
              <a:r>
                <a:rPr lang="ru-RU" sz="1100" i="1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Туркестанск</a:t>
              </a:r>
              <a:r>
                <a:rPr lang="kk-KZ" sz="110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ая)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, из них:</a:t>
              </a:r>
            </a:p>
            <a:p>
              <a:pPr algn="just"/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    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-</a:t>
              </a:r>
              <a:r>
                <a:rPr lang="ru-RU" sz="110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получены 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положительные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заключения экспертизы по объектам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Акмолинской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(3) 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и Западно-Казахстанской </a:t>
              </a:r>
              <a:r>
                <a:rPr lang="ru-RU" sz="1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(3) областей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;</a:t>
              </a:r>
            </a:p>
            <a:p>
              <a:pPr algn="just"/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    -</a:t>
              </a:r>
              <a:r>
                <a:rPr lang="ru-RU" sz="14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kk-KZ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по остальным </a:t>
              </a:r>
              <a:r>
                <a:rPr lang="kk-KZ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регионам </a:t>
              </a:r>
              <a:r>
                <a:rPr lang="kk-KZ" sz="11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(</a:t>
              </a:r>
              <a:r>
                <a:rPr lang="ru-RU" sz="11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Алматинская, </a:t>
              </a:r>
              <a:r>
                <a:rPr lang="ru-RU" sz="1100" i="1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Жамбылск</a:t>
              </a:r>
              <a:r>
                <a:rPr lang="kk-KZ" sz="11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ая, </a:t>
              </a:r>
              <a:r>
                <a:rPr lang="ru-RU" sz="1100" i="1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Туркестанск</a:t>
              </a:r>
              <a:r>
                <a:rPr lang="kk-KZ" sz="1100" i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ая)</a:t>
              </a:r>
              <a:r>
                <a:rPr lang="ru-RU" sz="1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ПСД на стадии прохождения экспертизы. </a:t>
              </a:r>
              <a:endParaRPr lang="kk-KZ" sz="14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903AFE3D-DB9F-A40C-33D5-2C4EE93DCA73}"/>
                </a:ext>
              </a:extLst>
            </p:cNvPr>
            <p:cNvSpPr/>
            <p:nvPr/>
          </p:nvSpPr>
          <p:spPr>
            <a:xfrm>
              <a:off x="59505" y="1030058"/>
              <a:ext cx="5417239" cy="590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</a:rPr>
                <a:t>Разработка НАО «</a:t>
              </a:r>
              <a:r>
                <a:rPr lang="en-US" sz="1500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Turar</a:t>
              </a:r>
              <a:r>
                <a:rPr lang="en-US" sz="1500" dirty="0">
                  <a:solidFill>
                    <a:srgbClr val="002060"/>
                  </a:solidFill>
                  <a:latin typeface="Arial" panose="020B0604020202020204" pitchFamily="34" charset="0"/>
                </a:rPr>
                <a:t> Healthcare»</a:t>
              </a: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</a:rPr>
                <a:t> «типовых» ПСД 3 объектов ПМСП </a:t>
              </a:r>
              <a:r>
                <a:rPr lang="ru-RU" sz="12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(МП, ФАП, ВА)</a:t>
              </a:r>
              <a:r>
                <a:rPr lang="ru-RU" sz="14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.</a:t>
              </a:r>
              <a:endParaRPr lang="kk-KZ" sz="1400" i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="" xmlns:a16="http://schemas.microsoft.com/office/drawing/2014/main" id="{34A68E2C-8D53-0C18-D5A9-C5E146C0CB5B}"/>
                </a:ext>
              </a:extLst>
            </p:cNvPr>
            <p:cNvSpPr/>
            <p:nvPr/>
          </p:nvSpPr>
          <p:spPr>
            <a:xfrm>
              <a:off x="45650" y="2598199"/>
              <a:ext cx="5341811" cy="590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ru-RU" sz="1500" dirty="0">
                  <a:solidFill>
                    <a:srgbClr val="002060"/>
                  </a:solidFill>
                  <a:latin typeface="Arial" panose="020B0604020202020204" pitchFamily="34" charset="0"/>
                </a:rPr>
                <a:t>Привязка (адаптация) проектов повторного применения АО «</a:t>
              </a:r>
              <a:r>
                <a:rPr lang="ru-RU" sz="1500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КазНИИСА</a:t>
              </a:r>
              <a:r>
                <a:rPr lang="ru-RU" sz="14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.</a:t>
              </a:r>
              <a:endParaRPr lang="kk-KZ" sz="1400" i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15D80CC4-8486-9F3D-E5A4-D399FC7C2C8E}"/>
                </a:ext>
              </a:extLst>
            </p:cNvPr>
            <p:cNvSpPr/>
            <p:nvPr/>
          </p:nvSpPr>
          <p:spPr>
            <a:xfrm>
              <a:off x="5878836" y="2603930"/>
              <a:ext cx="6098154" cy="558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Осуществляется сбор исходных данных для проведения привязки проектов АО «</a:t>
              </a:r>
              <a:r>
                <a:rPr lang="ru-RU" sz="1400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КазНИИСА</a:t>
              </a:r>
              <a:r>
                <a:rPr lang="ru-RU" sz="1400" dirty="0">
                  <a:solidFill>
                    <a:srgbClr val="002060"/>
                  </a:solidFill>
                  <a:latin typeface="Arial" panose="020B0604020202020204" pitchFamily="34" charset="0"/>
                </a:rPr>
                <a:t>» </a:t>
              </a:r>
              <a:r>
                <a:rPr lang="en-US" sz="12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(</a:t>
              </a:r>
              <a:r>
                <a:rPr lang="ru-RU" sz="12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АПЗ, тех. условия и др.)</a:t>
              </a:r>
              <a:r>
                <a:rPr lang="en-US" sz="1200" i="1" dirty="0">
                  <a:solidFill>
                    <a:srgbClr val="002060"/>
                  </a:solidFill>
                  <a:latin typeface="Arial" panose="020B0604020202020204" pitchFamily="34" charset="0"/>
                </a:rPr>
                <a:t>. </a:t>
              </a:r>
              <a:endParaRPr lang="kk-KZ" sz="1200" b="1" i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1826295" y="6552203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kk-KZ" sz="1200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A5116902-14BB-AF24-6335-75A066B68310}"/>
              </a:ext>
            </a:extLst>
          </p:cNvPr>
          <p:cNvSpPr/>
          <p:nvPr/>
        </p:nvSpPr>
        <p:spPr>
          <a:xfrm>
            <a:off x="110655" y="3858056"/>
            <a:ext cx="5359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kk-KZ" sz="1500" dirty="0">
                <a:solidFill>
                  <a:srgbClr val="002060"/>
                </a:solidFill>
                <a:latin typeface="Arial" panose="020B0604020202020204" pitchFamily="34" charset="0"/>
              </a:rPr>
              <a:t>Внесение изменений в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</a:rPr>
              <a:t>Правила рассмотрения и отбора целевых трансфертов на развитие </a:t>
            </a:r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</a:rPr>
              <a:t>(утв. приказом МФ РК от 25 февраля 2015 года № 126)</a:t>
            </a:r>
            <a:r>
              <a:rPr lang="kk-KZ" sz="1300" b="1" i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sz="1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A5116902-14BB-AF24-6335-75A066B68310}"/>
              </a:ext>
            </a:extLst>
          </p:cNvPr>
          <p:cNvSpPr/>
          <p:nvPr/>
        </p:nvSpPr>
        <p:spPr>
          <a:xfrm>
            <a:off x="5905417" y="3844289"/>
            <a:ext cx="6015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Приказом Заместителя Премьер-Министра - Министра финансов РК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</a:rPr>
              <a:t>от 2 февраля 2023 года № 141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внесены изменения в Правила рассмотрения и отбора целевых трансфертов на развитие</a:t>
            </a:r>
            <a:r>
              <a:rPr lang="kk-KZ" sz="1200" b="1" i="1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sz="12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с одним скругленным углом 48">
            <a:extLst>
              <a:ext uri="{FF2B5EF4-FFF2-40B4-BE49-F238E27FC236}">
                <a16:creationId xmlns="" xmlns:a16="http://schemas.microsoft.com/office/drawing/2014/main" id="{79F6473B-AA89-4615-8A9B-B1F5D51CA575}"/>
              </a:ext>
            </a:extLst>
          </p:cNvPr>
          <p:cNvSpPr/>
          <p:nvPr/>
        </p:nvSpPr>
        <p:spPr>
          <a:xfrm rot="10800000">
            <a:off x="2705574" y="-1338"/>
            <a:ext cx="9474677" cy="559189"/>
          </a:xfrm>
          <a:prstGeom prst="round1Rect">
            <a:avLst>
              <a:gd name="adj" fmla="val 42188"/>
            </a:avLst>
          </a:prstGeom>
          <a:solidFill>
            <a:srgbClr val="0062A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35065" y="-54969"/>
            <a:ext cx="6424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ЗАПЛАНИРОВАННЫХ МЕРОПРИЯТИЙ </a:t>
            </a:r>
          </a:p>
          <a:p>
            <a:pPr algn="ctr"/>
            <a:r>
              <a:rPr lang="ru-RU" b="1" kern="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АМБУЛАТОРНЫМ ОРГАНИЗАЦИЯМ (ПМСП)</a:t>
            </a:r>
            <a:endParaRPr lang="ru-RU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68B55C44-2A75-4D33-B756-6245FA973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" y="17852"/>
            <a:ext cx="59382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9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E58BDD00-055A-7341-6945-372E02BE6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091" y="992791"/>
            <a:ext cx="3870000" cy="24395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FEED1E5-7E66-B0D2-4628-D20529DE9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98" y="964102"/>
            <a:ext cx="3743484" cy="24486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FE4EDFA-0EE0-6CE8-7115-2E8D4FB1E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374" y="1072458"/>
            <a:ext cx="3736030" cy="2359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1EFC01E-03F3-D989-6F4C-E7B508F982C6}"/>
              </a:ext>
            </a:extLst>
          </p:cNvPr>
          <p:cNvSpPr txBox="1"/>
          <p:nvPr/>
        </p:nvSpPr>
        <p:spPr>
          <a:xfrm>
            <a:off x="4401691" y="3382139"/>
            <a:ext cx="3352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Мощность: до 40 посещений в смену</a:t>
            </a:r>
          </a:p>
          <a:p>
            <a:pPr>
              <a:lnSpc>
                <a:spcPct val="100000"/>
              </a:lnSpc>
            </a:pPr>
            <a:r>
              <a:rPr lang="ru-RU" sz="1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здания: </a:t>
            </a:r>
            <a:r>
              <a:rPr lang="ru-RU" sz="13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 </a:t>
            </a:r>
            <a:r>
              <a:rPr lang="ru-RU" sz="13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3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</a:p>
          <a:p>
            <a:r>
              <a:rPr lang="ru-RU" sz="1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стоимость: </a:t>
            </a:r>
            <a:r>
              <a:rPr lang="ru-RU" sz="13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230,0 </a:t>
            </a:r>
            <a:r>
              <a:rPr lang="ru-RU" sz="1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3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lang="ru-RU" sz="13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F993C3C-11FE-3B45-37C0-004390D2362E}"/>
              </a:ext>
            </a:extLst>
          </p:cNvPr>
          <p:cNvSpPr txBox="1"/>
          <p:nvPr/>
        </p:nvSpPr>
        <p:spPr>
          <a:xfrm>
            <a:off x="399607" y="3392608"/>
            <a:ext cx="3429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Мощность: до 25 посещений в смену</a:t>
            </a:r>
          </a:p>
          <a:p>
            <a:pPr>
              <a:lnSpc>
                <a:spcPct val="100000"/>
              </a:lnSpc>
            </a:pPr>
            <a:r>
              <a:rPr lang="ru-RU" sz="1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здания: </a:t>
            </a:r>
            <a:r>
              <a:rPr lang="ru-RU" sz="13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 </a:t>
            </a:r>
            <a:r>
              <a:rPr lang="ru-RU" sz="13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3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</a:p>
          <a:p>
            <a:pPr>
              <a:lnSpc>
                <a:spcPct val="100000"/>
              </a:lnSpc>
            </a:pPr>
            <a:r>
              <a:rPr lang="ru-RU" sz="13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стоимость: 163,3 млн </a:t>
            </a:r>
            <a:r>
              <a:rPr lang="ru-RU" sz="13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lang="ru-RU" sz="13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9F12904-74FB-EEC3-56D6-556EB072C475}"/>
              </a:ext>
            </a:extLst>
          </p:cNvPr>
          <p:cNvSpPr txBox="1"/>
          <p:nvPr/>
        </p:nvSpPr>
        <p:spPr>
          <a:xfrm>
            <a:off x="8423072" y="3383181"/>
            <a:ext cx="34025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Мощность: до 50 посещений в смену</a:t>
            </a:r>
          </a:p>
          <a:p>
            <a:pPr>
              <a:lnSpc>
                <a:spcPct val="100000"/>
              </a:lnSpc>
            </a:pPr>
            <a:r>
              <a:rPr lang="ru-RU" sz="1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здания: </a:t>
            </a:r>
            <a:r>
              <a:rPr lang="ru-RU" sz="13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440 </a:t>
            </a:r>
            <a:r>
              <a:rPr lang="ru-RU" sz="13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3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</a:p>
          <a:p>
            <a:r>
              <a:rPr lang="ru-RU" sz="1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стоимость: </a:t>
            </a:r>
            <a:r>
              <a:rPr lang="ru-RU" sz="13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356,7 </a:t>
            </a:r>
            <a:r>
              <a:rPr lang="ru-RU" sz="13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3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endParaRPr lang="ru-RU" sz="13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B868AED-F107-4218-AF33-F161235D44AF}"/>
              </a:ext>
            </a:extLst>
          </p:cNvPr>
          <p:cNvSpPr txBox="1"/>
          <p:nvPr/>
        </p:nvSpPr>
        <p:spPr>
          <a:xfrm>
            <a:off x="11804849" y="652253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с одним скругленным углом 48">
            <a:extLst>
              <a:ext uri="{FF2B5EF4-FFF2-40B4-BE49-F238E27FC236}">
                <a16:creationId xmlns="" xmlns:a16="http://schemas.microsoft.com/office/drawing/2014/main" id="{79F6473B-AA89-4615-8A9B-B1F5D51CA575}"/>
              </a:ext>
            </a:extLst>
          </p:cNvPr>
          <p:cNvSpPr/>
          <p:nvPr/>
        </p:nvSpPr>
        <p:spPr>
          <a:xfrm rot="10800000">
            <a:off x="2705575" y="-1337"/>
            <a:ext cx="9474677" cy="651467"/>
          </a:xfrm>
          <a:prstGeom prst="round1Rect">
            <a:avLst>
              <a:gd name="adj" fmla="val 42188"/>
            </a:avLst>
          </a:prstGeom>
          <a:solidFill>
            <a:srgbClr val="0062A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50912" y="-16610"/>
            <a:ext cx="6994492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ПРОЕКТ </a:t>
            </a:r>
          </a:p>
          <a:p>
            <a:pPr algn="r">
              <a:lnSpc>
                <a:spcPct val="110000"/>
              </a:lnSpc>
              <a:defRPr/>
            </a:pPr>
            <a:r>
              <a:rPr lang="ru-RU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«МОДЕРНИЗАЦИЯ СЕЛЬСКОГО ЗДРАВООХРАНЕНИЯ»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68B55C44-2A75-4D33-B756-6245FA9739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" y="45826"/>
            <a:ext cx="615269" cy="6061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E5463B4-DE1E-F02F-4792-43AA1AC848FB}"/>
              </a:ext>
            </a:extLst>
          </p:cNvPr>
          <p:cNvSpPr txBox="1"/>
          <p:nvPr/>
        </p:nvSpPr>
        <p:spPr>
          <a:xfrm>
            <a:off x="741861" y="692545"/>
            <a:ext cx="1092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600" b="1" u="sng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Нововведения </a:t>
            </a:r>
            <a:r>
              <a:rPr lang="ru-RU" sz="1600" b="1" u="sng" strike="noStrike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u="sng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части состава </a:t>
            </a:r>
            <a:r>
              <a:rPr lang="ru-RU" sz="16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 </a:t>
            </a:r>
            <a:r>
              <a:rPr lang="ru-RU" sz="1600" b="1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r>
              <a:rPr lang="ru-RU" sz="16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ПМСП </a:t>
            </a:r>
            <a:endParaRPr lang="ru-RU" sz="1600" b="1" u="sng" strike="noStrike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FFB5538-A5DD-4763-7330-0864497636D8}"/>
              </a:ext>
            </a:extLst>
          </p:cNvPr>
          <p:cNvSpPr txBox="1"/>
          <p:nvPr/>
        </p:nvSpPr>
        <p:spPr>
          <a:xfrm>
            <a:off x="288879" y="4139503"/>
            <a:ext cx="385421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ctr"/>
            <a:r>
              <a:rPr lang="ru-RU" sz="1200" b="1" u="none" strike="noStrike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СОСТАВ МЕДПУНКТА ВКЛЮЧЕНЫ: </a:t>
            </a:r>
            <a:endParaRPr lang="ru-RU" sz="1200" b="1" u="none" strike="noStrike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 fontAlgn="ctr">
              <a:buFont typeface="Wingdings" panose="05000000000000000000" pitchFamily="2" charset="2"/>
              <a:buChar char="ü"/>
            </a:pPr>
            <a:r>
              <a:rPr lang="ru-RU" sz="1200" u="none" strike="noStrike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кабинет </a:t>
            </a:r>
            <a:r>
              <a:rPr lang="ru-RU" sz="120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физиотерапии; </a:t>
            </a:r>
          </a:p>
          <a:p>
            <a:pPr marL="171450" indent="-171450" algn="l" fontAlgn="ctr">
              <a:buFont typeface="Wingdings" panose="05000000000000000000" pitchFamily="2" charset="2"/>
              <a:buChar char="ü"/>
            </a:pPr>
            <a:r>
              <a:rPr lang="ru-RU" sz="1200" u="none" strike="noStrike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аптечный </a:t>
            </a:r>
            <a:r>
              <a:rPr lang="ru-RU" sz="120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пункт для круглосуточной </a:t>
            </a:r>
            <a:r>
              <a:rPr lang="ru-RU" sz="1200" u="none" strike="noStrike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работы.</a:t>
            </a:r>
            <a:endParaRPr lang="ru-RU" sz="120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ctr"/>
            <a:endParaRPr lang="ru-RU" sz="500" b="1" i="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ctr"/>
            <a:r>
              <a:rPr lang="ru-RU" sz="1200" b="1" i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ИСКЛЮЧЕН:</a:t>
            </a:r>
          </a:p>
          <a:p>
            <a:pPr marL="171450" indent="-171450" algn="l" fontAlgn="ctr">
              <a:buFont typeface="Wingdings" panose="05000000000000000000" pitchFamily="2" charset="2"/>
              <a:buChar char="q"/>
            </a:pPr>
            <a:r>
              <a:rPr lang="ru-RU" sz="1200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</a:t>
            </a:r>
            <a:r>
              <a:rPr lang="ru-RU" sz="1200" i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акушерского </a:t>
            </a:r>
            <a:r>
              <a:rPr lang="ru-RU" sz="1200" i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приёма.</a:t>
            </a:r>
            <a:endParaRPr lang="ru-RU" sz="1200" i="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087CD20-3C0C-A92D-7378-0B84131B7A81}"/>
              </a:ext>
            </a:extLst>
          </p:cNvPr>
          <p:cNvSpPr txBox="1"/>
          <p:nvPr/>
        </p:nvSpPr>
        <p:spPr>
          <a:xfrm>
            <a:off x="4203699" y="4129033"/>
            <a:ext cx="374878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ФАП-</a:t>
            </a:r>
            <a:r>
              <a:rPr lang="ru-RU" sz="1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ВКЛЮЧЕНЫ: 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x-non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абинет </a:t>
            </a:r>
            <a:r>
              <a:rPr lang="x-non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информатизации (для телемедицины</a:t>
            </a:r>
            <a:r>
              <a:rPr lang="x-non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x-non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абинет физиотерапии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x-non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птечный </a:t>
            </a:r>
            <a:r>
              <a:rPr lang="x-none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с отдельным </a:t>
            </a:r>
            <a:r>
              <a:rPr lang="x-non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входом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4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</a:t>
            </a:r>
            <a:r>
              <a:rPr lang="ru-RU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x-non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абинет химизатора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x-non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087CD20-3C0C-A92D-7378-0B84131B7A81}"/>
              </a:ext>
            </a:extLst>
          </p:cNvPr>
          <p:cNvSpPr txBox="1"/>
          <p:nvPr/>
        </p:nvSpPr>
        <p:spPr>
          <a:xfrm>
            <a:off x="8262097" y="4121323"/>
            <a:ext cx="37245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СОСТАВ ВА ВКЛЮЧЕНЫ : 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информатизации (для телемедицины)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 физиотерапии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 ЛФК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Аптечный пункт с отдельным 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входом.</a:t>
            </a:r>
            <a:r>
              <a:rPr lang="x-none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05F31AA-1BDC-A2A5-5A5C-B4C56108FCDA}"/>
              </a:ext>
            </a:extLst>
          </p:cNvPr>
          <p:cNvSpPr txBox="1"/>
          <p:nvPr/>
        </p:nvSpPr>
        <p:spPr>
          <a:xfrm>
            <a:off x="299698" y="5445315"/>
            <a:ext cx="1093705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 fontAlgn="ctr">
              <a:buFont typeface="Wingdings" panose="05000000000000000000" pitchFamily="2" charset="2"/>
              <a:buChar char="Ø"/>
            </a:pPr>
            <a:r>
              <a:rPr lang="ru-RU" sz="1200" b="1" u="none" strike="noStrike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КАБИНЕТЫ ФИЗИОТЕРАПИИ ОСНАЩЕНЫ </a:t>
            </a:r>
            <a:r>
              <a:rPr lang="ru-RU" sz="1200" b="1" u="none" strike="noStrike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аппаратами </a:t>
            </a:r>
            <a:r>
              <a:rPr lang="ru-RU" sz="1200" b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электротерапии, магнитотерапии, ультразвуковой терапии, светолечения, </a:t>
            </a:r>
            <a:endParaRPr lang="ru-RU" sz="1200" b="1" u="none" strike="noStrike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/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</a:t>
            </a:r>
            <a:r>
              <a:rPr lang="ru-RU" sz="1200" b="1" u="none" strike="noStrike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УФО </a:t>
            </a:r>
            <a:r>
              <a:rPr lang="ru-RU" sz="1200" b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терапии, ингаляторами и </a:t>
            </a:r>
            <a:r>
              <a:rPr lang="ru-RU" sz="1200" b="1" u="none" strike="noStrike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др.</a:t>
            </a:r>
            <a:r>
              <a:rPr lang="ru-RU" sz="1200" b="1" u="none" strike="noStrike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 fontAlgn="ctr">
              <a:buFont typeface="Wingdings" panose="05000000000000000000" pitchFamily="2" charset="2"/>
              <a:buChar char="Ø"/>
            </a:pPr>
            <a:endParaRPr lang="ru-RU" sz="500" b="1" u="none" strike="noStrike" dirty="0" smtClean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ctr">
              <a:buFont typeface="Wingdings" panose="05000000000000000000" pitchFamily="2" charset="2"/>
              <a:buChar char="Ø"/>
            </a:pPr>
            <a:r>
              <a:rPr lang="ru-RU" sz="1200" b="1" u="none" strike="noStrike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ЗАЛЕ ЛФК ПРЕДУСМОТРЕНЫ </a:t>
            </a:r>
            <a:r>
              <a:rPr lang="ru-RU" sz="1200" b="1" u="none" strike="noStrike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различные </a:t>
            </a:r>
            <a:r>
              <a:rPr lang="ru-RU" sz="1200" b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тренажеры восстановления и развития мелкой моторики, стенды для </a:t>
            </a:r>
            <a:r>
              <a:rPr lang="ru-RU" sz="1200" b="1" u="none" strike="noStrike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эрготерапии</a:t>
            </a:r>
            <a:r>
              <a:rPr lang="ru-RU" sz="1200" b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1200" b="1" u="none" strike="noStrike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/>
            <a:r>
              <a:rPr lang="ru-R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  <a:r>
              <a:rPr lang="ru-RU" sz="1200" b="1" u="none" strike="noStrike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шведская </a:t>
            </a:r>
            <a:r>
              <a:rPr lang="ru-RU" sz="1200" b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стенка, инвентарь для </a:t>
            </a:r>
            <a:r>
              <a:rPr lang="ru-RU" sz="1200" b="1" u="none" strike="noStrike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кинезотерапии</a:t>
            </a:r>
            <a:r>
              <a:rPr lang="ru-RU" sz="1200" b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200" b="1" u="none" strike="noStrike" dirty="0" smtClean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ctr"/>
            <a:endParaRPr lang="ru-RU" sz="500" b="1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 fontAlgn="ctr">
              <a:buFont typeface="Wingdings" panose="05000000000000000000" pitchFamily="2" charset="2"/>
              <a:buChar char="Ø"/>
            </a:pPr>
            <a:r>
              <a:rPr lang="ru-RU" sz="1200" b="1" u="none" strike="noStrike" dirty="0" smtClean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 ВСЕХ ОБЪЕКТАХ ПМСП ПРЕДУСМОТРЕНЫ </a:t>
            </a:r>
            <a:r>
              <a:rPr lang="ru-RU" sz="1200" b="1" u="none" strike="noStrike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компьютерная </a:t>
            </a:r>
            <a:r>
              <a:rPr lang="ru-RU" sz="1200" b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медицинская техника для </a:t>
            </a:r>
            <a:r>
              <a:rPr lang="ru-RU" sz="1200" b="1" u="none" strike="noStrike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1200" b="1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телемедицины.</a:t>
            </a:r>
            <a:endParaRPr lang="ru-RU" sz="1200" b="1" i="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с одним скругленным углом 48">
            <a:extLst>
              <a:ext uri="{FF2B5EF4-FFF2-40B4-BE49-F238E27FC236}">
                <a16:creationId xmlns="" xmlns:a16="http://schemas.microsoft.com/office/drawing/2014/main" id="{79F6473B-AA89-4615-8A9B-B1F5D51CA575}"/>
              </a:ext>
            </a:extLst>
          </p:cNvPr>
          <p:cNvSpPr/>
          <p:nvPr/>
        </p:nvSpPr>
        <p:spPr>
          <a:xfrm rot="10800000">
            <a:off x="2717320" y="510"/>
            <a:ext cx="9474677" cy="651467"/>
          </a:xfrm>
          <a:prstGeom prst="round1Rect">
            <a:avLst>
              <a:gd name="adj" fmla="val 42188"/>
            </a:avLst>
          </a:prstGeom>
          <a:solidFill>
            <a:srgbClr val="0062A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0000"/>
              </a:lnSpc>
              <a:defRPr/>
            </a:pPr>
            <a:endParaRPr lang="ru-RU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68B55C44-2A75-4D33-B756-6245FA973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" y="45826"/>
            <a:ext cx="615269" cy="6061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25328" y="709572"/>
            <a:ext cx="98401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u="sng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 32 МЦРБ подлежит капремонту / реконструкции 30 объектов, </a:t>
            </a:r>
            <a:r>
              <a:rPr lang="ru-RU" b="1" i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 них на сегодня</a:t>
            </a:r>
            <a:r>
              <a:rPr lang="ru-RU" sz="1200" b="1" i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13061" y="3934557"/>
            <a:ext cx="5480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объектам </a:t>
            </a: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проводятся </a:t>
            </a: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конкурсные процедуры на разработку ПСД:</a:t>
            </a:r>
          </a:p>
          <a:p>
            <a:pPr algn="just"/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1-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Бурлинская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центральная районная больница Западно-Казахстанской области;</a:t>
            </a:r>
          </a:p>
          <a:p>
            <a:pPr algn="just"/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2 -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Панфиловская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межрайонная многопрофильная больница области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Жетысу</a:t>
            </a:r>
            <a:endParaRPr lang="ru-RU" sz="1200" i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65684" y="6498959"/>
            <a:ext cx="552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3061" y="1149614"/>
            <a:ext cx="562875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 </a:t>
            </a: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объектам ПСД в разработке:</a:t>
            </a:r>
            <a:endParaRPr lang="ru-RU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1-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Буланд</a:t>
            </a:r>
            <a:r>
              <a:rPr lang="kk-KZ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ы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нская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районная больница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Акмолинской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области;</a:t>
            </a:r>
          </a:p>
          <a:p>
            <a:pPr algn="just"/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2-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Карасайская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многопрофильная межрайонная больница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Алматинской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области;</a:t>
            </a:r>
          </a:p>
          <a:p>
            <a:pPr algn="just"/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3-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Енбекшиказахская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межрайонная многопрофильная больница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Алматинской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области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4-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Хромтауская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районная больница Актюбинской области;</a:t>
            </a:r>
          </a:p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5-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Мугалжарская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районная больница Актюбинской области;</a:t>
            </a:r>
          </a:p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6-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Шалкарская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районная больница Актюбинской области;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Житикаринская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районная больница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Костанайской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области;</a:t>
            </a:r>
          </a:p>
          <a:p>
            <a:pPr algn="just"/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8-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Бейнеуская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центральная районная больница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Мангистауской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области;</a:t>
            </a:r>
          </a:p>
          <a:p>
            <a:pPr algn="just"/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9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Центральная районная больница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Жанааркинского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района области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Ұлытау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10 - </a:t>
            </a:r>
            <a:r>
              <a:rPr lang="ru-RU" sz="12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Сайрамская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центральная районная больница Туркестанской области;</a:t>
            </a:r>
          </a:p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11 -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Казталовская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районная больница Западно-Казахстанской области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i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975" y="4497085"/>
            <a:ext cx="58587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</a:t>
            </a: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объектам ПСД на стадии прохождения экспертизы:</a:t>
            </a:r>
          </a:p>
          <a:p>
            <a:pPr algn="just"/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1-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Шуская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городская больница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Жамбылской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области;</a:t>
            </a:r>
          </a:p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Таласская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центральная районная больница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Жамбылской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области;</a:t>
            </a:r>
          </a:p>
          <a:p>
            <a:pPr algn="just"/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Центральная больница города Балхаш Карагандинской области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4-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Шиелийская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межрайонная больница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Кызылординской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области;</a:t>
            </a:r>
          </a:p>
          <a:p>
            <a:pPr algn="just"/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5-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Казалинская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межрайонная больница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Кызылординской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области;</a:t>
            </a:r>
          </a:p>
          <a:p>
            <a:pPr algn="just"/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6 -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Жанакорганская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межрайонная больница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Кызылординской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области;</a:t>
            </a:r>
          </a:p>
          <a:p>
            <a:pPr algn="just"/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7-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Аральская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межрайонная больница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Кызылординской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области;</a:t>
            </a:r>
            <a:endParaRPr lang="ru-RU" sz="1200" i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8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Межрайонная больница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Аягозского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района области Абай;</a:t>
            </a:r>
          </a:p>
          <a:p>
            <a:pPr algn="just"/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9-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Районная больница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Урджарского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района области Абай.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916" y="2793708"/>
            <a:ext cx="5745718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Имеется готовая ПСД по 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объектам:</a:t>
            </a:r>
            <a:endParaRPr lang="ru-RU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1-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Атбасарская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многопрофильная межрайонная больница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Акмолинской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области;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2- Межрайонная больница района Алтай Восточно-Казахстанской 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области;</a:t>
            </a:r>
            <a:endParaRPr lang="ru-RU" sz="12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3-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Меркенская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центральная районная больница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Жамбылской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области;</a:t>
            </a:r>
          </a:p>
          <a:p>
            <a:pPr algn="just"/>
            <a:r>
              <a:rPr lang="kk-KZ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4 - 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Центральная больница </a:t>
            </a:r>
            <a:r>
              <a:rPr lang="ru-RU" sz="1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г.Темиртау</a:t>
            </a:r>
            <a:r>
              <a:rPr lang="ru-RU" sz="1200" i="1" dirty="0">
                <a:latin typeface="Arial Narrow" panose="020B0606020202030204" pitchFamily="34" charset="0"/>
                <a:cs typeface="Arial" panose="020B0604020202020204" pitchFamily="34" charset="0"/>
              </a:rPr>
              <a:t> Карагандинской области;</a:t>
            </a:r>
          </a:p>
          <a:p>
            <a:pPr algn="just"/>
            <a:endParaRPr lang="ru-RU" sz="500" i="1" dirty="0" smtClean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 расходы </a:t>
            </a:r>
            <a:r>
              <a:rPr lang="ru-RU" sz="1200" i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 капремонт </a:t>
            </a:r>
            <a:r>
              <a:rPr lang="ru-RU" sz="1200" i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данных объектов будут </a:t>
            </a:r>
            <a:r>
              <a:rPr lang="ru-RU" sz="1200" i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заявлены при корректировке бюджета 2023 </a:t>
            </a:r>
            <a:r>
              <a:rPr lang="ru-RU" sz="1200" i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года.</a:t>
            </a:r>
            <a:endParaRPr lang="ru-RU" sz="1200" i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1AA7EDE3-CAB5-4644-9165-BD4E8B29D2DB}"/>
              </a:ext>
            </a:extLst>
          </p:cNvPr>
          <p:cNvCxnSpPr/>
          <p:nvPr/>
        </p:nvCxnSpPr>
        <p:spPr>
          <a:xfrm flipH="1">
            <a:off x="6059137" y="1231656"/>
            <a:ext cx="26422" cy="5267303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8" name="Прямоугольник 17"/>
          <p:cNvSpPr/>
          <p:nvPr/>
        </p:nvSpPr>
        <p:spPr>
          <a:xfrm>
            <a:off x="171975" y="1105720"/>
            <a:ext cx="5745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Выделено финансирование по </a:t>
            </a:r>
            <a:r>
              <a:rPr lang="ru-RU" b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r>
              <a:rPr lang="ru-RU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объектам:</a:t>
            </a:r>
            <a:endParaRPr lang="ru-RU" dirty="0">
              <a:solidFill>
                <a:srgbClr val="4472C4">
                  <a:lumMod val="5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1-</a:t>
            </a:r>
            <a:r>
              <a:rPr lang="ru-RU" sz="12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Аркалыкская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региональная больница </a:t>
            </a:r>
            <a:r>
              <a:rPr lang="ru-RU" sz="1200" i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Костанайской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области;</a:t>
            </a:r>
            <a:endParaRPr lang="ru-RU" sz="1200" i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2-Тайыншинская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многопрофильная межрайонная больница Северо-Казахстанской     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области</a:t>
            </a:r>
            <a:r>
              <a:rPr lang="ru-RU" sz="11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ru-RU" sz="1200" i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3-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Сарыагашская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центральная районная больница Туркестанской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области</a:t>
            </a:r>
            <a:r>
              <a:rPr lang="ru-RU" sz="11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</a:t>
            </a:r>
            <a:endParaRPr lang="ru-RU" sz="1200" i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4- </a:t>
            </a:r>
            <a:r>
              <a:rPr lang="ru-RU" sz="1200" i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Жетысайская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центральная районная больница Туркестанской </a:t>
            </a:r>
            <a:r>
              <a:rPr lang="ru-RU" sz="12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области</a:t>
            </a:r>
            <a:r>
              <a:rPr lang="ru-RU" sz="1100" i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5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200" i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* проводятся </a:t>
            </a:r>
            <a:r>
              <a:rPr lang="ru-RU" sz="1200" i="1" dirty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конкурсные процедуры по определению подрядной организации на </a:t>
            </a:r>
            <a:r>
              <a:rPr lang="ru-RU" sz="1200" i="1" dirty="0" smtClean="0">
                <a:solidFill>
                  <a:srgbClr val="4472C4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СМР.</a:t>
            </a:r>
            <a:endParaRPr lang="ru-RU" sz="1200" i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3784" y="-1766"/>
            <a:ext cx="6424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kern="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b="1" kern="0" spc="-1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 ПО МОДЕРНИЗАЦИИ </a:t>
            </a:r>
            <a:endParaRPr lang="ru-RU" b="1" kern="0" spc="-1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kern="0" spc="-1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МНОГОПРОФИЛЬНЫХ ЦРБ (МЦРБ)</a:t>
            </a:r>
            <a:endParaRPr lang="ru-RU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: скругленные углы 15">
            <a:extLst>
              <a:ext uri="{FF2B5EF4-FFF2-40B4-BE49-F238E27FC236}">
                <a16:creationId xmlns="" xmlns:a16="http://schemas.microsoft.com/office/drawing/2014/main" id="{7ABEE6EE-28F4-4977-A9B4-E6237B191CAD}"/>
              </a:ext>
            </a:extLst>
          </p:cNvPr>
          <p:cNvSpPr/>
          <p:nvPr/>
        </p:nvSpPr>
        <p:spPr>
          <a:xfrm>
            <a:off x="1052262" y="1111748"/>
            <a:ext cx="5812561" cy="174226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2DB75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B2C2894-8F00-4C3B-96B2-0C2F1AF8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3682" y="6564384"/>
            <a:ext cx="2773256" cy="365125"/>
          </a:xfrm>
        </p:spPr>
        <p:txBody>
          <a:bodyPr/>
          <a:lstStyle/>
          <a:p>
            <a:fld id="{C689806A-1F58-4B25-828F-782ADF0BA7D3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9AA8A547-0BB9-4A84-A848-5BAFE62CFA6F}"/>
              </a:ext>
            </a:extLst>
          </p:cNvPr>
          <p:cNvCxnSpPr>
            <a:cxnSpLocks/>
          </p:cNvCxnSpPr>
          <p:nvPr/>
        </p:nvCxnSpPr>
        <p:spPr>
          <a:xfrm>
            <a:off x="224287" y="936459"/>
            <a:ext cx="11880012" cy="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5DEC9278-9ADC-4972-9EC8-FC441A758B80}"/>
              </a:ext>
            </a:extLst>
          </p:cNvPr>
          <p:cNvSpPr/>
          <p:nvPr/>
        </p:nvSpPr>
        <p:spPr>
          <a:xfrm>
            <a:off x="7994454" y="1064125"/>
            <a:ext cx="3721749" cy="456510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2DB75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C3F2E08-5050-4B0D-8399-5DF913A3A2C5}"/>
              </a:ext>
            </a:extLst>
          </p:cNvPr>
          <p:cNvCxnSpPr>
            <a:stCxn id="13" idx="0"/>
          </p:cNvCxnSpPr>
          <p:nvPr/>
        </p:nvCxnSpPr>
        <p:spPr>
          <a:xfrm>
            <a:off x="7846635" y="1785187"/>
            <a:ext cx="13240" cy="5000342"/>
          </a:xfrm>
          <a:prstGeom prst="line">
            <a:avLst/>
          </a:prstGeom>
          <a:ln w="28575">
            <a:solidFill>
              <a:srgbClr val="77DB97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58FEAA33-D7CD-4B36-A268-18620A09154F}"/>
              </a:ext>
            </a:extLst>
          </p:cNvPr>
          <p:cNvSpPr/>
          <p:nvPr/>
        </p:nvSpPr>
        <p:spPr>
          <a:xfrm>
            <a:off x="7638274" y="1785187"/>
            <a:ext cx="416722" cy="385889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77DB97"/>
            </a:solidFill>
            <a:prstDash val="solid"/>
          </a:ln>
          <a:effectLst/>
        </p:spPr>
        <p:txBody>
          <a:bodyPr rtlCol="0" anchor="ctr"/>
          <a:lstStyle/>
          <a:p>
            <a:pPr algn="ctr" defTabSz="92070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8EC39283-1A1C-48BD-BA4A-826FBAD35CE2}"/>
              </a:ext>
            </a:extLst>
          </p:cNvPr>
          <p:cNvSpPr/>
          <p:nvPr/>
        </p:nvSpPr>
        <p:spPr>
          <a:xfrm>
            <a:off x="7653772" y="3761744"/>
            <a:ext cx="416722" cy="385889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77DB97"/>
            </a:solidFill>
            <a:prstDash val="solid"/>
          </a:ln>
          <a:effectLst/>
        </p:spPr>
        <p:txBody>
          <a:bodyPr rtlCol="0" anchor="ctr"/>
          <a:lstStyle/>
          <a:p>
            <a:pPr algn="ctr" defTabSz="92070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59B240CE-DAFB-445F-A0D3-11D2D56B377C}"/>
              </a:ext>
            </a:extLst>
          </p:cNvPr>
          <p:cNvSpPr/>
          <p:nvPr/>
        </p:nvSpPr>
        <p:spPr>
          <a:xfrm>
            <a:off x="8296151" y="1102219"/>
            <a:ext cx="3190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Справочная информация: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29D33EAF-1F17-4D4A-851E-D2713DF576F4}"/>
              </a:ext>
            </a:extLst>
          </p:cNvPr>
          <p:cNvSpPr txBox="1"/>
          <p:nvPr/>
        </p:nvSpPr>
        <p:spPr>
          <a:xfrm>
            <a:off x="8102550" y="1596713"/>
            <a:ext cx="3694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Казахстан: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Оснащение МТ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84,5 </a:t>
            </a:r>
            <a:r>
              <a:rPr lang="ru-RU" sz="16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ИЗНОС –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49,8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kk-KZ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="" xmlns:a16="http://schemas.microsoft.com/office/drawing/2014/main" id="{88095C99-C216-41FD-AA2E-4D3ACC686E1F}"/>
              </a:ext>
            </a:extLst>
          </p:cNvPr>
          <p:cNvSpPr/>
          <p:nvPr/>
        </p:nvSpPr>
        <p:spPr>
          <a:xfrm>
            <a:off x="1354060" y="1635845"/>
            <a:ext cx="792000" cy="79200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77DB97"/>
            </a:solidFill>
            <a:prstDash val="solid"/>
          </a:ln>
          <a:effectLst/>
        </p:spPr>
        <p:txBody>
          <a:bodyPr rtlCol="0" anchor="ctr"/>
          <a:lstStyle/>
          <a:p>
            <a:pPr algn="ctr" defTabSz="92070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рямоугольник: скругленные углы 15">
            <a:extLst>
              <a:ext uri="{FF2B5EF4-FFF2-40B4-BE49-F238E27FC236}">
                <a16:creationId xmlns="" xmlns:a16="http://schemas.microsoft.com/office/drawing/2014/main" id="{7ABEE6EE-28F4-4977-A9B4-E6237B191CAD}"/>
              </a:ext>
            </a:extLst>
          </p:cNvPr>
          <p:cNvSpPr/>
          <p:nvPr/>
        </p:nvSpPr>
        <p:spPr>
          <a:xfrm>
            <a:off x="224287" y="1077722"/>
            <a:ext cx="6997025" cy="4565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solidFill>
              <a:srgbClr val="2DB75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x-none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="" xmlns:a16="http://schemas.microsoft.com/office/drawing/2014/main" id="{E3345265-CDDE-43B9-8A31-E0DEAA0E8ED5}"/>
              </a:ext>
            </a:extLst>
          </p:cNvPr>
          <p:cNvSpPr/>
          <p:nvPr/>
        </p:nvSpPr>
        <p:spPr>
          <a:xfrm>
            <a:off x="329218" y="1102219"/>
            <a:ext cx="678948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</a:pPr>
            <a:r>
              <a:rPr lang="kk-KZ" alt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НП «</a:t>
            </a:r>
            <a:r>
              <a:rPr lang="ru-RU" alt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МОДЕРНИЗАЦИЯ СЕЛЬСКОГО ЗДРАВООХРАНЕНИЯ»</a:t>
            </a:r>
            <a:endParaRPr lang="kk-KZ" altLang="kk-KZ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13" name="Группа 112">
            <a:extLst>
              <a:ext uri="{FF2B5EF4-FFF2-40B4-BE49-F238E27FC236}">
                <a16:creationId xmlns="" xmlns:a16="http://schemas.microsoft.com/office/drawing/2014/main" id="{271F00AF-E489-40F1-983A-E5CFDB036E1C}"/>
              </a:ext>
            </a:extLst>
          </p:cNvPr>
          <p:cNvGrpSpPr/>
          <p:nvPr/>
        </p:nvGrpSpPr>
        <p:grpSpPr>
          <a:xfrm>
            <a:off x="1410904" y="3016211"/>
            <a:ext cx="519390" cy="144839"/>
            <a:chOff x="902880" y="3116556"/>
            <a:chExt cx="410638" cy="100515"/>
          </a:xfrm>
        </p:grpSpPr>
        <p:cxnSp>
          <p:nvCxnSpPr>
            <p:cNvPr id="114" name="Прямая соединительная линия 113">
              <a:extLst>
                <a:ext uri="{FF2B5EF4-FFF2-40B4-BE49-F238E27FC236}">
                  <a16:creationId xmlns="" xmlns:a16="http://schemas.microsoft.com/office/drawing/2014/main" id="{38269F4A-ACDE-4D7B-A598-340BE2F403FA}"/>
                </a:ext>
              </a:extLst>
            </p:cNvPr>
            <p:cNvCxnSpPr>
              <a:cxnSpLocks/>
            </p:cNvCxnSpPr>
            <p:nvPr/>
          </p:nvCxnSpPr>
          <p:spPr>
            <a:xfrm>
              <a:off x="902880" y="3116556"/>
              <a:ext cx="22641" cy="55516"/>
            </a:xfrm>
            <a:prstGeom prst="line">
              <a:avLst/>
            </a:prstGeom>
            <a:noFill/>
            <a:ln w="19050" cap="flat" cmpd="sng" algn="ctr">
              <a:solidFill>
                <a:srgbClr val="2DB757"/>
              </a:solidFill>
              <a:prstDash val="sysDash"/>
              <a:tailEnd type="none"/>
            </a:ln>
            <a:effectLst/>
          </p:spPr>
        </p:cxnSp>
        <p:grpSp>
          <p:nvGrpSpPr>
            <p:cNvPr id="115" name="Группа 114">
              <a:extLst>
                <a:ext uri="{FF2B5EF4-FFF2-40B4-BE49-F238E27FC236}">
                  <a16:creationId xmlns="" xmlns:a16="http://schemas.microsoft.com/office/drawing/2014/main" id="{7FACCEEA-5CF5-48A7-A4A9-D3F397FD1D75}"/>
                </a:ext>
              </a:extLst>
            </p:cNvPr>
            <p:cNvGrpSpPr/>
            <p:nvPr/>
          </p:nvGrpSpPr>
          <p:grpSpPr>
            <a:xfrm>
              <a:off x="946353" y="3127071"/>
              <a:ext cx="367165" cy="90000"/>
              <a:chOff x="7626330" y="4829222"/>
              <a:chExt cx="367165" cy="90000"/>
            </a:xfrm>
          </p:grpSpPr>
          <p:sp>
            <p:nvSpPr>
              <p:cNvPr id="116" name="Овал 115">
                <a:extLst>
                  <a:ext uri="{FF2B5EF4-FFF2-40B4-BE49-F238E27FC236}">
                    <a16:creationId xmlns="" xmlns:a16="http://schemas.microsoft.com/office/drawing/2014/main" id="{31614D0B-CF56-4C97-97F8-98F56EFCCB91}"/>
                  </a:ext>
                </a:extLst>
              </p:cNvPr>
              <p:cNvSpPr/>
              <p:nvPr/>
            </p:nvSpPr>
            <p:spPr>
              <a:xfrm>
                <a:off x="7903495" y="4829222"/>
                <a:ext cx="90000" cy="90000"/>
              </a:xfrm>
              <a:prstGeom prst="ellipse">
                <a:avLst/>
              </a:prstGeom>
              <a:solidFill>
                <a:srgbClr val="77DB97"/>
              </a:solidFill>
              <a:ln w="9525" cap="flat" cmpd="sng" algn="ctr">
                <a:solidFill>
                  <a:srgbClr val="77DB97"/>
                </a:solidFill>
                <a:prstDash val="solid"/>
              </a:ln>
              <a:effectLst/>
            </p:spPr>
            <p:txBody>
              <a:bodyPr rtlCol="0" anchor="t" anchorCtr="0"/>
              <a:lstStyle/>
              <a:p>
                <a:pPr algn="ctr" defTabSz="1042873">
                  <a:defRPr/>
                </a:pPr>
                <a:endParaRPr lang="x-none" sz="12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117" name="Прямая соединительная линия 116">
                <a:extLst>
                  <a:ext uri="{FF2B5EF4-FFF2-40B4-BE49-F238E27FC236}">
                    <a16:creationId xmlns="" xmlns:a16="http://schemas.microsoft.com/office/drawing/2014/main" id="{3BE6C1AC-99C8-4779-83DC-2996DDAE2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6330" y="4874223"/>
                <a:ext cx="324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2DB757"/>
                </a:solidFill>
                <a:prstDash val="sysDash"/>
                <a:tailEnd type="none"/>
              </a:ln>
              <a:effectLst/>
            </p:spPr>
          </p:cxnSp>
        </p:grpSp>
      </p:grp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238BC973-CB70-4095-95F2-FAB955907070}"/>
              </a:ext>
            </a:extLst>
          </p:cNvPr>
          <p:cNvSpPr/>
          <p:nvPr/>
        </p:nvSpPr>
        <p:spPr>
          <a:xfrm>
            <a:off x="1964382" y="2863496"/>
            <a:ext cx="5391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kern="0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  <a:sym typeface="Arial"/>
              </a:rPr>
              <a:t>в 2023 году 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млрд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тг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910 ед. МТ</a:t>
            </a:r>
            <a:endParaRPr lang="ru-RU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B8E582EA-ACA1-48C8-831F-B572FF4CA250}"/>
              </a:ext>
            </a:extLst>
          </p:cNvPr>
          <p:cNvSpPr txBox="1"/>
          <p:nvPr/>
        </p:nvSpPr>
        <p:spPr>
          <a:xfrm>
            <a:off x="2210364" y="1694699"/>
            <a:ext cx="36502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организацию 32 МЦРБ 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2023-2025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46,1 млрд. </a:t>
            </a:r>
            <a:r>
              <a:rPr lang="ru-RU" sz="2800" b="1" u="sng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k-KZ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1" name="Google Shape;11232;p78">
            <a:extLst>
              <a:ext uri="{FF2B5EF4-FFF2-40B4-BE49-F238E27FC236}">
                <a16:creationId xmlns="" xmlns:a16="http://schemas.microsoft.com/office/drawing/2014/main" id="{11997900-5A83-4094-B01D-71A4300BF2E5}"/>
              </a:ext>
            </a:extLst>
          </p:cNvPr>
          <p:cNvGrpSpPr/>
          <p:nvPr/>
        </p:nvGrpSpPr>
        <p:grpSpPr>
          <a:xfrm>
            <a:off x="1449968" y="1786593"/>
            <a:ext cx="548536" cy="441867"/>
            <a:chOff x="1421638" y="4125629"/>
            <a:chExt cx="374709" cy="374010"/>
          </a:xfrm>
        </p:grpSpPr>
        <p:sp>
          <p:nvSpPr>
            <p:cNvPr id="122" name="Google Shape;11233;p78">
              <a:extLst>
                <a:ext uri="{FF2B5EF4-FFF2-40B4-BE49-F238E27FC236}">
                  <a16:creationId xmlns="" xmlns:a16="http://schemas.microsoft.com/office/drawing/2014/main" id="{1112837D-8F22-415D-B85E-20D8728856B8}"/>
                </a:ext>
              </a:extLst>
            </p:cNvPr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1234;p78">
              <a:extLst>
                <a:ext uri="{FF2B5EF4-FFF2-40B4-BE49-F238E27FC236}">
                  <a16:creationId xmlns="" xmlns:a16="http://schemas.microsoft.com/office/drawing/2014/main" id="{C9DB074D-F292-4C17-B1D7-471750487627}"/>
                </a:ext>
              </a:extLst>
            </p:cNvPr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100331" y="2877062"/>
            <a:ext cx="42297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к закупу запланировано </a:t>
            </a:r>
            <a:r>
              <a:rPr lang="ru-RU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965 </a:t>
            </a:r>
            <a:r>
              <a:rPr lang="ru-RU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</a:t>
            </a:r>
            <a:r>
              <a:rPr lang="ru-RU" sz="2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медицинской техники, в том числе: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- 10 </a:t>
            </a: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аппарата </a:t>
            </a:r>
            <a:r>
              <a:rPr lang="ru-RU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КТ;</a:t>
            </a:r>
            <a:endParaRPr lang="ru-RU" sz="16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аппарата </a:t>
            </a:r>
            <a:r>
              <a:rPr lang="ru-RU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МРТ;</a:t>
            </a:r>
            <a:endParaRPr lang="ru-RU" sz="16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</a:t>
            </a:r>
            <a:r>
              <a:rPr lang="ru-RU" sz="16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ангиографов</a:t>
            </a: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аппарата УЗИ </a:t>
            </a:r>
            <a:r>
              <a:rPr lang="ru-RU" sz="16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(из них </a:t>
            </a:r>
            <a:r>
              <a:rPr lang="ru-RU" sz="1600" i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sz="1600" i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экспертного класса)</a:t>
            </a: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</a:t>
            </a:r>
            <a:r>
              <a:rPr lang="ru-RU" sz="16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видеоэндоскопического</a:t>
            </a: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комплекса;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ед. аппарата </a:t>
            </a:r>
            <a:r>
              <a:rPr lang="ru-RU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ИВЛ </a:t>
            </a:r>
            <a:r>
              <a:rPr lang="ru-RU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пр.</a:t>
            </a:r>
          </a:p>
        </p:txBody>
      </p:sp>
      <p:sp>
        <p:nvSpPr>
          <p:cNvPr id="128" name="Овал 127">
            <a:extLst>
              <a:ext uri="{FF2B5EF4-FFF2-40B4-BE49-F238E27FC236}">
                <a16:creationId xmlns="" xmlns:a16="http://schemas.microsoft.com/office/drawing/2014/main" id="{8EC39283-1A1C-48BD-BA4A-826FBAD35CE2}"/>
              </a:ext>
            </a:extLst>
          </p:cNvPr>
          <p:cNvSpPr/>
          <p:nvPr/>
        </p:nvSpPr>
        <p:spPr>
          <a:xfrm>
            <a:off x="7651514" y="5713285"/>
            <a:ext cx="416722" cy="385889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77DB97"/>
            </a:solidFill>
            <a:prstDash val="solid"/>
          </a:ln>
          <a:effectLst/>
        </p:spPr>
        <p:txBody>
          <a:bodyPr rtlCol="0" anchor="ctr"/>
          <a:lstStyle/>
          <a:p>
            <a:pPr algn="ctr" defTabSz="92070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8823" y="4415596"/>
            <a:ext cx="6640016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6000"/>
              </a:lnSpc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МЦРБ предусматривает мероприятия по открытию </a:t>
            </a:r>
            <a:r>
              <a:rPr lang="ru-RU" sz="1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отделений:</a:t>
            </a:r>
          </a:p>
          <a:p>
            <a:pPr marL="28575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инсультный и кардиологический центры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отделение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мед.реабилитации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травматологии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хирургии, реанимации и интенсивной терапии, 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приемный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покой с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триаж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системой, </a:t>
            </a:r>
            <a:endParaRPr lang="ru-RU" sz="1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6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оснащение современным медицинским оборудованием с проведением капитальных ремонтов (либо строительство пристроек)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271F00AF-E489-40F1-983A-E5CFDB036E1C}"/>
              </a:ext>
            </a:extLst>
          </p:cNvPr>
          <p:cNvGrpSpPr/>
          <p:nvPr/>
        </p:nvGrpSpPr>
        <p:grpSpPr>
          <a:xfrm>
            <a:off x="1410904" y="3441757"/>
            <a:ext cx="519390" cy="144839"/>
            <a:chOff x="902880" y="3116556"/>
            <a:chExt cx="410638" cy="100515"/>
          </a:xfrm>
        </p:grpSpPr>
        <p:cxnSp>
          <p:nvCxnSpPr>
            <p:cNvPr id="56" name="Прямая соединительная линия 55">
              <a:extLst>
                <a:ext uri="{FF2B5EF4-FFF2-40B4-BE49-F238E27FC236}">
                  <a16:creationId xmlns="" xmlns:a16="http://schemas.microsoft.com/office/drawing/2014/main" id="{38269F4A-ACDE-4D7B-A598-340BE2F403FA}"/>
                </a:ext>
              </a:extLst>
            </p:cNvPr>
            <p:cNvCxnSpPr>
              <a:cxnSpLocks/>
            </p:cNvCxnSpPr>
            <p:nvPr/>
          </p:nvCxnSpPr>
          <p:spPr>
            <a:xfrm>
              <a:off x="902880" y="3116556"/>
              <a:ext cx="22641" cy="55516"/>
            </a:xfrm>
            <a:prstGeom prst="line">
              <a:avLst/>
            </a:prstGeom>
            <a:noFill/>
            <a:ln w="19050" cap="flat" cmpd="sng" algn="ctr">
              <a:solidFill>
                <a:srgbClr val="2DB757"/>
              </a:solidFill>
              <a:prstDash val="sysDash"/>
              <a:tailEnd type="none"/>
            </a:ln>
            <a:effectLst/>
          </p:spPr>
        </p:cxnSp>
        <p:grpSp>
          <p:nvGrpSpPr>
            <p:cNvPr id="57" name="Группа 56">
              <a:extLst>
                <a:ext uri="{FF2B5EF4-FFF2-40B4-BE49-F238E27FC236}">
                  <a16:creationId xmlns="" xmlns:a16="http://schemas.microsoft.com/office/drawing/2014/main" id="{7FACCEEA-5CF5-48A7-A4A9-D3F397FD1D75}"/>
                </a:ext>
              </a:extLst>
            </p:cNvPr>
            <p:cNvGrpSpPr/>
            <p:nvPr/>
          </p:nvGrpSpPr>
          <p:grpSpPr>
            <a:xfrm>
              <a:off x="946353" y="3127071"/>
              <a:ext cx="367165" cy="90000"/>
              <a:chOff x="7626330" y="4829222"/>
              <a:chExt cx="367165" cy="90000"/>
            </a:xfrm>
          </p:grpSpPr>
          <p:sp>
            <p:nvSpPr>
              <p:cNvPr id="58" name="Овал 57">
                <a:extLst>
                  <a:ext uri="{FF2B5EF4-FFF2-40B4-BE49-F238E27FC236}">
                    <a16:creationId xmlns="" xmlns:a16="http://schemas.microsoft.com/office/drawing/2014/main" id="{31614D0B-CF56-4C97-97F8-98F56EFCCB91}"/>
                  </a:ext>
                </a:extLst>
              </p:cNvPr>
              <p:cNvSpPr/>
              <p:nvPr/>
            </p:nvSpPr>
            <p:spPr>
              <a:xfrm>
                <a:off x="7903495" y="4829222"/>
                <a:ext cx="90000" cy="90000"/>
              </a:xfrm>
              <a:prstGeom prst="ellipse">
                <a:avLst/>
              </a:prstGeom>
              <a:solidFill>
                <a:srgbClr val="77DB97"/>
              </a:solidFill>
              <a:ln w="9525" cap="flat" cmpd="sng" algn="ctr">
                <a:solidFill>
                  <a:srgbClr val="77DB97"/>
                </a:solidFill>
                <a:prstDash val="solid"/>
              </a:ln>
              <a:effectLst/>
            </p:spPr>
            <p:txBody>
              <a:bodyPr rtlCol="0" anchor="t" anchorCtr="0"/>
              <a:lstStyle/>
              <a:p>
                <a:pPr algn="ctr" defTabSz="1042873">
                  <a:defRPr/>
                </a:pPr>
                <a:endParaRPr lang="x-none" sz="12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="" xmlns:a16="http://schemas.microsoft.com/office/drawing/2014/main" id="{3BE6C1AC-99C8-4779-83DC-2996DDAE2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6330" y="4874223"/>
                <a:ext cx="324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2DB757"/>
                </a:solidFill>
                <a:prstDash val="sysDash"/>
                <a:tailEnd type="none"/>
              </a:ln>
              <a:effectLst/>
            </p:spPr>
          </p:cxnSp>
        </p:grpSp>
      </p:grp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238BC973-CB70-4095-95F2-FAB955907070}"/>
              </a:ext>
            </a:extLst>
          </p:cNvPr>
          <p:cNvSpPr/>
          <p:nvPr/>
        </p:nvSpPr>
        <p:spPr>
          <a:xfrm>
            <a:off x="1964383" y="3289042"/>
            <a:ext cx="49004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kern="0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  <a:sym typeface="Arial"/>
              </a:rPr>
              <a:t>в 2023 году 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17,5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млрд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тг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44 ед.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МТ</a:t>
            </a:r>
          </a:p>
          <a:p>
            <a:pPr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271F00AF-E489-40F1-983A-E5CFDB036E1C}"/>
              </a:ext>
            </a:extLst>
          </p:cNvPr>
          <p:cNvGrpSpPr/>
          <p:nvPr/>
        </p:nvGrpSpPr>
        <p:grpSpPr>
          <a:xfrm>
            <a:off x="1410904" y="3880907"/>
            <a:ext cx="519390" cy="144839"/>
            <a:chOff x="902880" y="3116556"/>
            <a:chExt cx="410638" cy="100515"/>
          </a:xfrm>
        </p:grpSpPr>
        <p:cxnSp>
          <p:nvCxnSpPr>
            <p:cNvPr id="62" name="Прямая соединительная линия 61">
              <a:extLst>
                <a:ext uri="{FF2B5EF4-FFF2-40B4-BE49-F238E27FC236}">
                  <a16:creationId xmlns="" xmlns:a16="http://schemas.microsoft.com/office/drawing/2014/main" id="{38269F4A-ACDE-4D7B-A598-340BE2F403FA}"/>
                </a:ext>
              </a:extLst>
            </p:cNvPr>
            <p:cNvCxnSpPr>
              <a:cxnSpLocks/>
            </p:cNvCxnSpPr>
            <p:nvPr/>
          </p:nvCxnSpPr>
          <p:spPr>
            <a:xfrm>
              <a:off x="902880" y="3116556"/>
              <a:ext cx="22641" cy="55516"/>
            </a:xfrm>
            <a:prstGeom prst="line">
              <a:avLst/>
            </a:prstGeom>
            <a:noFill/>
            <a:ln w="19050" cap="flat" cmpd="sng" algn="ctr">
              <a:solidFill>
                <a:srgbClr val="2DB757"/>
              </a:solidFill>
              <a:prstDash val="sysDash"/>
              <a:tailEnd type="none"/>
            </a:ln>
            <a:effectLst/>
          </p:spPr>
        </p:cxnSp>
        <p:grpSp>
          <p:nvGrpSpPr>
            <p:cNvPr id="63" name="Группа 62">
              <a:extLst>
                <a:ext uri="{FF2B5EF4-FFF2-40B4-BE49-F238E27FC236}">
                  <a16:creationId xmlns="" xmlns:a16="http://schemas.microsoft.com/office/drawing/2014/main" id="{7FACCEEA-5CF5-48A7-A4A9-D3F397FD1D75}"/>
                </a:ext>
              </a:extLst>
            </p:cNvPr>
            <p:cNvGrpSpPr/>
            <p:nvPr/>
          </p:nvGrpSpPr>
          <p:grpSpPr>
            <a:xfrm>
              <a:off x="946353" y="3127071"/>
              <a:ext cx="367165" cy="90000"/>
              <a:chOff x="7626330" y="4829222"/>
              <a:chExt cx="367165" cy="90000"/>
            </a:xfrm>
          </p:grpSpPr>
          <p:sp>
            <p:nvSpPr>
              <p:cNvPr id="64" name="Овал 63">
                <a:extLst>
                  <a:ext uri="{FF2B5EF4-FFF2-40B4-BE49-F238E27FC236}">
                    <a16:creationId xmlns="" xmlns:a16="http://schemas.microsoft.com/office/drawing/2014/main" id="{31614D0B-CF56-4C97-97F8-98F56EFCCB91}"/>
                  </a:ext>
                </a:extLst>
              </p:cNvPr>
              <p:cNvSpPr/>
              <p:nvPr/>
            </p:nvSpPr>
            <p:spPr>
              <a:xfrm>
                <a:off x="7903495" y="4829222"/>
                <a:ext cx="90000" cy="90000"/>
              </a:xfrm>
              <a:prstGeom prst="ellipse">
                <a:avLst/>
              </a:prstGeom>
              <a:solidFill>
                <a:srgbClr val="77DB97"/>
              </a:solidFill>
              <a:ln w="9525" cap="flat" cmpd="sng" algn="ctr">
                <a:solidFill>
                  <a:srgbClr val="77DB97"/>
                </a:solidFill>
                <a:prstDash val="solid"/>
              </a:ln>
              <a:effectLst/>
            </p:spPr>
            <p:txBody>
              <a:bodyPr rtlCol="0" anchor="t" anchorCtr="0"/>
              <a:lstStyle/>
              <a:p>
                <a:pPr algn="ctr" defTabSz="1042873">
                  <a:defRPr/>
                </a:pPr>
                <a:endParaRPr lang="x-none" sz="1200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5" name="Прямая соединительная линия 64">
                <a:extLst>
                  <a:ext uri="{FF2B5EF4-FFF2-40B4-BE49-F238E27FC236}">
                    <a16:creationId xmlns="" xmlns:a16="http://schemas.microsoft.com/office/drawing/2014/main" id="{3BE6C1AC-99C8-4779-83DC-2996DDAE22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6330" y="4874223"/>
                <a:ext cx="324000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2DB757"/>
                </a:solidFill>
                <a:prstDash val="sysDash"/>
                <a:tailEnd type="none"/>
              </a:ln>
              <a:effectLst/>
            </p:spPr>
          </p:cxnSp>
        </p:grp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238BC973-CB70-4095-95F2-FAB955907070}"/>
              </a:ext>
            </a:extLst>
          </p:cNvPr>
          <p:cNvSpPr/>
          <p:nvPr/>
        </p:nvSpPr>
        <p:spPr>
          <a:xfrm>
            <a:off x="1964382" y="3728192"/>
            <a:ext cx="5140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kern="0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  <a:sym typeface="Arial"/>
              </a:rPr>
              <a:t>в 2023 году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16,7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млрд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тг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11 ед.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МТ</a:t>
            </a:r>
          </a:p>
          <a:p>
            <a:pPr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Прямоугольник с одним скругленным углом 48">
            <a:extLst>
              <a:ext uri="{FF2B5EF4-FFF2-40B4-BE49-F238E27FC236}">
                <a16:creationId xmlns="" xmlns:a16="http://schemas.microsoft.com/office/drawing/2014/main" id="{79F6473B-AA89-4615-8A9B-B1F5D51CA575}"/>
              </a:ext>
            </a:extLst>
          </p:cNvPr>
          <p:cNvSpPr/>
          <p:nvPr/>
        </p:nvSpPr>
        <p:spPr>
          <a:xfrm rot="10800000">
            <a:off x="2717320" y="510"/>
            <a:ext cx="9474677" cy="651467"/>
          </a:xfrm>
          <a:prstGeom prst="round1Rect">
            <a:avLst>
              <a:gd name="adj" fmla="val 42188"/>
            </a:avLst>
          </a:prstGeom>
          <a:solidFill>
            <a:srgbClr val="0062A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  <a:defRPr/>
            </a:pPr>
            <a:endParaRPr lang="ru-RU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20628" y="-6570"/>
            <a:ext cx="6006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kern="0" spc="-1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ОСНАЩЕНИЕ МЕДИЦИНСКОЙ ТЕХНИКОЙ </a:t>
            </a:r>
          </a:p>
          <a:p>
            <a:pPr algn="r"/>
            <a:r>
              <a:rPr lang="ru-RU" b="1" kern="0" spc="-15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НАЦИОНАЛЬНОГО ПРОЕКТА </a:t>
            </a:r>
            <a:endParaRPr lang="ru-RU" b="1" kern="0" spc="-1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68B55C44-2A75-4D33-B756-6245FA973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" y="45826"/>
            <a:ext cx="615269" cy="6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87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4742</TotalTime>
  <Words>1815</Words>
  <Application>Microsoft Office PowerPoint</Application>
  <PresentationFormat>Произвольный</PresentationFormat>
  <Paragraphs>230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ПОСЛАНИЕ ПРЕЗИДЕНТА РК ОТ 1 СЕНТЯБРЯ 2022 ГОДА «СПРАВЕДЛИВОЕ ГОСУДАРСТВО. ЕДИНАЯ НАЦИЯ. БЛАГОПОЛУЧНОЕ ОБЩЕСТВО»</vt:lpstr>
      <vt:lpstr>ПИЛОТНЫЙ НАЦИОНАЛЬНЫЙ ПРОЕКТ «МОДЕРНИЗАЦИЯ СЕЛЬСКОГО ЗДРАВООХРАНЕНИЯ»</vt:lpstr>
      <vt:lpstr>ПИЛОТНЫЙ НАЦИОНАЛЬНЫЙ ПРОЕКТ «МОДЕРНИЗАЦИЯ СЕЛЬСКОГО ЗДРАВООХРАНЕНИЯ»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2 1</dc:creator>
  <cp:lastModifiedBy>Amina A. Zhemakisheva</cp:lastModifiedBy>
  <cp:revision>62</cp:revision>
  <cp:lastPrinted>2023-06-08T06:56:25Z</cp:lastPrinted>
  <dcterms:created xsi:type="dcterms:W3CDTF">2023-05-11T09:15:46Z</dcterms:created>
  <dcterms:modified xsi:type="dcterms:W3CDTF">2023-06-09T03:47:15Z</dcterms:modified>
</cp:coreProperties>
</file>