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7" r:id="rId2"/>
    <p:sldId id="268" r:id="rId3"/>
    <p:sldId id="270" r:id="rId4"/>
    <p:sldId id="269" r:id="rId5"/>
    <p:sldId id="276" r:id="rId6"/>
    <p:sldId id="272" r:id="rId7"/>
    <p:sldId id="271" r:id="rId8"/>
    <p:sldId id="273" r:id="rId9"/>
    <p:sldId id="274" r:id="rId10"/>
    <p:sldId id="277" r:id="rId11"/>
    <p:sldId id="275" r:id="rId12"/>
  </p:sldIdLst>
  <p:sldSz cx="12192000" cy="6858000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F5DE4-7F8C-4054-9222-967E793167BE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E2601-9937-41CD-B2E0-139A6EEB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603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F8B5E4-A9AE-42CB-AD7E-0B18589C69DD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68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4BD14F-492B-4C19-828A-9492B66C0A4A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876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0E06B5-6CB1-44A9-9D09-FA6C537C5CC8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5181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D4DAC1-B2B3-441C-9198-82054C41DA77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2128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496499-E1CC-4A36-9619-1482DD69263B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5911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1DD0C0-9860-4150-8A03-F0732B7570E4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0971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5CF244-4079-484E-9319-091D9E73CB4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7897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70ED06-A377-4308-B983-342F2FA94367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13751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389592-DF13-401C-9F14-D6D061FB4494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393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1C0B97-482B-4614-A005-1A3F85222457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0074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41A3F-4935-4B9A-8F3B-28FD43E1052A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14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A1F3ED-2C0C-4475-90C5-78A917BF40ED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3098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785C0C-CD3E-4BB3-A2BA-3DD23BF040A4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602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3625C4-3786-4468-B1A2-0EA981AEDF1C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11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5439EB-57F0-4430-9BF3-9276964F52B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150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B6E9A8-8B76-43C2-BCFE-4808ABBAD791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664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8CD256-8A26-4D79-B335-A33F7D166354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389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28C5A6-7F28-410D-BC26-E127B4E11DC9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07.06.2023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93383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38275" y="190500"/>
            <a:ext cx="1000124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Министерство </a:t>
            </a:r>
            <a:r>
              <a:rPr lang="ru-RU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по </a:t>
            </a:r>
            <a:r>
              <a:rPr lang="ru-RU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чрезвычайным </a:t>
            </a:r>
            <a:r>
              <a:rPr lang="ru-RU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ситуациям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Республики Казахстан</a:t>
            </a:r>
          </a:p>
          <a:p>
            <a:pPr algn="ctr"/>
            <a:endParaRPr lang="ru-RU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ctr"/>
            <a:endParaRPr lang="ru-RU" b="1" dirty="0" smtClean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ctr"/>
            <a:endParaRPr lang="ru-RU" b="1" dirty="0" smtClean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ctr"/>
            <a:endParaRPr lang="ru-RU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Заседание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Мажилиса </a:t>
            </a:r>
            <a:r>
              <a:rPr lang="ru-RU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Парламента Республики Казахстан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на тему: «О вопросах экологической, энергетической и производственной безопасности АО «</a:t>
            </a:r>
            <a:r>
              <a:rPr lang="ru-RU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АрселорМиттал</a:t>
            </a:r>
            <a:r>
              <a:rPr lang="ru-RU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Темиртау»</a:t>
            </a:r>
            <a:endParaRPr lang="ru-RU" b="1" dirty="0" smtClean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r"/>
            <a:r>
              <a:rPr lang="ru-RU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	</a:t>
            </a:r>
            <a:r>
              <a:rPr lang="ru-RU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	</a:t>
            </a:r>
          </a:p>
          <a:p>
            <a:pPr algn="r"/>
            <a:endParaRPr lang="ru-RU" b="1" dirty="0" smtClean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r"/>
            <a:endParaRPr lang="ru-RU" b="1" dirty="0" smtClean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r"/>
            <a:endParaRPr lang="ru-RU" b="1" dirty="0" smtClean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r"/>
            <a:r>
              <a:rPr lang="ru-RU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				</a:t>
            </a:r>
          </a:p>
          <a:p>
            <a:pPr algn="r"/>
            <a:r>
              <a:rPr lang="ru-RU" sz="1400" b="1" i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	</a:t>
            </a:r>
            <a:r>
              <a:rPr lang="ru-RU" sz="1400" b="1" i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					</a:t>
            </a:r>
            <a:r>
              <a:rPr lang="ru-RU" sz="1400" i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Докладчик: Вице-министр по чрезвычайным                 			                                     ситуациям Республики Казахстан  </a:t>
            </a:r>
            <a:endParaRPr lang="ru-RU" sz="1400" i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r"/>
            <a:r>
              <a:rPr lang="ru-RU" i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	      				     </a:t>
            </a:r>
            <a:r>
              <a:rPr lang="ru-RU" sz="1400" i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Пшембаев</a:t>
            </a:r>
            <a:r>
              <a:rPr lang="ru-RU" sz="1400" i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Мереке</a:t>
            </a:r>
            <a:r>
              <a:rPr lang="ru-RU" sz="1400" i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Кудайбергенович</a:t>
            </a:r>
            <a:endParaRPr lang="ru-RU" sz="1600" i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ctr"/>
            <a:endParaRPr lang="ru-RU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89" y="190500"/>
            <a:ext cx="2142645" cy="1915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84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360608"/>
            <a:ext cx="10932531" cy="606595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- За </a:t>
            </a:r>
            <a:r>
              <a:rPr lang="ru-RU" dirty="0">
                <a:solidFill>
                  <a:schemeClr val="bg1"/>
                </a:solidFill>
              </a:rPr>
              <a:t>период действия контракта на недропользование не производилась разведка угольных шахтных полей с поверхности на предмет до разведки геологических нарушений с целью недопущения газодинамических явлений (ГДЯ).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- Невыполнение </a:t>
            </a:r>
            <a:r>
              <a:rPr lang="ru-RU" dirty="0">
                <a:solidFill>
                  <a:schemeClr val="bg1"/>
                </a:solidFill>
              </a:rPr>
              <a:t>проектных решений по разработке маломощных пластов и вскрытию новых горизонтов, что приводит к снижению объемов по добыче угля, и как следствие к остановке шахт.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- На </a:t>
            </a:r>
            <a:r>
              <a:rPr lang="ru-RU" dirty="0">
                <a:solidFill>
                  <a:schemeClr val="bg1"/>
                </a:solidFill>
              </a:rPr>
              <a:t>металлургическом производстве не соблюдаются нормы по своевременному обновлению технических устройств, отработавших нормативный срок службы, а также по проведению капитальных ремонтов металлургического оборудования.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- Техническое </a:t>
            </a:r>
            <a:r>
              <a:rPr lang="ru-RU" dirty="0">
                <a:solidFill>
                  <a:schemeClr val="bg1"/>
                </a:solidFill>
              </a:rPr>
              <a:t>состояние основного металлургического оборудования не обеспечивает безопасное ведение технологических процессов, так как значительное количество оборудования работает продолжительное время и исчерпало свой ресурс. Со временем этот процесс только нарастает и создает предпосылки к возникновению несчастных случаев и аварийных ситуаций на производстве.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- Систематически </a:t>
            </a:r>
            <a:r>
              <a:rPr lang="ru-RU" dirty="0">
                <a:solidFill>
                  <a:schemeClr val="bg1"/>
                </a:solidFill>
              </a:rPr>
              <a:t>не выполняются «Требования промышленной безопасности при эксплуатации технологических трубопроводов», которыми установлена периодичность ревизий и испытаний трубопроводов. Вызывает тревогу тот факт, что для поддержания газопроводов в безопасном состоянии принимаются временные меры.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1551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28800" y="2465664"/>
            <a:ext cx="8534400" cy="1498600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БЛАГОДАРЮ ЗА ВНИМАНИЕ!</a:t>
            </a: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6370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757861" y="2338264"/>
            <a:ext cx="10953169" cy="4158789"/>
          </a:xfrm>
        </p:spPr>
        <p:txBody>
          <a:bodyPr>
            <a:normAutofit/>
          </a:bodyPr>
          <a:lstStyle/>
          <a:p>
            <a:pPr algn="just"/>
            <a:r>
              <a:rPr lang="ru-RU" sz="1600" dirty="0" smtClean="0">
                <a:solidFill>
                  <a:schemeClr val="bg1"/>
                </a:solidFill>
              </a:rPr>
              <a:t>Уполномоченный </a:t>
            </a:r>
            <a:r>
              <a:rPr lang="ru-RU" sz="1600" dirty="0">
                <a:solidFill>
                  <a:schemeClr val="bg1"/>
                </a:solidFill>
              </a:rPr>
              <a:t>орган в области промышленной безопасности осуществляет государственный </a:t>
            </a:r>
            <a:r>
              <a:rPr lang="ru-RU" sz="1600" dirty="0" smtClean="0">
                <a:solidFill>
                  <a:schemeClr val="bg1"/>
                </a:solidFill>
              </a:rPr>
              <a:t>надзор в </a:t>
            </a:r>
            <a:r>
              <a:rPr lang="ru-RU" sz="1600" dirty="0">
                <a:solidFill>
                  <a:schemeClr val="bg1"/>
                </a:solidFill>
              </a:rPr>
              <a:t>горно-металлургической отрасли </a:t>
            </a:r>
            <a:r>
              <a:rPr lang="ru-RU" sz="1600" dirty="0" smtClean="0">
                <a:solidFill>
                  <a:schemeClr val="bg1"/>
                </a:solidFill>
              </a:rPr>
              <a:t>промышленности, к которому относятся: </a:t>
            </a:r>
          </a:p>
          <a:p>
            <a:pPr algn="just"/>
            <a:r>
              <a:rPr lang="ru-RU" sz="1600" b="1" dirty="0" smtClean="0">
                <a:solidFill>
                  <a:schemeClr val="bg1"/>
                </a:solidFill>
              </a:rPr>
              <a:t>1.</a:t>
            </a:r>
            <a:r>
              <a:rPr lang="ru-RU" sz="1600" dirty="0" smtClean="0">
                <a:solidFill>
                  <a:schemeClr val="bg1"/>
                </a:solidFill>
              </a:rPr>
              <a:t>	</a:t>
            </a:r>
            <a:r>
              <a:rPr lang="ru-RU" sz="1600" b="1" dirty="0" smtClean="0">
                <a:solidFill>
                  <a:schemeClr val="accent6"/>
                </a:solidFill>
              </a:rPr>
              <a:t>57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>
                <a:solidFill>
                  <a:schemeClr val="bg1"/>
                </a:solidFill>
              </a:rPr>
              <a:t>рудников и </a:t>
            </a:r>
            <a:r>
              <a:rPr lang="ru-RU" sz="1600" b="1" dirty="0">
                <a:solidFill>
                  <a:schemeClr val="accent6"/>
                </a:solidFill>
              </a:rPr>
              <a:t>79</a:t>
            </a:r>
            <a:r>
              <a:rPr lang="ru-RU" sz="1600" dirty="0">
                <a:solidFill>
                  <a:schemeClr val="bg1"/>
                </a:solidFill>
              </a:rPr>
              <a:t> карьеров по добыче твердых полезных </a:t>
            </a:r>
            <a:r>
              <a:rPr lang="ru-RU" sz="1600" dirty="0" smtClean="0">
                <a:solidFill>
                  <a:schemeClr val="bg1"/>
                </a:solidFill>
              </a:rPr>
              <a:t>ископаемых;</a:t>
            </a:r>
          </a:p>
          <a:p>
            <a:pPr algn="just"/>
            <a:r>
              <a:rPr lang="ru-RU" sz="1600" b="1" dirty="0" smtClean="0">
                <a:solidFill>
                  <a:schemeClr val="bg1"/>
                </a:solidFill>
              </a:rPr>
              <a:t>2.</a:t>
            </a:r>
            <a:r>
              <a:rPr lang="ru-RU" sz="1600" dirty="0" smtClean="0">
                <a:solidFill>
                  <a:schemeClr val="bg1"/>
                </a:solidFill>
              </a:rPr>
              <a:t>	</a:t>
            </a:r>
            <a:r>
              <a:rPr lang="ru-RU" sz="1600" b="1" dirty="0" smtClean="0">
                <a:solidFill>
                  <a:schemeClr val="accent6"/>
                </a:solidFill>
              </a:rPr>
              <a:t>12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>
                <a:solidFill>
                  <a:schemeClr val="bg1"/>
                </a:solidFill>
              </a:rPr>
              <a:t>шахт и </a:t>
            </a:r>
            <a:r>
              <a:rPr lang="ru-RU" sz="1600" b="1" dirty="0">
                <a:solidFill>
                  <a:schemeClr val="accent6"/>
                </a:solidFill>
              </a:rPr>
              <a:t>25</a:t>
            </a:r>
            <a:r>
              <a:rPr lang="ru-RU" sz="1600" dirty="0">
                <a:solidFill>
                  <a:schemeClr val="bg1"/>
                </a:solidFill>
              </a:rPr>
              <a:t> карьеров по добыче </a:t>
            </a:r>
            <a:r>
              <a:rPr lang="ru-RU" sz="1600" dirty="0" smtClean="0">
                <a:solidFill>
                  <a:schemeClr val="bg1"/>
                </a:solidFill>
              </a:rPr>
              <a:t>угля;</a:t>
            </a:r>
          </a:p>
          <a:p>
            <a:pPr algn="just"/>
            <a:r>
              <a:rPr lang="ru-RU" sz="1600" b="1" dirty="0" smtClean="0">
                <a:solidFill>
                  <a:schemeClr val="bg1"/>
                </a:solidFill>
              </a:rPr>
              <a:t>3.</a:t>
            </a:r>
            <a:r>
              <a:rPr lang="ru-RU" sz="1600" dirty="0" smtClean="0">
                <a:solidFill>
                  <a:schemeClr val="bg1"/>
                </a:solidFill>
              </a:rPr>
              <a:t>	около </a:t>
            </a:r>
            <a:r>
              <a:rPr lang="ru-RU" sz="1600" b="1" dirty="0">
                <a:solidFill>
                  <a:schemeClr val="accent6"/>
                </a:solidFill>
              </a:rPr>
              <a:t>701</a:t>
            </a:r>
            <a:r>
              <a:rPr lang="ru-RU" sz="1600" dirty="0">
                <a:solidFill>
                  <a:schemeClr val="bg1"/>
                </a:solidFill>
              </a:rPr>
              <a:t> месторождения по добыче общераспространенных полезных </a:t>
            </a:r>
            <a:r>
              <a:rPr lang="ru-RU" sz="1600" dirty="0" smtClean="0">
                <a:solidFill>
                  <a:schemeClr val="bg1"/>
                </a:solidFill>
              </a:rPr>
              <a:t>ископаемых;</a:t>
            </a:r>
          </a:p>
          <a:p>
            <a:pPr algn="just"/>
            <a:r>
              <a:rPr lang="ru-RU" sz="1600" b="1" dirty="0" smtClean="0">
                <a:solidFill>
                  <a:schemeClr val="bg1"/>
                </a:solidFill>
              </a:rPr>
              <a:t>4.</a:t>
            </a:r>
            <a:r>
              <a:rPr lang="ru-RU" sz="1600" dirty="0" smtClean="0">
                <a:solidFill>
                  <a:schemeClr val="bg1"/>
                </a:solidFill>
              </a:rPr>
              <a:t>	</a:t>
            </a:r>
            <a:r>
              <a:rPr lang="ru-RU" sz="1600" b="1" dirty="0" smtClean="0">
                <a:solidFill>
                  <a:schemeClr val="accent6"/>
                </a:solidFill>
              </a:rPr>
              <a:t>86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>
                <a:solidFill>
                  <a:schemeClr val="bg1"/>
                </a:solidFill>
              </a:rPr>
              <a:t>металлургических </a:t>
            </a:r>
            <a:r>
              <a:rPr lang="ru-RU" sz="1600" dirty="0" smtClean="0">
                <a:solidFill>
                  <a:schemeClr val="bg1"/>
                </a:solidFill>
              </a:rPr>
              <a:t>предприятия;</a:t>
            </a:r>
          </a:p>
          <a:p>
            <a:pPr algn="just"/>
            <a:r>
              <a:rPr lang="ru-RU" sz="1600" b="1" dirty="0" smtClean="0">
                <a:solidFill>
                  <a:schemeClr val="bg1"/>
                </a:solidFill>
              </a:rPr>
              <a:t>5.</a:t>
            </a:r>
            <a:r>
              <a:rPr lang="ru-RU" sz="1600" dirty="0" smtClean="0">
                <a:solidFill>
                  <a:schemeClr val="bg1"/>
                </a:solidFill>
              </a:rPr>
              <a:t>	</a:t>
            </a:r>
            <a:r>
              <a:rPr lang="ru-RU" sz="1600" b="1" dirty="0" smtClean="0">
                <a:solidFill>
                  <a:schemeClr val="accent6"/>
                </a:solidFill>
              </a:rPr>
              <a:t>278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>
                <a:solidFill>
                  <a:schemeClr val="bg1"/>
                </a:solidFill>
              </a:rPr>
              <a:t>лицензиатов осуществляющих деятельность по разработке, производству, приобретению, реализации, хранению взрывчатых и пиротехнических (за исключением гражданских) веществ и изделий с их </a:t>
            </a:r>
            <a:r>
              <a:rPr lang="ru-RU" sz="1600" dirty="0" smtClean="0">
                <a:solidFill>
                  <a:schemeClr val="bg1"/>
                </a:solidFill>
              </a:rPr>
              <a:t>применением; </a:t>
            </a:r>
          </a:p>
          <a:p>
            <a:pPr algn="just"/>
            <a:r>
              <a:rPr lang="ru-RU" sz="1600" b="1" dirty="0" smtClean="0">
                <a:solidFill>
                  <a:schemeClr val="bg1"/>
                </a:solidFill>
              </a:rPr>
              <a:t>6.</a:t>
            </a:r>
            <a:r>
              <a:rPr lang="ru-RU" sz="1600" dirty="0">
                <a:solidFill>
                  <a:schemeClr val="bg1"/>
                </a:solidFill>
              </a:rPr>
              <a:t>	</a:t>
            </a:r>
            <a:r>
              <a:rPr lang="ru-RU" sz="1600" dirty="0" smtClean="0">
                <a:solidFill>
                  <a:schemeClr val="bg1"/>
                </a:solidFill>
              </a:rPr>
              <a:t>более </a:t>
            </a:r>
            <a:r>
              <a:rPr lang="ru-RU" sz="1600" b="1" dirty="0">
                <a:solidFill>
                  <a:schemeClr val="accent6"/>
                </a:solidFill>
              </a:rPr>
              <a:t>28307</a:t>
            </a:r>
            <a:r>
              <a:rPr lang="ru-RU" sz="1600" dirty="0">
                <a:solidFill>
                  <a:schemeClr val="bg1"/>
                </a:solidFill>
              </a:rPr>
              <a:t> опасных производственных объектов.</a:t>
            </a:r>
            <a:endParaRPr lang="ru-RU" sz="1600" dirty="0" smtClean="0">
              <a:solidFill>
                <a:schemeClr val="bg1"/>
              </a:solidFill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9" y="73054"/>
            <a:ext cx="1713516" cy="1453741"/>
          </a:xfrm>
          <a:prstGeom prst="rect">
            <a:avLst/>
          </a:prstGeom>
        </p:spPr>
      </p:pic>
      <p:sp>
        <p:nvSpPr>
          <p:cNvPr id="9" name="Объект 2"/>
          <p:cNvSpPr txBox="1">
            <a:spLocks/>
          </p:cNvSpPr>
          <p:nvPr/>
        </p:nvSpPr>
        <p:spPr>
          <a:xfrm>
            <a:off x="1652631" y="469783"/>
            <a:ext cx="10058399" cy="3791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>
                <a:solidFill>
                  <a:schemeClr val="bg1"/>
                </a:solidFill>
              </a:rPr>
              <a:t>Опасные производственные объекты в горно-металлургической промышленности Республики Казахстан включают в себя объекты, ведущие геологоразведочные, буровые, взрывные работы, добычу и переработку руд и угля, а также объекты производящие расплавы черных, цветных, драгоценных металлов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и сплавов на основе этих металлов.</a:t>
            </a:r>
            <a:endParaRPr lang="en-US" b="1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332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02965" y="310393"/>
            <a:ext cx="10117122" cy="5684007"/>
          </a:xfrm>
        </p:spPr>
        <p:txBody>
          <a:bodyPr>
            <a:normAutofit/>
          </a:bodyPr>
          <a:lstStyle/>
          <a:p>
            <a:endParaRPr lang="ru-RU" b="1" dirty="0">
              <a:solidFill>
                <a:schemeClr val="bg1"/>
              </a:solidFill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Департаментом </a:t>
            </a:r>
            <a:r>
              <a:rPr lang="ru-RU" b="1" dirty="0">
                <a:solidFill>
                  <a:schemeClr val="bg1"/>
                </a:solidFill>
              </a:rPr>
              <a:t>Комитета промышленной </a:t>
            </a:r>
            <a:r>
              <a:rPr lang="ru-RU" b="1" dirty="0" smtClean="0">
                <a:solidFill>
                  <a:schemeClr val="bg1"/>
                </a:solidFill>
              </a:rPr>
              <a:t>безопасности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Министерства </a:t>
            </a:r>
            <a:r>
              <a:rPr lang="ru-RU" b="1" dirty="0">
                <a:solidFill>
                  <a:schemeClr val="bg1"/>
                </a:solidFill>
              </a:rPr>
              <a:t>по чрезвычайным ситуациям Республики </a:t>
            </a:r>
            <a:r>
              <a:rPr lang="ru-RU" b="1" dirty="0" smtClean="0">
                <a:solidFill>
                  <a:schemeClr val="bg1"/>
                </a:solidFill>
              </a:rPr>
              <a:t>Казахстан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по </a:t>
            </a:r>
            <a:r>
              <a:rPr lang="ru-RU" b="1" dirty="0">
                <a:solidFill>
                  <a:schemeClr val="bg1"/>
                </a:solidFill>
              </a:rPr>
              <a:t>Карагандинской </a:t>
            </a:r>
            <a:r>
              <a:rPr lang="ru-RU" b="1" dirty="0" smtClean="0">
                <a:solidFill>
                  <a:schemeClr val="bg1"/>
                </a:solidFill>
              </a:rPr>
              <a:t>области за </a:t>
            </a:r>
            <a:r>
              <a:rPr lang="ru-RU" b="1" dirty="0" smtClean="0">
                <a:solidFill>
                  <a:schemeClr val="accent6"/>
                </a:solidFill>
              </a:rPr>
              <a:t>2021</a:t>
            </a:r>
            <a:r>
              <a:rPr lang="ru-RU" b="1" dirty="0" smtClean="0">
                <a:solidFill>
                  <a:schemeClr val="bg1"/>
                </a:solidFill>
              </a:rPr>
              <a:t> год 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Проведено </a:t>
            </a:r>
            <a:r>
              <a:rPr lang="ru-RU" b="1" dirty="0">
                <a:solidFill>
                  <a:schemeClr val="accent6"/>
                </a:solidFill>
              </a:rPr>
              <a:t>35</a:t>
            </a:r>
            <a:r>
              <a:rPr lang="ru-RU" dirty="0">
                <a:solidFill>
                  <a:schemeClr val="bg1"/>
                </a:solidFill>
              </a:rPr>
              <a:t> проверок опасных производственных объектов </a:t>
            </a:r>
            <a:r>
              <a:rPr lang="ru-RU" b="1" dirty="0">
                <a:solidFill>
                  <a:schemeClr val="bg1"/>
                </a:solidFill>
              </a:rPr>
              <a:t>АО «</a:t>
            </a:r>
            <a:r>
              <a:rPr lang="ru-RU" b="1" dirty="0" err="1">
                <a:solidFill>
                  <a:schemeClr val="bg1"/>
                </a:solidFill>
              </a:rPr>
              <a:t>АрселорМиттал</a:t>
            </a:r>
            <a:r>
              <a:rPr lang="ru-RU" b="1" dirty="0">
                <a:solidFill>
                  <a:schemeClr val="bg1"/>
                </a:solidFill>
              </a:rPr>
              <a:t> Темиртау</a:t>
            </a:r>
            <a:r>
              <a:rPr lang="ru-RU" b="1" dirty="0" smtClean="0">
                <a:solidFill>
                  <a:schemeClr val="bg1"/>
                </a:solidFill>
              </a:rPr>
              <a:t>»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по особому порядку – </a:t>
            </a:r>
            <a:r>
              <a:rPr lang="ru-RU" b="1" dirty="0">
                <a:solidFill>
                  <a:schemeClr val="accent6"/>
                </a:solidFill>
              </a:rPr>
              <a:t>11</a:t>
            </a:r>
            <a:r>
              <a:rPr lang="ru-RU" dirty="0">
                <a:solidFill>
                  <a:schemeClr val="bg1"/>
                </a:solidFill>
              </a:rPr>
              <a:t>, внеплановых – </a:t>
            </a:r>
            <a:r>
              <a:rPr lang="ru-RU" b="1" dirty="0">
                <a:solidFill>
                  <a:schemeClr val="accent6"/>
                </a:solidFill>
              </a:rPr>
              <a:t>24</a:t>
            </a:r>
            <a:r>
              <a:rPr lang="ru-RU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ru-RU" dirty="0">
                <a:solidFill>
                  <a:schemeClr val="bg1"/>
                </a:solidFill>
              </a:rPr>
              <a:t>При этом, выявлено </a:t>
            </a:r>
            <a:r>
              <a:rPr lang="ru-RU" b="1" dirty="0">
                <a:solidFill>
                  <a:schemeClr val="accent6"/>
                </a:solidFill>
              </a:rPr>
              <a:t>2562</a:t>
            </a:r>
            <a:r>
              <a:rPr lang="ru-RU" dirty="0">
                <a:solidFill>
                  <a:schemeClr val="bg1"/>
                </a:solidFill>
              </a:rPr>
              <a:t> нарушения требований промышленной безопасности, наложено </a:t>
            </a:r>
            <a:r>
              <a:rPr lang="ru-RU" b="1" dirty="0">
                <a:solidFill>
                  <a:schemeClr val="accent6"/>
                </a:solidFill>
              </a:rPr>
              <a:t>27</a:t>
            </a:r>
            <a:r>
              <a:rPr lang="ru-RU" dirty="0">
                <a:solidFill>
                  <a:schemeClr val="bg1"/>
                </a:solidFill>
              </a:rPr>
              <a:t> административных штрафов на юридическое лицо на сумму </a:t>
            </a:r>
            <a:r>
              <a:rPr lang="ru-RU" b="1" dirty="0">
                <a:solidFill>
                  <a:schemeClr val="accent6"/>
                </a:solidFill>
              </a:rPr>
              <a:t>20 млн. 572 тыс. тенге.</a:t>
            </a:r>
          </a:p>
          <a:p>
            <a:pPr algn="just"/>
            <a:r>
              <a:rPr lang="ru-RU" dirty="0">
                <a:solidFill>
                  <a:schemeClr val="bg1"/>
                </a:solidFill>
              </a:rPr>
              <a:t>Направлено </a:t>
            </a:r>
            <a:r>
              <a:rPr lang="ru-RU" b="1" dirty="0">
                <a:solidFill>
                  <a:schemeClr val="accent6"/>
                </a:solidFill>
              </a:rPr>
              <a:t>13</a:t>
            </a:r>
            <a:r>
              <a:rPr lang="ru-RU" dirty="0">
                <a:solidFill>
                  <a:schemeClr val="bg1"/>
                </a:solidFill>
              </a:rPr>
              <a:t> исков в суд о приостановке </a:t>
            </a:r>
            <a:r>
              <a:rPr lang="ru-RU" b="1" dirty="0">
                <a:solidFill>
                  <a:schemeClr val="accent6"/>
                </a:solidFill>
              </a:rPr>
              <a:t>38</a:t>
            </a:r>
            <a:r>
              <a:rPr lang="ru-RU" dirty="0">
                <a:solidFill>
                  <a:schemeClr val="bg1"/>
                </a:solidFill>
              </a:rPr>
              <a:t> опасных производственных объектов и технических устройств, эксплуатация которых угрожала жизни и здоровью работников (УД – </a:t>
            </a:r>
            <a:r>
              <a:rPr lang="ru-RU" b="1" dirty="0">
                <a:solidFill>
                  <a:schemeClr val="accent6"/>
                </a:solidFill>
              </a:rPr>
              <a:t>11</a:t>
            </a:r>
            <a:r>
              <a:rPr lang="ru-RU" dirty="0">
                <a:solidFill>
                  <a:schemeClr val="bg1"/>
                </a:solidFill>
              </a:rPr>
              <a:t> исков/</a:t>
            </a:r>
            <a:r>
              <a:rPr lang="ru-RU" b="1" dirty="0">
                <a:solidFill>
                  <a:schemeClr val="accent6"/>
                </a:solidFill>
              </a:rPr>
              <a:t>17</a:t>
            </a:r>
            <a:r>
              <a:rPr lang="ru-RU" dirty="0">
                <a:solidFill>
                  <a:schemeClr val="bg1"/>
                </a:solidFill>
              </a:rPr>
              <a:t> объектов; СД – </a:t>
            </a:r>
            <a:r>
              <a:rPr lang="ru-RU" b="1" dirty="0">
                <a:solidFill>
                  <a:schemeClr val="accent6"/>
                </a:solidFill>
              </a:rPr>
              <a:t>2 </a:t>
            </a:r>
            <a:r>
              <a:rPr lang="ru-RU" dirty="0">
                <a:solidFill>
                  <a:schemeClr val="bg1"/>
                </a:solidFill>
              </a:rPr>
              <a:t>иска/</a:t>
            </a:r>
            <a:r>
              <a:rPr lang="ru-RU" b="1" dirty="0">
                <a:solidFill>
                  <a:schemeClr val="accent6"/>
                </a:solidFill>
              </a:rPr>
              <a:t>21</a:t>
            </a:r>
            <a:r>
              <a:rPr lang="ru-RU" dirty="0">
                <a:solidFill>
                  <a:schemeClr val="bg1"/>
                </a:solidFill>
              </a:rPr>
              <a:t> объект).</a:t>
            </a: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9" y="73054"/>
            <a:ext cx="1713516" cy="145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17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body" idx="1"/>
          </p:nvPr>
        </p:nvSpPr>
        <p:spPr>
          <a:xfrm>
            <a:off x="1728132" y="419450"/>
            <a:ext cx="9924175" cy="5574950"/>
          </a:xfrm>
        </p:spPr>
        <p:txBody>
          <a:bodyPr>
            <a:normAutofit/>
          </a:bodyPr>
          <a:lstStyle/>
          <a:p>
            <a:pPr algn="ctr"/>
            <a:endParaRPr lang="ru-RU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Департаментом </a:t>
            </a:r>
            <a:r>
              <a:rPr lang="ru-RU" b="1" dirty="0">
                <a:solidFill>
                  <a:schemeClr val="bg1"/>
                </a:solidFill>
              </a:rPr>
              <a:t>Комитета промышленной </a:t>
            </a:r>
            <a:r>
              <a:rPr lang="ru-RU" b="1" dirty="0" smtClean="0">
                <a:solidFill>
                  <a:schemeClr val="bg1"/>
                </a:solidFill>
              </a:rPr>
              <a:t>безопасности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Министерства </a:t>
            </a:r>
            <a:r>
              <a:rPr lang="ru-RU" b="1" dirty="0">
                <a:solidFill>
                  <a:schemeClr val="bg1"/>
                </a:solidFill>
              </a:rPr>
              <a:t>по чрезвычайным ситуациям Республики </a:t>
            </a:r>
            <a:r>
              <a:rPr lang="ru-RU" b="1" dirty="0" smtClean="0">
                <a:solidFill>
                  <a:schemeClr val="bg1"/>
                </a:solidFill>
              </a:rPr>
              <a:t>Казахстан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по </a:t>
            </a:r>
            <a:r>
              <a:rPr lang="ru-RU" b="1" dirty="0">
                <a:solidFill>
                  <a:schemeClr val="bg1"/>
                </a:solidFill>
              </a:rPr>
              <a:t>Карагандинской </a:t>
            </a:r>
            <a:r>
              <a:rPr lang="ru-RU" b="1" dirty="0" smtClean="0">
                <a:solidFill>
                  <a:schemeClr val="bg1"/>
                </a:solidFill>
              </a:rPr>
              <a:t>области за </a:t>
            </a:r>
            <a:r>
              <a:rPr lang="ru-RU" b="1" dirty="0" smtClean="0">
                <a:solidFill>
                  <a:schemeClr val="accent6"/>
                </a:solidFill>
              </a:rPr>
              <a:t>2022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год </a:t>
            </a:r>
          </a:p>
          <a:p>
            <a:endParaRPr lang="ru-RU" b="1" dirty="0"/>
          </a:p>
          <a:p>
            <a:pPr algn="just"/>
            <a:r>
              <a:rPr lang="ru-RU" dirty="0">
                <a:solidFill>
                  <a:schemeClr val="bg1"/>
                </a:solidFill>
              </a:rPr>
              <a:t>Проведено </a:t>
            </a:r>
            <a:r>
              <a:rPr lang="ru-RU" b="1" dirty="0" smtClean="0">
                <a:solidFill>
                  <a:schemeClr val="accent6"/>
                </a:solidFill>
              </a:rPr>
              <a:t>52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проверок опасных производственных объектов</a:t>
            </a:r>
            <a:r>
              <a:rPr lang="ru-RU" b="1" dirty="0">
                <a:solidFill>
                  <a:schemeClr val="bg1"/>
                </a:solidFill>
              </a:rPr>
              <a:t> АО «</a:t>
            </a:r>
            <a:r>
              <a:rPr lang="ru-RU" b="1" dirty="0" err="1">
                <a:solidFill>
                  <a:schemeClr val="bg1"/>
                </a:solidFill>
              </a:rPr>
              <a:t>АрселорМиттал</a:t>
            </a:r>
            <a:r>
              <a:rPr lang="ru-RU" b="1" dirty="0">
                <a:solidFill>
                  <a:schemeClr val="bg1"/>
                </a:solidFill>
              </a:rPr>
              <a:t> Темиртау</a:t>
            </a:r>
            <a:r>
              <a:rPr lang="ru-RU" b="1" dirty="0" smtClean="0">
                <a:solidFill>
                  <a:schemeClr val="bg1"/>
                </a:solidFill>
              </a:rPr>
              <a:t>» </a:t>
            </a:r>
            <a:r>
              <a:rPr lang="ru-RU" dirty="0">
                <a:solidFill>
                  <a:schemeClr val="bg1"/>
                </a:solidFill>
              </a:rPr>
              <a:t>по особому порядку – </a:t>
            </a:r>
            <a:r>
              <a:rPr lang="ru-RU" b="1" dirty="0" smtClean="0">
                <a:solidFill>
                  <a:schemeClr val="accent6"/>
                </a:solidFill>
              </a:rPr>
              <a:t>13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>
                <a:solidFill>
                  <a:schemeClr val="bg1"/>
                </a:solidFill>
              </a:rPr>
              <a:t>внеплановых – </a:t>
            </a:r>
            <a:r>
              <a:rPr lang="ru-RU" b="1" dirty="0" smtClean="0">
                <a:solidFill>
                  <a:schemeClr val="accent6"/>
                </a:solidFill>
              </a:rPr>
              <a:t>39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  <a:p>
            <a:pPr algn="just"/>
            <a:r>
              <a:rPr lang="ru-RU" dirty="0">
                <a:solidFill>
                  <a:schemeClr val="bg1"/>
                </a:solidFill>
              </a:rPr>
              <a:t>При этом выявлено </a:t>
            </a:r>
            <a:r>
              <a:rPr lang="ru-RU" b="1" dirty="0">
                <a:solidFill>
                  <a:schemeClr val="accent6"/>
                </a:solidFill>
              </a:rPr>
              <a:t>2695</a:t>
            </a:r>
            <a:r>
              <a:rPr lang="ru-RU" dirty="0">
                <a:solidFill>
                  <a:schemeClr val="bg1"/>
                </a:solidFill>
              </a:rPr>
              <a:t> нарушений требований промышленной безопасности.</a:t>
            </a:r>
            <a:endParaRPr lang="en-US" dirty="0">
              <a:solidFill>
                <a:schemeClr val="bg1"/>
              </a:solidFill>
            </a:endParaRPr>
          </a:p>
          <a:p>
            <a:pPr algn="just"/>
            <a:r>
              <a:rPr lang="ru-RU" dirty="0">
                <a:solidFill>
                  <a:schemeClr val="bg1"/>
                </a:solidFill>
              </a:rPr>
              <a:t>За допущенные нарушения наложено </a:t>
            </a:r>
            <a:r>
              <a:rPr lang="ru-RU" b="1" dirty="0">
                <a:solidFill>
                  <a:schemeClr val="accent6"/>
                </a:solidFill>
              </a:rPr>
              <a:t>37</a:t>
            </a:r>
            <a:r>
              <a:rPr lang="ru-RU" dirty="0">
                <a:solidFill>
                  <a:schemeClr val="bg1"/>
                </a:solidFill>
              </a:rPr>
              <a:t> административных штрафов на юридическое лицо на общую сумму </a:t>
            </a:r>
            <a:r>
              <a:rPr lang="ru-RU" b="1" dirty="0">
                <a:solidFill>
                  <a:schemeClr val="accent6"/>
                </a:solidFill>
              </a:rPr>
              <a:t>28 млн. 486 тыс. тенге.</a:t>
            </a:r>
            <a:endParaRPr lang="en-US" b="1" dirty="0">
              <a:solidFill>
                <a:schemeClr val="accent6"/>
              </a:solidFill>
            </a:endParaRPr>
          </a:p>
          <a:p>
            <a:pPr algn="just"/>
            <a:r>
              <a:rPr lang="ru-RU" dirty="0">
                <a:solidFill>
                  <a:schemeClr val="bg1"/>
                </a:solidFill>
              </a:rPr>
              <a:t>Департаментом направлено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в Межрайонный экономический суд по Карагандинской области </a:t>
            </a:r>
            <a:r>
              <a:rPr lang="ru-RU" b="1" dirty="0">
                <a:solidFill>
                  <a:schemeClr val="accent6"/>
                </a:solidFill>
              </a:rPr>
              <a:t>12</a:t>
            </a:r>
            <a:r>
              <a:rPr lang="ru-RU" dirty="0">
                <a:solidFill>
                  <a:schemeClr val="bg1"/>
                </a:solidFill>
              </a:rPr>
              <a:t> исковых заявлений на приостановку деятельности </a:t>
            </a:r>
            <a:r>
              <a:rPr lang="ru-RU" b="1" dirty="0">
                <a:solidFill>
                  <a:schemeClr val="accent6"/>
                </a:solidFill>
              </a:rPr>
              <a:t>46</a:t>
            </a:r>
            <a:r>
              <a:rPr lang="ru-RU" dirty="0">
                <a:solidFill>
                  <a:schemeClr val="bg1"/>
                </a:solidFill>
              </a:rPr>
              <a:t> опасных объектов и технических устройств, эксплуатация которых угрожает жизни и здоровью работников: </a:t>
            </a:r>
            <a:r>
              <a:rPr lang="ru-RU" i="1" dirty="0">
                <a:solidFill>
                  <a:schemeClr val="bg1"/>
                </a:solidFill>
              </a:rPr>
              <a:t>СД - </a:t>
            </a:r>
            <a:r>
              <a:rPr lang="ru-RU" b="1" i="1" dirty="0">
                <a:solidFill>
                  <a:schemeClr val="accent6"/>
                </a:solidFill>
              </a:rPr>
              <a:t>2</a:t>
            </a:r>
            <a:r>
              <a:rPr lang="ru-RU" i="1" dirty="0">
                <a:solidFill>
                  <a:schemeClr val="bg1"/>
                </a:solidFill>
              </a:rPr>
              <a:t> иска (</a:t>
            </a:r>
            <a:r>
              <a:rPr lang="ru-RU" b="1" i="1" dirty="0">
                <a:solidFill>
                  <a:schemeClr val="accent6"/>
                </a:solidFill>
              </a:rPr>
              <a:t>24</a:t>
            </a:r>
            <a:r>
              <a:rPr lang="ru-RU" i="1" dirty="0">
                <a:solidFill>
                  <a:schemeClr val="bg1"/>
                </a:solidFill>
              </a:rPr>
              <a:t> объекта); УД – </a:t>
            </a:r>
            <a:r>
              <a:rPr lang="ru-RU" b="1" i="1" dirty="0">
                <a:solidFill>
                  <a:schemeClr val="accent6"/>
                </a:solidFill>
              </a:rPr>
              <a:t>10</a:t>
            </a:r>
            <a:r>
              <a:rPr lang="ru-RU" i="1" dirty="0">
                <a:solidFill>
                  <a:schemeClr val="bg1"/>
                </a:solidFill>
              </a:rPr>
              <a:t> исков (</a:t>
            </a:r>
            <a:r>
              <a:rPr lang="ru-RU" b="1" i="1" dirty="0">
                <a:solidFill>
                  <a:schemeClr val="accent6"/>
                </a:solidFill>
              </a:rPr>
              <a:t>22</a:t>
            </a:r>
            <a:r>
              <a:rPr lang="ru-RU" i="1" dirty="0">
                <a:solidFill>
                  <a:schemeClr val="bg1"/>
                </a:solidFill>
              </a:rPr>
              <a:t> объекта).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9" y="73054"/>
            <a:ext cx="1713516" cy="145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39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body" idx="1"/>
          </p:nvPr>
        </p:nvSpPr>
        <p:spPr>
          <a:xfrm>
            <a:off x="1728132" y="419450"/>
            <a:ext cx="9924175" cy="5574950"/>
          </a:xfrm>
        </p:spPr>
        <p:txBody>
          <a:bodyPr>
            <a:normAutofit/>
          </a:bodyPr>
          <a:lstStyle/>
          <a:p>
            <a:pPr algn="ctr"/>
            <a:endParaRPr lang="ru-RU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Департаментом </a:t>
            </a:r>
            <a:r>
              <a:rPr lang="ru-RU" b="1" dirty="0">
                <a:solidFill>
                  <a:schemeClr val="bg1"/>
                </a:solidFill>
              </a:rPr>
              <a:t>Комитета промышленной </a:t>
            </a:r>
            <a:r>
              <a:rPr lang="ru-RU" b="1" dirty="0" smtClean="0">
                <a:solidFill>
                  <a:schemeClr val="bg1"/>
                </a:solidFill>
              </a:rPr>
              <a:t>безопасности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Министерства </a:t>
            </a:r>
            <a:r>
              <a:rPr lang="ru-RU" b="1" dirty="0">
                <a:solidFill>
                  <a:schemeClr val="bg1"/>
                </a:solidFill>
              </a:rPr>
              <a:t>по чрезвычайным ситуациям Республики </a:t>
            </a:r>
            <a:r>
              <a:rPr lang="ru-RU" b="1" dirty="0" smtClean="0">
                <a:solidFill>
                  <a:schemeClr val="bg1"/>
                </a:solidFill>
              </a:rPr>
              <a:t>Казахстан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по </a:t>
            </a:r>
            <a:r>
              <a:rPr lang="ru-RU" b="1" dirty="0">
                <a:solidFill>
                  <a:schemeClr val="bg1"/>
                </a:solidFill>
              </a:rPr>
              <a:t>Карагандинской </a:t>
            </a:r>
            <a:r>
              <a:rPr lang="ru-RU" b="1" dirty="0" smtClean="0">
                <a:solidFill>
                  <a:schemeClr val="bg1"/>
                </a:solidFill>
              </a:rPr>
              <a:t>области за </a:t>
            </a:r>
            <a:r>
              <a:rPr lang="ru-RU" b="1" dirty="0" smtClean="0">
                <a:solidFill>
                  <a:srgbClr val="FF0000"/>
                </a:solidFill>
              </a:rPr>
              <a:t>5 месяцев </a:t>
            </a:r>
            <a:r>
              <a:rPr lang="ru-RU" b="1" dirty="0" smtClean="0">
                <a:solidFill>
                  <a:schemeClr val="accent6"/>
                </a:solidFill>
              </a:rPr>
              <a:t>2023</a:t>
            </a:r>
            <a:r>
              <a:rPr lang="ru-RU" b="1" dirty="0" smtClean="0">
                <a:solidFill>
                  <a:schemeClr val="bg1"/>
                </a:solidFill>
              </a:rPr>
              <a:t> года </a:t>
            </a:r>
            <a:endParaRPr lang="ru-RU" b="1" dirty="0">
              <a:solidFill>
                <a:schemeClr val="bg1"/>
              </a:solidFill>
            </a:endParaRPr>
          </a:p>
          <a:p>
            <a:endParaRPr lang="ru-RU" b="1" dirty="0"/>
          </a:p>
          <a:p>
            <a:pPr algn="just"/>
            <a:r>
              <a:rPr lang="ru-RU" dirty="0">
                <a:solidFill>
                  <a:schemeClr val="bg1"/>
                </a:solidFill>
              </a:rPr>
              <a:t>Проведено </a:t>
            </a:r>
            <a:r>
              <a:rPr lang="ru-RU" b="1" dirty="0" smtClean="0">
                <a:solidFill>
                  <a:schemeClr val="accent6"/>
                </a:solidFill>
              </a:rPr>
              <a:t>5</a:t>
            </a:r>
            <a:r>
              <a:rPr lang="ru-RU" dirty="0" smtClean="0">
                <a:solidFill>
                  <a:schemeClr val="bg1"/>
                </a:solidFill>
              </a:rPr>
              <a:t> проверок по профилактическому контролю с посещением субъекта контроля и надзора </a:t>
            </a:r>
            <a:r>
              <a:rPr lang="ru-RU" dirty="0">
                <a:solidFill>
                  <a:schemeClr val="bg1"/>
                </a:solidFill>
              </a:rPr>
              <a:t>опасных производственных объектов</a:t>
            </a:r>
            <a:r>
              <a:rPr lang="ru-RU" b="1" dirty="0">
                <a:solidFill>
                  <a:schemeClr val="bg1"/>
                </a:solidFill>
              </a:rPr>
              <a:t> АО «АрселорМиттал Темиртау</a:t>
            </a:r>
            <a:r>
              <a:rPr lang="ru-RU" b="1" dirty="0" smtClean="0">
                <a:solidFill>
                  <a:schemeClr val="bg1"/>
                </a:solidFill>
              </a:rPr>
              <a:t>»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  <a:p>
            <a:pPr algn="just"/>
            <a:r>
              <a:rPr lang="ru-RU" dirty="0">
                <a:solidFill>
                  <a:schemeClr val="bg1"/>
                </a:solidFill>
              </a:rPr>
              <a:t>При этом выявлено </a:t>
            </a:r>
            <a:r>
              <a:rPr lang="ru-RU" b="1" dirty="0" smtClean="0">
                <a:solidFill>
                  <a:schemeClr val="accent6"/>
                </a:solidFill>
              </a:rPr>
              <a:t>911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нарушений требований промышленной безопасности.</a:t>
            </a:r>
            <a:endParaRPr lang="en-US" dirty="0">
              <a:solidFill>
                <a:schemeClr val="bg1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Департаментом </a:t>
            </a:r>
            <a:r>
              <a:rPr lang="ru-RU" dirty="0">
                <a:solidFill>
                  <a:schemeClr val="bg1"/>
                </a:solidFill>
              </a:rPr>
              <a:t>направлено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в Межрайонный экономический суд по Карагандинской области </a:t>
            </a:r>
            <a:r>
              <a:rPr lang="ru-RU" b="1" dirty="0" smtClean="0">
                <a:solidFill>
                  <a:schemeClr val="accent6"/>
                </a:solidFill>
              </a:rPr>
              <a:t>5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исковых заявлений на приостановку деятельности </a:t>
            </a:r>
            <a:r>
              <a:rPr lang="ru-RU" b="1" dirty="0" smtClean="0">
                <a:solidFill>
                  <a:schemeClr val="accent6"/>
                </a:solidFill>
              </a:rPr>
              <a:t>85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опасных объектов и технических устройств, эксплуатация которых угрожает жизни и здоровью работников: </a:t>
            </a:r>
            <a:r>
              <a:rPr lang="ru-RU" i="1" dirty="0">
                <a:solidFill>
                  <a:schemeClr val="bg1"/>
                </a:solidFill>
              </a:rPr>
              <a:t>СД - </a:t>
            </a:r>
            <a:r>
              <a:rPr lang="ru-RU" b="1" i="1" dirty="0" smtClean="0">
                <a:solidFill>
                  <a:schemeClr val="accent6"/>
                </a:solidFill>
              </a:rPr>
              <a:t>1</a:t>
            </a:r>
            <a:r>
              <a:rPr lang="ru-RU" i="1" dirty="0" smtClean="0">
                <a:solidFill>
                  <a:schemeClr val="bg1"/>
                </a:solidFill>
              </a:rPr>
              <a:t> иск (</a:t>
            </a:r>
            <a:r>
              <a:rPr lang="ru-RU" b="1" i="1" dirty="0" smtClean="0">
                <a:solidFill>
                  <a:schemeClr val="accent6"/>
                </a:solidFill>
              </a:rPr>
              <a:t>55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i="1" dirty="0">
                <a:solidFill>
                  <a:schemeClr val="bg1"/>
                </a:solidFill>
              </a:rPr>
              <a:t>объекта); УД – </a:t>
            </a:r>
            <a:r>
              <a:rPr lang="ru-RU" b="1" i="1" dirty="0" smtClean="0">
                <a:solidFill>
                  <a:schemeClr val="accent6"/>
                </a:solidFill>
              </a:rPr>
              <a:t>3</a:t>
            </a:r>
            <a:r>
              <a:rPr lang="ru-RU" i="1" dirty="0" smtClean="0">
                <a:solidFill>
                  <a:schemeClr val="bg1"/>
                </a:solidFill>
              </a:rPr>
              <a:t> иска (</a:t>
            </a:r>
            <a:r>
              <a:rPr lang="ru-RU" b="1" i="1" dirty="0" smtClean="0">
                <a:solidFill>
                  <a:schemeClr val="accent6"/>
                </a:solidFill>
              </a:rPr>
              <a:t>16</a:t>
            </a:r>
            <a:r>
              <a:rPr lang="ru-RU" i="1" dirty="0" smtClean="0">
                <a:solidFill>
                  <a:schemeClr val="bg1"/>
                </a:solidFill>
              </a:rPr>
              <a:t> объектов), ТОО «</a:t>
            </a:r>
            <a:r>
              <a:rPr lang="ru-RU" i="1" dirty="0" err="1" smtClean="0">
                <a:solidFill>
                  <a:schemeClr val="bg1"/>
                </a:solidFill>
              </a:rPr>
              <a:t>Оркен</a:t>
            </a:r>
            <a:r>
              <a:rPr lang="ru-RU" i="1" dirty="0" smtClean="0">
                <a:solidFill>
                  <a:schemeClr val="bg1"/>
                </a:solidFill>
              </a:rPr>
              <a:t>» – </a:t>
            </a:r>
            <a:r>
              <a:rPr lang="ru-RU" i="1" dirty="0" smtClean="0">
                <a:solidFill>
                  <a:srgbClr val="FF0000"/>
                </a:solidFill>
              </a:rPr>
              <a:t>1</a:t>
            </a:r>
            <a:r>
              <a:rPr lang="ru-RU" i="1" dirty="0" smtClean="0">
                <a:solidFill>
                  <a:schemeClr val="bg1"/>
                </a:solidFill>
              </a:rPr>
              <a:t> иск (</a:t>
            </a:r>
            <a:r>
              <a:rPr lang="ru-RU" i="1" dirty="0" smtClean="0">
                <a:solidFill>
                  <a:srgbClr val="FF0000"/>
                </a:solidFill>
              </a:rPr>
              <a:t>14 </a:t>
            </a:r>
            <a:r>
              <a:rPr lang="ru-RU" i="1" dirty="0" smtClean="0">
                <a:solidFill>
                  <a:schemeClr val="bg1"/>
                </a:solidFill>
              </a:rPr>
              <a:t>объектов).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9" y="73054"/>
            <a:ext cx="1713516" cy="145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811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86854" y="461394"/>
            <a:ext cx="9882231" cy="620986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Сводный план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Технического </a:t>
            </a:r>
            <a:r>
              <a:rPr lang="ru-RU" b="1" dirty="0">
                <a:solidFill>
                  <a:schemeClr val="bg1"/>
                </a:solidFill>
              </a:rPr>
              <a:t>перевооружения опасных производственных </a:t>
            </a:r>
            <a:r>
              <a:rPr lang="ru-RU" b="1" dirty="0" smtClean="0">
                <a:solidFill>
                  <a:schemeClr val="bg1"/>
                </a:solidFill>
              </a:rPr>
              <a:t>объектов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АО </a:t>
            </a:r>
            <a:r>
              <a:rPr lang="ru-RU" b="1" dirty="0">
                <a:solidFill>
                  <a:schemeClr val="bg1"/>
                </a:solidFill>
              </a:rPr>
              <a:t>«АрселорМиттал </a:t>
            </a:r>
            <a:r>
              <a:rPr lang="ru-RU" b="1" dirty="0" smtClean="0">
                <a:solidFill>
                  <a:schemeClr val="bg1"/>
                </a:solidFill>
              </a:rPr>
              <a:t>Темиртау»</a:t>
            </a:r>
          </a:p>
          <a:p>
            <a:pPr algn="ctr"/>
            <a:endParaRPr lang="ru-RU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2021 год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Из </a:t>
            </a:r>
            <a:r>
              <a:rPr lang="ru-RU" dirty="0">
                <a:solidFill>
                  <a:schemeClr val="bg1"/>
                </a:solidFill>
              </a:rPr>
              <a:t>запланированных в </a:t>
            </a:r>
            <a:r>
              <a:rPr lang="ru-RU" b="1" dirty="0">
                <a:solidFill>
                  <a:schemeClr val="accent6"/>
                </a:solidFill>
              </a:rPr>
              <a:t>2021</a:t>
            </a:r>
            <a:r>
              <a:rPr lang="ru-RU" dirty="0">
                <a:solidFill>
                  <a:schemeClr val="bg1"/>
                </a:solidFill>
              </a:rPr>
              <a:t> году к замене </a:t>
            </a:r>
            <a:r>
              <a:rPr lang="ru-RU" b="1" dirty="0">
                <a:solidFill>
                  <a:schemeClr val="accent6"/>
                </a:solidFill>
              </a:rPr>
              <a:t>283</a:t>
            </a:r>
            <a:r>
              <a:rPr lang="ru-RU" dirty="0">
                <a:solidFill>
                  <a:schemeClr val="bg1"/>
                </a:solidFill>
              </a:rPr>
              <a:t> единиц технических устройств и технологических линий (УД – </a:t>
            </a:r>
            <a:r>
              <a:rPr lang="ru-RU" b="1" dirty="0">
                <a:solidFill>
                  <a:schemeClr val="accent6"/>
                </a:solidFill>
              </a:rPr>
              <a:t>216</a:t>
            </a:r>
            <a:r>
              <a:rPr lang="ru-RU" dirty="0">
                <a:solidFill>
                  <a:schemeClr val="bg1"/>
                </a:solidFill>
              </a:rPr>
              <a:t>, СД – </a:t>
            </a:r>
            <a:r>
              <a:rPr lang="ru-RU" b="1" dirty="0">
                <a:solidFill>
                  <a:schemeClr val="accent6"/>
                </a:solidFill>
              </a:rPr>
              <a:t>67</a:t>
            </a:r>
            <a:r>
              <a:rPr lang="ru-RU" dirty="0">
                <a:solidFill>
                  <a:schemeClr val="bg1"/>
                </a:solidFill>
              </a:rPr>
              <a:t>), заменено </a:t>
            </a:r>
            <a:r>
              <a:rPr lang="ru-RU" b="1" dirty="0">
                <a:solidFill>
                  <a:schemeClr val="accent6"/>
                </a:solidFill>
              </a:rPr>
              <a:t>268</a:t>
            </a:r>
            <a:r>
              <a:rPr lang="ru-RU" dirty="0">
                <a:solidFill>
                  <a:schemeClr val="bg1"/>
                </a:solidFill>
              </a:rPr>
              <a:t> (УД – </a:t>
            </a:r>
            <a:r>
              <a:rPr lang="ru-RU" b="1" dirty="0">
                <a:solidFill>
                  <a:schemeClr val="accent6"/>
                </a:solidFill>
              </a:rPr>
              <a:t>213</a:t>
            </a:r>
            <a:r>
              <a:rPr lang="ru-RU" dirty="0">
                <a:solidFill>
                  <a:schemeClr val="bg1"/>
                </a:solidFill>
              </a:rPr>
              <a:t>, СД – </a:t>
            </a:r>
            <a:r>
              <a:rPr lang="ru-RU" b="1" dirty="0">
                <a:solidFill>
                  <a:schemeClr val="accent6"/>
                </a:solidFill>
              </a:rPr>
              <a:t>54</a:t>
            </a:r>
            <a:r>
              <a:rPr lang="ru-RU" dirty="0">
                <a:solidFill>
                  <a:schemeClr val="bg1"/>
                </a:solidFill>
              </a:rPr>
              <a:t>), выполнение составило </a:t>
            </a:r>
            <a:r>
              <a:rPr lang="ru-RU" b="1" dirty="0">
                <a:solidFill>
                  <a:schemeClr val="accent6"/>
                </a:solidFill>
              </a:rPr>
              <a:t>95</a:t>
            </a:r>
            <a:r>
              <a:rPr lang="ru-RU" b="1" dirty="0" smtClean="0">
                <a:solidFill>
                  <a:schemeClr val="accent6"/>
                </a:solidFill>
              </a:rPr>
              <a:t>%</a:t>
            </a:r>
            <a:r>
              <a:rPr lang="ru-RU" dirty="0" smtClean="0">
                <a:solidFill>
                  <a:schemeClr val="bg1"/>
                </a:solidFill>
              </a:rPr>
              <a:t>. Замена </a:t>
            </a:r>
            <a:r>
              <a:rPr lang="ru-RU" b="1" dirty="0">
                <a:solidFill>
                  <a:schemeClr val="accent6"/>
                </a:solidFill>
              </a:rPr>
              <a:t>15</a:t>
            </a:r>
            <a:r>
              <a:rPr lang="ru-RU" dirty="0">
                <a:solidFill>
                  <a:schemeClr val="bg1"/>
                </a:solidFill>
              </a:rPr>
              <a:t> единиц технических устройств и технологических линий перенесена на </a:t>
            </a:r>
            <a:r>
              <a:rPr lang="ru-RU" b="1" dirty="0">
                <a:solidFill>
                  <a:schemeClr val="accent6"/>
                </a:solidFill>
              </a:rPr>
              <a:t>2022</a:t>
            </a:r>
            <a:r>
              <a:rPr lang="ru-RU" dirty="0">
                <a:solidFill>
                  <a:schemeClr val="bg1"/>
                </a:solidFill>
              </a:rPr>
              <a:t> год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2022 год</a:t>
            </a:r>
            <a:endParaRPr lang="ru-RU" b="1" dirty="0">
              <a:solidFill>
                <a:schemeClr val="accent6"/>
              </a:solidFill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Было </a:t>
            </a:r>
            <a:r>
              <a:rPr lang="ru-RU" dirty="0">
                <a:solidFill>
                  <a:schemeClr val="bg1"/>
                </a:solidFill>
              </a:rPr>
              <a:t>запланировано к замене </a:t>
            </a:r>
            <a:r>
              <a:rPr lang="ru-RU" b="1" dirty="0">
                <a:solidFill>
                  <a:schemeClr val="accent6"/>
                </a:solidFill>
              </a:rPr>
              <a:t>360</a:t>
            </a:r>
            <a:r>
              <a:rPr lang="ru-RU" dirty="0">
                <a:solidFill>
                  <a:schemeClr val="bg1"/>
                </a:solidFill>
              </a:rPr>
              <a:t> единиц технических устройств </a:t>
            </a:r>
            <a:r>
              <a:rPr lang="ru-RU" dirty="0" smtClean="0">
                <a:solidFill>
                  <a:schemeClr val="bg1"/>
                </a:solidFill>
              </a:rPr>
              <a:t>                                        и </a:t>
            </a:r>
            <a:r>
              <a:rPr lang="ru-RU" dirty="0">
                <a:solidFill>
                  <a:schemeClr val="bg1"/>
                </a:solidFill>
              </a:rPr>
              <a:t>технологических линий (УД – </a:t>
            </a:r>
            <a:r>
              <a:rPr lang="ru-RU" b="1" dirty="0">
                <a:solidFill>
                  <a:schemeClr val="accent6"/>
                </a:solidFill>
              </a:rPr>
              <a:t>273</a:t>
            </a:r>
            <a:r>
              <a:rPr lang="ru-RU" dirty="0">
                <a:solidFill>
                  <a:schemeClr val="bg1"/>
                </a:solidFill>
              </a:rPr>
              <a:t>, СД – </a:t>
            </a:r>
            <a:r>
              <a:rPr lang="ru-RU" b="1" dirty="0">
                <a:solidFill>
                  <a:schemeClr val="accent6"/>
                </a:solidFill>
              </a:rPr>
              <a:t>87</a:t>
            </a:r>
            <a:r>
              <a:rPr lang="ru-RU" dirty="0" smtClean="0">
                <a:solidFill>
                  <a:schemeClr val="bg1"/>
                </a:solidFill>
              </a:rPr>
              <a:t>).                                                                          По </a:t>
            </a:r>
            <a:r>
              <a:rPr lang="ru-RU" dirty="0">
                <a:solidFill>
                  <a:schemeClr val="bg1"/>
                </a:solidFill>
              </a:rPr>
              <a:t>итогам года заменено </a:t>
            </a:r>
            <a:r>
              <a:rPr lang="ru-RU" b="1" dirty="0">
                <a:solidFill>
                  <a:schemeClr val="accent6"/>
                </a:solidFill>
              </a:rPr>
              <a:t>168</a:t>
            </a:r>
            <a:r>
              <a:rPr lang="ru-RU" dirty="0">
                <a:solidFill>
                  <a:schemeClr val="bg1"/>
                </a:solidFill>
              </a:rPr>
              <a:t> единиц технических устройств и технологических линий (УД -</a:t>
            </a:r>
            <a:r>
              <a:rPr lang="ru-RU" b="1" dirty="0">
                <a:solidFill>
                  <a:schemeClr val="accent6"/>
                </a:solidFill>
              </a:rPr>
              <a:t>91</a:t>
            </a:r>
            <a:r>
              <a:rPr lang="ru-RU" dirty="0">
                <a:solidFill>
                  <a:schemeClr val="bg1"/>
                </a:solidFill>
              </a:rPr>
              <a:t>, СД -</a:t>
            </a:r>
            <a:r>
              <a:rPr lang="ru-RU" b="1" dirty="0">
                <a:solidFill>
                  <a:schemeClr val="accent6"/>
                </a:solidFill>
              </a:rPr>
              <a:t>77</a:t>
            </a:r>
            <a:r>
              <a:rPr lang="ru-RU" dirty="0">
                <a:solidFill>
                  <a:schemeClr val="bg1"/>
                </a:solidFill>
              </a:rPr>
              <a:t>), выполнение составило </a:t>
            </a:r>
            <a:r>
              <a:rPr lang="ru-RU" b="1" dirty="0">
                <a:solidFill>
                  <a:schemeClr val="accent6"/>
                </a:solidFill>
              </a:rPr>
              <a:t>47%</a:t>
            </a:r>
            <a:r>
              <a:rPr lang="ru-RU" dirty="0">
                <a:solidFill>
                  <a:schemeClr val="bg1"/>
                </a:solidFill>
              </a:rPr>
              <a:t> (УД – </a:t>
            </a:r>
            <a:r>
              <a:rPr lang="ru-RU" b="1" dirty="0">
                <a:solidFill>
                  <a:schemeClr val="accent6"/>
                </a:solidFill>
              </a:rPr>
              <a:t>33%</a:t>
            </a:r>
            <a:r>
              <a:rPr lang="ru-RU" dirty="0">
                <a:solidFill>
                  <a:schemeClr val="bg1"/>
                </a:solidFill>
              </a:rPr>
              <a:t>, СД – </a:t>
            </a:r>
            <a:r>
              <a:rPr lang="ru-RU" b="1" dirty="0">
                <a:solidFill>
                  <a:schemeClr val="accent6"/>
                </a:solidFill>
              </a:rPr>
              <a:t>89</a:t>
            </a:r>
            <a:r>
              <a:rPr lang="ru-RU" b="1" dirty="0" smtClean="0">
                <a:solidFill>
                  <a:schemeClr val="accent6"/>
                </a:solidFill>
              </a:rPr>
              <a:t>%).</a:t>
            </a:r>
          </a:p>
          <a:p>
            <a:pPr lvl="0" algn="ctr">
              <a:buClr>
                <a:prstClr val="white"/>
              </a:buClr>
            </a:pPr>
            <a:r>
              <a:rPr lang="ru-RU" b="1" dirty="0" smtClean="0">
                <a:solidFill>
                  <a:srgbClr val="C62324"/>
                </a:solidFill>
              </a:rPr>
              <a:t>2023 </a:t>
            </a:r>
            <a:r>
              <a:rPr lang="ru-RU" b="1" dirty="0">
                <a:solidFill>
                  <a:srgbClr val="C62324"/>
                </a:solidFill>
              </a:rPr>
              <a:t>год</a:t>
            </a:r>
          </a:p>
          <a:p>
            <a:pPr lvl="0" algn="just">
              <a:buClr>
                <a:prstClr val="white"/>
              </a:buClr>
            </a:pPr>
            <a:r>
              <a:rPr lang="ru-RU" dirty="0">
                <a:solidFill>
                  <a:prstClr val="black"/>
                </a:solidFill>
              </a:rPr>
              <a:t>З</a:t>
            </a:r>
            <a:r>
              <a:rPr lang="ru-RU" dirty="0" smtClean="0">
                <a:solidFill>
                  <a:prstClr val="black"/>
                </a:solidFill>
              </a:rPr>
              <a:t>апланировано </a:t>
            </a:r>
            <a:r>
              <a:rPr lang="ru-RU" dirty="0">
                <a:solidFill>
                  <a:prstClr val="black"/>
                </a:solidFill>
              </a:rPr>
              <a:t>к замене </a:t>
            </a:r>
            <a:r>
              <a:rPr lang="ru-RU" b="1" dirty="0" smtClean="0">
                <a:solidFill>
                  <a:srgbClr val="C62324"/>
                </a:solidFill>
              </a:rPr>
              <a:t>1727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единиц технических устройств                                         и технологических линий (УД – </a:t>
            </a:r>
            <a:r>
              <a:rPr lang="ru-RU" b="1" dirty="0" smtClean="0">
                <a:solidFill>
                  <a:srgbClr val="C62324"/>
                </a:solidFill>
              </a:rPr>
              <a:t>1694</a:t>
            </a:r>
            <a:r>
              <a:rPr lang="ru-RU" dirty="0" smtClean="0">
                <a:solidFill>
                  <a:prstClr val="black"/>
                </a:solidFill>
              </a:rPr>
              <a:t>, </a:t>
            </a:r>
            <a:r>
              <a:rPr lang="ru-RU" dirty="0">
                <a:solidFill>
                  <a:prstClr val="black"/>
                </a:solidFill>
              </a:rPr>
              <a:t>СД – </a:t>
            </a:r>
            <a:r>
              <a:rPr lang="ru-RU" b="1" dirty="0" smtClean="0">
                <a:solidFill>
                  <a:srgbClr val="C62324"/>
                </a:solidFill>
              </a:rPr>
              <a:t>33</a:t>
            </a:r>
            <a:r>
              <a:rPr lang="ru-RU" dirty="0">
                <a:solidFill>
                  <a:prstClr val="black"/>
                </a:solidFill>
              </a:rPr>
              <a:t>). </a:t>
            </a:r>
            <a:endParaRPr lang="ru-RU" dirty="0" smtClean="0">
              <a:solidFill>
                <a:prstClr val="black"/>
              </a:solidFill>
            </a:endParaRPr>
          </a:p>
          <a:p>
            <a:pPr lvl="0" algn="just">
              <a:buClr>
                <a:prstClr val="white"/>
              </a:buClr>
            </a:pPr>
            <a:r>
              <a:rPr lang="ru-RU" dirty="0" smtClean="0">
                <a:solidFill>
                  <a:prstClr val="black"/>
                </a:solidFill>
              </a:rPr>
              <a:t>За </a:t>
            </a:r>
            <a:r>
              <a:rPr lang="ru-RU" dirty="0">
                <a:solidFill>
                  <a:prstClr val="black"/>
                </a:solidFill>
              </a:rPr>
              <a:t>1 квартал СД запланировано к замене </a:t>
            </a:r>
            <a:r>
              <a:rPr lang="ru-RU" dirty="0">
                <a:solidFill>
                  <a:srgbClr val="FF0000"/>
                </a:solidFill>
              </a:rPr>
              <a:t>5</a:t>
            </a:r>
            <a:r>
              <a:rPr lang="ru-RU" dirty="0">
                <a:solidFill>
                  <a:prstClr val="black"/>
                </a:solidFill>
              </a:rPr>
              <a:t> ед. - все выполнено; по УД – замена запланирована на 2 и 4 квартал.</a:t>
            </a:r>
            <a:endParaRPr lang="ru-RU" b="1" dirty="0">
              <a:solidFill>
                <a:srgbClr val="C62324"/>
              </a:solidFill>
            </a:endParaRPr>
          </a:p>
          <a:p>
            <a:pPr algn="just"/>
            <a:endParaRPr lang="ru-RU" b="1" dirty="0">
              <a:solidFill>
                <a:schemeClr val="accent6"/>
              </a:solidFill>
            </a:endParaRPr>
          </a:p>
          <a:p>
            <a:pPr algn="just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9" y="73054"/>
            <a:ext cx="1713516" cy="145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734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58509" y="2533475"/>
            <a:ext cx="9946936" cy="206369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chemeClr val="bg1"/>
                </a:solidFill>
              </a:rPr>
              <a:t>В </a:t>
            </a:r>
            <a:r>
              <a:rPr lang="ru-RU" b="1" dirty="0">
                <a:solidFill>
                  <a:schemeClr val="accent6"/>
                </a:solidFill>
              </a:rPr>
              <a:t>2021</a:t>
            </a:r>
            <a:r>
              <a:rPr lang="ru-RU" dirty="0">
                <a:solidFill>
                  <a:schemeClr val="bg1"/>
                </a:solidFill>
              </a:rPr>
              <a:t> году на опасных производственных объектах </a:t>
            </a:r>
            <a:r>
              <a:rPr lang="ru-RU" dirty="0" smtClean="0">
                <a:solidFill>
                  <a:schemeClr val="bg1"/>
                </a:solidFill>
              </a:rPr>
              <a:t>произошло </a:t>
            </a:r>
            <a:r>
              <a:rPr lang="ru-RU" b="1" dirty="0">
                <a:solidFill>
                  <a:schemeClr val="accent6"/>
                </a:solidFill>
              </a:rPr>
              <a:t>3</a:t>
            </a:r>
            <a:r>
              <a:rPr lang="ru-RU" dirty="0">
                <a:solidFill>
                  <a:schemeClr val="bg1"/>
                </a:solidFill>
              </a:rPr>
              <a:t> аварии </a:t>
            </a:r>
            <a:r>
              <a:rPr lang="ru-RU" dirty="0" smtClean="0">
                <a:solidFill>
                  <a:schemeClr val="bg1"/>
                </a:solidFill>
              </a:rPr>
              <a:t>              (</a:t>
            </a:r>
            <a:r>
              <a:rPr lang="ru-RU" dirty="0">
                <a:solidFill>
                  <a:schemeClr val="bg1"/>
                </a:solidFill>
              </a:rPr>
              <a:t>пострадало </a:t>
            </a:r>
            <a:r>
              <a:rPr lang="ru-RU" b="1" dirty="0">
                <a:solidFill>
                  <a:schemeClr val="accent6"/>
                </a:solidFill>
              </a:rPr>
              <a:t>12</a:t>
            </a:r>
            <a:r>
              <a:rPr lang="ru-RU" dirty="0">
                <a:solidFill>
                  <a:schemeClr val="bg1"/>
                </a:solidFill>
              </a:rPr>
              <a:t> человек, из них </a:t>
            </a:r>
            <a:r>
              <a:rPr lang="ru-RU" b="1" dirty="0">
                <a:solidFill>
                  <a:schemeClr val="accent6"/>
                </a:solidFill>
              </a:rPr>
              <a:t>7</a:t>
            </a:r>
            <a:r>
              <a:rPr lang="ru-RU" dirty="0">
                <a:solidFill>
                  <a:schemeClr val="bg1"/>
                </a:solidFill>
              </a:rPr>
              <a:t> погибло) и </a:t>
            </a:r>
            <a:r>
              <a:rPr lang="ru-RU" b="1" dirty="0">
                <a:solidFill>
                  <a:schemeClr val="accent6"/>
                </a:solidFill>
              </a:rPr>
              <a:t>76</a:t>
            </a:r>
            <a:r>
              <a:rPr lang="ru-RU" dirty="0">
                <a:solidFill>
                  <a:schemeClr val="bg1"/>
                </a:solidFill>
              </a:rPr>
              <a:t> инцидентов (УД-</a:t>
            </a:r>
            <a:r>
              <a:rPr lang="ru-RU" b="1" dirty="0">
                <a:solidFill>
                  <a:schemeClr val="accent6"/>
                </a:solidFill>
              </a:rPr>
              <a:t>70</a:t>
            </a:r>
            <a:r>
              <a:rPr lang="ru-RU" dirty="0">
                <a:solidFill>
                  <a:schemeClr val="bg1"/>
                </a:solidFill>
              </a:rPr>
              <a:t>, СД-</a:t>
            </a:r>
            <a:r>
              <a:rPr lang="ru-RU" b="1" dirty="0">
                <a:solidFill>
                  <a:schemeClr val="accent6"/>
                </a:solidFill>
              </a:rPr>
              <a:t>6</a:t>
            </a:r>
            <a:r>
              <a:rPr lang="ru-RU" dirty="0" smtClean="0">
                <a:solidFill>
                  <a:schemeClr val="bg1"/>
                </a:solidFill>
              </a:rPr>
              <a:t>).</a:t>
            </a:r>
          </a:p>
          <a:p>
            <a:pPr algn="just"/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ru-RU" dirty="0">
                <a:solidFill>
                  <a:schemeClr val="bg1"/>
                </a:solidFill>
              </a:rPr>
              <a:t>В </a:t>
            </a:r>
            <a:r>
              <a:rPr lang="ru-RU" b="1" dirty="0">
                <a:solidFill>
                  <a:schemeClr val="accent6"/>
                </a:solidFill>
              </a:rPr>
              <a:t>2022</a:t>
            </a:r>
            <a:r>
              <a:rPr lang="ru-RU" dirty="0">
                <a:solidFill>
                  <a:schemeClr val="bg1"/>
                </a:solidFill>
              </a:rPr>
              <a:t> году на опасных производственных объектах </a:t>
            </a:r>
            <a:r>
              <a:rPr lang="ru-RU" dirty="0" smtClean="0">
                <a:solidFill>
                  <a:schemeClr val="bg1"/>
                </a:solidFill>
              </a:rPr>
              <a:t>произошла </a:t>
            </a:r>
            <a:r>
              <a:rPr lang="ru-RU" b="1" dirty="0">
                <a:solidFill>
                  <a:schemeClr val="accent6"/>
                </a:solidFill>
              </a:rPr>
              <a:t>1</a:t>
            </a:r>
            <a:r>
              <a:rPr lang="ru-RU" dirty="0">
                <a:solidFill>
                  <a:schemeClr val="bg1"/>
                </a:solidFill>
              </a:rPr>
              <a:t> авария </a:t>
            </a:r>
            <a:r>
              <a:rPr lang="ru-RU" dirty="0" smtClean="0">
                <a:solidFill>
                  <a:schemeClr val="bg1"/>
                </a:solidFill>
              </a:rPr>
              <a:t>                 (</a:t>
            </a:r>
            <a:r>
              <a:rPr lang="ru-RU" dirty="0">
                <a:solidFill>
                  <a:schemeClr val="bg1"/>
                </a:solidFill>
              </a:rPr>
              <a:t>пострадало </a:t>
            </a:r>
            <a:r>
              <a:rPr lang="ru-RU" b="1" dirty="0">
                <a:solidFill>
                  <a:schemeClr val="accent6"/>
                </a:solidFill>
              </a:rPr>
              <a:t>9</a:t>
            </a:r>
            <a:r>
              <a:rPr lang="ru-RU" dirty="0">
                <a:solidFill>
                  <a:schemeClr val="bg1"/>
                </a:solidFill>
              </a:rPr>
              <a:t> человек, из них </a:t>
            </a:r>
            <a:r>
              <a:rPr lang="ru-RU" b="1" dirty="0">
                <a:solidFill>
                  <a:schemeClr val="accent6"/>
                </a:solidFill>
              </a:rPr>
              <a:t>5</a:t>
            </a:r>
            <a:r>
              <a:rPr lang="ru-RU" dirty="0">
                <a:solidFill>
                  <a:schemeClr val="bg1"/>
                </a:solidFill>
              </a:rPr>
              <a:t> погибло) и </a:t>
            </a:r>
            <a:r>
              <a:rPr lang="ru-RU" b="1" dirty="0">
                <a:solidFill>
                  <a:schemeClr val="accent6"/>
                </a:solidFill>
              </a:rPr>
              <a:t>16</a:t>
            </a:r>
            <a:r>
              <a:rPr lang="ru-RU" dirty="0">
                <a:solidFill>
                  <a:schemeClr val="bg1"/>
                </a:solidFill>
              </a:rPr>
              <a:t> инцидентов (УД-</a:t>
            </a:r>
            <a:r>
              <a:rPr lang="ru-RU" b="1" dirty="0">
                <a:solidFill>
                  <a:schemeClr val="accent6"/>
                </a:solidFill>
              </a:rPr>
              <a:t>12</a:t>
            </a:r>
            <a:r>
              <a:rPr lang="ru-RU" dirty="0">
                <a:solidFill>
                  <a:schemeClr val="bg1"/>
                </a:solidFill>
              </a:rPr>
              <a:t>, СД-</a:t>
            </a:r>
            <a:r>
              <a:rPr lang="ru-RU" b="1" dirty="0">
                <a:solidFill>
                  <a:schemeClr val="accent6"/>
                </a:solidFill>
              </a:rPr>
              <a:t>4</a:t>
            </a:r>
            <a:r>
              <a:rPr lang="ru-RU" dirty="0" smtClean="0">
                <a:solidFill>
                  <a:schemeClr val="bg1"/>
                </a:solidFill>
              </a:rPr>
              <a:t>).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За </a:t>
            </a:r>
            <a:r>
              <a:rPr lang="ru-RU" dirty="0" smtClean="0">
                <a:solidFill>
                  <a:srgbClr val="FF0000"/>
                </a:solidFill>
              </a:rPr>
              <a:t>5 </a:t>
            </a:r>
            <a:r>
              <a:rPr lang="ru-RU" dirty="0" smtClean="0">
                <a:solidFill>
                  <a:schemeClr val="bg1"/>
                </a:solidFill>
              </a:rPr>
              <a:t>месяцев </a:t>
            </a:r>
            <a:r>
              <a:rPr lang="ru-RU" dirty="0" smtClean="0">
                <a:solidFill>
                  <a:srgbClr val="FF0000"/>
                </a:solidFill>
              </a:rPr>
              <a:t>2023</a:t>
            </a:r>
            <a:r>
              <a:rPr lang="ru-RU" dirty="0" smtClean="0">
                <a:solidFill>
                  <a:schemeClr val="bg1"/>
                </a:solidFill>
              </a:rPr>
              <a:t> года аварий не допущено</a:t>
            </a:r>
            <a:endParaRPr lang="ru-RU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9" y="73054"/>
            <a:ext cx="1713516" cy="145374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491530" y="568246"/>
            <a:ext cx="84896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Аварии и инциденты произошедшие на опасных производственных объектах АО </a:t>
            </a:r>
            <a:r>
              <a:rPr lang="ru-RU" b="1" dirty="0">
                <a:solidFill>
                  <a:schemeClr val="bg1"/>
                </a:solidFill>
              </a:rPr>
              <a:t>«</a:t>
            </a:r>
            <a:r>
              <a:rPr lang="ru-RU" b="1" dirty="0" err="1">
                <a:solidFill>
                  <a:schemeClr val="bg1"/>
                </a:solidFill>
              </a:rPr>
              <a:t>АрселорМиттал</a:t>
            </a:r>
            <a:r>
              <a:rPr lang="ru-RU" b="1" dirty="0">
                <a:solidFill>
                  <a:schemeClr val="bg1"/>
                </a:solidFill>
              </a:rPr>
              <a:t> Темиртау»</a:t>
            </a:r>
          </a:p>
        </p:txBody>
      </p:sp>
    </p:spTree>
    <p:extLst>
      <p:ext uri="{BB962C8B-B14F-4D97-AF65-F5344CB8AC3E}">
        <p14:creationId xmlns:p14="http://schemas.microsoft.com/office/powerpoint/2010/main" val="1516494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86855" y="947956"/>
            <a:ext cx="9336946" cy="504644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	В </a:t>
            </a:r>
            <a:r>
              <a:rPr lang="ru-RU" dirty="0">
                <a:solidFill>
                  <a:schemeClr val="bg1"/>
                </a:solidFill>
              </a:rPr>
              <a:t>целях реализации пункта </a:t>
            </a:r>
            <a:r>
              <a:rPr lang="ru-RU" b="1" dirty="0">
                <a:solidFill>
                  <a:schemeClr val="accent6"/>
                </a:solidFill>
              </a:rPr>
              <a:t>3</a:t>
            </a:r>
            <a:r>
              <a:rPr lang="ru-RU" dirty="0">
                <a:solidFill>
                  <a:schemeClr val="bg1"/>
                </a:solidFill>
              </a:rPr>
              <a:t> раздела </a:t>
            </a:r>
            <a:r>
              <a:rPr lang="ru-RU" b="1" dirty="0">
                <a:solidFill>
                  <a:schemeClr val="bg1"/>
                </a:solidFill>
              </a:rPr>
              <a:t>«Заключение Соглашения об инвестициях»</a:t>
            </a:r>
            <a:r>
              <a:rPr lang="ru-RU" dirty="0">
                <a:solidFill>
                  <a:schemeClr val="bg1"/>
                </a:solidFill>
              </a:rPr>
              <a:t> Дорожной карты в рамках подписания Соглашения об инвестициях, </a:t>
            </a:r>
            <a:r>
              <a:rPr lang="ru-RU" b="1" dirty="0">
                <a:solidFill>
                  <a:schemeClr val="accent6"/>
                </a:solidFill>
              </a:rPr>
              <a:t>03</a:t>
            </a:r>
            <a:r>
              <a:rPr lang="ru-RU" dirty="0">
                <a:solidFill>
                  <a:schemeClr val="bg1"/>
                </a:solidFill>
              </a:rPr>
              <a:t> ноября </a:t>
            </a:r>
            <a:r>
              <a:rPr lang="ru-RU" b="1" dirty="0">
                <a:solidFill>
                  <a:schemeClr val="accent6"/>
                </a:solidFill>
              </a:rPr>
              <a:t>2021</a:t>
            </a:r>
            <a:r>
              <a:rPr lang="ru-RU" dirty="0">
                <a:solidFill>
                  <a:schemeClr val="bg1"/>
                </a:solidFill>
              </a:rPr>
              <a:t> года Министерством по чрезвычайным ситуациям Республики </a:t>
            </a:r>
            <a:r>
              <a:rPr lang="ru-RU" dirty="0" smtClean="0">
                <a:solidFill>
                  <a:schemeClr val="bg1"/>
                </a:solidFill>
              </a:rPr>
              <a:t>Казахстан </a:t>
            </a:r>
            <a:r>
              <a:rPr lang="ru-RU" dirty="0">
                <a:solidFill>
                  <a:schemeClr val="bg1"/>
                </a:solidFill>
              </a:rPr>
              <a:t>были согласованы, </a:t>
            </a:r>
            <a:r>
              <a:rPr lang="ru-RU" dirty="0" smtClean="0">
                <a:solidFill>
                  <a:schemeClr val="bg1"/>
                </a:solidFill>
              </a:rPr>
              <a:t>представленные                                         </a:t>
            </a:r>
            <a:r>
              <a:rPr lang="ru-RU" b="1" dirty="0" smtClean="0">
                <a:solidFill>
                  <a:schemeClr val="bg1"/>
                </a:solidFill>
              </a:rPr>
              <a:t>АО </a:t>
            </a:r>
            <a:r>
              <a:rPr lang="ru-RU" b="1" dirty="0">
                <a:solidFill>
                  <a:schemeClr val="bg1"/>
                </a:solidFill>
              </a:rPr>
              <a:t>«</a:t>
            </a:r>
            <a:r>
              <a:rPr lang="ru-RU" b="1" dirty="0" err="1">
                <a:solidFill>
                  <a:schemeClr val="bg1"/>
                </a:solidFill>
              </a:rPr>
              <a:t>АрселорМиттал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Темиртау» </a:t>
            </a:r>
            <a:r>
              <a:rPr lang="ru-RU" dirty="0" smtClean="0">
                <a:solidFill>
                  <a:schemeClr val="bg1"/>
                </a:solidFill>
              </a:rPr>
              <a:t>планы </a:t>
            </a:r>
            <a:r>
              <a:rPr lang="ru-RU" dirty="0">
                <a:solidFill>
                  <a:schemeClr val="bg1"/>
                </a:solidFill>
              </a:rPr>
              <a:t>мероприятий по обеспечению промышленной безопасности в СД и на угольных </a:t>
            </a:r>
            <a:r>
              <a:rPr lang="ru-RU" dirty="0" smtClean="0">
                <a:solidFill>
                  <a:schemeClr val="bg1"/>
                </a:solidFill>
              </a:rPr>
              <a:t>шахтах, </a:t>
            </a:r>
            <a:r>
              <a:rPr lang="ru-RU" dirty="0">
                <a:solidFill>
                  <a:schemeClr val="bg1"/>
                </a:solidFill>
              </a:rPr>
              <a:t>утвержденные генеральным директором предприятия (по СД – </a:t>
            </a:r>
            <a:r>
              <a:rPr lang="ru-RU" b="1" dirty="0">
                <a:solidFill>
                  <a:schemeClr val="accent6"/>
                </a:solidFill>
              </a:rPr>
              <a:t>19</a:t>
            </a:r>
            <a:r>
              <a:rPr lang="ru-RU" dirty="0">
                <a:solidFill>
                  <a:schemeClr val="bg1"/>
                </a:solidFill>
              </a:rPr>
              <a:t> мероприятий, по УД – </a:t>
            </a:r>
            <a:r>
              <a:rPr lang="ru-RU" b="1" dirty="0">
                <a:solidFill>
                  <a:schemeClr val="accent6"/>
                </a:solidFill>
              </a:rPr>
              <a:t>18</a:t>
            </a:r>
            <a:r>
              <a:rPr lang="ru-RU" dirty="0">
                <a:solidFill>
                  <a:schemeClr val="bg1"/>
                </a:solidFill>
              </a:rPr>
              <a:t>).</a:t>
            </a:r>
          </a:p>
          <a:p>
            <a:pPr algn="just"/>
            <a:r>
              <a:rPr lang="ru-RU" dirty="0">
                <a:solidFill>
                  <a:schemeClr val="bg1"/>
                </a:solidFill>
              </a:rPr>
              <a:t>Согласно </a:t>
            </a:r>
            <a:r>
              <a:rPr lang="ru-RU" dirty="0" smtClean="0">
                <a:solidFill>
                  <a:schemeClr val="bg1"/>
                </a:solidFill>
              </a:rPr>
              <a:t>информации </a:t>
            </a:r>
            <a:r>
              <a:rPr lang="ru-RU" dirty="0">
                <a:solidFill>
                  <a:schemeClr val="bg1"/>
                </a:solidFill>
              </a:rPr>
              <a:t>из </a:t>
            </a:r>
            <a:r>
              <a:rPr lang="ru-RU" b="1" dirty="0">
                <a:solidFill>
                  <a:schemeClr val="accent6"/>
                </a:solidFill>
              </a:rPr>
              <a:t>37</a:t>
            </a:r>
            <a:r>
              <a:rPr lang="ru-RU" dirty="0">
                <a:solidFill>
                  <a:schemeClr val="bg1"/>
                </a:solidFill>
              </a:rPr>
              <a:t> пунктов Планов, выполнены мероприятия по </a:t>
            </a:r>
            <a:r>
              <a:rPr lang="ru-RU" dirty="0" smtClean="0">
                <a:solidFill>
                  <a:schemeClr val="bg1"/>
                </a:solidFill>
              </a:rPr>
              <a:t>                 </a:t>
            </a:r>
            <a:r>
              <a:rPr lang="ru-RU" b="1" dirty="0" smtClean="0">
                <a:solidFill>
                  <a:schemeClr val="accent6"/>
                </a:solidFill>
              </a:rPr>
              <a:t>6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пунктам (в установленный срок - </a:t>
            </a:r>
            <a:r>
              <a:rPr lang="ru-RU" b="1" dirty="0">
                <a:solidFill>
                  <a:schemeClr val="accent6"/>
                </a:solidFill>
              </a:rPr>
              <a:t>3</a:t>
            </a:r>
            <a:r>
              <a:rPr lang="ru-RU" dirty="0">
                <a:solidFill>
                  <a:schemeClr val="bg1"/>
                </a:solidFill>
              </a:rPr>
              <a:t> пункта, досрочно - </a:t>
            </a:r>
            <a:r>
              <a:rPr lang="ru-RU" b="1" dirty="0">
                <a:solidFill>
                  <a:schemeClr val="accent6"/>
                </a:solidFill>
              </a:rPr>
              <a:t>3 </a:t>
            </a:r>
            <a:r>
              <a:rPr lang="ru-RU" dirty="0">
                <a:solidFill>
                  <a:schemeClr val="bg1"/>
                </a:solidFill>
              </a:rPr>
              <a:t>пункта), остальные находятся в работе. При этом, своевременно не выполнен </a:t>
            </a:r>
            <a:r>
              <a:rPr lang="ru-RU" b="1" dirty="0">
                <a:solidFill>
                  <a:schemeClr val="accent6"/>
                </a:solidFill>
              </a:rPr>
              <a:t>1</a:t>
            </a:r>
            <a:r>
              <a:rPr lang="ru-RU" dirty="0">
                <a:solidFill>
                  <a:schemeClr val="bg1"/>
                </a:solidFill>
              </a:rPr>
              <a:t> пункт мероприятий </a:t>
            </a:r>
            <a:r>
              <a:rPr lang="ru-RU" i="1" dirty="0">
                <a:solidFill>
                  <a:schemeClr val="bg1"/>
                </a:solidFill>
              </a:rPr>
              <a:t>(строительство нового котла №1 на ТЭЦ-ПВС, срок реализации </a:t>
            </a:r>
            <a:r>
              <a:rPr lang="ru-RU" b="1" i="1" dirty="0">
                <a:solidFill>
                  <a:schemeClr val="accent6"/>
                </a:solidFill>
              </a:rPr>
              <a:t>2021г.-2022г</a:t>
            </a:r>
            <a:r>
              <a:rPr lang="ru-RU" i="1" dirty="0">
                <a:solidFill>
                  <a:schemeClr val="bg1"/>
                </a:solidFill>
              </a:rPr>
              <a:t>.).</a:t>
            </a: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9" y="73054"/>
            <a:ext cx="1713516" cy="145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698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0727" y="486562"/>
            <a:ext cx="10754685" cy="73693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			</a:t>
            </a:r>
            <a:r>
              <a:rPr lang="ru-RU" sz="2400" b="1" dirty="0" smtClean="0">
                <a:solidFill>
                  <a:schemeClr val="bg1"/>
                </a:solidFill>
              </a:rPr>
              <a:t>Проблемные вопросы АО </a:t>
            </a:r>
            <a:r>
              <a:rPr lang="ru-RU" sz="2400" b="1" dirty="0">
                <a:solidFill>
                  <a:schemeClr val="bg1"/>
                </a:solidFill>
              </a:rPr>
              <a:t>«АрселорМиттал Темиртау» 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D5341-BAC6-493D-9C79-7B8BF012E9A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6252" y="1071264"/>
            <a:ext cx="11139280" cy="5486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750" dirty="0" smtClean="0">
                <a:solidFill>
                  <a:schemeClr val="bg1"/>
                </a:solidFill>
              </a:rPr>
              <a:t>не </a:t>
            </a:r>
            <a:r>
              <a:rPr lang="ru-RU" sz="1750" dirty="0">
                <a:solidFill>
                  <a:schemeClr val="bg1"/>
                </a:solidFill>
              </a:rPr>
              <a:t>укомплектованность штата рабочих и инженерно-технических работников, что сказывается на качестве поддержания в безопасном состоянии горных выработок угольных шахт и проведении безопасных технологических работ в части проветривания и безопасности шахтеров</a:t>
            </a:r>
            <a:r>
              <a:rPr lang="ru-RU" sz="1750" dirty="0" smtClean="0">
                <a:solidFill>
                  <a:schemeClr val="bg1"/>
                </a:solidFill>
              </a:rPr>
              <a:t>;</a:t>
            </a:r>
          </a:p>
          <a:p>
            <a:endParaRPr lang="ru-RU" sz="175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1750" dirty="0" smtClean="0">
                <a:solidFill>
                  <a:schemeClr val="bg1"/>
                </a:solidFill>
              </a:rPr>
              <a:t>не </a:t>
            </a:r>
            <a:r>
              <a:rPr lang="ru-RU" sz="1750" dirty="0">
                <a:solidFill>
                  <a:schemeClr val="bg1"/>
                </a:solidFill>
              </a:rPr>
              <a:t>своевременная замена оборудования, отработавшего нормативный срок эксплуатации, что также негативно сказывается на безопасном выполнении технологических операций, росте травматизма, аварийности оборудования</a:t>
            </a:r>
            <a:r>
              <a:rPr lang="ru-RU" sz="1750" dirty="0" smtClean="0">
                <a:solidFill>
                  <a:schemeClr val="bg1"/>
                </a:solidFill>
              </a:rPr>
              <a:t>;</a:t>
            </a:r>
          </a:p>
          <a:p>
            <a:endParaRPr lang="ru-RU" sz="175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1750" dirty="0" smtClean="0">
                <a:solidFill>
                  <a:schemeClr val="bg1"/>
                </a:solidFill>
              </a:rPr>
              <a:t>низкая </a:t>
            </a:r>
            <a:r>
              <a:rPr lang="ru-RU" sz="1750" dirty="0">
                <a:solidFill>
                  <a:schemeClr val="bg1"/>
                </a:solidFill>
              </a:rPr>
              <a:t>эффективность научно-исследовательских работ по предотвращению газодинамических </a:t>
            </a:r>
            <a:r>
              <a:rPr lang="ru-RU" sz="1750" dirty="0" smtClean="0">
                <a:solidFill>
                  <a:schemeClr val="bg1"/>
                </a:solidFill>
              </a:rPr>
              <a:t>явлений.</a:t>
            </a:r>
          </a:p>
          <a:p>
            <a:endParaRPr lang="ru-RU" sz="1750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1750" dirty="0">
                <a:solidFill>
                  <a:schemeClr val="bg1"/>
                </a:solidFill>
              </a:rPr>
              <a:t>Б</a:t>
            </a:r>
            <a:r>
              <a:rPr lang="ru-RU" sz="1750" dirty="0" smtClean="0">
                <a:solidFill>
                  <a:schemeClr val="bg1"/>
                </a:solidFill>
              </a:rPr>
              <a:t>ольшинство </a:t>
            </a:r>
            <a:r>
              <a:rPr lang="ru-RU" sz="1750" dirty="0">
                <a:solidFill>
                  <a:schemeClr val="bg1"/>
                </a:solidFill>
              </a:rPr>
              <a:t>вентиляторов главного </a:t>
            </a:r>
            <a:r>
              <a:rPr lang="ru-RU" sz="1750" dirty="0" smtClean="0">
                <a:solidFill>
                  <a:schemeClr val="bg1"/>
                </a:solidFill>
              </a:rPr>
              <a:t>проветривания и </a:t>
            </a:r>
            <a:r>
              <a:rPr lang="ru-RU" sz="1750" smtClean="0">
                <a:solidFill>
                  <a:schemeClr val="bg1"/>
                </a:solidFill>
              </a:rPr>
              <a:t>подъемных установок </a:t>
            </a:r>
            <a:r>
              <a:rPr lang="ru-RU" sz="1750" dirty="0" smtClean="0">
                <a:solidFill>
                  <a:schemeClr val="bg1"/>
                </a:solidFill>
              </a:rPr>
              <a:t>отработали </a:t>
            </a:r>
            <a:r>
              <a:rPr lang="ru-RU" sz="1750" dirty="0">
                <a:solidFill>
                  <a:schemeClr val="bg1"/>
                </a:solidFill>
              </a:rPr>
              <a:t>уже 3 срока эксплуатации (1970-80х </a:t>
            </a:r>
            <a:r>
              <a:rPr lang="ru-RU" sz="1750" dirty="0" err="1">
                <a:solidFill>
                  <a:schemeClr val="bg1"/>
                </a:solidFill>
              </a:rPr>
              <a:t>г.в</a:t>
            </a:r>
            <a:r>
              <a:rPr lang="ru-RU" sz="1750" dirty="0">
                <a:solidFill>
                  <a:schemeClr val="bg1"/>
                </a:solidFill>
              </a:rPr>
              <a:t>. норматив 14 лет</a:t>
            </a:r>
            <a:r>
              <a:rPr lang="ru-RU" sz="1750" dirty="0" smtClean="0">
                <a:solidFill>
                  <a:schemeClr val="bg1"/>
                </a:solidFill>
              </a:rPr>
              <a:t>).</a:t>
            </a:r>
          </a:p>
          <a:p>
            <a:pPr marL="285750" indent="-285750">
              <a:buFontTx/>
              <a:buChar char="-"/>
            </a:pPr>
            <a:endParaRPr lang="ru-RU" sz="1750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1750" dirty="0" smtClean="0">
                <a:solidFill>
                  <a:schemeClr val="bg1"/>
                </a:solidFill>
              </a:rPr>
              <a:t> </a:t>
            </a:r>
            <a:r>
              <a:rPr lang="ru-RU" sz="1750" dirty="0">
                <a:solidFill>
                  <a:schemeClr val="bg1"/>
                </a:solidFill>
              </a:rPr>
              <a:t>За 25 лет контракта на недропользование на шахтах УД АО «АМТ» не проводилась и не проводится заблаговременная дегазация угольных пластов на основе активного воздействия на пласты угля через скважины, пробуренные с поверхности до начала ведения горных работ на основе передовых достижений на угольных шахтах ближнего и дальнего зарубежья.</a:t>
            </a:r>
          </a:p>
          <a:p>
            <a:pPr marL="285750" indent="-285750">
              <a:buFontTx/>
              <a:buChar char="-"/>
            </a:pP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794688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437</TotalTime>
  <Words>499</Words>
  <Application>Microsoft Office PowerPoint</Application>
  <PresentationFormat>Широкоэкранный</PresentationFormat>
  <Paragraphs>87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Алия А. Садвокасова</dc:creator>
  <cp:lastModifiedBy>Admin</cp:lastModifiedBy>
  <cp:revision>52</cp:revision>
  <cp:lastPrinted>2023-06-07T06:57:14Z</cp:lastPrinted>
  <dcterms:created xsi:type="dcterms:W3CDTF">2023-03-13T10:48:55Z</dcterms:created>
  <dcterms:modified xsi:type="dcterms:W3CDTF">2023-06-07T07:03:54Z</dcterms:modified>
</cp:coreProperties>
</file>