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4" r:id="rId1"/>
  </p:sldMasterIdLst>
  <p:notesMasterIdLst>
    <p:notesMasterId r:id="rId11"/>
  </p:notesMasterIdLst>
  <p:sldIdLst>
    <p:sldId id="265" r:id="rId2"/>
    <p:sldId id="258" r:id="rId3"/>
    <p:sldId id="273" r:id="rId4"/>
    <p:sldId id="266" r:id="rId5"/>
    <p:sldId id="269" r:id="rId6"/>
    <p:sldId id="268" r:id="rId7"/>
    <p:sldId id="272" r:id="rId8"/>
    <p:sldId id="271" r:id="rId9"/>
    <p:sldId id="274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3399FF"/>
    <a:srgbClr val="6699FF"/>
    <a:srgbClr val="5C9CD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азық-түлік тауарлары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ақпан</c:v>
                </c:pt>
                <c:pt idx="1">
                  <c:v>наурыз</c:v>
                </c:pt>
                <c:pt idx="2">
                  <c:v>сәуір</c:v>
                </c:pt>
                <c:pt idx="3">
                  <c:v>мамыр</c:v>
                </c:pt>
                <c:pt idx="4">
                  <c:v>маусым</c:v>
                </c:pt>
                <c:pt idx="5">
                  <c:v>шілде</c:v>
                </c:pt>
                <c:pt idx="6">
                  <c:v>тамыз</c:v>
                </c:pt>
                <c:pt idx="7">
                  <c:v>қыркүйек</c:v>
                </c:pt>
                <c:pt idx="8">
                  <c:v>қазан</c:v>
                </c:pt>
                <c:pt idx="9">
                  <c:v>қараша</c:v>
                </c:pt>
                <c:pt idx="10">
                  <c:v>желтоқсан</c:v>
                </c:pt>
                <c:pt idx="11">
                  <c:v>қаңтар</c:v>
                </c:pt>
                <c:pt idx="12">
                  <c:v>ақпан</c:v>
                </c:pt>
                <c:pt idx="13">
                  <c:v>наурыз</c:v>
                </c:pt>
                <c:pt idx="14">
                  <c:v>сәуір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10</c:v>
                </c:pt>
                <c:pt idx="1">
                  <c:v>15.4</c:v>
                </c:pt>
                <c:pt idx="2">
                  <c:v>17.899999999999999</c:v>
                </c:pt>
                <c:pt idx="3">
                  <c:v>19</c:v>
                </c:pt>
                <c:pt idx="4">
                  <c:v>19.3</c:v>
                </c:pt>
                <c:pt idx="5">
                  <c:v>19.7</c:v>
                </c:pt>
                <c:pt idx="6">
                  <c:v>20.8</c:v>
                </c:pt>
                <c:pt idx="7">
                  <c:v>22.2</c:v>
                </c:pt>
                <c:pt idx="8">
                  <c:v>23.1</c:v>
                </c:pt>
                <c:pt idx="9">
                  <c:v>24.1</c:v>
                </c:pt>
                <c:pt idx="10">
                  <c:v>25.3</c:v>
                </c:pt>
                <c:pt idx="11">
                  <c:v>25.7</c:v>
                </c:pt>
                <c:pt idx="12">
                  <c:v>26.2</c:v>
                </c:pt>
                <c:pt idx="13">
                  <c:v>20.5</c:v>
                </c:pt>
                <c:pt idx="14">
                  <c:v>17.899999999999999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F9-4CCE-941E-0D3AC01565A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азық-түлік емес тауарлары</c:v>
                </c:pt>
              </c:strCache>
            </c:strRef>
          </c:tx>
          <c:spPr>
            <a:ln w="28575" cap="rnd">
              <a:solidFill>
                <a:srgbClr val="3399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rgbClr val="3399FF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3405399708177293E-3"/>
                  <c:y val="3.21135432247552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9F9-4CCE-941E-0D3AC01565A3}"/>
                </c:ext>
              </c:extLst>
            </c:dLbl>
            <c:dLbl>
              <c:idx val="14"/>
              <c:layout>
                <c:manualLayout>
                  <c:x val="-2.2930509605805793E-2"/>
                  <c:y val="3.21135432247552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9F9-4CCE-941E-0D3AC01565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ақпан</c:v>
                </c:pt>
                <c:pt idx="1">
                  <c:v>наурыз</c:v>
                </c:pt>
                <c:pt idx="2">
                  <c:v>сәуір</c:v>
                </c:pt>
                <c:pt idx="3">
                  <c:v>мамыр</c:v>
                </c:pt>
                <c:pt idx="4">
                  <c:v>маусым</c:v>
                </c:pt>
                <c:pt idx="5">
                  <c:v>шілде</c:v>
                </c:pt>
                <c:pt idx="6">
                  <c:v>тамыз</c:v>
                </c:pt>
                <c:pt idx="7">
                  <c:v>қыркүйек</c:v>
                </c:pt>
                <c:pt idx="8">
                  <c:v>қазан</c:v>
                </c:pt>
                <c:pt idx="9">
                  <c:v>қараша</c:v>
                </c:pt>
                <c:pt idx="10">
                  <c:v>желтоқсан</c:v>
                </c:pt>
                <c:pt idx="11">
                  <c:v>қаңтар</c:v>
                </c:pt>
                <c:pt idx="12">
                  <c:v>ақпан</c:v>
                </c:pt>
                <c:pt idx="13">
                  <c:v>наурыз</c:v>
                </c:pt>
                <c:pt idx="14">
                  <c:v>сәуір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8.6</c:v>
                </c:pt>
                <c:pt idx="1">
                  <c:v>10.9</c:v>
                </c:pt>
                <c:pt idx="2">
                  <c:v>11.1</c:v>
                </c:pt>
                <c:pt idx="3">
                  <c:v>11.9</c:v>
                </c:pt>
                <c:pt idx="4">
                  <c:v>13.2</c:v>
                </c:pt>
                <c:pt idx="5">
                  <c:v>14.2</c:v>
                </c:pt>
                <c:pt idx="6">
                  <c:v>15.5</c:v>
                </c:pt>
                <c:pt idx="7">
                  <c:v>17</c:v>
                </c:pt>
                <c:pt idx="8">
                  <c:v>17.899999999999999</c:v>
                </c:pt>
                <c:pt idx="9">
                  <c:v>18.600000000000001</c:v>
                </c:pt>
                <c:pt idx="10">
                  <c:v>19.399999999999999</c:v>
                </c:pt>
                <c:pt idx="11">
                  <c:v>20.2</c:v>
                </c:pt>
                <c:pt idx="12">
                  <c:v>20.5</c:v>
                </c:pt>
                <c:pt idx="13">
                  <c:v>18.100000000000001</c:v>
                </c:pt>
                <c:pt idx="14">
                  <c:v>18.2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F9-4CCE-941E-0D3AC01565A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8944376"/>
        <c:axId val="538939448"/>
      </c:lineChart>
      <c:catAx>
        <c:axId val="5389443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500" b="1" dirty="0">
                    <a:solidFill>
                      <a:schemeClr val="tx1"/>
                    </a:solidFill>
                  </a:rPr>
                  <a:t>2022</a:t>
                </a:r>
                <a:r>
                  <a:rPr lang="ru-RU" sz="1500" b="1" baseline="0" dirty="0">
                    <a:solidFill>
                      <a:schemeClr val="tx1"/>
                    </a:solidFill>
                  </a:rPr>
                  <a:t> </a:t>
                </a:r>
                <a:r>
                  <a:rPr lang="kk-KZ" sz="1500" b="1" baseline="0" noProof="0" dirty="0" smtClean="0">
                    <a:solidFill>
                      <a:schemeClr val="tx1"/>
                    </a:solidFill>
                  </a:rPr>
                  <a:t>жыл</a:t>
                </a:r>
                <a:r>
                  <a:rPr lang="ru-RU" sz="1500" b="1" baseline="0" dirty="0" smtClean="0">
                    <a:solidFill>
                      <a:schemeClr val="tx1"/>
                    </a:solidFill>
                  </a:rPr>
                  <a:t>                                                                                                           </a:t>
                </a:r>
                <a:r>
                  <a:rPr lang="ru-RU" sz="1500" b="1" baseline="0" dirty="0">
                    <a:solidFill>
                      <a:schemeClr val="tx1"/>
                    </a:solidFill>
                  </a:rPr>
                  <a:t>2023 </a:t>
                </a:r>
                <a:r>
                  <a:rPr lang="kk-KZ" sz="1500" b="1" baseline="0" noProof="0" dirty="0" smtClean="0">
                    <a:solidFill>
                      <a:schemeClr val="tx1"/>
                    </a:solidFill>
                  </a:rPr>
                  <a:t>жыл</a:t>
                </a:r>
                <a:r>
                  <a:rPr lang="ru-RU" sz="1500" b="1" baseline="0" dirty="0" smtClean="0">
                    <a:solidFill>
                      <a:schemeClr val="tx1"/>
                    </a:solidFill>
                  </a:rPr>
                  <a:t> </a:t>
                </a:r>
                <a:endParaRPr lang="ru-RU" sz="1500" b="1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.20022922225426107"/>
              <c:y val="0.826828550041967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8939448"/>
        <c:crosses val="autoZero"/>
        <c:auto val="1"/>
        <c:lblAlgn val="ctr"/>
        <c:lblOffset val="100"/>
        <c:noMultiLvlLbl val="0"/>
      </c:catAx>
      <c:valAx>
        <c:axId val="538939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8944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11448975890741452"/>
          <c:y val="0.91498830933579645"/>
          <c:w val="0.77102038237577697"/>
          <c:h val="8.50117451849565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0000"/>
            </a:solidFill>
          </c:spPr>
          <c:explosion val="1"/>
          <c:dPt>
            <c:idx val="0"/>
            <c:bubble3D val="0"/>
            <c:spPr>
              <a:solidFill>
                <a:srgbClr val="FF5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7EA-4458-AA67-91807F46AC9E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7EA-4458-AA67-91807F46AC9E}"/>
              </c:ext>
            </c:extLst>
          </c:dPt>
          <c:dLbls>
            <c:dLbl>
              <c:idx val="0"/>
              <c:layout>
                <c:manualLayout>
                  <c:x val="1.0142543303176845E-2"/>
                  <c:y val="-0.3071733029215986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7EA-4458-AA67-91807F46AC9E}"/>
                </c:ext>
              </c:extLst>
            </c:dLbl>
            <c:dLbl>
              <c:idx val="1"/>
              <c:layout>
                <c:manualLayout>
                  <c:x val="1.92054577736606E-2"/>
                  <c:y val="8.0774019816815062E-2"/>
                </c:manualLayout>
              </c:layout>
              <c:spPr>
                <a:solidFill>
                  <a:schemeClr val="tx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7EA-4458-AA67-91807F46AC9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импорт </c:v>
                </c:pt>
                <c:pt idx="1">
                  <c:v>өндіріс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EA-4458-AA67-91807F46AC9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01714912581642"/>
          <c:y val="0.26672419204811643"/>
          <c:w val="0.38141963844294718"/>
          <c:h val="0.5005388703488262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FF5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69B-472D-93E7-A3EDCDF25A72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69B-472D-93E7-A3EDCDF25A72}"/>
              </c:ext>
            </c:extLst>
          </c:dPt>
          <c:dLbls>
            <c:dLbl>
              <c:idx val="0"/>
              <c:layout>
                <c:manualLayout>
                  <c:x val="-9.9965449215015101E-2"/>
                  <c:y val="-0.31921425477423071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69B-472D-93E7-A3EDCDF25A72}"/>
                </c:ext>
              </c:extLst>
            </c:dLbl>
            <c:dLbl>
              <c:idx val="1"/>
              <c:layout>
                <c:manualLayout>
                  <c:x val="0.11501331078126592"/>
                  <c:y val="0.19938585219698149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69B-472D-93E7-A3EDCDF25A72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импорт</c:v>
                </c:pt>
                <c:pt idx="1">
                  <c:v>өндіріс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69B-472D-93E7-A3EDCDF25A7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1236658261068333"/>
          <c:y val="0.26672419204811643"/>
          <c:w val="0.38260812548390377"/>
          <c:h val="0.5005388703488262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тұтыну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747.1</c:v>
                </c:pt>
                <c:pt idx="1">
                  <c:v>716.5</c:v>
                </c:pt>
                <c:pt idx="2">
                  <c:v>807.7</c:v>
                </c:pt>
                <c:pt idx="3">
                  <c:v>949.5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67-49D4-A487-8692B7B83D6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өндіріс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582.1</c:v>
                </c:pt>
                <c:pt idx="1">
                  <c:v>595.79999999999995</c:v>
                </c:pt>
                <c:pt idx="2">
                  <c:v>650.5</c:v>
                </c:pt>
                <c:pt idx="3">
                  <c:v>757.3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67-49D4-A487-8692B7B83D6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импорт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545.29999999999995</c:v>
                </c:pt>
                <c:pt idx="1">
                  <c:v>616.20000000000005</c:v>
                </c:pt>
                <c:pt idx="2">
                  <c:v>605.29999999999995</c:v>
                </c:pt>
                <c:pt idx="3">
                  <c:v>511.7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67-49D4-A487-8692B7B83D6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экспорт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380.3</c:v>
                </c:pt>
                <c:pt idx="1">
                  <c:v>495.5</c:v>
                </c:pt>
                <c:pt idx="2">
                  <c:v>448.1</c:v>
                </c:pt>
                <c:pt idx="3">
                  <c:v>319.5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67-49D4-A487-8692B7B83D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3935256"/>
        <c:axId val="603934904"/>
      </c:barChart>
      <c:catAx>
        <c:axId val="603935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3934904"/>
        <c:crosses val="autoZero"/>
        <c:auto val="1"/>
        <c:lblAlgn val="ctr"/>
        <c:lblOffset val="100"/>
        <c:noMultiLvlLbl val="0"/>
      </c:catAx>
      <c:valAx>
        <c:axId val="6039349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03935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kk-KZ" sz="2000" b="1" noProof="0" dirty="0" smtClean="0">
                <a:solidFill>
                  <a:schemeClr val="tx1"/>
                </a:solidFill>
              </a:rPr>
              <a:t>1 кг қант бағасы, теңге</a:t>
            </a:r>
            <a:endParaRPr lang="kk-KZ" sz="2000" b="1" noProof="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за 1 кг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Лист1!$A$2:$A$5</c:f>
              <c:strCache>
                <c:ptCount val="4"/>
                <c:pt idx="0">
                  <c:v>2020 сәуір</c:v>
                </c:pt>
                <c:pt idx="1">
                  <c:v>2021 сәуір</c:v>
                </c:pt>
                <c:pt idx="2">
                  <c:v>2022 сәуір</c:v>
                </c:pt>
                <c:pt idx="3">
                  <c:v>2023 сәуір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213</c:v>
                </c:pt>
                <c:pt idx="1">
                  <c:v>270</c:v>
                </c:pt>
                <c:pt idx="2">
                  <c:v>416</c:v>
                </c:pt>
                <c:pt idx="3">
                  <c:v>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16-406D-8D8C-EFDCD7CE7C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3097944"/>
        <c:axId val="503102168"/>
      </c:barChart>
      <c:catAx>
        <c:axId val="503097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03102168"/>
        <c:crosses val="autoZero"/>
        <c:auto val="1"/>
        <c:lblAlgn val="ctr"/>
        <c:lblOffset val="100"/>
        <c:noMultiLvlLbl val="0"/>
      </c:catAx>
      <c:valAx>
        <c:axId val="5031021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03097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kk-KZ" sz="1800" b="1" noProof="0" dirty="0" smtClean="0">
                <a:solidFill>
                  <a:schemeClr val="tx1"/>
                </a:solidFill>
              </a:rPr>
              <a:t>Қантты пайдалану балансы, мың тонна</a:t>
            </a:r>
            <a:endParaRPr lang="kk-KZ" sz="1800" b="1" noProof="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2583644559283491"/>
          <c:y val="3.00093588985380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6183458298036341E-2"/>
          <c:y val="0.20278352899027691"/>
          <c:w val="0.84984013878196396"/>
          <c:h val="0.550211469884938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тұтыну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501</c:v>
                </c:pt>
                <c:pt idx="1">
                  <c:v>510</c:v>
                </c:pt>
                <c:pt idx="2">
                  <c:v>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DC-4C3C-82D1-4B613CF3720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өндіріс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111</c:v>
                </c:pt>
                <c:pt idx="1">
                  <c:v>203</c:v>
                </c:pt>
                <c:pt idx="2">
                  <c:v>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DC-4C3C-82D1-4B613CF3720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импорт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418</c:v>
                </c:pt>
                <c:pt idx="1">
                  <c:v>309</c:v>
                </c:pt>
                <c:pt idx="2">
                  <c:v>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DC-4C3C-82D1-4B613CF3720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2307000"/>
        <c:axId val="482309464"/>
      </c:barChart>
      <c:catAx>
        <c:axId val="4823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2309464"/>
        <c:crosses val="autoZero"/>
        <c:auto val="1"/>
        <c:lblAlgn val="ctr"/>
        <c:lblOffset val="100"/>
        <c:noMultiLvlLbl val="0"/>
      </c:catAx>
      <c:valAx>
        <c:axId val="4823094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4823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4.0185287458712284E-2"/>
          <c:y val="0.87935229081092803"/>
          <c:w val="0.87599378997035904"/>
          <c:h val="8.71278317489147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k-KZ" sz="2000" b="1" noProof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Көкөніс және картоп өндірісі</a:t>
            </a:r>
            <a:endParaRPr lang="kk-KZ" sz="2000" b="1" noProof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c:rich>
      </c:tx>
      <c:layout>
        <c:manualLayout>
          <c:xMode val="edge"/>
          <c:yMode val="edge"/>
          <c:x val="0.19442392311255211"/>
          <c:y val="2.62677847643144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C30-41DF-841E-672C6FA516F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C30-41DF-841E-672C6FA516FD}"/>
              </c:ext>
            </c:extLst>
          </c:dPt>
          <c:dLbls>
            <c:dLbl>
              <c:idx val="0"/>
              <c:layout>
                <c:manualLayout>
                  <c:x val="-0.24382053805774279"/>
                  <c:y val="-8.044146421169774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60 %</a:t>
                    </a:r>
                  </a:p>
                </c:rich>
              </c:tx>
              <c:spPr>
                <a:solidFill>
                  <a:schemeClr val="tx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453431372549018"/>
                      <c:h val="8.64210042979883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C30-41DF-841E-672C6FA516FD}"/>
                </c:ext>
              </c:extLst>
            </c:dLbl>
            <c:dLbl>
              <c:idx val="1"/>
              <c:layout>
                <c:manualLayout>
                  <c:x val="0.21272309711286089"/>
                  <c:y val="7.874129750435388E-2"/>
                </c:manualLayout>
              </c:layout>
              <c:spPr>
                <a:solidFill>
                  <a:schemeClr val="tx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425254747568317"/>
                      <c:h val="8.64210042979883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C30-41DF-841E-672C6FA516FD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тұтыну</c:v>
                </c:pt>
                <c:pt idx="1">
                  <c:v>сақтау кезіндегі шығындар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30-41DF-841E-672C6FA516F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2.7083526323915381E-2"/>
          <c:y val="0.90233073137503905"/>
          <c:w val="0.93112687200864597"/>
          <c:h val="7.7238771154987271E-2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ED7F0-BF0E-446F-B76D-21B50FC98BD4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6ADDD-A106-44C9-9DCA-D8EA8DA4BF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677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0A8E-F07F-49C6-86D0-8289CA749E0F}" type="datetime1">
              <a:rPr lang="LID4096" smtClean="0"/>
              <a:t>06/16/2023</a:t>
            </a:fld>
            <a:endParaRPr lang="ru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3581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8AC87-7C4E-411B-9023-221D9548A492}" type="datetime1">
              <a:rPr lang="LID4096" smtClean="0"/>
              <a:t>06/16/2023</a:t>
            </a:fld>
            <a:endParaRPr lang="ru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3622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C60CB-4799-4F00-AD85-A6C5347F7D9C}" type="datetime1">
              <a:rPr lang="LID4096" smtClean="0"/>
              <a:t>06/16/2023</a:t>
            </a:fld>
            <a:endParaRPr lang="ru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93536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D266-BABC-4963-9022-90746C88AE14}" type="datetime1">
              <a:rPr lang="LID4096" smtClean="0"/>
              <a:t>06/16/2023</a:t>
            </a:fld>
            <a:endParaRPr lang="ru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8130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F3E69-B7E9-482B-A4DC-AB2EE2362F24}" type="datetime1">
              <a:rPr lang="LID4096" smtClean="0"/>
              <a:t>06/16/2023</a:t>
            </a:fld>
            <a:endParaRPr lang="ru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267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942E4-241A-4708-BA34-7702D21438A0}" type="datetime1">
              <a:rPr lang="LID4096" smtClean="0"/>
              <a:t>06/16/2023</a:t>
            </a:fld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4687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7DB01-F9F8-4D39-B2DC-E3A26A65FE7F}" type="datetime1">
              <a:rPr lang="LID4096" smtClean="0"/>
              <a:t>06/16/2023</a:t>
            </a:fld>
            <a:endParaRPr lang="ru-K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0809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F80B-2609-46D3-BBBB-03CE579ACB92}" type="datetime1">
              <a:rPr lang="LID4096" smtClean="0"/>
              <a:t>06/16/2023</a:t>
            </a:fld>
            <a:endParaRPr lang="ru-K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70428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6EDC-CB00-4A26-97AB-5FFA3459777A}" type="datetime1">
              <a:rPr lang="LID4096" smtClean="0"/>
              <a:t>06/16/2023</a:t>
            </a:fld>
            <a:endParaRPr lang="ru-K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20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83DC-D6E6-4FC2-9EF0-1CC04186D9DF}" type="datetime1">
              <a:rPr lang="LID4096" smtClean="0"/>
              <a:t>06/16/2023</a:t>
            </a:fld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347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0AA6-C56D-458D-9161-0ABB753352E5}" type="datetime1">
              <a:rPr lang="LID4096" smtClean="0"/>
              <a:t>06/16/2023</a:t>
            </a:fld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3231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099FD-8F57-499F-941C-CE8A2B361D21}" type="datetime1">
              <a:rPr lang="LID4096" smtClean="0"/>
              <a:t>06/16/2023</a:t>
            </a:fld>
            <a:endParaRPr lang="ru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2168F-AC44-4A2B-B6E4-76D831339C7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23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87701B-B5AC-AFF4-2238-149642E943BC}"/>
              </a:ext>
            </a:extLst>
          </p:cNvPr>
          <p:cNvSpPr txBox="1"/>
          <p:nvPr/>
        </p:nvSpPr>
        <p:spPr>
          <a:xfrm>
            <a:off x="4999837" y="6316910"/>
            <a:ext cx="1898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Астана 2023 </a:t>
            </a:r>
            <a:r>
              <a:rPr lang="kk-KZ" b="1" dirty="0" smtClean="0"/>
              <a:t>жыл</a:t>
            </a:r>
            <a:r>
              <a:rPr lang="ru-RU" b="1" dirty="0" smtClean="0"/>
              <a:t> </a:t>
            </a:r>
            <a:endParaRPr lang="ru-KZ" b="1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DB6E9418-1D59-AF40-2A70-C8D4F3D44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0117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 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11" name="Объект 6">
            <a:extLst>
              <a:ext uri="{FF2B5EF4-FFF2-40B4-BE49-F238E27FC236}">
                <a16:creationId xmlns:a16="http://schemas.microsoft.com/office/drawing/2014/main" id="{4FC5ADB1-95E3-EF33-1E5B-92C99A8688F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7" y="20906"/>
            <a:ext cx="494315" cy="4783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E2B1CCC-64AC-D594-BFA9-234C713AD6C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816" y="855677"/>
            <a:ext cx="3428352" cy="514664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86839AF-14A5-1D84-1AD1-7614FC41BC18}"/>
              </a:ext>
            </a:extLst>
          </p:cNvPr>
          <p:cNvSpPr txBox="1"/>
          <p:nvPr/>
        </p:nvSpPr>
        <p:spPr>
          <a:xfrm>
            <a:off x="1596119" y="2133546"/>
            <a:ext cx="4941116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300" b="1" dirty="0">
                <a:ea typeface="Times New Roman" panose="02020603050405020304" pitchFamily="18" charset="0"/>
              </a:rPr>
              <a:t>ҮКІМЕТТІК </a:t>
            </a:r>
            <a:r>
              <a:rPr lang="kk-KZ" sz="2300" b="1" dirty="0" smtClean="0">
                <a:ea typeface="Times New Roman" panose="02020603050405020304" pitchFamily="18" charset="0"/>
              </a:rPr>
              <a:t>САҒАТ</a:t>
            </a:r>
          </a:p>
          <a:p>
            <a:pPr algn="ctr"/>
            <a:endParaRPr lang="kk-KZ" sz="2300" b="1" dirty="0">
              <a:ea typeface="Times New Roman" panose="02020603050405020304" pitchFamily="18" charset="0"/>
            </a:endParaRPr>
          </a:p>
          <a:p>
            <a:pPr algn="ctr"/>
            <a:r>
              <a:rPr lang="ru-RU" sz="2300" b="1" dirty="0" smtClean="0">
                <a:ea typeface="Times New Roman" panose="02020603050405020304" pitchFamily="18" charset="0"/>
              </a:rPr>
              <a:t>«</a:t>
            </a:r>
            <a:r>
              <a:rPr lang="kk-KZ" sz="2300" b="1" dirty="0" smtClean="0">
                <a:ea typeface="Times New Roman" panose="02020603050405020304" pitchFamily="18" charset="0"/>
              </a:rPr>
              <a:t>Қант қызылшасы өндірісін ұлғайту мәселелерін қоса алғанда, жеміс-көкөніс өнімдерінің импортын алмастыру, оларды өңдеу және сақтау мәселелері»</a:t>
            </a:r>
            <a:endParaRPr lang="kk-KZ" sz="2300" b="1" dirty="0"/>
          </a:p>
        </p:txBody>
      </p:sp>
    </p:spTree>
    <p:extLst>
      <p:ext uri="{BB962C8B-B14F-4D97-AF65-F5344CB8AC3E}">
        <p14:creationId xmlns:p14="http://schemas.microsoft.com/office/powerpoint/2010/main" val="306616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135DC-6BA0-EF9E-6AF5-0AB1C7831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571" y="660140"/>
            <a:ext cx="10806619" cy="630222"/>
          </a:xfrm>
        </p:spPr>
        <p:txBody>
          <a:bodyPr>
            <a:noAutofit/>
          </a:bodyPr>
          <a:lstStyle/>
          <a:p>
            <a:pPr algn="ctr"/>
            <a:r>
              <a:rPr lang="kk-KZ" sz="2000" b="1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Қазақстан Республикасында 2022 жылғы ақпан – 2023 жылғы сәуір аралығындағы азық-түлік және азық-түлік емес тауарларға инфляция, %</a:t>
            </a:r>
            <a:endParaRPr lang="kk-KZ" sz="2000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F75C530-BDD3-7606-DF54-A9973630029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2011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</a:t>
            </a:r>
            <a:r>
              <a:rPr lang="ru-RU" sz="1000" b="1" dirty="0" smtClean="0">
                <a:solidFill>
                  <a:schemeClr val="bg1"/>
                </a:solidFill>
              </a:rPr>
              <a:t> </a:t>
            </a:r>
            <a:r>
              <a:rPr lang="kk-KZ" sz="1000" b="1" dirty="0" smtClean="0">
                <a:solidFill>
                  <a:schemeClr val="bg1"/>
                </a:solidFill>
              </a:rPr>
              <a:t>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C9F64266-3346-E2CD-3417-6F22761DBE0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5" y="20906"/>
            <a:ext cx="494315" cy="47830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237022" y="6415801"/>
            <a:ext cx="327735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дереккөз: ҚР СЖРА Ұлттық статистика Бюросы</a:t>
            </a:r>
            <a:endParaRPr lang="kk-KZ" sz="10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FFBEA50D-6A42-A810-E0C0-66512ABA323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43997253"/>
              </p:ext>
            </p:extLst>
          </p:nvPr>
        </p:nvGraphicFramePr>
        <p:xfrm>
          <a:off x="1098956" y="1614112"/>
          <a:ext cx="10019097" cy="4625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2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0191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7CBB432D-FFD7-F498-7847-768A50A85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5" y="-19708"/>
            <a:ext cx="12192000" cy="520117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 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DE653036-CF2A-9C7C-1199-A3F3AF77342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3" y="20906"/>
            <a:ext cx="494315" cy="47830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4A11D7-3210-CA64-862A-0C37115B72B1}"/>
              </a:ext>
            </a:extLst>
          </p:cNvPr>
          <p:cNvSpPr txBox="1"/>
          <p:nvPr/>
        </p:nvSpPr>
        <p:spPr>
          <a:xfrm>
            <a:off x="73423" y="645952"/>
            <a:ext cx="11981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/>
              <a:t>Ауыл шаруашылығы тауарын өндірушілердің мүдделерін қорғау мәселелерінде мемлекеттік органдардың қызметін үйлестіру схемасы</a:t>
            </a:r>
            <a:endParaRPr lang="kk-KZ" sz="2000" b="1" dirty="0"/>
          </a:p>
        </p:txBody>
      </p: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154B6980-792A-C309-40F2-CDE53D8BACE7}"/>
              </a:ext>
            </a:extLst>
          </p:cNvPr>
          <p:cNvGrpSpPr/>
          <p:nvPr/>
        </p:nvGrpSpPr>
        <p:grpSpPr>
          <a:xfrm>
            <a:off x="372988" y="1940325"/>
            <a:ext cx="11479573" cy="4286525"/>
            <a:chOff x="320580" y="1790930"/>
            <a:chExt cx="11479573" cy="428652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188C7FC-B545-9BE0-D546-2A4ECF492043}"/>
                </a:ext>
              </a:extLst>
            </p:cNvPr>
            <p:cNvSpPr txBox="1"/>
            <p:nvPr/>
          </p:nvSpPr>
          <p:spPr>
            <a:xfrm>
              <a:off x="320580" y="2417614"/>
              <a:ext cx="1789568" cy="2062103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k-KZ" sz="2000" b="1" dirty="0" smtClean="0"/>
                <a:t>АШМ</a:t>
              </a:r>
              <a:endParaRPr lang="ru-RU" sz="2000" b="1" dirty="0"/>
            </a:p>
            <a:p>
              <a:pPr algn="ctr"/>
              <a:r>
                <a:rPr lang="kk-KZ" dirty="0" smtClean="0"/>
                <a:t>АӨК-де мемлекеттік саясатты іске асыру, салааралық үйлестіру</a:t>
              </a:r>
              <a:endParaRPr lang="kk-KZ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AB0FB5C-F470-14A5-815A-A772BE68B658}"/>
                </a:ext>
              </a:extLst>
            </p:cNvPr>
            <p:cNvSpPr txBox="1"/>
            <p:nvPr/>
          </p:nvSpPr>
          <p:spPr>
            <a:xfrm>
              <a:off x="2736485" y="2728372"/>
              <a:ext cx="3010250" cy="369332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Энергетика </a:t>
              </a:r>
              <a:r>
                <a:rPr lang="kk-KZ" dirty="0" smtClean="0"/>
                <a:t>министрлігі</a:t>
              </a:r>
              <a:endParaRPr lang="kk-KZ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455D39A-0F56-7D82-83BE-C6ABC1B595FD}"/>
                </a:ext>
              </a:extLst>
            </p:cNvPr>
            <p:cNvSpPr txBox="1"/>
            <p:nvPr/>
          </p:nvSpPr>
          <p:spPr>
            <a:xfrm>
              <a:off x="2736485" y="4328980"/>
              <a:ext cx="3010250" cy="646331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k-KZ" dirty="0" smtClean="0"/>
                <a:t>Экология және табиғи ресурстар министрлігі</a:t>
              </a:r>
              <a:endParaRPr lang="kk-KZ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BF525EE-13A3-616B-B8CC-E8ABC9608444}"/>
                </a:ext>
              </a:extLst>
            </p:cNvPr>
            <p:cNvSpPr txBox="1"/>
            <p:nvPr/>
          </p:nvSpPr>
          <p:spPr>
            <a:xfrm>
              <a:off x="2736485" y="3442898"/>
              <a:ext cx="3010250" cy="646331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k-KZ" dirty="0" smtClean="0"/>
                <a:t>Сауда және интеграция министрлігі</a:t>
              </a:r>
              <a:endParaRPr lang="kk-KZ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ED0B703-5E58-12DE-1931-EBA7E099B89C}"/>
                </a:ext>
              </a:extLst>
            </p:cNvPr>
            <p:cNvSpPr txBox="1"/>
            <p:nvPr/>
          </p:nvSpPr>
          <p:spPr>
            <a:xfrm>
              <a:off x="2753260" y="5258000"/>
              <a:ext cx="3010250" cy="369332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k-KZ" dirty="0" smtClean="0"/>
                <a:t>Әкімдіктер</a:t>
              </a:r>
              <a:r>
                <a:rPr lang="ru-RU" dirty="0" smtClean="0"/>
                <a:t> </a:t>
              </a:r>
              <a:endParaRPr lang="ru-KZ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862F24A-13F5-5457-B9B8-43EBB28D793F}"/>
                </a:ext>
              </a:extLst>
            </p:cNvPr>
            <p:cNvSpPr txBox="1"/>
            <p:nvPr/>
          </p:nvSpPr>
          <p:spPr>
            <a:xfrm>
              <a:off x="2732294" y="2038158"/>
              <a:ext cx="3010250" cy="369332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k-KZ" dirty="0" smtClean="0"/>
                <a:t>Қаржы министрлігі</a:t>
              </a:r>
              <a:endParaRPr lang="kk-KZ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9BAC210-2E9C-9B27-041D-89BA1716E097}"/>
                </a:ext>
              </a:extLst>
            </p:cNvPr>
            <p:cNvSpPr txBox="1"/>
            <p:nvPr/>
          </p:nvSpPr>
          <p:spPr>
            <a:xfrm>
              <a:off x="6200320" y="2723377"/>
              <a:ext cx="5574920" cy="369332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kk-KZ" altLang="en-US" dirty="0" smtClean="0">
                  <a:solidFill>
                    <a:srgbClr val="000000"/>
                  </a:solidFill>
                  <a:cs typeface="Courier New" panose="02070309020205020404" pitchFamily="49" charset="0"/>
                </a:rPr>
                <a:t>электр энергиясына шекті тарифтерді бекіту</a:t>
              </a:r>
              <a:endParaRPr lang="kk-KZ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22DF954-1906-1D5E-4958-DF4DAB42DF50}"/>
                </a:ext>
              </a:extLst>
            </p:cNvPr>
            <p:cNvSpPr txBox="1"/>
            <p:nvPr/>
          </p:nvSpPr>
          <p:spPr>
            <a:xfrm>
              <a:off x="6200320" y="3580184"/>
              <a:ext cx="5574919" cy="369332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/>
                <a:t>ішкі сауданы дамыту және реттеу, экспортты ілгерілету</a:t>
              </a:r>
              <a:endParaRPr lang="kk-KZ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5AB8E29-8F3A-9276-5BB2-E0F2BFC266C3}"/>
                </a:ext>
              </a:extLst>
            </p:cNvPr>
            <p:cNvSpPr txBox="1"/>
            <p:nvPr/>
          </p:nvSpPr>
          <p:spPr>
            <a:xfrm>
              <a:off x="6175407" y="4328979"/>
              <a:ext cx="5599832" cy="646331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ru-RU" altLang="ru-KZ" dirty="0">
                  <a:solidFill>
                    <a:srgbClr val="000000"/>
                  </a:solidFill>
                </a:rPr>
                <a:t>су </a:t>
              </a:r>
              <a:r>
                <a:rPr lang="kk-KZ" altLang="ru-KZ" dirty="0" smtClean="0">
                  <a:solidFill>
                    <a:srgbClr val="000000"/>
                  </a:solidFill>
                </a:rPr>
                <a:t>қорын пайдалану </a:t>
              </a:r>
              <a:r>
                <a:rPr lang="kk-KZ" altLang="ru-KZ" dirty="0">
                  <a:solidFill>
                    <a:srgbClr val="000000"/>
                  </a:solidFill>
                </a:rPr>
                <a:t>және </a:t>
              </a:r>
              <a:r>
                <a:rPr lang="kk-KZ" altLang="ru-KZ" dirty="0" smtClean="0">
                  <a:solidFill>
                    <a:srgbClr val="000000"/>
                  </a:solidFill>
                </a:rPr>
                <a:t>қорғау</a:t>
              </a:r>
              <a:r>
                <a:rPr lang="kk-KZ" altLang="ru-KZ" dirty="0" smtClean="0">
                  <a:solidFill>
                    <a:srgbClr val="000000"/>
                  </a:solidFill>
                </a:rPr>
                <a:t>, </a:t>
              </a:r>
              <a:r>
                <a:rPr lang="kk-KZ" altLang="ru-KZ" dirty="0" smtClean="0">
                  <a:solidFill>
                    <a:srgbClr val="000000"/>
                  </a:solidFill>
                </a:rPr>
                <a:t>сумен </a:t>
              </a:r>
              <a:r>
                <a:rPr lang="kk-KZ" altLang="ru-KZ" dirty="0" smtClean="0">
                  <a:solidFill>
                    <a:srgbClr val="000000"/>
                  </a:solidFill>
                </a:rPr>
                <a:t>жабдықтау, </a:t>
              </a:r>
              <a:r>
                <a:rPr lang="kk-KZ" altLang="ru-KZ" dirty="0" smtClean="0">
                  <a:solidFill>
                    <a:srgbClr val="000000"/>
                  </a:solidFill>
                </a:rPr>
                <a:t>су </a:t>
              </a:r>
              <a:r>
                <a:rPr lang="kk-KZ" altLang="ru-KZ" dirty="0" smtClean="0">
                  <a:solidFill>
                    <a:srgbClr val="000000"/>
                  </a:solidFill>
                </a:rPr>
                <a:t>бұру</a:t>
              </a:r>
              <a:endParaRPr lang="kk-KZ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1E0AF82-D08B-4021-07F4-6D08BE345A08}"/>
                </a:ext>
              </a:extLst>
            </p:cNvPr>
            <p:cNvSpPr txBox="1"/>
            <p:nvPr/>
          </p:nvSpPr>
          <p:spPr>
            <a:xfrm>
              <a:off x="6187863" y="1790930"/>
              <a:ext cx="5574920" cy="646331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/>
                <a:t>бюджеттік жоспарлау, бюджетті атқару саласындағы мемлекеттік саясатты қалыптастыру және іске асыру</a:t>
              </a:r>
              <a:endParaRPr lang="kk-KZ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5AB8E29-8F3A-9276-5BB2-E0F2BFC266C3}"/>
                </a:ext>
              </a:extLst>
            </p:cNvPr>
            <p:cNvSpPr txBox="1"/>
            <p:nvPr/>
          </p:nvSpPr>
          <p:spPr>
            <a:xfrm>
              <a:off x="6200321" y="5177209"/>
              <a:ext cx="5599832" cy="900246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kk-KZ" sz="1750" dirty="0" smtClean="0"/>
                <a:t>аграрлық сектордың ұтымды және тиімді жұмыс істеуін қамтамасыз ету (сауда саясаты, көрме-жәрмеңке қызметі және т. б.)</a:t>
              </a:r>
              <a:endParaRPr lang="kk-KZ" sz="1750" dirty="0"/>
            </a:p>
          </p:txBody>
        </p:sp>
        <p:sp>
          <p:nvSpPr>
            <p:cNvPr id="4" name="Стрелка: вправо 3">
              <a:extLst>
                <a:ext uri="{FF2B5EF4-FFF2-40B4-BE49-F238E27FC236}">
                  <a16:creationId xmlns:a16="http://schemas.microsoft.com/office/drawing/2014/main" id="{323FF31A-5019-EA35-B544-05008D46E346}"/>
                </a:ext>
              </a:extLst>
            </p:cNvPr>
            <p:cNvSpPr/>
            <p:nvPr/>
          </p:nvSpPr>
          <p:spPr>
            <a:xfrm flipV="1">
              <a:off x="5746735" y="2144516"/>
              <a:ext cx="403758" cy="1566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  <p:sp>
          <p:nvSpPr>
            <p:cNvPr id="8" name="Стрелка: вправо 7">
              <a:extLst>
                <a:ext uri="{FF2B5EF4-FFF2-40B4-BE49-F238E27FC236}">
                  <a16:creationId xmlns:a16="http://schemas.microsoft.com/office/drawing/2014/main" id="{61E246B8-2519-2DC3-63E2-82EBB01ED28B}"/>
                </a:ext>
              </a:extLst>
            </p:cNvPr>
            <p:cNvSpPr/>
            <p:nvPr/>
          </p:nvSpPr>
          <p:spPr>
            <a:xfrm flipV="1">
              <a:off x="5763509" y="2854145"/>
              <a:ext cx="403758" cy="1566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  <p:sp>
          <p:nvSpPr>
            <p:cNvPr id="9" name="Стрелка: вправо 8">
              <a:extLst>
                <a:ext uri="{FF2B5EF4-FFF2-40B4-BE49-F238E27FC236}">
                  <a16:creationId xmlns:a16="http://schemas.microsoft.com/office/drawing/2014/main" id="{1DEB997B-C9A9-6A5E-EC3E-C8ACC722C870}"/>
                </a:ext>
              </a:extLst>
            </p:cNvPr>
            <p:cNvSpPr/>
            <p:nvPr/>
          </p:nvSpPr>
          <p:spPr>
            <a:xfrm flipV="1">
              <a:off x="5763260" y="3686543"/>
              <a:ext cx="403758" cy="1566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  <p:sp>
          <p:nvSpPr>
            <p:cNvPr id="10" name="Стрелка: вправо 9">
              <a:extLst>
                <a:ext uri="{FF2B5EF4-FFF2-40B4-BE49-F238E27FC236}">
                  <a16:creationId xmlns:a16="http://schemas.microsoft.com/office/drawing/2014/main" id="{E93DC1B1-959C-100B-78A2-623614811127}"/>
                </a:ext>
              </a:extLst>
            </p:cNvPr>
            <p:cNvSpPr/>
            <p:nvPr/>
          </p:nvSpPr>
          <p:spPr>
            <a:xfrm flipV="1">
              <a:off x="5756877" y="4558938"/>
              <a:ext cx="403758" cy="1566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  <p:sp>
          <p:nvSpPr>
            <p:cNvPr id="11" name="Стрелка: вправо 10">
              <a:extLst>
                <a:ext uri="{FF2B5EF4-FFF2-40B4-BE49-F238E27FC236}">
                  <a16:creationId xmlns:a16="http://schemas.microsoft.com/office/drawing/2014/main" id="{D704567D-AD3C-79B9-1D08-0AE7849C64F4}"/>
                </a:ext>
              </a:extLst>
            </p:cNvPr>
            <p:cNvSpPr/>
            <p:nvPr/>
          </p:nvSpPr>
          <p:spPr>
            <a:xfrm flipV="1">
              <a:off x="5771897" y="5376764"/>
              <a:ext cx="403758" cy="1566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</p:grpSp>
      <p:sp>
        <p:nvSpPr>
          <p:cNvPr id="39" name="Стрелка: вправо 38">
            <a:extLst>
              <a:ext uri="{FF2B5EF4-FFF2-40B4-BE49-F238E27FC236}">
                <a16:creationId xmlns:a16="http://schemas.microsoft.com/office/drawing/2014/main" id="{C985D5BE-D60B-8E1A-47B9-14152E33C655}"/>
              </a:ext>
            </a:extLst>
          </p:cNvPr>
          <p:cNvSpPr/>
          <p:nvPr/>
        </p:nvSpPr>
        <p:spPr>
          <a:xfrm flipV="1">
            <a:off x="2233345" y="3435678"/>
            <a:ext cx="403758" cy="1566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41" name="Стрелка: вправо 40">
            <a:extLst>
              <a:ext uri="{FF2B5EF4-FFF2-40B4-BE49-F238E27FC236}">
                <a16:creationId xmlns:a16="http://schemas.microsoft.com/office/drawing/2014/main" id="{8D158C31-6774-DB7F-3219-C69E694031E8}"/>
              </a:ext>
            </a:extLst>
          </p:cNvPr>
          <p:cNvSpPr/>
          <p:nvPr/>
        </p:nvSpPr>
        <p:spPr>
          <a:xfrm rot="10800000">
            <a:off x="2233346" y="3729579"/>
            <a:ext cx="403758" cy="197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3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1061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2017" y="1307072"/>
            <a:ext cx="11760450" cy="523939"/>
          </a:xfrm>
        </p:spPr>
        <p:txBody>
          <a:bodyPr>
            <a:noAutofit/>
          </a:bodyPr>
          <a:lstStyle/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Республика </a:t>
            </a:r>
            <a:r>
              <a:rPr lang="kk-KZ" sz="18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көкөніс дақылдарының тұқымдары бойынша 95%, жеміс көшеттері бойынша 80% импортқа тәуелді</a:t>
            </a:r>
            <a:endParaRPr lang="kk-KZ" sz="1800" b="1" dirty="0"/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6B5231D7-3872-E708-0D94-5A8DB6329DB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29287975"/>
              </p:ext>
            </p:extLst>
          </p:nvPr>
        </p:nvGraphicFramePr>
        <p:xfrm>
          <a:off x="1010651" y="2408730"/>
          <a:ext cx="4926082" cy="2615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13B78AE6-97F2-C964-D2AA-01921DC1C856}"/>
              </a:ext>
            </a:extLst>
          </p:cNvPr>
          <p:cNvSpPr txBox="1"/>
          <p:nvPr/>
        </p:nvSpPr>
        <p:spPr>
          <a:xfrm>
            <a:off x="1778466" y="761931"/>
            <a:ext cx="833865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300" b="1" dirty="0" smtClean="0"/>
              <a:t>2022 жылғы тұқым мен көшеттер импорты</a:t>
            </a:r>
            <a:endParaRPr lang="kk-KZ" sz="2300" b="1" dirty="0"/>
          </a:p>
        </p:txBody>
      </p:sp>
      <p:graphicFrame>
        <p:nvGraphicFramePr>
          <p:cNvPr id="19" name="Объект 6">
            <a:extLst>
              <a:ext uri="{FF2B5EF4-FFF2-40B4-BE49-F238E27FC236}">
                <a16:creationId xmlns:a16="http://schemas.microsoft.com/office/drawing/2014/main" id="{76437420-FB92-C1C9-42B4-83583468F9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777065"/>
              </p:ext>
            </p:extLst>
          </p:nvPr>
        </p:nvGraphicFramePr>
        <p:xfrm>
          <a:off x="6632807" y="2389508"/>
          <a:ext cx="4926082" cy="2615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2B067317-492D-889D-C4C3-F4854283F547}"/>
              </a:ext>
            </a:extLst>
          </p:cNvPr>
          <p:cNvSpPr txBox="1"/>
          <p:nvPr/>
        </p:nvSpPr>
        <p:spPr>
          <a:xfrm>
            <a:off x="6632807" y="1851920"/>
            <a:ext cx="43552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1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kk-KZ" sz="2200" b="1" dirty="0" smtClean="0"/>
              <a:t>көшеттер</a:t>
            </a:r>
            <a:r>
              <a:rPr lang="ru-RU" sz="2200" b="1" dirty="0" smtClean="0"/>
              <a:t> импорты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539420-485C-AA69-5548-56A78242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0117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 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4" name="Объект 6">
            <a:extLst>
              <a:ext uri="{FF2B5EF4-FFF2-40B4-BE49-F238E27FC236}">
                <a16:creationId xmlns:a16="http://schemas.microsoft.com/office/drawing/2014/main" id="{FDB1D3D3-90AF-E64C-AE1A-BF94C1459D4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9" y="20906"/>
            <a:ext cx="494315" cy="4783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1DB949-C4F9-9A65-797F-2ACE385B58D6}"/>
              </a:ext>
            </a:extLst>
          </p:cNvPr>
          <p:cNvSpPr txBox="1"/>
          <p:nvPr/>
        </p:nvSpPr>
        <p:spPr>
          <a:xfrm>
            <a:off x="755133" y="1884055"/>
            <a:ext cx="518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2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k-KZ" dirty="0" smtClean="0"/>
              <a:t>тұқым</a:t>
            </a:r>
            <a:r>
              <a:rPr lang="ru-RU" dirty="0" smtClean="0"/>
              <a:t> </a:t>
            </a:r>
            <a:r>
              <a:rPr lang="ru-RU" dirty="0"/>
              <a:t>импорты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9FFD63-7AC6-98D8-29D2-C3BD0C93D2C3}"/>
              </a:ext>
            </a:extLst>
          </p:cNvPr>
          <p:cNvSpPr txBox="1"/>
          <p:nvPr/>
        </p:nvSpPr>
        <p:spPr>
          <a:xfrm>
            <a:off x="887884" y="5797546"/>
            <a:ext cx="10421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/>
              <a:t>импорттаушы елдер: Австралия, Жаңа Зеландия, Ресей, Үндістан, Иран, Түркия, Украина, Өзбекстан, Қырғызстан және т. </a:t>
            </a:r>
            <a:r>
              <a:rPr lang="ru-RU" b="1" dirty="0" smtClean="0"/>
              <a:t>б</a:t>
            </a:r>
            <a:r>
              <a:rPr lang="ru-RU" b="1" dirty="0"/>
              <a:t>.</a:t>
            </a:r>
            <a:endParaRPr lang="ru-KZ" b="1" dirty="0"/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19E6EF9D-B675-8988-E44B-4488578BA90A}"/>
              </a:ext>
            </a:extLst>
          </p:cNvPr>
          <p:cNvSpPr/>
          <p:nvPr/>
        </p:nvSpPr>
        <p:spPr>
          <a:xfrm>
            <a:off x="2909190" y="5147236"/>
            <a:ext cx="452387" cy="500513"/>
          </a:xfrm>
          <a:prstGeom prst="downArrow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B7EA6999-AFA0-D44E-F919-46C709F3870E}"/>
              </a:ext>
            </a:extLst>
          </p:cNvPr>
          <p:cNvSpPr/>
          <p:nvPr/>
        </p:nvSpPr>
        <p:spPr>
          <a:xfrm>
            <a:off x="8643461" y="5171903"/>
            <a:ext cx="452387" cy="500513"/>
          </a:xfrm>
          <a:prstGeom prst="downArrow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4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5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94FE6-4009-EC96-ED04-1A85B3AF8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375" y="629713"/>
            <a:ext cx="11241249" cy="377505"/>
          </a:xfrm>
        </p:spPr>
        <p:txBody>
          <a:bodyPr>
            <a:noAutofit/>
          </a:bodyPr>
          <a:lstStyle/>
          <a:p>
            <a:pPr algn="ctr"/>
            <a:r>
              <a:rPr lang="kk-KZ" sz="2300" b="1" dirty="0" smtClean="0"/>
              <a:t>Тыңайтқыштар нарығының негізгі көрсеткіштері, мың тонна</a:t>
            </a:r>
            <a:endParaRPr lang="kk-KZ" sz="23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C9C2A4-4C16-4DCD-0399-910A1C7D5225}"/>
              </a:ext>
            </a:extLst>
          </p:cNvPr>
          <p:cNvSpPr txBox="1"/>
          <p:nvPr/>
        </p:nvSpPr>
        <p:spPr>
          <a:xfrm>
            <a:off x="1657613" y="5760919"/>
            <a:ext cx="35304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b="1" dirty="0" smtClean="0"/>
              <a:t>Негізгі импорттаушы елдер:</a:t>
            </a:r>
          </a:p>
          <a:p>
            <a:pPr algn="ctr"/>
            <a:r>
              <a:rPr lang="kk-KZ" b="1" dirty="0" smtClean="0"/>
              <a:t>Ресей мен Өзбекстан</a:t>
            </a:r>
            <a:endParaRPr lang="kk-KZ" b="1" dirty="0"/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E9F344FB-E064-321C-7816-214B285F8D3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2011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 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17" name="Объект 6">
            <a:extLst>
              <a:ext uri="{FF2B5EF4-FFF2-40B4-BE49-F238E27FC236}">
                <a16:creationId xmlns:a16="http://schemas.microsoft.com/office/drawing/2014/main" id="{B089B32E-880C-4E1E-D504-94AD9D7043F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0" y="20906"/>
            <a:ext cx="494315" cy="478303"/>
          </a:xfrm>
          <a:prstGeom prst="rect">
            <a:avLst/>
          </a:prstGeom>
        </p:spPr>
      </p:pic>
      <p:graphicFrame>
        <p:nvGraphicFramePr>
          <p:cNvPr id="5" name="Объект 11">
            <a:extLst>
              <a:ext uri="{FF2B5EF4-FFF2-40B4-BE49-F238E27FC236}">
                <a16:creationId xmlns:a16="http://schemas.microsoft.com/office/drawing/2014/main" id="{EBAC6092-0FB5-852B-BB94-B7A15C5BA0D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36931211"/>
              </p:ext>
            </p:extLst>
          </p:nvPr>
        </p:nvGraphicFramePr>
        <p:xfrm>
          <a:off x="562974" y="1116815"/>
          <a:ext cx="11064343" cy="4000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38C0983-8277-3BC1-9CD9-78BE6C434051}"/>
              </a:ext>
            </a:extLst>
          </p:cNvPr>
          <p:cNvSpPr txBox="1"/>
          <p:nvPr/>
        </p:nvSpPr>
        <p:spPr>
          <a:xfrm>
            <a:off x="6410426" y="5741185"/>
            <a:ext cx="41239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b="1" dirty="0" smtClean="0"/>
              <a:t>Ресейге, Өзбекстанға, Украинаға, Қырғызстанға экспортталады</a:t>
            </a:r>
            <a:endParaRPr lang="kk-KZ" sz="1800" b="1" dirty="0">
              <a:effectLst/>
            </a:endParaRPr>
          </a:p>
        </p:txBody>
      </p:sp>
      <p:sp>
        <p:nvSpPr>
          <p:cNvPr id="18" name="Стрелка: вниз 17">
            <a:extLst>
              <a:ext uri="{FF2B5EF4-FFF2-40B4-BE49-F238E27FC236}">
                <a16:creationId xmlns:a16="http://schemas.microsoft.com/office/drawing/2014/main" id="{06714055-8E42-C00D-5C04-0E097450F89F}"/>
              </a:ext>
            </a:extLst>
          </p:cNvPr>
          <p:cNvSpPr/>
          <p:nvPr/>
        </p:nvSpPr>
        <p:spPr>
          <a:xfrm>
            <a:off x="3214938" y="5184808"/>
            <a:ext cx="385011" cy="471636"/>
          </a:xfrm>
          <a:prstGeom prst="down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19" name="Стрелка: вниз 18">
            <a:extLst>
              <a:ext uri="{FF2B5EF4-FFF2-40B4-BE49-F238E27FC236}">
                <a16:creationId xmlns:a16="http://schemas.microsoft.com/office/drawing/2014/main" id="{BFECDD6D-FE1A-F6FA-18BE-EA4C154E1ED3}"/>
              </a:ext>
            </a:extLst>
          </p:cNvPr>
          <p:cNvSpPr/>
          <p:nvPr/>
        </p:nvSpPr>
        <p:spPr>
          <a:xfrm>
            <a:off x="8122988" y="5145866"/>
            <a:ext cx="385011" cy="471636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5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16052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2C3C55-2A42-08C5-AA39-BA27C2281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338" y="752851"/>
            <a:ext cx="11501306" cy="853068"/>
          </a:xfrm>
        </p:spPr>
        <p:txBody>
          <a:bodyPr>
            <a:normAutofit/>
          </a:bodyPr>
          <a:lstStyle/>
          <a:p>
            <a:pPr algn="ctr"/>
            <a:r>
              <a:rPr lang="kk-KZ" sz="2300" b="1" dirty="0" smtClean="0">
                <a:latin typeface="+mn-lt"/>
              </a:rPr>
              <a:t>2022 жылы көкөністер мен жемістерді импорттау кезінде карантиндік объектілердің </a:t>
            </a:r>
            <a:r>
              <a:rPr lang="kk-KZ" sz="2300" b="1" dirty="0" smtClean="0">
                <a:solidFill>
                  <a:srgbClr val="FF0000"/>
                </a:solidFill>
                <a:latin typeface="+mn-lt"/>
              </a:rPr>
              <a:t>232</a:t>
            </a:r>
            <a:r>
              <a:rPr lang="kk-KZ" sz="2300" b="1" dirty="0" smtClean="0">
                <a:latin typeface="+mn-lt"/>
              </a:rPr>
              <a:t> фактісі анықталды</a:t>
            </a:r>
            <a:endParaRPr lang="kk-KZ" sz="2300" b="1" dirty="0">
              <a:latin typeface="+mn-lt"/>
            </a:endParaRPr>
          </a:p>
        </p:txBody>
      </p:sp>
      <p:graphicFrame>
        <p:nvGraphicFramePr>
          <p:cNvPr id="15" name="Таблица 15">
            <a:extLst>
              <a:ext uri="{FF2B5EF4-FFF2-40B4-BE49-F238E27FC236}">
                <a16:creationId xmlns:a16="http://schemas.microsoft.com/office/drawing/2014/main" id="{8A6DF0EA-655F-DC1D-5784-851F2EB2A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099050"/>
              </p:ext>
            </p:extLst>
          </p:nvPr>
        </p:nvGraphicFramePr>
        <p:xfrm>
          <a:off x="6400801" y="1765850"/>
          <a:ext cx="5200649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1440">
                  <a:extLst>
                    <a:ext uri="{9D8B030D-6E8A-4147-A177-3AD203B41FA5}">
                      <a16:colId xmlns:a16="http://schemas.microsoft.com/office/drawing/2014/main" val="1920896855"/>
                    </a:ext>
                  </a:extLst>
                </a:gridCol>
                <a:gridCol w="1759209">
                  <a:extLst>
                    <a:ext uri="{9D8B030D-6E8A-4147-A177-3AD203B41FA5}">
                      <a16:colId xmlns:a16="http://schemas.microsoft.com/office/drawing/2014/main" val="2982933809"/>
                    </a:ext>
                  </a:extLst>
                </a:gridCol>
              </a:tblGrid>
              <a:tr h="649067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Импорттаушы ел</a:t>
                      </a:r>
                      <a:endParaRPr lang="kk-KZ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Істер саны</a:t>
                      </a:r>
                      <a:endParaRPr lang="kk-KZ" sz="18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7216423"/>
                  </a:ext>
                </a:extLst>
              </a:tr>
              <a:tr h="560419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     Өзбекстан 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noProof="0" dirty="0" smtClean="0"/>
                        <a:t>103</a:t>
                      </a:r>
                      <a:endParaRPr lang="kk-KZ" sz="18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41765"/>
                  </a:ext>
                </a:extLst>
              </a:tr>
              <a:tr h="560419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     Ресей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noProof="0" dirty="0" smtClean="0"/>
                        <a:t>45</a:t>
                      </a:r>
                      <a:endParaRPr lang="kk-KZ" sz="18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779583"/>
                  </a:ext>
                </a:extLst>
              </a:tr>
              <a:tr h="560419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      Қырғызстан 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noProof="0" dirty="0" smtClean="0"/>
                        <a:t>23</a:t>
                      </a:r>
                      <a:endParaRPr lang="kk-KZ" sz="18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028055"/>
                  </a:ext>
                </a:extLst>
              </a:tr>
              <a:tr h="560419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      Түркия 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noProof="0" dirty="0" smtClean="0"/>
                        <a:t>12 </a:t>
                      </a:r>
                      <a:endParaRPr lang="kk-KZ" sz="18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157881"/>
                  </a:ext>
                </a:extLst>
              </a:tr>
              <a:tr h="560419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      Иран 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noProof="0" dirty="0" smtClean="0"/>
                        <a:t>8</a:t>
                      </a:r>
                      <a:endParaRPr lang="kk-KZ" sz="18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55908"/>
                  </a:ext>
                </a:extLst>
              </a:tr>
              <a:tr h="560419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      Тәжікстан 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noProof="0" dirty="0" smtClean="0"/>
                        <a:t>4</a:t>
                      </a:r>
                      <a:endParaRPr lang="kk-KZ" sz="18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863170"/>
                  </a:ext>
                </a:extLst>
              </a:tr>
              <a:tr h="560419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   Басқа 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noProof="0" dirty="0" smtClean="0"/>
                        <a:t>37</a:t>
                      </a:r>
                      <a:endParaRPr lang="kk-KZ" sz="18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854755"/>
                  </a:ext>
                </a:extLst>
              </a:tr>
            </a:tbl>
          </a:graphicData>
        </a:graphic>
      </p:graphicFrame>
      <p:graphicFrame>
        <p:nvGraphicFramePr>
          <p:cNvPr id="18" name="Таблица 18">
            <a:extLst>
              <a:ext uri="{FF2B5EF4-FFF2-40B4-BE49-F238E27FC236}">
                <a16:creationId xmlns:a16="http://schemas.microsoft.com/office/drawing/2014/main" id="{E970557A-88C9-C3E0-6671-FA95E45CD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793459"/>
              </p:ext>
            </p:extLst>
          </p:nvPr>
        </p:nvGraphicFramePr>
        <p:xfrm>
          <a:off x="704850" y="1757593"/>
          <a:ext cx="5200650" cy="4570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043">
                  <a:extLst>
                    <a:ext uri="{9D8B030D-6E8A-4147-A177-3AD203B41FA5}">
                      <a16:colId xmlns:a16="http://schemas.microsoft.com/office/drawing/2014/main" val="354973437"/>
                    </a:ext>
                  </a:extLst>
                </a:gridCol>
                <a:gridCol w="1351607">
                  <a:extLst>
                    <a:ext uri="{9D8B030D-6E8A-4147-A177-3AD203B41FA5}">
                      <a16:colId xmlns:a16="http://schemas.microsoft.com/office/drawing/2014/main" val="3761223380"/>
                    </a:ext>
                  </a:extLst>
                </a:gridCol>
              </a:tblGrid>
              <a:tr h="626928"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Карантиндік объект</a:t>
                      </a:r>
                      <a:endParaRPr lang="kk-KZ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/>
                        <a:t>Істер саны</a:t>
                      </a:r>
                      <a:endParaRPr lang="kk-KZ" sz="18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3152621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r>
                        <a:rPr lang="kk-KZ" sz="1800" noProof="0" dirty="0" smtClean="0"/>
                        <a:t>Комсток </a:t>
                      </a:r>
                      <a:r>
                        <a:rPr lang="kk-KZ" sz="1800" noProof="0" dirty="0" smtClean="0"/>
                        <a:t>сымыры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58</a:t>
                      </a:r>
                      <a:endParaRPr lang="ru-KZ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807813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r>
                        <a:rPr lang="kk-KZ" sz="1800" noProof="0" dirty="0" smtClean="0"/>
                        <a:t>Калифорниялық қалқаншалы сымыр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44</a:t>
                      </a:r>
                      <a:endParaRPr lang="ru-KZ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465282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r>
                        <a:rPr lang="kk-KZ" sz="1800" noProof="0" dirty="0" smtClean="0"/>
                        <a:t>Жатаған у кекіре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31</a:t>
                      </a:r>
                      <a:endParaRPr lang="ru-KZ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388004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r>
                        <a:rPr lang="kk-KZ" sz="1800" noProof="0" dirty="0" smtClean="0"/>
                        <a:t>Батыс гүл бітесі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30</a:t>
                      </a:r>
                      <a:endParaRPr lang="ru-KZ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367273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/>
                        <a:t>Шығыс жеміс жемірі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22</a:t>
                      </a:r>
                      <a:endParaRPr lang="ru-KZ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339574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/>
                        <a:t>Томаттың қола тосповирусы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11</a:t>
                      </a:r>
                      <a:endParaRPr lang="ru-KZ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821661"/>
                  </a:ext>
                </a:extLst>
              </a:tr>
              <a:tr h="6422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/>
                        <a:t>Қызыл қалқаншалы сымыр,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/>
                        <a:t>тұт ағашының қалқаншалы сымыры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15</a:t>
                      </a:r>
                      <a:endParaRPr lang="ru-KZ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762898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/>
                        <a:t>Арам сояулар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6</a:t>
                      </a:r>
                      <a:endParaRPr lang="ru-KZ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280197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/>
                        <a:t>Азиялық жеміс шыбыны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763993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noProof="0" dirty="0" smtClean="0"/>
                        <a:t>Басқа</a:t>
                      </a:r>
                      <a:endParaRPr lang="kk-KZ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18779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850C296-2DCD-D3F8-645C-2BAADC7ECCE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861" y="2456645"/>
            <a:ext cx="885768" cy="45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Флаг России — Википедия">
            <a:extLst>
              <a:ext uri="{FF2B5EF4-FFF2-40B4-BE49-F238E27FC236}">
                <a16:creationId xmlns:a16="http://schemas.microsoft.com/office/drawing/2014/main" id="{B302B7DF-DB11-9F4F-6AA5-0E46A9CFD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862" y="3043225"/>
            <a:ext cx="885768" cy="446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Флаг Киргизии — Википедия">
            <a:extLst>
              <a:ext uri="{FF2B5EF4-FFF2-40B4-BE49-F238E27FC236}">
                <a16:creationId xmlns:a16="http://schemas.microsoft.com/office/drawing/2014/main" id="{0F5E4730-F2F2-FDE9-763C-134DDEEE7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862" y="3589372"/>
            <a:ext cx="885769" cy="44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Флаг Турции — Википедия">
            <a:extLst>
              <a:ext uri="{FF2B5EF4-FFF2-40B4-BE49-F238E27FC236}">
                <a16:creationId xmlns:a16="http://schemas.microsoft.com/office/drawing/2014/main" id="{3FC7949E-1713-F79C-2191-D4BB389CF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299" y="4138302"/>
            <a:ext cx="860893" cy="44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4C63D051-F45C-46AA-6C4E-85FD60F0B2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862" y="4664983"/>
            <a:ext cx="860892" cy="450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Флаг Таджикистана — Википедия">
            <a:extLst>
              <a:ext uri="{FF2B5EF4-FFF2-40B4-BE49-F238E27FC236}">
                <a16:creationId xmlns:a16="http://schemas.microsoft.com/office/drawing/2014/main" id="{DEA09380-56D2-ADEF-28DD-82CE360A7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299" y="5230597"/>
            <a:ext cx="860892" cy="514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711EB2F-1053-5804-CD6E-5682572A8D0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2011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 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B3E96FFB-CD27-BA7F-31E9-E131FC11E1A7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0" y="20906"/>
            <a:ext cx="494315" cy="478303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6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73864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15A748-AE86-C1BB-186E-48D276426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415561"/>
          </a:xfrm>
        </p:spPr>
        <p:txBody>
          <a:bodyPr>
            <a:normAutofit/>
          </a:bodyPr>
          <a:lstStyle/>
          <a:p>
            <a:pPr algn="ctr"/>
            <a:r>
              <a:rPr lang="kk-KZ" sz="2300" b="1" dirty="0" smtClean="0">
                <a:latin typeface="+mn-lt"/>
              </a:rPr>
              <a:t>Қант саласындағы қазіргі жағдай</a:t>
            </a:r>
            <a:endParaRPr lang="kk-KZ" sz="2300" b="1" dirty="0">
              <a:latin typeface="+mn-lt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69CB3CA-A536-C6C2-D7BB-3139DF9A65B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2011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 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FA0C52A4-8551-FC7D-3786-42E04217408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0" y="20906"/>
            <a:ext cx="494315" cy="478303"/>
          </a:xfrm>
          <a:prstGeom prst="rect">
            <a:avLst/>
          </a:prstGeom>
        </p:spPr>
      </p:pic>
      <p:pic>
        <p:nvPicPr>
          <p:cNvPr id="1028" name="Picture 4" descr="Завод рисунок маленький (58 фото) » Рисунки для срисовки и не только">
            <a:extLst>
              <a:ext uri="{FF2B5EF4-FFF2-40B4-BE49-F238E27FC236}">
                <a16:creationId xmlns:a16="http://schemas.microsoft.com/office/drawing/2014/main" id="{7815066B-3F22-0D78-5CA4-A51A62E45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180" y="1142767"/>
            <a:ext cx="898837" cy="91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5CF458-7AC9-380A-E68A-55DCDE73D424}"/>
              </a:ext>
            </a:extLst>
          </p:cNvPr>
          <p:cNvSpPr txBox="1"/>
          <p:nvPr/>
        </p:nvSpPr>
        <p:spPr>
          <a:xfrm>
            <a:off x="2608977" y="1308219"/>
            <a:ext cx="20582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4</a:t>
            </a:r>
          </a:p>
          <a:p>
            <a:pPr algn="ctr"/>
            <a:r>
              <a:rPr lang="kk-KZ" sz="2000" b="1" dirty="0" smtClean="0"/>
              <a:t>қант зауыты</a:t>
            </a:r>
            <a:endParaRPr lang="kk-KZ" sz="2000" b="1" dirty="0"/>
          </a:p>
        </p:txBody>
      </p:sp>
      <p:graphicFrame>
        <p:nvGraphicFramePr>
          <p:cNvPr id="4" name="Объект 6">
            <a:extLst>
              <a:ext uri="{FF2B5EF4-FFF2-40B4-BE49-F238E27FC236}">
                <a16:creationId xmlns:a16="http://schemas.microsoft.com/office/drawing/2014/main" id="{A1474377-B943-04F6-4C83-E5B908379E0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62278059"/>
              </p:ext>
            </p:extLst>
          </p:nvPr>
        </p:nvGraphicFramePr>
        <p:xfrm>
          <a:off x="6496053" y="1318152"/>
          <a:ext cx="4984456" cy="4729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E3AB345-927F-EB28-15AF-993854D725A8}"/>
              </a:ext>
            </a:extLst>
          </p:cNvPr>
          <p:cNvCxnSpPr/>
          <p:nvPr/>
        </p:nvCxnSpPr>
        <p:spPr>
          <a:xfrm>
            <a:off x="6182599" y="1459684"/>
            <a:ext cx="0" cy="4714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8F66689-AB0C-E093-20B6-34B8D32A2EDB}"/>
              </a:ext>
            </a:extLst>
          </p:cNvPr>
          <p:cNvCxnSpPr/>
          <p:nvPr/>
        </p:nvCxnSpPr>
        <p:spPr>
          <a:xfrm>
            <a:off x="956345" y="2197916"/>
            <a:ext cx="44293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11">
            <a:extLst>
              <a:ext uri="{FF2B5EF4-FFF2-40B4-BE49-F238E27FC236}">
                <a16:creationId xmlns:a16="http://schemas.microsoft.com/office/drawing/2014/main" id="{6E7E462A-CF83-3C75-C3E0-28351BB8D2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6753604"/>
              </p:ext>
            </p:extLst>
          </p:nvPr>
        </p:nvGraphicFramePr>
        <p:xfrm>
          <a:off x="562975" y="2333562"/>
          <a:ext cx="5306165" cy="3840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1273D32-FDD8-222F-7730-CEEF5B609715}"/>
              </a:ext>
            </a:extLst>
          </p:cNvPr>
          <p:cNvSpPr/>
          <p:nvPr/>
        </p:nvSpPr>
        <p:spPr>
          <a:xfrm>
            <a:off x="4148981" y="6414272"/>
            <a:ext cx="34403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дереккөз: ҚР СЖРА Ұлттық статистика Бюросы</a:t>
            </a:r>
            <a:endParaRPr lang="kk-KZ" sz="10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7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57641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2D968EF5-ECAE-2189-F07A-4F7C7A5FCD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2011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 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A970FF0A-DF8A-72E7-0972-1FB0A2CAF4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0" y="20906"/>
            <a:ext cx="494315" cy="478303"/>
          </a:xfrm>
          <a:prstGeom prst="rect">
            <a:avLst/>
          </a:prstGeom>
        </p:spPr>
      </p:pic>
      <p:graphicFrame>
        <p:nvGraphicFramePr>
          <p:cNvPr id="10" name="Объект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31854519"/>
              </p:ext>
            </p:extLst>
          </p:nvPr>
        </p:nvGraphicFramePr>
        <p:xfrm>
          <a:off x="324197" y="1757680"/>
          <a:ext cx="11396748" cy="4964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049">
                  <a:extLst>
                    <a:ext uri="{9D8B030D-6E8A-4147-A177-3AD203B41FA5}">
                      <a16:colId xmlns:a16="http://schemas.microsoft.com/office/drawing/2014/main" val="1164619556"/>
                    </a:ext>
                  </a:extLst>
                </a:gridCol>
                <a:gridCol w="10104699">
                  <a:extLst>
                    <a:ext uri="{9D8B030D-6E8A-4147-A177-3AD203B41FA5}">
                      <a16:colId xmlns:a16="http://schemas.microsoft.com/office/drawing/2014/main" val="3773557011"/>
                    </a:ext>
                  </a:extLst>
                </a:gridCol>
              </a:tblGrid>
              <a:tr h="418103">
                <a:tc>
                  <a:txBody>
                    <a:bodyPr/>
                    <a:lstStyle/>
                    <a:p>
                      <a:pPr algn="ctr"/>
                      <a:r>
                        <a:rPr lang="kk-KZ" sz="1500" noProof="0" dirty="0" smtClean="0"/>
                        <a:t>Өзгерістер саны</a:t>
                      </a:r>
                      <a:endParaRPr lang="kk-KZ" sz="15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noProof="0" dirty="0" smtClean="0"/>
                        <a:t>Ауыл шаруашылығы министрлігі бұйрықтарының атауы</a:t>
                      </a:r>
                      <a:endParaRPr lang="kk-KZ" sz="18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1006709"/>
                  </a:ext>
                </a:extLst>
              </a:tr>
              <a:tr h="559797">
                <a:tc>
                  <a:txBody>
                    <a:bodyPr/>
                    <a:lstStyle/>
                    <a:p>
                      <a:pPr algn="ctr"/>
                      <a:r>
                        <a:rPr lang="kk-KZ" sz="1500" b="1" noProof="0" dirty="0" smtClean="0"/>
                        <a:t>2</a:t>
                      </a:r>
                      <a:endParaRPr lang="kk-KZ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500" noProof="0" dirty="0" smtClean="0"/>
                        <a:t>«Өңдеуші кәсіпорындардың ауылшаруашылық өнімін тереңдете өңдеп өнім</a:t>
                      </a:r>
                      <a:r>
                        <a:rPr lang="kk-KZ" sz="1500" baseline="0" noProof="0" dirty="0" smtClean="0"/>
                        <a:t> </a:t>
                      </a:r>
                      <a:r>
                        <a:rPr lang="kk-KZ" sz="1500" noProof="0" dirty="0" smtClean="0"/>
                        <a:t>өндіруі үшін оны сатып алу шығындарын субсидиялау қағидаларын бекіту</a:t>
                      </a:r>
                      <a:r>
                        <a:rPr lang="kk-KZ" sz="1500" baseline="0" noProof="0" dirty="0" smtClean="0"/>
                        <a:t> </a:t>
                      </a:r>
                      <a:r>
                        <a:rPr lang="kk-KZ" sz="1500" noProof="0" dirty="0" smtClean="0"/>
                        <a:t>туралы»</a:t>
                      </a:r>
                      <a:endParaRPr lang="kk-KZ" sz="15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540954"/>
                  </a:ext>
                </a:extLst>
              </a:tr>
              <a:tr h="559797">
                <a:tc>
                  <a:txBody>
                    <a:bodyPr/>
                    <a:lstStyle/>
                    <a:p>
                      <a:pPr algn="ctr"/>
                      <a:r>
                        <a:rPr lang="kk-KZ" sz="1500" b="1" noProof="0" dirty="0" smtClean="0"/>
                        <a:t>1</a:t>
                      </a:r>
                      <a:endParaRPr lang="kk-KZ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500" noProof="0" dirty="0" smtClean="0"/>
                        <a:t>«Ауыл шаруашылығы өнімін өндіруді басқару жүйелерін дамытуды</a:t>
                      </a:r>
                      <a:r>
                        <a:rPr lang="kk-KZ" sz="1500" baseline="0" noProof="0" dirty="0" smtClean="0"/>
                        <a:t> </a:t>
                      </a:r>
                      <a:r>
                        <a:rPr lang="kk-KZ" sz="1500" noProof="0" dirty="0" smtClean="0"/>
                        <a:t>субсидиялау қағидаларын бекіту туралы»</a:t>
                      </a:r>
                      <a:endParaRPr lang="kk-KZ" sz="15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566413"/>
                  </a:ext>
                </a:extLst>
              </a:tr>
              <a:tr h="425468">
                <a:tc>
                  <a:txBody>
                    <a:bodyPr/>
                    <a:lstStyle/>
                    <a:p>
                      <a:pPr algn="ctr"/>
                      <a:r>
                        <a:rPr lang="kk-KZ" sz="1500" b="1" noProof="0" dirty="0" smtClean="0"/>
                        <a:t>3</a:t>
                      </a:r>
                      <a:endParaRPr lang="kk-KZ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500" noProof="0" dirty="0" smtClean="0"/>
                        <a:t>«Агроөнеркәсіптік кешен субъектілерінің қарыздарын кепілдендіру мен</a:t>
                      </a:r>
                      <a:r>
                        <a:rPr lang="kk-KZ" sz="1500" baseline="0" noProof="0" dirty="0" smtClean="0"/>
                        <a:t> </a:t>
                      </a:r>
                      <a:r>
                        <a:rPr lang="kk-KZ" sz="1500" noProof="0" dirty="0" smtClean="0"/>
                        <a:t>сақтандыру шеңберінде субсидиялау қағидаларын бекіту туралы»</a:t>
                      </a:r>
                      <a:endParaRPr lang="kk-KZ" sz="15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165455"/>
                  </a:ext>
                </a:extLst>
              </a:tr>
              <a:tr h="559797">
                <a:tc>
                  <a:txBody>
                    <a:bodyPr/>
                    <a:lstStyle/>
                    <a:p>
                      <a:pPr algn="ctr"/>
                      <a:r>
                        <a:rPr lang="kk-KZ" sz="1500" b="1" noProof="0" dirty="0" smtClean="0"/>
                        <a:t>2</a:t>
                      </a:r>
                      <a:endParaRPr lang="kk-KZ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500" noProof="0" dirty="0" smtClean="0"/>
                        <a:t>«Ауыл шаруашылығы тауарларын өндiрушiлерге су беру бойынша көрсетілетін қызметтердің құнын субсидиялау қағидаларын бекіту туралы»</a:t>
                      </a:r>
                      <a:endParaRPr lang="kk-KZ" sz="15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59630"/>
                  </a:ext>
                </a:extLst>
              </a:tr>
              <a:tr h="559797">
                <a:tc>
                  <a:txBody>
                    <a:bodyPr/>
                    <a:lstStyle/>
                    <a:p>
                      <a:pPr algn="ctr"/>
                      <a:r>
                        <a:rPr lang="kk-KZ" sz="1500" b="1" noProof="0" dirty="0" smtClean="0"/>
                        <a:t>4</a:t>
                      </a:r>
                      <a:endParaRPr lang="kk-KZ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500" noProof="0" dirty="0" smtClean="0"/>
                        <a:t>«</a:t>
                      </a:r>
                      <a:r>
                        <a:rPr lang="kk-KZ" sz="15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Инвестициялық салымдар кезінде агроөнеркәсіптік кешен субъектісі шеккен шығыстардың бір бөлігін өтеу бойынша субсидиялау қағидаларын бекіту туралы</a:t>
                      </a:r>
                      <a:r>
                        <a:rPr lang="kk-KZ" sz="1500" baseline="0" noProof="0" dirty="0" smtClean="0"/>
                        <a:t>»</a:t>
                      </a:r>
                      <a:endParaRPr lang="kk-KZ" sz="15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427100"/>
                  </a:ext>
                </a:extLst>
              </a:tr>
              <a:tr h="559797">
                <a:tc>
                  <a:txBody>
                    <a:bodyPr/>
                    <a:lstStyle/>
                    <a:p>
                      <a:pPr algn="ctr"/>
                      <a:r>
                        <a:rPr lang="kk-KZ" sz="1500" b="1" noProof="0" dirty="0" smtClean="0"/>
                        <a:t>4</a:t>
                      </a:r>
                      <a:endParaRPr lang="kk-KZ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500" noProof="0" dirty="0" smtClean="0"/>
                        <a:t>«Агроөнеркәсіптік кешен субъектілеріне кредит беру, сондай-ақ ауыл шаруашылығы жануарларын, техникасы мен технологиялық жабдықтарын сатып алуға лизинг беру кезінде сыйақы мөлшерлемелерін субсидиялау қағидаларын бекіту туралы</a:t>
                      </a:r>
                      <a:r>
                        <a:rPr lang="kk-KZ" sz="1500" baseline="0" noProof="0" dirty="0" smtClean="0"/>
                        <a:t>»</a:t>
                      </a:r>
                      <a:endParaRPr lang="kk-KZ" sz="15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814398"/>
                  </a:ext>
                </a:extLst>
              </a:tr>
              <a:tr h="425468">
                <a:tc>
                  <a:txBody>
                    <a:bodyPr/>
                    <a:lstStyle/>
                    <a:p>
                      <a:pPr algn="ctr"/>
                      <a:r>
                        <a:rPr lang="kk-KZ" sz="1500" b="1" noProof="0" dirty="0" smtClean="0"/>
                        <a:t>3</a:t>
                      </a:r>
                      <a:endParaRPr lang="kk-KZ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500" noProof="0" dirty="0" smtClean="0"/>
                        <a:t>«Өсімдік шаруашылығы өнімінің шығымдылығы мен сапасын арттыруды субсидиялау қағидаларын бекіту туралы»</a:t>
                      </a:r>
                      <a:endParaRPr lang="kk-KZ" sz="15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36312"/>
                  </a:ext>
                </a:extLst>
              </a:tr>
              <a:tr h="425468">
                <a:tc>
                  <a:txBody>
                    <a:bodyPr/>
                    <a:lstStyle/>
                    <a:p>
                      <a:pPr algn="ctr"/>
                      <a:r>
                        <a:rPr lang="kk-KZ" sz="1500" b="1" noProof="0" dirty="0" smtClean="0"/>
                        <a:t>2</a:t>
                      </a:r>
                      <a:endParaRPr lang="kk-KZ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500" noProof="0" dirty="0" smtClean="0"/>
                        <a:t>«Сақтандыру сыйлықақыларын субсидиялау қағидаларын бекіту туралы»</a:t>
                      </a:r>
                      <a:endParaRPr lang="kk-KZ" sz="15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626990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847205" y="803538"/>
            <a:ext cx="1005147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00" b="1" dirty="0" smtClean="0"/>
              <a:t>Министрлік 2021-2023 жылдары Субсидиялау қағидалары - </a:t>
            </a:r>
            <a:r>
              <a:rPr lang="kk-KZ" sz="2300" b="1" dirty="0" smtClean="0">
                <a:solidFill>
                  <a:srgbClr val="FF0000"/>
                </a:solidFill>
              </a:rPr>
              <a:t>21</a:t>
            </a:r>
            <a:r>
              <a:rPr lang="kk-KZ" sz="2300" b="1" dirty="0" smtClean="0"/>
              <a:t> рет </a:t>
            </a:r>
          </a:p>
          <a:p>
            <a:pPr algn="ctr"/>
            <a:r>
              <a:rPr lang="kk-KZ" sz="2300" b="1" dirty="0" smtClean="0"/>
              <a:t>өзгерістер енгізді!</a:t>
            </a:r>
            <a:endParaRPr lang="kk-KZ" sz="23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8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89251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46BA1-9C95-3DF1-3B4F-85C739C97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667231"/>
          </a:xfrm>
        </p:spPr>
        <p:txBody>
          <a:bodyPr>
            <a:normAutofit/>
          </a:bodyPr>
          <a:lstStyle/>
          <a:p>
            <a:pPr algn="ctr"/>
            <a:r>
              <a:rPr lang="kk-KZ" sz="2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Көкөніс өнімдері мен картопты сақтау және сату</a:t>
            </a:r>
            <a:endParaRPr lang="kk-KZ" sz="23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9B7A563-20A5-82B0-2A6E-209A36CE7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927" y="1587499"/>
            <a:ext cx="5104097" cy="4589463"/>
          </a:xfrm>
        </p:spPr>
        <p:txBody>
          <a:bodyPr>
            <a:noAutofit/>
          </a:bodyPr>
          <a:lstStyle/>
          <a:p>
            <a:pPr algn="just"/>
            <a:r>
              <a:rPr lang="kk-KZ" sz="2000" dirty="0" smtClean="0"/>
              <a:t>көкөніс пен картоптың жылдық жиынтығы –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8 млн</a:t>
            </a:r>
            <a:endParaRPr lang="kk-KZ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kk-KZ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сақтау кезіндегі шығындар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3,5 млн тоннаға</a:t>
            </a:r>
            <a:r>
              <a:rPr lang="kk-KZ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kk-KZ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дейін</a:t>
            </a:r>
            <a:r>
              <a:rPr lang="kk-KZ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kk-KZ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жетеді (дайындалған өнім көлемінің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40%</a:t>
            </a:r>
            <a:r>
              <a:rPr lang="kk-KZ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marL="0" indent="0" algn="just">
              <a:buNone/>
            </a:pPr>
            <a:endParaRPr lang="kk-KZ" sz="1000" dirty="0" smtClean="0"/>
          </a:p>
          <a:p>
            <a:pPr algn="just"/>
            <a:r>
              <a:rPr lang="kk-KZ" sz="2000" dirty="0" smtClean="0"/>
              <a:t>көкөніс қоймаларының сыйымдылығы -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1,7 млн тонна</a:t>
            </a:r>
          </a:p>
          <a:p>
            <a:pPr marL="0" indent="0" algn="just">
              <a:buNone/>
            </a:pPr>
            <a:endParaRPr lang="kk-KZ" sz="1000" dirty="0" smtClean="0"/>
          </a:p>
          <a:p>
            <a:pPr algn="just"/>
            <a:r>
              <a:rPr lang="kk-KZ" sz="2000" dirty="0" smtClean="0"/>
              <a:t>көкөніс қоймаларының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60%</a:t>
            </a:r>
            <a:r>
              <a:rPr lang="kk-KZ" sz="2000" dirty="0" smtClean="0"/>
              <a:t> тоңазытқыш қондырғылармен жабдықталмаған</a:t>
            </a:r>
          </a:p>
          <a:p>
            <a:pPr marL="0" indent="0" algn="just">
              <a:buNone/>
            </a:pPr>
            <a:endParaRPr lang="kk-KZ" sz="1000" dirty="0" smtClean="0"/>
          </a:p>
          <a:p>
            <a:pPr algn="just"/>
            <a:r>
              <a:rPr lang="kk-KZ" sz="2000" dirty="0" smtClean="0"/>
              <a:t>қоймалардың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30%</a:t>
            </a:r>
            <a:r>
              <a:rPr lang="kk-KZ" sz="2000" b="1" dirty="0" smtClean="0"/>
              <a:t> </a:t>
            </a:r>
            <a:r>
              <a:rPr lang="kk-KZ" sz="2000" dirty="0" smtClean="0"/>
              <a:t>пайдалану мерзімі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20</a:t>
            </a:r>
            <a:r>
              <a:rPr lang="kk-KZ" sz="2000" b="1" dirty="0" smtClean="0"/>
              <a:t> </a:t>
            </a:r>
            <a:r>
              <a:rPr lang="kk-KZ" sz="2000" dirty="0" smtClean="0"/>
              <a:t>жылдан асады</a:t>
            </a:r>
            <a:endParaRPr lang="kk-KZ" sz="1800" b="1" dirty="0" smtClean="0">
              <a:solidFill>
                <a:srgbClr val="0070C0"/>
              </a:solidFill>
            </a:endParaRPr>
          </a:p>
          <a:p>
            <a:pPr algn="just"/>
            <a:endParaRPr lang="kk-KZ" sz="1800" dirty="0"/>
          </a:p>
          <a:p>
            <a:pPr algn="just"/>
            <a:endParaRPr lang="kk-KZ" sz="1800" dirty="0"/>
          </a:p>
          <a:p>
            <a:pPr algn="just"/>
            <a:endParaRPr lang="ru-KZ" sz="18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74C7AFE-0C6D-8E20-6546-FE08630D79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2011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b="1" dirty="0">
                <a:solidFill>
                  <a:schemeClr val="bg1"/>
                </a:solidFill>
              </a:rPr>
              <a:t>                  </a:t>
            </a:r>
            <a:r>
              <a:rPr lang="kk-KZ" sz="1000" b="1" dirty="0" smtClean="0">
                <a:solidFill>
                  <a:schemeClr val="bg1"/>
                </a:solidFill>
              </a:rPr>
              <a:t>Қазақстан Республикасы</a:t>
            </a:r>
            <a:br>
              <a:rPr lang="kk-KZ" sz="1000" b="1" dirty="0" smtClean="0">
                <a:solidFill>
                  <a:schemeClr val="bg1"/>
                </a:solidFill>
              </a:rPr>
            </a:br>
            <a:r>
              <a:rPr lang="kk-KZ" sz="1000" b="1" dirty="0" smtClean="0">
                <a:solidFill>
                  <a:schemeClr val="bg1"/>
                </a:solidFill>
              </a:rPr>
              <a:t>                     Парламенті Мәжілісі</a:t>
            </a:r>
            <a:endParaRPr lang="kk-KZ" sz="1000" b="1" dirty="0">
              <a:solidFill>
                <a:schemeClr val="bg1"/>
              </a:solidFill>
            </a:endParaRPr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979F6C99-B8D9-8E77-2BE2-C9FDBBEE0A4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0" y="20906"/>
            <a:ext cx="494315" cy="478303"/>
          </a:xfrm>
          <a:prstGeom prst="rect">
            <a:avLst/>
          </a:prstGeom>
        </p:spPr>
      </p:pic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3F5F9879-2922-371F-EA08-A3731C85B0C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74289492"/>
              </p:ext>
            </p:extLst>
          </p:nvPr>
        </p:nvGraphicFramePr>
        <p:xfrm>
          <a:off x="838200" y="1587500"/>
          <a:ext cx="5181600" cy="4589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168F-AC44-4A2B-B6E4-76D831339C70}" type="slidenum">
              <a:rPr lang="ru-KZ" smtClean="0"/>
              <a:t>9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464078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2137</TotalTime>
  <Words>616</Words>
  <Application>Microsoft Office PowerPoint</Application>
  <PresentationFormat>Широкоэкранный</PresentationFormat>
  <Paragraphs>131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Times New Roman</vt:lpstr>
      <vt:lpstr>Тема Office</vt:lpstr>
      <vt:lpstr>                  Қазақстан Республикасы                      Парламенті Мәжілісі</vt:lpstr>
      <vt:lpstr>Қазақстан Республикасында 2022 жылғы ақпан – 2023 жылғы сәуір аралығындағы азық-түлік және азық-түлік емес тауарларға инфляция, %</vt:lpstr>
      <vt:lpstr>                  Қазақстан Республикасы                      Парламенті Мәжілісі</vt:lpstr>
      <vt:lpstr>                  Қазақстан Республикасы                      Парламенті Мәжілісі</vt:lpstr>
      <vt:lpstr>Тыңайтқыштар нарығының негізгі көрсеткіштері, мың тонна</vt:lpstr>
      <vt:lpstr>2022 жылы көкөністер мен жемістерді импорттау кезінде карантиндік объектілердің 232 фактісі анықталды</vt:lpstr>
      <vt:lpstr>Қант саласындағы қазіргі жағдай</vt:lpstr>
      <vt:lpstr>Презентация PowerPoint</vt:lpstr>
      <vt:lpstr>Көкөніс өнімдері мен картопты сақтау және сату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Салимбаева Айсулу</dc:creator>
  <cp:lastModifiedBy>Дюшева Меруерт</cp:lastModifiedBy>
  <cp:revision>177</cp:revision>
  <cp:lastPrinted>2023-05-25T10:14:03Z</cp:lastPrinted>
  <dcterms:created xsi:type="dcterms:W3CDTF">2023-05-22T05:23:59Z</dcterms:created>
  <dcterms:modified xsi:type="dcterms:W3CDTF">2023-06-16T04:54:51Z</dcterms:modified>
</cp:coreProperties>
</file>