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86" r:id="rId3"/>
    <p:sldId id="310" r:id="rId4"/>
    <p:sldId id="269" r:id="rId5"/>
    <p:sldId id="316" r:id="rId6"/>
    <p:sldId id="313" r:id="rId7"/>
    <p:sldId id="306" r:id="rId8"/>
    <p:sldId id="314" r:id="rId9"/>
    <p:sldId id="275" r:id="rId10"/>
    <p:sldId id="276" r:id="rId11"/>
    <p:sldId id="292" r:id="rId12"/>
    <p:sldId id="312" r:id="rId13"/>
    <p:sldId id="293" r:id="rId14"/>
    <p:sldId id="307" r:id="rId15"/>
    <p:sldId id="296" r:id="rId16"/>
    <p:sldId id="304" r:id="rId17"/>
    <p:sldId id="309" r:id="rId18"/>
    <p:sldId id="297" r:id="rId19"/>
    <p:sldId id="298" r:id="rId2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30" cy="495029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0" cy="495029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r">
              <a:defRPr sz="1200"/>
            </a:lvl1pPr>
          </a:lstStyle>
          <a:p>
            <a:fld id="{3CA2D15D-ACC4-41FE-B02A-8B439BD5145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8" tIns="45370" rIns="90738" bIns="4537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738" tIns="45370" rIns="90738" bIns="4537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7" y="9371285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r">
              <a:defRPr sz="1200"/>
            </a:lvl1pPr>
          </a:lstStyle>
          <a:p>
            <a:fld id="{083EFF13-F18A-44D7-B69D-5BEB36F1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ADB7-F3D9-45AA-8E85-9D93645A24A1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5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D52-805A-4CFD-BD56-91288E9AE865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0937-EAF9-40F6-9A5C-8C8595D8A130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13FA-1C28-45EC-AF5B-6A3DD08226E9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7163-38FA-4743-8EF4-CBA6772C6187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93C6-55CA-4A90-92E8-273CD80E718D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8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3D29-0DED-48C8-9EAA-2BCC49D444A4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897C-5355-4F3E-8BC0-B6730642DBAB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1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B0AC-FC52-4E0B-B5E3-FEA9137EFB88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A455-1605-4E71-B5D4-11EB7131568A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CE04-AFD7-48B1-906C-012EA859538B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87F7-D261-4703-8F8C-5C3FD47D14D5}" type="datetime9">
              <a:rPr lang="ru-RU" smtClean="0"/>
              <a:t>09.09.2023 19:53:24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8F9C-4C25-46A8-9599-0A8CA0B1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6194F40-0BAF-4A5A-ABB2-6DB87239B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43339"/>
            <a:ext cx="12191999" cy="3072912"/>
          </a:xfrm>
        </p:spPr>
        <p:txBody>
          <a:bodyPr lIns="0" tIns="0" rIns="0" bIns="0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kk-KZ" sz="5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Проект республиканского </a:t>
            </a:r>
            <a:br>
              <a:rPr lang="kk-KZ" sz="5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kk-KZ" sz="5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бюджета на 2024-2026 годы</a:t>
            </a:r>
            <a:endParaRPr lang="ru-RU" sz="5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341701"/>
            <a:ext cx="12191999" cy="1875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A98FAEA7-F898-410A-B0E3-9318341CA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5857336"/>
            <a:ext cx="12191999" cy="500632"/>
          </a:xfrm>
        </p:spPr>
        <p:txBody>
          <a:bodyPr anchor="ctr">
            <a:norm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г. Астана, 2023 год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1996D32-C0EA-4880-A6AF-E6208F5725B3}"/>
              </a:ext>
            </a:extLst>
          </p:cNvPr>
          <p:cNvSpPr/>
          <p:nvPr/>
        </p:nvSpPr>
        <p:spPr>
          <a:xfrm>
            <a:off x="2" y="0"/>
            <a:ext cx="12191998" cy="1126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691640" y="3767328"/>
            <a:ext cx="9043416" cy="2743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49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1CDCEEF-94A5-413D-840F-4BBD1733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3" y="6501501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10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6E376D6-4BE3-410D-9C4F-84201D569F74}"/>
              </a:ext>
            </a:extLst>
          </p:cNvPr>
          <p:cNvSpPr txBox="1">
            <a:spLocks/>
          </p:cNvSpPr>
          <p:nvPr/>
        </p:nvSpPr>
        <p:spPr>
          <a:xfrm>
            <a:off x="0" y="16312"/>
            <a:ext cx="12191998" cy="561911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110000"/>
              </a:lnSpc>
              <a:spcBef>
                <a:spcPct val="0"/>
              </a:spcBef>
              <a:buNone/>
              <a:defRPr sz="3000" b="1" spc="-50" baseline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1D3C45"/>
                </a:solidFill>
              </a:rPr>
              <a:t>Расходы на поддержку развития реального сектора экономики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245A7D2-4A0D-4DE1-8660-0982F1C1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14213"/>
              </p:ext>
            </p:extLst>
          </p:nvPr>
        </p:nvGraphicFramePr>
        <p:xfrm>
          <a:off x="107823" y="817425"/>
          <a:ext cx="6061166" cy="5065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8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296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3 499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847</a:t>
                      </a:r>
                      <a:endParaRPr lang="en-US" sz="2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483</a:t>
                      </a:r>
                      <a:endParaRPr lang="en-US" sz="2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398</a:t>
                      </a:r>
                      <a:endParaRPr lang="en-US" sz="2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06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экологии и природных ресурсов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06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торговли и интеграции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сельского хозяйства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487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493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349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350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76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цифрового развития, инноваций и аэрокосмической промышленности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185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95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энергетики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177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906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национальной экономики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709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433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Министерство индустрии и инфраструктурного развития   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1 737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371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528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245A7D2-4A0D-4DE1-8660-0982F1C1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00604"/>
              </p:ext>
            </p:extLst>
          </p:nvPr>
        </p:nvGraphicFramePr>
        <p:xfrm>
          <a:off x="6220197" y="817425"/>
          <a:ext cx="5827984" cy="3181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8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5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53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Отрасли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403</a:t>
                      </a:r>
                      <a:endParaRPr lang="en-US" sz="2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239</a:t>
                      </a:r>
                      <a:endParaRPr lang="en-US" sz="2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239</a:t>
                      </a:r>
                      <a:endParaRPr lang="en-US" sz="2200" b="1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37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 предпринимательства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244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266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19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Продвижение экспорта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9,0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16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обрабатывающей промышленности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0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отраслей промышленности и проведение научно-технических программ</a:t>
                      </a: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4,1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3,2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18317"/>
              </p:ext>
            </p:extLst>
          </p:nvPr>
        </p:nvGraphicFramePr>
        <p:xfrm>
          <a:off x="6360656" y="3987457"/>
          <a:ext cx="3951739" cy="235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2420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20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8754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Поддержка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200 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экспортеров.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38754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Организация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18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торговых миссий за рубежом.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38754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Организация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выставок.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8754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Создание порядка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2,5 тыс. 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рабочих мест.</a:t>
                      </a:r>
                      <a:endParaRPr lang="ru-RU" sz="15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38754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5.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Оказание господдержки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64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предприятиям.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801786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5121316" y="48007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11051716" y="472724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525668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37A54C2-9255-4F75-85DD-57DF2454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469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11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E893B35-88AF-4518-848B-5020754CF381}"/>
              </a:ext>
            </a:extLst>
          </p:cNvPr>
          <p:cNvSpPr txBox="1">
            <a:spLocks/>
          </p:cNvSpPr>
          <p:nvPr/>
        </p:nvSpPr>
        <p:spPr>
          <a:xfrm>
            <a:off x="2" y="112986"/>
            <a:ext cx="12191998" cy="438494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110000"/>
              </a:lnSpc>
              <a:spcBef>
                <a:spcPct val="0"/>
              </a:spcBef>
              <a:buNone/>
              <a:defRPr sz="3000" b="1" spc="-50" baseline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1D3C45"/>
                </a:solidFill>
              </a:rPr>
              <a:t>Расходы агропромышленного комплекса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731BEEF-DE56-4D94-86CF-A557565E6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93646"/>
              </p:ext>
            </p:extLst>
          </p:nvPr>
        </p:nvGraphicFramePr>
        <p:xfrm>
          <a:off x="200820" y="989745"/>
          <a:ext cx="8074086" cy="328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0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marL="6628" marR="6628" marT="662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r>
                        <a:rPr lang="ru-RU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349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350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растениеводства</a:t>
                      </a: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ветеринарии </a:t>
                      </a: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07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Масштабирование проекта по повышению доходов сельского населения в рамках реализации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проекта «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Ауыл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аманаты»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инвестиционных проектов АПК </a:t>
                      </a: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694752"/>
                  </a:ext>
                </a:extLst>
              </a:tr>
              <a:tr h="260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весенне-полевых и уборочных работ</a:t>
                      </a: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Увеличение уставного капитала АО «НК «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Продкорпорация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 на форвардный закуп</a:t>
                      </a:r>
                    </a:p>
                  </a:txBody>
                  <a:tcPr marL="180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51256"/>
              </p:ext>
            </p:extLst>
          </p:nvPr>
        </p:nvGraphicFramePr>
        <p:xfrm>
          <a:off x="8365067" y="1000764"/>
          <a:ext cx="3753427" cy="277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50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19127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Создание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17,8 тыс. 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рабочих мест.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551217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Производство молока 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65,8 тыс. тонн.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419214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Производство мясо птицы 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79,8 тыс. тонн.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Емкости хранения 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81,4 тыс. тонн.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364067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Орошаемые земли 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25,2 тыс. га.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176025" y="67638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405915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F3115D-5FE8-4D62-9741-28601366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12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34189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9729" y="6447687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34780"/>
            <a:ext cx="12191999" cy="4248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3000" b="1" spc="-50" dirty="0">
                <a:solidFill>
                  <a:srgbClr val="1D3C45"/>
                </a:solidFill>
                <a:latin typeface="Arial Narrow" panose="020B0606020202030204" pitchFamily="34" charset="0"/>
              </a:rPr>
              <a:t>Расходы Министерства экологии и природных ресурсов</a:t>
            </a:r>
            <a:endParaRPr lang="ru-KZ" sz="3000" b="1" spc="-50" dirty="0">
              <a:solidFill>
                <a:srgbClr val="1D3C45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889840"/>
              </p:ext>
            </p:extLst>
          </p:nvPr>
        </p:nvGraphicFramePr>
        <p:xfrm>
          <a:off x="254001" y="1012517"/>
          <a:ext cx="8371777" cy="4156641"/>
        </p:xfrm>
        <a:graphic>
          <a:graphicData uri="http://schemas.openxmlformats.org/drawingml/2006/table">
            <a:tbl>
              <a:tblPr/>
              <a:tblGrid>
                <a:gridCol w="4393082">
                  <a:extLst>
                    <a:ext uri="{9D8B030D-6E8A-4147-A177-3AD203B41FA5}">
                      <a16:colId xmlns:a16="http://schemas.microsoft.com/office/drawing/2014/main" val="3163947202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252440587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909278754"/>
                    </a:ext>
                  </a:extLst>
                </a:gridCol>
                <a:gridCol w="934207">
                  <a:extLst>
                    <a:ext uri="{9D8B030D-6E8A-4147-A177-3AD203B41FA5}">
                      <a16:colId xmlns:a16="http://schemas.microsoft.com/office/drawing/2014/main" val="392920490"/>
                    </a:ext>
                  </a:extLst>
                </a:gridCol>
                <a:gridCol w="948269">
                  <a:extLst>
                    <a:ext uri="{9D8B030D-6E8A-4147-A177-3AD203B41FA5}">
                      <a16:colId xmlns:a16="http://schemas.microsoft.com/office/drawing/2014/main" val="505117270"/>
                    </a:ext>
                  </a:extLst>
                </a:gridCol>
              </a:tblGrid>
              <a:tr h="606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мероприятий</a:t>
                      </a: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2024 год</a:t>
                      </a: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2025 год</a:t>
                      </a: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2026 год</a:t>
                      </a:r>
                    </a:p>
                  </a:txBody>
                  <a:tcPr marL="3706" marR="3706" marT="3706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472968"/>
                  </a:ext>
                </a:extLst>
              </a:tr>
              <a:tr h="497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3706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161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299539"/>
                  </a:ext>
                </a:extLst>
              </a:tr>
              <a:tr h="60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Стабилизация и улучшение качества окружающей среды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</a:t>
                      </a:r>
                      <a:r>
                        <a:rPr lang="kk-KZ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38798"/>
                  </a:ext>
                </a:extLst>
              </a:tr>
              <a:tr h="3146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Сокращение выбросов парниковых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газов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525796"/>
                  </a:ext>
                </a:extLst>
              </a:tr>
              <a:tr h="6056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Водное хозяйство </a:t>
                      </a: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(реконструкция ГВ, ГТС),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водности поверхностных вод, попуски)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876066"/>
                  </a:ext>
                </a:extLst>
              </a:tr>
              <a:tr h="3146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Лесное, рыбное хозяйство и животный мир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7476"/>
                  </a:ext>
                </a:extLst>
              </a:tr>
              <a:tr h="60568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Содействие ускоренному переходу РК к «зеленой экономике»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69744"/>
                  </a:ext>
                </a:extLst>
              </a:tr>
              <a:tr h="60568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Программно-целевое финансирование научных исследований</a:t>
                      </a:r>
                    </a:p>
                  </a:txBody>
                  <a:tcPr marL="100073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20097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526897" y="813504"/>
            <a:ext cx="1098881" cy="231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87964"/>
              </p:ext>
            </p:extLst>
          </p:nvPr>
        </p:nvGraphicFramePr>
        <p:xfrm>
          <a:off x="8727378" y="1007030"/>
          <a:ext cx="3340550" cy="416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426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657382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Рекультивация в 2024-2025 годах – 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2,3 тыс. га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657382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Очистка площади от радиационных и химических отходов 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629 га.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93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. Подведение групповых водопроводных сетей к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675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населенным пунктам.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465564"/>
                  </a:ext>
                </a:extLst>
              </a:tr>
              <a:tr h="934174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Доведение п</a:t>
                      </a:r>
                      <a:r>
                        <a:rPr lang="kk-KZ" sz="1600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лощади водообеспеченных земель регулярного орошения до </a:t>
                      </a:r>
                      <a:r>
                        <a:rPr lang="kk-KZ" sz="16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1,9 млн. га.</a:t>
                      </a:r>
                      <a:endParaRPr lang="ru-RU" sz="16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F3115D-5FE8-4D62-9741-28601366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13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C2C69E6-D47A-499F-839A-CEC1778EF59F}"/>
              </a:ext>
            </a:extLst>
          </p:cNvPr>
          <p:cNvSpPr txBox="1">
            <a:spLocks/>
          </p:cNvSpPr>
          <p:nvPr/>
        </p:nvSpPr>
        <p:spPr>
          <a:xfrm>
            <a:off x="-2" y="7549"/>
            <a:ext cx="12191998" cy="4468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Расходы на развитие транспортной отрасли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268D45B-FF13-49D3-BC6C-7C22D81F3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03760"/>
              </p:ext>
            </p:extLst>
          </p:nvPr>
        </p:nvGraphicFramePr>
        <p:xfrm>
          <a:off x="181525" y="828542"/>
          <a:ext cx="7672830" cy="439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930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marL="6628" marR="6628" marT="6628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kk-KZ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22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из них: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741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767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394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2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388</a:t>
                      </a:r>
                      <a:endParaRPr lang="en-US" sz="22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79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Автодорожная отрасль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648774"/>
                  </a:ext>
                </a:extLst>
              </a:tr>
              <a:tr h="27679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Водный транспорт  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157045"/>
                  </a:ext>
                </a:extLst>
              </a:tr>
              <a:tr h="394998">
                <a:tc>
                  <a:txBody>
                    <a:bodyPr/>
                    <a:lstStyle/>
                    <a:p>
                      <a:pPr marL="0" lvl="0" algn="just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Строительство, расширение и реконструкция пунктов пропуска 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187808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убсидирование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регулярных авиа и железнодорожных перевозок и </a:t>
                      </a:r>
                      <a:r>
                        <a:rPr lang="kk-KZ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поддержка ж/д перевозчиков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909679"/>
                  </a:ext>
                </a:extLst>
              </a:tr>
              <a:tr h="12261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ГЧП «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Бакад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863570"/>
                  </a:ext>
                </a:extLst>
              </a:tr>
              <a:tr h="459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Проектирование и строительство пограничных отделений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9378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гражданской авиации и воздушного транспорта </a:t>
                      </a:r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281323"/>
                  </a:ext>
                </a:extLst>
              </a:tr>
              <a:tr h="5417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8000" marR="9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34189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47687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17264"/>
              </p:ext>
            </p:extLst>
          </p:nvPr>
        </p:nvGraphicFramePr>
        <p:xfrm>
          <a:off x="7854355" y="773422"/>
          <a:ext cx="4214655" cy="3755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182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74676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одернизация дорог -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343,4 км. </a:t>
                      </a:r>
                      <a:endParaRPr lang="ru-RU" sz="1600" b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503152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Ремонт дорог -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1,1 тыс. км.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76214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. Ремонт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80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улиц населенных пунктов прилегающих г. Астана.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465564"/>
                  </a:ext>
                </a:extLst>
              </a:tr>
              <a:tr h="887285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Строительство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 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пограничных отделений и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пунктов пропуска</a:t>
                      </a:r>
                      <a:r>
                        <a:rPr lang="ru-RU" sz="14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62631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Реконструкция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2-х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аэропортов </a:t>
                      </a:r>
                      <a:r>
                        <a:rPr lang="ru-RU" sz="16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(Павлодар и Балхаш).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6755474" y="490784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1113387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1F3115D-5FE8-4D62-9741-28601366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4300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14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34189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lang="ru-RU" sz="16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47687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9ED05EE-6132-6767-DD9A-3A9379B3B847}"/>
              </a:ext>
            </a:extLst>
          </p:cNvPr>
          <p:cNvSpPr txBox="1">
            <a:spLocks/>
          </p:cNvSpPr>
          <p:nvPr/>
        </p:nvSpPr>
        <p:spPr>
          <a:xfrm>
            <a:off x="0" y="35853"/>
            <a:ext cx="12192000" cy="5078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kk-KZ" sz="3000" b="1" spc="-50" dirty="0">
                <a:solidFill>
                  <a:srgbClr val="1D3C45"/>
                </a:solidFill>
                <a:latin typeface="Arial Narrow" panose="020B0606020202030204" pitchFamily="34" charset="0"/>
              </a:rPr>
              <a:t>Расходы на развитие жилищно-коммунального хозяйства</a:t>
            </a:r>
            <a:endParaRPr lang="ru-KZ" sz="3000" b="1" spc="-50" dirty="0">
              <a:solidFill>
                <a:srgbClr val="1D3C45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97866"/>
              </p:ext>
            </p:extLst>
          </p:nvPr>
        </p:nvGraphicFramePr>
        <p:xfrm>
          <a:off x="8628754" y="1039167"/>
          <a:ext cx="3453167" cy="415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16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28207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Подведение и обустройство ИКИ к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1,6 тыс.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жилым домам.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570795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Доступность населения к водоснабжению в городах до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99,5%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в селах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97,8%.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215660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Приобретение жилья для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6,9 тыс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. семей из числа СУСН.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570795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Жилищные выплаты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 тыс.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отдельных категорий граждан.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  <a:tr h="385844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5.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Капитальный ремонт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234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многоквартирных жилых домов.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894126"/>
                  </a:ext>
                </a:extLst>
              </a:tr>
              <a:tr h="491595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Развитие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85 км.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теплосетей.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732738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529873" y="760724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032677"/>
              </p:ext>
            </p:extLst>
          </p:nvPr>
        </p:nvGraphicFramePr>
        <p:xfrm>
          <a:off x="197964" y="1073430"/>
          <a:ext cx="8395505" cy="416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426">
                  <a:extLst>
                    <a:ext uri="{9D8B030D-6E8A-4147-A177-3AD203B41FA5}">
                      <a16:colId xmlns:a16="http://schemas.microsoft.com/office/drawing/2014/main" val="351982205"/>
                    </a:ext>
                  </a:extLst>
                </a:gridCol>
                <a:gridCol w="1131515">
                  <a:extLst>
                    <a:ext uri="{9D8B030D-6E8A-4147-A177-3AD203B41FA5}">
                      <a16:colId xmlns:a16="http://schemas.microsoft.com/office/drawing/2014/main" val="3529531163"/>
                    </a:ext>
                  </a:extLst>
                </a:gridCol>
                <a:gridCol w="1085139">
                  <a:extLst>
                    <a:ext uri="{9D8B030D-6E8A-4147-A177-3AD203B41FA5}">
                      <a16:colId xmlns:a16="http://schemas.microsoft.com/office/drawing/2014/main" val="3670045565"/>
                    </a:ext>
                  </a:extLst>
                </a:gridCol>
                <a:gridCol w="1076180">
                  <a:extLst>
                    <a:ext uri="{9D8B030D-6E8A-4147-A177-3AD203B41FA5}">
                      <a16:colId xmlns:a16="http://schemas.microsoft.com/office/drawing/2014/main" val="1262956431"/>
                    </a:ext>
                  </a:extLst>
                </a:gridCol>
                <a:gridCol w="1015245">
                  <a:extLst>
                    <a:ext uri="{9D8B030D-6E8A-4147-A177-3AD203B41FA5}">
                      <a16:colId xmlns:a16="http://schemas.microsoft.com/office/drawing/2014/main" val="4033105418"/>
                    </a:ext>
                  </a:extLst>
                </a:gridCol>
              </a:tblGrid>
              <a:tr h="55845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 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  <a:endParaRPr lang="ru-KZ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567880"/>
                  </a:ext>
                </a:extLst>
              </a:tr>
              <a:tr h="502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753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446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745534"/>
                  </a:ext>
                </a:extLst>
              </a:tr>
              <a:tr h="612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инженерно-коммуникационной инфраструктуры</a:t>
                      </a:r>
                      <a:endParaRPr lang="ru-K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88692"/>
                  </a:ext>
                </a:extLst>
              </a:tr>
              <a:tr h="318925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систем водоснабжения в городах</a:t>
                      </a:r>
                      <a:endParaRPr lang="ru-K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540684"/>
                  </a:ext>
                </a:extLst>
              </a:tr>
              <a:tr h="318925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систем водоснабжения в селах</a:t>
                      </a:r>
                      <a:endParaRPr lang="ru-KZ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624275"/>
                  </a:ext>
                </a:extLst>
              </a:tr>
              <a:tr h="318925">
                <a:tc>
                  <a:txBody>
                    <a:bodyPr/>
                    <a:lstStyle/>
                    <a:p>
                      <a:pPr algn="l"/>
                      <a:r>
                        <a:rPr lang="kk-KZ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Реконструкция сетей теплоснабжения</a:t>
                      </a: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465053"/>
                  </a:ext>
                </a:extLst>
              </a:tr>
              <a:tr h="612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Приобретение арендного жилья, жилищные выплаты для СУСН</a:t>
                      </a:r>
                      <a:endParaRPr lang="ru-RU" sz="1600" b="1" i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183471"/>
                  </a:ext>
                </a:extLst>
              </a:tr>
              <a:tr h="918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Капитальный ремонт многоквартирных жилых домов</a:t>
                      </a:r>
                    </a:p>
                  </a:txBody>
                  <a:tcPr marL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492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491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64934AA-7136-4220-8E4D-BCFE0E110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6135" y="641784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15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73AECF1-C5F3-4350-9A9C-9EA437673CB7}"/>
              </a:ext>
            </a:extLst>
          </p:cNvPr>
          <p:cNvSpPr txBox="1">
            <a:spLocks/>
          </p:cNvSpPr>
          <p:nvPr/>
        </p:nvSpPr>
        <p:spPr>
          <a:xfrm>
            <a:off x="0" y="-7197"/>
            <a:ext cx="12191998" cy="51696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Газификация регионов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ru-RU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18503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62364"/>
              </p:ext>
            </p:extLst>
          </p:nvPr>
        </p:nvGraphicFramePr>
        <p:xfrm>
          <a:off x="158224" y="718225"/>
          <a:ext cx="7874003" cy="5067424"/>
        </p:xfrm>
        <a:graphic>
          <a:graphicData uri="http://schemas.openxmlformats.org/drawingml/2006/table">
            <a:tbl>
              <a:tblPr/>
              <a:tblGrid>
                <a:gridCol w="3735230">
                  <a:extLst>
                    <a:ext uri="{9D8B030D-6E8A-4147-A177-3AD203B41FA5}">
                      <a16:colId xmlns:a16="http://schemas.microsoft.com/office/drawing/2014/main" val="860337451"/>
                    </a:ext>
                  </a:extLst>
                </a:gridCol>
                <a:gridCol w="1009286">
                  <a:extLst>
                    <a:ext uri="{9D8B030D-6E8A-4147-A177-3AD203B41FA5}">
                      <a16:colId xmlns:a16="http://schemas.microsoft.com/office/drawing/2014/main" val="914968373"/>
                    </a:ext>
                  </a:extLst>
                </a:gridCol>
                <a:gridCol w="1125527">
                  <a:extLst>
                    <a:ext uri="{9D8B030D-6E8A-4147-A177-3AD203B41FA5}">
                      <a16:colId xmlns:a16="http://schemas.microsoft.com/office/drawing/2014/main" val="1852092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526298934"/>
                    </a:ext>
                  </a:extLst>
                </a:gridCol>
                <a:gridCol w="987960">
                  <a:extLst>
                    <a:ext uri="{9D8B030D-6E8A-4147-A177-3AD203B41FA5}">
                      <a16:colId xmlns:a16="http://schemas.microsoft.com/office/drawing/2014/main" val="1855812753"/>
                    </a:ext>
                  </a:extLst>
                </a:gridCol>
              </a:tblGrid>
              <a:tr h="2739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Области</a:t>
                      </a: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1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1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866390"/>
                  </a:ext>
                </a:extLst>
              </a:tr>
              <a:tr h="3746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проектов</a:t>
                      </a: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проектов</a:t>
                      </a:r>
                    </a:p>
                  </a:txBody>
                  <a:tcPr marL="6631" marR="6631" marT="6631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190248"/>
                  </a:ext>
                </a:extLst>
              </a:tr>
              <a:tr h="4118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в том числе:</a:t>
                      </a: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2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82,</a:t>
                      </a:r>
                      <a:r>
                        <a:rPr lang="ru-RU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</a:t>
                      </a:r>
                      <a:endParaRPr lang="ru-RU" sz="2200" b="1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959320"/>
                  </a:ext>
                </a:extLst>
              </a:tr>
              <a:tr h="26008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Актюбинская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581444"/>
                  </a:ext>
                </a:extLst>
              </a:tr>
              <a:tr h="28138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Алматинская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21766"/>
                  </a:ext>
                </a:extLst>
              </a:tr>
              <a:tr h="26443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Жетысуская область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773742"/>
                  </a:ext>
                </a:extLst>
              </a:tr>
              <a:tr h="27984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Акмолинская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706592"/>
                  </a:ext>
                </a:extLst>
              </a:tr>
              <a:tr h="26063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Атырауская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96693"/>
                  </a:ext>
                </a:extLst>
              </a:tr>
              <a:tr h="2565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Восточно-Казахстанская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область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438298"/>
                  </a:ext>
                </a:extLst>
              </a:tr>
              <a:tr h="27788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Жамбылская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317135"/>
                  </a:ext>
                </a:extLst>
              </a:tr>
              <a:tr h="256512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Кызылординская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528431"/>
                  </a:ext>
                </a:extLst>
              </a:tr>
              <a:tr h="2431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Костанайская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179796"/>
                  </a:ext>
                </a:extLst>
              </a:tr>
              <a:tr h="29251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Карагандинская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562929"/>
                  </a:ext>
                </a:extLst>
              </a:tr>
              <a:tr h="258887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Улытауская область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586567"/>
                  </a:ext>
                </a:extLst>
              </a:tr>
              <a:tr h="249642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Мангистауская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738746"/>
                  </a:ext>
                </a:extLst>
              </a:tr>
              <a:tr h="253749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Туркестанская область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58838"/>
                  </a:ext>
                </a:extLst>
              </a:tr>
              <a:tr h="285595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Астана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0934127"/>
                  </a:ext>
                </a:extLst>
              </a:tr>
              <a:tr h="271781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г. Шымкент</a:t>
                      </a:r>
                    </a:p>
                  </a:txBody>
                  <a:tcPr marL="108000" marR="9104" marT="682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631" marR="6631" marT="66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5164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20074"/>
              </p:ext>
            </p:extLst>
          </p:nvPr>
        </p:nvGraphicFramePr>
        <p:xfrm>
          <a:off x="8087139" y="740769"/>
          <a:ext cx="3981021" cy="197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3895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674152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Обеспечение природным газом порядка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212 тыс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. человек в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46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СНП.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682322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Повышение уровня газификации до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60,9%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(порядка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12 млн. </a:t>
                      </a:r>
                      <a:r>
                        <a:rPr lang="ru-RU" sz="1600" b="0" i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человек).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6988258" y="396015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1568811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4C35D56-0DFA-4457-B55A-45D22CD6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3247" y="6434618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16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A8419C9-40AA-4500-8274-5177F177FEEC}"/>
              </a:ext>
            </a:extLst>
          </p:cNvPr>
          <p:cNvSpPr txBox="1">
            <a:spLocks/>
          </p:cNvSpPr>
          <p:nvPr/>
        </p:nvSpPr>
        <p:spPr>
          <a:xfrm>
            <a:off x="0" y="111848"/>
            <a:ext cx="12191998" cy="5939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Развитие тепло-энергетики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25563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DBF5BCD-E51C-71CB-3C14-A4A9C5C1D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21405"/>
              </p:ext>
            </p:extLst>
          </p:nvPr>
        </p:nvGraphicFramePr>
        <p:xfrm>
          <a:off x="243560" y="827998"/>
          <a:ext cx="7499656" cy="368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1315">
                  <a:extLst>
                    <a:ext uri="{9D8B030D-6E8A-4147-A177-3AD203B41FA5}">
                      <a16:colId xmlns:a16="http://schemas.microsoft.com/office/drawing/2014/main" val="2449773719"/>
                    </a:ext>
                  </a:extLst>
                </a:gridCol>
                <a:gridCol w="982592">
                  <a:extLst>
                    <a:ext uri="{9D8B030D-6E8A-4147-A177-3AD203B41FA5}">
                      <a16:colId xmlns:a16="http://schemas.microsoft.com/office/drawing/2014/main" val="1150259581"/>
                    </a:ext>
                  </a:extLst>
                </a:gridCol>
                <a:gridCol w="1026992">
                  <a:extLst>
                    <a:ext uri="{9D8B030D-6E8A-4147-A177-3AD203B41FA5}">
                      <a16:colId xmlns:a16="http://schemas.microsoft.com/office/drawing/2014/main" val="3351809983"/>
                    </a:ext>
                  </a:extLst>
                </a:gridCol>
                <a:gridCol w="1005008">
                  <a:extLst>
                    <a:ext uri="{9D8B030D-6E8A-4147-A177-3AD203B41FA5}">
                      <a16:colId xmlns:a16="http://schemas.microsoft.com/office/drawing/2014/main" val="662662107"/>
                    </a:ext>
                  </a:extLst>
                </a:gridCol>
                <a:gridCol w="1003749">
                  <a:extLst>
                    <a:ext uri="{9D8B030D-6E8A-4147-A177-3AD203B41FA5}">
                      <a16:colId xmlns:a16="http://schemas.microsoft.com/office/drawing/2014/main" val="3992916583"/>
                    </a:ext>
                  </a:extLst>
                </a:gridCol>
              </a:tblGrid>
              <a:tr h="27122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Наименование областей</a:t>
                      </a:r>
                      <a:endParaRPr lang="ru-KZ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2023 год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636007"/>
                  </a:ext>
                </a:extLst>
              </a:tr>
              <a:tr h="415197"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  <a:endParaRPr lang="ru-KZ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Количество проектов</a:t>
                      </a:r>
                      <a:endParaRPr lang="ru-KZ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Количество проектов</a:t>
                      </a:r>
                      <a:endParaRPr lang="ru-KZ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06669"/>
                  </a:ext>
                </a:extLst>
              </a:tr>
              <a:tr h="446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91,6</a:t>
                      </a:r>
                      <a:endParaRPr lang="ru-KZ" sz="24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KZ" sz="24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33,6</a:t>
                      </a:r>
                      <a:endParaRPr lang="ru-KZ" sz="24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KZ" sz="24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75128"/>
                  </a:ext>
                </a:extLst>
              </a:tr>
              <a:tr h="280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Акмолинская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область</a:t>
                      </a:r>
                    </a:p>
                  </a:txBody>
                  <a:tcPr marL="288000" marR="1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255027"/>
                  </a:ext>
                </a:extLst>
              </a:tr>
              <a:tr h="2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Атырауская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область</a:t>
                      </a:r>
                    </a:p>
                  </a:txBody>
                  <a:tcPr marL="288000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73450"/>
                  </a:ext>
                </a:extLst>
              </a:tr>
              <a:tr h="324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Западно-Казахстанская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5,4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944635"/>
                  </a:ext>
                </a:extLst>
              </a:tr>
              <a:tr h="324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Кызылординская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1,5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896259"/>
                  </a:ext>
                </a:extLst>
              </a:tr>
              <a:tr h="324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Костанайская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2,6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619940"/>
                  </a:ext>
                </a:extLst>
              </a:tr>
              <a:tr h="324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Туркестанская область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2,6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1,2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568135"/>
                  </a:ext>
                </a:extLst>
              </a:tr>
              <a:tr h="3245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г. Шымкент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1,0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982184"/>
                  </a:ext>
                </a:extLst>
              </a:tr>
              <a:tr h="3245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г. Астана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83,6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16,6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K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954103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33617"/>
              </p:ext>
            </p:extLst>
          </p:nvPr>
        </p:nvGraphicFramePr>
        <p:xfrm>
          <a:off x="7882466" y="875419"/>
          <a:ext cx="4252805" cy="2463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48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369471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Обеспечение порядка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231 тыс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. человек теплоснабжением.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624516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Обеспечение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935 тыс.</a:t>
                      </a:r>
                      <a:r>
                        <a:rPr lang="ru-RU" sz="16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человек электроснабжением в осенне-зимний период.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628101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Создание рабочих мест – </a:t>
                      </a:r>
                      <a:r>
                        <a:rPr lang="ru-RU" sz="1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264 человек.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6722158" y="488152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07339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625087"/>
            <a:ext cx="12192000" cy="248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3200" b="1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547449"/>
            <a:ext cx="12191999" cy="77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1">
            <a:extLst>
              <a:ext uri="{FF2B5EF4-FFF2-40B4-BE49-F238E27FC236}">
                <a16:creationId xmlns:a16="http://schemas.microsoft.com/office/drawing/2014/main" id="{A7608B65-825A-4AA1-A3AF-82AB83A5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50831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17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C5786ED-B5A8-1956-48A9-A69F50370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8305"/>
            <a:ext cx="12192000" cy="48336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3000" b="1" spc="-50" dirty="0">
                <a:solidFill>
                  <a:srgbClr val="1D3C45"/>
                </a:solidFill>
                <a:latin typeface="Arial Narrow" panose="020B0606020202030204" pitchFamily="34" charset="0"/>
              </a:rPr>
              <a:t>Развитие регионов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8F37953F-CF47-B4A9-3E5C-D9E39A71E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56400"/>
              </p:ext>
            </p:extLst>
          </p:nvPr>
        </p:nvGraphicFramePr>
        <p:xfrm>
          <a:off x="128111" y="820465"/>
          <a:ext cx="8148143" cy="2836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4810">
                  <a:extLst>
                    <a:ext uri="{9D8B030D-6E8A-4147-A177-3AD203B41FA5}">
                      <a16:colId xmlns:a16="http://schemas.microsoft.com/office/drawing/2014/main" val="2449773719"/>
                    </a:ext>
                  </a:extLst>
                </a:gridCol>
                <a:gridCol w="1202946">
                  <a:extLst>
                    <a:ext uri="{9D8B030D-6E8A-4147-A177-3AD203B41FA5}">
                      <a16:colId xmlns:a16="http://schemas.microsoft.com/office/drawing/2014/main" val="3351809983"/>
                    </a:ext>
                  </a:extLst>
                </a:gridCol>
                <a:gridCol w="1130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5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  <a:endParaRPr lang="x-none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636007"/>
                  </a:ext>
                </a:extLst>
              </a:tr>
              <a:tr h="192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2400" b="1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en-US" sz="2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4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24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118</a:t>
                      </a:r>
                      <a:endParaRPr lang="en-US" sz="2400" b="1" i="0" u="none" strike="noStrike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2400" b="1" i="0" u="none" strike="noStrike" kern="1200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190</a:t>
                      </a:r>
                      <a:endParaRPr lang="x-none" sz="2400" b="1" i="0" u="none" strike="noStrike" kern="1200" dirty="0">
                        <a:solidFill>
                          <a:srgbClr val="2E75B6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622024"/>
                  </a:ext>
                </a:extLst>
              </a:tr>
              <a:tr h="4071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spc="-5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</a:t>
                      </a:r>
                      <a:r>
                        <a:rPr lang="ru-RU" sz="2000" b="0" kern="1200" spc="-5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</a:t>
                      </a:r>
                      <a:r>
                        <a:rPr lang="ru-RU" sz="2000" b="0" kern="1200" spc="-5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– Ел </a:t>
                      </a:r>
                      <a:r>
                        <a:rPr lang="ru-RU" sz="2000" b="0" kern="1200" spc="-5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бесіг</a:t>
                      </a:r>
                      <a:r>
                        <a:rPr lang="kk-KZ" sz="2000" b="0" kern="1200" spc="-5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</a:t>
                      </a:r>
                      <a:endParaRPr lang="ru-RU" sz="2000" b="0" kern="1200" spc="-5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134</a:t>
                      </a:r>
                      <a:endParaRPr lang="x-none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5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spc="-5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окраин крупных городов</a:t>
                      </a:r>
                      <a:endParaRPr lang="ru-KZ" sz="2000" b="0" kern="1200" spc="-5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x-none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302103"/>
                  </a:ext>
                </a:extLst>
              </a:tr>
              <a:tr h="4012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spc="-5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областных центров</a:t>
                      </a:r>
                      <a:endParaRPr lang="ru-KZ" sz="2000" b="0" kern="1200" spc="-5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x-none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64121"/>
                  </a:ext>
                </a:extLst>
              </a:tr>
              <a:tr h="4629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spc="-5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моно и малых городов</a:t>
                      </a:r>
                      <a:endParaRPr lang="ru-KZ" sz="2000" b="0" kern="1200" spc="-5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9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n-US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kk-K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x-none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66875"/>
              </p:ext>
            </p:extLst>
          </p:nvPr>
        </p:nvGraphicFramePr>
        <p:xfrm>
          <a:off x="8376839" y="728143"/>
          <a:ext cx="3602195" cy="228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9569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  <a:endParaRPr lang="ru-RU" sz="1800" b="1" baseline="0" dirty="0">
                        <a:solidFill>
                          <a:srgbClr val="00B05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оздание порядка 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 тыс. рабочих мест.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215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Модернизация 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 км 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автомобильных дорог и инженерных сетей.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3327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7277958" y="495604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37895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41E06E6-976F-4673-AD1F-45EBBF8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18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A4CD6E9-9AE0-45A1-AB30-9B85EDE9B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01411"/>
              </p:ext>
            </p:extLst>
          </p:nvPr>
        </p:nvGraphicFramePr>
        <p:xfrm>
          <a:off x="249097" y="764486"/>
          <a:ext cx="11679293" cy="4387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4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38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2 551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579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431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404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внутренних дел  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609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598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Комитет национальной безопасности  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543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968070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обороны  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567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240599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algn="l" fontAlgn="ctr"/>
                      <a:r>
                        <a:rPr lang="kk-KZ" sz="1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Государственный оборонный</a:t>
                      </a:r>
                      <a:r>
                        <a:rPr lang="kk-KZ" sz="1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заказ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358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421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</a:t>
                      </a:r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52745"/>
                  </a:ext>
                </a:extLst>
              </a:tr>
              <a:tr h="34849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по чрезвычайным ситуациям  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266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421078"/>
                  </a:ext>
                </a:extLst>
              </a:tr>
              <a:tr h="3585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Генеральная прокуратура  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313951"/>
                  </a:ext>
                </a:extLst>
              </a:tr>
              <a:tr h="3846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Служба государственной охраны  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726166"/>
                  </a:ext>
                </a:extLst>
              </a:tr>
              <a:tr h="67360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Агентство   по противодействию коррупции (Антикоррупционная служба)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827340"/>
                  </a:ext>
                </a:extLst>
              </a:tr>
              <a:tr h="36154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Агентство   по финансовому мониторингу</a:t>
                      </a:r>
                    </a:p>
                  </a:txBody>
                  <a:tcPr marL="108000" marR="18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n-US" sz="1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377432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AF9F483-2C59-455A-B4D8-4F02DE5FCD1E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Расходы на силовые структуры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10888990" y="461995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6736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EC1BCBA-6982-48D6-BAE5-C5CF928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19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F65C095-550F-465D-9016-F6D5254F34FB}"/>
              </a:ext>
            </a:extLst>
          </p:cNvPr>
          <p:cNvSpPr txBox="1">
            <a:spLocks/>
          </p:cNvSpPr>
          <p:nvPr/>
        </p:nvSpPr>
        <p:spPr>
          <a:xfrm>
            <a:off x="0" y="114461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Общегосударственные расходы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BA130BA-40AC-40B7-93F6-9036E879C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73346"/>
              </p:ext>
            </p:extLst>
          </p:nvPr>
        </p:nvGraphicFramePr>
        <p:xfrm>
          <a:off x="260059" y="799673"/>
          <a:ext cx="11727812" cy="3455635"/>
        </p:xfrm>
        <a:graphic>
          <a:graphicData uri="http://schemas.openxmlformats.org/drawingml/2006/table">
            <a:tbl>
              <a:tblPr/>
              <a:tblGrid>
                <a:gridCol w="436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5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465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3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7 092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805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5,8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24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568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24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001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5 265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3,9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5 774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3,8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5 774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28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Обслуживание долга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023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1,5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450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1,6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524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2,0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 Правительства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417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0,3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344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702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0,4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 на инициативы Президента</a:t>
                      </a: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74553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25563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77F2A-2C27-4D70-B810-54F6CFB5CD3C}" type="slidenum">
              <a:rPr lang="ru-RU" sz="3200" b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10888990" y="47892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273353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6EAF500-F91D-4486-A13D-32C683FB4C09}"/>
              </a:ext>
            </a:extLst>
          </p:cNvPr>
          <p:cNvSpPr txBox="1">
            <a:spLocks/>
          </p:cNvSpPr>
          <p:nvPr/>
        </p:nvSpPr>
        <p:spPr>
          <a:xfrm>
            <a:off x="0" y="31798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85000"/>
              </a:lnSpc>
              <a:spcBef>
                <a:spcPct val="0"/>
              </a:spcBef>
              <a:buNone/>
              <a:defRPr sz="2800" b="1" spc="-50" baseline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000" dirty="0">
                <a:solidFill>
                  <a:srgbClr val="1D3C45"/>
                </a:solidFill>
              </a:rPr>
              <a:t>Параметры проекта республиканского бюджета на 2024-2026 годы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18D94BA-D662-4012-889C-5CA2E5CCC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21590"/>
              </p:ext>
            </p:extLst>
          </p:nvPr>
        </p:nvGraphicFramePr>
        <p:xfrm>
          <a:off x="148235" y="819182"/>
          <a:ext cx="7690537" cy="4813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60034023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878466694"/>
                    </a:ext>
                  </a:extLst>
                </a:gridCol>
                <a:gridCol w="1046087">
                  <a:extLst>
                    <a:ext uri="{9D8B030D-6E8A-4147-A177-3AD203B41FA5}">
                      <a16:colId xmlns:a16="http://schemas.microsoft.com/office/drawing/2014/main" val="2169393800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3797508973"/>
                    </a:ext>
                  </a:extLst>
                </a:gridCol>
              </a:tblGrid>
              <a:tr h="4259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6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Поступления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19 30</a:t>
                      </a:r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ru-RU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20 449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20 134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21 202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9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процентах к ВВП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554234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Доходы (без учета трансфертов)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14 632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16 124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17 372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18 404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248869"/>
                  </a:ext>
                </a:extLst>
              </a:tr>
              <a:tr h="2333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процентах к ВВП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</a:t>
                      </a:r>
                      <a:r>
                        <a:rPr lang="en-US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765692"/>
                  </a:ext>
                </a:extLst>
              </a:tr>
              <a:tr h="325533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Поступления трансфертов, из них:</a:t>
                      </a: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4 432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4 071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2 505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2 504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79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Гарантированный трансферт из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Нацфонда</a:t>
                      </a:r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7355"/>
                  </a:ext>
                </a:extLst>
              </a:tr>
              <a:tr h="289296">
                <a:tc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Целевой трансферт из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Нацфонда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1 800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575053"/>
                  </a:ext>
                </a:extLst>
              </a:tr>
              <a:tr h="283936">
                <a:tc>
                  <a:txBody>
                    <a:bodyPr/>
                    <a:lstStyle/>
                    <a:p>
                      <a:pPr marL="72000" lvl="0" algn="l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Бюджетные изъятия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464845"/>
                  </a:ext>
                </a:extLst>
              </a:tr>
              <a:tr h="283936">
                <a:tc>
                  <a:txBody>
                    <a:bodyPr/>
                    <a:lstStyle/>
                    <a:p>
                      <a:pPr marL="72000" lvl="0" algn="l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Компенсация потерь</a:t>
                      </a:r>
                    </a:p>
                  </a:txBody>
                  <a:tcPr marL="14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300579"/>
                  </a:ext>
                </a:extLst>
              </a:tr>
              <a:tr h="325533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Погашение бюджетных кредитов</a:t>
                      </a: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kk-K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293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6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Расходы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22 517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23 984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23 807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25 171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0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0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Дефицит </a:t>
                      </a: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-3 209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-3 535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</a:t>
                      </a:r>
                      <a:r>
                        <a:rPr lang="ru-RU" sz="20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673</a:t>
                      </a:r>
                      <a:endParaRPr lang="ru-RU" sz="20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-3 970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5E4520-26F9-4FB6-8F60-2531BEAFE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58393"/>
              </p:ext>
            </p:extLst>
          </p:nvPr>
        </p:nvGraphicFramePr>
        <p:xfrm>
          <a:off x="8017933" y="819182"/>
          <a:ext cx="407781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332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Соответствие параметров бюджета установленным правилам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78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Гарантированный трансферт планируется в размере, не превышающим объема поступлений в </a:t>
                      </a:r>
                      <a:r>
                        <a:rPr lang="ru-RU" sz="1500" dirty="0" err="1">
                          <a:latin typeface="Arial Narrow" panose="020B0606020202030204" pitchFamily="34" charset="0"/>
                        </a:rPr>
                        <a:t>Нацфонд</a:t>
                      </a:r>
                      <a:r>
                        <a:rPr lang="ru-RU" sz="1500" dirty="0">
                          <a:latin typeface="Arial Narrow" panose="020B0606020202030204" pitchFamily="34" charset="0"/>
                        </a:rPr>
                        <a:t> от организаций нефтяного сектора.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376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5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Темпы роста расходов РБ ограничиваются уровнем долгосрочного экономического роста, увеличенного на цель по инфляции.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14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Снижение дефицита бюджета </a:t>
                      </a:r>
                      <a:b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к 2030 году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до 2,0% к ВВП.</a:t>
                      </a:r>
                      <a:endParaRPr lang="ru-RU" sz="15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341472"/>
                  </a:ext>
                </a:extLst>
              </a:tr>
            </a:tbl>
          </a:graphicData>
        </a:graphic>
      </p:graphicFrame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id="{A71C8D40-1F6C-4AD2-8140-BCA79AE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6007"/>
            <a:ext cx="12192000" cy="365125"/>
          </a:xfrm>
        </p:spPr>
        <p:txBody>
          <a:bodyPr/>
          <a:lstStyle/>
          <a:p>
            <a:r>
              <a:rPr lang="kk-KZ" sz="32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A1346A5-45D0-45DF-B5BD-7592F1102510}"/>
              </a:ext>
            </a:extLst>
          </p:cNvPr>
          <p:cNvSpPr txBox="1">
            <a:spLocks/>
          </p:cNvSpPr>
          <p:nvPr/>
        </p:nvSpPr>
        <p:spPr>
          <a:xfrm>
            <a:off x="6226918" y="556963"/>
            <a:ext cx="1662545" cy="335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15358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FFC3022-9321-4BC2-8D89-3972F209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8893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2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1685726-5C9F-458C-B0CF-268552B79F2B}"/>
              </a:ext>
            </a:extLst>
          </p:cNvPr>
          <p:cNvSpPr txBox="1">
            <a:spLocks/>
          </p:cNvSpPr>
          <p:nvPr/>
        </p:nvSpPr>
        <p:spPr>
          <a:xfrm>
            <a:off x="1" y="-18041"/>
            <a:ext cx="12191999" cy="8000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1D3C45"/>
                </a:solidFill>
                <a:latin typeface="Arial Narrow" panose="020B0606020202030204" pitchFamily="34" charset="0"/>
              </a:rPr>
              <a:t>Основные направления расходов республиканского бюджета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D6F3D78-9A6E-43A4-B6BF-CA41BF99B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72132"/>
              </p:ext>
            </p:extLst>
          </p:nvPr>
        </p:nvGraphicFramePr>
        <p:xfrm>
          <a:off x="133350" y="717196"/>
          <a:ext cx="11950743" cy="5516546"/>
        </p:xfrm>
        <a:graphic>
          <a:graphicData uri="http://schemas.openxmlformats.org/drawingml/2006/table">
            <a:tbl>
              <a:tblPr bandRow="1"/>
              <a:tblGrid>
                <a:gridCol w="441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24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8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852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 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 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Сумма 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1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22 517</a:t>
                      </a:r>
                      <a:endParaRPr lang="en-US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18,7</a:t>
                      </a:r>
                      <a:endParaRPr lang="en-US" sz="1800" b="1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23 984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23 807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25 171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Социальная сфера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8 4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9 884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10 702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10 773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0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(социальное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обеспечение и соц. помощь, здравоохранение, образование и наука, культура и спорт)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42,8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7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Реальный сектор экономики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1 483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17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(развитие ЖКХ,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АПК, транспортной инфраструктуры,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энергетики и экологии, а также </a:t>
                      </a:r>
                      <a:r>
                        <a:rPr lang="ru-RU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цифровизации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1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7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Силовые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структуры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17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(оборона, правоохранительная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система, спец. гос. органы)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3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17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Общегосударственные расходы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7 805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8 568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001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(субвенции, обслуживание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долга, резерв Правительства и на инициативы Президента)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21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39,7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1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Административные госорганы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56259"/>
                  </a:ext>
                </a:extLst>
              </a:tr>
              <a:tr h="2931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877232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A1346A5-45D0-45DF-B5BD-7592F1102510}"/>
              </a:ext>
            </a:extLst>
          </p:cNvPr>
          <p:cNvSpPr txBox="1">
            <a:spLocks/>
          </p:cNvSpPr>
          <p:nvPr/>
        </p:nvSpPr>
        <p:spPr>
          <a:xfrm>
            <a:off x="10421548" y="470242"/>
            <a:ext cx="1662545" cy="335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239285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608B65-825A-4AA1-A3AF-82AB83A5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50831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4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3A1346A5-45D0-45DF-B5BD-7592F1102510}"/>
              </a:ext>
            </a:extLst>
          </p:cNvPr>
          <p:cNvSpPr txBox="1">
            <a:spLocks/>
          </p:cNvSpPr>
          <p:nvPr/>
        </p:nvSpPr>
        <p:spPr>
          <a:xfrm>
            <a:off x="6655697" y="677979"/>
            <a:ext cx="1662545" cy="335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 Narrow" panose="020B0606020202030204" pitchFamily="34" charset="0"/>
                <a:ea typeface="+mn-ea"/>
                <a:cs typeface="+mn-cs"/>
              </a:rPr>
              <a:t>млрд. тенге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9397AAD7-D23F-A926-7A65-BC33D4B19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9763"/>
              </p:ext>
            </p:extLst>
          </p:nvPr>
        </p:nvGraphicFramePr>
        <p:xfrm>
          <a:off x="93309" y="944361"/>
          <a:ext cx="8182946" cy="4033081"/>
        </p:xfrm>
        <a:graphic>
          <a:graphicData uri="http://schemas.openxmlformats.org/drawingml/2006/table">
            <a:tbl>
              <a:tblPr/>
              <a:tblGrid>
                <a:gridCol w="4369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7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2820" marR="2820" marT="282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2820" marR="2820" marT="282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  <a:endParaRPr lang="ru-RU" sz="14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820" marR="2820" marT="2820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4 705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5 426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6 142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6 788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74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Социальные выплаты, из них: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4 624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5 330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6 052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6 700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7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Пенсии</a:t>
                      </a:r>
                    </a:p>
                  </a:txBody>
                  <a:tcPr marL="32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3 326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3 816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4 313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4 814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1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Пособия</a:t>
                      </a:r>
                    </a:p>
                  </a:txBody>
                  <a:tcPr marL="32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1 298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1 513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1 694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1 841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Адресная социальная помощь</a:t>
                      </a:r>
                    </a:p>
                  </a:txBody>
                  <a:tcPr marL="32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85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МИО на содействие занятости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654403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услуг по обеспечению выплаты пенсий и пособий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09659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прав и улучшение качества жизни лиц с инвалидностью 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432717"/>
                  </a:ext>
                </a:extLst>
              </a:tr>
              <a:tr h="5572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реабилитационных центров для лиц с инвалидностью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823331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1E5EA927-53F5-5892-68E0-B92D04B2E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07602"/>
              </p:ext>
            </p:extLst>
          </p:nvPr>
        </p:nvGraphicFramePr>
        <p:xfrm>
          <a:off x="0" y="17520"/>
          <a:ext cx="12192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28515E"/>
                          </a:solidFill>
                          <a:latin typeface="Arial Narrow" panose="020B0606020202030204" pitchFamily="34" charset="0"/>
                        </a:rPr>
                        <a:t>Расходы</a:t>
                      </a:r>
                      <a:r>
                        <a:rPr lang="ru-RU" sz="2800" baseline="0" dirty="0">
                          <a:solidFill>
                            <a:srgbClr val="28515E"/>
                          </a:solidFill>
                          <a:latin typeface="Arial Narrow" panose="020B0606020202030204" pitchFamily="34" charset="0"/>
                        </a:rPr>
                        <a:t> на социальное обеспечение и социальную помощь</a:t>
                      </a:r>
                      <a:endParaRPr lang="ru-RU" sz="2800" dirty="0">
                        <a:solidFill>
                          <a:srgbClr val="28515E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5954"/>
              </p:ext>
            </p:extLst>
          </p:nvPr>
        </p:nvGraphicFramePr>
        <p:xfrm>
          <a:off x="8521787" y="944361"/>
          <a:ext cx="3424678" cy="304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4678">
                  <a:extLst>
                    <a:ext uri="{9D8B030D-6E8A-4147-A177-3AD203B41FA5}">
                      <a16:colId xmlns:a16="http://schemas.microsoft.com/office/drawing/2014/main" val="1520097435"/>
                    </a:ext>
                  </a:extLst>
                </a:gridCol>
              </a:tblGrid>
              <a:tr h="29460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i="1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034872"/>
                  </a:ext>
                </a:extLst>
              </a:tr>
              <a:tr h="3552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35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350" b="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Ежегодная индексация социальных выплат.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836443"/>
                  </a:ext>
                </a:extLst>
              </a:tr>
              <a:tr h="9482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350" dirty="0">
                          <a:latin typeface="Arial Narrow" panose="020B0606020202030204" pitchFamily="34" charset="0"/>
                        </a:rPr>
                        <a:t>Поэтапное повышение минимальных размеров базовых пенсионных выплат до 70%, максимальных до 118% от прожиточного минимума.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508647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sz="1350" dirty="0">
                          <a:latin typeface="Arial Narrow" panose="020B0606020202030204" pitchFamily="34" charset="0"/>
                        </a:rPr>
                        <a:t>Увеличение периода ухода за ребенком до   1,5 лет.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416010"/>
                  </a:ext>
                </a:extLst>
              </a:tr>
              <a:tr h="599394">
                <a:tc>
                  <a:txBody>
                    <a:bodyPr/>
                    <a:lstStyle/>
                    <a:p>
                      <a:pPr algn="just" fontAlgn="ctr">
                        <a:defRPr/>
                      </a:pPr>
                      <a:r>
                        <a:rPr lang="ru-RU" sz="1350" b="1" dirty="0">
                          <a:latin typeface="Arial Narrow" panose="020B0606020202030204" pitchFamily="34" charset="0"/>
                        </a:rPr>
                        <a:t>4. </a:t>
                      </a:r>
                      <a:r>
                        <a:rPr lang="ru-RU" sz="1350" dirty="0">
                          <a:latin typeface="Arial Narrow" panose="020B0606020202030204" pitchFamily="34" charset="0"/>
                        </a:rPr>
                        <a:t>Приостановление пенсионного возраста для женщин на уровне 61 год.</a:t>
                      </a:r>
                      <a:endParaRPr lang="ru-RU" sz="1350" i="1" dirty="0">
                        <a:latin typeface="Arial Narrow" panose="020B0606020202030204" pitchFamily="34" charset="0"/>
                      </a:endParaRP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731271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9252341" y="5550230"/>
            <a:ext cx="2844776" cy="88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sz="4000" dirty="0">
                <a:solidFill>
                  <a:srgbClr val="00B050"/>
                </a:solidFill>
              </a:rPr>
              <a:t>+721 </a:t>
            </a:r>
            <a:r>
              <a:rPr lang="ru-RU" sz="2000" dirty="0">
                <a:solidFill>
                  <a:srgbClr val="00B050"/>
                </a:solidFill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366960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CB7330-3E41-4CE2-BE54-7C2AE096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3" y="6492875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5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C8CE46F-DD19-4711-A5BC-82F69D0F150B}"/>
              </a:ext>
            </a:extLst>
          </p:cNvPr>
          <p:cNvSpPr txBox="1">
            <a:spLocks/>
          </p:cNvSpPr>
          <p:nvPr/>
        </p:nvSpPr>
        <p:spPr>
          <a:xfrm>
            <a:off x="0" y="7925"/>
            <a:ext cx="12191998" cy="61766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endParaRPr lang="ru-RU" sz="3000" b="1" dirty="0">
              <a:solidFill>
                <a:srgbClr val="1D3C45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C2C69E6-D47A-499F-839A-CEC1778EF59F}"/>
              </a:ext>
            </a:extLst>
          </p:cNvPr>
          <p:cNvSpPr txBox="1">
            <a:spLocks/>
          </p:cNvSpPr>
          <p:nvPr/>
        </p:nvSpPr>
        <p:spPr>
          <a:xfrm>
            <a:off x="-2" y="7549"/>
            <a:ext cx="12191998" cy="4468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-50" normalizeH="0" baseline="0" noProof="0" dirty="0">
                <a:ln>
                  <a:noFill/>
                </a:ln>
                <a:solidFill>
                  <a:srgbClr val="1D3C45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Программа повышение доходов населения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15859"/>
              </p:ext>
            </p:extLst>
          </p:nvPr>
        </p:nvGraphicFramePr>
        <p:xfrm>
          <a:off x="158621" y="458420"/>
          <a:ext cx="11830179" cy="581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638">
                  <a:extLst>
                    <a:ext uri="{9D8B030D-6E8A-4147-A177-3AD203B41FA5}">
                      <a16:colId xmlns:a16="http://schemas.microsoft.com/office/drawing/2014/main" val="2063458710"/>
                    </a:ext>
                  </a:extLst>
                </a:gridCol>
                <a:gridCol w="6591741">
                  <a:extLst>
                    <a:ext uri="{9D8B030D-6E8A-4147-A177-3AD203B41FA5}">
                      <a16:colId xmlns:a16="http://schemas.microsoft.com/office/drawing/2014/main" val="3097692311"/>
                    </a:ext>
                  </a:extLst>
                </a:gridCol>
                <a:gridCol w="3053800">
                  <a:extLst>
                    <a:ext uri="{9D8B030D-6E8A-4147-A177-3AD203B41FA5}">
                      <a16:colId xmlns:a16="http://schemas.microsoft.com/office/drawing/2014/main" val="4220415931"/>
                    </a:ext>
                  </a:extLst>
                </a:gridCol>
              </a:tblGrid>
              <a:tr h="3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 на 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465110"/>
                  </a:ext>
                </a:extLst>
              </a:tr>
              <a:tr h="1208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оплаты труда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работникам системы здравоохранения;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работникам системы образования; 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работникам сферы социального обеспечения;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производств. персоналам СЕМ</a:t>
                      </a:r>
                      <a:r>
                        <a:rPr lang="ru-K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сотрудникам органов гражданской защиты, отдельным категориям военнослужащих и преподавателям высших учебных заведений;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работникам ЦОН;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KZ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доплата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работникам лесного хозяйства;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государственным и гражданским служащим;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работникам СМИ;</a:t>
                      </a:r>
                    </a:p>
                  </a:txBody>
                  <a:tcPr marL="90000"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,5 трлн. тенге, </a:t>
                      </a:r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них: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1 713,9 млрд. тенге (ТОХ)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789,4 млрд. тенге (РБ)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Охват – 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549</a:t>
                      </a: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тыс.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человек</a:t>
                      </a:r>
                    </a:p>
                    <a:p>
                      <a:pPr marL="0" algn="ctr" defTabSz="914400" rtl="0" eaLnBrk="1" fontAlgn="t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</a:t>
                      </a:r>
                      <a:r>
                        <a:rPr lang="ru-KZ" sz="1400" b="1" i="0" u="none" strike="noStrike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млрд. тенге</a:t>
                      </a:r>
                      <a:r>
                        <a:rPr lang="ru-KZ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 счет тарифа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*</a:t>
                      </a:r>
                      <a:endParaRPr lang="ru-RU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KZ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200 тыс. человек </a:t>
                      </a:r>
                      <a:endParaRPr lang="ru-RU" sz="14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endParaRPr lang="ru-K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29454"/>
                  </a:ext>
                </a:extLst>
              </a:tr>
              <a:tr h="113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Карта занятости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населения трудоустройством в рамках реализации: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национальных проектов</a:t>
                      </a:r>
                      <a:r>
                        <a:rPr lang="ru-K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«Комфортная школа»,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«Модернизация сельского здравоохранения»</a:t>
                      </a:r>
                      <a:r>
                        <a:rPr lang="ru-K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льготных микрокредитование молодежи под 2,5%</a:t>
                      </a:r>
                      <a:r>
                        <a:rPr lang="ru-K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гранты</a:t>
                      </a:r>
                      <a:r>
                        <a:rPr lang="ru-KZ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СУСН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724 млрд. тенге</a:t>
                      </a:r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них: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млрд. тенге (ТОХ)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711 млрд. тенге (РБ)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трудоустройство –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 тыс. человек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053856"/>
                  </a:ext>
                </a:extLst>
              </a:tr>
              <a:tr h="11391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1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</a:t>
                      </a: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Аманаты»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микрокредитование жителей села под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2,5 %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предпринимательства на селе;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снижение</a:t>
                      </a: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количества безработных в СНП;</a:t>
                      </a:r>
                    </a:p>
                    <a:p>
                      <a:pPr marL="285750" indent="-285750" algn="l" defTabSz="914400" rtl="0" eaLnBrk="1" fontAlgn="ctr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снижение получателей АСП;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 млрд. тенге</a:t>
                      </a:r>
                      <a:r>
                        <a:rPr lang="ru-RU" sz="1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(РБ)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 трудоустройство – </a:t>
                      </a:r>
                    </a:p>
                    <a:p>
                      <a:pPr algn="ctr" fontAlgn="t"/>
                      <a:r>
                        <a:rPr lang="ru-K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17,8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тыс. человек</a:t>
                      </a:r>
                      <a:endParaRPr lang="ru-KZ" sz="14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 выдача – </a:t>
                      </a:r>
                    </a:p>
                    <a:p>
                      <a:pPr algn="ctr" fontAlgn="t"/>
                      <a:r>
                        <a:rPr lang="ru-KZ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16,7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тыс. </a:t>
                      </a:r>
                      <a:r>
                        <a:rPr lang="ru-RU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микрозаймов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483845"/>
                  </a:ext>
                </a:extLst>
              </a:tr>
              <a:tr h="9271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Системные</a:t>
                      </a:r>
                      <a:r>
                        <a:rPr lang="ru-RU" sz="18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меры поддержки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Реализация системных мер по оказанию государственной и социальной поддержки</a:t>
                      </a: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обрабатывающей промышленности;</a:t>
                      </a:r>
                    </a:p>
                    <a:p>
                      <a:pPr marL="285750" indent="-285750" algn="l" defTabSz="914400" rtl="0" eaLnBrk="1" fontAlgn="t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встречные обязательства в рамках меры государственной поддержки;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378 млрд. тенге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(РБ)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Создание –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KZ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тыс. рабочих мест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958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23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CA19CE-FAD2-4976-A758-61FA2E9A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3" y="6477174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6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B758041-F006-4B76-AEF7-5BDD776293AF}"/>
              </a:ext>
            </a:extLst>
          </p:cNvPr>
          <p:cNvSpPr txBox="1">
            <a:spLocks/>
          </p:cNvSpPr>
          <p:nvPr/>
        </p:nvSpPr>
        <p:spPr>
          <a:xfrm>
            <a:off x="2" y="138270"/>
            <a:ext cx="12191998" cy="4352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Развитие системы образования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8627"/>
              </p:ext>
            </p:extLst>
          </p:nvPr>
        </p:nvGraphicFramePr>
        <p:xfrm>
          <a:off x="7194430" y="836382"/>
          <a:ext cx="4830793" cy="418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43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4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6,8 тыс. 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студентов колледжей местами в общежитиях.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539018"/>
                  </a:ext>
                </a:extLst>
              </a:tr>
              <a:tr h="5669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оплаты труда педагогов детских садов с сентября 2023 года на 30%.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969521"/>
                  </a:ext>
                </a:extLst>
              </a:tr>
              <a:tr h="3025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размера стипендий </a:t>
                      </a: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(с 31 422 до 41 896 тенге).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711164"/>
                  </a:ext>
                </a:extLst>
              </a:tr>
              <a:tr h="40646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kumimoji="0" lang="ru-RU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подушевого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финансирования в сельских школах.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58970"/>
                  </a:ext>
                </a:extLst>
              </a:tr>
              <a:tr h="592666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Планируется в соответствии с </a:t>
                      </a:r>
                      <a:r>
                        <a:rPr kumimoji="0" lang="ru-RU" sz="1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Нацпланом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вод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в эксплуатацию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369 комфортных школ </a:t>
                      </a:r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(с</a:t>
                      </a:r>
                      <a:r>
                        <a:rPr lang="ru-RU" sz="15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полным оснащением оборудованием и инвентарем)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242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Создание дополнительных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740 тыс. ученических мест </a:t>
                      </a:r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(при двухсменном обучении).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5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2E948C2-6D08-4719-9B16-1E2819407E2D}"/>
              </a:ext>
            </a:extLst>
          </p:cNvPr>
          <p:cNvSpPr txBox="1">
            <a:spLocks/>
          </p:cNvSpPr>
          <p:nvPr/>
        </p:nvSpPr>
        <p:spPr>
          <a:xfrm>
            <a:off x="6034432" y="608440"/>
            <a:ext cx="1098881" cy="28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тенге</a:t>
            </a:r>
          </a:p>
        </p:txBody>
      </p:sp>
      <p:graphicFrame>
        <p:nvGraphicFramePr>
          <p:cNvPr id="10" name="Содержимое 6">
            <a:extLst>
              <a:ext uri="{FF2B5EF4-FFF2-40B4-BE49-F238E27FC236}">
                <a16:creationId xmlns:a16="http://schemas.microsoft.com/office/drawing/2014/main" id="{B15983BD-C4EC-4522-815E-7D07F7E58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335832"/>
              </p:ext>
            </p:extLst>
          </p:nvPr>
        </p:nvGraphicFramePr>
        <p:xfrm>
          <a:off x="254949" y="853825"/>
          <a:ext cx="6875427" cy="437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1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en-US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0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020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442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Строительство школ в рамках  Национального проекта «Комфортная школа»</a:t>
                      </a: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647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720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84544"/>
                  </a:ext>
                </a:extLst>
              </a:tr>
              <a:tr h="36917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Размещение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гос.образовательного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заказа в частных школах</a:t>
                      </a: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727728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оплаты труда педагогов организаций дошкольного образования</a:t>
                      </a: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52407"/>
                  </a:ext>
                </a:extLst>
              </a:tr>
              <a:tr h="3952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размера государственной стипендии обучающимся в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ТиППО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</a:t>
                      </a: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685696"/>
                  </a:ext>
                </a:extLst>
              </a:tr>
              <a:tr h="577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Реализация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подушевого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нормативного финансирования в государственных дневных общеобразовательных сельских полнокомплектных школах </a:t>
                      </a:r>
                    </a:p>
                  </a:txBody>
                  <a:tcPr marL="108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30914"/>
                  </a:ext>
                </a:extLst>
              </a:tr>
              <a:tr h="385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студентов колледжей</a:t>
                      </a:r>
                      <a:r>
                        <a:rPr lang="ru-RU" sz="1600" b="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вновь вводимыми местами в общежитиях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9252341" y="5550230"/>
            <a:ext cx="2844776" cy="88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sz="4000" dirty="0">
                <a:solidFill>
                  <a:srgbClr val="00B050"/>
                </a:solidFill>
              </a:rPr>
              <a:t>+291 </a:t>
            </a:r>
            <a:r>
              <a:rPr lang="ru-RU" sz="2000" dirty="0">
                <a:solidFill>
                  <a:srgbClr val="00B050"/>
                </a:solidFill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2019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CA19CE-FAD2-4976-A758-61FA2E9A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1663" y="6508311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7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B758041-F006-4B76-AEF7-5BDD776293AF}"/>
              </a:ext>
            </a:extLst>
          </p:cNvPr>
          <p:cNvSpPr txBox="1">
            <a:spLocks/>
          </p:cNvSpPr>
          <p:nvPr/>
        </p:nvSpPr>
        <p:spPr>
          <a:xfrm>
            <a:off x="0" y="106736"/>
            <a:ext cx="12203688" cy="4352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Развитие высшего образования и науки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06394"/>
              </p:ext>
            </p:extLst>
          </p:nvPr>
        </p:nvGraphicFramePr>
        <p:xfrm>
          <a:off x="7708784" y="1013599"/>
          <a:ext cx="4178416" cy="434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8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208801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Выд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еление дополнительных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 тыс. 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грантов.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241458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Повышение стипендии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180 тыс. 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студентам.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50825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Обеспечение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15,1 тыс. 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студентов местами в общежитиях.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2288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4. </a:t>
                      </a:r>
                      <a:r>
                        <a:rPr kumimoji="0" lang="ru-R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Прием</a:t>
                      </a: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1,7 тыс. </a:t>
                      </a:r>
                      <a:r>
                        <a:rPr kumimoji="0" lang="ru-RU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студентов на обучение в филиалах зарубежных ВУЗов.</a:t>
                      </a:r>
                      <a:endParaRPr lang="ru-RU" sz="15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12937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5.</a:t>
                      </a:r>
                      <a:r>
                        <a:rPr lang="ru-RU" sz="15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Компенсация расходов за проживание в общежитиях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3 972 детям-сиротам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и лицам с инвалидностью.  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50825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6.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Финансирование науки составят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1,5 раза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больше от уровня текущего года.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26779"/>
                  </a:ext>
                </a:extLst>
              </a:tr>
              <a:tr h="50825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7.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Увеличение оплаты труда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616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ведущим ученым.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8.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Обеспечение финансированием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НИИ, осуществляющих фундаментальные научные исследования.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894126"/>
                  </a:ext>
                </a:extLst>
              </a:tr>
              <a:tr h="50825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9. 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Стажировка </a:t>
                      </a:r>
                      <a:r>
                        <a:rPr lang="ru-RU" sz="15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720</a:t>
                      </a:r>
                      <a:r>
                        <a:rPr lang="ru-RU" sz="15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молодых ученых в ведущих научных центрах мира.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732738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1B4A9D4-DD4D-4C0E-A930-0BD8A5871523}"/>
              </a:ext>
            </a:extLst>
          </p:cNvPr>
          <p:cNvSpPr txBox="1">
            <a:spLocks/>
          </p:cNvSpPr>
          <p:nvPr/>
        </p:nvSpPr>
        <p:spPr>
          <a:xfrm>
            <a:off x="7830766" y="5169392"/>
            <a:ext cx="4164745" cy="10213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r" font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00B05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3600" dirty="0"/>
              <a:t>+141 </a:t>
            </a:r>
            <a:r>
              <a:rPr lang="ru-RU" sz="2400" dirty="0"/>
              <a:t>млрд. тенге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2E948C2-6D08-4719-9B16-1E2819407E2D}"/>
              </a:ext>
            </a:extLst>
          </p:cNvPr>
          <p:cNvSpPr txBox="1">
            <a:spLocks/>
          </p:cNvSpPr>
          <p:nvPr/>
        </p:nvSpPr>
        <p:spPr>
          <a:xfrm>
            <a:off x="6639829" y="762152"/>
            <a:ext cx="1098881" cy="284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тенге</a:t>
            </a:r>
          </a:p>
        </p:txBody>
      </p:sp>
      <p:graphicFrame>
        <p:nvGraphicFramePr>
          <p:cNvPr id="14" name="Содержимое 6">
            <a:extLst>
              <a:ext uri="{FF2B5EF4-FFF2-40B4-BE49-F238E27FC236}">
                <a16:creationId xmlns:a16="http://schemas.microsoft.com/office/drawing/2014/main" id="{B15983BD-C4EC-4522-815E-7D07F7E58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051362"/>
              </p:ext>
            </p:extLst>
          </p:nvPr>
        </p:nvGraphicFramePr>
        <p:xfrm>
          <a:off x="157671" y="1009020"/>
          <a:ext cx="7491844" cy="3661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48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 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en-US" sz="22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2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200" b="1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2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572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791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200" b="1" i="0" u="none" strike="noStrike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794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Подготовка кадров</a:t>
                      </a: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974779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науки </a:t>
                      </a: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159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273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64375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Прохождение научных стажировок</a:t>
                      </a:r>
                    </a:p>
                  </a:txBody>
                  <a:tcPr marL="14400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88425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языковой политики</a:t>
                      </a:r>
                    </a:p>
                  </a:txBody>
                  <a:tcPr marL="144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89672"/>
                  </a:ext>
                </a:extLst>
              </a:tr>
              <a:tr h="586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Внешняя оценка качества образования (ЕНТ) и методология</a:t>
                      </a: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3,1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29608"/>
                  </a:ext>
                </a:extLst>
              </a:tr>
              <a:tr h="59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студентов, магистрантов, докторантов общежитиями</a:t>
                      </a:r>
                    </a:p>
                  </a:txBody>
                  <a:tcPr marL="144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67264"/>
                  </a:ext>
                </a:extLst>
              </a:tr>
              <a:tr h="3048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Модернизация среднего образования (</a:t>
                      </a:r>
                      <a:r>
                        <a:rPr lang="ru-RU" sz="1600" b="0" kern="1200" noProof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займ</a:t>
                      </a:r>
                      <a:r>
                        <a:rPr lang="ru-RU" sz="1600" b="0" kern="120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ВБ)</a:t>
                      </a:r>
                    </a:p>
                  </a:txBody>
                  <a:tcPr marL="14400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525" marR="9525" marT="9525" marB="0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09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84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16C824-DE02-4D6E-93DE-D42F9B8D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8767" y="651012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8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A5B85E-3F1A-44EF-BEBB-D92E15419176}"/>
              </a:ext>
            </a:extLst>
          </p:cNvPr>
          <p:cNvSpPr txBox="1">
            <a:spLocks/>
          </p:cNvSpPr>
          <p:nvPr/>
        </p:nvSpPr>
        <p:spPr>
          <a:xfrm>
            <a:off x="7058625" y="73452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6D776B9-6E96-4F88-AD67-A7C05914172F}"/>
              </a:ext>
            </a:extLst>
          </p:cNvPr>
          <p:cNvSpPr txBox="1">
            <a:spLocks/>
          </p:cNvSpPr>
          <p:nvPr/>
        </p:nvSpPr>
        <p:spPr>
          <a:xfrm>
            <a:off x="-11206" y="91580"/>
            <a:ext cx="12191998" cy="4907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Развитие здравоохранения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9619260" y="5748730"/>
            <a:ext cx="2499013" cy="6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sz="3200" dirty="0">
                <a:solidFill>
                  <a:srgbClr val="00B050"/>
                </a:solidFill>
              </a:rPr>
              <a:t>+204 </a:t>
            </a:r>
            <a:r>
              <a:rPr lang="ru-RU" sz="1600" dirty="0">
                <a:solidFill>
                  <a:srgbClr val="00B050"/>
                </a:solidFill>
              </a:rPr>
              <a:t>млрд. тенге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4BAEE554-FBC6-A716-95DC-0E503B024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15674"/>
              </p:ext>
            </p:extLst>
          </p:nvPr>
        </p:nvGraphicFramePr>
        <p:xfrm>
          <a:off x="194324" y="1055779"/>
          <a:ext cx="7963182" cy="3352792"/>
        </p:xfrm>
        <a:graphic>
          <a:graphicData uri="http://schemas.openxmlformats.org/drawingml/2006/table">
            <a:tbl>
              <a:tblPr/>
              <a:tblGrid>
                <a:gridCol w="3859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3038">
                  <a:extLst>
                    <a:ext uri="{9D8B030D-6E8A-4147-A177-3AD203B41FA5}">
                      <a16:colId xmlns:a16="http://schemas.microsoft.com/office/drawing/2014/main" val="999483264"/>
                    </a:ext>
                  </a:extLst>
                </a:gridCol>
                <a:gridCol w="1153591">
                  <a:extLst>
                    <a:ext uri="{9D8B030D-6E8A-4147-A177-3AD203B41FA5}">
                      <a16:colId xmlns:a16="http://schemas.microsoft.com/office/drawing/2014/main" val="991823497"/>
                    </a:ext>
                  </a:extLst>
                </a:gridCol>
              </a:tblGrid>
              <a:tr h="48840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год</a:t>
                      </a: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marL="3008" marR="3008" marT="3008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005893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</a:t>
                      </a:r>
                      <a:r>
                        <a:rPr lang="ru-RU" sz="2200" b="1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 них</a:t>
                      </a:r>
                      <a:r>
                        <a:rPr lang="ru-RU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2 147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2 351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2 363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2 485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9919"/>
                  </a:ext>
                </a:extLst>
              </a:tr>
              <a:tr h="28692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медицинской помощи 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1 936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2 357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72510"/>
                  </a:ext>
                </a:extLst>
              </a:tr>
              <a:tr h="2253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санитарно-эпидемиологического благополучия населения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Подготовка и повышение квалификации медицинских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работников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67548"/>
                  </a:ext>
                </a:extLst>
              </a:tr>
              <a:tr h="1944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Национальный проект «Модернизация сельского здравоохранения»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0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Строительство, реконструкция и сейсмоусиление объектов здравоохранения республиканского и местного значения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0,02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3702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B596C04C-6190-4EA3-BBE0-7189DEF17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93238"/>
              </p:ext>
            </p:extLst>
          </p:nvPr>
        </p:nvGraphicFramePr>
        <p:xfrm>
          <a:off x="8211049" y="1008325"/>
          <a:ext cx="3853953" cy="311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355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Ожидаемый эффект: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01133"/>
                  </a:ext>
                </a:extLst>
              </a:tr>
              <a:tr h="661302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655 объектов ПМСП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(модернизация сельского здравоохранения)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151871"/>
                  </a:ext>
                </a:extLst>
              </a:tr>
              <a:tr h="31880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253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медицинских пункта</a:t>
                      </a: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617248"/>
                  </a:ext>
                </a:extLst>
              </a:tr>
              <a:tr h="262647">
                <a:tc>
                  <a:txBody>
                    <a:bodyPr/>
                    <a:lstStyle/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242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фельдшерско-акушерских пункта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</a:t>
                      </a:r>
                      <a:endParaRPr lang="ru-KZ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63366"/>
                  </a:ext>
                </a:extLst>
              </a:tr>
              <a:tr h="332947">
                <a:tc>
                  <a:txBody>
                    <a:bodyPr/>
                    <a:lstStyle/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врачебных амбулаторий</a:t>
                      </a:r>
                      <a:endParaRPr lang="ru-KZ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1293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 МЦРБ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будет модернизировано и дооснащено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мед. оборудованием.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KZ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970880"/>
                  </a:ext>
                </a:extLst>
              </a:tr>
              <a:tr h="4354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охват более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млн.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сельских жителей специализированной медицинской помощью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KZ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6159" marT="615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915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92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94D6371-980C-4387-B396-EA31315D5B63}"/>
              </a:ext>
            </a:extLst>
          </p:cNvPr>
          <p:cNvSpPr/>
          <p:nvPr/>
        </p:nvSpPr>
        <p:spPr>
          <a:xfrm>
            <a:off x="0" y="6508311"/>
            <a:ext cx="1219200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886EDB-C04F-4051-8F4E-E3D349E34C8B}"/>
              </a:ext>
            </a:extLst>
          </p:cNvPr>
          <p:cNvSpPr/>
          <p:nvPr/>
        </p:nvSpPr>
        <p:spPr>
          <a:xfrm flipV="1">
            <a:off x="1" y="6428231"/>
            <a:ext cx="12191999" cy="101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BCA4222-1D5A-4324-8484-FDBFB138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9826" y="6501501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2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9</a:t>
            </a:fld>
            <a:endParaRPr lang="ru-RU" sz="32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CE2A9A3-6BAA-441D-92A2-9C85FF530279}"/>
              </a:ext>
            </a:extLst>
          </p:cNvPr>
          <p:cNvSpPr txBox="1">
            <a:spLocks/>
          </p:cNvSpPr>
          <p:nvPr/>
        </p:nvSpPr>
        <p:spPr>
          <a:xfrm>
            <a:off x="116054" y="176534"/>
            <a:ext cx="6197662" cy="4907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400" b="1" dirty="0">
                <a:solidFill>
                  <a:srgbClr val="1D3C45"/>
                </a:solidFill>
                <a:latin typeface="Arial Narrow" panose="020B0606020202030204" pitchFamily="34" charset="0"/>
              </a:rPr>
              <a:t>Развитие спорта, туризма и культуры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D7106E8-F648-4A4B-883D-302E3261FF84}"/>
              </a:ext>
            </a:extLst>
          </p:cNvPr>
          <p:cNvSpPr txBox="1">
            <a:spLocks/>
          </p:cNvSpPr>
          <p:nvPr/>
        </p:nvSpPr>
        <p:spPr>
          <a:xfrm>
            <a:off x="5286706" y="493750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CF12B8D-CCA8-42FD-B1AA-F4A7AB20D422}"/>
              </a:ext>
            </a:extLst>
          </p:cNvPr>
          <p:cNvSpPr txBox="1">
            <a:spLocks/>
          </p:cNvSpPr>
          <p:nvPr/>
        </p:nvSpPr>
        <p:spPr>
          <a:xfrm>
            <a:off x="6457458" y="169762"/>
            <a:ext cx="5644258" cy="4907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2400" b="1" dirty="0">
                <a:solidFill>
                  <a:srgbClr val="1D3C45"/>
                </a:solidFill>
                <a:latin typeface="Arial Narrow" panose="020B0606020202030204" pitchFamily="34" charset="0"/>
              </a:rPr>
              <a:t>Информация и общественное развитие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63B412B-59B2-4091-9B1F-201F807564CE}"/>
              </a:ext>
            </a:extLst>
          </p:cNvPr>
          <p:cNvSpPr txBox="1">
            <a:spLocks/>
          </p:cNvSpPr>
          <p:nvPr/>
        </p:nvSpPr>
        <p:spPr>
          <a:xfrm>
            <a:off x="10966397" y="503449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200" b="1" dirty="0">
                <a:latin typeface="Arial Narrow" panose="020B0606020202030204" pitchFamily="34" charset="0"/>
              </a:rPr>
              <a:t>млрд. тенге</a:t>
            </a:r>
          </a:p>
        </p:txBody>
      </p:sp>
      <p:graphicFrame>
        <p:nvGraphicFramePr>
          <p:cNvPr id="13" name="Содержимое 6">
            <a:extLst>
              <a:ext uri="{FF2B5EF4-FFF2-40B4-BE49-F238E27FC236}">
                <a16:creationId xmlns:a16="http://schemas.microsoft.com/office/drawing/2014/main" id="{6D7B8CF3-67FF-4A97-91B6-4ACE01237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362441"/>
              </p:ext>
            </p:extLst>
          </p:nvPr>
        </p:nvGraphicFramePr>
        <p:xfrm>
          <a:off x="116054" y="793677"/>
          <a:ext cx="6197662" cy="445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год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100680"/>
                  </a:ext>
                </a:extLst>
              </a:tr>
              <a:tr h="4089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kk-KZ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22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98</a:t>
                      </a:r>
                      <a:endParaRPr lang="en-US" sz="22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183</a:t>
                      </a:r>
                      <a:endParaRPr lang="en-US" sz="22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3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функционирования организаций культуры и архивного дела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385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 спорта</a:t>
                      </a:r>
                    </a:p>
                  </a:txBody>
                  <a:tcPr marL="144000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043081"/>
                  </a:ext>
                </a:extLst>
              </a:tr>
              <a:tr h="57833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кадров в области туризма, культуры и искусства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198458"/>
                  </a:ext>
                </a:extLst>
              </a:tr>
              <a:tr h="86750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Формирование национального туристского продукта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 продвижение его на международном и внутреннем рынке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56675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Стимулирование развития туризма и туристской деятельности в рамках национального проекта по развитию предпринимательства</a:t>
                      </a: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046243"/>
                  </a:ext>
                </a:extLst>
              </a:tr>
            </a:tbl>
          </a:graphicData>
        </a:graphic>
      </p:graphicFrame>
      <p:graphicFrame>
        <p:nvGraphicFramePr>
          <p:cNvPr id="14" name="Содержимое 6">
            <a:extLst>
              <a:ext uri="{FF2B5EF4-FFF2-40B4-BE49-F238E27FC236}">
                <a16:creationId xmlns:a16="http://schemas.microsoft.com/office/drawing/2014/main" id="{22B07008-28D9-4772-9FA5-B5D2776F4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341724"/>
              </p:ext>
            </p:extLst>
          </p:nvPr>
        </p:nvGraphicFramePr>
        <p:xfrm>
          <a:off x="6385587" y="802534"/>
          <a:ext cx="5644258" cy="4568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840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год</a:t>
                      </a:r>
                      <a:endParaRPr lang="ru-RU" sz="11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100680"/>
                  </a:ext>
                </a:extLst>
              </a:tr>
              <a:tr h="42598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6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Проведение государственной информационной политики, из них:</a:t>
                      </a:r>
                    </a:p>
                  </a:txBody>
                  <a:tcPr marL="144000" marR="76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31966"/>
                  </a:ext>
                </a:extLst>
              </a:tr>
              <a:tr h="4538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Размещение государственного информационного заказа</a:t>
                      </a:r>
                    </a:p>
                  </a:txBody>
                  <a:tcPr marL="252000" marR="76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120048"/>
                  </a:ext>
                </a:extLst>
              </a:tr>
              <a:tr h="59372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распространения информации национальным оператором телерадиовещания</a:t>
                      </a:r>
                    </a:p>
                  </a:txBody>
                  <a:tcPr marL="252000" marR="76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204569"/>
                  </a:ext>
                </a:extLst>
              </a:tr>
              <a:tr h="106376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Реализация государственной политики в сфере общественного согласия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 гражданского общества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7916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Реализация государственной молодежной и семейной  политики</a:t>
                      </a:r>
                    </a:p>
                  </a:txBody>
                  <a:tcPr marL="144000" marR="76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076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5974</TotalTime>
  <Words>2886</Words>
  <Application>Microsoft Office PowerPoint</Application>
  <PresentationFormat>Широкоэкранный</PresentationFormat>
  <Paragraphs>1087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Проект республиканского  бюджета на 2024-2026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регионов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республиканского бюджета на 2024-2026 годы</dc:title>
  <dc:creator>Зауре Мынжасаровна Искалиева</dc:creator>
  <cp:lastModifiedBy>Тайшыбаева Дина Бейбитовна</cp:lastModifiedBy>
  <cp:revision>593</cp:revision>
  <cp:lastPrinted>2023-09-07T07:09:11Z</cp:lastPrinted>
  <dcterms:created xsi:type="dcterms:W3CDTF">2023-05-24T08:52:38Z</dcterms:created>
  <dcterms:modified xsi:type="dcterms:W3CDTF">2023-09-09T13:53:41Z</dcterms:modified>
</cp:coreProperties>
</file>