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3.xml" ContentType="application/vnd.openxmlformats-officedocument.themeOverr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893" r:id="rId1"/>
    <p:sldMasterId id="2147484071" r:id="rId2"/>
    <p:sldMasterId id="2147484088" r:id="rId3"/>
    <p:sldMasterId id="2147484101" r:id="rId4"/>
  </p:sldMasterIdLst>
  <p:notesMasterIdLst>
    <p:notesMasterId r:id="rId14"/>
  </p:notesMasterIdLst>
  <p:handoutMasterIdLst>
    <p:handoutMasterId r:id="rId15"/>
  </p:handoutMasterIdLst>
  <p:sldIdLst>
    <p:sldId id="902" r:id="rId5"/>
    <p:sldId id="2145706376" r:id="rId6"/>
    <p:sldId id="2145706412" r:id="rId7"/>
    <p:sldId id="2145706414" r:id="rId8"/>
    <p:sldId id="2145706415" r:id="rId9"/>
    <p:sldId id="2145706416" r:id="rId10"/>
    <p:sldId id="2145706418" r:id="rId11"/>
    <p:sldId id="2145706312" r:id="rId12"/>
    <p:sldId id="256" r:id="rId13"/>
  </p:sldIdLst>
  <p:sldSz cx="13439775" cy="7559675"/>
  <p:notesSz cx="6797675" cy="9928225"/>
  <p:defaultTextStyle>
    <a:defPPr>
      <a:defRPr lang="en-US"/>
    </a:defPPr>
    <a:lvl1pPr marL="0" algn="l" defTabSz="10423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182" algn="l" defTabSz="10423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2366" algn="l" defTabSz="10423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3545" algn="l" defTabSz="10423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4725" algn="l" defTabSz="10423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5907" algn="l" defTabSz="10423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7090" algn="l" defTabSz="10423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48270" algn="l" defTabSz="10423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69452" algn="l" defTabSz="10423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DF73C57E-A3F9-4DEC-B19B-EED4E312C848}">
          <p14:sldIdLst>
            <p14:sldId id="902"/>
            <p14:sldId id="2145706376"/>
            <p14:sldId id="2145706412"/>
            <p14:sldId id="2145706414"/>
            <p14:sldId id="2145706415"/>
            <p14:sldId id="2145706416"/>
            <p14:sldId id="2145706418"/>
            <p14:sldId id="2145706312"/>
            <p14:sldId id="256"/>
          </p14:sldIdLst>
        </p14:section>
      </p14:sectionLst>
    </p:ext>
    <p:ext uri="{EFAFB233-063F-42B5-8137-9DF3F51BA10A}">
      <p15:sldGuideLst xmlns:p15="http://schemas.microsoft.com/office/powerpoint/2012/main">
        <p15:guide id="4" orient="horz" pos="4399" userDrawn="1">
          <p15:clr>
            <a:srgbClr val="A4A3A4"/>
          </p15:clr>
        </p15:guide>
        <p15:guide id="7" orient="horz" pos="4536" userDrawn="1">
          <p15:clr>
            <a:srgbClr val="A4A3A4"/>
          </p15:clr>
        </p15:guide>
        <p15:guide id="8" pos="2865" userDrawn="1">
          <p15:clr>
            <a:srgbClr val="A4A3A4"/>
          </p15:clr>
        </p15:guide>
        <p15:guide id="11" pos="8000" userDrawn="1">
          <p15:clr>
            <a:srgbClr val="A4A3A4"/>
          </p15:clr>
        </p15:guide>
        <p15:guide id="12" pos="470" userDrawn="1">
          <p15:clr>
            <a:srgbClr val="A4A3A4"/>
          </p15:clr>
        </p15:guide>
        <p15:guide id="13" orient="horz" pos="249" userDrawn="1">
          <p15:clr>
            <a:srgbClr val="A4A3A4"/>
          </p15:clr>
        </p15:guide>
        <p15:guide id="14" orient="horz" pos="3742" userDrawn="1">
          <p15:clr>
            <a:srgbClr val="A4A3A4"/>
          </p15:clr>
        </p15:guide>
        <p15:guide id="15" orient="horz" pos="976" userDrawn="1">
          <p15:clr>
            <a:srgbClr val="A4A3A4"/>
          </p15:clr>
        </p15:guide>
        <p15:guide id="16" pos="8167" userDrawn="1">
          <p15:clr>
            <a:srgbClr val="A4A3A4"/>
          </p15:clr>
        </p15:guide>
        <p15:guide id="17" orient="horz" pos="248">
          <p15:clr>
            <a:srgbClr val="A4A3A4"/>
          </p15:clr>
        </p15:guide>
        <p15:guide id="18" pos="8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5" userDrawn="1">
          <p15:clr>
            <a:srgbClr val="A4A3A4"/>
          </p15:clr>
        </p15:guide>
        <p15:guide id="2" pos="2303" userDrawn="1">
          <p15:clr>
            <a:srgbClr val="A4A3A4"/>
          </p15:clr>
        </p15:guide>
        <p15:guide id="3" orient="horz" pos="3127" userDrawn="1">
          <p15:clr>
            <a:srgbClr val="A4A3A4"/>
          </p15:clr>
        </p15:guide>
        <p15:guide id="4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4B75"/>
    <a:srgbClr val="FDF6F1"/>
    <a:srgbClr val="000000"/>
    <a:srgbClr val="0160B7"/>
    <a:srgbClr val="9DC3E6"/>
    <a:srgbClr val="F2F2F2"/>
    <a:srgbClr val="0C6CBD"/>
    <a:srgbClr val="0070C0"/>
    <a:srgbClr val="00B0F0"/>
    <a:srgbClr val="0F6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09EDEC2-2965-4CB3-8BBC-36EA42091EF9}" v="167" dt="2022-04-03T10:25:41.4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7" autoAdjust="0"/>
    <p:restoredTop sz="94850" autoAdjust="0"/>
  </p:normalViewPr>
  <p:slideViewPr>
    <p:cSldViewPr snapToGrid="0">
      <p:cViewPr varScale="1">
        <p:scale>
          <a:sx n="101" d="100"/>
          <a:sy n="101" d="100"/>
        </p:scale>
        <p:origin x="366" y="120"/>
      </p:cViewPr>
      <p:guideLst>
        <p:guide orient="horz" pos="4399"/>
        <p:guide orient="horz" pos="4536"/>
        <p:guide pos="2865"/>
        <p:guide pos="8000"/>
        <p:guide pos="470"/>
        <p:guide orient="horz" pos="249"/>
        <p:guide orient="horz" pos="3742"/>
        <p:guide orient="horz" pos="976"/>
        <p:guide pos="8167"/>
        <p:guide orient="horz" pos="248"/>
        <p:guide pos="8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3025"/>
        <p:guide pos="2303"/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9.7927938420489802E-3"/>
          <c:y val="1.4207417069661903E-2"/>
          <c:w val="0.99020720615795099"/>
          <c:h val="0.7039713193823695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Лист2!$B$12</c:f>
              <c:strCache>
                <c:ptCount val="1"/>
                <c:pt idx="0">
                  <c:v>Собственные доходы бюджета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9461-4ED4-9B76-E82560D2979B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9461-4ED4-9B76-E82560D2979B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9461-4ED4-9B76-E82560D2979B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9461-4ED4-9B76-E82560D2979B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sz="1600" dirty="0"/>
                      <a:t>68</a:t>
                    </a:r>
                    <a:r>
                      <a:rPr lang="en-US" sz="1400" dirty="0"/>
                      <a:t>%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9461-4ED4-9B76-E82560D2979B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600" dirty="0"/>
                      <a:t>70,3</a:t>
                    </a:r>
                    <a:r>
                      <a:rPr lang="en-US" sz="1400" b="1" i="0" u="none" strike="noStrike" baseline="0" dirty="0">
                        <a:effectLst/>
                      </a:rPr>
                      <a:t>%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9461-4ED4-9B76-E82560D2979B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76,2</a:t>
                    </a:r>
                    <a:r>
                      <a:rPr lang="en-US" sz="1400" b="1" i="0" u="none" strike="noStrike" baseline="0">
                        <a:effectLst/>
                      </a:rPr>
                      <a:t>%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9461-4ED4-9B76-E82560D2979B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76,3</a:t>
                    </a:r>
                    <a:r>
                      <a:rPr lang="en-US" sz="1400" b="1" i="0" u="none" strike="noStrike" baseline="0">
                        <a:effectLst/>
                      </a:rPr>
                      <a:t>%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9461-4ED4-9B76-E82560D297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>
                    <a:solidFill>
                      <a:schemeClr val="bg1"/>
                    </a:solidFill>
                    <a:latin typeface="Century Gothic" panose="020B0502020202020204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Лист2!$C$11:$F$11</c:f>
              <c:strCache>
                <c:ptCount val="4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  <c:pt idx="3">
                  <c:v>2026 год</c:v>
                </c:pt>
              </c:strCache>
            </c:strRef>
          </c:cat>
          <c:val>
            <c:numRef>
              <c:f>Лист2!$C$12:$F$12</c:f>
              <c:numCache>
                <c:formatCode>0.0</c:formatCode>
                <c:ptCount val="4"/>
                <c:pt idx="0">
                  <c:v>67.986106030288099</c:v>
                </c:pt>
                <c:pt idx="1">
                  <c:v>70.251835855884266</c:v>
                </c:pt>
                <c:pt idx="2">
                  <c:v>76.171783598785993</c:v>
                </c:pt>
                <c:pt idx="3">
                  <c:v>76.284153148306501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84-43C7-828C-05EA8368C698}"/>
            </c:ext>
          </c:extLst>
        </c:ser>
        <c:ser>
          <c:idx val="1"/>
          <c:order val="1"/>
          <c:tx>
            <c:strRef>
              <c:f>Лист2!$B$13</c:f>
              <c:strCache>
                <c:ptCount val="1"/>
                <c:pt idx="0">
                  <c:v>Трансферты из Нацфонда</c:v>
                </c:pt>
              </c:strCache>
            </c:strRef>
          </c:tx>
          <c:spPr>
            <a:solidFill>
              <a:sysClr val="window" lastClr="FFFFFF">
                <a:lumMod val="65000"/>
              </a:sysClr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rgbClr val="FDF6F1"/>
                        </a:solidFill>
                      </a:rPr>
                      <a:t>17,8</a:t>
                    </a:r>
                    <a:r>
                      <a:rPr lang="en-US" sz="1200" b="1" i="0" u="none" strike="noStrike" baseline="0" dirty="0">
                        <a:solidFill>
                          <a:srgbClr val="FDF6F1"/>
                        </a:solidFill>
                        <a:effectLst/>
                      </a:rPr>
                      <a:t>%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C157-4D4E-B8BE-829C7779CC7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rgbClr val="FDF6F1"/>
                        </a:solidFill>
                      </a:rPr>
                      <a:t>15</a:t>
                    </a:r>
                    <a:r>
                      <a:rPr lang="en-US" sz="1200" b="1" i="0" u="none" strike="noStrike" baseline="0" dirty="0">
                        <a:solidFill>
                          <a:srgbClr val="FDF6F1"/>
                        </a:solidFill>
                        <a:effectLst/>
                      </a:rPr>
                      <a:t>%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C157-4D4E-B8BE-829C7779CC7F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>
                        <a:solidFill>
                          <a:srgbClr val="FDF6F1"/>
                        </a:solidFill>
                      </a:rPr>
                      <a:t>8,4</a:t>
                    </a:r>
                    <a:r>
                      <a:rPr lang="en-US" sz="1200" b="1" i="0" u="none" strike="noStrike" baseline="0">
                        <a:solidFill>
                          <a:srgbClr val="FDF6F1"/>
                        </a:solidFill>
                        <a:effectLst/>
                      </a:rPr>
                      <a:t>%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C157-4D4E-B8BE-829C7779CC7F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>
                        <a:solidFill>
                          <a:srgbClr val="FDF6F1"/>
                        </a:solidFill>
                      </a:rPr>
                      <a:t>7,9</a:t>
                    </a:r>
                    <a:r>
                      <a:rPr lang="en-US" sz="1200" b="1" i="0" u="none" strike="noStrike" baseline="0">
                        <a:solidFill>
                          <a:srgbClr val="FDF6F1"/>
                        </a:solidFill>
                        <a:effectLst/>
                      </a:rPr>
                      <a:t>%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C157-4D4E-B8BE-829C7779CC7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solidFill>
                      <a:srgbClr val="FDF6F1"/>
                    </a:solidFill>
                    <a:latin typeface="Century Gothic" panose="020B0502020202020204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Лист2!$C$11:$F$11</c:f>
              <c:strCache>
                <c:ptCount val="4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  <c:pt idx="3">
                  <c:v>2026 год</c:v>
                </c:pt>
              </c:strCache>
            </c:strRef>
          </c:cat>
          <c:val>
            <c:numRef>
              <c:f>Лист2!$C$13:$F$13</c:f>
              <c:numCache>
                <c:formatCode>0.0</c:formatCode>
                <c:ptCount val="4"/>
                <c:pt idx="0">
                  <c:v>17.76429585834958</c:v>
                </c:pt>
                <c:pt idx="1">
                  <c:v>15.010073837189143</c:v>
                </c:pt>
                <c:pt idx="2">
                  <c:v>8.4008102977528853</c:v>
                </c:pt>
                <c:pt idx="3">
                  <c:v>7.9455560034494299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584-43C7-828C-05EA8368C698}"/>
            </c:ext>
          </c:extLst>
        </c:ser>
        <c:ser>
          <c:idx val="2"/>
          <c:order val="2"/>
          <c:tx>
            <c:strRef>
              <c:f>Лист2!$B$14</c:f>
              <c:strCache>
                <c:ptCount val="1"/>
                <c:pt idx="0">
                  <c:v>Дефицит</c:v>
                </c:pt>
              </c:strCache>
            </c:strRef>
          </c:tx>
          <c:spPr>
            <a:pattFill prst="narHorz">
              <a:fgClr>
                <a:srgbClr val="9DC3E6"/>
              </a:fgClr>
              <a:bgClr>
                <a:sysClr val="window" lastClr="FFFFFF"/>
              </a:bgClr>
            </a:patt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b="0">
                        <a:solidFill>
                          <a:srgbClr val="000000"/>
                        </a:solidFill>
                      </a:rPr>
                      <a:t>14,2</a:t>
                    </a:r>
                    <a:r>
                      <a:rPr lang="en-US" sz="1200" b="0" i="0" u="none" strike="noStrike" baseline="0">
                        <a:solidFill>
                          <a:srgbClr val="000000"/>
                        </a:solidFill>
                        <a:effectLst/>
                      </a:rPr>
                      <a:t>%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C157-4D4E-B8BE-829C7779CC7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b="0">
                        <a:solidFill>
                          <a:srgbClr val="000000"/>
                        </a:solidFill>
                      </a:rPr>
                      <a:t>14,7</a:t>
                    </a:r>
                    <a:r>
                      <a:rPr lang="en-US" sz="1200" b="0" i="0" u="none" strike="noStrike" baseline="0">
                        <a:solidFill>
                          <a:srgbClr val="000000"/>
                        </a:solidFill>
                        <a:effectLst/>
                      </a:rPr>
                      <a:t>%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C157-4D4E-B8BE-829C7779CC7F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b="0">
                        <a:solidFill>
                          <a:srgbClr val="000000"/>
                        </a:solidFill>
                      </a:rPr>
                      <a:t>15,4</a:t>
                    </a:r>
                    <a:r>
                      <a:rPr lang="en-US" sz="1200" b="0" i="0" u="none" strike="noStrike" baseline="0">
                        <a:solidFill>
                          <a:srgbClr val="000000"/>
                        </a:solidFill>
                        <a:effectLst/>
                      </a:rPr>
                      <a:t>%</a:t>
                    </a:r>
                    <a:endParaRPr lang="en-US" sz="120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C157-4D4E-B8BE-829C7779CC7F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b="0">
                        <a:solidFill>
                          <a:srgbClr val="000000"/>
                        </a:solidFill>
                      </a:rPr>
                      <a:t>15,8</a:t>
                    </a:r>
                    <a:r>
                      <a:rPr lang="en-US" sz="1200" b="0" i="0" u="none" strike="noStrike" baseline="0">
                        <a:solidFill>
                          <a:srgbClr val="000000"/>
                        </a:solidFill>
                        <a:effectLst/>
                      </a:rPr>
                      <a:t>%</a:t>
                    </a:r>
                    <a:endParaRPr lang="en-US" sz="120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C157-4D4E-B8BE-829C7779CC7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0">
                    <a:solidFill>
                      <a:srgbClr val="000000"/>
                    </a:solidFill>
                    <a:latin typeface="Century Gothic" panose="020B0502020202020204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Лист2!$C$11:$F$11</c:f>
              <c:strCache>
                <c:ptCount val="4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  <c:pt idx="3">
                  <c:v>2026 год</c:v>
                </c:pt>
              </c:strCache>
            </c:strRef>
          </c:cat>
          <c:val>
            <c:numRef>
              <c:f>Лист2!$C$14:$F$14</c:f>
              <c:numCache>
                <c:formatCode>0.0</c:formatCode>
                <c:ptCount val="4"/>
                <c:pt idx="0">
                  <c:v>14.249598111362308</c:v>
                </c:pt>
                <c:pt idx="1">
                  <c:v>14.738090306926599</c:v>
                </c:pt>
                <c:pt idx="2">
                  <c:v>15.427406103461113</c:v>
                </c:pt>
                <c:pt idx="3">
                  <c:v>15.770290848244066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584-43C7-828C-05EA8368C6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0198912"/>
        <c:axId val="129963136"/>
      </c:barChart>
      <c:catAx>
        <c:axId val="1301989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29963136"/>
        <c:crosses val="autoZero"/>
        <c:auto val="1"/>
        <c:lblAlgn val="ctr"/>
        <c:lblOffset val="100"/>
        <c:noMultiLvlLbl val="0"/>
      </c:catAx>
      <c:valAx>
        <c:axId val="129963136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130198912"/>
        <c:crosses val="autoZero"/>
        <c:crossBetween val="between"/>
        <c:majorUnit val="1"/>
      </c:valAx>
    </c:plotArea>
    <c:legend>
      <c:legendPos val="b"/>
      <c:legendEntry>
        <c:idx val="0"/>
        <c:txPr>
          <a:bodyPr/>
          <a:lstStyle/>
          <a:p>
            <a:pPr>
              <a:defRPr sz="1600" b="0" i="0" baseline="0">
                <a:latin typeface="Century Gothic" panose="020B0502020202020204" pitchFamily="34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600" b="0" i="0" baseline="0">
                <a:latin typeface="Century Gothic" panose="020B0502020202020204" pitchFamily="34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7.5255772142907129E-2"/>
          <c:y val="0.79427939076852716"/>
          <c:w val="0.86215442956709221"/>
          <c:h val="0.18142904930527839"/>
        </c:manualLayout>
      </c:layout>
      <c:overlay val="0"/>
      <c:txPr>
        <a:bodyPr/>
        <a:lstStyle/>
        <a:p>
          <a:pPr>
            <a:defRPr sz="1600">
              <a:latin typeface="Century Gothic" panose="020B0502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Внутренний долг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Pt>
            <c:idx val="1"/>
            <c:marker>
              <c:symbol val="circle"/>
              <c:size val="5"/>
              <c:spPr>
                <a:solidFill>
                  <a:schemeClr val="accent1"/>
                </a:solidFill>
                <a:ln w="9525">
                  <a:solidFill>
                    <a:schemeClr val="accent1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chemeClr val="accent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4FC6-4679-AF38-06D3C5085637}"/>
              </c:ext>
            </c:extLst>
          </c:dPt>
          <c:dPt>
            <c:idx val="2"/>
            <c:marker>
              <c:symbol val="circle"/>
              <c:size val="5"/>
              <c:spPr>
                <a:solidFill>
                  <a:schemeClr val="accent1"/>
                </a:solidFill>
                <a:ln w="9525">
                  <a:solidFill>
                    <a:schemeClr val="accent1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chemeClr val="accent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4FC6-4679-AF38-06D3C5085637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3EED8FCA-9948-4552-8268-EF4AA25816D9}" type="VALUE">
                      <a:rPr lang="en-US" smtClean="0"/>
                      <a:pPr/>
                      <a:t>[ЗНАЧЕНИЕ]</a:t>
                    </a:fld>
                    <a:r>
                      <a:rPr lang="en-US"/>
                      <a:t>%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FC6-4679-AF38-06D3C508563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A160413A-D6CB-42D9-AFA5-5121560ED6C9}" type="VALUE">
                      <a:rPr lang="en-US" smtClean="0"/>
                      <a:pPr/>
                      <a:t>[ЗНАЧЕНИЕ]</a:t>
                    </a:fld>
                    <a:r>
                      <a:rPr lang="en-US" dirty="0"/>
                      <a:t>%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FC6-4679-AF38-06D3C5085637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7E1AAF12-9546-4F19-B18F-D89E8C715B14}" type="VALUE">
                      <a:rPr lang="en-US" smtClean="0"/>
                      <a:pPr/>
                      <a:t>[ЗНАЧЕНИЕ]</a:t>
                    </a:fld>
                    <a:r>
                      <a:rPr lang="en-US"/>
                      <a:t>%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4FC6-4679-AF38-06D3C5085637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Century Gothic" panose="020B0502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2024 год</c:v>
                </c:pt>
                <c:pt idx="1">
                  <c:v>2025 год</c:v>
                </c:pt>
                <c:pt idx="2">
                  <c:v>2026 год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14.526171239634165</c:v>
                </c:pt>
                <c:pt idx="1">
                  <c:v>16.208655672660289</c:v>
                </c:pt>
                <c:pt idx="2">
                  <c:v>17.168064578181458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4FC6-4679-AF38-06D3C508563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Внешний долг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tx>
                <c:rich>
                  <a:bodyPr/>
                  <a:lstStyle/>
                  <a:p>
                    <a:fld id="{C55E0D28-111B-487B-90A1-BFD8536C9006}" type="VALUE">
                      <a:rPr lang="en-US" smtClean="0"/>
                      <a:pPr/>
                      <a:t>[ЗНАЧЕНИЕ]</a:t>
                    </a:fld>
                    <a:r>
                      <a:rPr lang="en-US"/>
                      <a:t>%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4FC6-4679-AF38-06D3C508563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5%</a:t>
                    </a:r>
                    <a:endParaRPr lang="en-US" dirty="0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4FC6-4679-AF38-06D3C5085637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2EBD4E67-8FAD-43D8-85FF-0EF21A85DF2E}" type="VALUE">
                      <a:rPr lang="en-US" smtClean="0"/>
                      <a:pPr/>
                      <a:t>[ЗНАЧЕНИЕ]</a:t>
                    </a:fld>
                    <a:r>
                      <a:rPr lang="en-US"/>
                      <a:t>%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4FC6-4679-AF38-06D3C508563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6">
                        <a:lumMod val="7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2024 год</c:v>
                </c:pt>
                <c:pt idx="1">
                  <c:v>2025 год</c:v>
                </c:pt>
                <c:pt idx="2">
                  <c:v>2026 год</c:v>
                </c:pt>
              </c:strCache>
            </c:strRef>
          </c:cat>
          <c:val>
            <c:numRef>
              <c:f>Лист1!$C$2:$C$4</c:f>
              <c:numCache>
                <c:formatCode>0.0</c:formatCode>
                <c:ptCount val="3"/>
                <c:pt idx="0">
                  <c:v>6.7636811277320046</c:v>
                </c:pt>
                <c:pt idx="1">
                  <c:v>4.9737020771079017</c:v>
                </c:pt>
                <c:pt idx="2">
                  <c:v>3.9141715549148626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4FC6-4679-AF38-06D3C50856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30423520"/>
        <c:axId val="830425696"/>
      </c:lineChart>
      <c:catAx>
        <c:axId val="8304235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830425696"/>
        <c:crosses val="autoZero"/>
        <c:auto val="0"/>
        <c:lblAlgn val="ctr"/>
        <c:lblOffset val="100"/>
        <c:noMultiLvlLbl val="0"/>
      </c:catAx>
      <c:valAx>
        <c:axId val="830425696"/>
        <c:scaling>
          <c:orientation val="minMax"/>
          <c:min val="0"/>
        </c:scaling>
        <c:delete val="1"/>
        <c:axPos val="l"/>
        <c:numFmt formatCode="0.0" sourceLinked="1"/>
        <c:majorTickMark val="out"/>
        <c:minorTickMark val="none"/>
        <c:tickLblPos val="nextTo"/>
        <c:crossAx val="830423520"/>
        <c:crossesAt val="1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6419990309559823"/>
          <c:y val="0.86746031706809612"/>
          <c:w val="0.65079890862799206"/>
          <c:h val="0.1262633575770814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Pt>
            <c:idx val="1"/>
            <c:marker>
              <c:symbol val="circle"/>
              <c:size val="5"/>
              <c:spPr>
                <a:solidFill>
                  <a:schemeClr val="accent1"/>
                </a:solidFill>
                <a:ln w="9525">
                  <a:solidFill>
                    <a:schemeClr val="accent1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chemeClr val="accent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6162-4A68-B02E-4E40ABB7AB16}"/>
              </c:ext>
            </c:extLst>
          </c:dPt>
          <c:dPt>
            <c:idx val="2"/>
            <c:marker>
              <c:symbol val="circle"/>
              <c:size val="5"/>
              <c:spPr>
                <a:solidFill>
                  <a:schemeClr val="accent1"/>
                </a:solidFill>
                <a:ln w="9525">
                  <a:solidFill>
                    <a:schemeClr val="accent1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chemeClr val="accent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6162-4A68-B02E-4E40ABB7AB16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EDEB9DB8-9E77-4023-B518-E5861CBDFD1D}" type="VALUE">
                      <a:rPr lang="en-US" smtClean="0"/>
                      <a:pPr/>
                      <a:t>[ЗНАЧЕНИЕ]</a:t>
                    </a:fld>
                    <a:r>
                      <a:rPr lang="en-US"/>
                      <a:t>%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6162-4A68-B02E-4E40ABB7AB1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A160413A-D6CB-42D9-AFA5-5121560ED6C9}" type="VALUE">
                      <a:rPr lang="en-US" smtClean="0"/>
                      <a:pPr/>
                      <a:t>[ЗНАЧЕНИЕ]</a:t>
                    </a:fld>
                    <a:r>
                      <a:rPr lang="en-US" dirty="0"/>
                      <a:t>%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6162-4A68-B02E-4E40ABB7AB16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2E8CB84A-94C5-4817-9921-13A14306F5EA}" type="VALUE">
                      <a:rPr lang="en-US" smtClean="0"/>
                      <a:pPr/>
                      <a:t>[ЗНАЧЕНИЕ]</a:t>
                    </a:fld>
                    <a:r>
                      <a:rPr lang="en-US"/>
                      <a:t>%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6162-4A68-B02E-4E40ABB7AB16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0070C0"/>
                    </a:solidFill>
                    <a:latin typeface="Century Gothic" panose="020B0502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2024 год</c:v>
                </c:pt>
                <c:pt idx="1">
                  <c:v>2025 год</c:v>
                </c:pt>
                <c:pt idx="2">
                  <c:v>2026 год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2.6</c:v>
                </c:pt>
                <c:pt idx="1">
                  <c:v>2.4</c:v>
                </c:pt>
                <c:pt idx="2">
                  <c:v>2.2999999999999998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162-4A68-B02E-4E40ABB7AB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30423520"/>
        <c:axId val="830425696"/>
      </c:lineChart>
      <c:catAx>
        <c:axId val="8304235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830425696"/>
        <c:crosses val="autoZero"/>
        <c:auto val="0"/>
        <c:lblAlgn val="ctr"/>
        <c:lblOffset val="100"/>
        <c:noMultiLvlLbl val="0"/>
      </c:catAx>
      <c:valAx>
        <c:axId val="830425696"/>
        <c:scaling>
          <c:orientation val="minMax"/>
          <c:min val="2"/>
        </c:scaling>
        <c:delete val="1"/>
        <c:axPos val="l"/>
        <c:numFmt formatCode="0.0" sourceLinked="1"/>
        <c:majorTickMark val="out"/>
        <c:minorTickMark val="none"/>
        <c:tickLblPos val="nextTo"/>
        <c:crossAx val="830423520"/>
        <c:crossesAt val="1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6400" cy="498475"/>
          </a:xfrm>
          <a:prstGeom prst="rect">
            <a:avLst/>
          </a:prstGeom>
        </p:spPr>
        <p:txBody>
          <a:bodyPr vert="horz" lIns="91418" tIns="45710" rIns="91418" bIns="4571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90" y="2"/>
            <a:ext cx="2946400" cy="498475"/>
          </a:xfrm>
          <a:prstGeom prst="rect">
            <a:avLst/>
          </a:prstGeom>
        </p:spPr>
        <p:txBody>
          <a:bodyPr vert="horz" lIns="91418" tIns="45710" rIns="91418" bIns="45710" rtlCol="0"/>
          <a:lstStyle>
            <a:lvl1pPr algn="r">
              <a:defRPr sz="1200"/>
            </a:lvl1pPr>
          </a:lstStyle>
          <a:p>
            <a:fld id="{AF2057B1-C911-476B-98E3-76942191F4DD}" type="datetimeFigureOut">
              <a:rPr lang="ru-RU" smtClean="0"/>
              <a:t>08.09.2023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2"/>
            <a:ext cx="2946400" cy="498475"/>
          </a:xfrm>
          <a:prstGeom prst="rect">
            <a:avLst/>
          </a:prstGeom>
        </p:spPr>
        <p:txBody>
          <a:bodyPr vert="horz" lIns="91418" tIns="45710" rIns="91418" bIns="4571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90" y="9429752"/>
            <a:ext cx="2946400" cy="498475"/>
          </a:xfrm>
          <a:prstGeom prst="rect">
            <a:avLst/>
          </a:prstGeom>
        </p:spPr>
        <p:txBody>
          <a:bodyPr vert="horz" lIns="91418" tIns="45710" rIns="91418" bIns="45710" rtlCol="0" anchor="b"/>
          <a:lstStyle>
            <a:lvl1pPr algn="r">
              <a:defRPr sz="1200"/>
            </a:lvl1pPr>
          </a:lstStyle>
          <a:p>
            <a:fld id="{CDFE8AF0-8637-4FF6-B646-CBA227A4B3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119997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5"/>
            <a:ext cx="2945955" cy="497396"/>
          </a:xfrm>
          <a:prstGeom prst="rect">
            <a:avLst/>
          </a:prstGeom>
        </p:spPr>
        <p:txBody>
          <a:bodyPr vert="horz" lIns="91380" tIns="45690" rIns="91380" bIns="4569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249" y="5"/>
            <a:ext cx="2945955" cy="497396"/>
          </a:xfrm>
          <a:prstGeom prst="rect">
            <a:avLst/>
          </a:prstGeom>
        </p:spPr>
        <p:txBody>
          <a:bodyPr vert="horz" lIns="91380" tIns="45690" rIns="91380" bIns="45690" rtlCol="0"/>
          <a:lstStyle>
            <a:lvl1pPr algn="r">
              <a:defRPr sz="1200"/>
            </a:lvl1pPr>
          </a:lstStyle>
          <a:p>
            <a:fld id="{3A598F14-C272-4EB6-850A-74D1B668A257}" type="datetimeFigureOut">
              <a:rPr lang="en-GB" smtClean="0"/>
              <a:t>08/09/2023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80" tIns="45690" rIns="91380" bIns="4569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063" y="4778622"/>
            <a:ext cx="5437550" cy="3908581"/>
          </a:xfrm>
          <a:prstGeom prst="rect">
            <a:avLst/>
          </a:prstGeom>
        </p:spPr>
        <p:txBody>
          <a:bodyPr vert="horz" lIns="91380" tIns="45690" rIns="91380" bIns="4569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6" y="9430835"/>
            <a:ext cx="2945955" cy="497395"/>
          </a:xfrm>
          <a:prstGeom prst="rect">
            <a:avLst/>
          </a:prstGeom>
        </p:spPr>
        <p:txBody>
          <a:bodyPr vert="horz" lIns="91380" tIns="45690" rIns="91380" bIns="4569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249" y="9430835"/>
            <a:ext cx="2945955" cy="497395"/>
          </a:xfrm>
          <a:prstGeom prst="rect">
            <a:avLst/>
          </a:prstGeom>
        </p:spPr>
        <p:txBody>
          <a:bodyPr vert="horz" lIns="91380" tIns="45690" rIns="91380" bIns="45690" rtlCol="0" anchor="b"/>
          <a:lstStyle>
            <a:lvl1pPr algn="r">
              <a:defRPr sz="1200"/>
            </a:lvl1pPr>
          </a:lstStyle>
          <a:p>
            <a:fld id="{143FDE73-F3CE-4DBD-9776-DD9A43D18D2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810654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395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975" algn="l" defTabSz="91395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3951" algn="l" defTabSz="91395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929" algn="l" defTabSz="91395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906" algn="l" defTabSz="91395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4881" algn="l" defTabSz="91395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1859" algn="l" defTabSz="91395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8834" algn="l" defTabSz="91395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5810" algn="l" defTabSz="91395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Slide Image Placeholder 1">
            <a:extLst>
              <a:ext uri="{FF2B5EF4-FFF2-40B4-BE49-F238E27FC236}">
                <a16:creationId xmlns:a16="http://schemas.microsoft.com/office/drawing/2014/main" id="{599A348A-4250-4752-8FC6-D12EE8C2856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4195" name="Notes Placeholder 2">
            <a:extLst>
              <a:ext uri="{FF2B5EF4-FFF2-40B4-BE49-F238E27FC236}">
                <a16:creationId xmlns:a16="http://schemas.microsoft.com/office/drawing/2014/main" id="{B7BB8CCB-159E-4B17-B847-D8381E073F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ru-RU" dirty="0"/>
              <a:t>Insert picture/ Right Click/Send to back</a:t>
            </a:r>
          </a:p>
          <a:p>
            <a:pPr eaLnBrk="1" hangingPunct="1">
              <a:spcBef>
                <a:spcPct val="0"/>
              </a:spcBef>
            </a:pPr>
            <a:endParaRPr lang="en-US" altLang="ru-RU" dirty="0"/>
          </a:p>
        </p:txBody>
      </p:sp>
    </p:spTree>
    <p:extLst>
      <p:ext uri="{BB962C8B-B14F-4D97-AF65-F5344CB8AC3E}">
        <p14:creationId xmlns:p14="http://schemas.microsoft.com/office/powerpoint/2010/main" val="765131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37107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2489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единительная линия 5"/>
          <p:cNvCxnSpPr/>
          <p:nvPr userDrawn="1"/>
        </p:nvCxnSpPr>
        <p:spPr>
          <a:xfrm>
            <a:off x="57150" y="960120"/>
            <a:ext cx="13320000" cy="0"/>
          </a:xfrm>
          <a:prstGeom prst="line">
            <a:avLst/>
          </a:prstGeom>
          <a:ln w="19050">
            <a:solidFill>
              <a:schemeClr val="bg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"/>
          <p:cNvSpPr txBox="1">
            <a:spLocks/>
          </p:cNvSpPr>
          <p:nvPr userDrawn="1"/>
        </p:nvSpPr>
        <p:spPr bwMode="auto">
          <a:xfrm>
            <a:off x="13190005" y="7331456"/>
            <a:ext cx="171522" cy="169277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ru-RU"/>
            </a:defPPr>
            <a:lvl1pPr>
              <a:defRPr sz="1000" baseline="0">
                <a:latin typeface="+mn-lt"/>
              </a:defRPr>
            </a:lvl1pPr>
          </a:lstStyle>
          <a:p>
            <a:pPr marL="0" marR="0" lvl="0" indent="0" algn="l" defTabSz="6353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C328C1-A84F-4A39-A664-DBA00541A8C6}" type="slidenum">
              <a:rPr kumimoji="0" lang="ru-RU" sz="1100" b="0" i="0" u="none" strike="noStrike" kern="1200" cap="none" spc="0" normalizeH="0" baseline="0" noProof="0" smtClean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l" defTabSz="6353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55934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81" userDrawn="1">
          <p15:clr>
            <a:srgbClr val="FBAE40"/>
          </p15:clr>
        </p15:guide>
        <p15:guide id="2" pos="7997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рилож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 userDrawn="1"/>
        </p:nvSpPr>
        <p:spPr bwMode="auto">
          <a:xfrm>
            <a:off x="0" y="3382504"/>
            <a:ext cx="13439775" cy="725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91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91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91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91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1015807" eaLnBrk="1" hangingPunct="1">
              <a:defRPr/>
            </a:pPr>
            <a:r>
              <a:rPr lang="kk-KZ" sz="4115" b="1" cap="smal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Приложение</a:t>
            </a:r>
            <a:endParaRPr lang="ru-RU" sz="4115" b="1" cap="small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Прямая соединительная линия 2"/>
          <p:cNvCxnSpPr/>
          <p:nvPr userDrawn="1"/>
        </p:nvCxnSpPr>
        <p:spPr>
          <a:xfrm>
            <a:off x="0" y="4570804"/>
            <a:ext cx="13439775" cy="9333"/>
          </a:xfrm>
          <a:prstGeom prst="line">
            <a:avLst/>
          </a:prstGeom>
          <a:ln w="38100" cmpd="tri">
            <a:solidFill>
              <a:srgbClr val="00A6C8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 userDrawn="1"/>
        </p:nvCxnSpPr>
        <p:spPr>
          <a:xfrm>
            <a:off x="0" y="2963206"/>
            <a:ext cx="13439775" cy="0"/>
          </a:xfrm>
          <a:prstGeom prst="line">
            <a:avLst/>
          </a:prstGeom>
          <a:ln w="25400">
            <a:solidFill>
              <a:srgbClr val="00A6C8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7831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Коне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0" y="3365484"/>
            <a:ext cx="13439775" cy="8160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0160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4703" b="1" cap="small" baseline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Благодарю за внимание</a:t>
            </a:r>
            <a:r>
              <a:rPr lang="kk-KZ" sz="4703" b="1" cap="small" baseline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4703" b="1" cap="small" baseline="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4228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0" y="3365484"/>
            <a:ext cx="13439775" cy="8160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0160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4703" b="1" cap="small" baseline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</a:t>
            </a:r>
            <a:r>
              <a:rPr lang="kk-KZ" sz="4703" b="1" cap="small" baseline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4703" b="1" cap="small" baseline="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9838920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79972" y="1237197"/>
            <a:ext cx="10079831" cy="2631887"/>
          </a:xfrm>
          <a:prstGeom prst="rect">
            <a:avLst/>
          </a:prstGeom>
        </p:spPr>
        <p:txBody>
          <a:bodyPr anchor="b"/>
          <a:lstStyle>
            <a:lvl1pPr algn="ctr">
              <a:defRPr sz="6614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79972" y="3970579"/>
            <a:ext cx="10079831" cy="182517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646"/>
            </a:lvl1pPr>
            <a:lvl2pPr marL="503994" indent="0" algn="ctr">
              <a:buNone/>
              <a:defRPr sz="2205"/>
            </a:lvl2pPr>
            <a:lvl3pPr marL="1007989" indent="0" algn="ctr">
              <a:buNone/>
              <a:defRPr sz="1984"/>
            </a:lvl3pPr>
            <a:lvl4pPr marL="1511983" indent="0" algn="ctr">
              <a:buNone/>
              <a:defRPr sz="1764"/>
            </a:lvl4pPr>
            <a:lvl5pPr marL="2015978" indent="0" algn="ctr">
              <a:buNone/>
              <a:defRPr sz="1764"/>
            </a:lvl5pPr>
            <a:lvl6pPr marL="2519972" indent="0" algn="ctr">
              <a:buNone/>
              <a:defRPr sz="1764"/>
            </a:lvl6pPr>
            <a:lvl7pPr marL="3023967" indent="0" algn="ctr">
              <a:buNone/>
              <a:defRPr sz="1764"/>
            </a:lvl7pPr>
            <a:lvl8pPr marL="3527961" indent="0" algn="ctr">
              <a:buNone/>
              <a:defRPr sz="1764"/>
            </a:lvl8pPr>
            <a:lvl9pPr marL="4031955" indent="0" algn="ctr">
              <a:buNone/>
              <a:defRPr sz="1764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923985" y="7006700"/>
            <a:ext cx="3023949" cy="402483"/>
          </a:xfrm>
          <a:prstGeom prst="rect">
            <a:avLst/>
          </a:prstGeom>
        </p:spPr>
        <p:txBody>
          <a:bodyPr/>
          <a:lstStyle/>
          <a:p>
            <a:fld id="{535E3D68-43FE-4112-9448-49A47E65ECEF}" type="datetime8">
              <a:rPr lang="ru-RU" smtClean="0"/>
              <a:t>08.09.2023 15:55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451926" y="7006700"/>
            <a:ext cx="4535924" cy="402483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491841" y="7006700"/>
            <a:ext cx="3023949" cy="402483"/>
          </a:xfrm>
          <a:prstGeom prst="rect">
            <a:avLst/>
          </a:prstGeom>
        </p:spPr>
        <p:txBody>
          <a:bodyPr/>
          <a:lstStyle/>
          <a:p>
            <a:fld id="{99E72439-4BCB-4AC5-8EF3-AC0E70F1BA2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45321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0" y="2"/>
            <a:ext cx="13439775" cy="4017427"/>
          </a:xfrm>
          <a:custGeom>
            <a:avLst/>
            <a:gdLst>
              <a:gd name="connsiteX0" fmla="*/ 0 w 12192000"/>
              <a:gd name="connsiteY0" fmla="*/ 0 h 3644537"/>
              <a:gd name="connsiteX1" fmla="*/ 12192000 w 12192000"/>
              <a:gd name="connsiteY1" fmla="*/ 0 h 3644537"/>
              <a:gd name="connsiteX2" fmla="*/ 12192000 w 12192000"/>
              <a:gd name="connsiteY2" fmla="*/ 3644537 h 3644537"/>
              <a:gd name="connsiteX3" fmla="*/ 0 w 12192000"/>
              <a:gd name="connsiteY3" fmla="*/ 3644537 h 364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3644537">
                <a:moveTo>
                  <a:pt x="0" y="0"/>
                </a:moveTo>
                <a:lnTo>
                  <a:pt x="12192000" y="0"/>
                </a:lnTo>
                <a:lnTo>
                  <a:pt x="12192000" y="3644537"/>
                </a:lnTo>
                <a:lnTo>
                  <a:pt x="0" y="364453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rtlCol="0">
            <a:noAutofit/>
          </a:bodyPr>
          <a:lstStyle>
            <a:lvl1pPr>
              <a:defRPr sz="1543"/>
            </a:lvl1pPr>
          </a:lstStyle>
          <a:p>
            <a:pPr lvl="0"/>
            <a:endParaRPr lang="en-US" noProof="0" dirty="0"/>
          </a:p>
        </p:txBody>
      </p:sp>
      <p:sp>
        <p:nvSpPr>
          <p:cNvPr id="3" name="Date Placeholder 1">
            <a:extLst>
              <a:ext uri="{FF2B5EF4-FFF2-40B4-BE49-F238E27FC236}">
                <a16:creationId xmlns:a16="http://schemas.microsoft.com/office/drawing/2014/main" id="{EF22E7C5-3AE3-452D-920D-E4A4CAB4E05C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923985" y="7006700"/>
            <a:ext cx="3023949" cy="40364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AA39F5-201E-45DC-9A3A-9D1E7C275419}" type="datetime8">
              <a:rPr lang="ru-RU" smtClean="0"/>
              <a:t>08.09.2023 15:55</a:t>
            </a:fld>
            <a:endParaRPr lang="en-US" dirty="0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29875BD2-4B0D-4688-BE20-96177894C9D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4451926" y="7006700"/>
            <a:ext cx="4535924" cy="40364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2941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Форма_5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7142E4C4-475D-72D6-E178-893EC687B851}"/>
              </a:ext>
            </a:extLst>
          </p:cNvPr>
          <p:cNvCxnSpPr>
            <a:cxnSpLocks/>
          </p:cNvCxnSpPr>
          <p:nvPr userDrawn="1"/>
        </p:nvCxnSpPr>
        <p:spPr>
          <a:xfrm>
            <a:off x="869976" y="908459"/>
            <a:ext cx="11640750" cy="0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 userDrawn="1"/>
        </p:nvSpPr>
        <p:spPr>
          <a:xfrm>
            <a:off x="12893324" y="7103696"/>
            <a:ext cx="543379" cy="4412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14965" eaLnBrk="1" hangingPunct="1">
              <a:defRPr/>
            </a:pPr>
            <a:fld id="{CF64C8AB-A359-4283-8B1E-EBE022F7DEE2}" type="slidenum">
              <a:rPr lang="ru-RU" altLang="ru-RU" sz="1470">
                <a:solidFill>
                  <a:prstClr val="white">
                    <a:lumMod val="50000"/>
                  </a:prstClr>
                </a:solidFill>
                <a:latin typeface="Arial" pitchFamily="34" charset="0"/>
                <a:cs typeface="Arial" pitchFamily="34" charset="0"/>
              </a:rPr>
              <a:pPr algn="ctr" defTabSz="1014965" eaLnBrk="1" hangingPunct="1">
                <a:defRPr/>
              </a:pPr>
              <a:t>‹#›</a:t>
            </a:fld>
            <a:endParaRPr lang="ru-RU" altLang="ru-RU" sz="1176" dirty="0">
              <a:solidFill>
                <a:prstClr val="white">
                  <a:lumMod val="50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1"/>
          </p:nvPr>
        </p:nvSpPr>
        <p:spPr>
          <a:xfrm>
            <a:off x="753872" y="324320"/>
            <a:ext cx="11150813" cy="45731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94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3pPr marL="1010323" indent="0">
              <a:buNone/>
              <a:defRPr/>
            </a:lvl3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9794246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Форма_5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7142E4C4-475D-72D6-E178-893EC687B851}"/>
              </a:ext>
            </a:extLst>
          </p:cNvPr>
          <p:cNvCxnSpPr>
            <a:cxnSpLocks/>
          </p:cNvCxnSpPr>
          <p:nvPr userDrawn="1"/>
        </p:nvCxnSpPr>
        <p:spPr>
          <a:xfrm>
            <a:off x="869976" y="908459"/>
            <a:ext cx="11640750" cy="0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 userDrawn="1"/>
        </p:nvSpPr>
        <p:spPr>
          <a:xfrm>
            <a:off x="12893324" y="7103696"/>
            <a:ext cx="543379" cy="4412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14965" eaLnBrk="1" hangingPunct="1">
              <a:defRPr/>
            </a:pPr>
            <a:fld id="{CF64C8AB-A359-4283-8B1E-EBE022F7DEE2}" type="slidenum">
              <a:rPr lang="ru-RU" altLang="ru-RU" sz="1470">
                <a:solidFill>
                  <a:prstClr val="white">
                    <a:lumMod val="50000"/>
                  </a:prstClr>
                </a:solidFill>
                <a:latin typeface="Arial" pitchFamily="34" charset="0"/>
                <a:cs typeface="Arial" pitchFamily="34" charset="0"/>
              </a:rPr>
              <a:pPr algn="ctr" defTabSz="1014965" eaLnBrk="1" hangingPunct="1">
                <a:defRPr/>
              </a:pPr>
              <a:t>‹#›</a:t>
            </a:fld>
            <a:endParaRPr lang="ru-RU" altLang="ru-RU" sz="1176" dirty="0">
              <a:solidFill>
                <a:prstClr val="white">
                  <a:lumMod val="50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1"/>
          </p:nvPr>
        </p:nvSpPr>
        <p:spPr>
          <a:xfrm>
            <a:off x="753872" y="324320"/>
            <a:ext cx="11150813" cy="45731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94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3pPr marL="1010323" indent="0">
              <a:buNone/>
              <a:defRPr/>
            </a:lvl3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0564425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Форма_5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7142E4C4-475D-72D6-E178-893EC687B851}"/>
              </a:ext>
            </a:extLst>
          </p:cNvPr>
          <p:cNvCxnSpPr>
            <a:cxnSpLocks/>
          </p:cNvCxnSpPr>
          <p:nvPr userDrawn="1"/>
        </p:nvCxnSpPr>
        <p:spPr>
          <a:xfrm>
            <a:off x="869976" y="908459"/>
            <a:ext cx="11640750" cy="0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 userDrawn="1"/>
        </p:nvSpPr>
        <p:spPr>
          <a:xfrm>
            <a:off x="12893324" y="7103696"/>
            <a:ext cx="543379" cy="4412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14965" eaLnBrk="1" hangingPunct="1">
              <a:defRPr/>
            </a:pPr>
            <a:fld id="{CF64C8AB-A359-4283-8B1E-EBE022F7DEE2}" type="slidenum">
              <a:rPr lang="ru-RU" altLang="ru-RU" sz="1470">
                <a:solidFill>
                  <a:prstClr val="white">
                    <a:lumMod val="50000"/>
                  </a:prstClr>
                </a:solidFill>
                <a:latin typeface="Arial" pitchFamily="34" charset="0"/>
                <a:cs typeface="Arial" pitchFamily="34" charset="0"/>
              </a:rPr>
              <a:pPr algn="ctr" defTabSz="1014965" eaLnBrk="1" hangingPunct="1">
                <a:defRPr/>
              </a:pPr>
              <a:t>‹#›</a:t>
            </a:fld>
            <a:endParaRPr lang="ru-RU" altLang="ru-RU" sz="1176" dirty="0">
              <a:solidFill>
                <a:prstClr val="white">
                  <a:lumMod val="50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1"/>
          </p:nvPr>
        </p:nvSpPr>
        <p:spPr>
          <a:xfrm>
            <a:off x="753872" y="324320"/>
            <a:ext cx="11150813" cy="45731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94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3pPr marL="1010323" indent="0">
              <a:buNone/>
              <a:defRPr/>
            </a:lvl3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2998557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0" y="0"/>
            <a:ext cx="13439775" cy="423289"/>
          </a:xfrm>
          <a:prstGeom prst="rect">
            <a:avLst/>
          </a:prstGeom>
          <a:solidFill>
            <a:srgbClr val="0065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15807">
              <a:defRPr/>
            </a:pPr>
            <a:endParaRPr lang="ru-RU" sz="3087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0" y="7153691"/>
            <a:ext cx="13439775" cy="423289"/>
          </a:xfrm>
          <a:prstGeom prst="rect">
            <a:avLst/>
          </a:prstGeom>
          <a:solidFill>
            <a:srgbClr val="0065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15807">
              <a:defRPr/>
            </a:pPr>
            <a:endParaRPr lang="ru-RU" sz="3087">
              <a:solidFill>
                <a:prstClr val="white"/>
              </a:solidFill>
            </a:endParaRPr>
          </a:p>
        </p:txBody>
      </p:sp>
      <p:grpSp>
        <p:nvGrpSpPr>
          <p:cNvPr id="7" name="Группа 21"/>
          <p:cNvGrpSpPr>
            <a:grpSpLocks/>
          </p:cNvGrpSpPr>
          <p:nvPr userDrawn="1"/>
        </p:nvGrpSpPr>
        <p:grpSpPr bwMode="auto">
          <a:xfrm>
            <a:off x="681322" y="4332815"/>
            <a:ext cx="1427976" cy="2720550"/>
            <a:chOff x="464265" y="2731224"/>
            <a:chExt cx="970344" cy="1850030"/>
          </a:xfrm>
        </p:grpSpPr>
        <p:sp>
          <p:nvSpPr>
            <p:cNvPr id="8" name="Graphic 1"/>
            <p:cNvSpPr/>
            <p:nvPr/>
          </p:nvSpPr>
          <p:spPr>
            <a:xfrm>
              <a:off x="464265" y="2731224"/>
              <a:ext cx="485172" cy="474407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1015807">
                <a:defRPr/>
              </a:pPr>
              <a:endParaRPr lang="ru-RU" sz="3087" dirty="0">
                <a:solidFill>
                  <a:prstClr val="black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9" name="Graphic 1"/>
            <p:cNvSpPr/>
            <p:nvPr/>
          </p:nvSpPr>
          <p:spPr>
            <a:xfrm>
              <a:off x="949437" y="2731224"/>
              <a:ext cx="485172" cy="474407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1015807">
                <a:defRPr/>
              </a:pPr>
              <a:endParaRPr lang="ru-RU" sz="3087" dirty="0">
                <a:solidFill>
                  <a:prstClr val="black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0" name="Graphic 1"/>
            <p:cNvSpPr/>
            <p:nvPr/>
          </p:nvSpPr>
          <p:spPr>
            <a:xfrm>
              <a:off x="464265" y="3189764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1015807">
                <a:defRPr/>
              </a:pPr>
              <a:endParaRPr lang="ru-RU" sz="3087" dirty="0">
                <a:solidFill>
                  <a:prstClr val="black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Graphic 1"/>
            <p:cNvSpPr/>
            <p:nvPr/>
          </p:nvSpPr>
          <p:spPr>
            <a:xfrm>
              <a:off x="949437" y="3189764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1015807">
                <a:defRPr/>
              </a:pPr>
              <a:endParaRPr lang="ru-RU" sz="3087" dirty="0">
                <a:solidFill>
                  <a:prstClr val="black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2" name="Graphic 1"/>
            <p:cNvSpPr/>
            <p:nvPr/>
          </p:nvSpPr>
          <p:spPr>
            <a:xfrm>
              <a:off x="464265" y="3648306"/>
              <a:ext cx="485172" cy="474407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1015807">
                <a:defRPr/>
              </a:pPr>
              <a:endParaRPr lang="ru-RU" sz="3087" dirty="0">
                <a:solidFill>
                  <a:prstClr val="black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Graphic 1"/>
            <p:cNvSpPr/>
            <p:nvPr/>
          </p:nvSpPr>
          <p:spPr>
            <a:xfrm>
              <a:off x="949437" y="3648306"/>
              <a:ext cx="485172" cy="474407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1015807">
                <a:defRPr/>
              </a:pPr>
              <a:endParaRPr lang="ru-RU" sz="3087" dirty="0">
                <a:solidFill>
                  <a:prstClr val="black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4" name="Graphic 1"/>
            <p:cNvSpPr/>
            <p:nvPr/>
          </p:nvSpPr>
          <p:spPr>
            <a:xfrm>
              <a:off x="464265" y="4106846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1015807">
                <a:defRPr/>
              </a:pPr>
              <a:endParaRPr lang="ru-RU" sz="3087" dirty="0">
                <a:solidFill>
                  <a:prstClr val="black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Graphic 1"/>
            <p:cNvSpPr/>
            <p:nvPr/>
          </p:nvSpPr>
          <p:spPr>
            <a:xfrm>
              <a:off x="949437" y="4106846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1015807">
                <a:defRPr/>
              </a:pPr>
              <a:endParaRPr lang="ru-RU" sz="3087" dirty="0">
                <a:solidFill>
                  <a:prstClr val="black"/>
                </a:solidFill>
                <a:cs typeface="Arial" panose="020B0604020202020204" pitchFamily="34" charset="0"/>
              </a:endParaRPr>
            </a:p>
          </p:txBody>
        </p:sp>
      </p:grpSp>
      <p:pic>
        <p:nvPicPr>
          <p:cNvPr id="16" name="Picture 744" descr="ÐÐ°ÑÑÐ¸Ð½ÐºÐ¸ Ð¿Ð¾ Ð·Ð°Ð¿ÑÐ¾ÑÑ Ð³ÐµÑÐ± ÐºÐ°Ð·Ð°ÑÑÑÐ°Ð½Ð° png"/>
          <p:cNvPicPr>
            <a:picLocks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90" y="2685553"/>
            <a:ext cx="1586640" cy="1588931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7" name="Группа 29"/>
          <p:cNvGrpSpPr>
            <a:grpSpLocks/>
          </p:cNvGrpSpPr>
          <p:nvPr userDrawn="1"/>
        </p:nvGrpSpPr>
        <p:grpSpPr bwMode="auto">
          <a:xfrm>
            <a:off x="681322" y="464315"/>
            <a:ext cx="1427976" cy="2046245"/>
            <a:chOff x="464265" y="499361"/>
            <a:chExt cx="970344" cy="1391523"/>
          </a:xfrm>
        </p:grpSpPr>
        <p:sp>
          <p:nvSpPr>
            <p:cNvPr id="18" name="Graphic 1"/>
            <p:cNvSpPr/>
            <p:nvPr/>
          </p:nvSpPr>
          <p:spPr>
            <a:xfrm>
              <a:off x="464265" y="499361"/>
              <a:ext cx="485172" cy="474419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1015807">
                <a:defRPr/>
              </a:pPr>
              <a:endParaRPr lang="ru-RU" sz="3087" dirty="0">
                <a:solidFill>
                  <a:prstClr val="black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9" name="Graphic 1"/>
            <p:cNvSpPr/>
            <p:nvPr/>
          </p:nvSpPr>
          <p:spPr>
            <a:xfrm>
              <a:off x="949437" y="499361"/>
              <a:ext cx="485172" cy="474419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1015807">
                <a:defRPr/>
              </a:pPr>
              <a:endParaRPr lang="ru-RU" sz="3087" dirty="0">
                <a:solidFill>
                  <a:prstClr val="black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0" name="Graphic 1"/>
            <p:cNvSpPr/>
            <p:nvPr/>
          </p:nvSpPr>
          <p:spPr>
            <a:xfrm>
              <a:off x="464265" y="957913"/>
              <a:ext cx="485172" cy="474420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1015807">
                <a:defRPr/>
              </a:pPr>
              <a:endParaRPr lang="ru-RU" sz="3087" dirty="0">
                <a:solidFill>
                  <a:prstClr val="black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1" name="Graphic 1"/>
            <p:cNvSpPr/>
            <p:nvPr/>
          </p:nvSpPr>
          <p:spPr>
            <a:xfrm>
              <a:off x="949437" y="957913"/>
              <a:ext cx="485172" cy="474420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1015807">
                <a:defRPr/>
              </a:pPr>
              <a:endParaRPr lang="ru-RU" sz="3087" dirty="0">
                <a:solidFill>
                  <a:prstClr val="black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2" name="Graphic 1"/>
            <p:cNvSpPr/>
            <p:nvPr/>
          </p:nvSpPr>
          <p:spPr>
            <a:xfrm>
              <a:off x="464265" y="1416465"/>
              <a:ext cx="485172" cy="474419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1015807">
                <a:defRPr/>
              </a:pPr>
              <a:endParaRPr lang="ru-RU" sz="3087" dirty="0">
                <a:solidFill>
                  <a:prstClr val="black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3" name="Graphic 1"/>
            <p:cNvSpPr/>
            <p:nvPr/>
          </p:nvSpPr>
          <p:spPr>
            <a:xfrm>
              <a:off x="949437" y="1416465"/>
              <a:ext cx="485172" cy="474419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1015807">
                <a:defRPr/>
              </a:pPr>
              <a:endParaRPr lang="ru-RU" sz="3087" dirty="0">
                <a:solidFill>
                  <a:prstClr val="black"/>
                </a:solidFill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877599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0" y="0"/>
            <a:ext cx="13439775" cy="423289"/>
          </a:xfrm>
          <a:prstGeom prst="rect">
            <a:avLst/>
          </a:prstGeom>
          <a:solidFill>
            <a:srgbClr val="0065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15807">
              <a:defRPr/>
            </a:pPr>
            <a:endParaRPr lang="ru-RU" sz="3087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0" y="7153691"/>
            <a:ext cx="13439775" cy="423289"/>
          </a:xfrm>
          <a:prstGeom prst="rect">
            <a:avLst/>
          </a:prstGeom>
          <a:solidFill>
            <a:srgbClr val="0065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15807">
              <a:defRPr/>
            </a:pPr>
            <a:endParaRPr lang="ru-RU" sz="3087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409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17522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_ЗП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Заголовок 1"/>
          <p:cNvSpPr txBox="1">
            <a:spLocks/>
          </p:cNvSpPr>
          <p:nvPr userDrawn="1"/>
        </p:nvSpPr>
        <p:spPr>
          <a:xfrm>
            <a:off x="923985" y="347653"/>
            <a:ext cx="12515790" cy="650971"/>
          </a:xfrm>
          <a:prstGeom prst="rect">
            <a:avLst/>
          </a:prstGeom>
        </p:spPr>
        <p:txBody>
          <a:bodyPr/>
          <a:lstStyle>
            <a:lvl1pPr algn="l" defTabSz="911225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911225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defTabSz="911225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defTabSz="911225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defTabSz="911225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defTabSz="911225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defTabSz="911225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defTabSz="911225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defTabSz="911225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>
              <a:spcBef>
                <a:spcPts val="0"/>
              </a:spcBef>
              <a:defRPr/>
            </a:pPr>
            <a:r>
              <a:rPr lang="ru-RU" sz="294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Министерство национальной экономики</a:t>
            </a:r>
          </a:p>
          <a:p>
            <a:pPr algn="ctr">
              <a:spcBef>
                <a:spcPts val="0"/>
              </a:spcBef>
              <a:defRPr/>
            </a:pPr>
            <a:r>
              <a:rPr lang="ru-RU" sz="294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Республики Казахстан </a:t>
            </a:r>
          </a:p>
        </p:txBody>
      </p:sp>
      <p:pic>
        <p:nvPicPr>
          <p:cNvPr id="25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3972" y="347652"/>
            <a:ext cx="907652" cy="951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31356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орма_2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0" y="7321686"/>
            <a:ext cx="13439775" cy="237990"/>
          </a:xfrm>
          <a:prstGeom prst="rect">
            <a:avLst/>
          </a:prstGeom>
          <a:solidFill>
            <a:srgbClr val="0065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15807">
              <a:defRPr/>
            </a:pPr>
            <a:endParaRPr lang="ru-RU" sz="3087">
              <a:solidFill>
                <a:prstClr val="white"/>
              </a:solidFill>
            </a:endParaRPr>
          </a:p>
        </p:txBody>
      </p:sp>
      <p:sp>
        <p:nvSpPr>
          <p:cNvPr id="3" name="Прямоугольник 2"/>
          <p:cNvSpPr/>
          <p:nvPr userDrawn="1"/>
        </p:nvSpPr>
        <p:spPr>
          <a:xfrm>
            <a:off x="13028297" y="7321686"/>
            <a:ext cx="480659" cy="2379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fld id="{6A93956F-647A-44B9-8163-DDB447652883}" type="slidenum">
              <a:rPr lang="ru-RU" altLang="ru-RU" sz="1176" b="1" smtClean="0">
                <a:solidFill>
                  <a:prstClr val="white"/>
                </a:solidFill>
                <a:latin typeface="Arial" panose="020B0604020202020204" pitchFamily="34" charset="0"/>
              </a:rPr>
              <a:pPr algn="ctr" eaLnBrk="1" hangingPunct="1">
                <a:defRPr/>
              </a:pPr>
              <a:t>‹#›</a:t>
            </a:fld>
            <a:endParaRPr lang="ru-RU" altLang="ru-RU" sz="1176" b="1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cxnSp>
        <p:nvCxnSpPr>
          <p:cNvPr id="4" name="Прямая соединительная линия 3"/>
          <p:cNvCxnSpPr/>
          <p:nvPr userDrawn="1"/>
        </p:nvCxnSpPr>
        <p:spPr>
          <a:xfrm>
            <a:off x="0" y="821298"/>
            <a:ext cx="13439775" cy="0"/>
          </a:xfrm>
          <a:prstGeom prst="line">
            <a:avLst/>
          </a:prstGeom>
          <a:ln w="28575">
            <a:solidFill>
              <a:srgbClr val="0065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70082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орма_5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74192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Форма_4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/>
          <p:cNvCxnSpPr/>
          <p:nvPr userDrawn="1"/>
        </p:nvCxnSpPr>
        <p:spPr>
          <a:xfrm>
            <a:off x="0" y="821298"/>
            <a:ext cx="13439775" cy="0"/>
          </a:xfrm>
          <a:prstGeom prst="line">
            <a:avLst/>
          </a:prstGeom>
          <a:ln w="38100" cmpd="tri">
            <a:solidFill>
              <a:srgbClr val="00A6C8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/>
          <p:nvPr userDrawn="1"/>
        </p:nvCxnSpPr>
        <p:spPr>
          <a:xfrm flipV="1">
            <a:off x="0" y="7314686"/>
            <a:ext cx="13439775" cy="0"/>
          </a:xfrm>
          <a:prstGeom prst="line">
            <a:avLst/>
          </a:prstGeom>
          <a:ln w="25400">
            <a:solidFill>
              <a:srgbClr val="00A6C8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 userDrawn="1"/>
        </p:nvSpPr>
        <p:spPr>
          <a:xfrm>
            <a:off x="12959117" y="7321686"/>
            <a:ext cx="480659" cy="237990"/>
          </a:xfrm>
          <a:prstGeom prst="rect">
            <a:avLst/>
          </a:prstGeom>
          <a:solidFill>
            <a:srgbClr val="00A6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fld id="{F8F6FAAD-B68C-4C14-A12C-64AE1811CFA5}" type="slidenum">
              <a:rPr lang="ru-RU" altLang="ru-RU" sz="1176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pPr algn="ctr" eaLnBrk="1" hangingPunct="1">
                <a:defRPr/>
              </a:pPr>
              <a:t>‹#›</a:t>
            </a:fld>
            <a:endParaRPr lang="ru-RU" altLang="ru-RU" sz="1176" b="1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1" y="7352019"/>
            <a:ext cx="3553608" cy="207657"/>
          </a:xfrm>
          <a:prstGeom prst="rect">
            <a:avLst/>
          </a:prstGeom>
        </p:spPr>
        <p:txBody>
          <a:bodyPr/>
          <a:lstStyle>
            <a:lvl1pPr>
              <a:defRPr sz="93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2477D2E-F049-4A41-98F7-194A3846BC2B}" type="datetime1">
              <a:rPr lang="ru-RU" smtClean="0">
                <a:solidFill>
                  <a:prstClr val="white">
                    <a:lumMod val="65000"/>
                  </a:prstClr>
                </a:solidFill>
              </a:rPr>
              <a:pPr>
                <a:defRPr/>
              </a:pPr>
              <a:t>08.09.2023</a:t>
            </a:fld>
            <a:endParaRPr lang="ru-RU" dirty="0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756605" y="7352019"/>
            <a:ext cx="6939217" cy="207657"/>
          </a:xfrm>
          <a:prstGeom prst="rect">
            <a:avLst/>
          </a:prstGeom>
        </p:spPr>
        <p:txBody>
          <a:bodyPr/>
          <a:lstStyle>
            <a:lvl1pPr>
              <a:defRPr sz="93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 dirty="0">
              <a:solidFill>
                <a:prstClr val="white">
                  <a:lumMod val="6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8451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0" y="0"/>
            <a:ext cx="13439775" cy="423289"/>
          </a:xfrm>
          <a:prstGeom prst="rect">
            <a:avLst/>
          </a:prstGeom>
          <a:solidFill>
            <a:srgbClr val="0065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15807">
              <a:defRPr/>
            </a:pPr>
            <a:endParaRPr lang="ru-RU" sz="3087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0" y="7153691"/>
            <a:ext cx="13439775" cy="423289"/>
          </a:xfrm>
          <a:prstGeom prst="rect">
            <a:avLst/>
          </a:prstGeom>
          <a:solidFill>
            <a:srgbClr val="0065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15807">
              <a:defRPr/>
            </a:pPr>
            <a:endParaRPr lang="ru-RU" sz="3087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 userDrawn="1"/>
        </p:nvSpPr>
        <p:spPr bwMode="auto">
          <a:xfrm>
            <a:off x="0" y="3508016"/>
            <a:ext cx="13439775" cy="635239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91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91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91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91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1015807" eaLnBrk="1" hangingPunct="1">
              <a:defRPr/>
            </a:pPr>
            <a:r>
              <a:rPr lang="kk-KZ" sz="3528" b="1" cap="small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Дополнительные материалы</a:t>
            </a:r>
            <a:endParaRPr lang="ru-RU" sz="3528" b="1" cap="small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210464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рилож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 userDrawn="1"/>
        </p:nvSpPr>
        <p:spPr bwMode="auto">
          <a:xfrm>
            <a:off x="0" y="3382504"/>
            <a:ext cx="13439775" cy="725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91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91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91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91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1015807" eaLnBrk="1" hangingPunct="1">
              <a:defRPr/>
            </a:pPr>
            <a:r>
              <a:rPr lang="kk-KZ" sz="4115" b="1" cap="small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Приложение</a:t>
            </a:r>
            <a:endParaRPr lang="ru-RU" sz="4115" b="1" cap="small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14273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Коне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0" y="3365484"/>
            <a:ext cx="13439775" cy="8160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0160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4703" b="1" cap="small" dirty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Благодарю за внимание!</a:t>
            </a:r>
            <a:endParaRPr lang="ru-RU" sz="4703" b="1" cap="small" dirty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008681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0" y="3365484"/>
            <a:ext cx="13439775" cy="8160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0160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4703" b="1" cap="small" dirty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  <a:endParaRPr lang="ru-RU" sz="4703" b="1" cap="small" dirty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6272274"/>
      </p:ext>
    </p:extLst>
  </p:cSld>
  <p:clrMapOvr>
    <a:masterClrMapping/>
  </p:clrMapOvr>
  <p:transition spd="slow">
    <p:push dir="u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79972" y="1237197"/>
            <a:ext cx="10079831" cy="2631887"/>
          </a:xfrm>
          <a:prstGeom prst="rect">
            <a:avLst/>
          </a:prstGeom>
        </p:spPr>
        <p:txBody>
          <a:bodyPr anchor="b"/>
          <a:lstStyle>
            <a:lvl1pPr algn="ctr">
              <a:defRPr sz="6614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79972" y="3970579"/>
            <a:ext cx="10079831" cy="182517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646"/>
            </a:lvl1pPr>
            <a:lvl2pPr marL="503994" indent="0" algn="ctr">
              <a:buNone/>
              <a:defRPr sz="2205"/>
            </a:lvl2pPr>
            <a:lvl3pPr marL="1007989" indent="0" algn="ctr">
              <a:buNone/>
              <a:defRPr sz="1984"/>
            </a:lvl3pPr>
            <a:lvl4pPr marL="1511983" indent="0" algn="ctr">
              <a:buNone/>
              <a:defRPr sz="1764"/>
            </a:lvl4pPr>
            <a:lvl5pPr marL="2015978" indent="0" algn="ctr">
              <a:buNone/>
              <a:defRPr sz="1764"/>
            </a:lvl5pPr>
            <a:lvl6pPr marL="2519972" indent="0" algn="ctr">
              <a:buNone/>
              <a:defRPr sz="1764"/>
            </a:lvl6pPr>
            <a:lvl7pPr marL="3023967" indent="0" algn="ctr">
              <a:buNone/>
              <a:defRPr sz="1764"/>
            </a:lvl7pPr>
            <a:lvl8pPr marL="3527961" indent="0" algn="ctr">
              <a:buNone/>
              <a:defRPr sz="1764"/>
            </a:lvl8pPr>
            <a:lvl9pPr marL="4031955" indent="0" algn="ctr">
              <a:buNone/>
              <a:defRPr sz="1764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923985" y="7006700"/>
            <a:ext cx="3023949" cy="40248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B2A65A1-2B96-40B7-BDF6-2CD69FAB66B8}" type="datetime1">
              <a:rPr lang="ru-RU" smtClean="0">
                <a:solidFill>
                  <a:prstClr val="black"/>
                </a:solidFill>
              </a:rPr>
              <a:pPr>
                <a:defRPr/>
              </a:pPr>
              <a:t>08.09.2023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451926" y="7006700"/>
            <a:ext cx="4535924" cy="40248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491841" y="7006700"/>
            <a:ext cx="3023949" cy="40248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9E72439-4BCB-4AC5-8EF3-AC0E70F1BA20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3299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Форма_1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13015117" y="7321687"/>
            <a:ext cx="480659" cy="2379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14965" eaLnBrk="1" hangingPunct="1">
              <a:defRPr/>
            </a:pPr>
            <a:fld id="{CF64C8AB-A359-4283-8B1E-EBE022F7DEE2}" type="slidenum">
              <a:rPr lang="ru-RU" altLang="ru-RU" sz="1176">
                <a:solidFill>
                  <a:prstClr val="white">
                    <a:lumMod val="50000"/>
                  </a:prstClr>
                </a:solidFill>
                <a:latin typeface="Arial" pitchFamily="34" charset="0"/>
                <a:cs typeface="Arial" pitchFamily="34" charset="0"/>
              </a:rPr>
              <a:pPr algn="ctr" defTabSz="1014965" eaLnBrk="1" hangingPunct="1">
                <a:defRPr/>
              </a:pPr>
              <a:t>‹#›</a:t>
            </a:fld>
            <a:endParaRPr lang="ru-RU" altLang="ru-RU" sz="1176" dirty="0">
              <a:solidFill>
                <a:prstClr val="white">
                  <a:lumMod val="50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Прямая соединительная линия 3"/>
          <p:cNvCxnSpPr/>
          <p:nvPr userDrawn="1"/>
        </p:nvCxnSpPr>
        <p:spPr>
          <a:xfrm>
            <a:off x="0" y="821298"/>
            <a:ext cx="13439775" cy="0"/>
          </a:xfrm>
          <a:prstGeom prst="line">
            <a:avLst/>
          </a:prstGeom>
          <a:ln w="28575">
            <a:solidFill>
              <a:srgbClr val="0065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30740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0" y="0"/>
            <a:ext cx="13439775" cy="423289"/>
          </a:xfrm>
          <a:prstGeom prst="rect">
            <a:avLst/>
          </a:prstGeom>
          <a:solidFill>
            <a:srgbClr val="0065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101580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646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0" y="7153691"/>
            <a:ext cx="13439775" cy="423289"/>
          </a:xfrm>
          <a:prstGeom prst="rect">
            <a:avLst/>
          </a:prstGeom>
          <a:solidFill>
            <a:srgbClr val="0065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101580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646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" name="Группа 21"/>
          <p:cNvGrpSpPr>
            <a:grpSpLocks/>
          </p:cNvGrpSpPr>
          <p:nvPr userDrawn="1"/>
        </p:nvGrpSpPr>
        <p:grpSpPr bwMode="auto">
          <a:xfrm>
            <a:off x="681322" y="4332815"/>
            <a:ext cx="1427976" cy="2720550"/>
            <a:chOff x="464265" y="2731224"/>
            <a:chExt cx="970344" cy="1850030"/>
          </a:xfrm>
        </p:grpSpPr>
        <p:sp>
          <p:nvSpPr>
            <p:cNvPr id="8" name="Graphic 1"/>
            <p:cNvSpPr/>
            <p:nvPr/>
          </p:nvSpPr>
          <p:spPr>
            <a:xfrm>
              <a:off x="464265" y="2731224"/>
              <a:ext cx="485172" cy="474407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101580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646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" name="Graphic 1"/>
            <p:cNvSpPr/>
            <p:nvPr/>
          </p:nvSpPr>
          <p:spPr>
            <a:xfrm>
              <a:off x="949437" y="2731224"/>
              <a:ext cx="485172" cy="474407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101580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646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" name="Graphic 1"/>
            <p:cNvSpPr/>
            <p:nvPr/>
          </p:nvSpPr>
          <p:spPr>
            <a:xfrm>
              <a:off x="464265" y="3189764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101580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646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" name="Graphic 1"/>
            <p:cNvSpPr/>
            <p:nvPr/>
          </p:nvSpPr>
          <p:spPr>
            <a:xfrm>
              <a:off x="949437" y="3189764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101580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646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2" name="Graphic 1"/>
            <p:cNvSpPr/>
            <p:nvPr/>
          </p:nvSpPr>
          <p:spPr>
            <a:xfrm>
              <a:off x="464265" y="3648306"/>
              <a:ext cx="485172" cy="474407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101580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646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3" name="Graphic 1"/>
            <p:cNvSpPr/>
            <p:nvPr/>
          </p:nvSpPr>
          <p:spPr>
            <a:xfrm>
              <a:off x="949437" y="3648306"/>
              <a:ext cx="485172" cy="474407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101580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646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4" name="Graphic 1"/>
            <p:cNvSpPr/>
            <p:nvPr/>
          </p:nvSpPr>
          <p:spPr>
            <a:xfrm>
              <a:off x="464265" y="4106846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101580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646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5" name="Graphic 1"/>
            <p:cNvSpPr/>
            <p:nvPr/>
          </p:nvSpPr>
          <p:spPr>
            <a:xfrm>
              <a:off x="949437" y="4106846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101580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646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pic>
        <p:nvPicPr>
          <p:cNvPr id="16" name="Picture 744" descr="ÐÐ°ÑÑÐ¸Ð½ÐºÐ¸ Ð¿Ð¾ Ð·Ð°Ð¿ÑÐ¾ÑÑ Ð³ÐµÑÐ± ÐºÐ°Ð·Ð°ÑÑÑÐ°Ð½Ð° png"/>
          <p:cNvPicPr>
            <a:picLocks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90" y="2685553"/>
            <a:ext cx="1586640" cy="1588931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7" name="Группа 29"/>
          <p:cNvGrpSpPr>
            <a:grpSpLocks/>
          </p:cNvGrpSpPr>
          <p:nvPr userDrawn="1"/>
        </p:nvGrpSpPr>
        <p:grpSpPr bwMode="auto">
          <a:xfrm>
            <a:off x="681322" y="464315"/>
            <a:ext cx="1427976" cy="2046245"/>
            <a:chOff x="464265" y="499361"/>
            <a:chExt cx="970344" cy="1391523"/>
          </a:xfrm>
        </p:grpSpPr>
        <p:sp>
          <p:nvSpPr>
            <p:cNvPr id="18" name="Graphic 1"/>
            <p:cNvSpPr/>
            <p:nvPr/>
          </p:nvSpPr>
          <p:spPr>
            <a:xfrm>
              <a:off x="464265" y="499361"/>
              <a:ext cx="485172" cy="474419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101580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646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9" name="Graphic 1"/>
            <p:cNvSpPr/>
            <p:nvPr/>
          </p:nvSpPr>
          <p:spPr>
            <a:xfrm>
              <a:off x="949437" y="499361"/>
              <a:ext cx="485172" cy="474419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101580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646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0" name="Graphic 1"/>
            <p:cNvSpPr/>
            <p:nvPr/>
          </p:nvSpPr>
          <p:spPr>
            <a:xfrm>
              <a:off x="464265" y="957913"/>
              <a:ext cx="485172" cy="474420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101580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646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1" name="Graphic 1"/>
            <p:cNvSpPr/>
            <p:nvPr/>
          </p:nvSpPr>
          <p:spPr>
            <a:xfrm>
              <a:off x="949437" y="957913"/>
              <a:ext cx="485172" cy="474420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101580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646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2" name="Graphic 1"/>
            <p:cNvSpPr/>
            <p:nvPr/>
          </p:nvSpPr>
          <p:spPr>
            <a:xfrm>
              <a:off x="464265" y="1416465"/>
              <a:ext cx="485172" cy="474419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101580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646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3" name="Graphic 1"/>
            <p:cNvSpPr/>
            <p:nvPr/>
          </p:nvSpPr>
          <p:spPr>
            <a:xfrm>
              <a:off x="949437" y="1416465"/>
              <a:ext cx="485172" cy="474419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101580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646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0061317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13D4CE-70B4-EB77-1D44-0ABCBC520A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9972" y="1237197"/>
            <a:ext cx="1007983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7033DD9-1FD1-E9D4-DFA8-DD85EB35FC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79972" y="3970580"/>
            <a:ext cx="10079831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C333A95-39B2-38E4-D7FD-BEB21ADC6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DE454-2820-4355-977B-31ED5BD325B0}" type="datetimeFigureOut">
              <a:rPr lang="ru-RU" smtClean="0"/>
              <a:t>08.09.2023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66AF145-C7A3-2706-0A54-16B3EFE0F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1F6C9E3-148C-3676-7FAD-F45B50375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F8312-D811-498B-863C-C22A586473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025317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C6F1A2-B1C8-4D23-6586-D63FE3310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D4F8B59-ACB3-AEA6-A601-D30E03BB9D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0DF24DB-FC99-8373-2BC2-814920F70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DE454-2820-4355-977B-31ED5BD325B0}" type="datetimeFigureOut">
              <a:rPr lang="ru-RU" smtClean="0"/>
              <a:t>08.09.2023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9406B09-5F02-66E2-EA43-715BBC8D0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0C69B96-4B05-7D7B-CB6A-FA48058CB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F8312-D811-498B-863C-C22A586473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415872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6651CA-6635-A77E-88C2-2F860E96E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6985" y="1884670"/>
            <a:ext cx="11591806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7784D3F-EA6E-CCB6-A9DB-C5254ED6E1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6985" y="5059034"/>
            <a:ext cx="11591806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B37EED9-2435-8021-D6F4-1127FAADB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DE454-2820-4355-977B-31ED5BD325B0}" type="datetimeFigureOut">
              <a:rPr lang="ru-RU" smtClean="0"/>
              <a:t>08.09.2023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D4B28BF-9B55-D570-0BB3-9FC7C5AB9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9CE9FC9-E979-B7AF-64D0-1DEF547D9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F8312-D811-498B-863C-C22A586473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894678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2D5562-1D5D-E3CC-8B29-5E3D633C6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2DA70FF-948E-387C-AE62-CD9C52572E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23985" y="2012414"/>
            <a:ext cx="5711904" cy="47965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E76ACD6-F310-D181-6CC3-C79F394321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03886" y="2012414"/>
            <a:ext cx="5711904" cy="47965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6888846-BE59-F631-DA04-E071D4C84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DE454-2820-4355-977B-31ED5BD325B0}" type="datetimeFigureOut">
              <a:rPr lang="ru-RU" smtClean="0"/>
              <a:t>08.09.2023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25A7E89-5795-AAEC-D486-013D97DBA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9908E19-1911-F2A1-EC7D-8FFEB4E87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F8312-D811-498B-863C-C22A586473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727930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0C5A98-8E09-AED9-4C24-D56D0D46B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5735" y="402483"/>
            <a:ext cx="11591806" cy="1461188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C01EE70-0A01-67FB-BEB4-0D85E1CCB5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25736" y="1853171"/>
            <a:ext cx="5685654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17E2778-45F6-2245-DB4B-F6229FE8CE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25736" y="2761381"/>
            <a:ext cx="5685654" cy="40615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6CD42DC-368F-7058-FB8A-7B35458D12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03886" y="1853171"/>
            <a:ext cx="5713655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DAF0FE2-E0A8-41A3-6978-3607279C04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803886" y="2761381"/>
            <a:ext cx="5713655" cy="40615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1044380-B63F-B76C-08A0-AA7E72CB4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DE454-2820-4355-977B-31ED5BD325B0}" type="datetimeFigureOut">
              <a:rPr lang="ru-RU" smtClean="0"/>
              <a:t>08.09.2023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BDD97F0-3269-1AEE-B834-E509DFCE5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A3A4D28-2395-ABCE-5EDE-B102066C5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F8312-D811-498B-863C-C22A586473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285764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122EE6-81CD-3CDE-FDAA-775EBCCE4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6B43A63-74D9-F4AF-AFAA-8C85E55F4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DE454-2820-4355-977B-31ED5BD325B0}" type="datetimeFigureOut">
              <a:rPr lang="ru-RU" smtClean="0"/>
              <a:t>08.09.2023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DC669CA-1CAD-7C39-0914-FDF424AC2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08F8D73-AC2A-14B5-5C19-5FCEECFDF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F8312-D811-498B-863C-C22A586473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348754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72FE5D9-82E2-3C71-7617-FEC85B2F9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DE454-2820-4355-977B-31ED5BD325B0}" type="datetimeFigureOut">
              <a:rPr lang="ru-RU" smtClean="0"/>
              <a:t>08.09.2023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F1B603C-4E10-4679-F139-EB00EAB2D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2B1CC8A-2B53-EE96-51D4-1C6BE3C5B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F8312-D811-498B-863C-C22A586473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437348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CBD957-A903-57AE-7503-45C5123CB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5736" y="503978"/>
            <a:ext cx="4334677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0E44506-DB3D-270B-A1E4-153EE3EE9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3655" y="1088454"/>
            <a:ext cx="6803886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B300986-84AF-3ACF-F4BC-2D571612E1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25736" y="2267902"/>
            <a:ext cx="4334677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66408A5-2BA4-433D-9D62-D38B3BCED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DE454-2820-4355-977B-31ED5BD325B0}" type="datetimeFigureOut">
              <a:rPr lang="ru-RU" smtClean="0"/>
              <a:t>08.09.2023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DDCEB41-AABA-49A8-5765-1CC1A95E8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285D001-6F07-34BF-E436-3918ECF2E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F8312-D811-498B-863C-C22A586473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011784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46E3C4-713C-C781-D8ED-D1E424602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5736" y="503978"/>
            <a:ext cx="4334677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494FFF7-E4EF-011F-ADED-40DFC84AA1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713655" y="1088454"/>
            <a:ext cx="6803886" cy="5372269"/>
          </a:xfrm>
        </p:spPr>
        <p:txBody>
          <a:bodyPr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90F094E-81E1-FECC-614B-EB422888CC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25736" y="2267902"/>
            <a:ext cx="4334677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767F8FF-F135-13F2-1B1A-AC8E46895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DE454-2820-4355-977B-31ED5BD325B0}" type="datetimeFigureOut">
              <a:rPr lang="ru-RU" smtClean="0"/>
              <a:t>08.09.2023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883C332-6ABB-BB8B-E7D1-BD6659F73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D026EEA-83C2-402B-D967-554D6FEFC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F8312-D811-498B-863C-C22A586473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084288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BEB6EF-F9D7-F744-7CB4-7CDD66AD3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A7EB4C9-56FC-264A-9C27-0B79BFF5FE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BB57C8E-4772-B758-98FE-06D6999F1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DE454-2820-4355-977B-31ED5BD325B0}" type="datetimeFigureOut">
              <a:rPr lang="ru-RU" smtClean="0"/>
              <a:t>08.09.2023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550724D-348F-CD9D-C99D-9BF3614C2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C6D0C36-4AF7-CF05-8A90-0F3593BBA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F8312-D811-498B-863C-C22A586473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437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0" y="0"/>
            <a:ext cx="13439775" cy="423289"/>
          </a:xfrm>
          <a:prstGeom prst="rect">
            <a:avLst/>
          </a:prstGeom>
          <a:solidFill>
            <a:srgbClr val="0065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101580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646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0" y="7153691"/>
            <a:ext cx="13439775" cy="423289"/>
          </a:xfrm>
          <a:prstGeom prst="rect">
            <a:avLst/>
          </a:prstGeom>
          <a:solidFill>
            <a:srgbClr val="0065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101580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646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05514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B6EFEC4-1375-FF4D-8CBA-02C1F8030A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617839" y="402483"/>
            <a:ext cx="2897951" cy="640647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D38178D-D225-4DB8-BA12-FF03FF5964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23985" y="402483"/>
            <a:ext cx="8525857" cy="64064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1C9D3EC-8492-50BB-B325-3FA4EDC6A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DE454-2820-4355-977B-31ED5BD325B0}" type="datetimeFigureOut">
              <a:rPr lang="ru-RU" smtClean="0"/>
              <a:t>08.09.2023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6CE7B9C-DC50-8FB0-9C2E-71C8B5B24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EC2AF32-A220-D533-2D8B-F9E804585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F8312-D811-498B-863C-C22A586473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7134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_ЗП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Заголовок 1"/>
          <p:cNvSpPr txBox="1">
            <a:spLocks/>
          </p:cNvSpPr>
          <p:nvPr userDrawn="1"/>
        </p:nvSpPr>
        <p:spPr>
          <a:xfrm>
            <a:off x="923985" y="347653"/>
            <a:ext cx="12515790" cy="650971"/>
          </a:xfrm>
          <a:prstGeom prst="rect">
            <a:avLst/>
          </a:prstGeom>
        </p:spPr>
        <p:txBody>
          <a:bodyPr/>
          <a:lstStyle>
            <a:lvl1pPr algn="l" defTabSz="911225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911225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defTabSz="911225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defTabSz="911225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defTabSz="911225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defTabSz="911225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defTabSz="911225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defTabSz="911225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defTabSz="911225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>
              <a:spcBef>
                <a:spcPts val="0"/>
              </a:spcBef>
              <a:defRPr/>
            </a:pPr>
            <a:r>
              <a:rPr lang="ru-RU" sz="294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Министерство национальной экономики</a:t>
            </a:r>
          </a:p>
          <a:p>
            <a:pPr algn="ctr">
              <a:spcBef>
                <a:spcPts val="0"/>
              </a:spcBef>
              <a:defRPr/>
            </a:pPr>
            <a:r>
              <a:rPr lang="ru-RU" sz="294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Республики Казахстан </a:t>
            </a:r>
          </a:p>
        </p:txBody>
      </p:sp>
      <p:pic>
        <p:nvPicPr>
          <p:cNvPr id="25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3972" y="347652"/>
            <a:ext cx="907652" cy="951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8500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орма_2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0" y="7321686"/>
            <a:ext cx="13439775" cy="237990"/>
          </a:xfrm>
          <a:prstGeom prst="rect">
            <a:avLst/>
          </a:prstGeom>
          <a:solidFill>
            <a:srgbClr val="0065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101580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646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Прямоугольник 2"/>
          <p:cNvSpPr/>
          <p:nvPr userDrawn="1"/>
        </p:nvSpPr>
        <p:spPr>
          <a:xfrm>
            <a:off x="13028297" y="7321686"/>
            <a:ext cx="480659" cy="2379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101498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A93956F-647A-44B9-8163-DDB447652883}" type="slidenum">
              <a:rPr kumimoji="0" lang="ru-RU" altLang="ru-RU" sz="1176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ctr" defTabSz="101498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176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4" name="Прямая соединительная линия 3"/>
          <p:cNvCxnSpPr/>
          <p:nvPr userDrawn="1"/>
        </p:nvCxnSpPr>
        <p:spPr>
          <a:xfrm>
            <a:off x="0" y="821298"/>
            <a:ext cx="13439775" cy="0"/>
          </a:xfrm>
          <a:prstGeom prst="line">
            <a:avLst/>
          </a:prstGeom>
          <a:ln w="28575">
            <a:solidFill>
              <a:srgbClr val="0065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62610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орма_5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26961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Форма_4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/>
          <p:cNvCxnSpPr/>
          <p:nvPr userDrawn="1"/>
        </p:nvCxnSpPr>
        <p:spPr>
          <a:xfrm>
            <a:off x="0" y="821298"/>
            <a:ext cx="13439775" cy="0"/>
          </a:xfrm>
          <a:prstGeom prst="line">
            <a:avLst/>
          </a:prstGeom>
          <a:ln w="38100" cmpd="tri">
            <a:solidFill>
              <a:srgbClr val="00A6C8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/>
          <p:nvPr userDrawn="1"/>
        </p:nvCxnSpPr>
        <p:spPr>
          <a:xfrm flipV="1">
            <a:off x="0" y="7314686"/>
            <a:ext cx="13439775" cy="0"/>
          </a:xfrm>
          <a:prstGeom prst="line">
            <a:avLst/>
          </a:prstGeom>
          <a:ln w="25400">
            <a:solidFill>
              <a:srgbClr val="00A6C8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 userDrawn="1"/>
        </p:nvSpPr>
        <p:spPr>
          <a:xfrm>
            <a:off x="12959117" y="7321686"/>
            <a:ext cx="480659" cy="237990"/>
          </a:xfrm>
          <a:prstGeom prst="rect">
            <a:avLst/>
          </a:prstGeom>
          <a:solidFill>
            <a:srgbClr val="00A6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fld id="{F8F6FAAD-B68C-4C14-A12C-64AE1811CFA5}" type="slidenum">
              <a:rPr lang="ru-RU" altLang="ru-RU" sz="1176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pPr algn="ctr" eaLnBrk="1" hangingPunct="1"/>
              <a:t>‹#›</a:t>
            </a:fld>
            <a:endParaRPr lang="ru-RU" altLang="ru-RU" sz="1176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1" y="7352019"/>
            <a:ext cx="3553608" cy="207657"/>
          </a:xfrm>
          <a:prstGeom prst="rect">
            <a:avLst/>
          </a:prstGeom>
        </p:spPr>
        <p:txBody>
          <a:bodyPr/>
          <a:lstStyle>
            <a:lvl1pPr>
              <a:defRPr sz="93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08447BC-55E5-4AFA-9A35-40E3E1AB0665}" type="datetime8">
              <a:rPr lang="ru-RU" smtClean="0"/>
              <a:t>08.09.2023 15:55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756605" y="7352019"/>
            <a:ext cx="6939217" cy="207657"/>
          </a:xfrm>
          <a:prstGeom prst="rect">
            <a:avLst/>
          </a:prstGeom>
        </p:spPr>
        <p:txBody>
          <a:bodyPr/>
          <a:lstStyle>
            <a:lvl1pPr>
              <a:defRPr sz="93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99011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0" y="0"/>
            <a:ext cx="13439775" cy="423289"/>
          </a:xfrm>
          <a:prstGeom prst="rect">
            <a:avLst/>
          </a:prstGeom>
          <a:solidFill>
            <a:srgbClr val="0065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101580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646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0" y="7153691"/>
            <a:ext cx="13439775" cy="423289"/>
          </a:xfrm>
          <a:prstGeom prst="rect">
            <a:avLst/>
          </a:prstGeom>
          <a:solidFill>
            <a:srgbClr val="0065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101580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646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 userDrawn="1"/>
        </p:nvSpPr>
        <p:spPr bwMode="auto">
          <a:xfrm>
            <a:off x="0" y="3508016"/>
            <a:ext cx="13439775" cy="635239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91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91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91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91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1015807" eaLnBrk="1" hangingPunct="1">
              <a:defRPr/>
            </a:pPr>
            <a:r>
              <a:rPr lang="kk-KZ" sz="3528" b="1" cap="small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Дополнительные</a:t>
            </a:r>
            <a:r>
              <a:rPr lang="kk-KZ" sz="3528" b="1" cap="small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материалы</a:t>
            </a:r>
            <a:endParaRPr lang="ru-RU" sz="3528" b="1" cap="small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690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138" y="1664823"/>
            <a:ext cx="11946334" cy="502232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IN" dirty="0"/>
              <a:t>Click to edit Master text styles (TAS Body text)</a:t>
            </a:r>
          </a:p>
          <a:p>
            <a:pPr lvl="1"/>
            <a:r>
              <a:rPr lang="en-US" dirty="0"/>
              <a:t>Second level (TAS Text heading 1)</a:t>
            </a:r>
          </a:p>
          <a:p>
            <a:pPr lvl="2"/>
            <a:r>
              <a:rPr lang="en-US" dirty="0"/>
              <a:t>Third level (TAS Text heading 2)</a:t>
            </a:r>
          </a:p>
          <a:p>
            <a:pPr lvl="3"/>
            <a:r>
              <a:rPr lang="en-US" dirty="0"/>
              <a:t>Fourth level (TAS Bullet 1)</a:t>
            </a:r>
          </a:p>
          <a:p>
            <a:pPr lvl="4"/>
            <a:r>
              <a:rPr lang="en-US" dirty="0"/>
              <a:t>Fifth level (TAS Bullet 2)</a:t>
            </a:r>
          </a:p>
          <a:p>
            <a:pPr lvl="5"/>
            <a:r>
              <a:rPr lang="en-US" dirty="0"/>
              <a:t>Sixth level (TAS Bullet number)</a:t>
            </a:r>
          </a:p>
          <a:p>
            <a:pPr lvl="6"/>
            <a:r>
              <a:rPr lang="en-US" dirty="0"/>
              <a:t>Seventh level (TAS Text heading 3)</a:t>
            </a:r>
          </a:p>
          <a:p>
            <a:pPr lvl="7"/>
            <a:r>
              <a:rPr lang="en-US" dirty="0"/>
              <a:t>Eighth level (TAS Text heading 4)</a:t>
            </a:r>
          </a:p>
          <a:p>
            <a:pPr lvl="8"/>
            <a:r>
              <a:rPr lang="en-IN" dirty="0"/>
              <a:t>Ninth level (TAS Callout heading)</a:t>
            </a:r>
          </a:p>
        </p:txBody>
      </p:sp>
      <p:sp>
        <p:nvSpPr>
          <p:cNvPr id="18" name="Rectangle 116">
            <a:extLst>
              <a:ext uri="{FF2B5EF4-FFF2-40B4-BE49-F238E27FC236}">
                <a16:creationId xmlns:a16="http://schemas.microsoft.com/office/drawing/2014/main" id="{BF8EEFD6-FAF6-4531-920B-7882BDB74682}"/>
              </a:ext>
            </a:extLst>
          </p:cNvPr>
          <p:cNvSpPr/>
          <p:nvPr/>
        </p:nvSpPr>
        <p:spPr>
          <a:xfrm>
            <a:off x="739143" y="6995973"/>
            <a:ext cx="65" cy="10772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endParaRPr lang="en-US" sz="700" b="0" i="0" spc="-1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24B5BD6-68A7-40D2-B9EC-E49117D758C7}"/>
              </a:ext>
            </a:extLst>
          </p:cNvPr>
          <p:cNvCxnSpPr>
            <a:cxnSpLocks/>
          </p:cNvCxnSpPr>
          <p:nvPr/>
        </p:nvCxnSpPr>
        <p:spPr>
          <a:xfrm>
            <a:off x="739143" y="6944905"/>
            <a:ext cx="11954981" cy="0"/>
          </a:xfrm>
          <a:prstGeom prst="line">
            <a:avLst/>
          </a:prstGeom>
          <a:ln w="6350">
            <a:solidFill>
              <a:schemeClr val="bg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3315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5" r:id="rId1"/>
    <p:sldLayoutId id="2147484070" r:id="rId2"/>
  </p:sldLayoutIdLst>
  <p:hf sldNum="0" hdr="0" dt="0"/>
  <p:txStyles>
    <p:titleStyle>
      <a:lvl1pPr algn="l" defTabSz="780581" rtl="0" eaLnBrk="1" latinLnBrk="0" hangingPunct="1">
        <a:lnSpc>
          <a:spcPct val="85000"/>
        </a:lnSpc>
        <a:spcBef>
          <a:spcPct val="0"/>
        </a:spcBef>
        <a:buNone/>
        <a:defRPr sz="2400" b="0" kern="1200">
          <a:solidFill>
            <a:schemeClr val="tx1"/>
          </a:solidFill>
          <a:latin typeface="Arial" panose="020B0604020202020204" pitchFamily="34" charset="0"/>
          <a:ea typeface="+mj-ea"/>
          <a:cs typeface="Arial" pitchFamily="34" charset="0"/>
        </a:defRPr>
      </a:lvl1pPr>
    </p:titleStyle>
    <p:bodyStyle>
      <a:lvl1pPr marL="0" indent="0" algn="l" defTabSz="780581" rtl="0" eaLnBrk="1" latinLnBrk="0" hangingPunct="1">
        <a:spcBef>
          <a:spcPts val="0"/>
        </a:spcBef>
        <a:spcAft>
          <a:spcPts val="600"/>
        </a:spcAft>
        <a:buClr>
          <a:schemeClr val="tx2"/>
        </a:buClr>
        <a:buSzPct val="70000"/>
        <a:buFontTx/>
        <a:buNone/>
        <a:defRPr sz="1000" b="0" kern="1200">
          <a:solidFill>
            <a:schemeClr val="bg1"/>
          </a:solidFill>
          <a:latin typeface="+mj-lt"/>
          <a:ea typeface="+mn-ea"/>
          <a:cs typeface="Arial" panose="020B0604020202020204" pitchFamily="34" charset="0"/>
        </a:defRPr>
      </a:lvl1pPr>
      <a:lvl2pPr marL="0" indent="0" algn="l" defTabSz="780581" rtl="0" eaLnBrk="1" latinLnBrk="0" hangingPunct="1">
        <a:spcBef>
          <a:spcPts val="0"/>
        </a:spcBef>
        <a:spcAft>
          <a:spcPts val="600"/>
        </a:spcAft>
        <a:buClr>
          <a:schemeClr val="tx2"/>
        </a:buClr>
        <a:buSzPct val="70000"/>
        <a:buFontTx/>
        <a:buNone/>
        <a:defRPr sz="1500" kern="1200">
          <a:solidFill>
            <a:schemeClr val="bg1"/>
          </a:solidFill>
          <a:latin typeface="+mj-lt"/>
          <a:ea typeface="+mn-ea"/>
          <a:cs typeface="Arial" panose="020B0604020202020204" pitchFamily="34" charset="0"/>
        </a:defRPr>
      </a:lvl2pPr>
      <a:lvl3pPr marL="0" indent="0" algn="l" defTabSz="780581" rtl="0" eaLnBrk="1" latinLnBrk="0" hangingPunct="1">
        <a:spcBef>
          <a:spcPts val="0"/>
        </a:spcBef>
        <a:spcAft>
          <a:spcPts val="600"/>
        </a:spcAft>
        <a:buClr>
          <a:schemeClr val="tx2"/>
        </a:buClr>
        <a:buSzPct val="70000"/>
        <a:buFontTx/>
        <a:buNone/>
        <a:defRPr sz="1000" b="1" kern="1200">
          <a:solidFill>
            <a:schemeClr val="bg1"/>
          </a:solidFill>
          <a:latin typeface="+mj-lt"/>
          <a:ea typeface="+mn-ea"/>
          <a:cs typeface="Arial" panose="020B0604020202020204" pitchFamily="34" charset="0"/>
        </a:defRPr>
      </a:lvl3pPr>
      <a:lvl4pPr marL="179912" indent="-179912" algn="l" defTabSz="780581" rtl="0" eaLnBrk="1" latinLnBrk="0" hangingPunct="1">
        <a:spcBef>
          <a:spcPts val="0"/>
        </a:spcBef>
        <a:spcAft>
          <a:spcPts val="600"/>
        </a:spcAft>
        <a:buClr>
          <a:schemeClr val="tx2"/>
        </a:buClr>
        <a:buSzPct val="70000"/>
        <a:buFont typeface="Arial" panose="020B0604020202020204" pitchFamily="34" charset="0"/>
        <a:buChar char="►"/>
        <a:defRPr sz="1000" kern="1200">
          <a:solidFill>
            <a:schemeClr val="bg1"/>
          </a:solidFill>
          <a:latin typeface="+mj-lt"/>
          <a:ea typeface="+mn-ea"/>
          <a:cs typeface="Arial" panose="020B0604020202020204" pitchFamily="34" charset="0"/>
        </a:defRPr>
      </a:lvl4pPr>
      <a:lvl5pPr marL="359824" indent="-179912" algn="l" defTabSz="780581" rtl="0" eaLnBrk="1" latinLnBrk="0" hangingPunct="1">
        <a:spcBef>
          <a:spcPts val="0"/>
        </a:spcBef>
        <a:spcAft>
          <a:spcPts val="600"/>
        </a:spcAft>
        <a:buClr>
          <a:schemeClr val="tx2"/>
        </a:buClr>
        <a:buSzPct val="70000"/>
        <a:buFont typeface="Arial" panose="020B0604020202020204" pitchFamily="34" charset="0"/>
        <a:buChar char="►"/>
        <a:defRPr sz="1000" kern="1200">
          <a:solidFill>
            <a:schemeClr val="bg1"/>
          </a:solidFill>
          <a:latin typeface="+mj-lt"/>
          <a:ea typeface="+mn-ea"/>
          <a:cs typeface="Arial" panose="020B0604020202020204" pitchFamily="34" charset="0"/>
        </a:defRPr>
      </a:lvl5pPr>
      <a:lvl6pPr marL="0" indent="-179912" algn="l" defTabSz="780581" rtl="0" eaLnBrk="1" latinLnBrk="0" hangingPunct="1">
        <a:spcBef>
          <a:spcPts val="0"/>
        </a:spcBef>
        <a:spcAft>
          <a:spcPts val="600"/>
        </a:spcAft>
        <a:buFont typeface="+mj-lt"/>
        <a:buAutoNum type="arabicPeriod"/>
        <a:defRPr sz="1000" kern="1200">
          <a:solidFill>
            <a:schemeClr val="bg1"/>
          </a:solidFill>
          <a:latin typeface="+mj-lt"/>
          <a:ea typeface="+mn-ea"/>
          <a:cs typeface="+mn-cs"/>
        </a:defRPr>
      </a:lvl6pPr>
      <a:lvl7pPr marL="0" indent="0" algn="l" defTabSz="780581" rtl="0" eaLnBrk="1" latinLnBrk="0" hangingPunct="1">
        <a:spcBef>
          <a:spcPts val="0"/>
        </a:spcBef>
        <a:spcAft>
          <a:spcPts val="600"/>
        </a:spcAft>
        <a:buFontTx/>
        <a:buNone/>
        <a:defRPr sz="1000" b="1" kern="1200">
          <a:solidFill>
            <a:schemeClr val="bg1"/>
          </a:solidFill>
          <a:latin typeface="+mj-lt"/>
          <a:ea typeface="+mn-ea"/>
          <a:cs typeface="+mn-cs"/>
        </a:defRPr>
      </a:lvl7pPr>
      <a:lvl8pPr marL="0" indent="0" algn="l" defTabSz="780581" rtl="0" eaLnBrk="1" latinLnBrk="0" hangingPunct="1">
        <a:spcBef>
          <a:spcPts val="0"/>
        </a:spcBef>
        <a:spcAft>
          <a:spcPts val="600"/>
        </a:spcAft>
        <a:buFontTx/>
        <a:buNone/>
        <a:defRPr sz="1000" i="1" kern="1200">
          <a:solidFill>
            <a:schemeClr val="bg1"/>
          </a:solidFill>
          <a:latin typeface="+mj-lt"/>
          <a:ea typeface="+mn-ea"/>
          <a:cs typeface="+mn-cs"/>
        </a:defRPr>
      </a:lvl8pPr>
      <a:lvl9pPr marL="0" indent="0" algn="l" defTabSz="780581" rtl="0" eaLnBrk="1" latinLnBrk="0" hangingPunct="1">
        <a:spcBef>
          <a:spcPts val="0"/>
        </a:spcBef>
        <a:spcAft>
          <a:spcPts val="600"/>
        </a:spcAft>
        <a:buFontTx/>
        <a:buNone/>
        <a:defRPr sz="1000" b="1" kern="1200">
          <a:solidFill>
            <a:schemeClr val="bg1"/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78058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90291" algn="l" defTabSz="78058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80581" algn="l" defTabSz="78058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873" algn="l" defTabSz="78058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61165" algn="l" defTabSz="78058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51454" algn="l" defTabSz="78058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41745" algn="l" defTabSz="78058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32037" algn="l" defTabSz="78058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22326" algn="l" defTabSz="78058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1733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2" r:id="rId1"/>
    <p:sldLayoutId id="2147484073" r:id="rId2"/>
    <p:sldLayoutId id="2147484074" r:id="rId3"/>
    <p:sldLayoutId id="2147484075" r:id="rId4"/>
    <p:sldLayoutId id="2147484076" r:id="rId5"/>
    <p:sldLayoutId id="2147484077" r:id="rId6"/>
    <p:sldLayoutId id="2147484078" r:id="rId7"/>
    <p:sldLayoutId id="2147484079" r:id="rId8"/>
    <p:sldLayoutId id="2147484080" r:id="rId9"/>
    <p:sldLayoutId id="2147484081" r:id="rId10"/>
    <p:sldLayoutId id="2147484082" r:id="rId11"/>
    <p:sldLayoutId id="2147484083" r:id="rId12"/>
    <p:sldLayoutId id="2147484085" r:id="rId13"/>
    <p:sldLayoutId id="2147484086" r:id="rId14"/>
    <p:sldLayoutId id="2147484087" r:id="rId15"/>
  </p:sldLayoutIdLst>
  <p:hf sldNum="0"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5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5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5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50">
          <a:solidFill>
            <a:schemeClr val="tx1"/>
          </a:solidFill>
          <a:latin typeface="Calibri Light" panose="020F0302020204030204" pitchFamily="34" charset="0"/>
        </a:defRPr>
      </a:lvl5pPr>
      <a:lvl6pPr marL="505272" algn="l" rtl="0" fontAlgn="base">
        <a:lnSpc>
          <a:spcPct val="90000"/>
        </a:lnSpc>
        <a:spcBef>
          <a:spcPct val="0"/>
        </a:spcBef>
        <a:spcAft>
          <a:spcPct val="0"/>
        </a:spcAft>
        <a:defRPr sz="4862">
          <a:solidFill>
            <a:schemeClr val="tx1"/>
          </a:solidFill>
          <a:latin typeface="Calibri Light" panose="020F0302020204030204" pitchFamily="34" charset="0"/>
        </a:defRPr>
      </a:lvl6pPr>
      <a:lvl7pPr marL="1010542" algn="l" rtl="0" fontAlgn="base">
        <a:lnSpc>
          <a:spcPct val="90000"/>
        </a:lnSpc>
        <a:spcBef>
          <a:spcPct val="0"/>
        </a:spcBef>
        <a:spcAft>
          <a:spcPct val="0"/>
        </a:spcAft>
        <a:defRPr sz="4862">
          <a:solidFill>
            <a:schemeClr val="tx1"/>
          </a:solidFill>
          <a:latin typeface="Calibri Light" panose="020F0302020204030204" pitchFamily="34" charset="0"/>
        </a:defRPr>
      </a:lvl7pPr>
      <a:lvl8pPr marL="1515814" algn="l" rtl="0" fontAlgn="base">
        <a:lnSpc>
          <a:spcPct val="90000"/>
        </a:lnSpc>
        <a:spcBef>
          <a:spcPct val="0"/>
        </a:spcBef>
        <a:spcAft>
          <a:spcPct val="0"/>
        </a:spcAft>
        <a:defRPr sz="4862">
          <a:solidFill>
            <a:schemeClr val="tx1"/>
          </a:solidFill>
          <a:latin typeface="Calibri Light" panose="020F0302020204030204" pitchFamily="34" charset="0"/>
        </a:defRPr>
      </a:lvl8pPr>
      <a:lvl9pPr marL="2021085" algn="l" rtl="0" fontAlgn="base">
        <a:lnSpc>
          <a:spcPct val="90000"/>
        </a:lnSpc>
        <a:spcBef>
          <a:spcPct val="0"/>
        </a:spcBef>
        <a:spcAft>
          <a:spcPct val="0"/>
        </a:spcAft>
        <a:defRPr sz="4862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51997" indent="-251997" algn="l" rtl="0" eaLnBrk="0" fontAlgn="base" hangingPunct="0">
        <a:lnSpc>
          <a:spcPct val="90000"/>
        </a:lnSpc>
        <a:spcBef>
          <a:spcPts val="1102"/>
        </a:spcBef>
        <a:spcAft>
          <a:spcPct val="0"/>
        </a:spcAft>
        <a:buFont typeface="Arial" pitchFamily="34" charset="0"/>
        <a:buChar char="•"/>
        <a:defRPr sz="3087" kern="1200">
          <a:solidFill>
            <a:schemeClr val="tx1"/>
          </a:solidFill>
          <a:latin typeface="+mn-lt"/>
          <a:ea typeface="+mn-ea"/>
          <a:cs typeface="+mn-cs"/>
        </a:defRPr>
      </a:lvl1pPr>
      <a:lvl2pPr marL="755992" indent="-251997" algn="l" rtl="0" eaLnBrk="0" fontAlgn="base" hangingPunct="0">
        <a:lnSpc>
          <a:spcPct val="90000"/>
        </a:lnSpc>
        <a:spcBef>
          <a:spcPts val="551"/>
        </a:spcBef>
        <a:spcAft>
          <a:spcPct val="0"/>
        </a:spcAft>
        <a:buFont typeface="Arial" pitchFamily="34" charset="0"/>
        <a:buChar char="•"/>
        <a:defRPr sz="4115" kern="1200">
          <a:solidFill>
            <a:schemeClr val="tx1"/>
          </a:solidFill>
          <a:latin typeface="+mn-lt"/>
          <a:ea typeface="+mn-ea"/>
          <a:cs typeface="+mn-cs"/>
        </a:defRPr>
      </a:lvl2pPr>
      <a:lvl3pPr marL="1262320" indent="-251997" algn="l" rtl="0" eaLnBrk="0" fontAlgn="base" hangingPunct="0">
        <a:lnSpc>
          <a:spcPct val="90000"/>
        </a:lnSpc>
        <a:spcBef>
          <a:spcPts val="551"/>
        </a:spcBef>
        <a:spcAft>
          <a:spcPct val="0"/>
        </a:spcAft>
        <a:buFont typeface="Arial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6315" indent="-251997" algn="l" rtl="0" eaLnBrk="0" fontAlgn="base" hangingPunct="0">
        <a:lnSpc>
          <a:spcPct val="90000"/>
        </a:lnSpc>
        <a:spcBef>
          <a:spcPts val="551"/>
        </a:spcBef>
        <a:spcAft>
          <a:spcPct val="0"/>
        </a:spcAft>
        <a:buFont typeface="Arial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4pPr>
      <a:lvl5pPr marL="2272642" indent="-251997" algn="l" rtl="0" eaLnBrk="0" fontAlgn="base" hangingPunct="0">
        <a:lnSpc>
          <a:spcPct val="90000"/>
        </a:lnSpc>
        <a:spcBef>
          <a:spcPts val="551"/>
        </a:spcBef>
        <a:spcAft>
          <a:spcPct val="0"/>
        </a:spcAft>
        <a:buFont typeface="Arial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5pPr>
      <a:lvl6pPr marL="2778992" indent="-252635" algn="l" defTabSz="1010542" rtl="0" eaLnBrk="1" latinLnBrk="0" hangingPunct="1">
        <a:lnSpc>
          <a:spcPct val="90000"/>
        </a:lnSpc>
        <a:spcBef>
          <a:spcPts val="553"/>
        </a:spcBef>
        <a:buFont typeface="Arial" panose="020B0604020202020204" pitchFamily="34" charset="0"/>
        <a:buChar char="•"/>
        <a:defRPr sz="1989" kern="1200">
          <a:solidFill>
            <a:schemeClr val="tx1"/>
          </a:solidFill>
          <a:latin typeface="+mn-lt"/>
          <a:ea typeface="+mn-ea"/>
          <a:cs typeface="+mn-cs"/>
        </a:defRPr>
      </a:lvl6pPr>
      <a:lvl7pPr marL="3284262" indent="-252635" algn="l" defTabSz="1010542" rtl="0" eaLnBrk="1" latinLnBrk="0" hangingPunct="1">
        <a:lnSpc>
          <a:spcPct val="90000"/>
        </a:lnSpc>
        <a:spcBef>
          <a:spcPts val="553"/>
        </a:spcBef>
        <a:buFont typeface="Arial" panose="020B0604020202020204" pitchFamily="34" charset="0"/>
        <a:buChar char="•"/>
        <a:defRPr sz="1989" kern="1200">
          <a:solidFill>
            <a:schemeClr val="tx1"/>
          </a:solidFill>
          <a:latin typeface="+mn-lt"/>
          <a:ea typeface="+mn-ea"/>
          <a:cs typeface="+mn-cs"/>
        </a:defRPr>
      </a:lvl7pPr>
      <a:lvl8pPr marL="3789534" indent="-252635" algn="l" defTabSz="1010542" rtl="0" eaLnBrk="1" latinLnBrk="0" hangingPunct="1">
        <a:lnSpc>
          <a:spcPct val="90000"/>
        </a:lnSpc>
        <a:spcBef>
          <a:spcPts val="553"/>
        </a:spcBef>
        <a:buFont typeface="Arial" panose="020B0604020202020204" pitchFamily="34" charset="0"/>
        <a:buChar char="•"/>
        <a:defRPr sz="1989" kern="1200">
          <a:solidFill>
            <a:schemeClr val="tx1"/>
          </a:solidFill>
          <a:latin typeface="+mn-lt"/>
          <a:ea typeface="+mn-ea"/>
          <a:cs typeface="+mn-cs"/>
        </a:defRPr>
      </a:lvl8pPr>
      <a:lvl9pPr marL="4294806" indent="-252635" algn="l" defTabSz="1010542" rtl="0" eaLnBrk="1" latinLnBrk="0" hangingPunct="1">
        <a:lnSpc>
          <a:spcPct val="90000"/>
        </a:lnSpc>
        <a:spcBef>
          <a:spcPts val="553"/>
        </a:spcBef>
        <a:buFont typeface="Arial" panose="020B0604020202020204" pitchFamily="34" charset="0"/>
        <a:buChar char="•"/>
        <a:defRPr sz="19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10542" rtl="0" eaLnBrk="1" latinLnBrk="0" hangingPunct="1">
        <a:defRPr sz="1989" kern="1200">
          <a:solidFill>
            <a:schemeClr val="tx1"/>
          </a:solidFill>
          <a:latin typeface="+mn-lt"/>
          <a:ea typeface="+mn-ea"/>
          <a:cs typeface="+mn-cs"/>
        </a:defRPr>
      </a:lvl1pPr>
      <a:lvl2pPr marL="505272" algn="l" defTabSz="1010542" rtl="0" eaLnBrk="1" latinLnBrk="0" hangingPunct="1">
        <a:defRPr sz="1989" kern="1200">
          <a:solidFill>
            <a:schemeClr val="tx1"/>
          </a:solidFill>
          <a:latin typeface="+mn-lt"/>
          <a:ea typeface="+mn-ea"/>
          <a:cs typeface="+mn-cs"/>
        </a:defRPr>
      </a:lvl2pPr>
      <a:lvl3pPr marL="1010542" algn="l" defTabSz="1010542" rtl="0" eaLnBrk="1" latinLnBrk="0" hangingPunct="1">
        <a:defRPr sz="1989" kern="1200">
          <a:solidFill>
            <a:schemeClr val="tx1"/>
          </a:solidFill>
          <a:latin typeface="+mn-lt"/>
          <a:ea typeface="+mn-ea"/>
          <a:cs typeface="+mn-cs"/>
        </a:defRPr>
      </a:lvl3pPr>
      <a:lvl4pPr marL="1515814" algn="l" defTabSz="1010542" rtl="0" eaLnBrk="1" latinLnBrk="0" hangingPunct="1">
        <a:defRPr sz="1989" kern="1200">
          <a:solidFill>
            <a:schemeClr val="tx1"/>
          </a:solidFill>
          <a:latin typeface="+mn-lt"/>
          <a:ea typeface="+mn-ea"/>
          <a:cs typeface="+mn-cs"/>
        </a:defRPr>
      </a:lvl4pPr>
      <a:lvl5pPr marL="2021085" algn="l" defTabSz="1010542" rtl="0" eaLnBrk="1" latinLnBrk="0" hangingPunct="1">
        <a:defRPr sz="1989" kern="1200">
          <a:solidFill>
            <a:schemeClr val="tx1"/>
          </a:solidFill>
          <a:latin typeface="+mn-lt"/>
          <a:ea typeface="+mn-ea"/>
          <a:cs typeface="+mn-cs"/>
        </a:defRPr>
      </a:lvl5pPr>
      <a:lvl6pPr marL="2526355" algn="l" defTabSz="1010542" rtl="0" eaLnBrk="1" latinLnBrk="0" hangingPunct="1">
        <a:defRPr sz="1989" kern="1200">
          <a:solidFill>
            <a:schemeClr val="tx1"/>
          </a:solidFill>
          <a:latin typeface="+mn-lt"/>
          <a:ea typeface="+mn-ea"/>
          <a:cs typeface="+mn-cs"/>
        </a:defRPr>
      </a:lvl6pPr>
      <a:lvl7pPr marL="3031627" algn="l" defTabSz="1010542" rtl="0" eaLnBrk="1" latinLnBrk="0" hangingPunct="1">
        <a:defRPr sz="1989" kern="1200">
          <a:solidFill>
            <a:schemeClr val="tx1"/>
          </a:solidFill>
          <a:latin typeface="+mn-lt"/>
          <a:ea typeface="+mn-ea"/>
          <a:cs typeface="+mn-cs"/>
        </a:defRPr>
      </a:lvl7pPr>
      <a:lvl8pPr marL="3536899" algn="l" defTabSz="1010542" rtl="0" eaLnBrk="1" latinLnBrk="0" hangingPunct="1">
        <a:defRPr sz="1989" kern="1200">
          <a:solidFill>
            <a:schemeClr val="tx1"/>
          </a:solidFill>
          <a:latin typeface="+mn-lt"/>
          <a:ea typeface="+mn-ea"/>
          <a:cs typeface="+mn-cs"/>
        </a:defRPr>
      </a:lvl8pPr>
      <a:lvl9pPr marL="4042169" algn="l" defTabSz="1010542" rtl="0" eaLnBrk="1" latinLnBrk="0" hangingPunct="1">
        <a:defRPr sz="19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9755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9" r:id="rId1"/>
    <p:sldLayoutId id="2147484090" r:id="rId2"/>
    <p:sldLayoutId id="2147484091" r:id="rId3"/>
    <p:sldLayoutId id="2147484092" r:id="rId4"/>
    <p:sldLayoutId id="2147484093" r:id="rId5"/>
    <p:sldLayoutId id="2147484094" r:id="rId6"/>
    <p:sldLayoutId id="2147484095" r:id="rId7"/>
    <p:sldLayoutId id="2147484096" r:id="rId8"/>
    <p:sldLayoutId id="2147484097" r:id="rId9"/>
    <p:sldLayoutId id="2147484098" r:id="rId10"/>
    <p:sldLayoutId id="2147484099" r:id="rId11"/>
    <p:sldLayoutId id="2147484100" r:id="rId12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5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5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5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50">
          <a:solidFill>
            <a:schemeClr val="tx1"/>
          </a:solidFill>
          <a:latin typeface="Calibri Light" panose="020F0302020204030204" pitchFamily="34" charset="0"/>
        </a:defRPr>
      </a:lvl5pPr>
      <a:lvl6pPr marL="505272" algn="l" rtl="0" fontAlgn="base">
        <a:lnSpc>
          <a:spcPct val="90000"/>
        </a:lnSpc>
        <a:spcBef>
          <a:spcPct val="0"/>
        </a:spcBef>
        <a:spcAft>
          <a:spcPct val="0"/>
        </a:spcAft>
        <a:defRPr sz="4862">
          <a:solidFill>
            <a:schemeClr val="tx1"/>
          </a:solidFill>
          <a:latin typeface="Calibri Light" panose="020F0302020204030204" pitchFamily="34" charset="0"/>
        </a:defRPr>
      </a:lvl6pPr>
      <a:lvl7pPr marL="1010542" algn="l" rtl="0" fontAlgn="base">
        <a:lnSpc>
          <a:spcPct val="90000"/>
        </a:lnSpc>
        <a:spcBef>
          <a:spcPct val="0"/>
        </a:spcBef>
        <a:spcAft>
          <a:spcPct val="0"/>
        </a:spcAft>
        <a:defRPr sz="4862">
          <a:solidFill>
            <a:schemeClr val="tx1"/>
          </a:solidFill>
          <a:latin typeface="Calibri Light" panose="020F0302020204030204" pitchFamily="34" charset="0"/>
        </a:defRPr>
      </a:lvl7pPr>
      <a:lvl8pPr marL="1515814" algn="l" rtl="0" fontAlgn="base">
        <a:lnSpc>
          <a:spcPct val="90000"/>
        </a:lnSpc>
        <a:spcBef>
          <a:spcPct val="0"/>
        </a:spcBef>
        <a:spcAft>
          <a:spcPct val="0"/>
        </a:spcAft>
        <a:defRPr sz="4862">
          <a:solidFill>
            <a:schemeClr val="tx1"/>
          </a:solidFill>
          <a:latin typeface="Calibri Light" panose="020F0302020204030204" pitchFamily="34" charset="0"/>
        </a:defRPr>
      </a:lvl8pPr>
      <a:lvl9pPr marL="2021085" algn="l" rtl="0" fontAlgn="base">
        <a:lnSpc>
          <a:spcPct val="90000"/>
        </a:lnSpc>
        <a:spcBef>
          <a:spcPct val="0"/>
        </a:spcBef>
        <a:spcAft>
          <a:spcPct val="0"/>
        </a:spcAft>
        <a:defRPr sz="4862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51997" indent="-251997" algn="l" rtl="0" eaLnBrk="0" fontAlgn="base" hangingPunct="0">
        <a:lnSpc>
          <a:spcPct val="90000"/>
        </a:lnSpc>
        <a:spcBef>
          <a:spcPts val="1102"/>
        </a:spcBef>
        <a:spcAft>
          <a:spcPct val="0"/>
        </a:spcAft>
        <a:buFont typeface="Arial" pitchFamily="34" charset="0"/>
        <a:buChar char="•"/>
        <a:defRPr sz="3087" kern="1200">
          <a:solidFill>
            <a:schemeClr val="tx1"/>
          </a:solidFill>
          <a:latin typeface="+mn-lt"/>
          <a:ea typeface="+mn-ea"/>
          <a:cs typeface="+mn-cs"/>
        </a:defRPr>
      </a:lvl1pPr>
      <a:lvl2pPr marL="755992" indent="-251997" algn="l" rtl="0" eaLnBrk="0" fontAlgn="base" hangingPunct="0">
        <a:lnSpc>
          <a:spcPct val="90000"/>
        </a:lnSpc>
        <a:spcBef>
          <a:spcPts val="551"/>
        </a:spcBef>
        <a:spcAft>
          <a:spcPct val="0"/>
        </a:spcAft>
        <a:buFont typeface="Arial" pitchFamily="34" charset="0"/>
        <a:buChar char="•"/>
        <a:defRPr sz="4115" kern="1200">
          <a:solidFill>
            <a:schemeClr val="tx1"/>
          </a:solidFill>
          <a:latin typeface="+mn-lt"/>
          <a:ea typeface="+mn-ea"/>
          <a:cs typeface="+mn-cs"/>
        </a:defRPr>
      </a:lvl2pPr>
      <a:lvl3pPr marL="1262320" indent="-251997" algn="l" rtl="0" eaLnBrk="0" fontAlgn="base" hangingPunct="0">
        <a:lnSpc>
          <a:spcPct val="90000"/>
        </a:lnSpc>
        <a:spcBef>
          <a:spcPts val="551"/>
        </a:spcBef>
        <a:spcAft>
          <a:spcPct val="0"/>
        </a:spcAft>
        <a:buFont typeface="Arial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6315" indent="-251997" algn="l" rtl="0" eaLnBrk="0" fontAlgn="base" hangingPunct="0">
        <a:lnSpc>
          <a:spcPct val="90000"/>
        </a:lnSpc>
        <a:spcBef>
          <a:spcPts val="551"/>
        </a:spcBef>
        <a:spcAft>
          <a:spcPct val="0"/>
        </a:spcAft>
        <a:buFont typeface="Arial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4pPr>
      <a:lvl5pPr marL="2272642" indent="-251997" algn="l" rtl="0" eaLnBrk="0" fontAlgn="base" hangingPunct="0">
        <a:lnSpc>
          <a:spcPct val="90000"/>
        </a:lnSpc>
        <a:spcBef>
          <a:spcPts val="551"/>
        </a:spcBef>
        <a:spcAft>
          <a:spcPct val="0"/>
        </a:spcAft>
        <a:buFont typeface="Arial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5pPr>
      <a:lvl6pPr marL="2778992" indent="-252635" algn="l" defTabSz="1010542" rtl="0" eaLnBrk="1" latinLnBrk="0" hangingPunct="1">
        <a:lnSpc>
          <a:spcPct val="90000"/>
        </a:lnSpc>
        <a:spcBef>
          <a:spcPts val="553"/>
        </a:spcBef>
        <a:buFont typeface="Arial" panose="020B0604020202020204" pitchFamily="34" charset="0"/>
        <a:buChar char="•"/>
        <a:defRPr sz="1989" kern="1200">
          <a:solidFill>
            <a:schemeClr val="tx1"/>
          </a:solidFill>
          <a:latin typeface="+mn-lt"/>
          <a:ea typeface="+mn-ea"/>
          <a:cs typeface="+mn-cs"/>
        </a:defRPr>
      </a:lvl6pPr>
      <a:lvl7pPr marL="3284262" indent="-252635" algn="l" defTabSz="1010542" rtl="0" eaLnBrk="1" latinLnBrk="0" hangingPunct="1">
        <a:lnSpc>
          <a:spcPct val="90000"/>
        </a:lnSpc>
        <a:spcBef>
          <a:spcPts val="553"/>
        </a:spcBef>
        <a:buFont typeface="Arial" panose="020B0604020202020204" pitchFamily="34" charset="0"/>
        <a:buChar char="•"/>
        <a:defRPr sz="1989" kern="1200">
          <a:solidFill>
            <a:schemeClr val="tx1"/>
          </a:solidFill>
          <a:latin typeface="+mn-lt"/>
          <a:ea typeface="+mn-ea"/>
          <a:cs typeface="+mn-cs"/>
        </a:defRPr>
      </a:lvl7pPr>
      <a:lvl8pPr marL="3789534" indent="-252635" algn="l" defTabSz="1010542" rtl="0" eaLnBrk="1" latinLnBrk="0" hangingPunct="1">
        <a:lnSpc>
          <a:spcPct val="90000"/>
        </a:lnSpc>
        <a:spcBef>
          <a:spcPts val="553"/>
        </a:spcBef>
        <a:buFont typeface="Arial" panose="020B0604020202020204" pitchFamily="34" charset="0"/>
        <a:buChar char="•"/>
        <a:defRPr sz="1989" kern="1200">
          <a:solidFill>
            <a:schemeClr val="tx1"/>
          </a:solidFill>
          <a:latin typeface="+mn-lt"/>
          <a:ea typeface="+mn-ea"/>
          <a:cs typeface="+mn-cs"/>
        </a:defRPr>
      </a:lvl8pPr>
      <a:lvl9pPr marL="4294806" indent="-252635" algn="l" defTabSz="1010542" rtl="0" eaLnBrk="1" latinLnBrk="0" hangingPunct="1">
        <a:lnSpc>
          <a:spcPct val="90000"/>
        </a:lnSpc>
        <a:spcBef>
          <a:spcPts val="553"/>
        </a:spcBef>
        <a:buFont typeface="Arial" panose="020B0604020202020204" pitchFamily="34" charset="0"/>
        <a:buChar char="•"/>
        <a:defRPr sz="19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10542" rtl="0" eaLnBrk="1" latinLnBrk="0" hangingPunct="1">
        <a:defRPr sz="1989" kern="1200">
          <a:solidFill>
            <a:schemeClr val="tx1"/>
          </a:solidFill>
          <a:latin typeface="+mn-lt"/>
          <a:ea typeface="+mn-ea"/>
          <a:cs typeface="+mn-cs"/>
        </a:defRPr>
      </a:lvl1pPr>
      <a:lvl2pPr marL="505272" algn="l" defTabSz="1010542" rtl="0" eaLnBrk="1" latinLnBrk="0" hangingPunct="1">
        <a:defRPr sz="1989" kern="1200">
          <a:solidFill>
            <a:schemeClr val="tx1"/>
          </a:solidFill>
          <a:latin typeface="+mn-lt"/>
          <a:ea typeface="+mn-ea"/>
          <a:cs typeface="+mn-cs"/>
        </a:defRPr>
      </a:lvl2pPr>
      <a:lvl3pPr marL="1010542" algn="l" defTabSz="1010542" rtl="0" eaLnBrk="1" latinLnBrk="0" hangingPunct="1">
        <a:defRPr sz="1989" kern="1200">
          <a:solidFill>
            <a:schemeClr val="tx1"/>
          </a:solidFill>
          <a:latin typeface="+mn-lt"/>
          <a:ea typeface="+mn-ea"/>
          <a:cs typeface="+mn-cs"/>
        </a:defRPr>
      </a:lvl3pPr>
      <a:lvl4pPr marL="1515814" algn="l" defTabSz="1010542" rtl="0" eaLnBrk="1" latinLnBrk="0" hangingPunct="1">
        <a:defRPr sz="1989" kern="1200">
          <a:solidFill>
            <a:schemeClr val="tx1"/>
          </a:solidFill>
          <a:latin typeface="+mn-lt"/>
          <a:ea typeface="+mn-ea"/>
          <a:cs typeface="+mn-cs"/>
        </a:defRPr>
      </a:lvl4pPr>
      <a:lvl5pPr marL="2021085" algn="l" defTabSz="1010542" rtl="0" eaLnBrk="1" latinLnBrk="0" hangingPunct="1">
        <a:defRPr sz="1989" kern="1200">
          <a:solidFill>
            <a:schemeClr val="tx1"/>
          </a:solidFill>
          <a:latin typeface="+mn-lt"/>
          <a:ea typeface="+mn-ea"/>
          <a:cs typeface="+mn-cs"/>
        </a:defRPr>
      </a:lvl5pPr>
      <a:lvl6pPr marL="2526355" algn="l" defTabSz="1010542" rtl="0" eaLnBrk="1" latinLnBrk="0" hangingPunct="1">
        <a:defRPr sz="1989" kern="1200">
          <a:solidFill>
            <a:schemeClr val="tx1"/>
          </a:solidFill>
          <a:latin typeface="+mn-lt"/>
          <a:ea typeface="+mn-ea"/>
          <a:cs typeface="+mn-cs"/>
        </a:defRPr>
      </a:lvl6pPr>
      <a:lvl7pPr marL="3031627" algn="l" defTabSz="1010542" rtl="0" eaLnBrk="1" latinLnBrk="0" hangingPunct="1">
        <a:defRPr sz="1989" kern="1200">
          <a:solidFill>
            <a:schemeClr val="tx1"/>
          </a:solidFill>
          <a:latin typeface="+mn-lt"/>
          <a:ea typeface="+mn-ea"/>
          <a:cs typeface="+mn-cs"/>
        </a:defRPr>
      </a:lvl7pPr>
      <a:lvl8pPr marL="3536899" algn="l" defTabSz="1010542" rtl="0" eaLnBrk="1" latinLnBrk="0" hangingPunct="1">
        <a:defRPr sz="1989" kern="1200">
          <a:solidFill>
            <a:schemeClr val="tx1"/>
          </a:solidFill>
          <a:latin typeface="+mn-lt"/>
          <a:ea typeface="+mn-ea"/>
          <a:cs typeface="+mn-cs"/>
        </a:defRPr>
      </a:lvl8pPr>
      <a:lvl9pPr marL="4042169" algn="l" defTabSz="1010542" rtl="0" eaLnBrk="1" latinLnBrk="0" hangingPunct="1">
        <a:defRPr sz="19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A403F7-531A-A754-3C25-4ABAC7D27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985" y="402483"/>
            <a:ext cx="11591806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3321186-2A34-138F-9782-9AC7FFA502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23985" y="2012414"/>
            <a:ext cx="11591806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21E506-8D1E-61B0-2F79-D711781DB7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23985" y="7006699"/>
            <a:ext cx="3023949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DE454-2820-4355-977B-31ED5BD325B0}" type="datetimeFigureOut">
              <a:rPr lang="ru-RU" smtClean="0"/>
              <a:t>08.09.2023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A468917-F9CE-3F14-7264-503D062E31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451926" y="7006699"/>
            <a:ext cx="4535924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357651E-AED6-DBD1-2A37-F85A00A68A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91841" y="7006699"/>
            <a:ext cx="3023949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F8312-D811-498B-863C-C22A586473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435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  <p:sldLayoutId id="2147484106" r:id="rId5"/>
    <p:sldLayoutId id="2147484107" r:id="rId6"/>
    <p:sldLayoutId id="2147484108" r:id="rId7"/>
    <p:sldLayoutId id="2147484109" r:id="rId8"/>
    <p:sldLayoutId id="2147484110" r:id="rId9"/>
    <p:sldLayoutId id="2147484111" r:id="rId10"/>
    <p:sldLayoutId id="2147484112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chart" Target="../charts/char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ags" Target="../tags/tag5.xml"/><Relationship Id="rId7" Type="http://schemas.openxmlformats.org/officeDocument/2006/relationships/image" Target="../media/image6.png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7.xml"/><Relationship Id="rId4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image" Target="../media/image5.png"/><Relationship Id="rId5" Type="http://schemas.openxmlformats.org/officeDocument/2006/relationships/image" Target="../media/image6.png"/><Relationship Id="rId4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A3BCC026-D41F-4484-AC63-1950436B9D32}"/>
              </a:ext>
            </a:extLst>
          </p:cNvPr>
          <p:cNvSpPr/>
          <p:nvPr/>
        </p:nvSpPr>
        <p:spPr>
          <a:xfrm>
            <a:off x="-5257" y="-2"/>
            <a:ext cx="13444856" cy="5345998"/>
          </a:xfrm>
          <a:prstGeom prst="rect">
            <a:avLst/>
          </a:prstGeom>
          <a:pattFill prst="pct20">
            <a:fgClr>
              <a:srgbClr val="0070C0"/>
            </a:fgClr>
            <a:bgClr>
              <a:schemeClr val="tx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7" rIns="91396" bIns="45697" anchor="ctr"/>
          <a:lstStyle/>
          <a:p>
            <a:pPr algn="ctr" defTabSz="1014491" eaLnBrk="0" hangingPunct="0">
              <a:defRPr/>
            </a:pPr>
            <a:endParaRPr lang="en-US" sz="2600" dirty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101" name="Picture 744" descr="ÐÐ°ÑÑÐ¸Ð½ÐºÐ¸ Ð¿Ð¾ Ð·Ð°Ð¿ÑÐ¾ÑÑ Ð³ÐµÑÐ± ÐºÐ°Ð·Ð°ÑÑÑÐ°Ð½Ð° png">
            <a:extLst>
              <a:ext uri="{FF2B5EF4-FFF2-40B4-BE49-F238E27FC236}">
                <a16:creationId xmlns:a16="http://schemas.microsoft.com/office/drawing/2014/main" id="{CB44B674-4B83-437E-9D27-4646BEA5E009}"/>
              </a:ext>
            </a:extLst>
          </p:cNvPr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14508" y="1445815"/>
            <a:ext cx="2810756" cy="2814887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2" name="Группа 101">
            <a:extLst>
              <a:ext uri="{FF2B5EF4-FFF2-40B4-BE49-F238E27FC236}">
                <a16:creationId xmlns:a16="http://schemas.microsoft.com/office/drawing/2014/main" id="{DA116948-7F2A-4BEB-90E2-3ED087441C93}"/>
              </a:ext>
            </a:extLst>
          </p:cNvPr>
          <p:cNvGrpSpPr/>
          <p:nvPr/>
        </p:nvGrpSpPr>
        <p:grpSpPr>
          <a:xfrm>
            <a:off x="8200373" y="2135780"/>
            <a:ext cx="5106475" cy="1427942"/>
            <a:chOff x="6913248" y="5262784"/>
            <a:chExt cx="4914893" cy="1295402"/>
          </a:xfrm>
          <a:solidFill>
            <a:srgbClr val="0C6CBD"/>
          </a:solidFill>
        </p:grpSpPr>
        <p:grpSp>
          <p:nvGrpSpPr>
            <p:cNvPr id="103" name="Группа 21">
              <a:extLst>
                <a:ext uri="{FF2B5EF4-FFF2-40B4-BE49-F238E27FC236}">
                  <a16:creationId xmlns:a16="http://schemas.microsoft.com/office/drawing/2014/main" id="{6DA6FBD2-1CFC-4016-81DA-F65FF52614FA}"/>
                </a:ext>
              </a:extLst>
            </p:cNvPr>
            <p:cNvGrpSpPr>
              <a:grpSpLocks/>
            </p:cNvGrpSpPr>
            <p:nvPr/>
          </p:nvGrpSpPr>
          <p:grpSpPr bwMode="auto">
            <a:xfrm rot="16200000">
              <a:off x="7499561" y="4676471"/>
              <a:ext cx="1295402" cy="2468028"/>
              <a:chOff x="464266" y="2731227"/>
              <a:chExt cx="970345" cy="1850028"/>
            </a:xfrm>
            <a:grpFill/>
          </p:grpSpPr>
          <p:sp>
            <p:nvSpPr>
              <p:cNvPr id="113" name="Graphic 1">
                <a:extLst>
                  <a:ext uri="{FF2B5EF4-FFF2-40B4-BE49-F238E27FC236}">
                    <a16:creationId xmlns:a16="http://schemas.microsoft.com/office/drawing/2014/main" id="{CF1CFA52-0940-4A9F-85CD-0C0933F335E2}"/>
                  </a:ext>
                </a:extLst>
              </p:cNvPr>
              <p:cNvSpPr/>
              <p:nvPr/>
            </p:nvSpPr>
            <p:spPr>
              <a:xfrm>
                <a:off x="464266" y="2731227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defTabSz="1014491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600" dirty="0">
                  <a:solidFill>
                    <a:prstClr val="black"/>
                  </a:solidFill>
                  <a:latin typeface="Calibri" pitchFamily="34" charset="0"/>
                </a:endParaRPr>
              </a:p>
            </p:txBody>
          </p:sp>
          <p:sp>
            <p:nvSpPr>
              <p:cNvPr id="114" name="Graphic 1">
                <a:extLst>
                  <a:ext uri="{FF2B5EF4-FFF2-40B4-BE49-F238E27FC236}">
                    <a16:creationId xmlns:a16="http://schemas.microsoft.com/office/drawing/2014/main" id="{68911975-B30B-4ABE-BFF8-BD381CE31403}"/>
                  </a:ext>
                </a:extLst>
              </p:cNvPr>
              <p:cNvSpPr/>
              <p:nvPr/>
            </p:nvSpPr>
            <p:spPr>
              <a:xfrm>
                <a:off x="949438" y="2731227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defTabSz="1014491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600" dirty="0">
                  <a:solidFill>
                    <a:prstClr val="black"/>
                  </a:solidFill>
                  <a:latin typeface="Calibri" pitchFamily="34" charset="0"/>
                </a:endParaRPr>
              </a:p>
            </p:txBody>
          </p:sp>
          <p:sp>
            <p:nvSpPr>
              <p:cNvPr id="115" name="Graphic 1">
                <a:extLst>
                  <a:ext uri="{FF2B5EF4-FFF2-40B4-BE49-F238E27FC236}">
                    <a16:creationId xmlns:a16="http://schemas.microsoft.com/office/drawing/2014/main" id="{66BB04E9-6DFD-4E4A-BF02-9BBA66AE98DE}"/>
                  </a:ext>
                </a:extLst>
              </p:cNvPr>
              <p:cNvSpPr/>
              <p:nvPr/>
            </p:nvSpPr>
            <p:spPr>
              <a:xfrm>
                <a:off x="464266" y="3189767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defTabSz="1014491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600" dirty="0">
                  <a:solidFill>
                    <a:prstClr val="black"/>
                  </a:solidFill>
                  <a:latin typeface="Calibri" pitchFamily="34" charset="0"/>
                </a:endParaRPr>
              </a:p>
            </p:txBody>
          </p:sp>
          <p:sp>
            <p:nvSpPr>
              <p:cNvPr id="116" name="Graphic 1">
                <a:extLst>
                  <a:ext uri="{FF2B5EF4-FFF2-40B4-BE49-F238E27FC236}">
                    <a16:creationId xmlns:a16="http://schemas.microsoft.com/office/drawing/2014/main" id="{454A54D9-C5E7-40C9-97DD-11B04BC28CA9}"/>
                  </a:ext>
                </a:extLst>
              </p:cNvPr>
              <p:cNvSpPr/>
              <p:nvPr/>
            </p:nvSpPr>
            <p:spPr>
              <a:xfrm>
                <a:off x="949439" y="3189767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defTabSz="1014491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600" dirty="0">
                  <a:solidFill>
                    <a:prstClr val="black"/>
                  </a:solidFill>
                  <a:latin typeface="Calibri" pitchFamily="34" charset="0"/>
                </a:endParaRPr>
              </a:p>
            </p:txBody>
          </p:sp>
          <p:sp>
            <p:nvSpPr>
              <p:cNvPr id="117" name="Graphic 1">
                <a:extLst>
                  <a:ext uri="{FF2B5EF4-FFF2-40B4-BE49-F238E27FC236}">
                    <a16:creationId xmlns:a16="http://schemas.microsoft.com/office/drawing/2014/main" id="{DDBF040B-545E-4188-B9A1-1AB981819D88}"/>
                  </a:ext>
                </a:extLst>
              </p:cNvPr>
              <p:cNvSpPr/>
              <p:nvPr/>
            </p:nvSpPr>
            <p:spPr>
              <a:xfrm>
                <a:off x="464266" y="3648308"/>
                <a:ext cx="485172" cy="474407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defTabSz="1014491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600" dirty="0">
                  <a:solidFill>
                    <a:prstClr val="black"/>
                  </a:solidFill>
                  <a:latin typeface="Calibri" pitchFamily="34" charset="0"/>
                </a:endParaRPr>
              </a:p>
            </p:txBody>
          </p:sp>
          <p:sp>
            <p:nvSpPr>
              <p:cNvPr id="118" name="Graphic 1">
                <a:extLst>
                  <a:ext uri="{FF2B5EF4-FFF2-40B4-BE49-F238E27FC236}">
                    <a16:creationId xmlns:a16="http://schemas.microsoft.com/office/drawing/2014/main" id="{A4E9466B-BF7F-478D-9CC8-E0F336B6F944}"/>
                  </a:ext>
                </a:extLst>
              </p:cNvPr>
              <p:cNvSpPr/>
              <p:nvPr/>
            </p:nvSpPr>
            <p:spPr>
              <a:xfrm>
                <a:off x="949437" y="3648309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defTabSz="1014491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600" dirty="0">
                  <a:solidFill>
                    <a:prstClr val="black"/>
                  </a:solidFill>
                  <a:latin typeface="Calibri" pitchFamily="34" charset="0"/>
                </a:endParaRPr>
              </a:p>
            </p:txBody>
          </p:sp>
          <p:sp>
            <p:nvSpPr>
              <p:cNvPr id="119" name="Graphic 1">
                <a:extLst>
                  <a:ext uri="{FF2B5EF4-FFF2-40B4-BE49-F238E27FC236}">
                    <a16:creationId xmlns:a16="http://schemas.microsoft.com/office/drawing/2014/main" id="{53E52294-153A-4FBD-9112-25104E58F069}"/>
                  </a:ext>
                </a:extLst>
              </p:cNvPr>
              <p:cNvSpPr/>
              <p:nvPr/>
            </p:nvSpPr>
            <p:spPr>
              <a:xfrm>
                <a:off x="464266" y="4106847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defTabSz="1014491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600" dirty="0">
                  <a:solidFill>
                    <a:prstClr val="black"/>
                  </a:solidFill>
                  <a:latin typeface="Calibri" pitchFamily="34" charset="0"/>
                </a:endParaRPr>
              </a:p>
            </p:txBody>
          </p:sp>
          <p:sp>
            <p:nvSpPr>
              <p:cNvPr id="120" name="Graphic 1">
                <a:extLst>
                  <a:ext uri="{FF2B5EF4-FFF2-40B4-BE49-F238E27FC236}">
                    <a16:creationId xmlns:a16="http://schemas.microsoft.com/office/drawing/2014/main" id="{E8EC8002-92ED-416F-83AA-733AF51BD569}"/>
                  </a:ext>
                </a:extLst>
              </p:cNvPr>
              <p:cNvSpPr/>
              <p:nvPr/>
            </p:nvSpPr>
            <p:spPr>
              <a:xfrm>
                <a:off x="949437" y="4106846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defTabSz="1014491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600" dirty="0">
                  <a:solidFill>
                    <a:prstClr val="black"/>
                  </a:solidFill>
                  <a:latin typeface="Calibri" pitchFamily="34" charset="0"/>
                </a:endParaRPr>
              </a:p>
            </p:txBody>
          </p:sp>
        </p:grpSp>
        <p:grpSp>
          <p:nvGrpSpPr>
            <p:cNvPr id="104" name="Группа 21">
              <a:extLst>
                <a:ext uri="{FF2B5EF4-FFF2-40B4-BE49-F238E27FC236}">
                  <a16:creationId xmlns:a16="http://schemas.microsoft.com/office/drawing/2014/main" id="{A59F9D55-0203-4818-8036-960239665DB4}"/>
                </a:ext>
              </a:extLst>
            </p:cNvPr>
            <p:cNvGrpSpPr>
              <a:grpSpLocks/>
            </p:cNvGrpSpPr>
            <p:nvPr/>
          </p:nvGrpSpPr>
          <p:grpSpPr bwMode="auto">
            <a:xfrm rot="16200000">
              <a:off x="9946426" y="4676471"/>
              <a:ext cx="1295400" cy="2468030"/>
              <a:chOff x="464266" y="2731226"/>
              <a:chExt cx="970344" cy="1850029"/>
            </a:xfrm>
            <a:grpFill/>
          </p:grpSpPr>
          <p:sp>
            <p:nvSpPr>
              <p:cNvPr id="105" name="Graphic 1">
                <a:extLst>
                  <a:ext uri="{FF2B5EF4-FFF2-40B4-BE49-F238E27FC236}">
                    <a16:creationId xmlns:a16="http://schemas.microsoft.com/office/drawing/2014/main" id="{B32ED6C2-7ED8-4E58-9BFA-9575357E01DE}"/>
                  </a:ext>
                </a:extLst>
              </p:cNvPr>
              <p:cNvSpPr/>
              <p:nvPr/>
            </p:nvSpPr>
            <p:spPr>
              <a:xfrm>
                <a:off x="464266" y="2731226"/>
                <a:ext cx="485172" cy="474407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defTabSz="1014491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600" dirty="0">
                  <a:solidFill>
                    <a:prstClr val="black"/>
                  </a:solidFill>
                  <a:latin typeface="Calibri" pitchFamily="34" charset="0"/>
                </a:endParaRPr>
              </a:p>
            </p:txBody>
          </p:sp>
          <p:sp>
            <p:nvSpPr>
              <p:cNvPr id="106" name="Graphic 1">
                <a:extLst>
                  <a:ext uri="{FF2B5EF4-FFF2-40B4-BE49-F238E27FC236}">
                    <a16:creationId xmlns:a16="http://schemas.microsoft.com/office/drawing/2014/main" id="{AD862E38-73BA-41AD-B197-95363DEBD330}"/>
                  </a:ext>
                </a:extLst>
              </p:cNvPr>
              <p:cNvSpPr/>
              <p:nvPr/>
            </p:nvSpPr>
            <p:spPr>
              <a:xfrm>
                <a:off x="949438" y="2731227"/>
                <a:ext cx="485172" cy="474407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defTabSz="1014491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600" dirty="0">
                  <a:solidFill>
                    <a:prstClr val="black"/>
                  </a:solidFill>
                  <a:latin typeface="Calibri" pitchFamily="34" charset="0"/>
                </a:endParaRPr>
              </a:p>
            </p:txBody>
          </p:sp>
          <p:sp>
            <p:nvSpPr>
              <p:cNvPr id="107" name="Graphic 1">
                <a:extLst>
                  <a:ext uri="{FF2B5EF4-FFF2-40B4-BE49-F238E27FC236}">
                    <a16:creationId xmlns:a16="http://schemas.microsoft.com/office/drawing/2014/main" id="{CD43CABA-B572-4768-8B21-E9DA8A386897}"/>
                  </a:ext>
                </a:extLst>
              </p:cNvPr>
              <p:cNvSpPr/>
              <p:nvPr/>
            </p:nvSpPr>
            <p:spPr>
              <a:xfrm>
                <a:off x="464266" y="3189766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defTabSz="1014491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600" dirty="0">
                  <a:solidFill>
                    <a:prstClr val="black"/>
                  </a:solidFill>
                  <a:latin typeface="Calibri" pitchFamily="34" charset="0"/>
                </a:endParaRPr>
              </a:p>
            </p:txBody>
          </p:sp>
          <p:sp>
            <p:nvSpPr>
              <p:cNvPr id="108" name="Graphic 1">
                <a:extLst>
                  <a:ext uri="{FF2B5EF4-FFF2-40B4-BE49-F238E27FC236}">
                    <a16:creationId xmlns:a16="http://schemas.microsoft.com/office/drawing/2014/main" id="{DFCCFB9E-796D-45C8-9D4B-7214B5E86446}"/>
                  </a:ext>
                </a:extLst>
              </p:cNvPr>
              <p:cNvSpPr/>
              <p:nvPr/>
            </p:nvSpPr>
            <p:spPr>
              <a:xfrm>
                <a:off x="949438" y="3189767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defTabSz="1014491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600" dirty="0">
                  <a:solidFill>
                    <a:prstClr val="black"/>
                  </a:solidFill>
                  <a:latin typeface="Calibri" pitchFamily="34" charset="0"/>
                </a:endParaRPr>
              </a:p>
            </p:txBody>
          </p:sp>
          <p:sp>
            <p:nvSpPr>
              <p:cNvPr id="109" name="Graphic 1">
                <a:extLst>
                  <a:ext uri="{FF2B5EF4-FFF2-40B4-BE49-F238E27FC236}">
                    <a16:creationId xmlns:a16="http://schemas.microsoft.com/office/drawing/2014/main" id="{17114EF9-A875-4D96-A350-F8A76F601F60}"/>
                  </a:ext>
                </a:extLst>
              </p:cNvPr>
              <p:cNvSpPr/>
              <p:nvPr/>
            </p:nvSpPr>
            <p:spPr>
              <a:xfrm>
                <a:off x="464266" y="3648309"/>
                <a:ext cx="485172" cy="474407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defTabSz="1014491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600" dirty="0">
                  <a:solidFill>
                    <a:prstClr val="black"/>
                  </a:solidFill>
                  <a:latin typeface="Calibri" pitchFamily="34" charset="0"/>
                </a:endParaRPr>
              </a:p>
            </p:txBody>
          </p:sp>
          <p:sp>
            <p:nvSpPr>
              <p:cNvPr id="110" name="Graphic 1">
                <a:extLst>
                  <a:ext uri="{FF2B5EF4-FFF2-40B4-BE49-F238E27FC236}">
                    <a16:creationId xmlns:a16="http://schemas.microsoft.com/office/drawing/2014/main" id="{337B3D36-A053-47D4-8BD6-5838F3A8B17E}"/>
                  </a:ext>
                </a:extLst>
              </p:cNvPr>
              <p:cNvSpPr/>
              <p:nvPr/>
            </p:nvSpPr>
            <p:spPr>
              <a:xfrm>
                <a:off x="949438" y="3648309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defTabSz="1014491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600" dirty="0">
                  <a:solidFill>
                    <a:prstClr val="black"/>
                  </a:solidFill>
                  <a:latin typeface="Calibri" pitchFamily="34" charset="0"/>
                </a:endParaRPr>
              </a:p>
            </p:txBody>
          </p:sp>
          <p:sp>
            <p:nvSpPr>
              <p:cNvPr id="111" name="Graphic 1">
                <a:extLst>
                  <a:ext uri="{FF2B5EF4-FFF2-40B4-BE49-F238E27FC236}">
                    <a16:creationId xmlns:a16="http://schemas.microsoft.com/office/drawing/2014/main" id="{AAF7F6D4-6267-4CC6-9CDA-14B19BF9B8C3}"/>
                  </a:ext>
                </a:extLst>
              </p:cNvPr>
              <p:cNvSpPr/>
              <p:nvPr/>
            </p:nvSpPr>
            <p:spPr>
              <a:xfrm>
                <a:off x="464266" y="4106847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defTabSz="1014491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600" dirty="0">
                  <a:solidFill>
                    <a:prstClr val="black"/>
                  </a:solidFill>
                  <a:latin typeface="Calibri" pitchFamily="34" charset="0"/>
                </a:endParaRPr>
              </a:p>
            </p:txBody>
          </p:sp>
          <p:sp>
            <p:nvSpPr>
              <p:cNvPr id="112" name="Graphic 1">
                <a:extLst>
                  <a:ext uri="{FF2B5EF4-FFF2-40B4-BE49-F238E27FC236}">
                    <a16:creationId xmlns:a16="http://schemas.microsoft.com/office/drawing/2014/main" id="{5EE65ED5-A044-480B-9C94-A45F400316EF}"/>
                  </a:ext>
                </a:extLst>
              </p:cNvPr>
              <p:cNvSpPr/>
              <p:nvPr/>
            </p:nvSpPr>
            <p:spPr>
              <a:xfrm>
                <a:off x="949437" y="4106846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defTabSz="1014491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600" dirty="0">
                  <a:solidFill>
                    <a:prstClr val="black"/>
                  </a:solidFill>
                  <a:latin typeface="Calibri" pitchFamily="34" charset="0"/>
                </a:endParaRPr>
              </a:p>
            </p:txBody>
          </p:sp>
        </p:grpSp>
      </p:grpSp>
      <p:grpSp>
        <p:nvGrpSpPr>
          <p:cNvPr id="140" name="Группа 139">
            <a:extLst>
              <a:ext uri="{FF2B5EF4-FFF2-40B4-BE49-F238E27FC236}">
                <a16:creationId xmlns:a16="http://schemas.microsoft.com/office/drawing/2014/main" id="{FB7E02FC-7317-4ED5-A659-C5FCCDECC0B2}"/>
              </a:ext>
            </a:extLst>
          </p:cNvPr>
          <p:cNvGrpSpPr/>
          <p:nvPr/>
        </p:nvGrpSpPr>
        <p:grpSpPr>
          <a:xfrm>
            <a:off x="136643" y="2135780"/>
            <a:ext cx="5106475" cy="1427942"/>
            <a:chOff x="6913248" y="5262784"/>
            <a:chExt cx="4914893" cy="1295402"/>
          </a:xfrm>
          <a:solidFill>
            <a:srgbClr val="0C6CBD"/>
          </a:solidFill>
        </p:grpSpPr>
        <p:grpSp>
          <p:nvGrpSpPr>
            <p:cNvPr id="141" name="Группа 21">
              <a:extLst>
                <a:ext uri="{FF2B5EF4-FFF2-40B4-BE49-F238E27FC236}">
                  <a16:creationId xmlns:a16="http://schemas.microsoft.com/office/drawing/2014/main" id="{FB78115B-C6A5-41E0-932C-34DB86D9E816}"/>
                </a:ext>
              </a:extLst>
            </p:cNvPr>
            <p:cNvGrpSpPr>
              <a:grpSpLocks/>
            </p:cNvGrpSpPr>
            <p:nvPr/>
          </p:nvGrpSpPr>
          <p:grpSpPr bwMode="auto">
            <a:xfrm rot="16200000">
              <a:off x="7499561" y="4676471"/>
              <a:ext cx="1295402" cy="2468028"/>
              <a:chOff x="464266" y="2731227"/>
              <a:chExt cx="970345" cy="1850028"/>
            </a:xfrm>
            <a:grpFill/>
          </p:grpSpPr>
          <p:sp>
            <p:nvSpPr>
              <p:cNvPr id="151" name="Graphic 1">
                <a:extLst>
                  <a:ext uri="{FF2B5EF4-FFF2-40B4-BE49-F238E27FC236}">
                    <a16:creationId xmlns:a16="http://schemas.microsoft.com/office/drawing/2014/main" id="{E90D109E-C172-40AE-BFF7-646FF506EE35}"/>
                  </a:ext>
                </a:extLst>
              </p:cNvPr>
              <p:cNvSpPr/>
              <p:nvPr/>
            </p:nvSpPr>
            <p:spPr>
              <a:xfrm>
                <a:off x="464266" y="2731227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defTabSz="1014491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600" dirty="0">
                  <a:solidFill>
                    <a:prstClr val="black"/>
                  </a:solidFill>
                  <a:latin typeface="Calibri" pitchFamily="34" charset="0"/>
                </a:endParaRPr>
              </a:p>
            </p:txBody>
          </p:sp>
          <p:sp>
            <p:nvSpPr>
              <p:cNvPr id="152" name="Graphic 1">
                <a:extLst>
                  <a:ext uri="{FF2B5EF4-FFF2-40B4-BE49-F238E27FC236}">
                    <a16:creationId xmlns:a16="http://schemas.microsoft.com/office/drawing/2014/main" id="{AFE94FE4-BB04-491E-8783-4E416C2D1168}"/>
                  </a:ext>
                </a:extLst>
              </p:cNvPr>
              <p:cNvSpPr/>
              <p:nvPr/>
            </p:nvSpPr>
            <p:spPr>
              <a:xfrm>
                <a:off x="949438" y="2731227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defTabSz="1014491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600" dirty="0">
                  <a:solidFill>
                    <a:prstClr val="black"/>
                  </a:solidFill>
                  <a:latin typeface="Calibri" pitchFamily="34" charset="0"/>
                </a:endParaRPr>
              </a:p>
            </p:txBody>
          </p:sp>
          <p:sp>
            <p:nvSpPr>
              <p:cNvPr id="153" name="Graphic 1">
                <a:extLst>
                  <a:ext uri="{FF2B5EF4-FFF2-40B4-BE49-F238E27FC236}">
                    <a16:creationId xmlns:a16="http://schemas.microsoft.com/office/drawing/2014/main" id="{4D7FE1F4-DA79-4BEA-B68D-8ED6A3859731}"/>
                  </a:ext>
                </a:extLst>
              </p:cNvPr>
              <p:cNvSpPr/>
              <p:nvPr/>
            </p:nvSpPr>
            <p:spPr>
              <a:xfrm>
                <a:off x="464266" y="3189767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defTabSz="1014491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600" dirty="0">
                  <a:solidFill>
                    <a:prstClr val="black"/>
                  </a:solidFill>
                  <a:latin typeface="Calibri" pitchFamily="34" charset="0"/>
                </a:endParaRPr>
              </a:p>
            </p:txBody>
          </p:sp>
          <p:sp>
            <p:nvSpPr>
              <p:cNvPr id="154" name="Graphic 1">
                <a:extLst>
                  <a:ext uri="{FF2B5EF4-FFF2-40B4-BE49-F238E27FC236}">
                    <a16:creationId xmlns:a16="http://schemas.microsoft.com/office/drawing/2014/main" id="{810D097D-B676-4253-A13E-CF1825774DEC}"/>
                  </a:ext>
                </a:extLst>
              </p:cNvPr>
              <p:cNvSpPr/>
              <p:nvPr/>
            </p:nvSpPr>
            <p:spPr>
              <a:xfrm>
                <a:off x="949439" y="3189767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defTabSz="1014491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600" dirty="0">
                  <a:solidFill>
                    <a:prstClr val="black"/>
                  </a:solidFill>
                  <a:latin typeface="Calibri" pitchFamily="34" charset="0"/>
                </a:endParaRPr>
              </a:p>
            </p:txBody>
          </p:sp>
          <p:sp>
            <p:nvSpPr>
              <p:cNvPr id="155" name="Graphic 1">
                <a:extLst>
                  <a:ext uri="{FF2B5EF4-FFF2-40B4-BE49-F238E27FC236}">
                    <a16:creationId xmlns:a16="http://schemas.microsoft.com/office/drawing/2014/main" id="{2DC0A96A-72C3-4514-A708-EF2CE4C2B294}"/>
                  </a:ext>
                </a:extLst>
              </p:cNvPr>
              <p:cNvSpPr/>
              <p:nvPr/>
            </p:nvSpPr>
            <p:spPr>
              <a:xfrm>
                <a:off x="464266" y="3648308"/>
                <a:ext cx="485172" cy="474407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defTabSz="1014491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600" dirty="0">
                  <a:solidFill>
                    <a:prstClr val="black"/>
                  </a:solidFill>
                  <a:latin typeface="Calibri" pitchFamily="34" charset="0"/>
                </a:endParaRPr>
              </a:p>
            </p:txBody>
          </p:sp>
          <p:sp>
            <p:nvSpPr>
              <p:cNvPr id="156" name="Graphic 1">
                <a:extLst>
                  <a:ext uri="{FF2B5EF4-FFF2-40B4-BE49-F238E27FC236}">
                    <a16:creationId xmlns:a16="http://schemas.microsoft.com/office/drawing/2014/main" id="{9D10D7EB-ACCA-48A7-B81A-2B0BABD30BA3}"/>
                  </a:ext>
                </a:extLst>
              </p:cNvPr>
              <p:cNvSpPr/>
              <p:nvPr/>
            </p:nvSpPr>
            <p:spPr>
              <a:xfrm>
                <a:off x="949437" y="3648309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defTabSz="1014491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600" dirty="0">
                  <a:solidFill>
                    <a:prstClr val="black"/>
                  </a:solidFill>
                  <a:latin typeface="Calibri" pitchFamily="34" charset="0"/>
                </a:endParaRPr>
              </a:p>
            </p:txBody>
          </p:sp>
          <p:sp>
            <p:nvSpPr>
              <p:cNvPr id="157" name="Graphic 1">
                <a:extLst>
                  <a:ext uri="{FF2B5EF4-FFF2-40B4-BE49-F238E27FC236}">
                    <a16:creationId xmlns:a16="http://schemas.microsoft.com/office/drawing/2014/main" id="{050CC6E2-C821-44D1-A725-CE9080AE55F2}"/>
                  </a:ext>
                </a:extLst>
              </p:cNvPr>
              <p:cNvSpPr/>
              <p:nvPr/>
            </p:nvSpPr>
            <p:spPr>
              <a:xfrm>
                <a:off x="464266" y="4106847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defTabSz="1014491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600" dirty="0">
                  <a:solidFill>
                    <a:prstClr val="black"/>
                  </a:solidFill>
                  <a:latin typeface="Calibri" pitchFamily="34" charset="0"/>
                </a:endParaRPr>
              </a:p>
            </p:txBody>
          </p:sp>
          <p:sp>
            <p:nvSpPr>
              <p:cNvPr id="158" name="Graphic 1">
                <a:extLst>
                  <a:ext uri="{FF2B5EF4-FFF2-40B4-BE49-F238E27FC236}">
                    <a16:creationId xmlns:a16="http://schemas.microsoft.com/office/drawing/2014/main" id="{44A1BAB2-8262-4B57-A6CD-7D1E72A204E6}"/>
                  </a:ext>
                </a:extLst>
              </p:cNvPr>
              <p:cNvSpPr/>
              <p:nvPr/>
            </p:nvSpPr>
            <p:spPr>
              <a:xfrm>
                <a:off x="949437" y="4106846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defTabSz="1014491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600" dirty="0">
                  <a:solidFill>
                    <a:prstClr val="black"/>
                  </a:solidFill>
                  <a:latin typeface="Calibri" pitchFamily="34" charset="0"/>
                </a:endParaRPr>
              </a:p>
            </p:txBody>
          </p:sp>
        </p:grpSp>
        <p:grpSp>
          <p:nvGrpSpPr>
            <p:cNvPr id="142" name="Группа 21">
              <a:extLst>
                <a:ext uri="{FF2B5EF4-FFF2-40B4-BE49-F238E27FC236}">
                  <a16:creationId xmlns:a16="http://schemas.microsoft.com/office/drawing/2014/main" id="{6014815E-13DD-442D-9A34-1CADCC0BFB59}"/>
                </a:ext>
              </a:extLst>
            </p:cNvPr>
            <p:cNvGrpSpPr>
              <a:grpSpLocks/>
            </p:cNvGrpSpPr>
            <p:nvPr/>
          </p:nvGrpSpPr>
          <p:grpSpPr bwMode="auto">
            <a:xfrm rot="16200000">
              <a:off x="9946426" y="4676471"/>
              <a:ext cx="1295400" cy="2468030"/>
              <a:chOff x="464266" y="2731226"/>
              <a:chExt cx="970344" cy="1850029"/>
            </a:xfrm>
            <a:grpFill/>
          </p:grpSpPr>
          <p:sp>
            <p:nvSpPr>
              <p:cNvPr id="143" name="Graphic 1">
                <a:extLst>
                  <a:ext uri="{FF2B5EF4-FFF2-40B4-BE49-F238E27FC236}">
                    <a16:creationId xmlns:a16="http://schemas.microsoft.com/office/drawing/2014/main" id="{3F8691C7-A1B8-4561-B2AA-91A455FED2FF}"/>
                  </a:ext>
                </a:extLst>
              </p:cNvPr>
              <p:cNvSpPr/>
              <p:nvPr/>
            </p:nvSpPr>
            <p:spPr>
              <a:xfrm>
                <a:off x="464266" y="2731226"/>
                <a:ext cx="485172" cy="474407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defTabSz="1014491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600" dirty="0">
                  <a:solidFill>
                    <a:prstClr val="black"/>
                  </a:solidFill>
                  <a:latin typeface="Calibri" pitchFamily="34" charset="0"/>
                </a:endParaRPr>
              </a:p>
            </p:txBody>
          </p:sp>
          <p:sp>
            <p:nvSpPr>
              <p:cNvPr id="144" name="Graphic 1">
                <a:extLst>
                  <a:ext uri="{FF2B5EF4-FFF2-40B4-BE49-F238E27FC236}">
                    <a16:creationId xmlns:a16="http://schemas.microsoft.com/office/drawing/2014/main" id="{33D2E5A2-5B39-4AF1-B9B9-14F35386A78B}"/>
                  </a:ext>
                </a:extLst>
              </p:cNvPr>
              <p:cNvSpPr/>
              <p:nvPr/>
            </p:nvSpPr>
            <p:spPr>
              <a:xfrm>
                <a:off x="949438" y="2731227"/>
                <a:ext cx="485172" cy="474407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defTabSz="1014491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600" dirty="0">
                  <a:solidFill>
                    <a:prstClr val="black"/>
                  </a:solidFill>
                  <a:latin typeface="Calibri" pitchFamily="34" charset="0"/>
                </a:endParaRPr>
              </a:p>
            </p:txBody>
          </p:sp>
          <p:sp>
            <p:nvSpPr>
              <p:cNvPr id="145" name="Graphic 1">
                <a:extLst>
                  <a:ext uri="{FF2B5EF4-FFF2-40B4-BE49-F238E27FC236}">
                    <a16:creationId xmlns:a16="http://schemas.microsoft.com/office/drawing/2014/main" id="{06A9DB0F-BBE4-4D4C-ADC7-43759C2A8AF4}"/>
                  </a:ext>
                </a:extLst>
              </p:cNvPr>
              <p:cNvSpPr/>
              <p:nvPr/>
            </p:nvSpPr>
            <p:spPr>
              <a:xfrm>
                <a:off x="464266" y="3189766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defTabSz="1014491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600" dirty="0">
                  <a:solidFill>
                    <a:prstClr val="black"/>
                  </a:solidFill>
                  <a:latin typeface="Calibri" pitchFamily="34" charset="0"/>
                </a:endParaRPr>
              </a:p>
            </p:txBody>
          </p:sp>
          <p:sp>
            <p:nvSpPr>
              <p:cNvPr id="146" name="Graphic 1">
                <a:extLst>
                  <a:ext uri="{FF2B5EF4-FFF2-40B4-BE49-F238E27FC236}">
                    <a16:creationId xmlns:a16="http://schemas.microsoft.com/office/drawing/2014/main" id="{60FD6759-4FBC-4433-819D-584856C22B99}"/>
                  </a:ext>
                </a:extLst>
              </p:cNvPr>
              <p:cNvSpPr/>
              <p:nvPr/>
            </p:nvSpPr>
            <p:spPr>
              <a:xfrm>
                <a:off x="949438" y="3189767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defTabSz="1014491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600" dirty="0">
                  <a:solidFill>
                    <a:prstClr val="black"/>
                  </a:solidFill>
                  <a:latin typeface="Calibri" pitchFamily="34" charset="0"/>
                </a:endParaRPr>
              </a:p>
            </p:txBody>
          </p:sp>
          <p:sp>
            <p:nvSpPr>
              <p:cNvPr id="147" name="Graphic 1">
                <a:extLst>
                  <a:ext uri="{FF2B5EF4-FFF2-40B4-BE49-F238E27FC236}">
                    <a16:creationId xmlns:a16="http://schemas.microsoft.com/office/drawing/2014/main" id="{F44172F0-E8A3-40B5-85FD-6C52A49A326B}"/>
                  </a:ext>
                </a:extLst>
              </p:cNvPr>
              <p:cNvSpPr/>
              <p:nvPr/>
            </p:nvSpPr>
            <p:spPr>
              <a:xfrm>
                <a:off x="464266" y="3648309"/>
                <a:ext cx="485172" cy="474407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defTabSz="1014491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600" dirty="0">
                  <a:solidFill>
                    <a:prstClr val="black"/>
                  </a:solidFill>
                  <a:latin typeface="Calibri" pitchFamily="34" charset="0"/>
                </a:endParaRPr>
              </a:p>
            </p:txBody>
          </p:sp>
          <p:sp>
            <p:nvSpPr>
              <p:cNvPr id="148" name="Graphic 1">
                <a:extLst>
                  <a:ext uri="{FF2B5EF4-FFF2-40B4-BE49-F238E27FC236}">
                    <a16:creationId xmlns:a16="http://schemas.microsoft.com/office/drawing/2014/main" id="{D4735F7C-4CA0-4BEE-B329-B8CA1799A416}"/>
                  </a:ext>
                </a:extLst>
              </p:cNvPr>
              <p:cNvSpPr/>
              <p:nvPr/>
            </p:nvSpPr>
            <p:spPr>
              <a:xfrm>
                <a:off x="949438" y="3648309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defTabSz="1014491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600" dirty="0">
                  <a:solidFill>
                    <a:prstClr val="black"/>
                  </a:solidFill>
                  <a:latin typeface="Calibri" pitchFamily="34" charset="0"/>
                </a:endParaRPr>
              </a:p>
            </p:txBody>
          </p:sp>
          <p:sp>
            <p:nvSpPr>
              <p:cNvPr id="149" name="Graphic 1">
                <a:extLst>
                  <a:ext uri="{FF2B5EF4-FFF2-40B4-BE49-F238E27FC236}">
                    <a16:creationId xmlns:a16="http://schemas.microsoft.com/office/drawing/2014/main" id="{31A71428-443D-462F-98F8-A3E2FA43706A}"/>
                  </a:ext>
                </a:extLst>
              </p:cNvPr>
              <p:cNvSpPr/>
              <p:nvPr/>
            </p:nvSpPr>
            <p:spPr>
              <a:xfrm>
                <a:off x="464266" y="4106847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defTabSz="1014491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600" dirty="0">
                  <a:solidFill>
                    <a:prstClr val="black"/>
                  </a:solidFill>
                  <a:latin typeface="Calibri" pitchFamily="34" charset="0"/>
                </a:endParaRPr>
              </a:p>
            </p:txBody>
          </p:sp>
          <p:sp>
            <p:nvSpPr>
              <p:cNvPr id="150" name="Graphic 1">
                <a:extLst>
                  <a:ext uri="{FF2B5EF4-FFF2-40B4-BE49-F238E27FC236}">
                    <a16:creationId xmlns:a16="http://schemas.microsoft.com/office/drawing/2014/main" id="{DFF7CE6A-1D77-4201-B276-98D34E81D1CD}"/>
                  </a:ext>
                </a:extLst>
              </p:cNvPr>
              <p:cNvSpPr/>
              <p:nvPr/>
            </p:nvSpPr>
            <p:spPr>
              <a:xfrm>
                <a:off x="949437" y="4106846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defTabSz="1014491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600" dirty="0">
                  <a:solidFill>
                    <a:prstClr val="black"/>
                  </a:solidFill>
                  <a:latin typeface="Calibri" pitchFamily="34" charset="0"/>
                </a:endParaRPr>
              </a:p>
            </p:txBody>
          </p:sp>
        </p:grpSp>
      </p:grpSp>
      <p:sp>
        <p:nvSpPr>
          <p:cNvPr id="159" name="TextBox 7">
            <a:extLst>
              <a:ext uri="{FF2B5EF4-FFF2-40B4-BE49-F238E27FC236}">
                <a16:creationId xmlns:a16="http://schemas.microsoft.com/office/drawing/2014/main" id="{946BD61A-E0B8-41B3-957A-A39B81ABD8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4558" y="7053850"/>
            <a:ext cx="4112324" cy="369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6" tIns="45697" rIns="91396" bIns="45697">
            <a:spAutoFit/>
          </a:bodyPr>
          <a:lstStyle>
            <a:lvl1pPr>
              <a:defRPr>
                <a:solidFill>
                  <a:schemeClr val="tx1"/>
                </a:solidFill>
                <a:latin typeface="Open Sans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  <a:cs typeface="Arial" panose="020B0604020202020204" pitchFamily="34" charset="0"/>
              </a:defRPr>
            </a:lvl9pPr>
          </a:lstStyle>
          <a:p>
            <a:pPr algn="ctr" defTabSz="101449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800" b="1" dirty="0">
                <a:solidFill>
                  <a:srgbClr val="194B75"/>
                </a:solidFill>
                <a:latin typeface="Century Gothic" panose="020B0502020202020204" pitchFamily="34" charset="0"/>
              </a:rPr>
              <a:t>г. Астана, </a:t>
            </a:r>
            <a:r>
              <a:rPr lang="kk-KZ" altLang="ru-RU" sz="1800" b="1" dirty="0">
                <a:solidFill>
                  <a:srgbClr val="194B75"/>
                </a:solidFill>
                <a:latin typeface="Century Gothic" panose="020B0502020202020204" pitchFamily="34" charset="0"/>
              </a:rPr>
              <a:t>сентябрь</a:t>
            </a:r>
            <a:r>
              <a:rPr lang="ru-RU" altLang="ru-RU" sz="1800" b="1" dirty="0">
                <a:solidFill>
                  <a:srgbClr val="194B75"/>
                </a:solidFill>
                <a:latin typeface="Century Gothic" panose="020B0502020202020204" pitchFamily="34" charset="0"/>
              </a:rPr>
              <a:t> 2023 г.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1CAE5FE0-3045-466B-80BC-B7BC6F20E385}"/>
              </a:ext>
            </a:extLst>
          </p:cNvPr>
          <p:cNvSpPr txBox="1"/>
          <p:nvPr/>
        </p:nvSpPr>
        <p:spPr>
          <a:xfrm>
            <a:off x="136643" y="37708"/>
            <a:ext cx="13170204" cy="461649"/>
          </a:xfrm>
          <a:prstGeom prst="rect">
            <a:avLst/>
          </a:prstGeom>
          <a:noFill/>
        </p:spPr>
        <p:txBody>
          <a:bodyPr wrap="square" lIns="91396" tIns="45697" rIns="91396" bIns="45697">
            <a:spAutoFit/>
          </a:bodyPr>
          <a:lstStyle/>
          <a:p>
            <a:pPr algn="ctr" defTabSz="101449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dirty="0">
                <a:solidFill>
                  <a:srgbClr val="194B75"/>
                </a:solidFill>
                <a:latin typeface="Century Gothic" panose="020B0502020202020204" pitchFamily="34" charset="0"/>
              </a:rPr>
              <a:t>Министерство национальной экономики Республики Казахстан</a:t>
            </a:r>
          </a:p>
        </p:txBody>
      </p:sp>
      <p:sp>
        <p:nvSpPr>
          <p:cNvPr id="2" name="TextBox 4">
            <a:extLst>
              <a:ext uri="{FF2B5EF4-FFF2-40B4-BE49-F238E27FC236}">
                <a16:creationId xmlns:a16="http://schemas.microsoft.com/office/drawing/2014/main" id="{EA19B673-C9B5-A359-A599-5CE351382F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789" y="5694208"/>
            <a:ext cx="12493375" cy="846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Open Sans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  <a:cs typeface="Arial" panose="020B0604020202020204" pitchFamily="34" charset="0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ru-RU" altLang="ru-RU" sz="2200" b="1" dirty="0">
                <a:solidFill>
                  <a:srgbClr val="194B75"/>
                </a:solidFill>
                <a:latin typeface="Century Gothic" pitchFamily="34" charset="0"/>
              </a:rPr>
              <a:t>О ПРОГНОЗЕ СОЦИАЛЬНО-ЭКОНОМИЧЕСКОГО РАЗВИТИЯ НА 202</a:t>
            </a:r>
            <a:r>
              <a:rPr lang="kk-KZ" altLang="ru-RU" sz="2200" b="1" dirty="0">
                <a:solidFill>
                  <a:srgbClr val="194B75"/>
                </a:solidFill>
                <a:latin typeface="Century Gothic" pitchFamily="34" charset="0"/>
              </a:rPr>
              <a:t>4</a:t>
            </a:r>
            <a:r>
              <a:rPr lang="ru-RU" altLang="en-US" sz="2200" b="1" dirty="0">
                <a:solidFill>
                  <a:srgbClr val="000000"/>
                </a:solidFill>
                <a:latin typeface="Century Gothic" pitchFamily="34" charset="0"/>
                <a:ea typeface="MS PGothic" panose="020B0600070205080204" pitchFamily="34" charset="-128"/>
              </a:rPr>
              <a:t> </a:t>
            </a:r>
            <a:r>
              <a:rPr lang="ru-RU" altLang="en-US" sz="2200" b="1" dirty="0">
                <a:solidFill>
                  <a:srgbClr val="194B75"/>
                </a:solidFill>
                <a:latin typeface="Century Gothic" pitchFamily="34" charset="0"/>
              </a:rPr>
              <a:t>–</a:t>
            </a:r>
            <a:r>
              <a:rPr lang="ru-RU" altLang="en-US" sz="2200" b="1" dirty="0">
                <a:solidFill>
                  <a:srgbClr val="000000"/>
                </a:solidFill>
                <a:latin typeface="Century Gothic" pitchFamily="34" charset="0"/>
                <a:ea typeface="MS PGothic" panose="020B0600070205080204" pitchFamily="34" charset="-128"/>
              </a:rPr>
              <a:t> </a:t>
            </a:r>
            <a:r>
              <a:rPr lang="en-US" altLang="ru-RU" sz="2200" b="1" dirty="0">
                <a:solidFill>
                  <a:srgbClr val="194B75"/>
                </a:solidFill>
                <a:latin typeface="Century Gothic" pitchFamily="34" charset="0"/>
              </a:rPr>
              <a:t>202</a:t>
            </a:r>
            <a:r>
              <a:rPr lang="kk-KZ" altLang="ru-RU" sz="2200" b="1" dirty="0">
                <a:solidFill>
                  <a:srgbClr val="194B75"/>
                </a:solidFill>
                <a:latin typeface="Century Gothic" pitchFamily="34" charset="0"/>
              </a:rPr>
              <a:t>8</a:t>
            </a:r>
            <a:r>
              <a:rPr lang="en-US" altLang="ru-RU" sz="2200" b="1" dirty="0">
                <a:solidFill>
                  <a:srgbClr val="194B75"/>
                </a:solidFill>
                <a:latin typeface="Century Gothic" pitchFamily="34" charset="0"/>
              </a:rPr>
              <a:t> </a:t>
            </a:r>
            <a:r>
              <a:rPr lang="ru-RU" altLang="ru-RU" sz="2200" b="1" dirty="0">
                <a:solidFill>
                  <a:srgbClr val="194B75"/>
                </a:solidFill>
                <a:latin typeface="Century Gothic" pitchFamily="34" charset="0"/>
              </a:rPr>
              <a:t>ГОД</a:t>
            </a:r>
            <a:r>
              <a:rPr lang="kk-KZ" altLang="ru-RU" sz="2200" b="1" dirty="0">
                <a:solidFill>
                  <a:srgbClr val="194B75"/>
                </a:solidFill>
                <a:latin typeface="Century Gothic" pitchFamily="34" charset="0"/>
              </a:rPr>
              <a:t>Ы</a:t>
            </a:r>
          </a:p>
          <a:p>
            <a:pPr algn="ctr">
              <a:spcAft>
                <a:spcPts val="600"/>
              </a:spcAft>
            </a:pPr>
            <a:r>
              <a:rPr lang="kk-KZ" altLang="ru-RU" sz="2200" b="1" dirty="0">
                <a:solidFill>
                  <a:srgbClr val="194B75"/>
                </a:solidFill>
                <a:latin typeface="Century Gothic" pitchFamily="34" charset="0"/>
              </a:rPr>
              <a:t>О ГАРАНТИРОВАННОМ ТРАНСФЕРТЕ ИЗ НАЦИОНАЛЬНОГО ФОНДА НА 2024 </a:t>
            </a:r>
            <a:r>
              <a:rPr lang="ru-RU" altLang="en-US" sz="2200" b="1" dirty="0">
                <a:solidFill>
                  <a:srgbClr val="194B75"/>
                </a:solidFill>
                <a:latin typeface="Century Gothic" pitchFamily="34" charset="0"/>
              </a:rPr>
              <a:t>– </a:t>
            </a:r>
            <a:r>
              <a:rPr lang="kk-KZ" altLang="ru-RU" sz="2200" b="1" dirty="0">
                <a:solidFill>
                  <a:srgbClr val="194B75"/>
                </a:solidFill>
                <a:latin typeface="Century Gothic" pitchFamily="34" charset="0"/>
              </a:rPr>
              <a:t>2026 ГОДЫ</a:t>
            </a:r>
          </a:p>
        </p:txBody>
      </p:sp>
    </p:spTree>
    <p:extLst>
      <p:ext uri="{BB962C8B-B14F-4D97-AF65-F5344CB8AC3E}">
        <p14:creationId xmlns:p14="http://schemas.microsoft.com/office/powerpoint/2010/main" val="171403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5057E29A-F5A0-B872-B463-499D85E7B0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1457334"/>
              </p:ext>
            </p:extLst>
          </p:nvPr>
        </p:nvGraphicFramePr>
        <p:xfrm>
          <a:off x="746320" y="1179906"/>
          <a:ext cx="11951120" cy="5896865"/>
        </p:xfrm>
        <a:graphic>
          <a:graphicData uri="http://schemas.openxmlformats.org/drawingml/2006/table">
            <a:tbl>
              <a:tblPr/>
              <a:tblGrid>
                <a:gridCol w="44420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15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15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15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15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515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5151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77425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 marL="72000" marR="0" marT="0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7805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dirty="0">
                          <a:solidFill>
                            <a:schemeClr val="bg2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Оценка</a:t>
                      </a:r>
                    </a:p>
                  </a:txBody>
                  <a:tcPr marL="5973" marR="5973" marT="0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indent="0" algn="ctr" defTabSz="7805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dirty="0">
                          <a:solidFill>
                            <a:schemeClr val="bg2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Прогноз</a:t>
                      </a:r>
                    </a:p>
                  </a:txBody>
                  <a:tcPr marL="5973" marR="5973" marT="0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5973" marR="5973" marT="0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7805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i="0" u="none" strike="noStrike" kern="1200" dirty="0">
                        <a:solidFill>
                          <a:schemeClr val="bg2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973" marR="5973" marT="0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5973" marR="5973" marT="0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5973" marR="5973" marT="0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742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2000" marR="0" marT="0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90484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780970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171454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561938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952422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342908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733392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123875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780970" rtl="0" eaLnBrk="1" fontAlgn="ctr" latinLnBrk="0" hangingPunct="1"/>
                      <a:r>
                        <a:rPr lang="ru-RU" sz="1600" b="1" i="0" u="none" strike="noStrike" kern="1200" dirty="0">
                          <a:solidFill>
                            <a:schemeClr val="bg2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2023</a:t>
                      </a:r>
                      <a:r>
                        <a:rPr lang="en-US" sz="1600" b="1" i="0" u="none" strike="noStrike" kern="1200" dirty="0">
                          <a:solidFill>
                            <a:schemeClr val="bg2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endParaRPr lang="ru-RU" sz="1600" b="1" i="0" u="none" strike="noStrike" kern="1200" dirty="0">
                        <a:solidFill>
                          <a:schemeClr val="bg2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973" marR="5973" marT="0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90484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780970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171454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561938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952422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342908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733392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123875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780970" rtl="0" eaLnBrk="1" fontAlgn="ctr" latinLnBrk="0" hangingPunct="1"/>
                      <a:r>
                        <a:rPr lang="ru-RU" sz="1600" b="1" i="0" u="none" strike="noStrike" kern="1200" dirty="0">
                          <a:solidFill>
                            <a:schemeClr val="bg2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2024</a:t>
                      </a:r>
                    </a:p>
                  </a:txBody>
                  <a:tcPr marL="5973" marR="5973" marT="0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90484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780970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171454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561938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952422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342908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733392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123875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780970" rtl="0" eaLnBrk="1" fontAlgn="ctr" latinLnBrk="0" hangingPunct="1"/>
                      <a:r>
                        <a:rPr lang="ru-RU" sz="1600" b="1" i="0" u="none" strike="noStrike" kern="1200" dirty="0">
                          <a:solidFill>
                            <a:schemeClr val="bg2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2025</a:t>
                      </a:r>
                    </a:p>
                  </a:txBody>
                  <a:tcPr marL="5973" marR="5973" marT="0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90484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780970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171454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561938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952422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342908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733392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123875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780970" rtl="0" eaLnBrk="1" fontAlgn="ctr" latinLnBrk="0" hangingPunct="1"/>
                      <a:r>
                        <a:rPr lang="ru-RU" sz="1600" b="1" i="0" u="none" strike="noStrike" kern="1200" dirty="0">
                          <a:solidFill>
                            <a:schemeClr val="bg2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2026</a:t>
                      </a:r>
                    </a:p>
                  </a:txBody>
                  <a:tcPr marL="5973" marR="5973" marT="0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90484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780970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171454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561938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952422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342908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733392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123875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780970" rtl="0" eaLnBrk="1" fontAlgn="ctr" latinLnBrk="0" hangingPunct="1"/>
                      <a:r>
                        <a:rPr lang="ru-RU" sz="1600" b="1" i="0" u="none" strike="noStrike" kern="1200" dirty="0">
                          <a:solidFill>
                            <a:schemeClr val="bg2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2027</a:t>
                      </a:r>
                    </a:p>
                  </a:txBody>
                  <a:tcPr marL="5973" marR="5973" marT="0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90484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780970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171454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561938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952422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342908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733392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123875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780970" rtl="0" eaLnBrk="1" fontAlgn="ctr" latinLnBrk="0" hangingPunct="1"/>
                      <a:r>
                        <a:rPr lang="ru-RU" sz="1600" b="1" i="0" u="none" strike="noStrike" kern="1200" dirty="0">
                          <a:solidFill>
                            <a:schemeClr val="bg2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2028</a:t>
                      </a:r>
                    </a:p>
                  </a:txBody>
                  <a:tcPr marL="5973" marR="5973" marT="0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425">
                <a:tc>
                  <a:txBody>
                    <a:bodyPr/>
                    <a:lstStyle>
                      <a:lvl1pPr marL="0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90484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780970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171454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561938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952422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342908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733392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123875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rtl="0" fontAlgn="ctr"/>
                      <a:r>
                        <a:rPr lang="ru-RU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Цена на нефть </a:t>
                      </a:r>
                      <a:r>
                        <a:rPr lang="ru-RU" sz="1600" b="1" i="0" u="none" strike="noStrike" dirty="0" err="1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Brent</a:t>
                      </a:r>
                      <a:r>
                        <a:rPr lang="ru-RU" sz="1600" b="0" i="0" u="none" strike="noStrike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,  $/баррель</a:t>
                      </a:r>
                      <a:endParaRPr lang="ru-RU" sz="1600" b="1" i="0" u="none" strike="noStrike" dirty="0">
                        <a:solidFill>
                          <a:srgbClr val="0070C0"/>
                        </a:solidFill>
                        <a:effectLst/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0" marT="0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80,0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80,0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80,0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80,0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80,0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80,0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7425">
                <a:tc>
                  <a:txBody>
                    <a:bodyPr/>
                    <a:lstStyle>
                      <a:lvl1pPr marL="0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90484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780970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171454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561938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952422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342908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733392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123875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rtl="0" fontAlgn="ctr"/>
                      <a:r>
                        <a:rPr lang="ru-RU" sz="16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Расчетный курс,</a:t>
                      </a:r>
                      <a:r>
                        <a:rPr lang="ru-RU" sz="1600" b="0" i="0" u="none" strike="noStrike" kern="1200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 тенге/$</a:t>
                      </a:r>
                    </a:p>
                  </a:txBody>
                  <a:tcPr marL="72000" marR="0" marT="0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450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460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460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460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460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460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2593186"/>
                  </a:ext>
                </a:extLst>
              </a:tr>
              <a:tr h="277425">
                <a:tc>
                  <a:txBody>
                    <a:bodyPr/>
                    <a:lstStyle>
                      <a:lvl1pPr marL="0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90484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780970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171454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561938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952422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342908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733392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123875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780581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Инфляция, %</a:t>
                      </a:r>
                    </a:p>
                  </a:txBody>
                  <a:tcPr marL="72000" marR="0" marT="0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9-11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6-8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5,5-7,5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99398"/>
                  </a:ext>
                </a:extLst>
              </a:tr>
              <a:tr h="277425">
                <a:tc>
                  <a:txBody>
                    <a:bodyPr/>
                    <a:lstStyle>
                      <a:lvl1pPr marL="0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90484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780970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171454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561938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952422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342908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733392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123875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780581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Объем добычи нефти, млн тонн</a:t>
                      </a:r>
                    </a:p>
                  </a:txBody>
                  <a:tcPr marL="72000" marR="0" marT="0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90,5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95,4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103,3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99,4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101,0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102,0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080698"/>
                  </a:ext>
                </a:extLst>
              </a:tr>
              <a:tr h="277425">
                <a:tc>
                  <a:txBody>
                    <a:bodyPr/>
                    <a:lstStyle>
                      <a:lvl1pPr marL="0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90484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780970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171454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561938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952422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342908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733392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123875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rtl="0" fontAlgn="ctr"/>
                      <a:r>
                        <a:rPr lang="ru-RU" sz="16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ВВП, </a:t>
                      </a:r>
                      <a:r>
                        <a:rPr lang="ru-RU" sz="1600" b="0" i="0" u="none" strike="noStrike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млрд тенге</a:t>
                      </a:r>
                      <a:endParaRPr lang="ru-RU" sz="1600" b="1" i="0" u="none" strike="noStrike" dirty="0">
                        <a:solidFill>
                          <a:srgbClr val="0070C0"/>
                        </a:solidFill>
                        <a:effectLst/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0" marT="0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119 124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135 011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153 035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kern="120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172 591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194 228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218 453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7425">
                <a:tc>
                  <a:txBody>
                    <a:bodyPr/>
                    <a:lstStyle/>
                    <a:p>
                      <a:pPr marL="0" marR="0" indent="0" algn="l" defTabSz="780581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ВВП, </a:t>
                      </a:r>
                      <a:r>
                        <a:rPr lang="ru-RU" sz="1600" b="0" i="0" u="none" strike="noStrike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млрд </a:t>
                      </a:r>
                      <a:r>
                        <a:rPr lang="ru-RU" sz="1600" b="0" i="0" u="none" strike="noStrike" kern="1200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$</a:t>
                      </a:r>
                    </a:p>
                  </a:txBody>
                  <a:tcPr marL="72000" marR="0" marT="0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264,7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293,5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332,7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375,2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422,2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474,9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4689065"/>
                  </a:ext>
                </a:extLst>
              </a:tr>
              <a:tr h="277425">
                <a:tc>
                  <a:txBody>
                    <a:bodyPr/>
                    <a:lstStyle>
                      <a:lvl1pPr marL="0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90484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780970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171454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561938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952422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342908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733392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123875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rtl="0" fontAlgn="ctr"/>
                      <a:r>
                        <a:rPr lang="ru-RU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реальный рост ВВП</a:t>
                      </a:r>
                      <a:r>
                        <a:rPr lang="ru-RU" sz="1600" b="0" i="0" u="none" strike="noStrike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, %</a:t>
                      </a:r>
                      <a:endParaRPr lang="ru-RU" sz="1600" b="1" i="0" u="none" strike="noStrike" dirty="0">
                        <a:solidFill>
                          <a:srgbClr val="0070C0"/>
                        </a:solidFill>
                        <a:effectLst/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0" marT="0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104,7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105,3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105,6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106,0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106,0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106,0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7425">
                <a:tc>
                  <a:txBody>
                    <a:bodyPr/>
                    <a:lstStyle>
                      <a:lvl1pPr marL="0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90484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780970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171454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561938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952422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342908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733392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123875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68753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ВВП на душу населения</a:t>
                      </a:r>
                      <a:r>
                        <a:rPr lang="ru-RU" sz="1600" b="0" i="1" u="none" strike="noStrike" kern="1200" dirty="0">
                          <a:solidFill>
                            <a:srgbClr val="7F7F7F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, $</a:t>
                      </a:r>
                    </a:p>
                  </a:txBody>
                  <a:tcPr marL="180000" marR="0" marT="0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13 306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14 567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16 314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18 185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20 233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22 501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7425">
                <a:tc>
                  <a:txBody>
                    <a:bodyPr/>
                    <a:lstStyle>
                      <a:lvl1pPr marL="0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90484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780970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171454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561938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952422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342908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733392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123875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 Сельское хозяйство</a:t>
                      </a:r>
                      <a:r>
                        <a:rPr lang="ru-RU" sz="1600" b="0" i="0" u="none" strike="noStrike" dirty="0">
                          <a:solidFill>
                            <a:srgbClr val="7F7F7F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, %</a:t>
                      </a:r>
                    </a:p>
                  </a:txBody>
                  <a:tcPr marL="36000" marR="0" marT="0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103,1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103,9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104,2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104,3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104,6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105,4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7425">
                <a:tc>
                  <a:txBody>
                    <a:bodyPr/>
                    <a:lstStyle>
                      <a:lvl1pPr marL="0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90484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780970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171454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561938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952422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342908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733392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123875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 Промышленность</a:t>
                      </a:r>
                      <a:r>
                        <a:rPr lang="ru-RU" sz="1600" b="0" i="0" u="none" strike="noStrike" dirty="0">
                          <a:solidFill>
                            <a:srgbClr val="7F7F7F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, % </a:t>
                      </a:r>
                    </a:p>
                  </a:txBody>
                  <a:tcPr marL="36000" marR="0" marT="0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104,9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104,3</a:t>
                      </a:r>
                    </a:p>
                  </a:txBody>
                  <a:tcPr marL="0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105,8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103,1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103,1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103,5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7425">
                <a:tc>
                  <a:txBody>
                    <a:bodyPr/>
                    <a:lstStyle>
                      <a:lvl1pPr marL="0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90484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780970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171454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561938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952422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342908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733392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123875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lvl="0" algn="l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Горнодобывающая</a:t>
                      </a:r>
                      <a:r>
                        <a:rPr lang="ru-RU" sz="1600" b="0" i="0" u="none" strike="noStrike" dirty="0">
                          <a:solidFill>
                            <a:srgbClr val="7F7F7F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, % </a:t>
                      </a:r>
                    </a:p>
                  </a:txBody>
                  <a:tcPr marL="180000" marR="0" marT="0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105,9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104,7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107,1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100,8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101,6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101,1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7425">
                <a:tc>
                  <a:txBody>
                    <a:bodyPr/>
                    <a:lstStyle>
                      <a:lvl1pPr marL="0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90484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780970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171454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561938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952422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342908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733392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123875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Обрабатывающая</a:t>
                      </a:r>
                      <a:r>
                        <a:rPr lang="ru-RU" sz="1600" b="0" i="0" u="none" strike="noStrike" dirty="0">
                          <a:solidFill>
                            <a:srgbClr val="7F7F7F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, %</a:t>
                      </a:r>
                    </a:p>
                  </a:txBody>
                  <a:tcPr marL="180000" marR="0" marT="0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104,1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104,2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104,2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105,4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105,3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105,4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7425">
                <a:tc>
                  <a:txBody>
                    <a:bodyPr/>
                    <a:lstStyle>
                      <a:lvl1pPr marL="0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90484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780970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171454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561938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952422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342908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733392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123875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 Строительство</a:t>
                      </a:r>
                      <a:r>
                        <a:rPr lang="ru-RU" sz="1600" b="0" i="0" u="none" strike="noStrike" dirty="0">
                          <a:solidFill>
                            <a:srgbClr val="7F7F7F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, %</a:t>
                      </a:r>
                    </a:p>
                  </a:txBody>
                  <a:tcPr marL="36000" marR="0" marT="0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107,0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108,0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108,1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109,2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109,3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109,3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7425">
                <a:tc>
                  <a:txBody>
                    <a:bodyPr/>
                    <a:lstStyle>
                      <a:lvl1pPr marL="0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90484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780970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171454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561938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952422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342908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733392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123875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 Торговля</a:t>
                      </a:r>
                      <a:r>
                        <a:rPr lang="ru-RU" sz="1600" b="0" i="0" u="none" strike="noStrike" dirty="0">
                          <a:solidFill>
                            <a:srgbClr val="7F7F7F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, %</a:t>
                      </a:r>
                    </a:p>
                  </a:txBody>
                  <a:tcPr marL="36000" marR="0" marT="0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105,4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106,5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106,9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107,8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107,9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108,0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7425">
                <a:tc>
                  <a:txBody>
                    <a:bodyPr/>
                    <a:lstStyle>
                      <a:lvl1pPr marL="0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90484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780970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171454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561938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952422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342908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733392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123875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 Транспорт</a:t>
                      </a:r>
                      <a:r>
                        <a:rPr lang="ru-RU" sz="1600" b="0" i="0" u="none" strike="noStrike" dirty="0">
                          <a:solidFill>
                            <a:srgbClr val="7F7F7F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, %</a:t>
                      </a:r>
                    </a:p>
                  </a:txBody>
                  <a:tcPr marL="36000" marR="0" marT="0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105,0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105,6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105,7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106,2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106,3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106,4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25876">
                <a:tc gridSpan="7">
                  <a:txBody>
                    <a:bodyPr/>
                    <a:lstStyle>
                      <a:lvl1pPr marL="0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90484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780970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171454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561938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952422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342908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733392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123875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0" marT="0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116739119"/>
                  </a:ext>
                </a:extLst>
              </a:tr>
              <a:tr h="263691">
                <a:tc gridSpan="7">
                  <a:txBody>
                    <a:bodyPr/>
                    <a:lstStyle/>
                    <a:p>
                      <a:pPr marL="0" marR="0" indent="0" algn="ctr" defTabSz="7805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>
                          <a:solidFill>
                            <a:schemeClr val="bg2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Внешнеторговый</a:t>
                      </a:r>
                      <a:r>
                        <a:rPr lang="ru-RU" sz="1600" b="1" i="0" u="none" strike="noStrike" baseline="0" dirty="0">
                          <a:solidFill>
                            <a:schemeClr val="bg2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 оборот</a:t>
                      </a:r>
                      <a:endParaRPr lang="ru-RU" sz="1600" b="1" i="0" u="none" strike="noStrike" dirty="0">
                        <a:solidFill>
                          <a:schemeClr val="bg2"/>
                        </a:solidFill>
                        <a:effectLst/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0" marT="0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63691">
                <a:tc>
                  <a:txBody>
                    <a:bodyPr/>
                    <a:lstStyle>
                      <a:lvl1pPr marL="0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90484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780970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171454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561938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952422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342908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733392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123875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rtl="0" fontAlgn="ctr"/>
                      <a:r>
                        <a:rPr lang="ru-RU" sz="1600" b="0" i="0" u="none" strike="noStrike" dirty="0">
                          <a:solidFill>
                            <a:schemeClr val="bg2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Экспорт товаров</a:t>
                      </a:r>
                      <a:r>
                        <a:rPr lang="ru-RU" sz="1600" b="0" i="0" u="none" strike="noStrike" kern="1200" dirty="0">
                          <a:solidFill>
                            <a:srgbClr val="7F7F7F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, млрд $ </a:t>
                      </a:r>
                      <a:r>
                        <a:rPr lang="ru-RU" sz="1200" b="0" i="1" u="none" strike="noStrike" kern="1200" dirty="0">
                          <a:solidFill>
                            <a:srgbClr val="7F7F7F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(оценка МНЭ)</a:t>
                      </a:r>
                      <a:endParaRPr lang="ru-RU" sz="1200" b="0" i="0" u="none" strike="noStrike" kern="1200" dirty="0">
                        <a:solidFill>
                          <a:srgbClr val="7F7F7F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0" marT="0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kern="1200" dirty="0">
                          <a:solidFill>
                            <a:schemeClr val="bg2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79,7</a:t>
                      </a:r>
                    </a:p>
                  </a:txBody>
                  <a:tcPr marL="9525" marR="36000" marT="9525" marB="0" anchor="b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kern="1200" dirty="0">
                          <a:solidFill>
                            <a:schemeClr val="bg2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83,1</a:t>
                      </a:r>
                    </a:p>
                  </a:txBody>
                  <a:tcPr marL="9525" marR="36000" marT="9525" marB="0" anchor="b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kern="1200" dirty="0">
                          <a:solidFill>
                            <a:schemeClr val="bg2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89,7</a:t>
                      </a:r>
                    </a:p>
                  </a:txBody>
                  <a:tcPr marL="9525" marR="36000" marT="9525" marB="0" anchor="b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kern="1200" dirty="0">
                          <a:solidFill>
                            <a:schemeClr val="bg2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88,9</a:t>
                      </a:r>
                    </a:p>
                  </a:txBody>
                  <a:tcPr marL="9525" marR="36000" marT="9525" marB="0" anchor="b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kern="1200">
                          <a:solidFill>
                            <a:schemeClr val="bg2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91,8</a:t>
                      </a:r>
                    </a:p>
                  </a:txBody>
                  <a:tcPr marL="9525" marR="36000" marT="9525" marB="0" anchor="b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kern="1200" dirty="0">
                          <a:solidFill>
                            <a:schemeClr val="bg2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94,8</a:t>
                      </a:r>
                    </a:p>
                  </a:txBody>
                  <a:tcPr marL="9525" marR="36000" marT="9525" marB="0" anchor="b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63691">
                <a:tc>
                  <a:txBody>
                    <a:bodyPr/>
                    <a:lstStyle>
                      <a:lvl1pPr marL="0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90484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780970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171454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561938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952422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342908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733392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123875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rtl="0" fontAlgn="ctr"/>
                      <a:r>
                        <a:rPr lang="ru-RU" sz="1600" b="0" i="0" u="none" strike="noStrike" dirty="0">
                          <a:solidFill>
                            <a:schemeClr val="bg2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Импорт товаров</a:t>
                      </a:r>
                      <a:r>
                        <a:rPr lang="ru-RU" sz="1600" b="0" i="0" u="none" strike="noStrike" kern="1200" dirty="0">
                          <a:solidFill>
                            <a:srgbClr val="7F7F7F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, млрд $ </a:t>
                      </a:r>
                      <a:r>
                        <a:rPr lang="ru-RU" sz="1200" b="0" i="1" u="none" strike="noStrike" kern="1200" dirty="0">
                          <a:solidFill>
                            <a:srgbClr val="7F7F7F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(оценка НБ)</a:t>
                      </a:r>
                      <a:endParaRPr lang="ru-RU" sz="1600" b="0" i="1" u="none" strike="noStrike" kern="1200" dirty="0">
                        <a:solidFill>
                          <a:srgbClr val="7F7F7F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0" marT="0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kern="1200" dirty="0">
                          <a:solidFill>
                            <a:schemeClr val="bg2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59,2</a:t>
                      </a:r>
                    </a:p>
                  </a:txBody>
                  <a:tcPr marL="9525" marR="36000" marT="9525" marB="0" anchor="b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kern="1200" dirty="0">
                          <a:solidFill>
                            <a:schemeClr val="bg2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60,7</a:t>
                      </a:r>
                    </a:p>
                  </a:txBody>
                  <a:tcPr marL="9525" marR="36000" marT="9525" marB="0" anchor="b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kern="1200" dirty="0">
                          <a:solidFill>
                            <a:schemeClr val="bg2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61,3</a:t>
                      </a:r>
                    </a:p>
                  </a:txBody>
                  <a:tcPr marL="9525" marR="36000" marT="9525" marB="0" anchor="b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kern="1200" dirty="0">
                          <a:solidFill>
                            <a:schemeClr val="bg2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62,5</a:t>
                      </a:r>
                    </a:p>
                  </a:txBody>
                  <a:tcPr marL="9525" marR="36000" marT="9525" marB="0" anchor="b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kern="1200" dirty="0">
                          <a:solidFill>
                            <a:schemeClr val="bg2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64,0</a:t>
                      </a:r>
                    </a:p>
                  </a:txBody>
                  <a:tcPr marL="9525" marR="36000" marT="9525" marB="0" anchor="b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kern="1200" dirty="0">
                          <a:solidFill>
                            <a:schemeClr val="bg2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65,6</a:t>
                      </a:r>
                    </a:p>
                  </a:txBody>
                  <a:tcPr marL="9525" marR="36000" marT="9525" marB="0" anchor="b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63691">
                <a:tc>
                  <a:txBody>
                    <a:bodyPr/>
                    <a:lstStyle>
                      <a:lvl1pPr marL="0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90484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780970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171454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561938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952422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342908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733392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123875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rtl="0" fontAlgn="ctr"/>
                      <a:r>
                        <a:rPr lang="ru-RU" sz="1600" b="0" i="0" u="none" strike="noStrike" dirty="0">
                          <a:solidFill>
                            <a:schemeClr val="bg2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Сальдо торгового баланса</a:t>
                      </a:r>
                      <a:r>
                        <a:rPr lang="ru-RU" sz="1600" b="0" i="0" u="none" strike="noStrike" kern="1200" dirty="0">
                          <a:solidFill>
                            <a:srgbClr val="7F7F7F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, млрд $</a:t>
                      </a:r>
                    </a:p>
                  </a:txBody>
                  <a:tcPr marL="72000" marR="0" marT="0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kern="1200" dirty="0">
                          <a:solidFill>
                            <a:schemeClr val="bg2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20,5</a:t>
                      </a:r>
                    </a:p>
                  </a:txBody>
                  <a:tcPr marL="9525" marR="36000" marT="9525" marB="0" anchor="b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kern="1200" dirty="0">
                          <a:solidFill>
                            <a:schemeClr val="bg2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22,4</a:t>
                      </a:r>
                    </a:p>
                  </a:txBody>
                  <a:tcPr marL="9525" marR="36000" marT="9525" marB="0" anchor="b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kern="1200" dirty="0">
                          <a:solidFill>
                            <a:schemeClr val="bg2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28,4</a:t>
                      </a:r>
                    </a:p>
                  </a:txBody>
                  <a:tcPr marL="9525" marR="36000" marT="9525" marB="0" anchor="b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kern="1200" dirty="0">
                          <a:solidFill>
                            <a:schemeClr val="bg2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26,4</a:t>
                      </a:r>
                    </a:p>
                  </a:txBody>
                  <a:tcPr marL="9525" marR="36000" marT="9525" marB="0" anchor="b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kern="1200" dirty="0">
                          <a:solidFill>
                            <a:schemeClr val="bg2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27,8</a:t>
                      </a:r>
                    </a:p>
                  </a:txBody>
                  <a:tcPr marL="9525" marR="36000" marT="9525" marB="0" anchor="b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kern="1200" dirty="0">
                          <a:solidFill>
                            <a:schemeClr val="bg2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29,2</a:t>
                      </a:r>
                    </a:p>
                  </a:txBody>
                  <a:tcPr marL="9525" marR="36000" marT="9525" marB="0" anchor="b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C986F002-251E-4842-8EAB-C1387EFEFEAD}"/>
              </a:ext>
            </a:extLst>
          </p:cNvPr>
          <p:cNvSpPr txBox="1">
            <a:spLocks/>
          </p:cNvSpPr>
          <p:nvPr/>
        </p:nvSpPr>
        <p:spPr>
          <a:xfrm>
            <a:off x="746322" y="252000"/>
            <a:ext cx="11951123" cy="46513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l" defTabSz="780581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70000"/>
              <a:buFontTx/>
              <a:buNone/>
              <a:defRPr sz="1800" b="0" kern="1200">
                <a:solidFill>
                  <a:schemeClr val="bg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0" indent="0" algn="l" defTabSz="780581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70000"/>
              <a:buFontTx/>
              <a:buNone/>
              <a:defRPr sz="1500" kern="1200">
                <a:solidFill>
                  <a:schemeClr val="bg1"/>
                </a:solidFill>
                <a:latin typeface="+mj-lt"/>
                <a:ea typeface="+mn-ea"/>
                <a:cs typeface="Arial" panose="020B0604020202020204" pitchFamily="34" charset="0"/>
              </a:defRPr>
            </a:lvl2pPr>
            <a:lvl3pPr marL="0" indent="0" algn="l" defTabSz="780581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70000"/>
              <a:buFontTx/>
              <a:buNone/>
              <a:defRPr sz="1000" b="1" kern="1200">
                <a:solidFill>
                  <a:schemeClr val="bg1"/>
                </a:solidFill>
                <a:latin typeface="+mj-lt"/>
                <a:ea typeface="+mn-ea"/>
                <a:cs typeface="Arial" panose="020B0604020202020204" pitchFamily="34" charset="0"/>
              </a:defRPr>
            </a:lvl3pPr>
            <a:lvl4pPr marL="179912" indent="-179912" algn="l" defTabSz="780581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Arial" panose="020B0604020202020204" pitchFamily="34" charset="0"/>
              <a:buChar char="►"/>
              <a:defRPr sz="1000" kern="1200">
                <a:solidFill>
                  <a:schemeClr val="bg1"/>
                </a:solidFill>
                <a:latin typeface="+mj-lt"/>
                <a:ea typeface="+mn-ea"/>
                <a:cs typeface="Arial" panose="020B0604020202020204" pitchFamily="34" charset="0"/>
              </a:defRPr>
            </a:lvl4pPr>
            <a:lvl5pPr marL="359824" indent="-179912" algn="l" defTabSz="780581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Arial" panose="020B0604020202020204" pitchFamily="34" charset="0"/>
              <a:buChar char="►"/>
              <a:defRPr sz="1000" kern="1200">
                <a:solidFill>
                  <a:schemeClr val="bg1"/>
                </a:solidFill>
                <a:latin typeface="+mj-lt"/>
                <a:ea typeface="+mn-ea"/>
                <a:cs typeface="Arial" panose="020B0604020202020204" pitchFamily="34" charset="0"/>
              </a:defRPr>
            </a:lvl5pPr>
            <a:lvl6pPr marL="0" indent="-179912" algn="l" defTabSz="780581" rtl="0" eaLnBrk="1" latinLnBrk="0" hangingPunct="1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 sz="10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6pPr>
            <a:lvl7pPr marL="0" indent="0" algn="l" defTabSz="780581" rtl="0" eaLnBrk="1" latinLnBrk="0" hangingPunct="1">
              <a:spcBef>
                <a:spcPts val="0"/>
              </a:spcBef>
              <a:spcAft>
                <a:spcPts val="600"/>
              </a:spcAft>
              <a:buFontTx/>
              <a:buNone/>
              <a:defRPr sz="1000" b="1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7pPr>
            <a:lvl8pPr marL="0" indent="0" algn="l" defTabSz="780581" rtl="0" eaLnBrk="1" latinLnBrk="0" hangingPunct="1">
              <a:spcBef>
                <a:spcPts val="0"/>
              </a:spcBef>
              <a:spcAft>
                <a:spcPts val="600"/>
              </a:spcAft>
              <a:buFontTx/>
              <a:buNone/>
              <a:defRPr sz="1000" i="1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8pPr>
            <a:lvl9pPr marL="0" indent="0" algn="l" defTabSz="780581" rtl="0" eaLnBrk="1" latinLnBrk="0" hangingPunct="1">
              <a:spcBef>
                <a:spcPts val="0"/>
              </a:spcBef>
              <a:spcAft>
                <a:spcPts val="600"/>
              </a:spcAft>
              <a:buFontTx/>
              <a:buNone/>
              <a:defRPr sz="1000" b="1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  <a:buClr>
                <a:srgbClr val="FFE600"/>
              </a:buClr>
            </a:pPr>
            <a:r>
              <a:rPr lang="ru-RU" sz="28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Сценарий прогноза макропоказателей</a:t>
            </a:r>
            <a:endParaRPr lang="en-US" sz="2800" b="1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>
              <a:spcAft>
                <a:spcPts val="0"/>
              </a:spcAft>
              <a:buClr>
                <a:srgbClr val="FFE600"/>
              </a:buClr>
            </a:pPr>
            <a:r>
              <a:rPr lang="ru-RU" sz="16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(базовый сценарий: цена на нефть </a:t>
            </a:r>
            <a:r>
              <a:rPr lang="kk-KZ" sz="1600" b="1" i="1" dirty="0">
                <a:solidFill>
                  <a:srgbClr val="FF0000"/>
                </a:solidFill>
                <a:latin typeface="Century Gothic" panose="020B0502020202020204" pitchFamily="34" charset="0"/>
              </a:rPr>
              <a:t>80</a:t>
            </a:r>
            <a:r>
              <a:rPr lang="ru-RU" sz="16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 $/баррель, курс </a:t>
            </a:r>
            <a:r>
              <a:rPr lang="ru-RU" sz="1600" b="1" i="1" dirty="0">
                <a:solidFill>
                  <a:srgbClr val="FF0000"/>
                </a:solidFill>
                <a:latin typeface="Century Gothic" panose="020B0502020202020204" pitchFamily="34" charset="0"/>
              </a:rPr>
              <a:t>460</a:t>
            </a:r>
            <a:r>
              <a:rPr lang="ru-RU" sz="16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 тенге/</a:t>
            </a:r>
            <a:r>
              <a:rPr lang="en-US" sz="16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$</a:t>
            </a:r>
            <a:r>
              <a:rPr lang="ru-RU" sz="16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)</a:t>
            </a:r>
            <a:endParaRPr lang="ru-RU" sz="2800" b="1" dirty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9697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C986F002-251E-4842-8EAB-C1387EFEFEAD}"/>
              </a:ext>
            </a:extLst>
          </p:cNvPr>
          <p:cNvSpPr txBox="1">
            <a:spLocks/>
          </p:cNvSpPr>
          <p:nvPr/>
        </p:nvSpPr>
        <p:spPr>
          <a:xfrm>
            <a:off x="746322" y="252000"/>
            <a:ext cx="11951123" cy="46513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l" defTabSz="780581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70000"/>
              <a:buFontTx/>
              <a:buNone/>
              <a:defRPr sz="1800" b="0" kern="1200">
                <a:solidFill>
                  <a:schemeClr val="bg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0" indent="0" algn="l" defTabSz="780581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70000"/>
              <a:buFontTx/>
              <a:buNone/>
              <a:defRPr sz="1500" kern="1200">
                <a:solidFill>
                  <a:schemeClr val="bg1"/>
                </a:solidFill>
                <a:latin typeface="+mj-lt"/>
                <a:ea typeface="+mn-ea"/>
                <a:cs typeface="Arial" panose="020B0604020202020204" pitchFamily="34" charset="0"/>
              </a:defRPr>
            </a:lvl2pPr>
            <a:lvl3pPr marL="0" indent="0" algn="l" defTabSz="780581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70000"/>
              <a:buFontTx/>
              <a:buNone/>
              <a:defRPr sz="1000" b="1" kern="1200">
                <a:solidFill>
                  <a:schemeClr val="bg1"/>
                </a:solidFill>
                <a:latin typeface="+mj-lt"/>
                <a:ea typeface="+mn-ea"/>
                <a:cs typeface="Arial" panose="020B0604020202020204" pitchFamily="34" charset="0"/>
              </a:defRPr>
            </a:lvl3pPr>
            <a:lvl4pPr marL="179912" indent="-179912" algn="l" defTabSz="780581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Arial" panose="020B0604020202020204" pitchFamily="34" charset="0"/>
              <a:buChar char="►"/>
              <a:defRPr sz="1000" kern="1200">
                <a:solidFill>
                  <a:schemeClr val="bg1"/>
                </a:solidFill>
                <a:latin typeface="+mj-lt"/>
                <a:ea typeface="+mn-ea"/>
                <a:cs typeface="Arial" panose="020B0604020202020204" pitchFamily="34" charset="0"/>
              </a:defRPr>
            </a:lvl4pPr>
            <a:lvl5pPr marL="359824" indent="-179912" algn="l" defTabSz="780581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Arial" panose="020B0604020202020204" pitchFamily="34" charset="0"/>
              <a:buChar char="►"/>
              <a:defRPr sz="1000" kern="1200">
                <a:solidFill>
                  <a:schemeClr val="bg1"/>
                </a:solidFill>
                <a:latin typeface="+mj-lt"/>
                <a:ea typeface="+mn-ea"/>
                <a:cs typeface="Arial" panose="020B0604020202020204" pitchFamily="34" charset="0"/>
              </a:defRPr>
            </a:lvl5pPr>
            <a:lvl6pPr marL="0" indent="-179912" algn="l" defTabSz="780581" rtl="0" eaLnBrk="1" latinLnBrk="0" hangingPunct="1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 sz="10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6pPr>
            <a:lvl7pPr marL="0" indent="0" algn="l" defTabSz="780581" rtl="0" eaLnBrk="1" latinLnBrk="0" hangingPunct="1">
              <a:spcBef>
                <a:spcPts val="0"/>
              </a:spcBef>
              <a:spcAft>
                <a:spcPts val="600"/>
              </a:spcAft>
              <a:buFontTx/>
              <a:buNone/>
              <a:defRPr sz="1000" b="1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7pPr>
            <a:lvl8pPr marL="0" indent="0" algn="l" defTabSz="780581" rtl="0" eaLnBrk="1" latinLnBrk="0" hangingPunct="1">
              <a:spcBef>
                <a:spcPts val="0"/>
              </a:spcBef>
              <a:spcAft>
                <a:spcPts val="600"/>
              </a:spcAft>
              <a:buFontTx/>
              <a:buNone/>
              <a:defRPr sz="1000" i="1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8pPr>
            <a:lvl9pPr marL="0" indent="0" algn="l" defTabSz="780581" rtl="0" eaLnBrk="1" latinLnBrk="0" hangingPunct="1">
              <a:spcBef>
                <a:spcPts val="0"/>
              </a:spcBef>
              <a:spcAft>
                <a:spcPts val="600"/>
              </a:spcAft>
              <a:buFontTx/>
              <a:buNone/>
              <a:defRPr sz="1000" b="1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marR="0" lvl="0" indent="0" algn="l" defTabSz="78058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E600"/>
              </a:buClr>
              <a:buSzPct val="70000"/>
              <a:buFontTx/>
              <a:buNone/>
              <a:tabLst/>
              <a:defRPr/>
            </a:pPr>
            <a:r>
              <a:rPr kumimoji="0" lang="kk-KZ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Основные задачи при определении параметров республиканского бюджета и Национального фонда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42" name="Таблица 41">
            <a:extLst>
              <a:ext uri="{FF2B5EF4-FFF2-40B4-BE49-F238E27FC236}">
                <a16:creationId xmlns:a16="http://schemas.microsoft.com/office/drawing/2014/main" id="{52D69EB0-C97C-B552-DFE6-30D391CAFF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6005691"/>
              </p:ext>
            </p:extLst>
          </p:nvPr>
        </p:nvGraphicFramePr>
        <p:xfrm>
          <a:off x="1241811" y="1288551"/>
          <a:ext cx="10532467" cy="4982571"/>
        </p:xfrm>
        <a:graphic>
          <a:graphicData uri="http://schemas.openxmlformats.org/drawingml/2006/table">
            <a:tbl>
              <a:tblPr firstRow="1" bandRow="1"/>
              <a:tblGrid>
                <a:gridCol w="265062">
                  <a:extLst>
                    <a:ext uri="{9D8B030D-6E8A-4147-A177-3AD203B41FA5}">
                      <a16:colId xmlns:a16="http://schemas.microsoft.com/office/drawing/2014/main" val="3107607943"/>
                    </a:ext>
                  </a:extLst>
                </a:gridCol>
                <a:gridCol w="10267405">
                  <a:extLst>
                    <a:ext uri="{9D8B030D-6E8A-4147-A177-3AD203B41FA5}">
                      <a16:colId xmlns:a16="http://schemas.microsoft.com/office/drawing/2014/main" val="3533964584"/>
                    </a:ext>
                  </a:extLst>
                </a:gridCol>
              </a:tblGrid>
              <a:tr h="1660857">
                <a:tc>
                  <a:txBody>
                    <a:bodyPr/>
                    <a:lstStyle>
                      <a:lvl1pPr marL="0" algn="l" defTabSz="780581" rtl="0" eaLnBrk="1" latinLnBrk="0" hangingPunct="1">
                        <a:defRPr sz="15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90291" algn="l" defTabSz="780581" rtl="0" eaLnBrk="1" latinLnBrk="0" hangingPunct="1">
                        <a:defRPr sz="15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780581" algn="l" defTabSz="780581" rtl="0" eaLnBrk="1" latinLnBrk="0" hangingPunct="1">
                        <a:defRPr sz="15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170873" algn="l" defTabSz="780581" rtl="0" eaLnBrk="1" latinLnBrk="0" hangingPunct="1">
                        <a:defRPr sz="15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561165" algn="l" defTabSz="780581" rtl="0" eaLnBrk="1" latinLnBrk="0" hangingPunct="1">
                        <a:defRPr sz="15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951454" algn="l" defTabSz="780581" rtl="0" eaLnBrk="1" latinLnBrk="0" hangingPunct="1">
                        <a:defRPr sz="15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341745" algn="l" defTabSz="780581" rtl="0" eaLnBrk="1" latinLnBrk="0" hangingPunct="1">
                        <a:defRPr sz="15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732037" algn="l" defTabSz="780581" rtl="0" eaLnBrk="1" latinLnBrk="0" hangingPunct="1">
                        <a:defRPr sz="15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122326" algn="l" defTabSz="780581" rtl="0" eaLnBrk="1" latinLnBrk="0" hangingPunct="1">
                        <a:defRPr sz="15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770072" rtl="0" eaLnBrk="1" latinLnBrk="0" hangingPunct="1"/>
                      <a:endParaRPr lang="ru-RU" sz="800" b="1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780581" rtl="0" eaLnBrk="1" latinLnBrk="0" hangingPunct="1">
                        <a:defRPr sz="15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90291" algn="l" defTabSz="780581" rtl="0" eaLnBrk="1" latinLnBrk="0" hangingPunct="1">
                        <a:defRPr sz="15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780581" algn="l" defTabSz="780581" rtl="0" eaLnBrk="1" latinLnBrk="0" hangingPunct="1">
                        <a:defRPr sz="15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170873" algn="l" defTabSz="780581" rtl="0" eaLnBrk="1" latinLnBrk="0" hangingPunct="1">
                        <a:defRPr sz="15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561165" algn="l" defTabSz="780581" rtl="0" eaLnBrk="1" latinLnBrk="0" hangingPunct="1">
                        <a:defRPr sz="15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951454" algn="l" defTabSz="780581" rtl="0" eaLnBrk="1" latinLnBrk="0" hangingPunct="1">
                        <a:defRPr sz="15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341745" algn="l" defTabSz="780581" rtl="0" eaLnBrk="1" latinLnBrk="0" hangingPunct="1">
                        <a:defRPr sz="15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732037" algn="l" defTabSz="780581" rtl="0" eaLnBrk="1" latinLnBrk="0" hangingPunct="1">
                        <a:defRPr sz="15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122326" algn="l" defTabSz="780581" rtl="0" eaLnBrk="1" latinLnBrk="0" hangingPunct="1">
                        <a:defRPr sz="15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776222" rtl="0" eaLnBrk="1" latinLnBrk="0" hangingPunct="1"/>
                      <a:r>
                        <a:rPr lang="ru-RU" sz="2600" b="0" kern="1200" cap="small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+mn-ea"/>
                          <a:cs typeface="Arial" pitchFamily="34" charset="0"/>
                        </a:rPr>
                        <a:t>Обеспечение стабильности бюджетных параметров и </a:t>
                      </a:r>
                      <a:br>
                        <a:rPr lang="ru-RU" sz="2600" b="0" kern="1200" cap="small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+mn-ea"/>
                          <a:cs typeface="Arial" pitchFamily="34" charset="0"/>
                        </a:rPr>
                      </a:br>
                      <a:r>
                        <a:rPr lang="ru-RU" sz="2600" b="0" kern="1200" cap="small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+mn-ea"/>
                          <a:cs typeface="Arial" pitchFamily="34" charset="0"/>
                        </a:rPr>
                        <a:t>усиление сберегательной функции Национального фонда</a:t>
                      </a:r>
                    </a:p>
                  </a:txBody>
                  <a:tcPr marL="0" anchor="ctr">
                    <a:lnL w="31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0607094"/>
                  </a:ext>
                </a:extLst>
              </a:tr>
              <a:tr h="1660857">
                <a:tc>
                  <a:txBody>
                    <a:bodyPr/>
                    <a:lstStyle>
                      <a:lvl1pPr marL="0" algn="l" defTabSz="780581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90291" algn="l" defTabSz="780581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780581" algn="l" defTabSz="780581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170873" algn="l" defTabSz="780581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561165" algn="l" defTabSz="780581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951454" algn="l" defTabSz="780581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341745" algn="l" defTabSz="780581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732037" algn="l" defTabSz="780581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122326" algn="l" defTabSz="780581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770072" rtl="0" eaLnBrk="1" latinLnBrk="0" hangingPunct="1"/>
                      <a:endParaRPr lang="ru-RU" sz="800" b="1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780581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90291" algn="l" defTabSz="780581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780581" algn="l" defTabSz="780581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170873" algn="l" defTabSz="780581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561165" algn="l" defTabSz="780581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951454" algn="l" defTabSz="780581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341745" algn="l" defTabSz="780581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732037" algn="l" defTabSz="780581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122326" algn="l" defTabSz="780581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7762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600" b="0" kern="1200" cap="small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+mn-ea"/>
                          <a:cs typeface="Arial" pitchFamily="34" charset="0"/>
                        </a:rPr>
                        <a:t>Осуществление оценки возможных рисков </a:t>
                      </a:r>
                      <a:br>
                        <a:rPr lang="ru-RU" sz="2600" b="0" kern="1200" cap="small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+mn-ea"/>
                          <a:cs typeface="Arial" pitchFamily="34" charset="0"/>
                        </a:rPr>
                      </a:br>
                      <a:r>
                        <a:rPr lang="ru-RU" sz="2600" b="0" kern="1200" cap="small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+mn-ea"/>
                          <a:cs typeface="Arial" pitchFamily="34" charset="0"/>
                        </a:rPr>
                        <a:t>бюджетной политики в средне- и долгосрочном периоде</a:t>
                      </a:r>
                    </a:p>
                  </a:txBody>
                  <a:tcPr marL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9698962"/>
                  </a:ext>
                </a:extLst>
              </a:tr>
              <a:tr h="1660857">
                <a:tc>
                  <a:txBody>
                    <a:bodyPr/>
                    <a:lstStyle>
                      <a:lvl1pPr marL="0" algn="l" defTabSz="780581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90291" algn="l" defTabSz="780581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780581" algn="l" defTabSz="780581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170873" algn="l" defTabSz="780581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561165" algn="l" defTabSz="780581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951454" algn="l" defTabSz="780581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341745" algn="l" defTabSz="780581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732037" algn="l" defTabSz="780581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122326" algn="l" defTabSz="780581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770072" rtl="0" eaLnBrk="1" latinLnBrk="0" hangingPunct="1"/>
                      <a:endParaRPr lang="ru-RU" sz="800" b="1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780581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90291" algn="l" defTabSz="780581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780581" algn="l" defTabSz="780581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170873" algn="l" defTabSz="780581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561165" algn="l" defTabSz="780581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951454" algn="l" defTabSz="780581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341745" algn="l" defTabSz="780581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732037" algn="l" defTabSz="780581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122326" algn="l" defTabSz="780581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7762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600" b="0" kern="1200" cap="small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+mn-ea"/>
                          <a:cs typeface="Arial" pitchFamily="34" charset="0"/>
                        </a:rPr>
                        <a:t>Восстановление сбалансированности целевых ориентиров государственных финансов</a:t>
                      </a:r>
                    </a:p>
                  </a:txBody>
                  <a:tcPr marL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243684"/>
                  </a:ext>
                </a:extLst>
              </a:tr>
            </a:tbl>
          </a:graphicData>
        </a:graphic>
      </p:graphicFrame>
      <p:grpSp>
        <p:nvGrpSpPr>
          <p:cNvPr id="44" name="Group 201">
            <a:extLst>
              <a:ext uri="{FF2B5EF4-FFF2-40B4-BE49-F238E27FC236}">
                <a16:creationId xmlns:a16="http://schemas.microsoft.com/office/drawing/2014/main" id="{535F72F0-9ADD-451C-D473-5E00E1F77DEB}"/>
              </a:ext>
            </a:extLst>
          </p:cNvPr>
          <p:cNvGrpSpPr/>
          <p:nvPr/>
        </p:nvGrpSpPr>
        <p:grpSpPr>
          <a:xfrm>
            <a:off x="746322" y="1927576"/>
            <a:ext cx="468000" cy="468000"/>
            <a:chOff x="-183939" y="-926831"/>
            <a:chExt cx="3258938" cy="4319887"/>
          </a:xfrm>
          <a:solidFill>
            <a:srgbClr val="2E75B6">
              <a:alpha val="94902"/>
            </a:srgbClr>
          </a:solidFill>
        </p:grpSpPr>
        <p:sp>
          <p:nvSpPr>
            <p:cNvPr id="45" name="Freeform 34">
              <a:extLst>
                <a:ext uri="{FF2B5EF4-FFF2-40B4-BE49-F238E27FC236}">
                  <a16:creationId xmlns:a16="http://schemas.microsoft.com/office/drawing/2014/main" id="{097DC4FC-6264-F6E4-1A24-C6A7B096409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894" y="-926831"/>
              <a:ext cx="2864747" cy="2512561"/>
            </a:xfrm>
            <a:custGeom>
              <a:avLst/>
              <a:gdLst>
                <a:gd name="T0" fmla="*/ 180 w 1800"/>
                <a:gd name="T1" fmla="*/ 960 h 1200"/>
                <a:gd name="T2" fmla="*/ 305 w 1800"/>
                <a:gd name="T3" fmla="*/ 909 h 1200"/>
                <a:gd name="T4" fmla="*/ 482 w 1800"/>
                <a:gd name="T5" fmla="*/ 998 h 1200"/>
                <a:gd name="T6" fmla="*/ 480 w 1800"/>
                <a:gd name="T7" fmla="*/ 1020 h 1200"/>
                <a:gd name="T8" fmla="*/ 660 w 1800"/>
                <a:gd name="T9" fmla="*/ 1200 h 1200"/>
                <a:gd name="T10" fmla="*/ 840 w 1800"/>
                <a:gd name="T11" fmla="*/ 1020 h 1200"/>
                <a:gd name="T12" fmla="*/ 822 w 1800"/>
                <a:gd name="T13" fmla="*/ 943 h 1200"/>
                <a:gd name="T14" fmla="*/ 1063 w 1800"/>
                <a:gd name="T15" fmla="*/ 702 h 1200"/>
                <a:gd name="T16" fmla="*/ 1140 w 1800"/>
                <a:gd name="T17" fmla="*/ 720 h 1200"/>
                <a:gd name="T18" fmla="*/ 1320 w 1800"/>
                <a:gd name="T19" fmla="*/ 540 h 1200"/>
                <a:gd name="T20" fmla="*/ 1311 w 1800"/>
                <a:gd name="T21" fmla="*/ 487 h 1200"/>
                <a:gd name="T22" fmla="*/ 1520 w 1800"/>
                <a:gd name="T23" fmla="*/ 330 h 1200"/>
                <a:gd name="T24" fmla="*/ 1620 w 1800"/>
                <a:gd name="T25" fmla="*/ 360 h 1200"/>
                <a:gd name="T26" fmla="*/ 1800 w 1800"/>
                <a:gd name="T27" fmla="*/ 180 h 1200"/>
                <a:gd name="T28" fmla="*/ 1620 w 1800"/>
                <a:gd name="T29" fmla="*/ 0 h 1200"/>
                <a:gd name="T30" fmla="*/ 1440 w 1800"/>
                <a:gd name="T31" fmla="*/ 180 h 1200"/>
                <a:gd name="T32" fmla="*/ 1449 w 1800"/>
                <a:gd name="T33" fmla="*/ 233 h 1200"/>
                <a:gd name="T34" fmla="*/ 1240 w 1800"/>
                <a:gd name="T35" fmla="*/ 390 h 1200"/>
                <a:gd name="T36" fmla="*/ 1140 w 1800"/>
                <a:gd name="T37" fmla="*/ 360 h 1200"/>
                <a:gd name="T38" fmla="*/ 960 w 1800"/>
                <a:gd name="T39" fmla="*/ 540 h 1200"/>
                <a:gd name="T40" fmla="*/ 978 w 1800"/>
                <a:gd name="T41" fmla="*/ 617 h 1200"/>
                <a:gd name="T42" fmla="*/ 737 w 1800"/>
                <a:gd name="T43" fmla="*/ 858 h 1200"/>
                <a:gd name="T44" fmla="*/ 660 w 1800"/>
                <a:gd name="T45" fmla="*/ 840 h 1200"/>
                <a:gd name="T46" fmla="*/ 535 w 1800"/>
                <a:gd name="T47" fmla="*/ 891 h 1200"/>
                <a:gd name="T48" fmla="*/ 358 w 1800"/>
                <a:gd name="T49" fmla="*/ 802 h 1200"/>
                <a:gd name="T50" fmla="*/ 360 w 1800"/>
                <a:gd name="T51" fmla="*/ 780 h 1200"/>
                <a:gd name="T52" fmla="*/ 180 w 1800"/>
                <a:gd name="T53" fmla="*/ 600 h 1200"/>
                <a:gd name="T54" fmla="*/ 0 w 1800"/>
                <a:gd name="T55" fmla="*/ 780 h 1200"/>
                <a:gd name="T56" fmla="*/ 180 w 1800"/>
                <a:gd name="T57" fmla="*/ 960 h 1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800" h="1200">
                  <a:moveTo>
                    <a:pt x="180" y="960"/>
                  </a:moveTo>
                  <a:cubicBezTo>
                    <a:pt x="228" y="960"/>
                    <a:pt x="272" y="941"/>
                    <a:pt x="305" y="909"/>
                  </a:cubicBezTo>
                  <a:cubicBezTo>
                    <a:pt x="482" y="998"/>
                    <a:pt x="482" y="998"/>
                    <a:pt x="482" y="998"/>
                  </a:cubicBezTo>
                  <a:cubicBezTo>
                    <a:pt x="481" y="1005"/>
                    <a:pt x="480" y="1013"/>
                    <a:pt x="480" y="1020"/>
                  </a:cubicBezTo>
                  <a:cubicBezTo>
                    <a:pt x="480" y="1119"/>
                    <a:pt x="561" y="1200"/>
                    <a:pt x="660" y="1200"/>
                  </a:cubicBezTo>
                  <a:cubicBezTo>
                    <a:pt x="759" y="1200"/>
                    <a:pt x="840" y="1119"/>
                    <a:pt x="840" y="1020"/>
                  </a:cubicBezTo>
                  <a:cubicBezTo>
                    <a:pt x="840" y="992"/>
                    <a:pt x="833" y="966"/>
                    <a:pt x="822" y="943"/>
                  </a:cubicBezTo>
                  <a:cubicBezTo>
                    <a:pt x="1063" y="702"/>
                    <a:pt x="1063" y="702"/>
                    <a:pt x="1063" y="702"/>
                  </a:cubicBezTo>
                  <a:cubicBezTo>
                    <a:pt x="1086" y="713"/>
                    <a:pt x="1112" y="720"/>
                    <a:pt x="1140" y="720"/>
                  </a:cubicBezTo>
                  <a:cubicBezTo>
                    <a:pt x="1239" y="720"/>
                    <a:pt x="1320" y="639"/>
                    <a:pt x="1320" y="540"/>
                  </a:cubicBezTo>
                  <a:cubicBezTo>
                    <a:pt x="1320" y="521"/>
                    <a:pt x="1316" y="504"/>
                    <a:pt x="1311" y="487"/>
                  </a:cubicBezTo>
                  <a:cubicBezTo>
                    <a:pt x="1520" y="330"/>
                    <a:pt x="1520" y="330"/>
                    <a:pt x="1520" y="330"/>
                  </a:cubicBezTo>
                  <a:cubicBezTo>
                    <a:pt x="1549" y="349"/>
                    <a:pt x="1583" y="360"/>
                    <a:pt x="1620" y="360"/>
                  </a:cubicBezTo>
                  <a:cubicBezTo>
                    <a:pt x="1719" y="360"/>
                    <a:pt x="1800" y="279"/>
                    <a:pt x="1800" y="180"/>
                  </a:cubicBezTo>
                  <a:cubicBezTo>
                    <a:pt x="1800" y="81"/>
                    <a:pt x="1719" y="0"/>
                    <a:pt x="1620" y="0"/>
                  </a:cubicBezTo>
                  <a:cubicBezTo>
                    <a:pt x="1521" y="0"/>
                    <a:pt x="1440" y="81"/>
                    <a:pt x="1440" y="180"/>
                  </a:cubicBezTo>
                  <a:cubicBezTo>
                    <a:pt x="1440" y="199"/>
                    <a:pt x="1444" y="216"/>
                    <a:pt x="1449" y="233"/>
                  </a:cubicBezTo>
                  <a:cubicBezTo>
                    <a:pt x="1240" y="390"/>
                    <a:pt x="1240" y="390"/>
                    <a:pt x="1240" y="390"/>
                  </a:cubicBezTo>
                  <a:cubicBezTo>
                    <a:pt x="1211" y="371"/>
                    <a:pt x="1177" y="360"/>
                    <a:pt x="1140" y="360"/>
                  </a:cubicBezTo>
                  <a:cubicBezTo>
                    <a:pt x="1041" y="360"/>
                    <a:pt x="960" y="441"/>
                    <a:pt x="960" y="540"/>
                  </a:cubicBezTo>
                  <a:cubicBezTo>
                    <a:pt x="960" y="568"/>
                    <a:pt x="967" y="594"/>
                    <a:pt x="978" y="617"/>
                  </a:cubicBezTo>
                  <a:cubicBezTo>
                    <a:pt x="737" y="858"/>
                    <a:pt x="737" y="858"/>
                    <a:pt x="737" y="858"/>
                  </a:cubicBezTo>
                  <a:cubicBezTo>
                    <a:pt x="714" y="847"/>
                    <a:pt x="688" y="840"/>
                    <a:pt x="660" y="840"/>
                  </a:cubicBezTo>
                  <a:cubicBezTo>
                    <a:pt x="612" y="840"/>
                    <a:pt x="568" y="859"/>
                    <a:pt x="535" y="891"/>
                  </a:cubicBezTo>
                  <a:cubicBezTo>
                    <a:pt x="358" y="802"/>
                    <a:pt x="358" y="802"/>
                    <a:pt x="358" y="802"/>
                  </a:cubicBezTo>
                  <a:cubicBezTo>
                    <a:pt x="359" y="795"/>
                    <a:pt x="360" y="787"/>
                    <a:pt x="360" y="780"/>
                  </a:cubicBezTo>
                  <a:cubicBezTo>
                    <a:pt x="360" y="681"/>
                    <a:pt x="279" y="600"/>
                    <a:pt x="180" y="600"/>
                  </a:cubicBezTo>
                  <a:cubicBezTo>
                    <a:pt x="81" y="600"/>
                    <a:pt x="0" y="681"/>
                    <a:pt x="0" y="780"/>
                  </a:cubicBezTo>
                  <a:cubicBezTo>
                    <a:pt x="0" y="879"/>
                    <a:pt x="81" y="960"/>
                    <a:pt x="180" y="96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>
                <a:defRPr/>
              </a:pPr>
              <a:endParaRPr lang="en-IN" sz="1800" kern="0">
                <a:solidFill>
                  <a:prstClr val="black"/>
                </a:solidFill>
                <a:latin typeface="Times New Roman"/>
              </a:endParaRPr>
            </a:p>
          </p:txBody>
        </p:sp>
        <p:sp>
          <p:nvSpPr>
            <p:cNvPr id="46" name="Freeform 35">
              <a:extLst>
                <a:ext uri="{FF2B5EF4-FFF2-40B4-BE49-F238E27FC236}">
                  <a16:creationId xmlns:a16="http://schemas.microsoft.com/office/drawing/2014/main" id="{B35FAB76-1D03-EEB7-1367-420F054F9165}"/>
                </a:ext>
              </a:extLst>
            </p:cNvPr>
            <p:cNvSpPr>
              <a:spLocks/>
            </p:cNvSpPr>
            <p:nvPr/>
          </p:nvSpPr>
          <p:spPr bwMode="auto">
            <a:xfrm>
              <a:off x="-183939" y="362223"/>
              <a:ext cx="3258938" cy="3030833"/>
            </a:xfrm>
            <a:custGeom>
              <a:avLst/>
              <a:gdLst>
                <a:gd name="T0" fmla="*/ 1988 w 2048"/>
                <a:gd name="T1" fmla="*/ 1328 h 1448"/>
                <a:gd name="T2" fmla="*/ 1924 w 2048"/>
                <a:gd name="T3" fmla="*/ 1328 h 1448"/>
                <a:gd name="T4" fmla="*/ 1924 w 2048"/>
                <a:gd name="T5" fmla="*/ 60 h 1448"/>
                <a:gd name="T6" fmla="*/ 1864 w 2048"/>
                <a:gd name="T7" fmla="*/ 0 h 1448"/>
                <a:gd name="T8" fmla="*/ 1624 w 2048"/>
                <a:gd name="T9" fmla="*/ 0 h 1448"/>
                <a:gd name="T10" fmla="*/ 1564 w 2048"/>
                <a:gd name="T11" fmla="*/ 60 h 1448"/>
                <a:gd name="T12" fmla="*/ 1564 w 2048"/>
                <a:gd name="T13" fmla="*/ 1328 h 1448"/>
                <a:gd name="T14" fmla="*/ 1444 w 2048"/>
                <a:gd name="T15" fmla="*/ 1328 h 1448"/>
                <a:gd name="T16" fmla="*/ 1444 w 2048"/>
                <a:gd name="T17" fmla="*/ 420 h 1448"/>
                <a:gd name="T18" fmla="*/ 1384 w 2048"/>
                <a:gd name="T19" fmla="*/ 360 h 1448"/>
                <a:gd name="T20" fmla="*/ 1144 w 2048"/>
                <a:gd name="T21" fmla="*/ 360 h 1448"/>
                <a:gd name="T22" fmla="*/ 1084 w 2048"/>
                <a:gd name="T23" fmla="*/ 420 h 1448"/>
                <a:gd name="T24" fmla="*/ 1084 w 2048"/>
                <a:gd name="T25" fmla="*/ 1328 h 1448"/>
                <a:gd name="T26" fmla="*/ 964 w 2048"/>
                <a:gd name="T27" fmla="*/ 1328 h 1448"/>
                <a:gd name="T28" fmla="*/ 964 w 2048"/>
                <a:gd name="T29" fmla="*/ 900 h 1448"/>
                <a:gd name="T30" fmla="*/ 904 w 2048"/>
                <a:gd name="T31" fmla="*/ 840 h 1448"/>
                <a:gd name="T32" fmla="*/ 664 w 2048"/>
                <a:gd name="T33" fmla="*/ 840 h 1448"/>
                <a:gd name="T34" fmla="*/ 604 w 2048"/>
                <a:gd name="T35" fmla="*/ 900 h 1448"/>
                <a:gd name="T36" fmla="*/ 604 w 2048"/>
                <a:gd name="T37" fmla="*/ 1328 h 1448"/>
                <a:gd name="T38" fmla="*/ 484 w 2048"/>
                <a:gd name="T39" fmla="*/ 1328 h 1448"/>
                <a:gd name="T40" fmla="*/ 484 w 2048"/>
                <a:gd name="T41" fmla="*/ 660 h 1448"/>
                <a:gd name="T42" fmla="*/ 424 w 2048"/>
                <a:gd name="T43" fmla="*/ 600 h 1448"/>
                <a:gd name="T44" fmla="*/ 184 w 2048"/>
                <a:gd name="T45" fmla="*/ 600 h 1448"/>
                <a:gd name="T46" fmla="*/ 124 w 2048"/>
                <a:gd name="T47" fmla="*/ 660 h 1448"/>
                <a:gd name="T48" fmla="*/ 124 w 2048"/>
                <a:gd name="T49" fmla="*/ 1328 h 1448"/>
                <a:gd name="T50" fmla="*/ 60 w 2048"/>
                <a:gd name="T51" fmla="*/ 1328 h 1448"/>
                <a:gd name="T52" fmla="*/ 0 w 2048"/>
                <a:gd name="T53" fmla="*/ 1388 h 1448"/>
                <a:gd name="T54" fmla="*/ 60 w 2048"/>
                <a:gd name="T55" fmla="*/ 1448 h 1448"/>
                <a:gd name="T56" fmla="*/ 1988 w 2048"/>
                <a:gd name="T57" fmla="*/ 1448 h 1448"/>
                <a:gd name="T58" fmla="*/ 2048 w 2048"/>
                <a:gd name="T59" fmla="*/ 1388 h 1448"/>
                <a:gd name="T60" fmla="*/ 1988 w 2048"/>
                <a:gd name="T61" fmla="*/ 1328 h 1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048" h="1448">
                  <a:moveTo>
                    <a:pt x="1988" y="1328"/>
                  </a:moveTo>
                  <a:cubicBezTo>
                    <a:pt x="1924" y="1328"/>
                    <a:pt x="1924" y="1328"/>
                    <a:pt x="1924" y="1328"/>
                  </a:cubicBezTo>
                  <a:cubicBezTo>
                    <a:pt x="1924" y="60"/>
                    <a:pt x="1924" y="60"/>
                    <a:pt x="1924" y="60"/>
                  </a:cubicBezTo>
                  <a:cubicBezTo>
                    <a:pt x="1924" y="27"/>
                    <a:pt x="1897" y="0"/>
                    <a:pt x="1864" y="0"/>
                  </a:cubicBezTo>
                  <a:cubicBezTo>
                    <a:pt x="1624" y="0"/>
                    <a:pt x="1624" y="0"/>
                    <a:pt x="1624" y="0"/>
                  </a:cubicBezTo>
                  <a:cubicBezTo>
                    <a:pt x="1591" y="0"/>
                    <a:pt x="1564" y="27"/>
                    <a:pt x="1564" y="60"/>
                  </a:cubicBezTo>
                  <a:cubicBezTo>
                    <a:pt x="1564" y="1328"/>
                    <a:pt x="1564" y="1328"/>
                    <a:pt x="1564" y="1328"/>
                  </a:cubicBezTo>
                  <a:cubicBezTo>
                    <a:pt x="1444" y="1328"/>
                    <a:pt x="1444" y="1328"/>
                    <a:pt x="1444" y="1328"/>
                  </a:cubicBezTo>
                  <a:cubicBezTo>
                    <a:pt x="1444" y="420"/>
                    <a:pt x="1444" y="420"/>
                    <a:pt x="1444" y="420"/>
                  </a:cubicBezTo>
                  <a:cubicBezTo>
                    <a:pt x="1444" y="387"/>
                    <a:pt x="1417" y="360"/>
                    <a:pt x="1384" y="360"/>
                  </a:cubicBezTo>
                  <a:cubicBezTo>
                    <a:pt x="1144" y="360"/>
                    <a:pt x="1144" y="360"/>
                    <a:pt x="1144" y="360"/>
                  </a:cubicBezTo>
                  <a:cubicBezTo>
                    <a:pt x="1111" y="360"/>
                    <a:pt x="1084" y="387"/>
                    <a:pt x="1084" y="420"/>
                  </a:cubicBezTo>
                  <a:cubicBezTo>
                    <a:pt x="1084" y="1328"/>
                    <a:pt x="1084" y="1328"/>
                    <a:pt x="1084" y="1328"/>
                  </a:cubicBezTo>
                  <a:cubicBezTo>
                    <a:pt x="964" y="1328"/>
                    <a:pt x="964" y="1328"/>
                    <a:pt x="964" y="1328"/>
                  </a:cubicBezTo>
                  <a:cubicBezTo>
                    <a:pt x="964" y="900"/>
                    <a:pt x="964" y="900"/>
                    <a:pt x="964" y="900"/>
                  </a:cubicBezTo>
                  <a:cubicBezTo>
                    <a:pt x="964" y="867"/>
                    <a:pt x="937" y="840"/>
                    <a:pt x="904" y="840"/>
                  </a:cubicBezTo>
                  <a:cubicBezTo>
                    <a:pt x="664" y="840"/>
                    <a:pt x="664" y="840"/>
                    <a:pt x="664" y="840"/>
                  </a:cubicBezTo>
                  <a:cubicBezTo>
                    <a:pt x="631" y="840"/>
                    <a:pt x="604" y="867"/>
                    <a:pt x="604" y="900"/>
                  </a:cubicBezTo>
                  <a:cubicBezTo>
                    <a:pt x="604" y="1328"/>
                    <a:pt x="604" y="1328"/>
                    <a:pt x="604" y="1328"/>
                  </a:cubicBezTo>
                  <a:cubicBezTo>
                    <a:pt x="484" y="1328"/>
                    <a:pt x="484" y="1328"/>
                    <a:pt x="484" y="1328"/>
                  </a:cubicBezTo>
                  <a:cubicBezTo>
                    <a:pt x="484" y="660"/>
                    <a:pt x="484" y="660"/>
                    <a:pt x="484" y="660"/>
                  </a:cubicBezTo>
                  <a:cubicBezTo>
                    <a:pt x="484" y="627"/>
                    <a:pt x="457" y="600"/>
                    <a:pt x="424" y="600"/>
                  </a:cubicBezTo>
                  <a:cubicBezTo>
                    <a:pt x="184" y="600"/>
                    <a:pt x="184" y="600"/>
                    <a:pt x="184" y="600"/>
                  </a:cubicBezTo>
                  <a:cubicBezTo>
                    <a:pt x="151" y="600"/>
                    <a:pt x="124" y="627"/>
                    <a:pt x="124" y="660"/>
                  </a:cubicBezTo>
                  <a:cubicBezTo>
                    <a:pt x="124" y="1328"/>
                    <a:pt x="124" y="1328"/>
                    <a:pt x="124" y="1328"/>
                  </a:cubicBezTo>
                  <a:cubicBezTo>
                    <a:pt x="60" y="1328"/>
                    <a:pt x="60" y="1328"/>
                    <a:pt x="60" y="1328"/>
                  </a:cubicBezTo>
                  <a:cubicBezTo>
                    <a:pt x="27" y="1328"/>
                    <a:pt x="0" y="1355"/>
                    <a:pt x="0" y="1388"/>
                  </a:cubicBezTo>
                  <a:cubicBezTo>
                    <a:pt x="0" y="1421"/>
                    <a:pt x="27" y="1448"/>
                    <a:pt x="60" y="1448"/>
                  </a:cubicBezTo>
                  <a:cubicBezTo>
                    <a:pt x="1988" y="1448"/>
                    <a:pt x="1988" y="1448"/>
                    <a:pt x="1988" y="1448"/>
                  </a:cubicBezTo>
                  <a:cubicBezTo>
                    <a:pt x="2021" y="1448"/>
                    <a:pt x="2048" y="1421"/>
                    <a:pt x="2048" y="1388"/>
                  </a:cubicBezTo>
                  <a:cubicBezTo>
                    <a:pt x="2048" y="1355"/>
                    <a:pt x="2021" y="1328"/>
                    <a:pt x="1988" y="132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>
                <a:defRPr/>
              </a:pPr>
              <a:endParaRPr lang="en-IN" sz="1800" kern="0">
                <a:solidFill>
                  <a:prstClr val="black"/>
                </a:solidFill>
                <a:latin typeface="Times New Roman"/>
              </a:endParaRPr>
            </a:p>
          </p:txBody>
        </p:sp>
      </p:grp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22" y="3563870"/>
            <a:ext cx="547674" cy="487163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949" y="5167564"/>
            <a:ext cx="494011" cy="487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455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C986F002-251E-4842-8EAB-C1387EFEFEAD}"/>
              </a:ext>
            </a:extLst>
          </p:cNvPr>
          <p:cNvSpPr txBox="1">
            <a:spLocks/>
          </p:cNvSpPr>
          <p:nvPr/>
        </p:nvSpPr>
        <p:spPr>
          <a:xfrm>
            <a:off x="746322" y="252000"/>
            <a:ext cx="11951123" cy="46513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l" defTabSz="780581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70000"/>
              <a:buFontTx/>
              <a:buNone/>
              <a:defRPr sz="1800" b="0" kern="1200">
                <a:solidFill>
                  <a:schemeClr val="bg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0" indent="0" algn="l" defTabSz="780581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70000"/>
              <a:buFontTx/>
              <a:buNone/>
              <a:defRPr sz="1500" kern="1200">
                <a:solidFill>
                  <a:schemeClr val="bg1"/>
                </a:solidFill>
                <a:latin typeface="+mj-lt"/>
                <a:ea typeface="+mn-ea"/>
                <a:cs typeface="Arial" panose="020B0604020202020204" pitchFamily="34" charset="0"/>
              </a:defRPr>
            </a:lvl2pPr>
            <a:lvl3pPr marL="0" indent="0" algn="l" defTabSz="780581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70000"/>
              <a:buFontTx/>
              <a:buNone/>
              <a:defRPr sz="1000" b="1" kern="1200">
                <a:solidFill>
                  <a:schemeClr val="bg1"/>
                </a:solidFill>
                <a:latin typeface="+mj-lt"/>
                <a:ea typeface="+mn-ea"/>
                <a:cs typeface="Arial" panose="020B0604020202020204" pitchFamily="34" charset="0"/>
              </a:defRPr>
            </a:lvl3pPr>
            <a:lvl4pPr marL="179912" indent="-179912" algn="l" defTabSz="780581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Arial" panose="020B0604020202020204" pitchFamily="34" charset="0"/>
              <a:buChar char="►"/>
              <a:defRPr sz="1000" kern="1200">
                <a:solidFill>
                  <a:schemeClr val="bg1"/>
                </a:solidFill>
                <a:latin typeface="+mj-lt"/>
                <a:ea typeface="+mn-ea"/>
                <a:cs typeface="Arial" panose="020B0604020202020204" pitchFamily="34" charset="0"/>
              </a:defRPr>
            </a:lvl4pPr>
            <a:lvl5pPr marL="359824" indent="-179912" algn="l" defTabSz="780581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Arial" panose="020B0604020202020204" pitchFamily="34" charset="0"/>
              <a:buChar char="►"/>
              <a:defRPr sz="1000" kern="1200">
                <a:solidFill>
                  <a:schemeClr val="bg1"/>
                </a:solidFill>
                <a:latin typeface="+mj-lt"/>
                <a:ea typeface="+mn-ea"/>
                <a:cs typeface="Arial" panose="020B0604020202020204" pitchFamily="34" charset="0"/>
              </a:defRPr>
            </a:lvl5pPr>
            <a:lvl6pPr marL="0" indent="-179912" algn="l" defTabSz="780581" rtl="0" eaLnBrk="1" latinLnBrk="0" hangingPunct="1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 sz="10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6pPr>
            <a:lvl7pPr marL="0" indent="0" algn="l" defTabSz="780581" rtl="0" eaLnBrk="1" latinLnBrk="0" hangingPunct="1">
              <a:spcBef>
                <a:spcPts val="0"/>
              </a:spcBef>
              <a:spcAft>
                <a:spcPts val="600"/>
              </a:spcAft>
              <a:buFontTx/>
              <a:buNone/>
              <a:defRPr sz="1000" b="1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7pPr>
            <a:lvl8pPr marL="0" indent="0" algn="l" defTabSz="780581" rtl="0" eaLnBrk="1" latinLnBrk="0" hangingPunct="1">
              <a:spcBef>
                <a:spcPts val="0"/>
              </a:spcBef>
              <a:spcAft>
                <a:spcPts val="600"/>
              </a:spcAft>
              <a:buFontTx/>
              <a:buNone/>
              <a:defRPr sz="1000" i="1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8pPr>
            <a:lvl9pPr marL="0" indent="0" algn="l" defTabSz="780581" rtl="0" eaLnBrk="1" latinLnBrk="0" hangingPunct="1">
              <a:spcBef>
                <a:spcPts val="0"/>
              </a:spcBef>
              <a:spcAft>
                <a:spcPts val="600"/>
              </a:spcAft>
              <a:buFontTx/>
              <a:buNone/>
              <a:defRPr sz="1000" b="1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9pPr>
          </a:lstStyle>
          <a:p>
            <a:pPr lvl="0" defTabSz="914400" eaLnBrk="0" fontAlgn="base" hangingPunct="0">
              <a:lnSpc>
                <a:spcPct val="90000"/>
              </a:lnSpc>
              <a:spcBef>
                <a:spcPts val="1102"/>
              </a:spcBef>
              <a:spcAft>
                <a:spcPct val="0"/>
              </a:spcAft>
              <a:buClrTx/>
              <a:buSzTx/>
            </a:pPr>
            <a:r>
              <a:rPr lang="ru-RU" sz="2940" b="1" dirty="0">
                <a:solidFill>
                  <a:prstClr val="black"/>
                </a:solidFill>
                <a:latin typeface="Century Gothic" panose="020B0502020202020204" pitchFamily="34" charset="0"/>
              </a:rPr>
              <a:t>Темпы роста доходов республиканского бюджета</a:t>
            </a:r>
            <a:endParaRPr lang="ru-RU" sz="2800" b="1" dirty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45" name="Google Shape;277;p4">
            <a:extLst>
              <a:ext uri="{FF2B5EF4-FFF2-40B4-BE49-F238E27FC236}">
                <a16:creationId xmlns:a16="http://schemas.microsoft.com/office/drawing/2014/main" id="{A4890DB9-70ED-4B69-81EE-791E043F083E}"/>
              </a:ext>
            </a:extLst>
          </p:cNvPr>
          <p:cNvGrpSpPr/>
          <p:nvPr/>
        </p:nvGrpSpPr>
        <p:grpSpPr>
          <a:xfrm rot="5400000">
            <a:off x="3216889" y="3366421"/>
            <a:ext cx="249837" cy="744972"/>
            <a:chOff x="6801474" y="1968366"/>
            <a:chExt cx="245504" cy="802802"/>
          </a:xfrm>
        </p:grpSpPr>
        <p:sp>
          <p:nvSpPr>
            <p:cNvPr id="46" name="Google Shape;278;p4">
              <a:extLst>
                <a:ext uri="{FF2B5EF4-FFF2-40B4-BE49-F238E27FC236}">
                  <a16:creationId xmlns:a16="http://schemas.microsoft.com/office/drawing/2014/main" id="{D0A977B9-EBFD-4F08-8A01-5C911C9052FA}"/>
                </a:ext>
              </a:extLst>
            </p:cNvPr>
            <p:cNvSpPr/>
            <p:nvPr/>
          </p:nvSpPr>
          <p:spPr>
            <a:xfrm>
              <a:off x="6846057" y="1968366"/>
              <a:ext cx="156341" cy="80280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134372" tIns="67168" rIns="134372" bIns="67168" anchor="ctr" anchorCtr="0">
              <a:noAutofit/>
            </a:bodyPr>
            <a:lstStyle>
              <a:defPPr>
                <a:defRPr lang="ru-RU"/>
              </a:defPPr>
              <a:lvl1pPr marL="0" algn="l" defTabSz="68580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1343985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377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endParaRPr>
            </a:p>
          </p:txBody>
        </p:sp>
        <p:grpSp>
          <p:nvGrpSpPr>
            <p:cNvPr id="47" name="Google Shape;279;p4">
              <a:extLst>
                <a:ext uri="{FF2B5EF4-FFF2-40B4-BE49-F238E27FC236}">
                  <a16:creationId xmlns:a16="http://schemas.microsoft.com/office/drawing/2014/main" id="{69ABD94F-698C-496B-BEA3-6CF29ABA110F}"/>
                </a:ext>
              </a:extLst>
            </p:cNvPr>
            <p:cNvGrpSpPr/>
            <p:nvPr/>
          </p:nvGrpSpPr>
          <p:grpSpPr>
            <a:xfrm>
              <a:off x="6801474" y="2095154"/>
              <a:ext cx="245504" cy="549228"/>
              <a:chOff x="6191200" y="3238500"/>
              <a:chExt cx="681225" cy="1524000"/>
            </a:xfrm>
          </p:grpSpPr>
          <p:sp>
            <p:nvSpPr>
              <p:cNvPr id="48" name="Google Shape;280;p4">
                <a:extLst>
                  <a:ext uri="{FF2B5EF4-FFF2-40B4-BE49-F238E27FC236}">
                    <a16:creationId xmlns:a16="http://schemas.microsoft.com/office/drawing/2014/main" id="{B87C21BB-5EA8-46BD-A3B7-F2672733E347}"/>
                  </a:ext>
                </a:extLst>
              </p:cNvPr>
              <p:cNvSpPr/>
              <p:nvPr/>
            </p:nvSpPr>
            <p:spPr>
              <a:xfrm>
                <a:off x="6191200" y="3238500"/>
                <a:ext cx="438150" cy="1524000"/>
              </a:xfrm>
              <a:custGeom>
                <a:avLst/>
                <a:gdLst/>
                <a:ahLst/>
                <a:cxnLst/>
                <a:rect l="l" t="t" r="r" b="b"/>
                <a:pathLst>
                  <a:path w="1460501" h="5080001" extrusionOk="0">
                    <a:moveTo>
                      <a:pt x="0" y="0"/>
                    </a:moveTo>
                    <a:lnTo>
                      <a:pt x="1460500" y="2540000"/>
                    </a:lnTo>
                    <a:lnTo>
                      <a:pt x="0" y="5080000"/>
                    </a:lnTo>
                  </a:path>
                </a:pathLst>
              </a:custGeom>
              <a:noFill/>
              <a:ln w="9525" cap="rnd" cmpd="sng">
                <a:solidFill>
                  <a:schemeClr val="tx1">
                    <a:lumMod val="75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34372" tIns="67168" rIns="134372" bIns="67168" anchor="ctr" anchorCtr="0">
                <a:noAutofit/>
              </a:bodyPr>
              <a:lstStyle>
                <a:defPPr>
                  <a:defRPr lang="ru-RU"/>
                </a:defPPr>
                <a:lvl1pPr marL="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3429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858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287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145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0574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4003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7432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1343985" rtl="0" eaLnBrk="1" fontAlgn="base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377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Arial"/>
                  <a:cs typeface="Arial" panose="020B0604020202020204" pitchFamily="34" charset="0"/>
                  <a:sym typeface="Arial"/>
                </a:endParaRPr>
              </a:p>
            </p:txBody>
          </p:sp>
          <p:sp>
            <p:nvSpPr>
              <p:cNvPr id="49" name="Google Shape;281;p4">
                <a:extLst>
                  <a:ext uri="{FF2B5EF4-FFF2-40B4-BE49-F238E27FC236}">
                    <a16:creationId xmlns:a16="http://schemas.microsoft.com/office/drawing/2014/main" id="{D08734E6-AAD7-4DCF-95A6-27BFF74A6756}"/>
                  </a:ext>
                </a:extLst>
              </p:cNvPr>
              <p:cNvSpPr/>
              <p:nvPr/>
            </p:nvSpPr>
            <p:spPr>
              <a:xfrm>
                <a:off x="6434275" y="3238500"/>
                <a:ext cx="438150" cy="1524000"/>
              </a:xfrm>
              <a:custGeom>
                <a:avLst/>
                <a:gdLst/>
                <a:ahLst/>
                <a:cxnLst/>
                <a:rect l="l" t="t" r="r" b="b"/>
                <a:pathLst>
                  <a:path w="1460501" h="5080001" extrusionOk="0">
                    <a:moveTo>
                      <a:pt x="0" y="0"/>
                    </a:moveTo>
                    <a:lnTo>
                      <a:pt x="1460500" y="2540000"/>
                    </a:lnTo>
                    <a:lnTo>
                      <a:pt x="0" y="5080000"/>
                    </a:lnTo>
                  </a:path>
                </a:pathLst>
              </a:custGeom>
              <a:noFill/>
              <a:ln w="9525" cap="rnd" cmpd="sng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34372" tIns="67168" rIns="134372" bIns="67168" anchor="ctr" anchorCtr="0">
                <a:noAutofit/>
              </a:bodyPr>
              <a:lstStyle>
                <a:defPPr>
                  <a:defRPr lang="ru-RU"/>
                </a:defPPr>
                <a:lvl1pPr marL="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3429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858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287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145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0574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4003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7432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1343985" rtl="0" eaLnBrk="1" fontAlgn="base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377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Arial"/>
                  <a:cs typeface="Arial" panose="020B0604020202020204" pitchFamily="34" charset="0"/>
                  <a:sym typeface="Arial"/>
                </a:endParaRPr>
              </a:p>
            </p:txBody>
          </p:sp>
        </p:grpSp>
      </p:grpSp>
      <p:sp>
        <p:nvSpPr>
          <p:cNvPr id="50" name="Rectangle 286">
            <a:extLst>
              <a:ext uri="{FF2B5EF4-FFF2-40B4-BE49-F238E27FC236}">
                <a16:creationId xmlns:a16="http://schemas.microsoft.com/office/drawing/2014/main" id="{90E8E612-AD68-4E7B-AD80-1CCB60BA4FAB}"/>
              </a:ext>
            </a:extLst>
          </p:cNvPr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408406" y="1994147"/>
            <a:ext cx="5630986" cy="1456479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</a:ln>
          <a:effectLst/>
        </p:spPr>
        <p:txBody>
          <a:bodyPr rtlCol="0" anchor="ctr">
            <a:noAutofit/>
          </a:bodyPr>
          <a:lstStyle>
            <a:defPPr>
              <a:defRPr lang="en-US"/>
            </a:defPPr>
            <a:lvl1pPr algn="ctr">
              <a:defRPr sz="1100">
                <a:latin typeface="+mn-lt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 marL="671976" marR="0" lvl="1" indent="0" algn="l" defTabSz="1343953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205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9C3D6261-C224-4FBC-B6E0-4EDC4CB82407}"/>
              </a:ext>
            </a:extLst>
          </p:cNvPr>
          <p:cNvSpPr txBox="1"/>
          <p:nvPr/>
        </p:nvSpPr>
        <p:spPr>
          <a:xfrm>
            <a:off x="405594" y="1274908"/>
            <a:ext cx="5630987" cy="725711"/>
          </a:xfrm>
          <a:prstGeom prst="rect">
            <a:avLst/>
          </a:prstGeom>
          <a:solidFill>
            <a:sysClr val="window" lastClr="FFFFFF">
              <a:lumMod val="95000"/>
            </a:sysClr>
          </a:solidFill>
        </p:spPr>
        <p:txBody>
          <a:bodyPr wrap="square">
            <a:spAutoFit/>
          </a:bodyPr>
          <a:lstStyle/>
          <a:p>
            <a:pPr marL="0" marR="0" lvl="0" indent="0" algn="ctr" defTabSz="101498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58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Доходы республиканского бюджета </a:t>
            </a:r>
            <a:br>
              <a:rPr kumimoji="0" lang="ru-RU" sz="2058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</a:br>
            <a:r>
              <a:rPr kumimoji="0" lang="ru-RU" sz="2058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на 2024</a:t>
            </a:r>
            <a:r>
              <a:rPr kumimoji="0" lang="ru-RU" sz="2058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kumimoji="0" lang="ru-RU" sz="2058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–</a:t>
            </a:r>
            <a:r>
              <a:rPr kumimoji="0" lang="ru-RU" sz="2058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kumimoji="0" lang="ru-RU" sz="2058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2026 годы 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748067" y="3064117"/>
            <a:ext cx="915635" cy="3638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101498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764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трлн ₸</a:t>
            </a:r>
          </a:p>
        </p:txBody>
      </p:sp>
      <p:sp>
        <p:nvSpPr>
          <p:cNvPr id="53" name="object 6"/>
          <p:cNvSpPr txBox="1"/>
          <p:nvPr/>
        </p:nvSpPr>
        <p:spPr>
          <a:xfrm>
            <a:off x="637395" y="2373282"/>
            <a:ext cx="2192362" cy="769902"/>
          </a:xfrm>
          <a:prstGeom prst="rect">
            <a:avLst/>
          </a:prstGeom>
        </p:spPr>
        <p:txBody>
          <a:bodyPr vert="horz" wrap="square" lIns="0" tIns="45731" rIns="0" bIns="0" rtlCol="0">
            <a:spAutoFit/>
          </a:bodyPr>
          <a:lstStyle/>
          <a:p>
            <a:pPr marL="18666" marR="0" lvl="0" indent="0" algn="l" defTabSz="1014989" rtl="0" eaLnBrk="0" fontAlgn="base" latinLnBrk="0" hangingPunct="0">
              <a:lnSpc>
                <a:spcPct val="100000"/>
              </a:lnSpc>
              <a:spcBef>
                <a:spcPts val="566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4703" b="1" i="0" u="none" strike="noStrike" kern="1200" cap="none" spc="-7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entury Gothic" panose="020B0502020202020204" pitchFamily="34" charset="0"/>
                <a:cs typeface="Arial"/>
              </a:rPr>
              <a:t>16</a:t>
            </a:r>
            <a:r>
              <a:rPr kumimoji="0" lang="ru-RU" sz="4703" b="1" i="0" u="none" strike="noStrike" kern="1200" cap="none" spc="-7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entury Gothic" panose="020B0502020202020204" pitchFamily="34" charset="0"/>
                <a:cs typeface="Arial"/>
              </a:rPr>
              <a:t>,1</a:t>
            </a:r>
            <a:endParaRPr kumimoji="0" sz="4703" b="1" i="0" u="none" strike="noStrike" kern="1200" cap="none" spc="-7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entury Gothic" panose="020B0502020202020204" pitchFamily="34" charset="0"/>
              <a:cs typeface="Arial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648843" y="2082676"/>
            <a:ext cx="1217321" cy="3638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81198" lvl="0" indent="0" algn="ctr" defTabSz="1014989" rtl="0" eaLnBrk="0" fontAlgn="base" latinLnBrk="0" hangingPunct="0">
              <a:lnSpc>
                <a:spcPct val="100000"/>
              </a:lnSpc>
              <a:spcBef>
                <a:spcPts val="389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764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cs typeface="Arial"/>
              </a:rPr>
              <a:t>2024 год</a:t>
            </a:r>
          </a:p>
        </p:txBody>
      </p:sp>
      <p:sp>
        <p:nvSpPr>
          <p:cNvPr id="55" name="Прямоугольник 54"/>
          <p:cNvSpPr/>
          <p:nvPr/>
        </p:nvSpPr>
        <p:spPr>
          <a:xfrm>
            <a:off x="2852643" y="3045451"/>
            <a:ext cx="915635" cy="3638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101498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764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трлн ₸</a:t>
            </a:r>
          </a:p>
        </p:txBody>
      </p:sp>
      <p:sp>
        <p:nvSpPr>
          <p:cNvPr id="56" name="object 6"/>
          <p:cNvSpPr txBox="1"/>
          <p:nvPr/>
        </p:nvSpPr>
        <p:spPr>
          <a:xfrm>
            <a:off x="2680347" y="2363950"/>
            <a:ext cx="2192362" cy="769902"/>
          </a:xfrm>
          <a:prstGeom prst="rect">
            <a:avLst/>
          </a:prstGeom>
        </p:spPr>
        <p:txBody>
          <a:bodyPr vert="horz" wrap="square" lIns="0" tIns="45731" rIns="0" bIns="0" rtlCol="0">
            <a:spAutoFit/>
          </a:bodyPr>
          <a:lstStyle/>
          <a:p>
            <a:pPr marL="18666" marR="0" lvl="0" indent="0" algn="l" defTabSz="1014989" rtl="0" eaLnBrk="0" fontAlgn="base" latinLnBrk="0" hangingPunct="0">
              <a:lnSpc>
                <a:spcPct val="100000"/>
              </a:lnSpc>
              <a:spcBef>
                <a:spcPts val="566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4703" b="1" i="0" u="none" strike="noStrike" kern="1200" cap="none" spc="-7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entury Gothic" panose="020B0502020202020204" pitchFamily="34" charset="0"/>
                <a:cs typeface="Arial"/>
              </a:rPr>
              <a:t>1</a:t>
            </a:r>
            <a:r>
              <a:rPr kumimoji="0" lang="en-US" sz="4703" b="1" i="0" u="none" strike="noStrike" kern="1200" cap="none" spc="-7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entury Gothic" panose="020B0502020202020204" pitchFamily="34" charset="0"/>
                <a:cs typeface="Arial"/>
              </a:rPr>
              <a:t>7</a:t>
            </a:r>
            <a:r>
              <a:rPr kumimoji="0" lang="kk-KZ" sz="4703" b="1" i="0" u="none" strike="noStrike" kern="1200" cap="none" spc="-7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entury Gothic" panose="020B0502020202020204" pitchFamily="34" charset="0"/>
                <a:cs typeface="Arial"/>
              </a:rPr>
              <a:t>,</a:t>
            </a:r>
            <a:r>
              <a:rPr kumimoji="0" lang="en-US" sz="4703" b="1" i="0" u="none" strike="noStrike" kern="1200" cap="none" spc="-7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entury Gothic" panose="020B0502020202020204" pitchFamily="34" charset="0"/>
                <a:cs typeface="Arial"/>
              </a:rPr>
              <a:t>4</a:t>
            </a:r>
            <a:endParaRPr kumimoji="0" sz="4703" b="1" i="0" u="none" strike="noStrike" kern="1200" cap="none" spc="-7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entury Gothic" panose="020B0502020202020204" pitchFamily="34" charset="0"/>
              <a:cs typeface="Arial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2730087" y="2073343"/>
            <a:ext cx="1217321" cy="3638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81198" algn="ctr" defTabSz="1014989" eaLnBrk="0" fontAlgn="base" hangingPunct="0">
              <a:spcBef>
                <a:spcPts val="389"/>
              </a:spcBef>
              <a:spcAft>
                <a:spcPct val="0"/>
              </a:spcAft>
            </a:pPr>
            <a:r>
              <a:rPr lang="ru-RU" sz="1764" b="1" dirty="0">
                <a:solidFill>
                  <a:schemeClr val="bg1"/>
                </a:solidFill>
                <a:latin typeface="Century Gothic" panose="020B0502020202020204" pitchFamily="34" charset="0"/>
                <a:cs typeface="Arial"/>
              </a:rPr>
              <a:t>2025 год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4770560" y="3026785"/>
            <a:ext cx="915635" cy="3638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101498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764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трлн ₸</a:t>
            </a:r>
          </a:p>
        </p:txBody>
      </p:sp>
      <p:sp>
        <p:nvSpPr>
          <p:cNvPr id="59" name="object 6"/>
          <p:cNvSpPr txBox="1"/>
          <p:nvPr/>
        </p:nvSpPr>
        <p:spPr>
          <a:xfrm>
            <a:off x="4631123" y="2373282"/>
            <a:ext cx="1526877" cy="769902"/>
          </a:xfrm>
          <a:prstGeom prst="rect">
            <a:avLst/>
          </a:prstGeom>
        </p:spPr>
        <p:txBody>
          <a:bodyPr vert="horz" wrap="square" lIns="0" tIns="45731" rIns="0" bIns="0" rtlCol="0">
            <a:spAutoFit/>
          </a:bodyPr>
          <a:lstStyle/>
          <a:p>
            <a:pPr marL="18666" marR="0" lvl="0" indent="0" algn="l" defTabSz="1014989" rtl="0" eaLnBrk="0" fontAlgn="base" latinLnBrk="0" hangingPunct="0">
              <a:lnSpc>
                <a:spcPct val="100000"/>
              </a:lnSpc>
              <a:spcBef>
                <a:spcPts val="566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4703" b="1" i="0" u="none" strike="noStrike" kern="1200" cap="none" spc="-7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entury Gothic" panose="020B0502020202020204" pitchFamily="34" charset="0"/>
                <a:cs typeface="Arial"/>
              </a:rPr>
              <a:t>18,4</a:t>
            </a:r>
            <a:endParaRPr kumimoji="0" sz="4703" b="1" i="0" u="none" strike="noStrike" kern="1200" cap="none" spc="-7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entury Gothic" panose="020B0502020202020204" pitchFamily="34" charset="0"/>
              <a:cs typeface="Arial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4662004" y="2082676"/>
            <a:ext cx="1217321" cy="3638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81198" algn="ctr" defTabSz="1014989" eaLnBrk="0" fontAlgn="base" hangingPunct="0">
              <a:spcBef>
                <a:spcPts val="389"/>
              </a:spcBef>
              <a:spcAft>
                <a:spcPct val="0"/>
              </a:spcAft>
            </a:pPr>
            <a:r>
              <a:rPr lang="ru-RU" sz="1764" b="1" dirty="0">
                <a:solidFill>
                  <a:schemeClr val="bg1"/>
                </a:solidFill>
                <a:latin typeface="Century Gothic" panose="020B0502020202020204" pitchFamily="34" charset="0"/>
                <a:cs typeface="Arial"/>
              </a:rPr>
              <a:t>2026 год</a:t>
            </a:r>
          </a:p>
        </p:txBody>
      </p:sp>
      <p:grpSp>
        <p:nvGrpSpPr>
          <p:cNvPr id="61" name="Группа 60"/>
          <p:cNvGrpSpPr/>
          <p:nvPr/>
        </p:nvGrpSpPr>
        <p:grpSpPr>
          <a:xfrm>
            <a:off x="6904125" y="1260136"/>
            <a:ext cx="6095134" cy="728055"/>
            <a:chOff x="4694504" y="-1091564"/>
            <a:chExt cx="4491117" cy="495359"/>
          </a:xfrm>
        </p:grpSpPr>
        <p:grpSp>
          <p:nvGrpSpPr>
            <p:cNvPr id="62" name="Группа 61"/>
            <p:cNvGrpSpPr/>
            <p:nvPr/>
          </p:nvGrpSpPr>
          <p:grpSpPr>
            <a:xfrm>
              <a:off x="4694504" y="-1091564"/>
              <a:ext cx="4491117" cy="495359"/>
              <a:chOff x="59584" y="-1322441"/>
              <a:chExt cx="6780045" cy="495359"/>
            </a:xfrm>
          </p:grpSpPr>
          <p:sp>
            <p:nvSpPr>
              <p:cNvPr id="64" name="Rectangle 286">
                <a:extLst>
                  <a:ext uri="{FF2B5EF4-FFF2-40B4-BE49-F238E27FC236}">
                    <a16:creationId xmlns:a16="http://schemas.microsoft.com/office/drawing/2014/main" id="{96346146-8758-4B27-9047-53355E1E1E33}"/>
                  </a:ext>
                </a:extLst>
              </p:cNvPr>
              <p:cNvSpPr txBox="1">
                <a:spLocks noChangeArrowheads="1"/>
              </p:cNvSpPr>
              <p:nvPr>
                <p:custDataLst>
                  <p:tags r:id="rId2"/>
                </p:custDataLst>
              </p:nvPr>
            </p:nvSpPr>
            <p:spPr bwMode="gray">
              <a:xfrm>
                <a:off x="59584" y="-1322441"/>
                <a:ext cx="6336000" cy="432001"/>
              </a:xfrm>
              <a:prstGeom prst="roundRect">
                <a:avLst>
                  <a:gd name="adj" fmla="val 0"/>
                </a:avLst>
              </a:prstGeom>
              <a:noFill/>
              <a:ln w="9525" cap="flat" cmpd="sng" algn="ctr">
                <a:noFill/>
                <a:prstDash val="solid"/>
              </a:ln>
              <a:effectLst/>
            </p:spPr>
            <p:txBody>
              <a:bodyPr rtlCol="0" anchor="ctr">
                <a:noAutofit/>
              </a:bodyPr>
              <a:lstStyle>
                <a:defPPr>
                  <a:defRPr lang="en-US"/>
                </a:defPPr>
                <a:lvl1pPr algn="ctr">
                  <a:defRPr sz="1100">
                    <a:latin typeface="+mn-lt"/>
                  </a:defRPr>
                </a:lvl1pPr>
                <a:lvl2pPr>
                  <a:defRPr>
                    <a:solidFill>
                      <a:schemeClr val="lt1"/>
                    </a:solidFill>
                    <a:latin typeface="+mn-lt"/>
                  </a:defRPr>
                </a:lvl2pPr>
                <a:lvl3pPr>
                  <a:defRPr>
                    <a:solidFill>
                      <a:schemeClr val="lt1"/>
                    </a:solidFill>
                    <a:latin typeface="+mn-lt"/>
                  </a:defRPr>
                </a:lvl3pPr>
                <a:lvl4pPr>
                  <a:defRPr>
                    <a:solidFill>
                      <a:schemeClr val="lt1"/>
                    </a:solidFill>
                    <a:latin typeface="+mn-lt"/>
                  </a:defRPr>
                </a:lvl4pPr>
                <a:lvl5pPr>
                  <a:defRPr>
                    <a:solidFill>
                      <a:schemeClr val="lt1"/>
                    </a:solidFill>
                    <a:latin typeface="+mn-lt"/>
                  </a:defRPr>
                </a:lvl5pPr>
                <a:lvl6pPr>
                  <a:defRPr>
                    <a:solidFill>
                      <a:schemeClr val="lt1"/>
                    </a:solidFill>
                    <a:latin typeface="+mn-lt"/>
                  </a:defRPr>
                </a:lvl6pPr>
                <a:lvl7pPr>
                  <a:defRPr>
                    <a:solidFill>
                      <a:schemeClr val="lt1"/>
                    </a:solidFill>
                    <a:latin typeface="+mn-lt"/>
                  </a:defRPr>
                </a:lvl7pPr>
                <a:lvl8pPr>
                  <a:defRPr>
                    <a:solidFill>
                      <a:schemeClr val="lt1"/>
                    </a:solidFill>
                    <a:latin typeface="+mn-lt"/>
                  </a:defRPr>
                </a:lvl8pPr>
                <a:lvl9pPr>
                  <a:defRPr>
                    <a:solidFill>
                      <a:schemeClr val="lt1"/>
                    </a:solidFill>
                    <a:latin typeface="+mn-lt"/>
                  </a:defRPr>
                </a:lvl9pPr>
              </a:lstStyle>
              <a:p>
                <a:pPr marL="506328" marR="0" lvl="1" indent="165666" algn="l" defTabSz="1014989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17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ＭＳ Ｐゴシック"/>
                  <a:cs typeface="+mn-cs"/>
                </a:endParaRPr>
              </a:p>
            </p:txBody>
          </p:sp>
          <p:sp>
            <p:nvSpPr>
              <p:cNvPr id="65" name="Rectangle 35">
                <a:extLst>
                  <a:ext uri="{FF2B5EF4-FFF2-40B4-BE49-F238E27FC236}">
                    <a16:creationId xmlns:a16="http://schemas.microsoft.com/office/drawing/2014/main" id="{535F39BC-8A02-4A7A-A119-4CF9D3BA4712}"/>
                  </a:ext>
                </a:extLst>
              </p:cNvPr>
              <p:cNvSpPr/>
              <p:nvPr/>
            </p:nvSpPr>
            <p:spPr>
              <a:xfrm>
                <a:off x="1168291" y="-1320846"/>
                <a:ext cx="5671338" cy="4937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10" lvl="0" defTabSz="1014989" eaLnBrk="0" fontAlgn="base" hangingPunct="0">
                  <a:spcBef>
                    <a:spcPts val="882"/>
                  </a:spcBef>
                  <a:defRPr/>
                </a:pPr>
                <a:r>
                  <a:rPr kumimoji="0" lang="ru-RU" sz="2058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160B7"/>
                    </a:solidFill>
                    <a:effectLst/>
                    <a:uLnTx/>
                    <a:uFillTx/>
                    <a:latin typeface="Century Gothic" panose="020B0502020202020204" pitchFamily="34" charset="0"/>
                  </a:rPr>
                  <a:t>Рос</a:t>
                </a:r>
                <a:r>
                  <a:rPr lang="kk-KZ" sz="2058" b="1" dirty="0">
                    <a:solidFill>
                      <a:srgbClr val="0160B7"/>
                    </a:solidFill>
                    <a:latin typeface="Century Gothic" panose="020B0502020202020204" pitchFamily="34" charset="0"/>
                  </a:rPr>
                  <a:t>т</a:t>
                </a:r>
                <a:r>
                  <a:rPr kumimoji="0" lang="ru-RU" sz="2058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160B7"/>
                    </a:solidFill>
                    <a:effectLst/>
                    <a:uLnTx/>
                    <a:uFillTx/>
                    <a:latin typeface="Century Gothic" panose="020B0502020202020204" pitchFamily="34" charset="0"/>
                  </a:rPr>
                  <a:t> доли собственных </a:t>
                </a:r>
                <a:br>
                  <a:rPr kumimoji="0" lang="ru-RU" sz="2058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160B7"/>
                    </a:solidFill>
                    <a:effectLst/>
                    <a:uLnTx/>
                    <a:uFillTx/>
                    <a:latin typeface="Century Gothic" panose="020B0502020202020204" pitchFamily="34" charset="0"/>
                  </a:rPr>
                </a:br>
                <a:r>
                  <a:rPr kumimoji="0" lang="ru-RU" sz="2058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160B7"/>
                    </a:solidFill>
                    <a:effectLst/>
                    <a:uLnTx/>
                    <a:uFillTx/>
                    <a:latin typeface="Century Gothic" panose="020B0502020202020204" pitchFamily="34" charset="0"/>
                  </a:rPr>
                  <a:t>доходов в бюджете </a:t>
                </a:r>
                <a:r>
                  <a:rPr lang="ru-RU" altLang="ru-RU" sz="1900" i="1" dirty="0">
                    <a:solidFill>
                      <a:srgbClr val="0160B7"/>
                    </a:solidFill>
                    <a:latin typeface="Century Gothic" panose="020B0502020202020204" pitchFamily="34" charset="0"/>
                  </a:rPr>
                  <a:t>(в % от расходов)</a:t>
                </a:r>
                <a:endParaRPr lang="ru-RU" sz="1900" i="1" dirty="0">
                  <a:solidFill>
                    <a:srgbClr val="0160B7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66" name="Oval 185">
                <a:extLst>
                  <a:ext uri="{FF2B5EF4-FFF2-40B4-BE49-F238E27FC236}">
                    <a16:creationId xmlns:a16="http://schemas.microsoft.com/office/drawing/2014/main" id="{3D5333D7-A96D-4DCF-ADAD-3A127F185C55}"/>
                  </a:ext>
                </a:extLst>
              </p:cNvPr>
              <p:cNvSpPr/>
              <p:nvPr/>
            </p:nvSpPr>
            <p:spPr bwMode="gray">
              <a:xfrm>
                <a:off x="455781" y="-1262957"/>
                <a:ext cx="680770" cy="391903"/>
              </a:xfrm>
              <a:prstGeom prst="ellipse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rgbClr val="FFC000"/>
                </a:solidFill>
                <a:prstDash val="solid"/>
              </a:ln>
              <a:effectLst/>
            </p:spPr>
            <p:txBody>
              <a:bodyPr rot="0" spcFirstLastPara="0" vertOverflow="overflow" horzOverflow="overflow" vert="horz" wrap="square" lIns="98784" tIns="49391" rIns="98784" bIns="49391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134398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352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/>
                  <a:cs typeface="+mn-cs"/>
                </a:endParaRPr>
              </a:p>
            </p:txBody>
          </p:sp>
        </p:grpSp>
        <p:pic>
          <p:nvPicPr>
            <p:cNvPr id="63" name="Picture 2" descr="Иконки верный. Скачать иконку верный. Страница 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35463" y="-1049652"/>
              <a:ext cx="493451" cy="4408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67" name="Таблица 21">
            <a:extLst>
              <a:ext uri="{FF2B5EF4-FFF2-40B4-BE49-F238E27FC236}">
                <a16:creationId xmlns:a16="http://schemas.microsoft.com/office/drawing/2014/main" id="{1FC2B25C-E289-41DF-84DA-8215795EE0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0673927"/>
              </p:ext>
            </p:extLst>
          </p:nvPr>
        </p:nvGraphicFramePr>
        <p:xfrm>
          <a:off x="440516" y="3998999"/>
          <a:ext cx="5596065" cy="3058824"/>
        </p:xfrm>
        <a:graphic>
          <a:graphicData uri="http://schemas.openxmlformats.org/drawingml/2006/table">
            <a:tbl>
              <a:tblPr/>
              <a:tblGrid>
                <a:gridCol w="4798646">
                  <a:extLst>
                    <a:ext uri="{9D8B030D-6E8A-4147-A177-3AD203B41FA5}">
                      <a16:colId xmlns:a16="http://schemas.microsoft.com/office/drawing/2014/main" val="1390038518"/>
                    </a:ext>
                  </a:extLst>
                </a:gridCol>
                <a:gridCol w="7974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3204">
                <a:tc gridSpan="2">
                  <a:txBody>
                    <a:bodyPr/>
                    <a:lstStyle>
                      <a:lvl1pPr marL="0" algn="l" defTabSz="780581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90291" algn="l" defTabSz="780581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780581" algn="l" defTabSz="780581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170873" algn="l" defTabSz="780581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561165" algn="l" defTabSz="780581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951454" algn="l" defTabSz="780581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341745" algn="l" defTabSz="780581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732037" algn="l" defTabSz="780581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122326" algn="l" defTabSz="780581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600" b="1" kern="1200" dirty="0">
                          <a:solidFill>
                            <a:prstClr val="black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Увеличение доходов на 2024 год относительно </a:t>
                      </a:r>
                      <a:br>
                        <a:rPr lang="ru-RU" altLang="ru-RU" sz="1600" b="1" kern="1200" dirty="0">
                          <a:solidFill>
                            <a:prstClr val="black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</a:br>
                      <a:r>
                        <a:rPr lang="ru-RU" altLang="ru-RU" sz="1600" b="1" kern="1200" dirty="0">
                          <a:solidFill>
                            <a:prstClr val="black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оценки 2023 года за счет</a:t>
                      </a:r>
                      <a:r>
                        <a:rPr lang="ru-RU" altLang="ru-RU" sz="1500" b="1" i="1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altLang="ru-RU" sz="1500" b="0" i="1" kern="12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(в млрд ₸)</a:t>
                      </a:r>
                      <a:r>
                        <a:rPr lang="ru-RU" altLang="ru-RU" sz="1600" b="1" kern="1200" dirty="0">
                          <a:solidFill>
                            <a:prstClr val="black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:</a:t>
                      </a:r>
                    </a:p>
                  </a:txBody>
                  <a:tcPr marL="0" marR="3968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ltUpDiag">
                      <a:fgClr>
                        <a:schemeClr val="accent1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2110989546"/>
                  </a:ext>
                </a:extLst>
              </a:tr>
              <a:tr h="22864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увеличения темпов развития экономики</a:t>
                      </a:r>
                      <a:endParaRPr kumimoji="0" lang="ru-RU" sz="1300" b="0" i="1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00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2 107,7</a:t>
                      </a:r>
                    </a:p>
                  </a:txBody>
                  <a:tcPr marL="10500" marR="72000" marT="105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7235188"/>
                  </a:ext>
                </a:extLst>
              </a:tr>
              <a:tr h="43720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улучшения налогового и таможенного администрирования и цифровизации</a:t>
                      </a:r>
                    </a:p>
                  </a:txBody>
                  <a:tcPr marL="25200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687537" rtl="0" eaLnBrk="1" fontAlgn="ctr" latinLnBrk="0" hangingPunct="1"/>
                      <a:r>
                        <a:rPr lang="kk-KZ" sz="15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917,2</a:t>
                      </a:r>
                      <a:endParaRPr lang="ru-RU" sz="1500" b="0" i="0" u="none" strike="noStrike" kern="12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10500" marR="72000" marT="1050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3135452"/>
                  </a:ext>
                </a:extLst>
              </a:tr>
              <a:tr h="40806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внесения изменений в законодательство</a:t>
                      </a: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 </a:t>
                      </a:r>
                      <a:b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ru-RU" sz="13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увеличение ставок акцизов на табачные изделия) </a:t>
                      </a:r>
                    </a:p>
                  </a:txBody>
                  <a:tcPr marL="25200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687537" rtl="0" eaLnBrk="1" fontAlgn="ctr" latinLnBrk="0" hangingPunct="1"/>
                      <a:r>
                        <a:rPr lang="kk-KZ" sz="15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14,7</a:t>
                      </a:r>
                      <a:endParaRPr lang="ru-RU" sz="1500" b="0" i="0" u="none" strike="noStrike" kern="12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10500" marR="72000" marT="1050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4021982"/>
                  </a:ext>
                </a:extLst>
              </a:tr>
              <a:tr h="43720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5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изменения объема облагаемого экспорта нефти</a:t>
                      </a:r>
                    </a:p>
                  </a:txBody>
                  <a:tcPr marL="25200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687537" rtl="0" eaLnBrk="1" fontAlgn="ctr" latinLnBrk="0" hangingPunct="1"/>
                      <a:r>
                        <a:rPr lang="ru-RU" sz="15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47,8</a:t>
                      </a:r>
                    </a:p>
                  </a:txBody>
                  <a:tcPr marL="10500" marR="72000" marT="105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5778182"/>
                  </a:ext>
                </a:extLst>
              </a:tr>
              <a:tr h="22864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изменения курса </a:t>
                      </a:r>
                      <a:r>
                        <a:rPr kumimoji="0" lang="ru-RU" sz="15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тенге к доллару США</a:t>
                      </a:r>
                      <a:endParaRPr kumimoji="0" lang="ru-RU" sz="1500" b="0" i="1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00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687537" rtl="0" eaLnBrk="1" fontAlgn="ctr" latinLnBrk="0" hangingPunct="1"/>
                      <a:r>
                        <a:rPr lang="ru-RU" sz="15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36,3</a:t>
                      </a:r>
                    </a:p>
                  </a:txBody>
                  <a:tcPr marL="10500" marR="72000" marT="105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864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других</a:t>
                      </a:r>
                      <a:r>
                        <a:rPr kumimoji="0" lang="ru-RU" sz="13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5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факторов</a:t>
                      </a:r>
                      <a:endParaRPr kumimoji="0" lang="ru-RU" sz="13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00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687537" rtl="0" eaLnBrk="1" fontAlgn="ctr" latinLnBrk="0" hangingPunct="1"/>
                      <a:r>
                        <a:rPr lang="kk-KZ" sz="15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89,4</a:t>
                      </a:r>
                      <a:endParaRPr lang="ru-RU" sz="1500" b="0" i="0" u="none" strike="noStrike" kern="12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10500" marR="72000" marT="105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3720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уменьшение за счет увеличения сумм возврата НДС, разовых поступлений и др.</a:t>
                      </a:r>
                    </a:p>
                  </a:txBody>
                  <a:tcPr marL="25200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687537" rtl="0" eaLnBrk="1" fontAlgn="ctr" latinLnBrk="0" hangingPunct="1"/>
                      <a:r>
                        <a:rPr lang="ru-RU" sz="15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-513</a:t>
                      </a:r>
                    </a:p>
                  </a:txBody>
                  <a:tcPr marL="10500" marR="72000" marT="105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6702691"/>
                  </a:ext>
                </a:extLst>
              </a:tr>
            </a:tbl>
          </a:graphicData>
        </a:graphic>
      </p:graphicFrame>
      <p:pic>
        <p:nvPicPr>
          <p:cNvPr id="68" name="Рисунок 67">
            <a:extLst>
              <a:ext uri="{FF2B5EF4-FFF2-40B4-BE49-F238E27FC236}">
                <a16:creationId xmlns:a16="http://schemas.microsoft.com/office/drawing/2014/main" id="{DCB6F59F-6330-6C04-E481-1A6F3F726702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duotone>
              <a:prstClr val="black"/>
              <a:sysClr val="window" lastClr="FFFFFF">
                <a:lumMod val="50000"/>
                <a:tint val="45000"/>
                <a:satMod val="400000"/>
              </a:sys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242" t="2948" r="-1"/>
          <a:stretch/>
        </p:blipFill>
        <p:spPr>
          <a:xfrm flipH="1">
            <a:off x="6685100" y="1260136"/>
            <a:ext cx="36783" cy="5688000"/>
          </a:xfrm>
          <a:prstGeom prst="rect">
            <a:avLst/>
          </a:prstGeom>
        </p:spPr>
      </p:pic>
      <p:graphicFrame>
        <p:nvGraphicFramePr>
          <p:cNvPr id="69" name="Диаграмма 68">
            <a:extLst>
              <a:ext uri="{FF2B5EF4-FFF2-40B4-BE49-F238E27FC236}">
                <a16:creationId xmlns:a16="http://schemas.microsoft.com/office/drawing/2014/main" id="{20CF6BB7-B728-FC19-C440-5BC656904D7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6717973"/>
              </p:ext>
            </p:extLst>
          </p:nvPr>
        </p:nvGraphicFramePr>
        <p:xfrm>
          <a:off x="6912005" y="2373282"/>
          <a:ext cx="6087254" cy="4705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285064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C986F002-251E-4842-8EAB-C1387EFEFEAD}"/>
              </a:ext>
            </a:extLst>
          </p:cNvPr>
          <p:cNvSpPr txBox="1">
            <a:spLocks/>
          </p:cNvSpPr>
          <p:nvPr/>
        </p:nvSpPr>
        <p:spPr>
          <a:xfrm>
            <a:off x="746322" y="252000"/>
            <a:ext cx="11951123" cy="46513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l" defTabSz="780581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70000"/>
              <a:buFontTx/>
              <a:buNone/>
              <a:defRPr sz="1800" b="0" kern="1200">
                <a:solidFill>
                  <a:schemeClr val="bg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0" indent="0" algn="l" defTabSz="780581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70000"/>
              <a:buFontTx/>
              <a:buNone/>
              <a:defRPr sz="1500" kern="1200">
                <a:solidFill>
                  <a:schemeClr val="bg1"/>
                </a:solidFill>
                <a:latin typeface="+mj-lt"/>
                <a:ea typeface="+mn-ea"/>
                <a:cs typeface="Arial" panose="020B0604020202020204" pitchFamily="34" charset="0"/>
              </a:defRPr>
            </a:lvl2pPr>
            <a:lvl3pPr marL="0" indent="0" algn="l" defTabSz="780581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70000"/>
              <a:buFontTx/>
              <a:buNone/>
              <a:defRPr sz="1000" b="1" kern="1200">
                <a:solidFill>
                  <a:schemeClr val="bg1"/>
                </a:solidFill>
                <a:latin typeface="+mj-lt"/>
                <a:ea typeface="+mn-ea"/>
                <a:cs typeface="Arial" panose="020B0604020202020204" pitchFamily="34" charset="0"/>
              </a:defRPr>
            </a:lvl3pPr>
            <a:lvl4pPr marL="179912" indent="-179912" algn="l" defTabSz="780581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Arial" panose="020B0604020202020204" pitchFamily="34" charset="0"/>
              <a:buChar char="►"/>
              <a:defRPr sz="1000" kern="1200">
                <a:solidFill>
                  <a:schemeClr val="bg1"/>
                </a:solidFill>
                <a:latin typeface="+mj-lt"/>
                <a:ea typeface="+mn-ea"/>
                <a:cs typeface="Arial" panose="020B0604020202020204" pitchFamily="34" charset="0"/>
              </a:defRPr>
            </a:lvl4pPr>
            <a:lvl5pPr marL="359824" indent="-179912" algn="l" defTabSz="780581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Arial" panose="020B0604020202020204" pitchFamily="34" charset="0"/>
              <a:buChar char="►"/>
              <a:defRPr sz="1000" kern="1200">
                <a:solidFill>
                  <a:schemeClr val="bg1"/>
                </a:solidFill>
                <a:latin typeface="+mj-lt"/>
                <a:ea typeface="+mn-ea"/>
                <a:cs typeface="Arial" panose="020B0604020202020204" pitchFamily="34" charset="0"/>
              </a:defRPr>
            </a:lvl5pPr>
            <a:lvl6pPr marL="0" indent="-179912" algn="l" defTabSz="780581" rtl="0" eaLnBrk="1" latinLnBrk="0" hangingPunct="1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 sz="10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6pPr>
            <a:lvl7pPr marL="0" indent="0" algn="l" defTabSz="780581" rtl="0" eaLnBrk="1" latinLnBrk="0" hangingPunct="1">
              <a:spcBef>
                <a:spcPts val="0"/>
              </a:spcBef>
              <a:spcAft>
                <a:spcPts val="600"/>
              </a:spcAft>
              <a:buFontTx/>
              <a:buNone/>
              <a:defRPr sz="1000" b="1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7pPr>
            <a:lvl8pPr marL="0" indent="0" algn="l" defTabSz="780581" rtl="0" eaLnBrk="1" latinLnBrk="0" hangingPunct="1">
              <a:spcBef>
                <a:spcPts val="0"/>
              </a:spcBef>
              <a:spcAft>
                <a:spcPts val="600"/>
              </a:spcAft>
              <a:buFontTx/>
              <a:buNone/>
              <a:defRPr sz="1000" i="1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8pPr>
            <a:lvl9pPr marL="0" indent="0" algn="l" defTabSz="780581" rtl="0" eaLnBrk="1" latinLnBrk="0" hangingPunct="1">
              <a:spcBef>
                <a:spcPts val="0"/>
              </a:spcBef>
              <a:spcAft>
                <a:spcPts val="600"/>
              </a:spcAft>
              <a:buFontTx/>
              <a:buNone/>
              <a:defRPr sz="1000" b="1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9pPr>
          </a:lstStyle>
          <a:p>
            <a:pPr lvl="0" defTabSz="914400" eaLnBrk="0" fontAlgn="base" hangingPunct="0">
              <a:lnSpc>
                <a:spcPct val="90000"/>
              </a:lnSpc>
              <a:spcBef>
                <a:spcPts val="1102"/>
              </a:spcBef>
              <a:spcAft>
                <a:spcPct val="0"/>
              </a:spcAft>
              <a:buClrTx/>
              <a:buSzTx/>
            </a:pPr>
            <a:r>
              <a:rPr lang="ru-RU" sz="2940" b="1" dirty="0">
                <a:solidFill>
                  <a:prstClr val="black"/>
                </a:solidFill>
                <a:latin typeface="Century Gothic" panose="020B0502020202020204" pitchFamily="34" charset="0"/>
              </a:rPr>
              <a:t>О гарантированном трансферте из Национального фонда </a:t>
            </a:r>
            <a:br>
              <a:rPr lang="ru-RU" sz="2940" b="1" dirty="0">
                <a:solidFill>
                  <a:prstClr val="black"/>
                </a:solidFill>
                <a:latin typeface="Century Gothic" panose="020B0502020202020204" pitchFamily="34" charset="0"/>
              </a:rPr>
            </a:br>
            <a:r>
              <a:rPr lang="ru-RU" sz="2940" b="1" dirty="0">
                <a:solidFill>
                  <a:prstClr val="black"/>
                </a:solidFill>
                <a:latin typeface="Century Gothic" panose="020B0502020202020204" pitchFamily="34" charset="0"/>
              </a:rPr>
              <a:t>на 2024</a:t>
            </a:r>
            <a:r>
              <a:rPr lang="ru-RU" sz="2940" b="1" dirty="0">
                <a:solidFill>
                  <a:srgbClr val="000000"/>
                </a:solidFill>
                <a:latin typeface="Century Gothic" panose="020B0502020202020204" pitchFamily="34" charset="0"/>
              </a:rPr>
              <a:t> </a:t>
            </a:r>
            <a:r>
              <a:rPr lang="ru-RU" sz="2940" b="1" dirty="0">
                <a:solidFill>
                  <a:prstClr val="black"/>
                </a:solidFill>
                <a:latin typeface="Century Gothic" panose="020B0502020202020204" pitchFamily="34" charset="0"/>
              </a:rPr>
              <a:t>–</a:t>
            </a:r>
            <a:r>
              <a:rPr lang="ru-RU" sz="2940" b="1" dirty="0">
                <a:solidFill>
                  <a:srgbClr val="000000"/>
                </a:solidFill>
                <a:latin typeface="Century Gothic" panose="020B0502020202020204" pitchFamily="34" charset="0"/>
              </a:rPr>
              <a:t> </a:t>
            </a:r>
            <a:r>
              <a:rPr lang="ru-RU" sz="2940" b="1" dirty="0">
                <a:solidFill>
                  <a:prstClr val="black"/>
                </a:solidFill>
                <a:latin typeface="Century Gothic" panose="020B0502020202020204" pitchFamily="34" charset="0"/>
              </a:rPr>
              <a:t>2026 годы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EA03EFF-93AD-4792-B7EA-E646FF5FFE89}"/>
              </a:ext>
            </a:extLst>
          </p:cNvPr>
          <p:cNvSpPr txBox="1"/>
          <p:nvPr/>
        </p:nvSpPr>
        <p:spPr>
          <a:xfrm>
            <a:off x="782205" y="3816391"/>
            <a:ext cx="5630988" cy="13365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250825" defTabSz="1348618">
              <a:spcBef>
                <a:spcPct val="0"/>
              </a:spcBef>
              <a:buClr>
                <a:srgbClr val="44546A"/>
              </a:buClr>
              <a:buSzPts val="1100"/>
              <a:buFont typeface="Wingdings" panose="05000000000000000000" pitchFamily="2" charset="2"/>
              <a:buChar char="Ø"/>
              <a:defRPr/>
            </a:pPr>
            <a:r>
              <a:rPr lang="ru-RU" altLang="ru-RU" sz="1617" dirty="0">
                <a:solidFill>
                  <a:schemeClr val="bg1"/>
                </a:solidFill>
                <a:latin typeface="Century Gothic" panose="020B0502020202020204" pitchFamily="34" charset="0"/>
              </a:rPr>
              <a:t>не превышает объемы прогнозируемых поступлений в Нацфонд от организаций нефтяного сектора при цене отсечения</a:t>
            </a:r>
          </a:p>
          <a:p>
            <a:pPr indent="250825" defTabSz="1348618">
              <a:spcBef>
                <a:spcPct val="0"/>
              </a:spcBef>
              <a:buClr>
                <a:srgbClr val="44546A"/>
              </a:buClr>
              <a:buSzPts val="1100"/>
              <a:buFont typeface="Wingdings" panose="05000000000000000000" pitchFamily="2" charset="2"/>
              <a:buChar char="Ø"/>
              <a:defRPr/>
            </a:pPr>
            <a:r>
              <a:rPr lang="ru-RU" altLang="ru-RU" sz="1617" dirty="0">
                <a:solidFill>
                  <a:schemeClr val="bg1"/>
                </a:solidFill>
                <a:latin typeface="Century Gothic" panose="020B0502020202020204" pitchFamily="34" charset="0"/>
              </a:rPr>
              <a:t>допустимые изъятия в 2024 году – 2,2 трлн тенге, </a:t>
            </a:r>
            <a:br>
              <a:rPr lang="ru-RU" altLang="ru-RU" sz="1617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ru-RU" altLang="ru-RU" sz="1617" dirty="0">
                <a:solidFill>
                  <a:schemeClr val="bg1"/>
                </a:solidFill>
                <a:latin typeface="Century Gothic" panose="020B0502020202020204" pitchFamily="34" charset="0"/>
              </a:rPr>
              <a:t>в 2025-2026 годах – 2,3 трлн тенге</a:t>
            </a:r>
          </a:p>
        </p:txBody>
      </p:sp>
      <p:grpSp>
        <p:nvGrpSpPr>
          <p:cNvPr id="10" name="Группа 9"/>
          <p:cNvGrpSpPr/>
          <p:nvPr/>
        </p:nvGrpSpPr>
        <p:grpSpPr>
          <a:xfrm>
            <a:off x="6874814" y="1329424"/>
            <a:ext cx="5800257" cy="576000"/>
            <a:chOff x="97062" y="660414"/>
            <a:chExt cx="6451829" cy="391903"/>
          </a:xfrm>
        </p:grpSpPr>
        <p:sp>
          <p:nvSpPr>
            <p:cNvPr id="11" name="Rectangle 35">
              <a:extLst>
                <a:ext uri="{FF2B5EF4-FFF2-40B4-BE49-F238E27FC236}">
                  <a16:creationId xmlns:a16="http://schemas.microsoft.com/office/drawing/2014/main" id="{535F39BC-8A02-4A7A-A119-4CF9D3BA4712}"/>
                </a:ext>
              </a:extLst>
            </p:cNvPr>
            <p:cNvSpPr/>
            <p:nvPr/>
          </p:nvSpPr>
          <p:spPr>
            <a:xfrm>
              <a:off x="763124" y="731056"/>
              <a:ext cx="5785767" cy="278294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</p:spPr>
          <p:txBody>
            <a:bodyPr wrap="square">
              <a:spAutoFit/>
            </a:bodyPr>
            <a:lstStyle/>
            <a:p>
              <a:pPr marL="10" marR="0" lvl="0" indent="0" algn="ctr" defTabSz="1014989" eaLnBrk="0" fontAlgn="base" latinLnBrk="0" hangingPunct="0">
                <a:lnSpc>
                  <a:spcPct val="100000"/>
                </a:lnSpc>
                <a:spcBef>
                  <a:spcPts val="882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058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Рост чистых поступлений в Нацфонд</a:t>
              </a:r>
            </a:p>
          </p:txBody>
        </p:sp>
        <p:sp>
          <p:nvSpPr>
            <p:cNvPr id="12" name="Oval 185">
              <a:extLst>
                <a:ext uri="{FF2B5EF4-FFF2-40B4-BE49-F238E27FC236}">
                  <a16:creationId xmlns:a16="http://schemas.microsoft.com/office/drawing/2014/main" id="{3D5333D7-A96D-4DCF-ADAD-3A127F185C55}"/>
                </a:ext>
              </a:extLst>
            </p:cNvPr>
            <p:cNvSpPr/>
            <p:nvPr/>
          </p:nvSpPr>
          <p:spPr bwMode="gray">
            <a:xfrm>
              <a:off x="97062" y="660414"/>
              <a:ext cx="680749" cy="391903"/>
            </a:xfrm>
            <a:prstGeom prst="ellipse">
              <a:avLst/>
            </a:prstGeom>
            <a:solidFill>
              <a:sysClr val="window" lastClr="FFFFFF"/>
            </a:solidFill>
            <a:ln w="19050" cap="flat" cmpd="sng" algn="ctr">
              <a:solidFill>
                <a:srgbClr val="FFC000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98784" tIns="49391" rIns="98784" bIns="4939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134398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352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/>
              </a:endParaRPr>
            </a:p>
          </p:txBody>
        </p:sp>
      </p:grpSp>
      <p:sp>
        <p:nvSpPr>
          <p:cNvPr id="13" name="Прямоугольник 1"/>
          <p:cNvSpPr>
            <a:spLocks noChangeArrowheads="1"/>
          </p:cNvSpPr>
          <p:nvPr/>
        </p:nvSpPr>
        <p:spPr bwMode="auto">
          <a:xfrm>
            <a:off x="857813" y="1744821"/>
            <a:ext cx="4129258" cy="1224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49298" tIns="74647" rIns="149298" bIns="74647">
            <a:spAutoFit/>
          </a:bodyPr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marL="0" marR="0" lvl="0" indent="0" defTabSz="559959" eaLnBrk="0" fontAlgn="auto" latinLnBrk="0" hangingPunct="0">
              <a:lnSpc>
                <a:spcPct val="101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altLang="ru-RU" sz="2352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sym typeface="Arial Narrow" panose="020B0606020202030204" pitchFamily="34" charset="0"/>
              </a:rPr>
              <a:t>С</a:t>
            </a:r>
            <a:r>
              <a:rPr kumimoji="0" lang="ru-RU" altLang="ru-RU" sz="4703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entury Gothic" panose="020B0502020202020204" pitchFamily="34" charset="0"/>
                <a:sym typeface="Arial Narrow" panose="020B0606020202030204" pitchFamily="34" charset="0"/>
              </a:rPr>
              <a:t> 2 400 </a:t>
            </a:r>
            <a:r>
              <a:rPr kumimoji="0" lang="ru-RU" altLang="ru-RU" sz="2352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sym typeface="Arial Narrow" panose="020B0606020202030204" pitchFamily="34" charset="0"/>
              </a:rPr>
              <a:t>млрд тенге</a:t>
            </a:r>
          </a:p>
          <a:p>
            <a:pPr marL="0" marR="0" lvl="0" indent="0" algn="ctr" defTabSz="559959" eaLnBrk="0" fontAlgn="auto" latinLnBrk="0" hangingPunct="0">
              <a:lnSpc>
                <a:spcPct val="101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kk-KZ" altLang="ru-RU" sz="2352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sym typeface="Arial Narrow" panose="020B0606020202030204" pitchFamily="34" charset="0"/>
              </a:rPr>
              <a:t>утвержденный</a:t>
            </a:r>
            <a:endParaRPr kumimoji="0" lang="ru-RU" altLang="ru-RU" sz="2352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sym typeface="Arial Narrow" panose="020B0606020202030204" pitchFamily="34" charset="0"/>
            </a:endParaRPr>
          </a:p>
        </p:txBody>
      </p:sp>
      <p:sp>
        <p:nvSpPr>
          <p:cNvPr id="14" name="Rectangle 286">
            <a:extLst>
              <a:ext uri="{FF2B5EF4-FFF2-40B4-BE49-F238E27FC236}">
                <a16:creationId xmlns:a16="http://schemas.microsoft.com/office/drawing/2014/main" id="{90E8E612-AD68-4E7B-AD80-1CCB60BA4FAB}"/>
              </a:ext>
            </a:extLst>
          </p:cNvPr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742013" y="1898722"/>
            <a:ext cx="5630986" cy="1929743"/>
          </a:xfrm>
          <a:prstGeom prst="roundRect">
            <a:avLst>
              <a:gd name="adj" fmla="val 0"/>
            </a:avLst>
          </a:prstGeom>
          <a:solidFill>
            <a:sysClr val="window" lastClr="FFFFFF"/>
          </a:solidFill>
          <a:ln w="9525" cap="flat" cmpd="sng" algn="ctr">
            <a:noFill/>
            <a:prstDash val="solid"/>
          </a:ln>
          <a:effectLst/>
        </p:spPr>
        <p:txBody>
          <a:bodyPr rtlCol="0" anchor="ctr">
            <a:noAutofit/>
          </a:bodyPr>
          <a:lstStyle>
            <a:defPPr>
              <a:defRPr lang="en-US"/>
            </a:defPPr>
            <a:lvl1pPr algn="ctr">
              <a:defRPr sz="1100">
                <a:latin typeface="+mn-lt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 marL="671976" marR="0" lvl="1" indent="0" defTabSz="1343953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205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ＭＳ Ｐゴシック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C3D6261-C224-4FBC-B6E0-4EDC4CB82407}"/>
              </a:ext>
            </a:extLst>
          </p:cNvPr>
          <p:cNvSpPr txBox="1"/>
          <p:nvPr/>
        </p:nvSpPr>
        <p:spPr>
          <a:xfrm>
            <a:off x="713595" y="1274908"/>
            <a:ext cx="5659406" cy="725711"/>
          </a:xfrm>
          <a:prstGeom prst="rect">
            <a:avLst/>
          </a:prstGeom>
          <a:solidFill>
            <a:sysClr val="window" lastClr="FFFFFF">
              <a:lumMod val="95000"/>
            </a:sysClr>
          </a:solidFill>
        </p:spPr>
        <p:txBody>
          <a:bodyPr wrap="square">
            <a:spAutoFit/>
          </a:bodyPr>
          <a:lstStyle/>
          <a:p>
            <a:pPr marL="0" marR="0" lvl="0" indent="0" algn="ctr" defTabSz="1014989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58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Размер гарантированного трансферта </a:t>
            </a:r>
            <a:br>
              <a:rPr kumimoji="0" lang="ru-RU" sz="2058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</a:br>
            <a:r>
              <a:rPr kumimoji="0" lang="ru-RU" sz="2058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из Нацфонда на 2024</a:t>
            </a:r>
            <a:r>
              <a:rPr kumimoji="0" lang="ru-RU" sz="2058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kumimoji="0" lang="ru-RU" sz="2058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–</a:t>
            </a:r>
            <a:r>
              <a:rPr kumimoji="0" lang="ru-RU" sz="2058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kumimoji="0" lang="ru-RU" sz="2058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2026 годы 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004269" y="3064117"/>
            <a:ext cx="915635" cy="3638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01498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764" b="1" i="1" dirty="0">
                <a:solidFill>
                  <a:prstClr val="black"/>
                </a:solidFill>
                <a:latin typeface="Century Gothic" panose="020B0502020202020204" pitchFamily="34" charset="0"/>
              </a:rPr>
              <a:t>трлн ₸</a:t>
            </a:r>
          </a:p>
        </p:txBody>
      </p:sp>
      <p:sp>
        <p:nvSpPr>
          <p:cNvPr id="17" name="Rectangle 286">
            <a:extLst>
              <a:ext uri="{FF2B5EF4-FFF2-40B4-BE49-F238E27FC236}">
                <a16:creationId xmlns:a16="http://schemas.microsoft.com/office/drawing/2014/main" id="{90E8E612-AD68-4E7B-AD80-1CCB60BA4FAB}"/>
              </a:ext>
            </a:extLst>
          </p:cNvPr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6840790" y="1958520"/>
            <a:ext cx="5750188" cy="1812414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</a:ln>
          <a:effectLst/>
        </p:spPr>
        <p:txBody>
          <a:bodyPr rtlCol="0" anchor="ctr">
            <a:noAutofit/>
          </a:bodyPr>
          <a:lstStyle>
            <a:defPPr>
              <a:defRPr lang="en-US"/>
            </a:defPPr>
            <a:lvl1pPr algn="ctr">
              <a:defRPr sz="1100">
                <a:latin typeface="+mn-lt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 marL="671976" lvl="1" defTabSz="1343953" eaLnBrk="0" hangingPunct="0">
              <a:defRPr/>
            </a:pPr>
            <a:endParaRPr lang="en-US" sz="2205" kern="0" dirty="0">
              <a:solidFill>
                <a:srgbClr val="FFFFFF"/>
              </a:solidFill>
              <a:latin typeface="Century Gothic" panose="020B0502020202020204" pitchFamily="34" charset="0"/>
              <a:ea typeface="ＭＳ Ｐゴシック"/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6861726" y="4059311"/>
            <a:ext cx="5466380" cy="725710"/>
            <a:chOff x="412167" y="708693"/>
            <a:chExt cx="6080640" cy="493764"/>
          </a:xfrm>
        </p:grpSpPr>
        <p:sp>
          <p:nvSpPr>
            <p:cNvPr id="19" name="Rectangle 35">
              <a:extLst>
                <a:ext uri="{FF2B5EF4-FFF2-40B4-BE49-F238E27FC236}">
                  <a16:creationId xmlns:a16="http://schemas.microsoft.com/office/drawing/2014/main" id="{535F39BC-8A02-4A7A-A119-4CF9D3BA4712}"/>
                </a:ext>
              </a:extLst>
            </p:cNvPr>
            <p:cNvSpPr/>
            <p:nvPr/>
          </p:nvSpPr>
          <p:spPr>
            <a:xfrm>
              <a:off x="1092807" y="708693"/>
              <a:ext cx="5400000" cy="493764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</p:spPr>
          <p:txBody>
            <a:bodyPr wrap="square">
              <a:spAutoFit/>
            </a:bodyPr>
            <a:lstStyle/>
            <a:p>
              <a:pPr marL="10" marR="0" lvl="0" indent="0" algn="ctr" defTabSz="1014989" eaLnBrk="0" fontAlgn="base" latinLnBrk="0" hangingPunct="0">
                <a:lnSpc>
                  <a:spcPct val="100000"/>
                </a:lnSpc>
                <a:spcBef>
                  <a:spcPts val="882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058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Рост валютных активов Нацфонда</a:t>
              </a:r>
            </a:p>
          </p:txBody>
        </p:sp>
        <p:sp>
          <p:nvSpPr>
            <p:cNvPr id="20" name="Oval 185">
              <a:extLst>
                <a:ext uri="{FF2B5EF4-FFF2-40B4-BE49-F238E27FC236}">
                  <a16:creationId xmlns:a16="http://schemas.microsoft.com/office/drawing/2014/main" id="{3D5333D7-A96D-4DCF-ADAD-3A127F185C55}"/>
                </a:ext>
              </a:extLst>
            </p:cNvPr>
            <p:cNvSpPr/>
            <p:nvPr/>
          </p:nvSpPr>
          <p:spPr bwMode="gray">
            <a:xfrm>
              <a:off x="412167" y="734842"/>
              <a:ext cx="680771" cy="391903"/>
            </a:xfrm>
            <a:prstGeom prst="ellipse">
              <a:avLst/>
            </a:prstGeom>
            <a:solidFill>
              <a:sysClr val="window" lastClr="FFFFFF"/>
            </a:solidFill>
            <a:ln w="19050" cap="flat" cmpd="sng" algn="ctr">
              <a:solidFill>
                <a:srgbClr val="FFC000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98784" tIns="49391" rIns="98784" bIns="4939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134398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352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/>
              </a:endParaRPr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6828669" y="4802424"/>
            <a:ext cx="5650666" cy="1812414"/>
            <a:chOff x="130125" y="3245140"/>
            <a:chExt cx="4185770" cy="1233142"/>
          </a:xfrm>
          <a:noFill/>
        </p:grpSpPr>
        <p:sp>
          <p:nvSpPr>
            <p:cNvPr id="22" name="Rectangle 286">
              <a:extLst>
                <a:ext uri="{FF2B5EF4-FFF2-40B4-BE49-F238E27FC236}">
                  <a16:creationId xmlns:a16="http://schemas.microsoft.com/office/drawing/2014/main" id="{90E8E612-AD68-4E7B-AD80-1CCB60BA4FAB}"/>
                </a:ext>
              </a:extLst>
            </p:cNvPr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gray">
            <a:xfrm>
              <a:off x="130125" y="3245140"/>
              <a:ext cx="4185770" cy="1233142"/>
            </a:xfrm>
            <a:prstGeom prst="roundRect">
              <a:avLst>
                <a:gd name="adj" fmla="val 0"/>
              </a:avLst>
            </a:prstGeom>
            <a:grpFill/>
            <a:ln w="9525" cap="flat" cmpd="sng" algn="ctr">
              <a:noFill/>
              <a:prstDash val="solid"/>
            </a:ln>
            <a:effectLst/>
          </p:spPr>
          <p:txBody>
            <a:bodyPr rtlCol="0" anchor="ctr">
              <a:noAutofit/>
            </a:bodyPr>
            <a:lstStyle>
              <a:defPPr>
                <a:defRPr lang="en-US"/>
              </a:defPPr>
              <a:lvl1pPr algn="ctr">
                <a:defRPr sz="1100">
                  <a:latin typeface="+mn-lt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</a:defRPr>
              </a:lvl9pPr>
            </a:lstStyle>
            <a:p>
              <a:pPr marL="671976" marR="0" lvl="1" indent="0" defTabSz="1343953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205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/>
              </a:endParaRPr>
            </a:p>
          </p:txBody>
        </p:sp>
        <p:sp>
          <p:nvSpPr>
            <p:cNvPr id="23" name="object 6"/>
            <p:cNvSpPr txBox="1"/>
            <p:nvPr/>
          </p:nvSpPr>
          <p:spPr>
            <a:xfrm>
              <a:off x="443183" y="3585550"/>
              <a:ext cx="961818" cy="523831"/>
            </a:xfrm>
            <a:prstGeom prst="rect">
              <a:avLst/>
            </a:prstGeom>
          </p:spPr>
          <p:txBody>
            <a:bodyPr vert="horz" wrap="square" lIns="0" tIns="45731" rIns="0" bIns="0" rtlCol="0">
              <a:spAutoFit/>
            </a:bodyPr>
            <a:lstStyle>
              <a:defPPr>
                <a:defRPr lang="en-US"/>
              </a:defPPr>
              <a:lvl1pPr marL="18666" defTabSz="1014989" eaLnBrk="0" fontAlgn="base" hangingPunct="0">
                <a:spcBef>
                  <a:spcPts val="566"/>
                </a:spcBef>
                <a:spcAft>
                  <a:spcPct val="0"/>
                </a:spcAft>
                <a:defRPr sz="4703" b="1" spc="-7">
                  <a:solidFill>
                    <a:srgbClr val="00B050"/>
                  </a:solidFill>
                  <a:latin typeface="Arial"/>
                  <a:cs typeface="Arial"/>
                </a:defRPr>
              </a:lvl1pPr>
            </a:lstStyle>
            <a:p>
              <a:pPr marL="18666" marR="0" lvl="0" indent="0" defTabSz="1014989" eaLnBrk="0" fontAlgn="base" latinLnBrk="0" hangingPunct="0">
                <a:lnSpc>
                  <a:spcPct val="100000"/>
                </a:lnSpc>
                <a:spcBef>
                  <a:spcPts val="566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k-KZ" sz="4703" b="1" i="0" u="none" strike="noStrike" kern="0" cap="none" spc="-7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68,0</a:t>
              </a:r>
              <a:endParaRPr kumimoji="0" sz="4703" b="1" i="0" u="none" strike="noStrike" kern="0" cap="none" spc="-7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463388" y="3338662"/>
              <a:ext cx="893426" cy="247537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marL="0" marR="81198" lvl="0" indent="0" algn="ctr" defTabSz="1014989" eaLnBrk="0" fontAlgn="base" latinLnBrk="0" hangingPunct="0">
                <a:lnSpc>
                  <a:spcPct val="100000"/>
                </a:lnSpc>
                <a:spcBef>
                  <a:spcPts val="389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764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entury Gothic" panose="020B0502020202020204" pitchFamily="34" charset="0"/>
                  <a:cs typeface="Arial"/>
                </a:rPr>
                <a:t>2024 год</a:t>
              </a:r>
            </a:p>
          </p:txBody>
        </p:sp>
        <p:sp>
          <p:nvSpPr>
            <p:cNvPr id="25" name="object 6"/>
            <p:cNvSpPr txBox="1"/>
            <p:nvPr/>
          </p:nvSpPr>
          <p:spPr>
            <a:xfrm>
              <a:off x="1922526" y="3570680"/>
              <a:ext cx="1491654" cy="523831"/>
            </a:xfrm>
            <a:prstGeom prst="rect">
              <a:avLst/>
            </a:prstGeom>
            <a:grpFill/>
          </p:spPr>
          <p:txBody>
            <a:bodyPr vert="horz" wrap="square" lIns="0" tIns="45731" rIns="0" bIns="0" rtlCol="0">
              <a:spAutoFit/>
            </a:bodyPr>
            <a:lstStyle/>
            <a:p>
              <a:pPr marL="18666" marR="0" lvl="0" indent="0" defTabSz="1014989" eaLnBrk="0" fontAlgn="base" latinLnBrk="0" hangingPunct="0">
                <a:lnSpc>
                  <a:spcPct val="100000"/>
                </a:lnSpc>
                <a:spcBef>
                  <a:spcPts val="566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k-KZ" sz="4703" b="1" i="0" u="none" strike="noStrike" kern="0" cap="none" spc="-7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entury Gothic" panose="020B0502020202020204" pitchFamily="34" charset="0"/>
                  <a:cs typeface="Arial"/>
                </a:rPr>
                <a:t>80,7</a:t>
              </a:r>
              <a:endParaRPr kumimoji="0" sz="4703" b="1" i="0" u="none" strike="noStrike" kern="0" cap="none" spc="-7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entury Gothic" panose="020B0502020202020204" pitchFamily="34" charset="0"/>
                <a:cs typeface="Arial"/>
              </a:endParaRPr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1932747" y="3336816"/>
              <a:ext cx="893426" cy="247537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marL="0" marR="81198" lvl="0" indent="0" algn="ctr" defTabSz="1014989" eaLnBrk="0" fontAlgn="base" latinLnBrk="0" hangingPunct="0">
                <a:lnSpc>
                  <a:spcPct val="100000"/>
                </a:lnSpc>
                <a:spcBef>
                  <a:spcPts val="389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764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entury Gothic" panose="020B0502020202020204" pitchFamily="34" charset="0"/>
                  <a:cs typeface="Arial"/>
                </a:rPr>
                <a:t>2025 год</a:t>
              </a: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475385" y="4031517"/>
              <a:ext cx="719824" cy="247537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marL="0" marR="0" lvl="0" indent="0" defTabSz="1014989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764" b="1" i="1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млрд</a:t>
              </a:r>
              <a:r>
                <a:rPr kumimoji="0" lang="en-US" sz="1764" b="1" i="1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 $</a:t>
              </a:r>
              <a:endParaRPr kumimoji="0" lang="ru-RU" sz="1764" b="1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1974768" y="4012161"/>
              <a:ext cx="719824" cy="247537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marL="0" marR="0" lvl="0" indent="0" defTabSz="1014989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764" b="1" i="1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млрд</a:t>
              </a:r>
              <a:r>
                <a:rPr kumimoji="0" lang="en-US" sz="1764" b="1" i="1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 $</a:t>
              </a:r>
              <a:endParaRPr kumimoji="0" lang="ru-RU" sz="1764" b="1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</p:grpSp>
      <p:sp>
        <p:nvSpPr>
          <p:cNvPr id="29" name="Прямоугольник 28"/>
          <p:cNvSpPr/>
          <p:nvPr/>
        </p:nvSpPr>
        <p:spPr>
          <a:xfrm>
            <a:off x="11152329" y="4926893"/>
            <a:ext cx="1217321" cy="3638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81198" algn="ctr" defTabSz="1014989" eaLnBrk="0" fontAlgn="base" hangingPunct="0">
              <a:spcBef>
                <a:spcPts val="389"/>
              </a:spcBef>
              <a:spcAft>
                <a:spcPct val="0"/>
              </a:spcAft>
            </a:pPr>
            <a:r>
              <a:rPr lang="ru-RU" sz="1764" b="1" dirty="0">
                <a:solidFill>
                  <a:schemeClr val="bg1"/>
                </a:solidFill>
                <a:latin typeface="Century Gothic" panose="020B0502020202020204" pitchFamily="34" charset="0"/>
                <a:cs typeface="Arial"/>
              </a:rPr>
              <a:t>2026 год</a:t>
            </a:r>
          </a:p>
        </p:txBody>
      </p:sp>
      <p:sp>
        <p:nvSpPr>
          <p:cNvPr id="30" name="object 6"/>
          <p:cNvSpPr txBox="1"/>
          <p:nvPr/>
        </p:nvSpPr>
        <p:spPr>
          <a:xfrm>
            <a:off x="11159991" y="5270859"/>
            <a:ext cx="1299888" cy="769902"/>
          </a:xfrm>
          <a:prstGeom prst="rect">
            <a:avLst/>
          </a:prstGeom>
        </p:spPr>
        <p:txBody>
          <a:bodyPr vert="horz" wrap="square" lIns="0" tIns="45731" rIns="0" bIns="0" rtlCol="0">
            <a:spAutoFit/>
          </a:bodyPr>
          <a:lstStyle/>
          <a:p>
            <a:pPr marL="18666" defTabSz="1014989" eaLnBrk="0" fontAlgn="base" hangingPunct="0">
              <a:spcBef>
                <a:spcPts val="566"/>
              </a:spcBef>
              <a:spcAft>
                <a:spcPct val="0"/>
              </a:spcAft>
            </a:pPr>
            <a:r>
              <a:rPr lang="kk-KZ" sz="4703" b="1" spc="-7" dirty="0">
                <a:solidFill>
                  <a:srgbClr val="00B050"/>
                </a:solidFill>
                <a:latin typeface="Century Gothic" panose="020B0502020202020204" pitchFamily="34" charset="0"/>
                <a:cs typeface="Arial"/>
              </a:rPr>
              <a:t>93,3</a:t>
            </a:r>
            <a:endParaRPr sz="4703" b="1" spc="-7" dirty="0">
              <a:solidFill>
                <a:srgbClr val="00B050"/>
              </a:solidFill>
              <a:latin typeface="Century Gothic" panose="020B0502020202020204" pitchFamily="34" charset="0"/>
              <a:cs typeface="Arial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1288797" y="5922400"/>
            <a:ext cx="971741" cy="3638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01498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764" b="1" i="1" dirty="0">
                <a:solidFill>
                  <a:prstClr val="black"/>
                </a:solidFill>
                <a:latin typeface="Century Gothic" panose="020B0502020202020204" pitchFamily="34" charset="0"/>
              </a:rPr>
              <a:t>млрд</a:t>
            </a:r>
            <a:r>
              <a:rPr lang="en-US" sz="1764" b="1" i="1" dirty="0">
                <a:solidFill>
                  <a:prstClr val="black"/>
                </a:solidFill>
                <a:latin typeface="Century Gothic" panose="020B0502020202020204" pitchFamily="34" charset="0"/>
              </a:rPr>
              <a:t> $</a:t>
            </a:r>
            <a:endParaRPr lang="ru-RU" sz="1764" b="1" i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32" name="Chevron2">
            <a:extLst>
              <a:ext uri="{FF2B5EF4-FFF2-40B4-BE49-F238E27FC236}">
                <a16:creationId xmlns:a16="http://schemas.microsoft.com/office/drawing/2014/main" id="{1E2421CE-B20B-48E1-94C3-9195508A7007}"/>
              </a:ext>
            </a:extLst>
          </p:cNvPr>
          <p:cNvSpPr>
            <a:spLocks noChangeAspect="1"/>
          </p:cNvSpPr>
          <p:nvPr/>
        </p:nvSpPr>
        <p:spPr>
          <a:xfrm flipV="1">
            <a:off x="8780715" y="5444751"/>
            <a:ext cx="264556" cy="574039"/>
          </a:xfrm>
          <a:custGeom>
            <a:avLst/>
            <a:gdLst/>
            <a:ahLst/>
            <a:cxnLst/>
            <a:rect l="0" t="0" r="0" b="0"/>
            <a:pathLst>
              <a:path w="2984501" h="5080001">
                <a:moveTo>
                  <a:pt x="0" y="0"/>
                </a:moveTo>
                <a:lnTo>
                  <a:pt x="1524000" y="0"/>
                </a:lnTo>
                <a:lnTo>
                  <a:pt x="2984500" y="2540000"/>
                </a:lnTo>
                <a:lnTo>
                  <a:pt x="1524000" y="5080000"/>
                </a:lnTo>
                <a:lnTo>
                  <a:pt x="0" y="5080000"/>
                </a:lnTo>
                <a:lnTo>
                  <a:pt x="1460500" y="2540000"/>
                </a:lnTo>
                <a:close/>
              </a:path>
            </a:pathLst>
          </a:custGeom>
          <a:solidFill>
            <a:srgbClr val="4472C4">
              <a:lumMod val="60000"/>
              <a:lumOff val="40000"/>
            </a:srgbClr>
          </a:solidFill>
          <a:ln w="95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6"/>
                </a:solidFill>
                <a:prstDash val="solid"/>
              </a14:hiddenLine>
            </a:ext>
          </a:extLst>
        </p:spPr>
        <p:txBody>
          <a:bodyPr rtlCol="0" anchor="ctr"/>
          <a:lstStyle/>
          <a:p>
            <a:pPr marL="0" marR="0" lvl="0" indent="0" algn="ctr" defTabSz="13439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352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33" name="Chevron1">
            <a:extLst>
              <a:ext uri="{FF2B5EF4-FFF2-40B4-BE49-F238E27FC236}">
                <a16:creationId xmlns:a16="http://schemas.microsoft.com/office/drawing/2014/main" id="{A0030B93-22EC-458D-9FE2-3CDBE3362F8C}"/>
              </a:ext>
            </a:extLst>
          </p:cNvPr>
          <p:cNvSpPr>
            <a:spLocks noChangeAspect="1"/>
          </p:cNvSpPr>
          <p:nvPr/>
        </p:nvSpPr>
        <p:spPr>
          <a:xfrm flipV="1">
            <a:off x="8639094" y="5493914"/>
            <a:ext cx="221933" cy="481550"/>
          </a:xfrm>
          <a:custGeom>
            <a:avLst/>
            <a:gdLst/>
            <a:ahLst/>
            <a:cxnLst/>
            <a:rect l="0" t="0" r="0" b="0"/>
            <a:pathLst>
              <a:path w="2984501" h="5080001">
                <a:moveTo>
                  <a:pt x="0" y="0"/>
                </a:moveTo>
                <a:lnTo>
                  <a:pt x="1524000" y="0"/>
                </a:lnTo>
                <a:lnTo>
                  <a:pt x="2984500" y="2540000"/>
                </a:lnTo>
                <a:lnTo>
                  <a:pt x="1524000" y="5080000"/>
                </a:lnTo>
                <a:lnTo>
                  <a:pt x="0" y="5080000"/>
                </a:lnTo>
                <a:lnTo>
                  <a:pt x="1460500" y="2540000"/>
                </a:lnTo>
                <a:close/>
              </a:path>
            </a:pathLst>
          </a:custGeom>
          <a:solidFill>
            <a:srgbClr val="F9C61B"/>
          </a:solidFill>
          <a:ln w="95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6"/>
                </a:solidFill>
                <a:prstDash val="solid"/>
              </a14:hiddenLine>
            </a:ext>
          </a:extLst>
        </p:spPr>
        <p:txBody>
          <a:bodyPr rtlCol="0" anchor="ctr"/>
          <a:lstStyle/>
          <a:p>
            <a:pPr algn="ctr" defTabSz="1343985">
              <a:defRPr/>
            </a:pPr>
            <a:endParaRPr lang="ru-RU" sz="2352" kern="0" dirty="0">
              <a:solidFill>
                <a:srgbClr val="000000"/>
              </a:solidFill>
              <a:latin typeface="Century Gothic" panose="020B0502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34" name="Chevron2">
            <a:extLst>
              <a:ext uri="{FF2B5EF4-FFF2-40B4-BE49-F238E27FC236}">
                <a16:creationId xmlns:a16="http://schemas.microsoft.com/office/drawing/2014/main" id="{1E2421CE-B20B-48E1-94C3-9195508A7007}"/>
              </a:ext>
            </a:extLst>
          </p:cNvPr>
          <p:cNvSpPr>
            <a:spLocks noChangeAspect="1"/>
          </p:cNvSpPr>
          <p:nvPr/>
        </p:nvSpPr>
        <p:spPr>
          <a:xfrm flipV="1">
            <a:off x="10747558" y="5443411"/>
            <a:ext cx="264556" cy="574039"/>
          </a:xfrm>
          <a:custGeom>
            <a:avLst/>
            <a:gdLst/>
            <a:ahLst/>
            <a:cxnLst/>
            <a:rect l="0" t="0" r="0" b="0"/>
            <a:pathLst>
              <a:path w="2984501" h="5080001">
                <a:moveTo>
                  <a:pt x="0" y="0"/>
                </a:moveTo>
                <a:lnTo>
                  <a:pt x="1524000" y="0"/>
                </a:lnTo>
                <a:lnTo>
                  <a:pt x="2984500" y="2540000"/>
                </a:lnTo>
                <a:lnTo>
                  <a:pt x="1524000" y="5080000"/>
                </a:lnTo>
                <a:lnTo>
                  <a:pt x="0" y="5080000"/>
                </a:lnTo>
                <a:lnTo>
                  <a:pt x="1460500" y="2540000"/>
                </a:lnTo>
                <a:close/>
              </a:path>
            </a:pathLst>
          </a:custGeom>
          <a:solidFill>
            <a:srgbClr val="4472C4">
              <a:lumMod val="60000"/>
              <a:lumOff val="40000"/>
            </a:srgbClr>
          </a:solidFill>
          <a:ln w="95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6"/>
                </a:solidFill>
                <a:prstDash val="solid"/>
              </a14:hiddenLine>
            </a:ext>
          </a:extLst>
        </p:spPr>
        <p:txBody>
          <a:bodyPr rtlCol="0" anchor="ctr"/>
          <a:lstStyle/>
          <a:p>
            <a:pPr marL="0" marR="0" lvl="0" indent="0" algn="ctr" defTabSz="13439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352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35" name="Chevron1">
            <a:extLst>
              <a:ext uri="{FF2B5EF4-FFF2-40B4-BE49-F238E27FC236}">
                <a16:creationId xmlns:a16="http://schemas.microsoft.com/office/drawing/2014/main" id="{A0030B93-22EC-458D-9FE2-3CDBE3362F8C}"/>
              </a:ext>
            </a:extLst>
          </p:cNvPr>
          <p:cNvSpPr>
            <a:spLocks noChangeAspect="1"/>
          </p:cNvSpPr>
          <p:nvPr/>
        </p:nvSpPr>
        <p:spPr>
          <a:xfrm flipV="1">
            <a:off x="10605937" y="5492574"/>
            <a:ext cx="221933" cy="481550"/>
          </a:xfrm>
          <a:custGeom>
            <a:avLst/>
            <a:gdLst/>
            <a:ahLst/>
            <a:cxnLst/>
            <a:rect l="0" t="0" r="0" b="0"/>
            <a:pathLst>
              <a:path w="2984501" h="5080001">
                <a:moveTo>
                  <a:pt x="0" y="0"/>
                </a:moveTo>
                <a:lnTo>
                  <a:pt x="1524000" y="0"/>
                </a:lnTo>
                <a:lnTo>
                  <a:pt x="2984500" y="2540000"/>
                </a:lnTo>
                <a:lnTo>
                  <a:pt x="1524000" y="5080000"/>
                </a:lnTo>
                <a:lnTo>
                  <a:pt x="0" y="5080000"/>
                </a:lnTo>
                <a:lnTo>
                  <a:pt x="1460500" y="2540000"/>
                </a:lnTo>
                <a:close/>
              </a:path>
            </a:pathLst>
          </a:custGeom>
          <a:solidFill>
            <a:srgbClr val="F9C61B"/>
          </a:solidFill>
          <a:ln w="95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6"/>
                </a:solidFill>
                <a:prstDash val="solid"/>
              </a14:hiddenLine>
            </a:ext>
          </a:extLst>
        </p:spPr>
        <p:txBody>
          <a:bodyPr rtlCol="0" anchor="ctr"/>
          <a:lstStyle/>
          <a:p>
            <a:pPr algn="ctr" defTabSz="1343985">
              <a:defRPr/>
            </a:pPr>
            <a:endParaRPr lang="ru-RU" sz="2352" kern="0" dirty="0">
              <a:solidFill>
                <a:srgbClr val="000000"/>
              </a:solidFill>
              <a:latin typeface="Century Gothic" panose="020B0502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36" name="object 6"/>
          <p:cNvSpPr txBox="1"/>
          <p:nvPr/>
        </p:nvSpPr>
        <p:spPr>
          <a:xfrm>
            <a:off x="1057391" y="2373282"/>
            <a:ext cx="2192362" cy="769902"/>
          </a:xfrm>
          <a:prstGeom prst="rect">
            <a:avLst/>
          </a:prstGeom>
        </p:spPr>
        <p:txBody>
          <a:bodyPr vert="horz" wrap="square" lIns="0" tIns="45731" rIns="0" bIns="0" rtlCol="0">
            <a:spAutoFit/>
          </a:bodyPr>
          <a:lstStyle/>
          <a:p>
            <a:pPr marL="18666" defTabSz="1014989" eaLnBrk="0" fontAlgn="base" hangingPunct="0">
              <a:spcBef>
                <a:spcPts val="566"/>
              </a:spcBef>
              <a:spcAft>
                <a:spcPct val="0"/>
              </a:spcAft>
            </a:pPr>
            <a:r>
              <a:rPr lang="kk-KZ" sz="4703" b="1" spc="-7" dirty="0">
                <a:solidFill>
                  <a:srgbClr val="00B050"/>
                </a:solidFill>
                <a:latin typeface="Century Gothic" panose="020B0502020202020204" pitchFamily="34" charset="0"/>
                <a:cs typeface="Arial"/>
              </a:rPr>
              <a:t>2,0</a:t>
            </a:r>
            <a:endParaRPr sz="4703" b="1" spc="-7" dirty="0">
              <a:solidFill>
                <a:srgbClr val="00B050"/>
              </a:solidFill>
              <a:latin typeface="Century Gothic" panose="020B0502020202020204" pitchFamily="34" charset="0"/>
              <a:cs typeface="Arial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956843" y="2082676"/>
            <a:ext cx="1217321" cy="3638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81198" algn="ctr" defTabSz="1014989" eaLnBrk="0" fontAlgn="base" hangingPunct="0">
              <a:spcBef>
                <a:spcPts val="389"/>
              </a:spcBef>
              <a:spcAft>
                <a:spcPct val="0"/>
              </a:spcAft>
            </a:pPr>
            <a:r>
              <a:rPr lang="ru-RU" sz="1764" b="1" dirty="0">
                <a:solidFill>
                  <a:schemeClr val="bg1"/>
                </a:solidFill>
                <a:latin typeface="Century Gothic" panose="020B0502020202020204" pitchFamily="34" charset="0"/>
                <a:cs typeface="Arial"/>
              </a:rPr>
              <a:t>2024 год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3094846" y="3045451"/>
            <a:ext cx="915635" cy="3638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01498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764" b="1" i="1" dirty="0">
                <a:solidFill>
                  <a:prstClr val="black"/>
                </a:solidFill>
                <a:latin typeface="Century Gothic" panose="020B0502020202020204" pitchFamily="34" charset="0"/>
              </a:rPr>
              <a:t>трлн ₸</a:t>
            </a:r>
          </a:p>
        </p:txBody>
      </p:sp>
      <p:sp>
        <p:nvSpPr>
          <p:cNvPr id="39" name="object 6"/>
          <p:cNvSpPr txBox="1"/>
          <p:nvPr/>
        </p:nvSpPr>
        <p:spPr>
          <a:xfrm>
            <a:off x="3147967" y="2363950"/>
            <a:ext cx="2192362" cy="769902"/>
          </a:xfrm>
          <a:prstGeom prst="rect">
            <a:avLst/>
          </a:prstGeom>
        </p:spPr>
        <p:txBody>
          <a:bodyPr vert="horz" wrap="square" lIns="0" tIns="45731" rIns="0" bIns="0" rtlCol="0">
            <a:spAutoFit/>
          </a:bodyPr>
          <a:lstStyle/>
          <a:p>
            <a:pPr marL="18666" defTabSz="1014989" eaLnBrk="0" fontAlgn="base" hangingPunct="0">
              <a:spcBef>
                <a:spcPts val="566"/>
              </a:spcBef>
              <a:spcAft>
                <a:spcPct val="0"/>
              </a:spcAft>
            </a:pPr>
            <a:r>
              <a:rPr lang="kk-KZ" sz="4703" b="1" spc="-7" dirty="0">
                <a:solidFill>
                  <a:srgbClr val="00B050"/>
                </a:solidFill>
                <a:latin typeface="Century Gothic" panose="020B0502020202020204" pitchFamily="34" charset="0"/>
                <a:cs typeface="Arial"/>
              </a:rPr>
              <a:t>2,0</a:t>
            </a:r>
            <a:endParaRPr sz="4703" b="1" spc="-7" dirty="0">
              <a:solidFill>
                <a:srgbClr val="00B050"/>
              </a:solidFill>
              <a:latin typeface="Century Gothic" panose="020B0502020202020204" pitchFamily="34" charset="0"/>
              <a:cs typeface="Arial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3038087" y="2073343"/>
            <a:ext cx="1217321" cy="3638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81198" algn="ctr" defTabSz="1014989" eaLnBrk="0" fontAlgn="base" hangingPunct="0">
              <a:spcBef>
                <a:spcPts val="389"/>
              </a:spcBef>
              <a:spcAft>
                <a:spcPct val="0"/>
              </a:spcAft>
            </a:pPr>
            <a:r>
              <a:rPr lang="ru-RU" sz="1764" b="1" dirty="0">
                <a:solidFill>
                  <a:schemeClr val="bg1"/>
                </a:solidFill>
                <a:latin typeface="Century Gothic" panose="020B0502020202020204" pitchFamily="34" charset="0"/>
                <a:cs typeface="Arial"/>
              </a:rPr>
              <a:t>2025 год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5064286" y="3036833"/>
            <a:ext cx="915635" cy="3638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01498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764" b="1" i="1" dirty="0">
                <a:solidFill>
                  <a:prstClr val="black"/>
                </a:solidFill>
                <a:latin typeface="Century Gothic" panose="020B0502020202020204" pitchFamily="34" charset="0"/>
              </a:rPr>
              <a:t>трлн ₸</a:t>
            </a:r>
          </a:p>
        </p:txBody>
      </p:sp>
      <p:sp>
        <p:nvSpPr>
          <p:cNvPr id="43" name="object 6"/>
          <p:cNvSpPr txBox="1"/>
          <p:nvPr/>
        </p:nvSpPr>
        <p:spPr>
          <a:xfrm>
            <a:off x="5089217" y="2373282"/>
            <a:ext cx="2192362" cy="769902"/>
          </a:xfrm>
          <a:prstGeom prst="rect">
            <a:avLst/>
          </a:prstGeom>
        </p:spPr>
        <p:txBody>
          <a:bodyPr vert="horz" wrap="square" lIns="0" tIns="45731" rIns="0" bIns="0" rtlCol="0">
            <a:spAutoFit/>
          </a:bodyPr>
          <a:lstStyle/>
          <a:p>
            <a:pPr marL="18666" defTabSz="1014989" eaLnBrk="0" fontAlgn="base" hangingPunct="0">
              <a:spcBef>
                <a:spcPts val="566"/>
              </a:spcBef>
              <a:spcAft>
                <a:spcPct val="0"/>
              </a:spcAft>
            </a:pPr>
            <a:r>
              <a:rPr lang="kk-KZ" sz="4703" b="1" spc="-7" dirty="0">
                <a:solidFill>
                  <a:srgbClr val="00B050"/>
                </a:solidFill>
                <a:latin typeface="Century Gothic" panose="020B0502020202020204" pitchFamily="34" charset="0"/>
                <a:cs typeface="Arial"/>
              </a:rPr>
              <a:t>2,0</a:t>
            </a:r>
            <a:endParaRPr sz="4703" b="1" spc="-7" dirty="0">
              <a:solidFill>
                <a:srgbClr val="00B050"/>
              </a:solidFill>
              <a:latin typeface="Century Gothic" panose="020B0502020202020204" pitchFamily="34" charset="0"/>
              <a:cs typeface="Arial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4970004" y="2082676"/>
            <a:ext cx="1217321" cy="3638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81198" algn="ctr" defTabSz="1014989" eaLnBrk="0" fontAlgn="base" hangingPunct="0">
              <a:spcBef>
                <a:spcPts val="389"/>
              </a:spcBef>
              <a:spcAft>
                <a:spcPct val="0"/>
              </a:spcAft>
            </a:pPr>
            <a:r>
              <a:rPr lang="ru-RU" sz="1764" b="1" dirty="0">
                <a:solidFill>
                  <a:schemeClr val="bg1"/>
                </a:solidFill>
                <a:latin typeface="Century Gothic" panose="020B0502020202020204" pitchFamily="34" charset="0"/>
                <a:cs typeface="Arial"/>
              </a:rPr>
              <a:t>2026 год</a:t>
            </a:r>
          </a:p>
        </p:txBody>
      </p:sp>
      <p:sp>
        <p:nvSpPr>
          <p:cNvPr id="48" name="Chevron2">
            <a:extLst>
              <a:ext uri="{FF2B5EF4-FFF2-40B4-BE49-F238E27FC236}">
                <a16:creationId xmlns:a16="http://schemas.microsoft.com/office/drawing/2014/main" id="{1E2421CE-B20B-48E1-94C3-9195508A7007}"/>
              </a:ext>
            </a:extLst>
          </p:cNvPr>
          <p:cNvSpPr>
            <a:spLocks noChangeAspect="1"/>
          </p:cNvSpPr>
          <p:nvPr/>
        </p:nvSpPr>
        <p:spPr>
          <a:xfrm flipV="1">
            <a:off x="8760413" y="2591988"/>
            <a:ext cx="264556" cy="574039"/>
          </a:xfrm>
          <a:custGeom>
            <a:avLst/>
            <a:gdLst/>
            <a:ahLst/>
            <a:cxnLst/>
            <a:rect l="0" t="0" r="0" b="0"/>
            <a:pathLst>
              <a:path w="2984501" h="5080001">
                <a:moveTo>
                  <a:pt x="0" y="0"/>
                </a:moveTo>
                <a:lnTo>
                  <a:pt x="1524000" y="0"/>
                </a:lnTo>
                <a:lnTo>
                  <a:pt x="2984500" y="2540000"/>
                </a:lnTo>
                <a:lnTo>
                  <a:pt x="1524000" y="5080000"/>
                </a:lnTo>
                <a:lnTo>
                  <a:pt x="0" y="5080000"/>
                </a:lnTo>
                <a:lnTo>
                  <a:pt x="1460500" y="2540000"/>
                </a:lnTo>
                <a:close/>
              </a:path>
            </a:pathLst>
          </a:custGeom>
          <a:solidFill>
            <a:srgbClr val="4472C4">
              <a:lumMod val="60000"/>
              <a:lumOff val="40000"/>
            </a:srgbClr>
          </a:solidFill>
          <a:ln w="95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6"/>
                </a:solidFill>
                <a:prstDash val="solid"/>
              </a14:hiddenLine>
            </a:ext>
          </a:extLst>
        </p:spPr>
        <p:txBody>
          <a:bodyPr rtlCol="0" anchor="ctr"/>
          <a:lstStyle/>
          <a:p>
            <a:pPr marL="0" marR="0" lvl="0" indent="0" algn="ctr" defTabSz="13439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352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49" name="Chevron1">
            <a:extLst>
              <a:ext uri="{FF2B5EF4-FFF2-40B4-BE49-F238E27FC236}">
                <a16:creationId xmlns:a16="http://schemas.microsoft.com/office/drawing/2014/main" id="{A0030B93-22EC-458D-9FE2-3CDBE3362F8C}"/>
              </a:ext>
            </a:extLst>
          </p:cNvPr>
          <p:cNvSpPr>
            <a:spLocks noChangeAspect="1"/>
          </p:cNvSpPr>
          <p:nvPr/>
        </p:nvSpPr>
        <p:spPr>
          <a:xfrm flipV="1">
            <a:off x="8618792" y="2641152"/>
            <a:ext cx="221933" cy="481550"/>
          </a:xfrm>
          <a:custGeom>
            <a:avLst/>
            <a:gdLst/>
            <a:ahLst/>
            <a:cxnLst/>
            <a:rect l="0" t="0" r="0" b="0"/>
            <a:pathLst>
              <a:path w="2984501" h="5080001">
                <a:moveTo>
                  <a:pt x="0" y="0"/>
                </a:moveTo>
                <a:lnTo>
                  <a:pt x="1524000" y="0"/>
                </a:lnTo>
                <a:lnTo>
                  <a:pt x="2984500" y="2540000"/>
                </a:lnTo>
                <a:lnTo>
                  <a:pt x="1524000" y="5080000"/>
                </a:lnTo>
                <a:lnTo>
                  <a:pt x="0" y="5080000"/>
                </a:lnTo>
                <a:lnTo>
                  <a:pt x="1460500" y="2540000"/>
                </a:lnTo>
                <a:close/>
              </a:path>
            </a:pathLst>
          </a:custGeom>
          <a:solidFill>
            <a:srgbClr val="F9C61B"/>
          </a:solidFill>
          <a:ln w="95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6"/>
                </a:solidFill>
                <a:prstDash val="solid"/>
              </a14:hiddenLine>
            </a:ext>
          </a:extLst>
        </p:spPr>
        <p:txBody>
          <a:bodyPr rtlCol="0" anchor="ctr"/>
          <a:lstStyle/>
          <a:p>
            <a:pPr algn="ctr" defTabSz="1343985">
              <a:defRPr/>
            </a:pPr>
            <a:endParaRPr lang="ru-RU" sz="2352" kern="0" dirty="0">
              <a:solidFill>
                <a:srgbClr val="000000"/>
              </a:solidFill>
              <a:latin typeface="Century Gothic" panose="020B0502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50" name="Chevron2">
            <a:extLst>
              <a:ext uri="{FF2B5EF4-FFF2-40B4-BE49-F238E27FC236}">
                <a16:creationId xmlns:a16="http://schemas.microsoft.com/office/drawing/2014/main" id="{1E2421CE-B20B-48E1-94C3-9195508A7007}"/>
              </a:ext>
            </a:extLst>
          </p:cNvPr>
          <p:cNvSpPr>
            <a:spLocks noChangeAspect="1"/>
          </p:cNvSpPr>
          <p:nvPr/>
        </p:nvSpPr>
        <p:spPr>
          <a:xfrm flipV="1">
            <a:off x="10728862" y="2640888"/>
            <a:ext cx="264556" cy="574039"/>
          </a:xfrm>
          <a:custGeom>
            <a:avLst/>
            <a:gdLst/>
            <a:ahLst/>
            <a:cxnLst/>
            <a:rect l="0" t="0" r="0" b="0"/>
            <a:pathLst>
              <a:path w="2984501" h="5080001">
                <a:moveTo>
                  <a:pt x="0" y="0"/>
                </a:moveTo>
                <a:lnTo>
                  <a:pt x="1524000" y="0"/>
                </a:lnTo>
                <a:lnTo>
                  <a:pt x="2984500" y="2540000"/>
                </a:lnTo>
                <a:lnTo>
                  <a:pt x="1524000" y="5080000"/>
                </a:lnTo>
                <a:lnTo>
                  <a:pt x="0" y="5080000"/>
                </a:lnTo>
                <a:lnTo>
                  <a:pt x="1460500" y="2540000"/>
                </a:lnTo>
                <a:close/>
              </a:path>
            </a:pathLst>
          </a:custGeom>
          <a:solidFill>
            <a:srgbClr val="4472C4">
              <a:lumMod val="60000"/>
              <a:lumOff val="40000"/>
            </a:srgbClr>
          </a:solidFill>
          <a:ln w="95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6"/>
                </a:solidFill>
                <a:prstDash val="solid"/>
              </a14:hiddenLine>
            </a:ext>
          </a:extLst>
        </p:spPr>
        <p:txBody>
          <a:bodyPr rtlCol="0" anchor="ctr"/>
          <a:lstStyle/>
          <a:p>
            <a:pPr marL="0" marR="0" lvl="0" indent="0" algn="ctr" defTabSz="13439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352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51" name="Chevron1">
            <a:extLst>
              <a:ext uri="{FF2B5EF4-FFF2-40B4-BE49-F238E27FC236}">
                <a16:creationId xmlns:a16="http://schemas.microsoft.com/office/drawing/2014/main" id="{A0030B93-22EC-458D-9FE2-3CDBE3362F8C}"/>
              </a:ext>
            </a:extLst>
          </p:cNvPr>
          <p:cNvSpPr>
            <a:spLocks noChangeAspect="1"/>
          </p:cNvSpPr>
          <p:nvPr/>
        </p:nvSpPr>
        <p:spPr>
          <a:xfrm flipV="1">
            <a:off x="10587241" y="2690051"/>
            <a:ext cx="221933" cy="481550"/>
          </a:xfrm>
          <a:custGeom>
            <a:avLst/>
            <a:gdLst/>
            <a:ahLst/>
            <a:cxnLst/>
            <a:rect l="0" t="0" r="0" b="0"/>
            <a:pathLst>
              <a:path w="2984501" h="5080001">
                <a:moveTo>
                  <a:pt x="0" y="0"/>
                </a:moveTo>
                <a:lnTo>
                  <a:pt x="1524000" y="0"/>
                </a:lnTo>
                <a:lnTo>
                  <a:pt x="2984500" y="2540000"/>
                </a:lnTo>
                <a:lnTo>
                  <a:pt x="1524000" y="5080000"/>
                </a:lnTo>
                <a:lnTo>
                  <a:pt x="0" y="5080000"/>
                </a:lnTo>
                <a:lnTo>
                  <a:pt x="1460500" y="2540000"/>
                </a:lnTo>
                <a:close/>
              </a:path>
            </a:pathLst>
          </a:custGeom>
          <a:solidFill>
            <a:srgbClr val="F9C61B"/>
          </a:solidFill>
          <a:ln w="95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6"/>
                </a:solidFill>
                <a:prstDash val="solid"/>
              </a14:hiddenLine>
            </a:ext>
          </a:extLst>
        </p:spPr>
        <p:txBody>
          <a:bodyPr rtlCol="0" anchor="ctr"/>
          <a:lstStyle/>
          <a:p>
            <a:pPr algn="ctr" defTabSz="1343985">
              <a:defRPr/>
            </a:pPr>
            <a:endParaRPr lang="ru-RU" sz="2352" kern="0" dirty="0">
              <a:solidFill>
                <a:srgbClr val="000000"/>
              </a:solidFill>
              <a:latin typeface="Century Gothic" panose="020B0502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52" name="object 6"/>
          <p:cNvSpPr txBox="1"/>
          <p:nvPr/>
        </p:nvSpPr>
        <p:spPr>
          <a:xfrm>
            <a:off x="7301721" y="2398534"/>
            <a:ext cx="1006844" cy="769902"/>
          </a:xfrm>
          <a:prstGeom prst="rect">
            <a:avLst/>
          </a:prstGeom>
        </p:spPr>
        <p:txBody>
          <a:bodyPr vert="horz" wrap="square" lIns="0" tIns="45731" rIns="0" bIns="0" rtlCol="0">
            <a:spAutoFit/>
          </a:bodyPr>
          <a:lstStyle/>
          <a:p>
            <a:pPr marL="18666" defTabSz="1014989" eaLnBrk="0" fontAlgn="base" hangingPunct="0">
              <a:spcBef>
                <a:spcPts val="566"/>
              </a:spcBef>
              <a:spcAft>
                <a:spcPct val="0"/>
              </a:spcAft>
            </a:pPr>
            <a:r>
              <a:rPr lang="kk-KZ" sz="4703" b="1" spc="-7" dirty="0">
                <a:solidFill>
                  <a:srgbClr val="00B050"/>
                </a:solidFill>
                <a:latin typeface="Century Gothic" panose="020B0502020202020204" pitchFamily="34" charset="0"/>
                <a:cs typeface="Arial"/>
              </a:rPr>
              <a:t>3,9</a:t>
            </a:r>
            <a:endParaRPr sz="4703" b="1" spc="-7" dirty="0">
              <a:solidFill>
                <a:srgbClr val="00B050"/>
              </a:solidFill>
              <a:latin typeface="Century Gothic" panose="020B0502020202020204" pitchFamily="34" charset="0"/>
              <a:cs typeface="Arial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7159102" y="2093682"/>
            <a:ext cx="1217321" cy="3638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81198" algn="ctr" defTabSz="1014989" eaLnBrk="0" fontAlgn="base" hangingPunct="0">
              <a:spcBef>
                <a:spcPts val="389"/>
              </a:spcBef>
              <a:spcAft>
                <a:spcPct val="0"/>
              </a:spcAft>
            </a:pPr>
            <a:r>
              <a:rPr lang="ru-RU" sz="1764" b="1" dirty="0">
                <a:solidFill>
                  <a:schemeClr val="bg1"/>
                </a:solidFill>
                <a:latin typeface="Century Gothic" panose="020B0502020202020204" pitchFamily="34" charset="0"/>
                <a:cs typeface="Arial"/>
              </a:rPr>
              <a:t>2024 год</a:t>
            </a:r>
          </a:p>
        </p:txBody>
      </p:sp>
      <p:sp>
        <p:nvSpPr>
          <p:cNvPr id="54" name="Прямоугольник 53"/>
          <p:cNvSpPr/>
          <p:nvPr/>
        </p:nvSpPr>
        <p:spPr>
          <a:xfrm>
            <a:off x="7231054" y="3051583"/>
            <a:ext cx="915635" cy="3638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01498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764" b="1" i="1" dirty="0">
                <a:solidFill>
                  <a:prstClr val="black"/>
                </a:solidFill>
                <a:latin typeface="Century Gothic" panose="020B0502020202020204" pitchFamily="34" charset="0"/>
              </a:rPr>
              <a:t>трлн ₸</a:t>
            </a:r>
          </a:p>
        </p:txBody>
      </p:sp>
      <p:sp>
        <p:nvSpPr>
          <p:cNvPr id="55" name="object 6"/>
          <p:cNvSpPr txBox="1"/>
          <p:nvPr/>
        </p:nvSpPr>
        <p:spPr>
          <a:xfrm>
            <a:off x="9409319" y="2396775"/>
            <a:ext cx="1106162" cy="769902"/>
          </a:xfrm>
          <a:prstGeom prst="rect">
            <a:avLst/>
          </a:prstGeom>
        </p:spPr>
        <p:txBody>
          <a:bodyPr vert="horz" wrap="square" lIns="0" tIns="45731" rIns="0" bIns="0" rtlCol="0">
            <a:spAutoFit/>
          </a:bodyPr>
          <a:lstStyle/>
          <a:p>
            <a:pPr marL="18666" defTabSz="1014989" eaLnBrk="0" fontAlgn="base" hangingPunct="0">
              <a:spcBef>
                <a:spcPts val="566"/>
              </a:spcBef>
              <a:spcAft>
                <a:spcPct val="0"/>
              </a:spcAft>
            </a:pPr>
            <a:r>
              <a:rPr lang="kk-KZ" sz="4703" b="1" spc="-7" dirty="0">
                <a:solidFill>
                  <a:srgbClr val="00B050"/>
                </a:solidFill>
                <a:latin typeface="Century Gothic" panose="020B0502020202020204" pitchFamily="34" charset="0"/>
                <a:cs typeface="Arial"/>
              </a:rPr>
              <a:t>6,3</a:t>
            </a:r>
            <a:endParaRPr sz="4703" b="1" spc="-7" dirty="0">
              <a:solidFill>
                <a:srgbClr val="00B050"/>
              </a:solidFill>
              <a:latin typeface="Century Gothic" panose="020B0502020202020204" pitchFamily="34" charset="0"/>
              <a:cs typeface="Arial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9256545" y="2093682"/>
            <a:ext cx="1217321" cy="3638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81198" algn="ctr" defTabSz="1014989" eaLnBrk="0" fontAlgn="base" hangingPunct="0">
              <a:spcBef>
                <a:spcPts val="389"/>
              </a:spcBef>
              <a:spcAft>
                <a:spcPct val="0"/>
              </a:spcAft>
            </a:pPr>
            <a:r>
              <a:rPr lang="ru-RU" sz="1764" b="1" dirty="0">
                <a:solidFill>
                  <a:schemeClr val="bg1"/>
                </a:solidFill>
                <a:latin typeface="Century Gothic" panose="020B0502020202020204" pitchFamily="34" charset="0"/>
                <a:cs typeface="Arial"/>
              </a:rPr>
              <a:t>2025 год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9369321" y="3063326"/>
            <a:ext cx="915635" cy="3638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01498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764" b="1" i="1" dirty="0">
                <a:solidFill>
                  <a:prstClr val="black"/>
                </a:solidFill>
                <a:latin typeface="Century Gothic" panose="020B0502020202020204" pitchFamily="34" charset="0"/>
              </a:rPr>
              <a:t>трлн ₸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11152329" y="2094640"/>
            <a:ext cx="1217321" cy="3638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81198" algn="ctr" defTabSz="1014989" eaLnBrk="0" fontAlgn="base" hangingPunct="0">
              <a:spcBef>
                <a:spcPts val="389"/>
              </a:spcBef>
              <a:spcAft>
                <a:spcPct val="0"/>
              </a:spcAft>
            </a:pPr>
            <a:r>
              <a:rPr lang="ru-RU" sz="1764" b="1" dirty="0">
                <a:solidFill>
                  <a:schemeClr val="bg1"/>
                </a:solidFill>
                <a:latin typeface="Century Gothic" panose="020B0502020202020204" pitchFamily="34" charset="0"/>
                <a:cs typeface="Arial"/>
              </a:rPr>
              <a:t>2026 год</a:t>
            </a:r>
          </a:p>
        </p:txBody>
      </p:sp>
      <p:sp>
        <p:nvSpPr>
          <p:cNvPr id="59" name="object 6"/>
          <p:cNvSpPr txBox="1"/>
          <p:nvPr/>
        </p:nvSpPr>
        <p:spPr>
          <a:xfrm>
            <a:off x="11315084" y="2398001"/>
            <a:ext cx="1045941" cy="769902"/>
          </a:xfrm>
          <a:prstGeom prst="rect">
            <a:avLst/>
          </a:prstGeom>
        </p:spPr>
        <p:txBody>
          <a:bodyPr vert="horz" wrap="square" lIns="0" tIns="45731" rIns="0" bIns="0" rtlCol="0">
            <a:spAutoFit/>
          </a:bodyPr>
          <a:lstStyle/>
          <a:p>
            <a:pPr marL="18666" defTabSz="1014989" eaLnBrk="0" fontAlgn="base" hangingPunct="0">
              <a:spcBef>
                <a:spcPts val="566"/>
              </a:spcBef>
              <a:spcAft>
                <a:spcPct val="0"/>
              </a:spcAft>
            </a:pPr>
            <a:r>
              <a:rPr lang="kk-KZ" sz="4703" b="1" spc="-7" dirty="0">
                <a:solidFill>
                  <a:srgbClr val="00B050"/>
                </a:solidFill>
                <a:latin typeface="Century Gothic" panose="020B0502020202020204" pitchFamily="34" charset="0"/>
                <a:cs typeface="Arial"/>
              </a:rPr>
              <a:t>6,3</a:t>
            </a:r>
            <a:endParaRPr sz="4703" b="1" spc="-7" dirty="0">
              <a:solidFill>
                <a:srgbClr val="00B050"/>
              </a:solidFill>
              <a:latin typeface="Century Gothic" panose="020B0502020202020204" pitchFamily="34" charset="0"/>
              <a:cs typeface="Arial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11272246" y="3053114"/>
            <a:ext cx="915635" cy="3638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01498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764" b="1" i="1" dirty="0">
                <a:solidFill>
                  <a:prstClr val="black"/>
                </a:solidFill>
                <a:latin typeface="Century Gothic" panose="020B0502020202020204" pitchFamily="34" charset="0"/>
              </a:rPr>
              <a:t>трлн ₸</a:t>
            </a:r>
          </a:p>
        </p:txBody>
      </p:sp>
      <p:sp>
        <p:nvSpPr>
          <p:cNvPr id="61" name="Rectangle 286">
            <a:extLst>
              <a:ext uri="{FF2B5EF4-FFF2-40B4-BE49-F238E27FC236}">
                <a16:creationId xmlns:a16="http://schemas.microsoft.com/office/drawing/2014/main" id="{90E8E612-AD68-4E7B-AD80-1CCB60BA4FAB}"/>
              </a:ext>
            </a:extLst>
          </p:cNvPr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663410" y="6104942"/>
            <a:ext cx="5595496" cy="836138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</a:ln>
          <a:effectLst/>
        </p:spPr>
        <p:txBody>
          <a:bodyPr rtlCol="0" anchor="ctr">
            <a:noAutofit/>
          </a:bodyPr>
          <a:lstStyle>
            <a:defPPr>
              <a:defRPr lang="en-US"/>
            </a:defPPr>
            <a:lvl1pPr algn="ctr">
              <a:defRPr sz="1100">
                <a:latin typeface="+mn-lt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 marL="671976" lvl="1" defTabSz="1343953" eaLnBrk="0" hangingPunct="0">
              <a:defRPr/>
            </a:pPr>
            <a:endParaRPr lang="en-US" sz="2205" kern="0" dirty="0">
              <a:solidFill>
                <a:srgbClr val="FFFFFF"/>
              </a:solidFill>
              <a:latin typeface="Century Gothic" panose="020B0502020202020204" pitchFamily="34" charset="0"/>
              <a:ea typeface="ＭＳ Ｐゴシック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1014434" y="6466771"/>
            <a:ext cx="1196161" cy="3185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01498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70" b="1" i="1" dirty="0">
                <a:latin typeface="Century Gothic" panose="020B0502020202020204" pitchFamily="34" charset="0"/>
              </a:rPr>
              <a:t>$/баррель</a:t>
            </a:r>
          </a:p>
        </p:txBody>
      </p:sp>
      <p:sp>
        <p:nvSpPr>
          <p:cNvPr id="63" name="object 6"/>
          <p:cNvSpPr txBox="1"/>
          <p:nvPr/>
        </p:nvSpPr>
        <p:spPr>
          <a:xfrm>
            <a:off x="1183359" y="6003101"/>
            <a:ext cx="912490" cy="498609"/>
          </a:xfrm>
          <a:prstGeom prst="rect">
            <a:avLst/>
          </a:prstGeom>
        </p:spPr>
        <p:txBody>
          <a:bodyPr vert="horz" wrap="square" lIns="0" tIns="45731" rIns="0" bIns="0" rtlCol="0">
            <a:spAutoFit/>
          </a:bodyPr>
          <a:lstStyle/>
          <a:p>
            <a:pPr marL="18666" defTabSz="1014989" eaLnBrk="0" fontAlgn="base" hangingPunct="0">
              <a:spcBef>
                <a:spcPts val="566"/>
              </a:spcBef>
              <a:spcAft>
                <a:spcPct val="0"/>
              </a:spcAft>
            </a:pPr>
            <a:r>
              <a:rPr lang="kk-KZ" sz="2940" b="1" spc="-7" dirty="0">
                <a:solidFill>
                  <a:srgbClr val="5B9BD5">
                    <a:lumMod val="75000"/>
                  </a:srgbClr>
                </a:solidFill>
                <a:latin typeface="Century Gothic" panose="020B0502020202020204" pitchFamily="34" charset="0"/>
                <a:cs typeface="Arial"/>
              </a:rPr>
              <a:t>43,4</a:t>
            </a:r>
            <a:endParaRPr sz="2940" b="1" spc="-7" dirty="0">
              <a:solidFill>
                <a:srgbClr val="5B9BD5">
                  <a:lumMod val="75000"/>
                </a:srgbClr>
              </a:solidFill>
              <a:latin typeface="Century Gothic" panose="020B0502020202020204" pitchFamily="34" charset="0"/>
              <a:cs typeface="Arial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1125435" y="5755052"/>
            <a:ext cx="1061829" cy="3185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81198" algn="ctr" defTabSz="1014989" eaLnBrk="0" fontAlgn="base" hangingPunct="0">
              <a:spcBef>
                <a:spcPts val="389"/>
              </a:spcBef>
              <a:spcAft>
                <a:spcPct val="0"/>
              </a:spcAft>
            </a:pPr>
            <a:r>
              <a:rPr lang="ru-RU" sz="1470" b="1" dirty="0">
                <a:latin typeface="Century Gothic" panose="020B0502020202020204" pitchFamily="34" charset="0"/>
                <a:cs typeface="Arial"/>
              </a:rPr>
              <a:t>2024 год</a:t>
            </a:r>
          </a:p>
        </p:txBody>
      </p:sp>
      <p:sp>
        <p:nvSpPr>
          <p:cNvPr id="65" name="Прямоугольник 64"/>
          <p:cNvSpPr/>
          <p:nvPr/>
        </p:nvSpPr>
        <p:spPr>
          <a:xfrm>
            <a:off x="2946345" y="6475122"/>
            <a:ext cx="1196161" cy="3185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01498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70" b="1" i="1" dirty="0">
                <a:latin typeface="Century Gothic" panose="020B0502020202020204" pitchFamily="34" charset="0"/>
              </a:rPr>
              <a:t>$/баррель</a:t>
            </a:r>
          </a:p>
        </p:txBody>
      </p:sp>
      <p:sp>
        <p:nvSpPr>
          <p:cNvPr id="66" name="object 6"/>
          <p:cNvSpPr txBox="1"/>
          <p:nvPr/>
        </p:nvSpPr>
        <p:spPr>
          <a:xfrm>
            <a:off x="3131282" y="5993768"/>
            <a:ext cx="865495" cy="498609"/>
          </a:xfrm>
          <a:prstGeom prst="rect">
            <a:avLst/>
          </a:prstGeom>
        </p:spPr>
        <p:txBody>
          <a:bodyPr vert="horz" wrap="square" lIns="0" tIns="45731" rIns="0" bIns="0" rtlCol="0">
            <a:spAutoFit/>
          </a:bodyPr>
          <a:lstStyle/>
          <a:p>
            <a:pPr marL="18666" defTabSz="1014989" eaLnBrk="0" fontAlgn="base" hangingPunct="0">
              <a:spcBef>
                <a:spcPts val="566"/>
              </a:spcBef>
              <a:spcAft>
                <a:spcPct val="0"/>
              </a:spcAft>
            </a:pPr>
            <a:r>
              <a:rPr lang="kk-KZ" sz="2940" b="1" spc="-7" dirty="0">
                <a:solidFill>
                  <a:srgbClr val="5B9BD5">
                    <a:lumMod val="75000"/>
                  </a:srgbClr>
                </a:solidFill>
                <a:latin typeface="Century Gothic" panose="020B0502020202020204" pitchFamily="34" charset="0"/>
                <a:cs typeface="Arial"/>
              </a:rPr>
              <a:t>40,2</a:t>
            </a:r>
            <a:endParaRPr sz="2940" b="1" spc="-7" dirty="0">
              <a:solidFill>
                <a:srgbClr val="5B9BD5">
                  <a:lumMod val="75000"/>
                </a:srgbClr>
              </a:solidFill>
              <a:latin typeface="Century Gothic" panose="020B0502020202020204" pitchFamily="34" charset="0"/>
              <a:cs typeface="Arial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3064715" y="5754561"/>
            <a:ext cx="1061829" cy="3185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81198" algn="ctr" defTabSz="1014989" eaLnBrk="0" fontAlgn="base" hangingPunct="0">
              <a:spcBef>
                <a:spcPts val="389"/>
              </a:spcBef>
              <a:spcAft>
                <a:spcPct val="0"/>
              </a:spcAft>
            </a:pPr>
            <a:r>
              <a:rPr lang="ru-RU" sz="1470" b="1" dirty="0">
                <a:latin typeface="Century Gothic" panose="020B0502020202020204" pitchFamily="34" charset="0"/>
                <a:cs typeface="Arial"/>
              </a:rPr>
              <a:t>2025 год</a:t>
            </a:r>
          </a:p>
        </p:txBody>
      </p:sp>
      <p:sp>
        <p:nvSpPr>
          <p:cNvPr id="68" name="Прямоугольник 67"/>
          <p:cNvSpPr/>
          <p:nvPr/>
        </p:nvSpPr>
        <p:spPr>
          <a:xfrm>
            <a:off x="4843385" y="6458779"/>
            <a:ext cx="1196161" cy="3185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01498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70" b="1" i="1" dirty="0">
                <a:latin typeface="Century Gothic" panose="020B0502020202020204" pitchFamily="34" charset="0"/>
              </a:rPr>
              <a:t>$/баррель</a:t>
            </a:r>
          </a:p>
        </p:txBody>
      </p:sp>
      <p:sp>
        <p:nvSpPr>
          <p:cNvPr id="69" name="object 6"/>
          <p:cNvSpPr txBox="1"/>
          <p:nvPr/>
        </p:nvSpPr>
        <p:spPr>
          <a:xfrm>
            <a:off x="5012465" y="6003100"/>
            <a:ext cx="1014986" cy="498609"/>
          </a:xfrm>
          <a:prstGeom prst="rect">
            <a:avLst/>
          </a:prstGeom>
        </p:spPr>
        <p:txBody>
          <a:bodyPr vert="horz" wrap="square" lIns="0" tIns="45731" rIns="0" bIns="0" rtlCol="0">
            <a:spAutoFit/>
          </a:bodyPr>
          <a:lstStyle/>
          <a:p>
            <a:pPr marL="18666" defTabSz="1014989" eaLnBrk="0" fontAlgn="base" hangingPunct="0">
              <a:spcBef>
                <a:spcPts val="566"/>
              </a:spcBef>
              <a:spcAft>
                <a:spcPct val="0"/>
              </a:spcAft>
            </a:pPr>
            <a:r>
              <a:rPr lang="kk-KZ" sz="2940" b="1" spc="-7" dirty="0">
                <a:solidFill>
                  <a:srgbClr val="5B9BD5">
                    <a:lumMod val="75000"/>
                  </a:srgbClr>
                </a:solidFill>
                <a:latin typeface="Century Gothic" panose="020B0502020202020204" pitchFamily="34" charset="0"/>
                <a:cs typeface="Arial"/>
              </a:rPr>
              <a:t>41,8</a:t>
            </a:r>
            <a:endParaRPr sz="2940" b="1" spc="-7" dirty="0">
              <a:solidFill>
                <a:srgbClr val="5B9BD5">
                  <a:lumMod val="75000"/>
                </a:srgbClr>
              </a:solidFill>
              <a:latin typeface="Century Gothic" panose="020B0502020202020204" pitchFamily="34" charset="0"/>
              <a:cs typeface="Arial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4944562" y="5755052"/>
            <a:ext cx="1061829" cy="3185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81198" algn="ctr" defTabSz="1014989" eaLnBrk="0" fontAlgn="base" hangingPunct="0">
              <a:spcBef>
                <a:spcPts val="389"/>
              </a:spcBef>
              <a:spcAft>
                <a:spcPct val="0"/>
              </a:spcAft>
            </a:pPr>
            <a:r>
              <a:rPr lang="ru-RU" sz="1470" b="1" dirty="0">
                <a:latin typeface="Century Gothic" panose="020B0502020202020204" pitchFamily="34" charset="0"/>
                <a:cs typeface="Arial"/>
              </a:rPr>
              <a:t>2026 год</a:t>
            </a:r>
          </a:p>
        </p:txBody>
      </p:sp>
      <p:grpSp>
        <p:nvGrpSpPr>
          <p:cNvPr id="71" name="Группа 70"/>
          <p:cNvGrpSpPr/>
          <p:nvPr/>
        </p:nvGrpSpPr>
        <p:grpSpPr>
          <a:xfrm>
            <a:off x="762109" y="5230423"/>
            <a:ext cx="5669508" cy="435416"/>
            <a:chOff x="154261" y="703837"/>
            <a:chExt cx="6344196" cy="531540"/>
          </a:xfrm>
        </p:grpSpPr>
        <p:sp>
          <p:nvSpPr>
            <p:cNvPr id="72" name="Rectangle 286">
              <a:extLst>
                <a:ext uri="{FF2B5EF4-FFF2-40B4-BE49-F238E27FC236}">
                  <a16:creationId xmlns:a16="http://schemas.microsoft.com/office/drawing/2014/main" id="{96346146-8758-4B27-9047-53355E1E1E33}"/>
                </a:ext>
              </a:extLst>
            </p:cNvPr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gray">
            <a:xfrm>
              <a:off x="154261" y="703837"/>
              <a:ext cx="6301092" cy="531540"/>
            </a:xfrm>
            <a:prstGeom prst="roundRect">
              <a:avLst>
                <a:gd name="adj" fmla="val 0"/>
              </a:avLst>
            </a:prstGeom>
            <a:solidFill>
              <a:sysClr val="window" lastClr="FFFFFF">
                <a:lumMod val="95000"/>
              </a:sysClr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>
              <a:noAutofit/>
            </a:bodyPr>
            <a:lstStyle>
              <a:defPPr>
                <a:defRPr lang="en-US"/>
              </a:defPPr>
              <a:lvl1pPr algn="ctr">
                <a:defRPr sz="1100">
                  <a:latin typeface="+mn-lt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</a:defRPr>
              </a:lvl9pPr>
            </a:lstStyle>
            <a:p>
              <a:pPr marL="506328" marR="0" lvl="1" indent="165666" defTabSz="1014989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17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/>
              </a:endParaRPr>
            </a:p>
          </p:txBody>
        </p:sp>
        <p:sp>
          <p:nvSpPr>
            <p:cNvPr id="73" name="Rectangle 35">
              <a:extLst>
                <a:ext uri="{FF2B5EF4-FFF2-40B4-BE49-F238E27FC236}">
                  <a16:creationId xmlns:a16="http://schemas.microsoft.com/office/drawing/2014/main" id="{535F39BC-8A02-4A7A-A119-4CF9D3BA4712}"/>
                </a:ext>
              </a:extLst>
            </p:cNvPr>
            <p:cNvSpPr/>
            <p:nvPr/>
          </p:nvSpPr>
          <p:spPr>
            <a:xfrm>
              <a:off x="154261" y="703837"/>
              <a:ext cx="6344196" cy="45086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0" marR="0" lvl="0" indent="0" algn="ctr" defTabSz="1014989" eaLnBrk="0" fontAlgn="base" latinLnBrk="0" hangingPunct="0">
                <a:lnSpc>
                  <a:spcPct val="100000"/>
                </a:lnSpc>
                <a:spcBef>
                  <a:spcPts val="882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Цена отсечения на нефть </a:t>
              </a:r>
            </a:p>
          </p:txBody>
        </p:sp>
      </p:grpSp>
      <p:grpSp>
        <p:nvGrpSpPr>
          <p:cNvPr id="74" name="Google Shape;277;p4">
            <a:extLst>
              <a:ext uri="{FF2B5EF4-FFF2-40B4-BE49-F238E27FC236}">
                <a16:creationId xmlns:a16="http://schemas.microsoft.com/office/drawing/2014/main" id="{A4890DB9-70ED-4B69-81EE-791E043F083E}"/>
              </a:ext>
            </a:extLst>
          </p:cNvPr>
          <p:cNvGrpSpPr/>
          <p:nvPr/>
        </p:nvGrpSpPr>
        <p:grpSpPr>
          <a:xfrm rot="5400000">
            <a:off x="3421615" y="3244521"/>
            <a:ext cx="249837" cy="744972"/>
            <a:chOff x="6801474" y="1968366"/>
            <a:chExt cx="245504" cy="802802"/>
          </a:xfrm>
        </p:grpSpPr>
        <p:sp>
          <p:nvSpPr>
            <p:cNvPr id="75" name="Google Shape;278;p4">
              <a:extLst>
                <a:ext uri="{FF2B5EF4-FFF2-40B4-BE49-F238E27FC236}">
                  <a16:creationId xmlns:a16="http://schemas.microsoft.com/office/drawing/2014/main" id="{D0A977B9-EBFD-4F08-8A01-5C911C9052FA}"/>
                </a:ext>
              </a:extLst>
            </p:cNvPr>
            <p:cNvSpPr/>
            <p:nvPr/>
          </p:nvSpPr>
          <p:spPr>
            <a:xfrm>
              <a:off x="6846057" y="1968366"/>
              <a:ext cx="156341" cy="80280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134372" tIns="67168" rIns="134372" bIns="67168" anchor="ctr" anchorCtr="0">
              <a:noAutofit/>
            </a:bodyPr>
            <a:lstStyle>
              <a:defPPr>
                <a:defRPr lang="ru-RU"/>
              </a:defPPr>
              <a:lvl1pPr marL="0" algn="l" defTabSz="68580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1343985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377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Arial"/>
                <a:cs typeface="Arial" panose="020B0604020202020204" pitchFamily="34" charset="0"/>
                <a:sym typeface="Arial"/>
              </a:endParaRPr>
            </a:p>
          </p:txBody>
        </p:sp>
        <p:grpSp>
          <p:nvGrpSpPr>
            <p:cNvPr id="76" name="Google Shape;279;p4">
              <a:extLst>
                <a:ext uri="{FF2B5EF4-FFF2-40B4-BE49-F238E27FC236}">
                  <a16:creationId xmlns:a16="http://schemas.microsoft.com/office/drawing/2014/main" id="{69ABD94F-698C-496B-BEA3-6CF29ABA110F}"/>
                </a:ext>
              </a:extLst>
            </p:cNvPr>
            <p:cNvGrpSpPr/>
            <p:nvPr/>
          </p:nvGrpSpPr>
          <p:grpSpPr>
            <a:xfrm>
              <a:off x="6801474" y="2095154"/>
              <a:ext cx="245504" cy="549228"/>
              <a:chOff x="6191200" y="3238500"/>
              <a:chExt cx="681225" cy="1524000"/>
            </a:xfrm>
          </p:grpSpPr>
          <p:sp>
            <p:nvSpPr>
              <p:cNvPr id="77" name="Google Shape;280;p4">
                <a:extLst>
                  <a:ext uri="{FF2B5EF4-FFF2-40B4-BE49-F238E27FC236}">
                    <a16:creationId xmlns:a16="http://schemas.microsoft.com/office/drawing/2014/main" id="{B87C21BB-5EA8-46BD-A3B7-F2672733E347}"/>
                  </a:ext>
                </a:extLst>
              </p:cNvPr>
              <p:cNvSpPr/>
              <p:nvPr/>
            </p:nvSpPr>
            <p:spPr>
              <a:xfrm>
                <a:off x="6191200" y="3238500"/>
                <a:ext cx="438150" cy="1524000"/>
              </a:xfrm>
              <a:custGeom>
                <a:avLst/>
                <a:gdLst/>
                <a:ahLst/>
                <a:cxnLst/>
                <a:rect l="l" t="t" r="r" b="b"/>
                <a:pathLst>
                  <a:path w="1460501" h="5080001" extrusionOk="0">
                    <a:moveTo>
                      <a:pt x="0" y="0"/>
                    </a:moveTo>
                    <a:lnTo>
                      <a:pt x="1460500" y="2540000"/>
                    </a:lnTo>
                    <a:lnTo>
                      <a:pt x="0" y="5080000"/>
                    </a:lnTo>
                  </a:path>
                </a:pathLst>
              </a:custGeom>
              <a:noFill/>
              <a:ln w="9525" cap="rnd" cmpd="sng">
                <a:solidFill>
                  <a:srgbClr val="FFFFFF">
                    <a:lumMod val="75000"/>
                  </a:srgbClr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34372" tIns="67168" rIns="134372" bIns="67168" anchor="ctr" anchorCtr="0">
                <a:noAutofit/>
              </a:bodyPr>
              <a:lstStyle>
                <a:defPPr>
                  <a:defRPr lang="ru-RU"/>
                </a:defPPr>
                <a:lvl1pPr marL="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3429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858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287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145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0574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4003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7432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1343985" rtl="0" eaLnBrk="1" fontAlgn="base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377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Arial"/>
                  <a:cs typeface="Arial" panose="020B0604020202020204" pitchFamily="34" charset="0"/>
                  <a:sym typeface="Arial"/>
                </a:endParaRPr>
              </a:p>
            </p:txBody>
          </p:sp>
          <p:sp>
            <p:nvSpPr>
              <p:cNvPr id="78" name="Google Shape;281;p4">
                <a:extLst>
                  <a:ext uri="{FF2B5EF4-FFF2-40B4-BE49-F238E27FC236}">
                    <a16:creationId xmlns:a16="http://schemas.microsoft.com/office/drawing/2014/main" id="{D08734E6-AAD7-4DCF-95A6-27BFF74A6756}"/>
                  </a:ext>
                </a:extLst>
              </p:cNvPr>
              <p:cNvSpPr/>
              <p:nvPr/>
            </p:nvSpPr>
            <p:spPr>
              <a:xfrm>
                <a:off x="6434275" y="3238500"/>
                <a:ext cx="438150" cy="1524000"/>
              </a:xfrm>
              <a:custGeom>
                <a:avLst/>
                <a:gdLst/>
                <a:ahLst/>
                <a:cxnLst/>
                <a:rect l="l" t="t" r="r" b="b"/>
                <a:pathLst>
                  <a:path w="1460501" h="5080001" extrusionOk="0">
                    <a:moveTo>
                      <a:pt x="0" y="0"/>
                    </a:moveTo>
                    <a:lnTo>
                      <a:pt x="1460500" y="2540000"/>
                    </a:lnTo>
                    <a:lnTo>
                      <a:pt x="0" y="5080000"/>
                    </a:lnTo>
                  </a:path>
                </a:pathLst>
              </a:custGeom>
              <a:noFill/>
              <a:ln w="9525" cap="rnd" cmpd="sng">
                <a:solidFill>
                  <a:srgbClr val="FFFFFF">
                    <a:lumMod val="50000"/>
                  </a:srgbClr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34372" tIns="67168" rIns="134372" bIns="67168" anchor="ctr" anchorCtr="0">
                <a:noAutofit/>
              </a:bodyPr>
              <a:lstStyle>
                <a:defPPr>
                  <a:defRPr lang="ru-RU"/>
                </a:defPPr>
                <a:lvl1pPr marL="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3429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858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287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145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0574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4003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7432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1343985" rtl="0" eaLnBrk="1" fontAlgn="base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377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Arial"/>
                  <a:cs typeface="Arial" panose="020B0604020202020204" pitchFamily="34" charset="0"/>
                  <a:sym typeface="Arial"/>
                </a:endParaRPr>
              </a:p>
            </p:txBody>
          </p:sp>
        </p:grpSp>
      </p:grpSp>
      <p:pic>
        <p:nvPicPr>
          <p:cNvPr id="79" name="Рисунок 78">
            <a:extLst>
              <a:ext uri="{FF2B5EF4-FFF2-40B4-BE49-F238E27FC236}">
                <a16:creationId xmlns:a16="http://schemas.microsoft.com/office/drawing/2014/main" id="{DCB6F59F-6330-6C04-E481-1A6F3F726702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duotone>
              <a:prstClr val="black"/>
              <a:sysClr val="window" lastClr="FFFFFF">
                <a:lumMod val="50000"/>
                <a:tint val="45000"/>
                <a:satMod val="400000"/>
              </a:sys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242" t="2948" r="-1"/>
          <a:stretch/>
        </p:blipFill>
        <p:spPr>
          <a:xfrm flipH="1">
            <a:off x="6579228" y="1260136"/>
            <a:ext cx="35385" cy="5472000"/>
          </a:xfrm>
          <a:prstGeom prst="rect">
            <a:avLst/>
          </a:prstGeom>
        </p:spPr>
      </p:pic>
      <p:pic>
        <p:nvPicPr>
          <p:cNvPr id="80" name="Picture 2" descr="Иконки верный. Скачать иконку верный. Страница 1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5969" y="1293424"/>
            <a:ext cx="669689" cy="64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" name="Picture 2" descr="Иконки верный. Скачать иконку верный. Страница 1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6916" y="4067458"/>
            <a:ext cx="669689" cy="64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" name="Прямоугольник 81"/>
          <p:cNvSpPr/>
          <p:nvPr/>
        </p:nvSpPr>
        <p:spPr>
          <a:xfrm>
            <a:off x="1008181" y="6478499"/>
            <a:ext cx="1196161" cy="3185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01498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70" b="1" i="1" dirty="0">
                <a:solidFill>
                  <a:schemeClr val="bg1"/>
                </a:solidFill>
                <a:latin typeface="Century Gothic" panose="020B0502020202020204" pitchFamily="34" charset="0"/>
              </a:rPr>
              <a:t>$/баррель</a:t>
            </a:r>
          </a:p>
        </p:txBody>
      </p:sp>
      <p:sp>
        <p:nvSpPr>
          <p:cNvPr id="83" name="Прямоугольник 82"/>
          <p:cNvSpPr/>
          <p:nvPr/>
        </p:nvSpPr>
        <p:spPr>
          <a:xfrm>
            <a:off x="1096971" y="5736636"/>
            <a:ext cx="1061829" cy="3185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81198" algn="ctr" defTabSz="1014989" eaLnBrk="0" fontAlgn="base" hangingPunct="0">
              <a:spcBef>
                <a:spcPts val="389"/>
              </a:spcBef>
              <a:spcAft>
                <a:spcPct val="0"/>
              </a:spcAft>
            </a:pPr>
            <a:r>
              <a:rPr lang="ru-RU" sz="1470" b="1" dirty="0">
                <a:solidFill>
                  <a:schemeClr val="bg1"/>
                </a:solidFill>
                <a:latin typeface="Century Gothic" panose="020B0502020202020204" pitchFamily="34" charset="0"/>
                <a:cs typeface="Arial"/>
              </a:rPr>
              <a:t>2024 год</a:t>
            </a:r>
          </a:p>
        </p:txBody>
      </p:sp>
      <p:sp>
        <p:nvSpPr>
          <p:cNvPr id="84" name="Прямоугольник 83"/>
          <p:cNvSpPr/>
          <p:nvPr/>
        </p:nvSpPr>
        <p:spPr>
          <a:xfrm>
            <a:off x="2968967" y="6486850"/>
            <a:ext cx="1196161" cy="3185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01498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70" b="1" i="1" dirty="0">
                <a:solidFill>
                  <a:schemeClr val="bg1"/>
                </a:solidFill>
                <a:latin typeface="Century Gothic" panose="020B0502020202020204" pitchFamily="34" charset="0"/>
              </a:rPr>
              <a:t>$/баррель</a:t>
            </a:r>
          </a:p>
        </p:txBody>
      </p:sp>
      <p:sp>
        <p:nvSpPr>
          <p:cNvPr id="85" name="Прямоугольник 84"/>
          <p:cNvSpPr/>
          <p:nvPr/>
        </p:nvSpPr>
        <p:spPr>
          <a:xfrm>
            <a:off x="3036251" y="5736145"/>
            <a:ext cx="1061829" cy="3185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81198" algn="ctr" defTabSz="1014989" eaLnBrk="0" fontAlgn="base" hangingPunct="0">
              <a:spcBef>
                <a:spcPts val="389"/>
              </a:spcBef>
              <a:spcAft>
                <a:spcPct val="0"/>
              </a:spcAft>
            </a:pPr>
            <a:r>
              <a:rPr lang="ru-RU" sz="1470" b="1" dirty="0">
                <a:solidFill>
                  <a:schemeClr val="bg1"/>
                </a:solidFill>
                <a:latin typeface="Century Gothic" panose="020B0502020202020204" pitchFamily="34" charset="0"/>
                <a:cs typeface="Arial"/>
              </a:rPr>
              <a:t>2025 год</a:t>
            </a:r>
          </a:p>
        </p:txBody>
      </p:sp>
      <p:sp>
        <p:nvSpPr>
          <p:cNvPr id="86" name="Прямоугольник 85"/>
          <p:cNvSpPr/>
          <p:nvPr/>
        </p:nvSpPr>
        <p:spPr>
          <a:xfrm>
            <a:off x="4846757" y="6470507"/>
            <a:ext cx="1196161" cy="3185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01498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70" b="1" i="1" dirty="0">
                <a:solidFill>
                  <a:schemeClr val="bg1"/>
                </a:solidFill>
                <a:latin typeface="Century Gothic" panose="020B0502020202020204" pitchFamily="34" charset="0"/>
              </a:rPr>
              <a:t>$/баррель</a:t>
            </a:r>
          </a:p>
        </p:txBody>
      </p:sp>
      <p:sp>
        <p:nvSpPr>
          <p:cNvPr id="87" name="Прямоугольник 86"/>
          <p:cNvSpPr/>
          <p:nvPr/>
        </p:nvSpPr>
        <p:spPr>
          <a:xfrm>
            <a:off x="4916098" y="5736636"/>
            <a:ext cx="1061829" cy="3185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81198" algn="ctr" defTabSz="1014989" eaLnBrk="0" fontAlgn="base" hangingPunct="0">
              <a:spcBef>
                <a:spcPts val="389"/>
              </a:spcBef>
              <a:spcAft>
                <a:spcPct val="0"/>
              </a:spcAft>
            </a:pPr>
            <a:r>
              <a:rPr lang="ru-RU" sz="1470" b="1" dirty="0">
                <a:solidFill>
                  <a:schemeClr val="bg1"/>
                </a:solidFill>
                <a:latin typeface="Century Gothic" panose="020B0502020202020204" pitchFamily="34" charset="0"/>
                <a:cs typeface="Arial"/>
              </a:rPr>
              <a:t>2026 год</a:t>
            </a:r>
          </a:p>
        </p:txBody>
      </p:sp>
    </p:spTree>
    <p:extLst>
      <p:ext uri="{BB962C8B-B14F-4D97-AF65-F5344CB8AC3E}">
        <p14:creationId xmlns:p14="http://schemas.microsoft.com/office/powerpoint/2010/main" val="3333052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C986F002-251E-4842-8EAB-C1387EFEFEAD}"/>
              </a:ext>
            </a:extLst>
          </p:cNvPr>
          <p:cNvSpPr txBox="1">
            <a:spLocks/>
          </p:cNvSpPr>
          <p:nvPr/>
        </p:nvSpPr>
        <p:spPr>
          <a:xfrm>
            <a:off x="746322" y="252000"/>
            <a:ext cx="11951123" cy="46513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l" defTabSz="780581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70000"/>
              <a:buFontTx/>
              <a:buNone/>
              <a:defRPr sz="1800" b="0" kern="1200">
                <a:solidFill>
                  <a:schemeClr val="bg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0" indent="0" algn="l" defTabSz="780581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70000"/>
              <a:buFontTx/>
              <a:buNone/>
              <a:defRPr sz="1500" kern="1200">
                <a:solidFill>
                  <a:schemeClr val="bg1"/>
                </a:solidFill>
                <a:latin typeface="+mj-lt"/>
                <a:ea typeface="+mn-ea"/>
                <a:cs typeface="Arial" panose="020B0604020202020204" pitchFamily="34" charset="0"/>
              </a:defRPr>
            </a:lvl2pPr>
            <a:lvl3pPr marL="0" indent="0" algn="l" defTabSz="780581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70000"/>
              <a:buFontTx/>
              <a:buNone/>
              <a:defRPr sz="1000" b="1" kern="1200">
                <a:solidFill>
                  <a:schemeClr val="bg1"/>
                </a:solidFill>
                <a:latin typeface="+mj-lt"/>
                <a:ea typeface="+mn-ea"/>
                <a:cs typeface="Arial" panose="020B0604020202020204" pitchFamily="34" charset="0"/>
              </a:defRPr>
            </a:lvl3pPr>
            <a:lvl4pPr marL="179912" indent="-179912" algn="l" defTabSz="780581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Arial" panose="020B0604020202020204" pitchFamily="34" charset="0"/>
              <a:buChar char="►"/>
              <a:defRPr sz="1000" kern="1200">
                <a:solidFill>
                  <a:schemeClr val="bg1"/>
                </a:solidFill>
                <a:latin typeface="+mj-lt"/>
                <a:ea typeface="+mn-ea"/>
                <a:cs typeface="Arial" panose="020B0604020202020204" pitchFamily="34" charset="0"/>
              </a:defRPr>
            </a:lvl4pPr>
            <a:lvl5pPr marL="359824" indent="-179912" algn="l" defTabSz="780581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Arial" panose="020B0604020202020204" pitchFamily="34" charset="0"/>
              <a:buChar char="►"/>
              <a:defRPr sz="1000" kern="1200">
                <a:solidFill>
                  <a:schemeClr val="bg1"/>
                </a:solidFill>
                <a:latin typeface="+mj-lt"/>
                <a:ea typeface="+mn-ea"/>
                <a:cs typeface="Arial" panose="020B0604020202020204" pitchFamily="34" charset="0"/>
              </a:defRPr>
            </a:lvl5pPr>
            <a:lvl6pPr marL="0" indent="-179912" algn="l" defTabSz="780581" rtl="0" eaLnBrk="1" latinLnBrk="0" hangingPunct="1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 sz="10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6pPr>
            <a:lvl7pPr marL="0" indent="0" algn="l" defTabSz="780581" rtl="0" eaLnBrk="1" latinLnBrk="0" hangingPunct="1">
              <a:spcBef>
                <a:spcPts val="0"/>
              </a:spcBef>
              <a:spcAft>
                <a:spcPts val="600"/>
              </a:spcAft>
              <a:buFontTx/>
              <a:buNone/>
              <a:defRPr sz="1000" b="1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7pPr>
            <a:lvl8pPr marL="0" indent="0" algn="l" defTabSz="780581" rtl="0" eaLnBrk="1" latinLnBrk="0" hangingPunct="1">
              <a:spcBef>
                <a:spcPts val="0"/>
              </a:spcBef>
              <a:spcAft>
                <a:spcPts val="600"/>
              </a:spcAft>
              <a:buFontTx/>
              <a:buNone/>
              <a:defRPr sz="1000" i="1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8pPr>
            <a:lvl9pPr marL="0" indent="0" algn="l" defTabSz="780581" rtl="0" eaLnBrk="1" latinLnBrk="0" hangingPunct="1">
              <a:spcBef>
                <a:spcPts val="0"/>
              </a:spcBef>
              <a:spcAft>
                <a:spcPts val="600"/>
              </a:spcAft>
              <a:buFontTx/>
              <a:buNone/>
              <a:defRPr sz="1000" b="1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9pPr>
          </a:lstStyle>
          <a:p>
            <a:pPr lvl="0" defTabSz="914400" eaLnBrk="0" fontAlgn="base" hangingPunct="0">
              <a:lnSpc>
                <a:spcPct val="90000"/>
              </a:lnSpc>
              <a:spcBef>
                <a:spcPts val="1102"/>
              </a:spcBef>
              <a:spcAft>
                <a:spcPct val="0"/>
              </a:spcAft>
              <a:buClrTx/>
              <a:buSzTx/>
            </a:pPr>
            <a:r>
              <a:rPr lang="ru-RU" sz="2940" b="1" dirty="0">
                <a:solidFill>
                  <a:prstClr val="black"/>
                </a:solidFill>
                <a:latin typeface="Century Gothic" panose="020B0502020202020204" pitchFamily="34" charset="0"/>
              </a:rPr>
              <a:t>Темпы роста расходов республиканского бюджета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EA03EFF-93AD-4792-B7EA-E646FF5FFE89}"/>
              </a:ext>
            </a:extLst>
          </p:cNvPr>
          <p:cNvSpPr txBox="1"/>
          <p:nvPr/>
        </p:nvSpPr>
        <p:spPr>
          <a:xfrm>
            <a:off x="790561" y="3846535"/>
            <a:ext cx="5630988" cy="10877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250825" algn="just" defTabSz="1348618">
              <a:spcBef>
                <a:spcPct val="0"/>
              </a:spcBef>
              <a:buClr>
                <a:srgbClr val="44546A"/>
              </a:buClr>
              <a:buSzPts val="1100"/>
              <a:buFont typeface="Wingdings" panose="05000000000000000000" pitchFamily="2" charset="2"/>
              <a:buChar char="Ø"/>
              <a:defRPr/>
            </a:pPr>
            <a:r>
              <a:rPr lang="ru-RU" altLang="ru-RU" sz="1617" dirty="0">
                <a:solidFill>
                  <a:srgbClr val="2E2E38"/>
                </a:solidFill>
                <a:latin typeface="Century Gothic" panose="020B0502020202020204" pitchFamily="34" charset="0"/>
              </a:rPr>
              <a:t>не превышает предельный объем расходов </a:t>
            </a:r>
            <a:br>
              <a:rPr lang="ru-RU" altLang="ru-RU" sz="1617" dirty="0">
                <a:solidFill>
                  <a:srgbClr val="2E2E38"/>
                </a:solidFill>
                <a:latin typeface="Century Gothic" panose="020B0502020202020204" pitchFamily="34" charset="0"/>
              </a:rPr>
            </a:br>
            <a:r>
              <a:rPr lang="ru-RU" altLang="ru-RU" sz="1617" dirty="0">
                <a:solidFill>
                  <a:srgbClr val="2E2E38"/>
                </a:solidFill>
                <a:latin typeface="Century Gothic" panose="020B0502020202020204" pitchFamily="34" charset="0"/>
              </a:rPr>
              <a:t>по контрцикличному бюджетному правилу</a:t>
            </a:r>
          </a:p>
          <a:p>
            <a:pPr indent="250825" algn="just" defTabSz="1348618">
              <a:spcBef>
                <a:spcPct val="0"/>
              </a:spcBef>
              <a:buClr>
                <a:srgbClr val="44546A"/>
              </a:buClr>
              <a:buSzPts val="1100"/>
              <a:buFont typeface="Wingdings" panose="05000000000000000000" pitchFamily="2" charset="2"/>
              <a:buChar char="Ø"/>
              <a:defRPr/>
            </a:pPr>
            <a:r>
              <a:rPr lang="ru-RU" altLang="ru-RU" sz="1617" dirty="0">
                <a:solidFill>
                  <a:srgbClr val="2E2E38"/>
                </a:solidFill>
                <a:latin typeface="Century Gothic" panose="020B0502020202020204" pitchFamily="34" charset="0"/>
              </a:rPr>
              <a:t>предельный объем в 2024 году – 24,3 трлн тенге, </a:t>
            </a:r>
            <a:br>
              <a:rPr lang="ru-RU" altLang="ru-RU" sz="1617" dirty="0">
                <a:solidFill>
                  <a:srgbClr val="2E2E38"/>
                </a:solidFill>
                <a:latin typeface="Century Gothic" panose="020B0502020202020204" pitchFamily="34" charset="0"/>
              </a:rPr>
            </a:br>
            <a:r>
              <a:rPr lang="ru-RU" altLang="ru-RU" sz="1617" dirty="0">
                <a:solidFill>
                  <a:srgbClr val="2E2E38"/>
                </a:solidFill>
                <a:latin typeface="Century Gothic" panose="020B0502020202020204" pitchFamily="34" charset="0"/>
              </a:rPr>
              <a:t>в 2025-2026 годах – 25,9 трлн тенге</a:t>
            </a:r>
          </a:p>
        </p:txBody>
      </p:sp>
      <p:grpSp>
        <p:nvGrpSpPr>
          <p:cNvPr id="10" name="Группа 9"/>
          <p:cNvGrpSpPr/>
          <p:nvPr/>
        </p:nvGrpSpPr>
        <p:grpSpPr>
          <a:xfrm>
            <a:off x="7035597" y="1260136"/>
            <a:ext cx="5664809" cy="1042401"/>
            <a:chOff x="27660" y="515585"/>
            <a:chExt cx="6521231" cy="709236"/>
          </a:xfrm>
        </p:grpSpPr>
        <p:sp>
          <p:nvSpPr>
            <p:cNvPr id="11" name="Rectangle 35">
              <a:extLst>
                <a:ext uri="{FF2B5EF4-FFF2-40B4-BE49-F238E27FC236}">
                  <a16:creationId xmlns:a16="http://schemas.microsoft.com/office/drawing/2014/main" id="{535F39BC-8A02-4A7A-A119-4CF9D3BA4712}"/>
                </a:ext>
              </a:extLst>
            </p:cNvPr>
            <p:cNvSpPr/>
            <p:nvPr/>
          </p:nvSpPr>
          <p:spPr>
            <a:xfrm>
              <a:off x="763124" y="515585"/>
              <a:ext cx="5785767" cy="709236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</p:spPr>
          <p:txBody>
            <a:bodyPr wrap="square">
              <a:spAutoFit/>
            </a:bodyPr>
            <a:lstStyle/>
            <a:p>
              <a:pPr marL="10" algn="ctr" defTabSz="1014989" eaLnBrk="0" fontAlgn="base" hangingPunct="0">
                <a:spcBef>
                  <a:spcPts val="882"/>
                </a:spcBef>
              </a:pPr>
              <a:r>
                <a:rPr lang="ru-RU" sz="2058" b="1" kern="0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Доля расходов, направленных </a:t>
              </a:r>
              <a:br>
                <a:rPr lang="ru-RU" sz="2058" b="1" kern="0" dirty="0">
                  <a:solidFill>
                    <a:prstClr val="black"/>
                  </a:solidFill>
                  <a:latin typeface="Century Gothic" panose="020B0502020202020204" pitchFamily="34" charset="0"/>
                </a:rPr>
              </a:br>
              <a:r>
                <a:rPr lang="ru-RU" sz="2058" b="1" kern="0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на реализацию стратегических направлений</a:t>
              </a:r>
            </a:p>
          </p:txBody>
        </p:sp>
        <p:sp>
          <p:nvSpPr>
            <p:cNvPr id="12" name="Oval 185">
              <a:extLst>
                <a:ext uri="{FF2B5EF4-FFF2-40B4-BE49-F238E27FC236}">
                  <a16:creationId xmlns:a16="http://schemas.microsoft.com/office/drawing/2014/main" id="{3D5333D7-A96D-4DCF-ADAD-3A127F185C55}"/>
                </a:ext>
              </a:extLst>
            </p:cNvPr>
            <p:cNvSpPr/>
            <p:nvPr/>
          </p:nvSpPr>
          <p:spPr bwMode="gray">
            <a:xfrm>
              <a:off x="27660" y="660414"/>
              <a:ext cx="680749" cy="391903"/>
            </a:xfrm>
            <a:prstGeom prst="ellipse">
              <a:avLst/>
            </a:prstGeom>
            <a:solidFill>
              <a:sysClr val="window" lastClr="FFFFFF"/>
            </a:solidFill>
            <a:ln w="19050" cap="flat" cmpd="sng" algn="ctr">
              <a:solidFill>
                <a:srgbClr val="FFC000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98784" tIns="49391" rIns="98784" bIns="4939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1343985">
                <a:defRPr/>
              </a:pPr>
              <a:endParaRPr lang="en-GB" sz="2352" kern="0" dirty="0">
                <a:solidFill>
                  <a:srgbClr val="000000"/>
                </a:solidFill>
                <a:latin typeface="Century Gothic" panose="020B0502020202020204" pitchFamily="34" charset="0"/>
                <a:ea typeface="ＭＳ Ｐゴシック"/>
              </a:endParaRPr>
            </a:p>
          </p:txBody>
        </p:sp>
      </p:grpSp>
      <p:sp>
        <p:nvSpPr>
          <p:cNvPr id="13" name="Прямоугольник 1"/>
          <p:cNvSpPr>
            <a:spLocks noChangeArrowheads="1"/>
          </p:cNvSpPr>
          <p:nvPr/>
        </p:nvSpPr>
        <p:spPr bwMode="auto">
          <a:xfrm>
            <a:off x="896313" y="1744821"/>
            <a:ext cx="4129258" cy="1224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49298" tIns="74647" rIns="149298" bIns="74647">
            <a:spAutoFit/>
          </a:bodyPr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defTabSz="559959" eaLnBrk="0" hangingPunct="0">
              <a:lnSpc>
                <a:spcPct val="101000"/>
              </a:lnSpc>
              <a:buClr>
                <a:srgbClr val="000000"/>
              </a:buClr>
              <a:defRPr/>
            </a:pPr>
            <a:r>
              <a:rPr lang="ru-RU" altLang="ru-RU" sz="2352" b="1" kern="0" dirty="0">
                <a:solidFill>
                  <a:prstClr val="black"/>
                </a:solidFill>
                <a:latin typeface="Century Gothic" panose="020B0502020202020204" pitchFamily="34" charset="0"/>
                <a:sym typeface="Arial Narrow" panose="020B0606020202030204" pitchFamily="34" charset="0"/>
              </a:rPr>
              <a:t>С</a:t>
            </a:r>
            <a:r>
              <a:rPr lang="ru-RU" altLang="ru-RU" sz="4703" b="1" kern="0" dirty="0">
                <a:solidFill>
                  <a:srgbClr val="00B050"/>
                </a:solidFill>
                <a:latin typeface="Century Gothic" panose="020B0502020202020204" pitchFamily="34" charset="0"/>
                <a:sym typeface="Arial Narrow" panose="020B0606020202030204" pitchFamily="34" charset="0"/>
              </a:rPr>
              <a:t> 2 400 </a:t>
            </a:r>
            <a:r>
              <a:rPr lang="ru-RU" altLang="ru-RU" sz="2352" b="1" kern="0" dirty="0">
                <a:solidFill>
                  <a:prstClr val="black"/>
                </a:solidFill>
                <a:latin typeface="Century Gothic" panose="020B0502020202020204" pitchFamily="34" charset="0"/>
                <a:sym typeface="Arial Narrow" panose="020B0606020202030204" pitchFamily="34" charset="0"/>
              </a:rPr>
              <a:t>млрд тенге</a:t>
            </a:r>
          </a:p>
          <a:p>
            <a:pPr algn="ctr" defTabSz="559959" eaLnBrk="0" hangingPunct="0">
              <a:lnSpc>
                <a:spcPct val="101000"/>
              </a:lnSpc>
              <a:buClr>
                <a:srgbClr val="000000"/>
              </a:buClr>
              <a:defRPr/>
            </a:pPr>
            <a:r>
              <a:rPr lang="kk-KZ" altLang="ru-RU" sz="2352" b="1" kern="0" dirty="0">
                <a:solidFill>
                  <a:prstClr val="black"/>
                </a:solidFill>
                <a:latin typeface="Century Gothic" panose="020B0502020202020204" pitchFamily="34" charset="0"/>
                <a:sym typeface="Arial Narrow" panose="020B0606020202030204" pitchFamily="34" charset="0"/>
              </a:rPr>
              <a:t>утвержденный</a:t>
            </a:r>
            <a:endParaRPr lang="ru-RU" altLang="ru-RU" sz="2352" b="1" kern="0" dirty="0">
              <a:solidFill>
                <a:prstClr val="black"/>
              </a:solidFill>
              <a:latin typeface="Century Gothic" panose="020B0502020202020204" pitchFamily="34" charset="0"/>
              <a:sym typeface="Arial Narrow" panose="020B0606020202030204" pitchFamily="34" charset="0"/>
            </a:endParaRPr>
          </a:p>
        </p:txBody>
      </p:sp>
      <p:sp>
        <p:nvSpPr>
          <p:cNvPr id="14" name="Rectangle 286">
            <a:extLst>
              <a:ext uri="{FF2B5EF4-FFF2-40B4-BE49-F238E27FC236}">
                <a16:creationId xmlns:a16="http://schemas.microsoft.com/office/drawing/2014/main" id="{90E8E612-AD68-4E7B-AD80-1CCB60BA4FAB}"/>
              </a:ext>
            </a:extLst>
          </p:cNvPr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780513" y="1898722"/>
            <a:ext cx="5630986" cy="1929743"/>
          </a:xfrm>
          <a:prstGeom prst="roundRect">
            <a:avLst>
              <a:gd name="adj" fmla="val 0"/>
            </a:avLst>
          </a:prstGeom>
          <a:solidFill>
            <a:sysClr val="window" lastClr="FFFFFF"/>
          </a:solidFill>
          <a:ln w="9525" cap="flat" cmpd="sng" algn="ctr">
            <a:noFill/>
            <a:prstDash val="solid"/>
          </a:ln>
          <a:effectLst/>
        </p:spPr>
        <p:txBody>
          <a:bodyPr rtlCol="0" anchor="ctr">
            <a:noAutofit/>
          </a:bodyPr>
          <a:lstStyle>
            <a:defPPr>
              <a:defRPr lang="en-US"/>
            </a:defPPr>
            <a:lvl1pPr algn="ctr">
              <a:defRPr sz="1100">
                <a:latin typeface="+mn-lt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 marL="671976" lvl="1" defTabSz="1343953" eaLnBrk="0" hangingPunct="0">
              <a:defRPr/>
            </a:pPr>
            <a:endParaRPr lang="en-US" sz="2205" kern="0" dirty="0">
              <a:solidFill>
                <a:srgbClr val="FFFFFF"/>
              </a:solidFill>
              <a:latin typeface="Century Gothic" panose="020B0502020202020204" pitchFamily="34" charset="0"/>
              <a:ea typeface="ＭＳ Ｐゴシック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C3D6261-C224-4FBC-B6E0-4EDC4CB82407}"/>
              </a:ext>
            </a:extLst>
          </p:cNvPr>
          <p:cNvSpPr txBox="1"/>
          <p:nvPr/>
        </p:nvSpPr>
        <p:spPr>
          <a:xfrm>
            <a:off x="752095" y="1274908"/>
            <a:ext cx="5659406" cy="725711"/>
          </a:xfrm>
          <a:prstGeom prst="rect">
            <a:avLst/>
          </a:prstGeom>
          <a:solidFill>
            <a:sysClr val="window" lastClr="FFFFFF">
              <a:lumMod val="95000"/>
            </a:sysClr>
          </a:solidFill>
        </p:spPr>
        <p:txBody>
          <a:bodyPr wrap="square">
            <a:spAutoFit/>
          </a:bodyPr>
          <a:lstStyle/>
          <a:p>
            <a:pPr algn="ctr" defTabSz="1014989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58" b="1" dirty="0">
                <a:solidFill>
                  <a:prstClr val="black"/>
                </a:solidFill>
                <a:latin typeface="Century Gothic" panose="020B0502020202020204" pitchFamily="34" charset="0"/>
              </a:rPr>
              <a:t>Расходы республиканского бюджета </a:t>
            </a:r>
            <a:br>
              <a:rPr lang="ru-RU" sz="2058" b="1" dirty="0">
                <a:solidFill>
                  <a:prstClr val="black"/>
                </a:solidFill>
                <a:latin typeface="Century Gothic" panose="020B0502020202020204" pitchFamily="34" charset="0"/>
              </a:rPr>
            </a:br>
            <a:r>
              <a:rPr lang="ru-RU" sz="2058" b="1" dirty="0">
                <a:solidFill>
                  <a:prstClr val="black"/>
                </a:solidFill>
                <a:latin typeface="Century Gothic" panose="020B0502020202020204" pitchFamily="34" charset="0"/>
              </a:rPr>
              <a:t>на 2024</a:t>
            </a:r>
            <a:r>
              <a:rPr lang="ru-RU" sz="2058" b="1" dirty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ru-RU" sz="2058" b="1" dirty="0">
                <a:solidFill>
                  <a:prstClr val="black"/>
                </a:solidFill>
                <a:latin typeface="Century Gothic" panose="020B0502020202020204" pitchFamily="34" charset="0"/>
              </a:rPr>
              <a:t>–</a:t>
            </a:r>
            <a:r>
              <a:rPr lang="ru-RU" sz="2058" b="1" dirty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ru-RU" sz="2058" b="1" dirty="0">
                <a:solidFill>
                  <a:prstClr val="black"/>
                </a:solidFill>
                <a:latin typeface="Century Gothic" panose="020B0502020202020204" pitchFamily="34" charset="0"/>
              </a:rPr>
              <a:t>2026 годы</a:t>
            </a:r>
            <a:endParaRPr lang="ru-RU" sz="2058" b="1" kern="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15763" y="3074165"/>
            <a:ext cx="915635" cy="3638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01498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764" b="1" i="1" dirty="0">
                <a:solidFill>
                  <a:prstClr val="black"/>
                </a:solidFill>
                <a:latin typeface="Century Gothic" panose="020B0502020202020204" pitchFamily="34" charset="0"/>
              </a:rPr>
              <a:t>трлн ₸</a:t>
            </a:r>
          </a:p>
        </p:txBody>
      </p:sp>
      <p:sp>
        <p:nvSpPr>
          <p:cNvPr id="17" name="Rectangle 286">
            <a:extLst>
              <a:ext uri="{FF2B5EF4-FFF2-40B4-BE49-F238E27FC236}">
                <a16:creationId xmlns:a16="http://schemas.microsoft.com/office/drawing/2014/main" id="{90E8E612-AD68-4E7B-AD80-1CCB60BA4FAB}"/>
              </a:ext>
            </a:extLst>
          </p:cNvPr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6879290" y="1958520"/>
            <a:ext cx="5750188" cy="1812414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</a:ln>
          <a:effectLst/>
        </p:spPr>
        <p:txBody>
          <a:bodyPr rtlCol="0" anchor="ctr">
            <a:noAutofit/>
          </a:bodyPr>
          <a:lstStyle>
            <a:defPPr>
              <a:defRPr lang="en-US"/>
            </a:defPPr>
            <a:lvl1pPr algn="ctr">
              <a:defRPr sz="1100">
                <a:latin typeface="+mn-lt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 marL="671976" lvl="1" defTabSz="1343953" eaLnBrk="0" hangingPunct="0">
              <a:defRPr/>
            </a:pPr>
            <a:endParaRPr lang="en-US" sz="2205" kern="0" dirty="0">
              <a:solidFill>
                <a:srgbClr val="FFFFFF"/>
              </a:solidFill>
              <a:latin typeface="Century Gothic" panose="020B0502020202020204" pitchFamily="34" charset="0"/>
              <a:ea typeface="ＭＳ Ｐゴシック"/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7014166" y="4113603"/>
            <a:ext cx="5686240" cy="1042401"/>
            <a:chOff x="460671" y="556599"/>
            <a:chExt cx="6325205" cy="709236"/>
          </a:xfrm>
        </p:grpSpPr>
        <p:sp>
          <p:nvSpPr>
            <p:cNvPr id="19" name="Rectangle 35">
              <a:extLst>
                <a:ext uri="{FF2B5EF4-FFF2-40B4-BE49-F238E27FC236}">
                  <a16:creationId xmlns:a16="http://schemas.microsoft.com/office/drawing/2014/main" id="{535F39BC-8A02-4A7A-A119-4CF9D3BA4712}"/>
                </a:ext>
              </a:extLst>
            </p:cNvPr>
            <p:cNvSpPr/>
            <p:nvPr/>
          </p:nvSpPr>
          <p:spPr>
            <a:xfrm>
              <a:off x="1195178" y="556599"/>
              <a:ext cx="5590698" cy="709236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</p:spPr>
          <p:txBody>
            <a:bodyPr wrap="square">
              <a:spAutoFit/>
            </a:bodyPr>
            <a:lstStyle/>
            <a:p>
              <a:pPr marL="10" algn="ctr" defTabSz="1014989" eaLnBrk="0" fontAlgn="base" hangingPunct="0">
                <a:spcBef>
                  <a:spcPts val="882"/>
                </a:spcBef>
              </a:pPr>
              <a:r>
                <a:rPr lang="ru-RU" sz="2058" b="1" kern="0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Уровень гармонизации стратегического и бюджетного планирования</a:t>
              </a:r>
            </a:p>
          </p:txBody>
        </p:sp>
        <p:sp>
          <p:nvSpPr>
            <p:cNvPr id="20" name="Oval 185">
              <a:extLst>
                <a:ext uri="{FF2B5EF4-FFF2-40B4-BE49-F238E27FC236}">
                  <a16:creationId xmlns:a16="http://schemas.microsoft.com/office/drawing/2014/main" id="{3D5333D7-A96D-4DCF-ADAD-3A127F185C55}"/>
                </a:ext>
              </a:extLst>
            </p:cNvPr>
            <p:cNvSpPr/>
            <p:nvPr/>
          </p:nvSpPr>
          <p:spPr bwMode="gray">
            <a:xfrm>
              <a:off x="460671" y="714596"/>
              <a:ext cx="680771" cy="391903"/>
            </a:xfrm>
            <a:prstGeom prst="ellipse">
              <a:avLst/>
            </a:prstGeom>
            <a:solidFill>
              <a:sysClr val="window" lastClr="FFFFFF"/>
            </a:solidFill>
            <a:ln w="19050" cap="flat" cmpd="sng" algn="ctr">
              <a:solidFill>
                <a:srgbClr val="FFC000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98784" tIns="49391" rIns="98784" bIns="4939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1343985">
                <a:defRPr/>
              </a:pPr>
              <a:endParaRPr lang="en-GB" sz="2352" kern="0" dirty="0">
                <a:solidFill>
                  <a:srgbClr val="000000"/>
                </a:solidFill>
                <a:latin typeface="Century Gothic" panose="020B0502020202020204" pitchFamily="34" charset="0"/>
                <a:ea typeface="ＭＳ Ｐゴシック"/>
              </a:endParaRPr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8522826" y="5377042"/>
            <a:ext cx="2878190" cy="1100180"/>
            <a:chOff x="1081158" y="3329980"/>
            <a:chExt cx="2132050" cy="748547"/>
          </a:xfrm>
          <a:noFill/>
        </p:grpSpPr>
        <p:sp>
          <p:nvSpPr>
            <p:cNvPr id="23" name="object 6"/>
            <p:cNvSpPr txBox="1"/>
            <p:nvPr/>
          </p:nvSpPr>
          <p:spPr>
            <a:xfrm>
              <a:off x="1142827" y="3544532"/>
              <a:ext cx="961818" cy="533995"/>
            </a:xfrm>
            <a:prstGeom prst="rect">
              <a:avLst/>
            </a:prstGeom>
          </p:spPr>
          <p:txBody>
            <a:bodyPr vert="horz" wrap="square" lIns="0" tIns="45731" rIns="0" bIns="0" rtlCol="0">
              <a:spAutoFit/>
            </a:bodyPr>
            <a:lstStyle>
              <a:defPPr>
                <a:defRPr lang="en-US"/>
              </a:defPPr>
              <a:lvl1pPr marL="18666" defTabSz="1014989" eaLnBrk="0" fontAlgn="base" hangingPunct="0">
                <a:spcBef>
                  <a:spcPts val="566"/>
                </a:spcBef>
                <a:spcAft>
                  <a:spcPct val="0"/>
                </a:spcAft>
                <a:defRPr sz="4703" b="1" spc="-7">
                  <a:solidFill>
                    <a:srgbClr val="00B050"/>
                  </a:solidFill>
                  <a:latin typeface="Arial"/>
                  <a:cs typeface="Arial"/>
                </a:defRPr>
              </a:lvl1pPr>
            </a:lstStyle>
            <a:p>
              <a:r>
                <a:rPr lang="kk-KZ" sz="4700" dirty="0">
                  <a:latin typeface="Century Gothic" panose="020B0502020202020204" pitchFamily="34" charset="0"/>
                </a:rPr>
                <a:t>91</a:t>
              </a:r>
              <a:r>
                <a:rPr lang="kk-KZ" sz="3200" dirty="0">
                  <a:latin typeface="Century Gothic" panose="020B0502020202020204" pitchFamily="34" charset="0"/>
                </a:rPr>
                <a:t>%</a:t>
              </a: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1081158" y="3331825"/>
              <a:ext cx="893426" cy="247537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marR="81198" algn="ctr" defTabSz="1014989" eaLnBrk="0" fontAlgn="base" hangingPunct="0">
                <a:spcBef>
                  <a:spcPts val="389"/>
                </a:spcBef>
                <a:spcAft>
                  <a:spcPct val="0"/>
                </a:spcAft>
              </a:pPr>
              <a:r>
                <a:rPr lang="ru-RU" sz="1764" b="1" kern="0" dirty="0">
                  <a:solidFill>
                    <a:schemeClr val="bg1"/>
                  </a:solidFill>
                  <a:latin typeface="Century Gothic" panose="020B0502020202020204" pitchFamily="34" charset="0"/>
                  <a:cs typeface="Arial"/>
                </a:rPr>
                <a:t>2024 год</a:t>
              </a:r>
            </a:p>
          </p:txBody>
        </p:sp>
        <p:sp>
          <p:nvSpPr>
            <p:cNvPr id="25" name="object 6"/>
            <p:cNvSpPr txBox="1"/>
            <p:nvPr/>
          </p:nvSpPr>
          <p:spPr>
            <a:xfrm>
              <a:off x="2369107" y="3543335"/>
              <a:ext cx="814197" cy="533995"/>
            </a:xfrm>
            <a:prstGeom prst="rect">
              <a:avLst/>
            </a:prstGeom>
            <a:grpFill/>
          </p:spPr>
          <p:txBody>
            <a:bodyPr vert="horz" wrap="square" lIns="0" tIns="45731" rIns="0" bIns="0" rtlCol="0">
              <a:spAutoFit/>
            </a:bodyPr>
            <a:lstStyle/>
            <a:p>
              <a:pPr marL="18666" defTabSz="1014989" eaLnBrk="0" fontAlgn="base" hangingPunct="0">
                <a:spcBef>
                  <a:spcPts val="566"/>
                </a:spcBef>
                <a:spcAft>
                  <a:spcPct val="0"/>
                </a:spcAft>
              </a:pPr>
              <a:r>
                <a:rPr lang="ru-RU" sz="4700" b="1" spc="-7" dirty="0">
                  <a:solidFill>
                    <a:srgbClr val="00B050"/>
                  </a:solidFill>
                  <a:latin typeface="Century Gothic" panose="020B0502020202020204" pitchFamily="34" charset="0"/>
                  <a:cs typeface="Arial"/>
                </a:rPr>
                <a:t>95</a:t>
              </a:r>
              <a:r>
                <a:rPr lang="ru-RU" sz="3200" b="1" spc="-7" dirty="0">
                  <a:solidFill>
                    <a:srgbClr val="00B050"/>
                  </a:solidFill>
                  <a:latin typeface="Century Gothic" panose="020B0502020202020204" pitchFamily="34" charset="0"/>
                  <a:cs typeface="Arial"/>
                </a:rPr>
                <a:t>%</a:t>
              </a:r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2319782" y="3329980"/>
              <a:ext cx="893426" cy="247537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marR="81198" algn="ctr" defTabSz="1014989" eaLnBrk="0" fontAlgn="base" hangingPunct="0">
                <a:spcBef>
                  <a:spcPts val="389"/>
                </a:spcBef>
                <a:spcAft>
                  <a:spcPct val="0"/>
                </a:spcAft>
              </a:pPr>
              <a:r>
                <a:rPr lang="ru-RU" sz="1764" b="1" kern="0" dirty="0">
                  <a:solidFill>
                    <a:schemeClr val="bg1"/>
                  </a:solidFill>
                  <a:latin typeface="Century Gothic" panose="020B0502020202020204" pitchFamily="34" charset="0"/>
                  <a:cs typeface="Arial"/>
                </a:rPr>
                <a:t>2025 год</a:t>
              </a:r>
            </a:p>
          </p:txBody>
        </p:sp>
      </p:grpSp>
      <p:sp>
        <p:nvSpPr>
          <p:cNvPr id="29" name="Прямоугольник 28"/>
          <p:cNvSpPr/>
          <p:nvPr/>
        </p:nvSpPr>
        <p:spPr>
          <a:xfrm>
            <a:off x="11753517" y="5366765"/>
            <a:ext cx="1217321" cy="3638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81198" algn="ctr" defTabSz="1014989" eaLnBrk="0" fontAlgn="base" hangingPunct="0">
              <a:spcBef>
                <a:spcPts val="389"/>
              </a:spcBef>
              <a:spcAft>
                <a:spcPct val="0"/>
              </a:spcAft>
            </a:pPr>
            <a:r>
              <a:rPr lang="ru-RU" sz="1764" b="1" dirty="0">
                <a:solidFill>
                  <a:schemeClr val="bg1"/>
                </a:solidFill>
                <a:latin typeface="Century Gothic" panose="020B0502020202020204" pitchFamily="34" charset="0"/>
                <a:cs typeface="Arial"/>
              </a:rPr>
              <a:t>2026 год</a:t>
            </a:r>
          </a:p>
        </p:txBody>
      </p:sp>
      <p:sp>
        <p:nvSpPr>
          <p:cNvPr id="30" name="object 6"/>
          <p:cNvSpPr txBox="1"/>
          <p:nvPr/>
        </p:nvSpPr>
        <p:spPr>
          <a:xfrm>
            <a:off x="11871067" y="5680587"/>
            <a:ext cx="1299888" cy="784841"/>
          </a:xfrm>
          <a:prstGeom prst="rect">
            <a:avLst/>
          </a:prstGeom>
        </p:spPr>
        <p:txBody>
          <a:bodyPr vert="horz" wrap="square" lIns="0" tIns="45731" rIns="0" bIns="0" rtlCol="0">
            <a:spAutoFit/>
          </a:bodyPr>
          <a:lstStyle/>
          <a:p>
            <a:pPr marL="18666" defTabSz="1014989" eaLnBrk="0" fontAlgn="base" hangingPunct="0">
              <a:spcBef>
                <a:spcPts val="566"/>
              </a:spcBef>
              <a:spcAft>
                <a:spcPct val="0"/>
              </a:spcAft>
            </a:pPr>
            <a:r>
              <a:rPr lang="kk-KZ" sz="4700" b="1" spc="-7" dirty="0">
                <a:solidFill>
                  <a:srgbClr val="00B050"/>
                </a:solidFill>
                <a:cs typeface="Arial"/>
              </a:rPr>
              <a:t>95</a:t>
            </a:r>
            <a:r>
              <a:rPr lang="kk-KZ" sz="3200" b="1" spc="-7" dirty="0">
                <a:solidFill>
                  <a:srgbClr val="00B050"/>
                </a:solidFill>
                <a:cs typeface="Arial"/>
              </a:rPr>
              <a:t>%</a:t>
            </a:r>
          </a:p>
        </p:txBody>
      </p:sp>
      <p:sp>
        <p:nvSpPr>
          <p:cNvPr id="32" name="Chevron2">
            <a:extLst>
              <a:ext uri="{FF2B5EF4-FFF2-40B4-BE49-F238E27FC236}">
                <a16:creationId xmlns:a16="http://schemas.microsoft.com/office/drawing/2014/main" id="{1E2421CE-B20B-48E1-94C3-9195508A7007}"/>
              </a:ext>
            </a:extLst>
          </p:cNvPr>
          <p:cNvSpPr>
            <a:spLocks noChangeAspect="1"/>
          </p:cNvSpPr>
          <p:nvPr/>
        </p:nvSpPr>
        <p:spPr>
          <a:xfrm flipV="1">
            <a:off x="9844111" y="5854479"/>
            <a:ext cx="264556" cy="574039"/>
          </a:xfrm>
          <a:custGeom>
            <a:avLst/>
            <a:gdLst/>
            <a:ahLst/>
            <a:cxnLst/>
            <a:rect l="0" t="0" r="0" b="0"/>
            <a:pathLst>
              <a:path w="2984501" h="5080001">
                <a:moveTo>
                  <a:pt x="0" y="0"/>
                </a:moveTo>
                <a:lnTo>
                  <a:pt x="1524000" y="0"/>
                </a:lnTo>
                <a:lnTo>
                  <a:pt x="2984500" y="2540000"/>
                </a:lnTo>
                <a:lnTo>
                  <a:pt x="1524000" y="5080000"/>
                </a:lnTo>
                <a:lnTo>
                  <a:pt x="0" y="5080000"/>
                </a:lnTo>
                <a:lnTo>
                  <a:pt x="1460500" y="2540000"/>
                </a:lnTo>
                <a:close/>
              </a:path>
            </a:pathLst>
          </a:custGeom>
          <a:solidFill>
            <a:srgbClr val="4472C4">
              <a:lumMod val="60000"/>
              <a:lumOff val="40000"/>
            </a:srgbClr>
          </a:solidFill>
          <a:ln w="95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6"/>
                </a:solidFill>
                <a:prstDash val="solid"/>
              </a14:hiddenLine>
            </a:ext>
          </a:extLst>
        </p:spPr>
        <p:txBody>
          <a:bodyPr rtlCol="0" anchor="ctr"/>
          <a:lstStyle/>
          <a:p>
            <a:pPr algn="ctr" defTabSz="1343985">
              <a:defRPr/>
            </a:pPr>
            <a:endParaRPr lang="ru-RU" sz="2352" kern="0" dirty="0">
              <a:solidFill>
                <a:srgbClr val="000000"/>
              </a:solidFill>
              <a:latin typeface="Century Gothic" panose="020B0502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33" name="Chevron1">
            <a:extLst>
              <a:ext uri="{FF2B5EF4-FFF2-40B4-BE49-F238E27FC236}">
                <a16:creationId xmlns:a16="http://schemas.microsoft.com/office/drawing/2014/main" id="{A0030B93-22EC-458D-9FE2-3CDBE3362F8C}"/>
              </a:ext>
            </a:extLst>
          </p:cNvPr>
          <p:cNvSpPr>
            <a:spLocks noChangeAspect="1"/>
          </p:cNvSpPr>
          <p:nvPr/>
        </p:nvSpPr>
        <p:spPr>
          <a:xfrm flipV="1">
            <a:off x="9702490" y="5903642"/>
            <a:ext cx="221933" cy="481550"/>
          </a:xfrm>
          <a:custGeom>
            <a:avLst/>
            <a:gdLst/>
            <a:ahLst/>
            <a:cxnLst/>
            <a:rect l="0" t="0" r="0" b="0"/>
            <a:pathLst>
              <a:path w="2984501" h="5080001">
                <a:moveTo>
                  <a:pt x="0" y="0"/>
                </a:moveTo>
                <a:lnTo>
                  <a:pt x="1524000" y="0"/>
                </a:lnTo>
                <a:lnTo>
                  <a:pt x="2984500" y="2540000"/>
                </a:lnTo>
                <a:lnTo>
                  <a:pt x="1524000" y="5080000"/>
                </a:lnTo>
                <a:lnTo>
                  <a:pt x="0" y="5080000"/>
                </a:lnTo>
                <a:lnTo>
                  <a:pt x="1460500" y="2540000"/>
                </a:lnTo>
                <a:close/>
              </a:path>
            </a:pathLst>
          </a:custGeom>
          <a:solidFill>
            <a:srgbClr val="F9C61B"/>
          </a:solidFill>
          <a:ln w="95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6"/>
                </a:solidFill>
                <a:prstDash val="solid"/>
              </a14:hiddenLine>
            </a:ext>
          </a:extLst>
        </p:spPr>
        <p:txBody>
          <a:bodyPr rtlCol="0" anchor="ctr"/>
          <a:lstStyle/>
          <a:p>
            <a:pPr algn="ctr" defTabSz="1343985">
              <a:defRPr/>
            </a:pPr>
            <a:endParaRPr lang="ru-RU" sz="2352" kern="0" dirty="0">
              <a:solidFill>
                <a:srgbClr val="000000"/>
              </a:solidFill>
              <a:latin typeface="Century Gothic" panose="020B0502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34" name="Chevron2">
            <a:extLst>
              <a:ext uri="{FF2B5EF4-FFF2-40B4-BE49-F238E27FC236}">
                <a16:creationId xmlns:a16="http://schemas.microsoft.com/office/drawing/2014/main" id="{1E2421CE-B20B-48E1-94C3-9195508A7007}"/>
              </a:ext>
            </a:extLst>
          </p:cNvPr>
          <p:cNvSpPr>
            <a:spLocks noChangeAspect="1"/>
          </p:cNvSpPr>
          <p:nvPr/>
        </p:nvSpPr>
        <p:spPr>
          <a:xfrm flipV="1">
            <a:off x="11499466" y="5833043"/>
            <a:ext cx="264556" cy="574039"/>
          </a:xfrm>
          <a:custGeom>
            <a:avLst/>
            <a:gdLst/>
            <a:ahLst/>
            <a:cxnLst/>
            <a:rect l="0" t="0" r="0" b="0"/>
            <a:pathLst>
              <a:path w="2984501" h="5080001">
                <a:moveTo>
                  <a:pt x="0" y="0"/>
                </a:moveTo>
                <a:lnTo>
                  <a:pt x="1524000" y="0"/>
                </a:lnTo>
                <a:lnTo>
                  <a:pt x="2984500" y="2540000"/>
                </a:lnTo>
                <a:lnTo>
                  <a:pt x="1524000" y="5080000"/>
                </a:lnTo>
                <a:lnTo>
                  <a:pt x="0" y="5080000"/>
                </a:lnTo>
                <a:lnTo>
                  <a:pt x="1460500" y="2540000"/>
                </a:lnTo>
                <a:close/>
              </a:path>
            </a:pathLst>
          </a:custGeom>
          <a:solidFill>
            <a:srgbClr val="4472C4">
              <a:lumMod val="60000"/>
              <a:lumOff val="40000"/>
            </a:srgbClr>
          </a:solidFill>
          <a:ln w="95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6"/>
                </a:solidFill>
                <a:prstDash val="solid"/>
              </a14:hiddenLine>
            </a:ext>
          </a:extLst>
        </p:spPr>
        <p:txBody>
          <a:bodyPr rtlCol="0" anchor="ctr"/>
          <a:lstStyle/>
          <a:p>
            <a:pPr algn="ctr" defTabSz="1343985">
              <a:defRPr/>
            </a:pPr>
            <a:endParaRPr lang="ru-RU" sz="2352" kern="0" dirty="0">
              <a:solidFill>
                <a:srgbClr val="000000"/>
              </a:solidFill>
              <a:latin typeface="Century Gothic" panose="020B0502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35" name="Chevron1">
            <a:extLst>
              <a:ext uri="{FF2B5EF4-FFF2-40B4-BE49-F238E27FC236}">
                <a16:creationId xmlns:a16="http://schemas.microsoft.com/office/drawing/2014/main" id="{A0030B93-22EC-458D-9FE2-3CDBE3362F8C}"/>
              </a:ext>
            </a:extLst>
          </p:cNvPr>
          <p:cNvSpPr>
            <a:spLocks noChangeAspect="1"/>
          </p:cNvSpPr>
          <p:nvPr/>
        </p:nvSpPr>
        <p:spPr>
          <a:xfrm flipV="1">
            <a:off x="11357845" y="5882206"/>
            <a:ext cx="221933" cy="481550"/>
          </a:xfrm>
          <a:custGeom>
            <a:avLst/>
            <a:gdLst/>
            <a:ahLst/>
            <a:cxnLst/>
            <a:rect l="0" t="0" r="0" b="0"/>
            <a:pathLst>
              <a:path w="2984501" h="5080001">
                <a:moveTo>
                  <a:pt x="0" y="0"/>
                </a:moveTo>
                <a:lnTo>
                  <a:pt x="1524000" y="0"/>
                </a:lnTo>
                <a:lnTo>
                  <a:pt x="2984500" y="2540000"/>
                </a:lnTo>
                <a:lnTo>
                  <a:pt x="1524000" y="5080000"/>
                </a:lnTo>
                <a:lnTo>
                  <a:pt x="0" y="5080000"/>
                </a:lnTo>
                <a:lnTo>
                  <a:pt x="1460500" y="2540000"/>
                </a:lnTo>
                <a:close/>
              </a:path>
            </a:pathLst>
          </a:custGeom>
          <a:solidFill>
            <a:srgbClr val="F9C61B"/>
          </a:solidFill>
          <a:ln w="95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6"/>
                </a:solidFill>
                <a:prstDash val="solid"/>
              </a14:hiddenLine>
            </a:ext>
          </a:extLst>
        </p:spPr>
        <p:txBody>
          <a:bodyPr rtlCol="0" anchor="ctr"/>
          <a:lstStyle/>
          <a:p>
            <a:pPr algn="ctr" defTabSz="1343985">
              <a:defRPr/>
            </a:pPr>
            <a:endParaRPr lang="ru-RU" sz="2352" kern="0" dirty="0">
              <a:solidFill>
                <a:srgbClr val="000000"/>
              </a:solidFill>
              <a:latin typeface="Century Gothic" panose="020B0502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36" name="object 6"/>
          <p:cNvSpPr txBox="1"/>
          <p:nvPr/>
        </p:nvSpPr>
        <p:spPr>
          <a:xfrm>
            <a:off x="955219" y="2373282"/>
            <a:ext cx="1250178" cy="769902"/>
          </a:xfrm>
          <a:prstGeom prst="rect">
            <a:avLst/>
          </a:prstGeom>
        </p:spPr>
        <p:txBody>
          <a:bodyPr vert="horz" wrap="square" lIns="0" tIns="45731" rIns="0" bIns="0" rtlCol="0">
            <a:spAutoFit/>
          </a:bodyPr>
          <a:lstStyle/>
          <a:p>
            <a:pPr marL="18666" defTabSz="1014989" eaLnBrk="0" fontAlgn="base" hangingPunct="0">
              <a:spcBef>
                <a:spcPts val="566"/>
              </a:spcBef>
              <a:spcAft>
                <a:spcPct val="0"/>
              </a:spcAft>
            </a:pPr>
            <a:r>
              <a:rPr lang="kk-KZ" sz="4703" b="1" spc="-7" dirty="0">
                <a:solidFill>
                  <a:srgbClr val="00B050"/>
                </a:solidFill>
                <a:latin typeface="Century Gothic" panose="020B0502020202020204" pitchFamily="34" charset="0"/>
                <a:cs typeface="Arial"/>
              </a:rPr>
              <a:t>24,0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995343" y="2082676"/>
            <a:ext cx="1217321" cy="3638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81198" algn="ctr" defTabSz="1014989" eaLnBrk="0" fontAlgn="base" hangingPunct="0">
              <a:spcBef>
                <a:spcPts val="389"/>
              </a:spcBef>
              <a:spcAft>
                <a:spcPct val="0"/>
              </a:spcAft>
            </a:pPr>
            <a:r>
              <a:rPr lang="ru-RU" sz="1764" b="1" dirty="0">
                <a:solidFill>
                  <a:srgbClr val="2E2E38"/>
                </a:solidFill>
                <a:latin typeface="Century Gothic" panose="020B0502020202020204" pitchFamily="34" charset="0"/>
                <a:cs typeface="Arial"/>
              </a:rPr>
              <a:t>2024 год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3106340" y="3055499"/>
            <a:ext cx="915635" cy="3638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01498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764" b="1" i="1" dirty="0">
                <a:solidFill>
                  <a:prstClr val="black"/>
                </a:solidFill>
                <a:latin typeface="Century Gothic" panose="020B0502020202020204" pitchFamily="34" charset="0"/>
              </a:rPr>
              <a:t>трлн ₸</a:t>
            </a:r>
          </a:p>
        </p:txBody>
      </p:sp>
      <p:sp>
        <p:nvSpPr>
          <p:cNvPr id="39" name="object 6"/>
          <p:cNvSpPr txBox="1"/>
          <p:nvPr/>
        </p:nvSpPr>
        <p:spPr>
          <a:xfrm>
            <a:off x="3045795" y="2363950"/>
            <a:ext cx="1267916" cy="769902"/>
          </a:xfrm>
          <a:prstGeom prst="rect">
            <a:avLst/>
          </a:prstGeom>
        </p:spPr>
        <p:txBody>
          <a:bodyPr vert="horz" wrap="square" lIns="0" tIns="45731" rIns="0" bIns="0" rtlCol="0">
            <a:spAutoFit/>
          </a:bodyPr>
          <a:lstStyle/>
          <a:p>
            <a:pPr marL="18666" defTabSz="1014989" eaLnBrk="0" fontAlgn="base" hangingPunct="0">
              <a:spcBef>
                <a:spcPts val="566"/>
              </a:spcBef>
              <a:spcAft>
                <a:spcPct val="0"/>
              </a:spcAft>
            </a:pPr>
            <a:r>
              <a:rPr lang="kk-KZ" sz="4703" b="1" spc="-7" dirty="0">
                <a:solidFill>
                  <a:srgbClr val="00B050"/>
                </a:solidFill>
                <a:latin typeface="Century Gothic" panose="020B0502020202020204" pitchFamily="34" charset="0"/>
                <a:cs typeface="Arial"/>
              </a:rPr>
              <a:t>23,8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3076587" y="2073343"/>
            <a:ext cx="1217321" cy="3638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81198" algn="ctr" defTabSz="1014989" eaLnBrk="0" fontAlgn="base" hangingPunct="0">
              <a:spcBef>
                <a:spcPts val="389"/>
              </a:spcBef>
              <a:spcAft>
                <a:spcPct val="0"/>
              </a:spcAft>
            </a:pPr>
            <a:r>
              <a:rPr lang="ru-RU" sz="1764" b="1" dirty="0">
                <a:solidFill>
                  <a:srgbClr val="2E2E38"/>
                </a:solidFill>
                <a:latin typeface="Century Gothic" panose="020B0502020202020204" pitchFamily="34" charset="0"/>
                <a:cs typeface="Arial"/>
              </a:rPr>
              <a:t>2025 год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5066255" y="3046881"/>
            <a:ext cx="915635" cy="3638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01498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764" b="1" i="1" dirty="0">
                <a:solidFill>
                  <a:prstClr val="black"/>
                </a:solidFill>
                <a:latin typeface="Century Gothic" panose="020B0502020202020204" pitchFamily="34" charset="0"/>
              </a:rPr>
              <a:t>трлн ₸</a:t>
            </a:r>
          </a:p>
        </p:txBody>
      </p:sp>
      <p:sp>
        <p:nvSpPr>
          <p:cNvPr id="43" name="object 6"/>
          <p:cNvSpPr txBox="1"/>
          <p:nvPr/>
        </p:nvSpPr>
        <p:spPr>
          <a:xfrm>
            <a:off x="4987045" y="2373282"/>
            <a:ext cx="1283782" cy="769902"/>
          </a:xfrm>
          <a:prstGeom prst="rect">
            <a:avLst/>
          </a:prstGeom>
        </p:spPr>
        <p:txBody>
          <a:bodyPr vert="horz" wrap="square" lIns="0" tIns="45731" rIns="0" bIns="0" rtlCol="0">
            <a:spAutoFit/>
          </a:bodyPr>
          <a:lstStyle/>
          <a:p>
            <a:pPr marL="18666" defTabSz="1014989" eaLnBrk="0" fontAlgn="base" hangingPunct="0">
              <a:spcBef>
                <a:spcPts val="566"/>
              </a:spcBef>
              <a:spcAft>
                <a:spcPct val="0"/>
              </a:spcAft>
            </a:pPr>
            <a:r>
              <a:rPr lang="kk-KZ" sz="4703" b="1" spc="-7" dirty="0">
                <a:solidFill>
                  <a:srgbClr val="00B050"/>
                </a:solidFill>
                <a:latin typeface="Century Gothic" panose="020B0502020202020204" pitchFamily="34" charset="0"/>
                <a:cs typeface="Arial"/>
              </a:rPr>
              <a:t>25,2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5008504" y="2082676"/>
            <a:ext cx="1217321" cy="3638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81198" algn="ctr" defTabSz="1014989" eaLnBrk="0" fontAlgn="base" hangingPunct="0">
              <a:spcBef>
                <a:spcPts val="389"/>
              </a:spcBef>
              <a:spcAft>
                <a:spcPct val="0"/>
              </a:spcAft>
            </a:pPr>
            <a:r>
              <a:rPr lang="ru-RU" sz="1764" b="1" dirty="0">
                <a:solidFill>
                  <a:srgbClr val="2E2E38"/>
                </a:solidFill>
                <a:latin typeface="Century Gothic" panose="020B0502020202020204" pitchFamily="34" charset="0"/>
                <a:cs typeface="Arial"/>
              </a:rPr>
              <a:t>2026 год</a:t>
            </a:r>
          </a:p>
        </p:txBody>
      </p:sp>
      <p:sp>
        <p:nvSpPr>
          <p:cNvPr id="48" name="Chevron2">
            <a:extLst>
              <a:ext uri="{FF2B5EF4-FFF2-40B4-BE49-F238E27FC236}">
                <a16:creationId xmlns:a16="http://schemas.microsoft.com/office/drawing/2014/main" id="{1E2421CE-B20B-48E1-94C3-9195508A7007}"/>
              </a:ext>
            </a:extLst>
          </p:cNvPr>
          <p:cNvSpPr>
            <a:spLocks noChangeAspect="1"/>
          </p:cNvSpPr>
          <p:nvPr/>
        </p:nvSpPr>
        <p:spPr>
          <a:xfrm flipV="1">
            <a:off x="9050113" y="2873332"/>
            <a:ext cx="264556" cy="574039"/>
          </a:xfrm>
          <a:custGeom>
            <a:avLst/>
            <a:gdLst/>
            <a:ahLst/>
            <a:cxnLst/>
            <a:rect l="0" t="0" r="0" b="0"/>
            <a:pathLst>
              <a:path w="2984501" h="5080001">
                <a:moveTo>
                  <a:pt x="0" y="0"/>
                </a:moveTo>
                <a:lnTo>
                  <a:pt x="1524000" y="0"/>
                </a:lnTo>
                <a:lnTo>
                  <a:pt x="2984500" y="2540000"/>
                </a:lnTo>
                <a:lnTo>
                  <a:pt x="1524000" y="5080000"/>
                </a:lnTo>
                <a:lnTo>
                  <a:pt x="0" y="5080000"/>
                </a:lnTo>
                <a:lnTo>
                  <a:pt x="1460500" y="2540000"/>
                </a:lnTo>
                <a:close/>
              </a:path>
            </a:pathLst>
          </a:custGeom>
          <a:solidFill>
            <a:srgbClr val="4472C4">
              <a:lumMod val="60000"/>
              <a:lumOff val="40000"/>
            </a:srgbClr>
          </a:solidFill>
          <a:ln w="95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6"/>
                </a:solidFill>
                <a:prstDash val="solid"/>
              </a14:hiddenLine>
            </a:ext>
          </a:extLst>
        </p:spPr>
        <p:txBody>
          <a:bodyPr rtlCol="0" anchor="ctr"/>
          <a:lstStyle/>
          <a:p>
            <a:pPr algn="ctr" defTabSz="1343985">
              <a:defRPr/>
            </a:pPr>
            <a:endParaRPr lang="ru-RU" sz="2352" kern="0" dirty="0">
              <a:solidFill>
                <a:srgbClr val="000000"/>
              </a:solidFill>
              <a:latin typeface="Century Gothic" panose="020B0502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49" name="Chevron1">
            <a:extLst>
              <a:ext uri="{FF2B5EF4-FFF2-40B4-BE49-F238E27FC236}">
                <a16:creationId xmlns:a16="http://schemas.microsoft.com/office/drawing/2014/main" id="{A0030B93-22EC-458D-9FE2-3CDBE3362F8C}"/>
              </a:ext>
            </a:extLst>
          </p:cNvPr>
          <p:cNvSpPr>
            <a:spLocks noChangeAspect="1"/>
          </p:cNvSpPr>
          <p:nvPr/>
        </p:nvSpPr>
        <p:spPr>
          <a:xfrm flipV="1">
            <a:off x="8908492" y="2922496"/>
            <a:ext cx="221933" cy="481550"/>
          </a:xfrm>
          <a:custGeom>
            <a:avLst/>
            <a:gdLst/>
            <a:ahLst/>
            <a:cxnLst/>
            <a:rect l="0" t="0" r="0" b="0"/>
            <a:pathLst>
              <a:path w="2984501" h="5080001">
                <a:moveTo>
                  <a:pt x="0" y="0"/>
                </a:moveTo>
                <a:lnTo>
                  <a:pt x="1524000" y="0"/>
                </a:lnTo>
                <a:lnTo>
                  <a:pt x="2984500" y="2540000"/>
                </a:lnTo>
                <a:lnTo>
                  <a:pt x="1524000" y="5080000"/>
                </a:lnTo>
                <a:lnTo>
                  <a:pt x="0" y="5080000"/>
                </a:lnTo>
                <a:lnTo>
                  <a:pt x="1460500" y="2540000"/>
                </a:lnTo>
                <a:close/>
              </a:path>
            </a:pathLst>
          </a:custGeom>
          <a:solidFill>
            <a:srgbClr val="F9C61B"/>
          </a:solidFill>
          <a:ln w="95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6"/>
                </a:solidFill>
                <a:prstDash val="solid"/>
              </a14:hiddenLine>
            </a:ext>
          </a:extLst>
        </p:spPr>
        <p:txBody>
          <a:bodyPr rtlCol="0" anchor="ctr"/>
          <a:lstStyle/>
          <a:p>
            <a:pPr algn="ctr" defTabSz="1343985">
              <a:defRPr/>
            </a:pPr>
            <a:endParaRPr lang="ru-RU" sz="2352" kern="0" dirty="0">
              <a:solidFill>
                <a:srgbClr val="000000"/>
              </a:solidFill>
              <a:latin typeface="Century Gothic" panose="020B0502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50" name="Chevron2">
            <a:extLst>
              <a:ext uri="{FF2B5EF4-FFF2-40B4-BE49-F238E27FC236}">
                <a16:creationId xmlns:a16="http://schemas.microsoft.com/office/drawing/2014/main" id="{1E2421CE-B20B-48E1-94C3-9195508A7007}"/>
              </a:ext>
            </a:extLst>
          </p:cNvPr>
          <p:cNvSpPr>
            <a:spLocks noChangeAspect="1"/>
          </p:cNvSpPr>
          <p:nvPr/>
        </p:nvSpPr>
        <p:spPr>
          <a:xfrm flipV="1">
            <a:off x="11058754" y="2861944"/>
            <a:ext cx="264556" cy="574039"/>
          </a:xfrm>
          <a:custGeom>
            <a:avLst/>
            <a:gdLst/>
            <a:ahLst/>
            <a:cxnLst/>
            <a:rect l="0" t="0" r="0" b="0"/>
            <a:pathLst>
              <a:path w="2984501" h="5080001">
                <a:moveTo>
                  <a:pt x="0" y="0"/>
                </a:moveTo>
                <a:lnTo>
                  <a:pt x="1524000" y="0"/>
                </a:lnTo>
                <a:lnTo>
                  <a:pt x="2984500" y="2540000"/>
                </a:lnTo>
                <a:lnTo>
                  <a:pt x="1524000" y="5080000"/>
                </a:lnTo>
                <a:lnTo>
                  <a:pt x="0" y="5080000"/>
                </a:lnTo>
                <a:lnTo>
                  <a:pt x="1460500" y="2540000"/>
                </a:lnTo>
                <a:close/>
              </a:path>
            </a:pathLst>
          </a:custGeom>
          <a:solidFill>
            <a:srgbClr val="4472C4">
              <a:lumMod val="60000"/>
              <a:lumOff val="40000"/>
            </a:srgbClr>
          </a:solidFill>
          <a:ln w="95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6"/>
                </a:solidFill>
                <a:prstDash val="solid"/>
              </a14:hiddenLine>
            </a:ext>
          </a:extLst>
        </p:spPr>
        <p:txBody>
          <a:bodyPr rtlCol="0" anchor="ctr"/>
          <a:lstStyle/>
          <a:p>
            <a:pPr algn="ctr" defTabSz="1343985">
              <a:defRPr/>
            </a:pPr>
            <a:endParaRPr lang="ru-RU" sz="2352" kern="0" dirty="0">
              <a:solidFill>
                <a:srgbClr val="000000"/>
              </a:solidFill>
              <a:latin typeface="Century Gothic" panose="020B0502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51" name="Chevron1">
            <a:extLst>
              <a:ext uri="{FF2B5EF4-FFF2-40B4-BE49-F238E27FC236}">
                <a16:creationId xmlns:a16="http://schemas.microsoft.com/office/drawing/2014/main" id="{A0030B93-22EC-458D-9FE2-3CDBE3362F8C}"/>
              </a:ext>
            </a:extLst>
          </p:cNvPr>
          <p:cNvSpPr>
            <a:spLocks noChangeAspect="1"/>
          </p:cNvSpPr>
          <p:nvPr/>
        </p:nvSpPr>
        <p:spPr>
          <a:xfrm flipV="1">
            <a:off x="10917133" y="2911107"/>
            <a:ext cx="221933" cy="481550"/>
          </a:xfrm>
          <a:custGeom>
            <a:avLst/>
            <a:gdLst/>
            <a:ahLst/>
            <a:cxnLst/>
            <a:rect l="0" t="0" r="0" b="0"/>
            <a:pathLst>
              <a:path w="2984501" h="5080001">
                <a:moveTo>
                  <a:pt x="0" y="0"/>
                </a:moveTo>
                <a:lnTo>
                  <a:pt x="1524000" y="0"/>
                </a:lnTo>
                <a:lnTo>
                  <a:pt x="2984500" y="2540000"/>
                </a:lnTo>
                <a:lnTo>
                  <a:pt x="1524000" y="5080000"/>
                </a:lnTo>
                <a:lnTo>
                  <a:pt x="0" y="5080000"/>
                </a:lnTo>
                <a:lnTo>
                  <a:pt x="1460500" y="2540000"/>
                </a:lnTo>
                <a:close/>
              </a:path>
            </a:pathLst>
          </a:custGeom>
          <a:solidFill>
            <a:srgbClr val="F9C61B"/>
          </a:solidFill>
          <a:ln w="95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6"/>
                </a:solidFill>
                <a:prstDash val="solid"/>
              </a14:hiddenLine>
            </a:ext>
          </a:extLst>
        </p:spPr>
        <p:txBody>
          <a:bodyPr rtlCol="0" anchor="ctr"/>
          <a:lstStyle/>
          <a:p>
            <a:pPr algn="ctr" defTabSz="1343985">
              <a:defRPr/>
            </a:pPr>
            <a:endParaRPr lang="ru-RU" sz="2352" kern="0" dirty="0">
              <a:solidFill>
                <a:srgbClr val="000000"/>
              </a:solidFill>
              <a:latin typeface="Century Gothic" panose="020B0502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52" name="object 6"/>
          <p:cNvSpPr txBox="1"/>
          <p:nvPr/>
        </p:nvSpPr>
        <p:spPr>
          <a:xfrm>
            <a:off x="7541181" y="2770310"/>
            <a:ext cx="1066078" cy="769902"/>
          </a:xfrm>
          <a:prstGeom prst="rect">
            <a:avLst/>
          </a:prstGeom>
        </p:spPr>
        <p:txBody>
          <a:bodyPr vert="horz" wrap="square" lIns="0" tIns="45731" rIns="0" bIns="0" rtlCol="0">
            <a:spAutoFit/>
          </a:bodyPr>
          <a:lstStyle/>
          <a:p>
            <a:pPr marL="18666" defTabSz="1014989" eaLnBrk="0" fontAlgn="base" hangingPunct="0">
              <a:spcBef>
                <a:spcPts val="566"/>
              </a:spcBef>
              <a:spcAft>
                <a:spcPct val="0"/>
              </a:spcAft>
            </a:pPr>
            <a:r>
              <a:rPr lang="kk-KZ" sz="4703" b="1" spc="-7" dirty="0">
                <a:solidFill>
                  <a:srgbClr val="00B050"/>
                </a:solidFill>
                <a:latin typeface="Century Gothic" panose="020B0502020202020204" pitchFamily="34" charset="0"/>
                <a:cs typeface="Arial"/>
              </a:rPr>
              <a:t>69</a:t>
            </a:r>
            <a:r>
              <a:rPr lang="kk-KZ" sz="3200" b="1" spc="-7" dirty="0">
                <a:solidFill>
                  <a:srgbClr val="00B050"/>
                </a:solidFill>
                <a:latin typeface="Century Gothic" panose="020B0502020202020204" pitchFamily="34" charset="0"/>
                <a:cs typeface="Arial"/>
              </a:rPr>
              <a:t>%</a:t>
            </a:r>
            <a:endParaRPr sz="3200" b="1" spc="-7" dirty="0">
              <a:solidFill>
                <a:srgbClr val="00B050"/>
              </a:solidFill>
              <a:latin typeface="Century Gothic" panose="020B0502020202020204" pitchFamily="34" charset="0"/>
              <a:cs typeface="Arial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7438754" y="2465458"/>
            <a:ext cx="1217321" cy="3638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81198" algn="ctr" defTabSz="1014989" eaLnBrk="0" fontAlgn="base" hangingPunct="0">
              <a:spcBef>
                <a:spcPts val="389"/>
              </a:spcBef>
              <a:spcAft>
                <a:spcPct val="0"/>
              </a:spcAft>
            </a:pPr>
            <a:r>
              <a:rPr lang="ru-RU" sz="1764" b="1" dirty="0">
                <a:solidFill>
                  <a:schemeClr val="bg1"/>
                </a:solidFill>
                <a:latin typeface="Century Gothic" panose="020B0502020202020204" pitchFamily="34" charset="0"/>
                <a:cs typeface="Arial"/>
              </a:rPr>
              <a:t>2024 год</a:t>
            </a:r>
          </a:p>
        </p:txBody>
      </p:sp>
      <p:sp>
        <p:nvSpPr>
          <p:cNvPr id="55" name="object 6"/>
          <p:cNvSpPr txBox="1"/>
          <p:nvPr/>
        </p:nvSpPr>
        <p:spPr>
          <a:xfrm>
            <a:off x="9608587" y="2768551"/>
            <a:ext cx="1106162" cy="769902"/>
          </a:xfrm>
          <a:prstGeom prst="rect">
            <a:avLst/>
          </a:prstGeom>
        </p:spPr>
        <p:txBody>
          <a:bodyPr vert="horz" wrap="square" lIns="0" tIns="45731" rIns="0" bIns="0" rtlCol="0">
            <a:spAutoFit/>
          </a:bodyPr>
          <a:lstStyle/>
          <a:p>
            <a:pPr marL="18666" defTabSz="1014989" eaLnBrk="0" fontAlgn="base" hangingPunct="0">
              <a:spcBef>
                <a:spcPts val="566"/>
              </a:spcBef>
              <a:spcAft>
                <a:spcPct val="0"/>
              </a:spcAft>
            </a:pPr>
            <a:r>
              <a:rPr lang="ru-RU" sz="4703" b="1" spc="-7" dirty="0">
                <a:solidFill>
                  <a:srgbClr val="00B050"/>
                </a:solidFill>
                <a:latin typeface="Century Gothic" panose="020B0502020202020204" pitchFamily="34" charset="0"/>
                <a:cs typeface="Arial"/>
              </a:rPr>
              <a:t>68</a:t>
            </a:r>
            <a:r>
              <a:rPr lang="ru-RU" sz="3200" b="1" spc="-7" dirty="0">
                <a:solidFill>
                  <a:srgbClr val="00B050"/>
                </a:solidFill>
                <a:latin typeface="Century Gothic" panose="020B0502020202020204" pitchFamily="34" charset="0"/>
                <a:cs typeface="Arial"/>
              </a:rPr>
              <a:t>%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9536197" y="2465458"/>
            <a:ext cx="1217321" cy="3638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81198" algn="ctr" defTabSz="1014989" eaLnBrk="0" fontAlgn="base" hangingPunct="0">
              <a:spcBef>
                <a:spcPts val="389"/>
              </a:spcBef>
              <a:spcAft>
                <a:spcPct val="0"/>
              </a:spcAft>
            </a:pPr>
            <a:r>
              <a:rPr lang="ru-RU" sz="1764" b="1" dirty="0">
                <a:solidFill>
                  <a:srgbClr val="2E2E38"/>
                </a:solidFill>
                <a:latin typeface="Century Gothic" panose="020B0502020202020204" pitchFamily="34" charset="0"/>
                <a:cs typeface="Arial"/>
              </a:rPr>
              <a:t>2025 год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11431981" y="2466416"/>
            <a:ext cx="1217321" cy="3638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81198" algn="ctr" defTabSz="1014989" eaLnBrk="0" fontAlgn="base" hangingPunct="0">
              <a:spcBef>
                <a:spcPts val="389"/>
              </a:spcBef>
              <a:spcAft>
                <a:spcPct val="0"/>
              </a:spcAft>
            </a:pPr>
            <a:r>
              <a:rPr lang="ru-RU" sz="1764" b="1" dirty="0">
                <a:solidFill>
                  <a:srgbClr val="2E2E38"/>
                </a:solidFill>
                <a:latin typeface="Century Gothic" panose="020B0502020202020204" pitchFamily="34" charset="0"/>
                <a:cs typeface="Arial"/>
              </a:rPr>
              <a:t>2026 год</a:t>
            </a:r>
          </a:p>
        </p:txBody>
      </p:sp>
      <p:sp>
        <p:nvSpPr>
          <p:cNvPr id="59" name="object 6"/>
          <p:cNvSpPr txBox="1"/>
          <p:nvPr/>
        </p:nvSpPr>
        <p:spPr>
          <a:xfrm>
            <a:off x="11524400" y="2769777"/>
            <a:ext cx="1045941" cy="769902"/>
          </a:xfrm>
          <a:prstGeom prst="rect">
            <a:avLst/>
          </a:prstGeom>
        </p:spPr>
        <p:txBody>
          <a:bodyPr vert="horz" wrap="square" lIns="0" tIns="45731" rIns="0" bIns="0" rtlCol="0">
            <a:spAutoFit/>
          </a:bodyPr>
          <a:lstStyle/>
          <a:p>
            <a:pPr marL="18666" defTabSz="1014989" eaLnBrk="0" fontAlgn="base" hangingPunct="0">
              <a:spcBef>
                <a:spcPts val="566"/>
              </a:spcBef>
              <a:spcAft>
                <a:spcPct val="0"/>
              </a:spcAft>
            </a:pPr>
            <a:r>
              <a:rPr lang="kk-KZ" sz="4703" b="1" spc="-7" dirty="0">
                <a:solidFill>
                  <a:srgbClr val="00B050"/>
                </a:solidFill>
                <a:latin typeface="Century Gothic" panose="020B0502020202020204" pitchFamily="34" charset="0"/>
                <a:cs typeface="Arial"/>
              </a:rPr>
              <a:t>68</a:t>
            </a:r>
            <a:r>
              <a:rPr lang="kk-KZ" sz="3200" b="1" spc="-7" dirty="0">
                <a:solidFill>
                  <a:srgbClr val="00B050"/>
                </a:solidFill>
                <a:latin typeface="Century Gothic" panose="020B0502020202020204" pitchFamily="34" charset="0"/>
                <a:cs typeface="Arial"/>
              </a:rPr>
              <a:t>%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1052934" y="6356243"/>
            <a:ext cx="1196161" cy="3185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01498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70" b="1" i="1" dirty="0">
                <a:solidFill>
                  <a:srgbClr val="FFFFFF"/>
                </a:solidFill>
                <a:latin typeface="Century Gothic" panose="020B0502020202020204" pitchFamily="34" charset="0"/>
              </a:rPr>
              <a:t>$/баррель</a:t>
            </a:r>
          </a:p>
        </p:txBody>
      </p:sp>
      <p:sp>
        <p:nvSpPr>
          <p:cNvPr id="63" name="object 6"/>
          <p:cNvSpPr txBox="1"/>
          <p:nvPr/>
        </p:nvSpPr>
        <p:spPr>
          <a:xfrm>
            <a:off x="1048928" y="5922717"/>
            <a:ext cx="1325454" cy="498609"/>
          </a:xfrm>
          <a:prstGeom prst="rect">
            <a:avLst/>
          </a:prstGeom>
        </p:spPr>
        <p:txBody>
          <a:bodyPr vert="horz" wrap="square" lIns="0" tIns="45731" rIns="0" bIns="0" rtlCol="0">
            <a:spAutoFit/>
          </a:bodyPr>
          <a:lstStyle/>
          <a:p>
            <a:pPr marL="18666" defTabSz="1014989" eaLnBrk="0" fontAlgn="base" hangingPunct="0">
              <a:spcBef>
                <a:spcPts val="566"/>
              </a:spcBef>
              <a:spcAft>
                <a:spcPct val="0"/>
              </a:spcAft>
            </a:pPr>
            <a:r>
              <a:rPr lang="kk-KZ" sz="2940" b="1" spc="-7" dirty="0">
                <a:solidFill>
                  <a:srgbClr val="5B9BD5">
                    <a:lumMod val="75000"/>
                  </a:srgbClr>
                </a:solidFill>
                <a:latin typeface="Century Gothic" panose="020B0502020202020204" pitchFamily="34" charset="0"/>
                <a:cs typeface="Arial"/>
              </a:rPr>
              <a:t>108,0</a:t>
            </a:r>
            <a:r>
              <a:rPr lang="kk-KZ" sz="2646" b="1" spc="-7" dirty="0">
                <a:solidFill>
                  <a:srgbClr val="5B9BD5">
                    <a:lumMod val="75000"/>
                  </a:srgbClr>
                </a:solidFill>
                <a:latin typeface="Century Gothic" panose="020B0502020202020204" pitchFamily="34" charset="0"/>
                <a:cs typeface="Arial"/>
              </a:rPr>
              <a:t>%</a:t>
            </a:r>
            <a:endParaRPr lang="kk-KZ" sz="2940" b="1" spc="-7" dirty="0">
              <a:solidFill>
                <a:srgbClr val="5B9BD5">
                  <a:lumMod val="75000"/>
                </a:srgbClr>
              </a:solidFill>
              <a:latin typeface="Century Gothic" panose="020B0502020202020204" pitchFamily="34" charset="0"/>
              <a:cs typeface="Arial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1163935" y="5644524"/>
            <a:ext cx="1061829" cy="3185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81198" algn="ctr" defTabSz="1014989" eaLnBrk="0" fontAlgn="base" hangingPunct="0">
              <a:spcBef>
                <a:spcPts val="389"/>
              </a:spcBef>
              <a:spcAft>
                <a:spcPct val="0"/>
              </a:spcAft>
            </a:pPr>
            <a:r>
              <a:rPr lang="ru-RU" sz="1470" b="1" dirty="0">
                <a:solidFill>
                  <a:srgbClr val="FFFFFF"/>
                </a:solidFill>
                <a:latin typeface="Century Gothic" panose="020B0502020202020204" pitchFamily="34" charset="0"/>
                <a:cs typeface="Arial"/>
              </a:rPr>
              <a:t>2024 год</a:t>
            </a:r>
          </a:p>
        </p:txBody>
      </p:sp>
      <p:sp>
        <p:nvSpPr>
          <p:cNvPr id="65" name="Прямоугольник 64"/>
          <p:cNvSpPr/>
          <p:nvPr/>
        </p:nvSpPr>
        <p:spPr>
          <a:xfrm>
            <a:off x="2984845" y="6364594"/>
            <a:ext cx="1196161" cy="3185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01498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70" b="1" i="1" dirty="0">
                <a:solidFill>
                  <a:srgbClr val="FFFFFF"/>
                </a:solidFill>
                <a:latin typeface="Century Gothic" panose="020B0502020202020204" pitchFamily="34" charset="0"/>
              </a:rPr>
              <a:t>$/баррель</a:t>
            </a:r>
          </a:p>
        </p:txBody>
      </p:sp>
      <p:sp>
        <p:nvSpPr>
          <p:cNvPr id="66" name="object 6"/>
          <p:cNvSpPr txBox="1"/>
          <p:nvPr/>
        </p:nvSpPr>
        <p:spPr>
          <a:xfrm>
            <a:off x="2987226" y="5913384"/>
            <a:ext cx="1326488" cy="498609"/>
          </a:xfrm>
          <a:prstGeom prst="rect">
            <a:avLst/>
          </a:prstGeom>
        </p:spPr>
        <p:txBody>
          <a:bodyPr vert="horz" wrap="square" lIns="0" tIns="45731" rIns="0" bIns="0" rtlCol="0">
            <a:spAutoFit/>
          </a:bodyPr>
          <a:lstStyle/>
          <a:p>
            <a:pPr marL="18666" defTabSz="1014989" eaLnBrk="0" fontAlgn="base" hangingPunct="0">
              <a:spcBef>
                <a:spcPts val="566"/>
              </a:spcBef>
              <a:spcAft>
                <a:spcPct val="0"/>
              </a:spcAft>
            </a:pPr>
            <a:r>
              <a:rPr lang="kk-KZ" sz="2940" b="1" spc="-7" dirty="0">
                <a:solidFill>
                  <a:srgbClr val="5B9BD5">
                    <a:lumMod val="75000"/>
                  </a:srgbClr>
                </a:solidFill>
                <a:latin typeface="Century Gothic" panose="020B0502020202020204" pitchFamily="34" charset="0"/>
                <a:cs typeface="Arial"/>
              </a:rPr>
              <a:t>108,1</a:t>
            </a:r>
            <a:r>
              <a:rPr lang="kk-KZ" sz="2646" b="1" spc="-7" dirty="0">
                <a:solidFill>
                  <a:srgbClr val="5B9BD5">
                    <a:lumMod val="75000"/>
                  </a:srgbClr>
                </a:solidFill>
                <a:latin typeface="Century Gothic" panose="020B0502020202020204" pitchFamily="34" charset="0"/>
                <a:cs typeface="Arial"/>
              </a:rPr>
              <a:t>%</a:t>
            </a:r>
            <a:endParaRPr lang="kk-KZ" sz="2940" b="1" spc="-7" dirty="0">
              <a:solidFill>
                <a:srgbClr val="5B9BD5">
                  <a:lumMod val="75000"/>
                </a:srgbClr>
              </a:solidFill>
              <a:latin typeface="Century Gothic" panose="020B0502020202020204" pitchFamily="34" charset="0"/>
              <a:cs typeface="Arial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3103215" y="5644033"/>
            <a:ext cx="1061829" cy="3185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81198" algn="ctr" defTabSz="1014989" eaLnBrk="0" fontAlgn="base" hangingPunct="0">
              <a:spcBef>
                <a:spcPts val="389"/>
              </a:spcBef>
              <a:spcAft>
                <a:spcPct val="0"/>
              </a:spcAft>
            </a:pPr>
            <a:r>
              <a:rPr lang="ru-RU" sz="1470" b="1" dirty="0">
                <a:solidFill>
                  <a:srgbClr val="FFFFFF"/>
                </a:solidFill>
                <a:latin typeface="Century Gothic" panose="020B0502020202020204" pitchFamily="34" charset="0"/>
                <a:cs typeface="Arial"/>
              </a:rPr>
              <a:t>2025 год</a:t>
            </a:r>
          </a:p>
        </p:txBody>
      </p:sp>
      <p:sp>
        <p:nvSpPr>
          <p:cNvPr id="68" name="Прямоугольник 67"/>
          <p:cNvSpPr/>
          <p:nvPr/>
        </p:nvSpPr>
        <p:spPr>
          <a:xfrm>
            <a:off x="4881885" y="6348251"/>
            <a:ext cx="1196161" cy="3185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01498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70" b="1" i="1" dirty="0">
                <a:solidFill>
                  <a:srgbClr val="FFFFFF"/>
                </a:solidFill>
                <a:latin typeface="Century Gothic" panose="020B0502020202020204" pitchFamily="34" charset="0"/>
              </a:rPr>
              <a:t>$/баррель</a:t>
            </a:r>
          </a:p>
        </p:txBody>
      </p:sp>
      <p:sp>
        <p:nvSpPr>
          <p:cNvPr id="69" name="object 6"/>
          <p:cNvSpPr txBox="1"/>
          <p:nvPr/>
        </p:nvSpPr>
        <p:spPr>
          <a:xfrm>
            <a:off x="4878033" y="5913384"/>
            <a:ext cx="1312409" cy="498609"/>
          </a:xfrm>
          <a:prstGeom prst="rect">
            <a:avLst/>
          </a:prstGeom>
        </p:spPr>
        <p:txBody>
          <a:bodyPr vert="horz" wrap="square" lIns="0" tIns="45731" rIns="0" bIns="0" rtlCol="0">
            <a:spAutoFit/>
          </a:bodyPr>
          <a:lstStyle/>
          <a:p>
            <a:pPr marL="18666" defTabSz="1014989" eaLnBrk="0" fontAlgn="base" hangingPunct="0">
              <a:spcBef>
                <a:spcPts val="566"/>
              </a:spcBef>
              <a:spcAft>
                <a:spcPct val="0"/>
              </a:spcAft>
            </a:pPr>
            <a:r>
              <a:rPr lang="kk-KZ" sz="2940" b="1" spc="-7" dirty="0">
                <a:solidFill>
                  <a:srgbClr val="5B9BD5">
                    <a:lumMod val="75000"/>
                  </a:srgbClr>
                </a:solidFill>
                <a:latin typeface="Century Gothic" panose="020B0502020202020204" pitchFamily="34" charset="0"/>
                <a:cs typeface="Arial"/>
              </a:rPr>
              <a:t>108,6</a:t>
            </a:r>
            <a:r>
              <a:rPr lang="kk-KZ" sz="2646" b="1" spc="-7" dirty="0">
                <a:solidFill>
                  <a:srgbClr val="5B9BD5">
                    <a:lumMod val="75000"/>
                  </a:srgbClr>
                </a:solidFill>
                <a:latin typeface="Century Gothic" panose="020B0502020202020204" pitchFamily="34" charset="0"/>
                <a:cs typeface="Arial"/>
              </a:rPr>
              <a:t>%</a:t>
            </a:r>
            <a:endParaRPr lang="kk-KZ" sz="2940" b="1" spc="-7" dirty="0">
              <a:solidFill>
                <a:srgbClr val="5B9BD5">
                  <a:lumMod val="75000"/>
                </a:srgbClr>
              </a:solidFill>
              <a:latin typeface="Century Gothic" panose="020B0502020202020204" pitchFamily="34" charset="0"/>
              <a:cs typeface="Arial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4983062" y="5644524"/>
            <a:ext cx="1061829" cy="3185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81198" algn="ctr" defTabSz="1014989" eaLnBrk="0" fontAlgn="base" hangingPunct="0">
              <a:spcBef>
                <a:spcPts val="389"/>
              </a:spcBef>
              <a:spcAft>
                <a:spcPct val="0"/>
              </a:spcAft>
            </a:pPr>
            <a:r>
              <a:rPr lang="ru-RU" sz="1470" b="1" dirty="0">
                <a:solidFill>
                  <a:srgbClr val="FFFFFF"/>
                </a:solidFill>
                <a:latin typeface="Century Gothic" panose="020B0502020202020204" pitchFamily="34" charset="0"/>
                <a:cs typeface="Arial"/>
              </a:rPr>
              <a:t>2026 год</a:t>
            </a:r>
          </a:p>
        </p:txBody>
      </p:sp>
      <p:grpSp>
        <p:nvGrpSpPr>
          <p:cNvPr id="71" name="Группа 70"/>
          <p:cNvGrpSpPr/>
          <p:nvPr/>
        </p:nvGrpSpPr>
        <p:grpSpPr>
          <a:xfrm>
            <a:off x="800609" y="5119895"/>
            <a:ext cx="5669508" cy="435416"/>
            <a:chOff x="154261" y="703837"/>
            <a:chExt cx="6344196" cy="531540"/>
          </a:xfrm>
        </p:grpSpPr>
        <p:sp>
          <p:nvSpPr>
            <p:cNvPr id="72" name="Rectangle 286">
              <a:extLst>
                <a:ext uri="{FF2B5EF4-FFF2-40B4-BE49-F238E27FC236}">
                  <a16:creationId xmlns:a16="http://schemas.microsoft.com/office/drawing/2014/main" id="{96346146-8758-4B27-9047-53355E1E1E33}"/>
                </a:ext>
              </a:extLst>
            </p:cNvPr>
            <p:cNvSpPr txBox="1">
              <a:spLocks noChangeArrowheads="1"/>
            </p:cNvSpPr>
            <p:nvPr>
              <p:custDataLst>
                <p:tags r:id="rId3"/>
              </p:custDataLst>
            </p:nvPr>
          </p:nvSpPr>
          <p:spPr bwMode="gray">
            <a:xfrm>
              <a:off x="154261" y="703837"/>
              <a:ext cx="6301092" cy="531540"/>
            </a:xfrm>
            <a:prstGeom prst="roundRect">
              <a:avLst>
                <a:gd name="adj" fmla="val 0"/>
              </a:avLst>
            </a:prstGeom>
            <a:solidFill>
              <a:sysClr val="window" lastClr="FFFFFF">
                <a:lumMod val="95000"/>
              </a:sysClr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>
              <a:noAutofit/>
            </a:bodyPr>
            <a:lstStyle>
              <a:defPPr>
                <a:defRPr lang="en-US"/>
              </a:defPPr>
              <a:lvl1pPr algn="ctr">
                <a:defRPr sz="1100">
                  <a:latin typeface="+mn-lt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</a:defRPr>
              </a:lvl9pPr>
            </a:lstStyle>
            <a:p>
              <a:pPr marL="506328" lvl="1" indent="165666" defTabSz="1014989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17" kern="0" dirty="0">
                <a:solidFill>
                  <a:srgbClr val="FFFFFF"/>
                </a:solidFill>
                <a:latin typeface="Century Gothic" panose="020B0502020202020204" pitchFamily="34" charset="0"/>
                <a:ea typeface="ＭＳ Ｐゴシック"/>
              </a:endParaRPr>
            </a:p>
          </p:txBody>
        </p:sp>
        <p:sp>
          <p:nvSpPr>
            <p:cNvPr id="73" name="Rectangle 35">
              <a:extLst>
                <a:ext uri="{FF2B5EF4-FFF2-40B4-BE49-F238E27FC236}">
                  <a16:creationId xmlns:a16="http://schemas.microsoft.com/office/drawing/2014/main" id="{535F39BC-8A02-4A7A-A119-4CF9D3BA4712}"/>
                </a:ext>
              </a:extLst>
            </p:cNvPr>
            <p:cNvSpPr/>
            <p:nvPr/>
          </p:nvSpPr>
          <p:spPr>
            <a:xfrm>
              <a:off x="154261" y="703837"/>
              <a:ext cx="6344196" cy="45086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0" algn="ctr" defTabSz="1014989" eaLnBrk="0" fontAlgn="base" hangingPunct="0">
                <a:spcBef>
                  <a:spcPts val="882"/>
                </a:spcBef>
              </a:pPr>
              <a:r>
                <a:rPr lang="ru-RU" sz="1800" b="1" kern="0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Темпы роста расходов по правилам</a:t>
              </a:r>
            </a:p>
          </p:txBody>
        </p:sp>
      </p:grpSp>
      <p:grpSp>
        <p:nvGrpSpPr>
          <p:cNvPr id="74" name="Google Shape;277;p4">
            <a:extLst>
              <a:ext uri="{FF2B5EF4-FFF2-40B4-BE49-F238E27FC236}">
                <a16:creationId xmlns:a16="http://schemas.microsoft.com/office/drawing/2014/main" id="{A4890DB9-70ED-4B69-81EE-791E043F083E}"/>
              </a:ext>
            </a:extLst>
          </p:cNvPr>
          <p:cNvGrpSpPr/>
          <p:nvPr/>
        </p:nvGrpSpPr>
        <p:grpSpPr>
          <a:xfrm rot="5400000">
            <a:off x="3460115" y="3244521"/>
            <a:ext cx="249837" cy="744972"/>
            <a:chOff x="6801474" y="1968366"/>
            <a:chExt cx="245504" cy="802802"/>
          </a:xfrm>
        </p:grpSpPr>
        <p:sp>
          <p:nvSpPr>
            <p:cNvPr id="75" name="Google Shape;278;p4">
              <a:extLst>
                <a:ext uri="{FF2B5EF4-FFF2-40B4-BE49-F238E27FC236}">
                  <a16:creationId xmlns:a16="http://schemas.microsoft.com/office/drawing/2014/main" id="{D0A977B9-EBFD-4F08-8A01-5C911C9052FA}"/>
                </a:ext>
              </a:extLst>
            </p:cNvPr>
            <p:cNvSpPr/>
            <p:nvPr/>
          </p:nvSpPr>
          <p:spPr>
            <a:xfrm>
              <a:off x="6846057" y="1968366"/>
              <a:ext cx="156341" cy="80280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134372" tIns="67168" rIns="134372" bIns="67168" anchor="ctr" anchorCtr="0">
              <a:noAutofit/>
            </a:bodyPr>
            <a:lstStyle>
              <a:defPPr>
                <a:defRPr lang="ru-RU"/>
              </a:defPPr>
              <a:lvl1pPr marL="0" algn="l" defTabSz="68580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1343985" fontAlgn="base">
                <a:defRPr/>
              </a:pPr>
              <a:endParaRPr sz="1377" dirty="0">
                <a:solidFill>
                  <a:srgbClr val="000000"/>
                </a:solidFill>
                <a:latin typeface="Century Gothic" panose="020B0502020202020204" pitchFamily="34" charset="0"/>
                <a:ea typeface="Arial"/>
                <a:cs typeface="Arial" panose="020B0604020202020204" pitchFamily="34" charset="0"/>
                <a:sym typeface="Arial"/>
              </a:endParaRPr>
            </a:p>
          </p:txBody>
        </p:sp>
        <p:grpSp>
          <p:nvGrpSpPr>
            <p:cNvPr id="76" name="Google Shape;279;p4">
              <a:extLst>
                <a:ext uri="{FF2B5EF4-FFF2-40B4-BE49-F238E27FC236}">
                  <a16:creationId xmlns:a16="http://schemas.microsoft.com/office/drawing/2014/main" id="{69ABD94F-698C-496B-BEA3-6CF29ABA110F}"/>
                </a:ext>
              </a:extLst>
            </p:cNvPr>
            <p:cNvGrpSpPr/>
            <p:nvPr/>
          </p:nvGrpSpPr>
          <p:grpSpPr>
            <a:xfrm>
              <a:off x="6801474" y="2095154"/>
              <a:ext cx="245504" cy="549228"/>
              <a:chOff x="6191200" y="3238500"/>
              <a:chExt cx="681225" cy="1524000"/>
            </a:xfrm>
          </p:grpSpPr>
          <p:sp>
            <p:nvSpPr>
              <p:cNvPr id="77" name="Google Shape;280;p4">
                <a:extLst>
                  <a:ext uri="{FF2B5EF4-FFF2-40B4-BE49-F238E27FC236}">
                    <a16:creationId xmlns:a16="http://schemas.microsoft.com/office/drawing/2014/main" id="{B87C21BB-5EA8-46BD-A3B7-F2672733E347}"/>
                  </a:ext>
                </a:extLst>
              </p:cNvPr>
              <p:cNvSpPr/>
              <p:nvPr/>
            </p:nvSpPr>
            <p:spPr>
              <a:xfrm>
                <a:off x="6191200" y="3238500"/>
                <a:ext cx="438150" cy="1524000"/>
              </a:xfrm>
              <a:custGeom>
                <a:avLst/>
                <a:gdLst/>
                <a:ahLst/>
                <a:cxnLst/>
                <a:rect l="l" t="t" r="r" b="b"/>
                <a:pathLst>
                  <a:path w="1460501" h="5080001" extrusionOk="0">
                    <a:moveTo>
                      <a:pt x="0" y="0"/>
                    </a:moveTo>
                    <a:lnTo>
                      <a:pt x="1460500" y="2540000"/>
                    </a:lnTo>
                    <a:lnTo>
                      <a:pt x="0" y="5080000"/>
                    </a:lnTo>
                  </a:path>
                </a:pathLst>
              </a:custGeom>
              <a:noFill/>
              <a:ln w="9525" cap="rnd" cmpd="sng">
                <a:solidFill>
                  <a:srgbClr val="FFFFFF">
                    <a:lumMod val="75000"/>
                  </a:srgbClr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34372" tIns="67168" rIns="134372" bIns="67168" anchor="ctr" anchorCtr="0">
                <a:noAutofit/>
              </a:bodyPr>
              <a:lstStyle>
                <a:defPPr>
                  <a:defRPr lang="ru-RU"/>
                </a:defPPr>
                <a:lvl1pPr marL="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3429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858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287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145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0574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4003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7432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1343985" fontAlgn="base">
                  <a:defRPr/>
                </a:pPr>
                <a:endParaRPr sz="1377" dirty="0">
                  <a:solidFill>
                    <a:srgbClr val="000000"/>
                  </a:solidFill>
                  <a:latin typeface="Century Gothic" panose="020B0502020202020204" pitchFamily="34" charset="0"/>
                  <a:ea typeface="Arial"/>
                  <a:cs typeface="Arial" panose="020B0604020202020204" pitchFamily="34" charset="0"/>
                  <a:sym typeface="Arial"/>
                </a:endParaRPr>
              </a:p>
            </p:txBody>
          </p:sp>
          <p:sp>
            <p:nvSpPr>
              <p:cNvPr id="78" name="Google Shape;281;p4">
                <a:extLst>
                  <a:ext uri="{FF2B5EF4-FFF2-40B4-BE49-F238E27FC236}">
                    <a16:creationId xmlns:a16="http://schemas.microsoft.com/office/drawing/2014/main" id="{D08734E6-AAD7-4DCF-95A6-27BFF74A6756}"/>
                  </a:ext>
                </a:extLst>
              </p:cNvPr>
              <p:cNvSpPr/>
              <p:nvPr/>
            </p:nvSpPr>
            <p:spPr>
              <a:xfrm>
                <a:off x="6434275" y="3238500"/>
                <a:ext cx="438150" cy="1524000"/>
              </a:xfrm>
              <a:custGeom>
                <a:avLst/>
                <a:gdLst/>
                <a:ahLst/>
                <a:cxnLst/>
                <a:rect l="l" t="t" r="r" b="b"/>
                <a:pathLst>
                  <a:path w="1460501" h="5080001" extrusionOk="0">
                    <a:moveTo>
                      <a:pt x="0" y="0"/>
                    </a:moveTo>
                    <a:lnTo>
                      <a:pt x="1460500" y="2540000"/>
                    </a:lnTo>
                    <a:lnTo>
                      <a:pt x="0" y="5080000"/>
                    </a:lnTo>
                  </a:path>
                </a:pathLst>
              </a:custGeom>
              <a:noFill/>
              <a:ln w="9525" cap="rnd" cmpd="sng">
                <a:solidFill>
                  <a:srgbClr val="FFFFFF">
                    <a:lumMod val="50000"/>
                  </a:srgbClr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34372" tIns="67168" rIns="134372" bIns="67168" anchor="ctr" anchorCtr="0">
                <a:noAutofit/>
              </a:bodyPr>
              <a:lstStyle>
                <a:defPPr>
                  <a:defRPr lang="ru-RU"/>
                </a:defPPr>
                <a:lvl1pPr marL="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3429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858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287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145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0574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4003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7432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1343985" fontAlgn="base">
                  <a:defRPr/>
                </a:pPr>
                <a:endParaRPr sz="1377" dirty="0">
                  <a:solidFill>
                    <a:srgbClr val="000000"/>
                  </a:solidFill>
                  <a:latin typeface="Century Gothic" panose="020B0502020202020204" pitchFamily="34" charset="0"/>
                  <a:ea typeface="Arial"/>
                  <a:cs typeface="Arial" panose="020B0604020202020204" pitchFamily="34" charset="0"/>
                  <a:sym typeface="Arial"/>
                </a:endParaRPr>
              </a:p>
            </p:txBody>
          </p:sp>
        </p:grpSp>
      </p:grpSp>
      <p:pic>
        <p:nvPicPr>
          <p:cNvPr id="79" name="Рисунок 78">
            <a:extLst>
              <a:ext uri="{FF2B5EF4-FFF2-40B4-BE49-F238E27FC236}">
                <a16:creationId xmlns:a16="http://schemas.microsoft.com/office/drawing/2014/main" id="{DCB6F59F-6330-6C04-E481-1A6F3F726702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duotone>
              <a:prstClr val="black"/>
              <a:sysClr val="window" lastClr="FFFFFF">
                <a:lumMod val="50000"/>
                <a:tint val="45000"/>
                <a:satMod val="400000"/>
              </a:sys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242" t="2948" r="-1"/>
          <a:stretch/>
        </p:blipFill>
        <p:spPr>
          <a:xfrm flipH="1">
            <a:off x="6617728" y="1260136"/>
            <a:ext cx="35385" cy="5472000"/>
          </a:xfrm>
          <a:prstGeom prst="rect">
            <a:avLst/>
          </a:prstGeom>
        </p:spPr>
      </p:pic>
      <p:pic>
        <p:nvPicPr>
          <p:cNvPr id="80" name="Picture 2" descr="Иконки верный. Скачать иконку верный. Страница 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1785" y="1440424"/>
            <a:ext cx="669689" cy="64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" name="Picture 2" descr="Иконки верный. Скачать иконку верный. Страница 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4747" y="4318877"/>
            <a:ext cx="669689" cy="64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" name="Прямоугольник 82"/>
          <p:cNvSpPr/>
          <p:nvPr/>
        </p:nvSpPr>
        <p:spPr>
          <a:xfrm>
            <a:off x="1135471" y="5626108"/>
            <a:ext cx="1061829" cy="3185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81198" algn="ctr" defTabSz="1014989" eaLnBrk="0" fontAlgn="base" hangingPunct="0">
              <a:spcBef>
                <a:spcPts val="389"/>
              </a:spcBef>
              <a:spcAft>
                <a:spcPct val="0"/>
              </a:spcAft>
            </a:pPr>
            <a:r>
              <a:rPr lang="ru-RU" sz="1470" b="1" dirty="0">
                <a:solidFill>
                  <a:srgbClr val="2E2E38"/>
                </a:solidFill>
                <a:latin typeface="Century Gothic" panose="020B0502020202020204" pitchFamily="34" charset="0"/>
                <a:cs typeface="Arial"/>
              </a:rPr>
              <a:t>2024 год</a:t>
            </a:r>
          </a:p>
        </p:txBody>
      </p:sp>
      <p:sp>
        <p:nvSpPr>
          <p:cNvPr id="85" name="Прямоугольник 84"/>
          <p:cNvSpPr/>
          <p:nvPr/>
        </p:nvSpPr>
        <p:spPr>
          <a:xfrm>
            <a:off x="3074751" y="5625617"/>
            <a:ext cx="1061829" cy="3185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81198" algn="ctr" defTabSz="1014989" eaLnBrk="0" fontAlgn="base" hangingPunct="0">
              <a:spcBef>
                <a:spcPts val="389"/>
              </a:spcBef>
              <a:spcAft>
                <a:spcPct val="0"/>
              </a:spcAft>
            </a:pPr>
            <a:r>
              <a:rPr lang="ru-RU" sz="1470" b="1" dirty="0">
                <a:solidFill>
                  <a:srgbClr val="2E2E38"/>
                </a:solidFill>
                <a:latin typeface="Century Gothic" panose="020B0502020202020204" pitchFamily="34" charset="0"/>
                <a:cs typeface="Arial"/>
              </a:rPr>
              <a:t>2025 год</a:t>
            </a:r>
          </a:p>
        </p:txBody>
      </p:sp>
      <p:sp>
        <p:nvSpPr>
          <p:cNvPr id="87" name="Прямоугольник 86"/>
          <p:cNvSpPr/>
          <p:nvPr/>
        </p:nvSpPr>
        <p:spPr>
          <a:xfrm>
            <a:off x="4954598" y="5626108"/>
            <a:ext cx="1061829" cy="3185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81198" algn="ctr" defTabSz="1014989" eaLnBrk="0" fontAlgn="base" hangingPunct="0">
              <a:spcBef>
                <a:spcPts val="389"/>
              </a:spcBef>
              <a:spcAft>
                <a:spcPct val="0"/>
              </a:spcAft>
            </a:pPr>
            <a:r>
              <a:rPr lang="ru-RU" sz="1470" b="1" dirty="0">
                <a:solidFill>
                  <a:srgbClr val="2E2E38"/>
                </a:solidFill>
                <a:latin typeface="Century Gothic" panose="020B0502020202020204" pitchFamily="34" charset="0"/>
                <a:cs typeface="Arial"/>
              </a:rPr>
              <a:t>2026 год</a:t>
            </a:r>
          </a:p>
        </p:txBody>
      </p:sp>
      <p:sp>
        <p:nvSpPr>
          <p:cNvPr id="91" name="Прямоугольник 90"/>
          <p:cNvSpPr/>
          <p:nvPr/>
        </p:nvSpPr>
        <p:spPr>
          <a:xfrm>
            <a:off x="6941004" y="5374510"/>
            <a:ext cx="1206099" cy="36381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R="81198" algn="ctr" defTabSz="1014989" eaLnBrk="0" fontAlgn="base" hangingPunct="0">
              <a:spcBef>
                <a:spcPts val="389"/>
              </a:spcBef>
              <a:spcAft>
                <a:spcPct val="0"/>
              </a:spcAft>
            </a:pPr>
            <a:r>
              <a:rPr lang="ru-RU" sz="1764" b="1" kern="0" dirty="0">
                <a:solidFill>
                  <a:schemeClr val="bg1"/>
                </a:solidFill>
                <a:latin typeface="Century Gothic" panose="020B0502020202020204" pitchFamily="34" charset="0"/>
                <a:cs typeface="Arial"/>
              </a:rPr>
              <a:t>2023 год</a:t>
            </a:r>
          </a:p>
        </p:txBody>
      </p:sp>
      <p:sp>
        <p:nvSpPr>
          <p:cNvPr id="92" name="Chevron2">
            <a:extLst>
              <a:ext uri="{FF2B5EF4-FFF2-40B4-BE49-F238E27FC236}">
                <a16:creationId xmlns:a16="http://schemas.microsoft.com/office/drawing/2014/main" id="{1E2421CE-B20B-48E1-94C3-9195508A7007}"/>
              </a:ext>
            </a:extLst>
          </p:cNvPr>
          <p:cNvSpPr>
            <a:spLocks noChangeAspect="1"/>
          </p:cNvSpPr>
          <p:nvPr/>
        </p:nvSpPr>
        <p:spPr>
          <a:xfrm flipV="1">
            <a:off x="8255642" y="5834723"/>
            <a:ext cx="264556" cy="574039"/>
          </a:xfrm>
          <a:custGeom>
            <a:avLst/>
            <a:gdLst/>
            <a:ahLst/>
            <a:cxnLst/>
            <a:rect l="0" t="0" r="0" b="0"/>
            <a:pathLst>
              <a:path w="2984501" h="5080001">
                <a:moveTo>
                  <a:pt x="0" y="0"/>
                </a:moveTo>
                <a:lnTo>
                  <a:pt x="1524000" y="0"/>
                </a:lnTo>
                <a:lnTo>
                  <a:pt x="2984500" y="2540000"/>
                </a:lnTo>
                <a:lnTo>
                  <a:pt x="1524000" y="5080000"/>
                </a:lnTo>
                <a:lnTo>
                  <a:pt x="0" y="5080000"/>
                </a:lnTo>
                <a:lnTo>
                  <a:pt x="1460500" y="2540000"/>
                </a:lnTo>
                <a:close/>
              </a:path>
            </a:pathLst>
          </a:custGeom>
          <a:solidFill>
            <a:srgbClr val="4472C4">
              <a:lumMod val="60000"/>
              <a:lumOff val="40000"/>
            </a:srgbClr>
          </a:solidFill>
          <a:ln w="95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6"/>
                </a:solidFill>
                <a:prstDash val="solid"/>
              </a14:hiddenLine>
            </a:ext>
          </a:extLst>
        </p:spPr>
        <p:txBody>
          <a:bodyPr rtlCol="0" anchor="ctr"/>
          <a:lstStyle/>
          <a:p>
            <a:pPr algn="ctr" defTabSz="1343985">
              <a:defRPr/>
            </a:pPr>
            <a:endParaRPr lang="ru-RU" sz="2352" kern="0" dirty="0">
              <a:solidFill>
                <a:srgbClr val="000000"/>
              </a:solidFill>
              <a:latin typeface="Century Gothic" panose="020B0502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93" name="Chevron1">
            <a:extLst>
              <a:ext uri="{FF2B5EF4-FFF2-40B4-BE49-F238E27FC236}">
                <a16:creationId xmlns:a16="http://schemas.microsoft.com/office/drawing/2014/main" id="{A0030B93-22EC-458D-9FE2-3CDBE3362F8C}"/>
              </a:ext>
            </a:extLst>
          </p:cNvPr>
          <p:cNvSpPr>
            <a:spLocks noChangeAspect="1"/>
          </p:cNvSpPr>
          <p:nvPr/>
        </p:nvSpPr>
        <p:spPr>
          <a:xfrm flipV="1">
            <a:off x="8114021" y="5883886"/>
            <a:ext cx="221933" cy="481550"/>
          </a:xfrm>
          <a:custGeom>
            <a:avLst/>
            <a:gdLst/>
            <a:ahLst/>
            <a:cxnLst/>
            <a:rect l="0" t="0" r="0" b="0"/>
            <a:pathLst>
              <a:path w="2984501" h="5080001">
                <a:moveTo>
                  <a:pt x="0" y="0"/>
                </a:moveTo>
                <a:lnTo>
                  <a:pt x="1524000" y="0"/>
                </a:lnTo>
                <a:lnTo>
                  <a:pt x="2984500" y="2540000"/>
                </a:lnTo>
                <a:lnTo>
                  <a:pt x="1524000" y="5080000"/>
                </a:lnTo>
                <a:lnTo>
                  <a:pt x="0" y="5080000"/>
                </a:lnTo>
                <a:lnTo>
                  <a:pt x="1460500" y="2540000"/>
                </a:lnTo>
                <a:close/>
              </a:path>
            </a:pathLst>
          </a:custGeom>
          <a:solidFill>
            <a:srgbClr val="F9C61B"/>
          </a:solidFill>
          <a:ln w="95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6"/>
                </a:solidFill>
                <a:prstDash val="solid"/>
              </a14:hiddenLine>
            </a:ext>
          </a:extLst>
        </p:spPr>
        <p:txBody>
          <a:bodyPr rtlCol="0" anchor="ctr"/>
          <a:lstStyle/>
          <a:p>
            <a:pPr algn="ctr" defTabSz="1343985">
              <a:defRPr/>
            </a:pPr>
            <a:endParaRPr lang="ru-RU" sz="2352" kern="0" dirty="0">
              <a:solidFill>
                <a:srgbClr val="000000"/>
              </a:solidFill>
              <a:latin typeface="Century Gothic" panose="020B0502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94" name="object 6"/>
          <p:cNvSpPr txBox="1"/>
          <p:nvPr/>
        </p:nvSpPr>
        <p:spPr>
          <a:xfrm>
            <a:off x="7056203" y="5691708"/>
            <a:ext cx="1299888" cy="769453"/>
          </a:xfrm>
          <a:prstGeom prst="rect">
            <a:avLst/>
          </a:prstGeom>
        </p:spPr>
        <p:txBody>
          <a:bodyPr vert="horz" wrap="square" lIns="0" tIns="45731" rIns="0" bIns="0" rtlCol="0">
            <a:spAutoFit/>
          </a:bodyPr>
          <a:lstStyle/>
          <a:p>
            <a:pPr marL="18666" defTabSz="1014989" eaLnBrk="0" fontAlgn="base" hangingPunct="0">
              <a:spcBef>
                <a:spcPts val="566"/>
              </a:spcBef>
              <a:spcAft>
                <a:spcPct val="0"/>
              </a:spcAft>
            </a:pPr>
            <a:r>
              <a:rPr lang="kk-KZ" sz="4700" b="1" spc="-7" dirty="0">
                <a:solidFill>
                  <a:srgbClr val="00B050"/>
                </a:solidFill>
                <a:latin typeface="Century Gothic" panose="020B0502020202020204" pitchFamily="34" charset="0"/>
                <a:cs typeface="Arial"/>
              </a:rPr>
              <a:t>92</a:t>
            </a:r>
            <a:r>
              <a:rPr lang="kk-KZ" sz="3200" b="1" spc="-7" dirty="0">
                <a:solidFill>
                  <a:srgbClr val="00B050"/>
                </a:solidFill>
                <a:latin typeface="Century Gothic" panose="020B0502020202020204" pitchFamily="34" charset="0"/>
                <a:cs typeface="Arial"/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1753698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C986F002-251E-4842-8EAB-C1387EFEFEAD}"/>
              </a:ext>
            </a:extLst>
          </p:cNvPr>
          <p:cNvSpPr txBox="1">
            <a:spLocks/>
          </p:cNvSpPr>
          <p:nvPr/>
        </p:nvSpPr>
        <p:spPr>
          <a:xfrm>
            <a:off x="746322" y="252000"/>
            <a:ext cx="11951123" cy="46513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l" defTabSz="780581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70000"/>
              <a:buFontTx/>
              <a:buNone/>
              <a:defRPr sz="1800" b="0" kern="1200">
                <a:solidFill>
                  <a:schemeClr val="bg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0" indent="0" algn="l" defTabSz="780581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70000"/>
              <a:buFontTx/>
              <a:buNone/>
              <a:defRPr sz="1500" kern="1200">
                <a:solidFill>
                  <a:schemeClr val="bg1"/>
                </a:solidFill>
                <a:latin typeface="+mj-lt"/>
                <a:ea typeface="+mn-ea"/>
                <a:cs typeface="Arial" panose="020B0604020202020204" pitchFamily="34" charset="0"/>
              </a:defRPr>
            </a:lvl2pPr>
            <a:lvl3pPr marL="0" indent="0" algn="l" defTabSz="780581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70000"/>
              <a:buFontTx/>
              <a:buNone/>
              <a:defRPr sz="1000" b="1" kern="1200">
                <a:solidFill>
                  <a:schemeClr val="bg1"/>
                </a:solidFill>
                <a:latin typeface="+mj-lt"/>
                <a:ea typeface="+mn-ea"/>
                <a:cs typeface="Arial" panose="020B0604020202020204" pitchFamily="34" charset="0"/>
              </a:defRPr>
            </a:lvl3pPr>
            <a:lvl4pPr marL="179912" indent="-179912" algn="l" defTabSz="780581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Arial" panose="020B0604020202020204" pitchFamily="34" charset="0"/>
              <a:buChar char="►"/>
              <a:defRPr sz="1000" kern="1200">
                <a:solidFill>
                  <a:schemeClr val="bg1"/>
                </a:solidFill>
                <a:latin typeface="+mj-lt"/>
                <a:ea typeface="+mn-ea"/>
                <a:cs typeface="Arial" panose="020B0604020202020204" pitchFamily="34" charset="0"/>
              </a:defRPr>
            </a:lvl4pPr>
            <a:lvl5pPr marL="359824" indent="-179912" algn="l" defTabSz="780581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Arial" panose="020B0604020202020204" pitchFamily="34" charset="0"/>
              <a:buChar char="►"/>
              <a:defRPr sz="1000" kern="1200">
                <a:solidFill>
                  <a:schemeClr val="bg1"/>
                </a:solidFill>
                <a:latin typeface="+mj-lt"/>
                <a:ea typeface="+mn-ea"/>
                <a:cs typeface="Arial" panose="020B0604020202020204" pitchFamily="34" charset="0"/>
              </a:defRPr>
            </a:lvl5pPr>
            <a:lvl6pPr marL="0" indent="-179912" algn="l" defTabSz="780581" rtl="0" eaLnBrk="1" latinLnBrk="0" hangingPunct="1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 sz="10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6pPr>
            <a:lvl7pPr marL="0" indent="0" algn="l" defTabSz="780581" rtl="0" eaLnBrk="1" latinLnBrk="0" hangingPunct="1">
              <a:spcBef>
                <a:spcPts val="0"/>
              </a:spcBef>
              <a:spcAft>
                <a:spcPts val="600"/>
              </a:spcAft>
              <a:buFontTx/>
              <a:buNone/>
              <a:defRPr sz="1000" b="1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7pPr>
            <a:lvl8pPr marL="0" indent="0" algn="l" defTabSz="780581" rtl="0" eaLnBrk="1" latinLnBrk="0" hangingPunct="1">
              <a:spcBef>
                <a:spcPts val="0"/>
              </a:spcBef>
              <a:spcAft>
                <a:spcPts val="600"/>
              </a:spcAft>
              <a:buFontTx/>
              <a:buNone/>
              <a:defRPr sz="1000" i="1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8pPr>
            <a:lvl9pPr marL="0" indent="0" algn="l" defTabSz="780581" rtl="0" eaLnBrk="1" latinLnBrk="0" hangingPunct="1">
              <a:spcBef>
                <a:spcPts val="0"/>
              </a:spcBef>
              <a:spcAft>
                <a:spcPts val="600"/>
              </a:spcAft>
              <a:buFontTx/>
              <a:buNone/>
              <a:defRPr sz="1000" b="1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9pPr>
          </a:lstStyle>
          <a:p>
            <a:pPr defTabSz="914400" eaLnBrk="0" fontAlgn="base" hangingPunct="0">
              <a:spcAft>
                <a:spcPct val="0"/>
              </a:spcAft>
              <a:buClrTx/>
              <a:buSzTx/>
            </a:pPr>
            <a:r>
              <a:rPr lang="ru-RU" sz="2800" b="1" dirty="0">
                <a:solidFill>
                  <a:srgbClr val="2E2E38"/>
                </a:solidFill>
                <a:latin typeface="Century Gothic" panose="020B0502020202020204" pitchFamily="34" charset="0"/>
              </a:rPr>
              <a:t>Отчет о бюджетных рисках и долгосрочной устойчивости государственных финансов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9C3D6261-C224-4FBC-B6E0-4EDC4CB82407}"/>
              </a:ext>
            </a:extLst>
          </p:cNvPr>
          <p:cNvSpPr txBox="1"/>
          <p:nvPr/>
        </p:nvSpPr>
        <p:spPr>
          <a:xfrm>
            <a:off x="1150148" y="1285311"/>
            <a:ext cx="11371630" cy="606769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txBody>
          <a:bodyPr wrap="square">
            <a:spAutoFit/>
          </a:bodyPr>
          <a:lstStyle/>
          <a:p>
            <a:pPr marL="10" algn="just" defTabSz="1014989" eaLnBrk="0" fontAlgn="base" hangingPunct="0">
              <a:spcBef>
                <a:spcPts val="882"/>
              </a:spcBef>
              <a:defRPr/>
            </a:pPr>
            <a:r>
              <a:rPr lang="ru-RU" sz="1800" b="1" u="sng" dirty="0">
                <a:solidFill>
                  <a:schemeClr val="bg1"/>
                </a:solidFill>
                <a:latin typeface="Century Gothic" panose="020B0502020202020204" pitchFamily="34" charset="0"/>
              </a:rPr>
              <a:t>Отчет о бюджетных рисках</a:t>
            </a:r>
            <a:r>
              <a:rPr lang="ru-RU" sz="1543" b="1" u="sng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1543" b="1" u="sng" dirty="0">
                <a:solidFill>
                  <a:schemeClr val="bg1"/>
                </a:solidFill>
                <a:latin typeface="Century Gothic" panose="020B0502020202020204" pitchFamily="34" charset="0"/>
              </a:rPr>
              <a:t>(</a:t>
            </a:r>
            <a:r>
              <a:rPr lang="ru-RU" sz="1543" b="1" u="sng" dirty="0">
                <a:solidFill>
                  <a:schemeClr val="bg1"/>
                </a:solidFill>
                <a:latin typeface="Century Gothic" panose="020B0502020202020204" pitchFamily="34" charset="0"/>
              </a:rPr>
              <a:t>ОБР)</a:t>
            </a:r>
            <a:r>
              <a:rPr lang="ru-RU" sz="1543" b="1" dirty="0">
                <a:solidFill>
                  <a:schemeClr val="bg1"/>
                </a:solidFill>
                <a:latin typeface="Century Gothic" panose="020B0502020202020204" pitchFamily="34" charset="0"/>
              </a:rPr>
              <a:t> – выявление и оценка подверженности бюджетных параметров </a:t>
            </a:r>
            <a:br>
              <a:rPr lang="ru-RU" sz="1543" b="1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ru-RU" sz="1543" b="1" dirty="0">
                <a:solidFill>
                  <a:schemeClr val="bg1"/>
                </a:solidFill>
                <a:latin typeface="Century Gothic" panose="020B0502020202020204" pitchFamily="34" charset="0"/>
              </a:rPr>
              <a:t>внешним макроэкономическим рискам. Структура ОБР определяет приоритетность рисков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7EA03EFF-93AD-4792-B7EA-E646FF5FFE89}"/>
              </a:ext>
            </a:extLst>
          </p:cNvPr>
          <p:cNvSpPr txBox="1"/>
          <p:nvPr/>
        </p:nvSpPr>
        <p:spPr>
          <a:xfrm>
            <a:off x="807492" y="1959190"/>
            <a:ext cx="5774685" cy="20603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51997" indent="251997" defTabSz="1348618">
              <a:spcBef>
                <a:spcPct val="0"/>
              </a:spcBef>
              <a:buClr>
                <a:srgbClr val="44546A"/>
              </a:buClr>
              <a:buSzPts val="1100"/>
              <a:buFont typeface="Wingdings" panose="05000000000000000000" pitchFamily="2" charset="2"/>
              <a:buChar char="Ø"/>
              <a:defRPr/>
            </a:pPr>
            <a:r>
              <a:rPr lang="ru-RU" altLang="ru-RU" sz="1470" b="1" dirty="0">
                <a:solidFill>
                  <a:prstClr val="black"/>
                </a:solidFill>
                <a:latin typeface="Century Gothic" panose="020B0502020202020204" pitchFamily="34" charset="0"/>
              </a:rPr>
              <a:t>1 сценарий – </a:t>
            </a:r>
            <a:r>
              <a:rPr lang="ru-RU" altLang="ru-RU" sz="1323" b="1" dirty="0">
                <a:solidFill>
                  <a:srgbClr val="2E2E38"/>
                </a:solidFill>
                <a:latin typeface="Century Gothic" panose="020B0502020202020204" pitchFamily="34" charset="0"/>
              </a:rPr>
              <a:t>снижение цены на нефть на 40%</a:t>
            </a:r>
          </a:p>
          <a:p>
            <a:pPr marL="251997" indent="251997" defTabSz="1348618">
              <a:spcBef>
                <a:spcPct val="0"/>
              </a:spcBef>
              <a:buClr>
                <a:srgbClr val="44546A"/>
              </a:buClr>
              <a:buSzPts val="1100"/>
              <a:buFont typeface="Wingdings" panose="05000000000000000000" pitchFamily="2" charset="2"/>
              <a:buChar char="Ø"/>
              <a:defRPr/>
            </a:pPr>
            <a:r>
              <a:rPr lang="ru-RU" altLang="ru-RU" sz="1470" b="1" dirty="0">
                <a:solidFill>
                  <a:prstClr val="black"/>
                </a:solidFill>
                <a:latin typeface="Century Gothic" panose="020B0502020202020204" pitchFamily="34" charset="0"/>
              </a:rPr>
              <a:t>2 сценарий – </a:t>
            </a:r>
            <a:r>
              <a:rPr lang="ru-RU" altLang="ru-RU" sz="1323" b="1" dirty="0">
                <a:solidFill>
                  <a:srgbClr val="2E2E38"/>
                </a:solidFill>
                <a:latin typeface="Century Gothic" panose="020B0502020202020204" pitchFamily="34" charset="0"/>
              </a:rPr>
              <a:t>ослабление курса </a:t>
            </a:r>
            <a:r>
              <a:rPr lang="en-US" altLang="ru-RU" sz="1323" b="1" dirty="0">
                <a:solidFill>
                  <a:srgbClr val="2E2E38"/>
                </a:solidFill>
                <a:latin typeface="Century Gothic" panose="020B0502020202020204" pitchFamily="34" charset="0"/>
              </a:rPr>
              <a:t>USD/KZT</a:t>
            </a:r>
            <a:r>
              <a:rPr lang="ru-RU" altLang="ru-RU" sz="1323" b="1" dirty="0">
                <a:solidFill>
                  <a:srgbClr val="2E2E38"/>
                </a:solidFill>
                <a:latin typeface="Century Gothic" panose="020B0502020202020204" pitchFamily="34" charset="0"/>
              </a:rPr>
              <a:t> на 20%</a:t>
            </a:r>
          </a:p>
          <a:p>
            <a:pPr marL="251997" indent="251997" defTabSz="1348618">
              <a:spcBef>
                <a:spcPct val="0"/>
              </a:spcBef>
              <a:buClr>
                <a:srgbClr val="44546A"/>
              </a:buClr>
              <a:buSzPts val="1100"/>
              <a:buFont typeface="Wingdings" panose="05000000000000000000" pitchFamily="2" charset="2"/>
              <a:buChar char="Ø"/>
              <a:defRPr/>
            </a:pPr>
            <a:r>
              <a:rPr lang="ru-RU" altLang="ru-RU" sz="1470" b="1" dirty="0">
                <a:solidFill>
                  <a:prstClr val="black"/>
                </a:solidFill>
                <a:latin typeface="Century Gothic" panose="020B0502020202020204" pitchFamily="34" charset="0"/>
              </a:rPr>
              <a:t>3 сценарий – </a:t>
            </a:r>
            <a:r>
              <a:rPr lang="ru-RU" altLang="ru-RU" sz="1323" b="1" dirty="0">
                <a:solidFill>
                  <a:srgbClr val="2E2E38"/>
                </a:solidFill>
                <a:latin typeface="Century Gothic" panose="020B0502020202020204" pitchFamily="34" charset="0"/>
              </a:rPr>
              <a:t>снижение экспорта нефти на 10% </a:t>
            </a:r>
          </a:p>
          <a:p>
            <a:pPr marL="251997" indent="251997" defTabSz="1348618">
              <a:spcBef>
                <a:spcPct val="0"/>
              </a:spcBef>
              <a:buClr>
                <a:srgbClr val="44546A"/>
              </a:buClr>
              <a:buSzPts val="1100"/>
              <a:buFont typeface="Wingdings" panose="05000000000000000000" pitchFamily="2" charset="2"/>
              <a:buChar char="Ø"/>
              <a:defRPr/>
            </a:pPr>
            <a:r>
              <a:rPr lang="ru-RU" altLang="ru-RU" sz="1470" b="1" dirty="0">
                <a:solidFill>
                  <a:prstClr val="black"/>
                </a:solidFill>
                <a:latin typeface="Century Gothic" panose="020B0502020202020204" pitchFamily="34" charset="0"/>
              </a:rPr>
              <a:t>4 сценарий – </a:t>
            </a:r>
            <a:r>
              <a:rPr lang="ru-RU" altLang="ru-RU" sz="1323" b="1" dirty="0">
                <a:solidFill>
                  <a:srgbClr val="2E2E38"/>
                </a:solidFill>
                <a:latin typeface="Century Gothic" panose="020B0502020202020204" pitchFamily="34" charset="0"/>
              </a:rPr>
              <a:t>повышение ИПЦ на 15% к концу 2023 года </a:t>
            </a:r>
            <a:br>
              <a:rPr lang="en-US" altLang="ru-RU" sz="1323" b="1" dirty="0">
                <a:solidFill>
                  <a:srgbClr val="2E2E38"/>
                </a:solidFill>
                <a:latin typeface="Century Gothic" panose="020B0502020202020204" pitchFamily="34" charset="0"/>
              </a:rPr>
            </a:br>
            <a:r>
              <a:rPr lang="ru-RU" altLang="ru-RU" sz="1323" b="1" dirty="0">
                <a:solidFill>
                  <a:srgbClr val="2E2E38"/>
                </a:solidFill>
                <a:latin typeface="Century Gothic" panose="020B0502020202020204" pitchFamily="34" charset="0"/>
              </a:rPr>
              <a:t>с последующим снижением на 1 п.п. ежегодно</a:t>
            </a:r>
          </a:p>
          <a:p>
            <a:pPr marL="251997" indent="251997" defTabSz="1348618">
              <a:spcBef>
                <a:spcPct val="0"/>
              </a:spcBef>
              <a:buClr>
                <a:srgbClr val="44546A"/>
              </a:buClr>
              <a:buSzPts val="1100"/>
              <a:buFont typeface="Wingdings" panose="05000000000000000000" pitchFamily="2" charset="2"/>
              <a:buChar char="Ø"/>
              <a:defRPr/>
            </a:pPr>
            <a:r>
              <a:rPr lang="ru-RU" altLang="ru-RU" sz="1470" b="1" dirty="0">
                <a:solidFill>
                  <a:prstClr val="black"/>
                </a:solidFill>
                <a:latin typeface="Century Gothic" panose="020B0502020202020204" pitchFamily="34" charset="0"/>
              </a:rPr>
              <a:t>5 сценарий – </a:t>
            </a:r>
            <a:r>
              <a:rPr lang="ru-RU" altLang="ru-RU" sz="1323" b="1" dirty="0">
                <a:solidFill>
                  <a:srgbClr val="2E2E38"/>
                </a:solidFill>
                <a:latin typeface="Century Gothic" panose="020B0502020202020204" pitchFamily="34" charset="0"/>
              </a:rPr>
              <a:t>замедление экономического роста стран основных партнеров РК</a:t>
            </a:r>
            <a:endParaRPr lang="ru-RU" altLang="ru-RU" sz="1470" b="1" dirty="0">
              <a:solidFill>
                <a:srgbClr val="2E2E38"/>
              </a:solidFill>
              <a:latin typeface="Century Gothic" panose="020B0502020202020204" pitchFamily="34" charset="0"/>
            </a:endParaRPr>
          </a:p>
          <a:p>
            <a:pPr marL="251997" indent="251997" defTabSz="1348618">
              <a:spcBef>
                <a:spcPct val="0"/>
              </a:spcBef>
              <a:buClr>
                <a:srgbClr val="44546A"/>
              </a:buClr>
              <a:buSzPts val="1100"/>
              <a:buFont typeface="Wingdings" panose="05000000000000000000" pitchFamily="2" charset="2"/>
              <a:buChar char="Ø"/>
              <a:defRPr/>
            </a:pPr>
            <a:r>
              <a:rPr lang="ru-RU" altLang="ru-RU" sz="1470" b="1" dirty="0">
                <a:solidFill>
                  <a:prstClr val="black"/>
                </a:solidFill>
                <a:latin typeface="Century Gothic" panose="020B0502020202020204" pitchFamily="34" charset="0"/>
              </a:rPr>
              <a:t>6 сценарий – </a:t>
            </a:r>
            <a:r>
              <a:rPr lang="ru-RU" altLang="ru-RU" sz="1323" b="1" dirty="0">
                <a:solidFill>
                  <a:srgbClr val="2E2E38"/>
                </a:solidFill>
                <a:latin typeface="Century Gothic" panose="020B0502020202020204" pitchFamily="34" charset="0"/>
              </a:rPr>
              <a:t>комбинированный шок, основанный </a:t>
            </a:r>
            <a:br>
              <a:rPr lang="ru-RU" altLang="ru-RU" sz="1323" b="1" dirty="0">
                <a:solidFill>
                  <a:srgbClr val="2E2E38"/>
                </a:solidFill>
                <a:latin typeface="Century Gothic" panose="020B0502020202020204" pitchFamily="34" charset="0"/>
              </a:rPr>
            </a:br>
            <a:r>
              <a:rPr lang="ru-RU" altLang="ru-RU" sz="1323" b="1" dirty="0">
                <a:solidFill>
                  <a:srgbClr val="2E2E38"/>
                </a:solidFill>
                <a:latin typeface="Century Gothic" panose="020B0502020202020204" pitchFamily="34" charset="0"/>
              </a:rPr>
              <a:t>на ретроспективном анализе внешних факторов</a:t>
            </a:r>
            <a:endParaRPr lang="ru-RU" altLang="ru-RU" sz="1470" b="1" dirty="0">
              <a:solidFill>
                <a:srgbClr val="2E2E38"/>
              </a:solidFill>
              <a:latin typeface="Century Gothic" panose="020B0502020202020204" pitchFamily="34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1160553" y="4083094"/>
            <a:ext cx="11342174" cy="566309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txBody>
          <a:bodyPr wrap="square">
            <a:spAutoFit/>
          </a:bodyPr>
          <a:lstStyle/>
          <a:p>
            <a:pPr marL="10" algn="just" defTabSz="1014989" eaLnBrk="0" fontAlgn="base" hangingPunct="0">
              <a:spcBef>
                <a:spcPts val="882"/>
              </a:spcBef>
              <a:defRPr/>
            </a:pPr>
            <a:r>
              <a:rPr lang="ru-RU" sz="1540" b="1" dirty="0">
                <a:solidFill>
                  <a:schemeClr val="bg1"/>
                </a:solidFill>
                <a:latin typeface="Century Gothic" panose="020B0502020202020204" pitchFamily="34" charset="0"/>
              </a:rPr>
              <a:t>Охват ОБР также включает анализ рисков со стороны </a:t>
            </a:r>
            <a:r>
              <a:rPr lang="ru-RU" sz="1540" b="1" u="sng" dirty="0">
                <a:solidFill>
                  <a:schemeClr val="bg1"/>
                </a:solidFill>
                <a:latin typeface="Century Gothic" panose="020B0502020202020204" pitchFamily="34" charset="0"/>
              </a:rPr>
              <a:t>квазигосударственного</a:t>
            </a:r>
            <a:r>
              <a:rPr lang="ru-RU" sz="1540" b="1" dirty="0">
                <a:solidFill>
                  <a:schemeClr val="bg1"/>
                </a:solidFill>
                <a:latin typeface="Century Gothic" panose="020B0502020202020204" pitchFamily="34" charset="0"/>
              </a:rPr>
              <a:t>, </a:t>
            </a:r>
            <a:r>
              <a:rPr lang="ru-RU" sz="1540" b="1" u="sng" dirty="0">
                <a:solidFill>
                  <a:schemeClr val="bg1"/>
                </a:solidFill>
                <a:latin typeface="Century Gothic" panose="020B0502020202020204" pitchFamily="34" charset="0"/>
              </a:rPr>
              <a:t>финансового секторов</a:t>
            </a:r>
            <a:r>
              <a:rPr lang="ru-RU" sz="1540" b="1" dirty="0">
                <a:solidFill>
                  <a:schemeClr val="bg1"/>
                </a:solidFill>
                <a:latin typeface="Century Gothic" panose="020B0502020202020204" pitchFamily="34" charset="0"/>
              </a:rPr>
              <a:t> и </a:t>
            </a:r>
            <a:br>
              <a:rPr lang="ru-RU" sz="1540" b="1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ru-RU" sz="1540" b="1" dirty="0">
                <a:solidFill>
                  <a:schemeClr val="bg1"/>
                </a:solidFill>
                <a:latin typeface="Century Gothic" panose="020B0502020202020204" pitchFamily="34" charset="0"/>
              </a:rPr>
              <a:t>анализ </a:t>
            </a:r>
            <a:r>
              <a:rPr lang="ru-RU" sz="1540" b="1" u="sng" dirty="0">
                <a:solidFill>
                  <a:schemeClr val="bg1"/>
                </a:solidFill>
                <a:latin typeface="Century Gothic" panose="020B0502020202020204" pitchFamily="34" charset="0"/>
              </a:rPr>
              <a:t>обязательств ГЧП</a:t>
            </a:r>
            <a:endParaRPr lang="ru-RU" sz="154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78" name="Rectangle 35">
            <a:extLst>
              <a:ext uri="{FF2B5EF4-FFF2-40B4-BE49-F238E27FC236}">
                <a16:creationId xmlns:a16="http://schemas.microsoft.com/office/drawing/2014/main" id="{535F39BC-8A02-4A7A-A119-4CF9D3BA4712}"/>
              </a:ext>
            </a:extLst>
          </p:cNvPr>
          <p:cNvSpPr/>
          <p:nvPr/>
        </p:nvSpPr>
        <p:spPr>
          <a:xfrm>
            <a:off x="5070313" y="5571576"/>
            <a:ext cx="2822771" cy="318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" algn="ctr" defTabSz="1014989" eaLnBrk="0" fontAlgn="base" hangingPunct="0">
              <a:spcBef>
                <a:spcPts val="882"/>
              </a:spcBef>
            </a:pPr>
            <a:r>
              <a:rPr lang="ru-RU" sz="1470" b="1" kern="0" dirty="0">
                <a:solidFill>
                  <a:prstClr val="black"/>
                </a:solidFill>
                <a:latin typeface="Century Gothic" panose="020B0502020202020204" pitchFamily="34" charset="0"/>
              </a:rPr>
              <a:t>Углеродная нейтральность</a:t>
            </a:r>
          </a:p>
        </p:txBody>
      </p:sp>
      <p:sp>
        <p:nvSpPr>
          <p:cNvPr id="80" name="Прямоугольник 79"/>
          <p:cNvSpPr/>
          <p:nvPr/>
        </p:nvSpPr>
        <p:spPr>
          <a:xfrm>
            <a:off x="1331369" y="5579722"/>
            <a:ext cx="2415483" cy="318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" algn="ctr" defTabSz="1014989" eaLnBrk="0" fontAlgn="base" hangingPunct="0">
              <a:spcBef>
                <a:spcPts val="882"/>
              </a:spcBef>
            </a:pPr>
            <a:r>
              <a:rPr lang="ru-RU" sz="1470" b="1" dirty="0">
                <a:solidFill>
                  <a:prstClr val="black"/>
                </a:solidFill>
                <a:latin typeface="Century Gothic" panose="020B0502020202020204" pitchFamily="34" charset="0"/>
              </a:rPr>
              <a:t>Базовый сценарий</a:t>
            </a:r>
          </a:p>
        </p:txBody>
      </p:sp>
      <p:sp>
        <p:nvSpPr>
          <p:cNvPr id="82" name="Rectangle 35">
            <a:extLst>
              <a:ext uri="{FF2B5EF4-FFF2-40B4-BE49-F238E27FC236}">
                <a16:creationId xmlns:a16="http://schemas.microsoft.com/office/drawing/2014/main" id="{535F39BC-8A02-4A7A-A119-4CF9D3BA4712}"/>
              </a:ext>
            </a:extLst>
          </p:cNvPr>
          <p:cNvSpPr/>
          <p:nvPr/>
        </p:nvSpPr>
        <p:spPr>
          <a:xfrm>
            <a:off x="8741092" y="5508708"/>
            <a:ext cx="3834452" cy="54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" algn="ctr" defTabSz="1014989" eaLnBrk="0" fontAlgn="base" hangingPunct="0">
              <a:spcBef>
                <a:spcPts val="882"/>
              </a:spcBef>
            </a:pPr>
            <a:r>
              <a:rPr lang="ru-RU" sz="1470" b="1" dirty="0">
                <a:solidFill>
                  <a:prstClr val="black"/>
                </a:solidFill>
                <a:latin typeface="Century Gothic" panose="020B0502020202020204" pitchFamily="34" charset="0"/>
              </a:rPr>
              <a:t>Ускорение темпов роста производительности труда</a:t>
            </a:r>
          </a:p>
        </p:txBody>
      </p:sp>
      <p:sp>
        <p:nvSpPr>
          <p:cNvPr id="85" name="Rectangle 286">
            <a:extLst>
              <a:ext uri="{FF2B5EF4-FFF2-40B4-BE49-F238E27FC236}">
                <a16:creationId xmlns:a16="http://schemas.microsoft.com/office/drawing/2014/main" id="{96346146-8758-4B27-9047-53355E1E1E33}"/>
              </a:ext>
            </a:extLst>
          </p:cNvPr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6843526" y="2690620"/>
            <a:ext cx="5678252" cy="464387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</a:ln>
          <a:effectLst/>
        </p:spPr>
        <p:txBody>
          <a:bodyPr rtlCol="0" anchor="t">
            <a:noAutofit/>
          </a:bodyPr>
          <a:lstStyle>
            <a:defPPr>
              <a:defRPr lang="en-US"/>
            </a:defPPr>
            <a:lvl1pPr algn="ctr">
              <a:defRPr sz="1100">
                <a:latin typeface="+mn-lt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 marL="0" lvl="1" defTabSz="1014989" eaLnBrk="0" fontAlgn="base" hangingPunct="0">
              <a:spcBef>
                <a:spcPts val="882"/>
              </a:spcBef>
              <a:defRPr/>
            </a:pPr>
            <a:r>
              <a:rPr lang="ru-RU" sz="1400" kern="0" dirty="0">
                <a:solidFill>
                  <a:prstClr val="black"/>
                </a:solidFill>
                <a:latin typeface="Century Gothic" panose="020B0502020202020204" pitchFamily="34" charset="0"/>
              </a:rPr>
              <a:t>Разработан перечень ключевых бюджетных коэффициентов </a:t>
            </a:r>
            <a:br>
              <a:rPr lang="ru-RU" sz="1400" kern="0" dirty="0">
                <a:solidFill>
                  <a:prstClr val="black"/>
                </a:solidFill>
                <a:latin typeface="Century Gothic" panose="020B0502020202020204" pitchFamily="34" charset="0"/>
              </a:rPr>
            </a:br>
            <a:r>
              <a:rPr lang="ru-RU" sz="1400" kern="0" dirty="0">
                <a:solidFill>
                  <a:prstClr val="black"/>
                </a:solidFill>
                <a:latin typeface="Century Gothic" panose="020B0502020202020204" pitchFamily="34" charset="0"/>
              </a:rPr>
              <a:t>для оценки эффективности и устойчивости бюджетной политики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7EA03EFF-93AD-4792-B7EA-E646FF5FFE89}"/>
              </a:ext>
            </a:extLst>
          </p:cNvPr>
          <p:cNvSpPr txBox="1"/>
          <p:nvPr/>
        </p:nvSpPr>
        <p:spPr>
          <a:xfrm>
            <a:off x="446649" y="5979701"/>
            <a:ext cx="3881389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51997" indent="251997" algn="ctr" defTabSz="1348618">
              <a:spcBef>
                <a:spcPct val="0"/>
              </a:spcBef>
              <a:buClr>
                <a:srgbClr val="44546A"/>
              </a:buClr>
              <a:buSzPts val="1100"/>
              <a:buFont typeface="Wingdings" panose="05000000000000000000" pitchFamily="2" charset="2"/>
              <a:buChar char="Ø"/>
              <a:defRPr/>
            </a:pPr>
            <a:r>
              <a:rPr lang="ru-RU" altLang="ru-RU" sz="1400" dirty="0">
                <a:solidFill>
                  <a:prstClr val="black"/>
                </a:solidFill>
                <a:latin typeface="Century Gothic" panose="020B0502020202020204" pitchFamily="34" charset="0"/>
              </a:rPr>
              <a:t>Неизменность политики</a:t>
            </a:r>
          </a:p>
          <a:p>
            <a:pPr marL="251997" indent="251997" algn="ctr" defTabSz="1348618">
              <a:spcBef>
                <a:spcPct val="0"/>
              </a:spcBef>
              <a:buClr>
                <a:srgbClr val="44546A"/>
              </a:buClr>
              <a:buSzPts val="1100"/>
              <a:buFont typeface="Wingdings" panose="05000000000000000000" pitchFamily="2" charset="2"/>
              <a:buChar char="Ø"/>
              <a:defRPr/>
            </a:pPr>
            <a:r>
              <a:rPr lang="ru-RU" altLang="ru-RU" sz="1400" dirty="0">
                <a:solidFill>
                  <a:prstClr val="black"/>
                </a:solidFill>
                <a:latin typeface="Century Gothic" panose="020B0502020202020204" pitchFamily="34" charset="0"/>
              </a:rPr>
              <a:t>Численность населения согласно собственному прогнозу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7EA03EFF-93AD-4792-B7EA-E646FF5FFE89}"/>
              </a:ext>
            </a:extLst>
          </p:cNvPr>
          <p:cNvSpPr txBox="1"/>
          <p:nvPr/>
        </p:nvSpPr>
        <p:spPr>
          <a:xfrm>
            <a:off x="4421343" y="5936558"/>
            <a:ext cx="3815073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51997" indent="251997" algn="ctr" defTabSz="1348618">
              <a:spcBef>
                <a:spcPct val="0"/>
              </a:spcBef>
              <a:buClr>
                <a:srgbClr val="44546A"/>
              </a:buClr>
              <a:buSzPts val="1100"/>
              <a:buFont typeface="Wingdings" panose="05000000000000000000" pitchFamily="2" charset="2"/>
              <a:buChar char="Ø"/>
              <a:defRPr/>
            </a:pPr>
            <a:r>
              <a:rPr lang="ru-RU" altLang="ru-RU" sz="1400" dirty="0">
                <a:solidFill>
                  <a:prstClr val="black"/>
                </a:solidFill>
                <a:latin typeface="Century Gothic" panose="020B0502020202020204" pitchFamily="34" charset="0"/>
              </a:rPr>
              <a:t>Переход к низкоуглеродному, климатически </a:t>
            </a:r>
            <a:br>
              <a:rPr lang="ru-RU" altLang="ru-RU" sz="1400" dirty="0">
                <a:solidFill>
                  <a:prstClr val="black"/>
                </a:solidFill>
                <a:latin typeface="Century Gothic" panose="020B0502020202020204" pitchFamily="34" charset="0"/>
              </a:rPr>
            </a:br>
            <a:r>
              <a:rPr lang="ru-RU" altLang="ru-RU" sz="1400" dirty="0">
                <a:solidFill>
                  <a:prstClr val="black"/>
                </a:solidFill>
                <a:latin typeface="Century Gothic" panose="020B0502020202020204" pitchFamily="34" charset="0"/>
              </a:rPr>
              <a:t>нейтральному развитию</a:t>
            </a:r>
          </a:p>
          <a:p>
            <a:pPr marL="251997" indent="251997" algn="ctr" defTabSz="1348618">
              <a:spcBef>
                <a:spcPct val="0"/>
              </a:spcBef>
              <a:buClr>
                <a:srgbClr val="44546A"/>
              </a:buClr>
              <a:buSzPts val="1100"/>
              <a:buFont typeface="Wingdings" panose="05000000000000000000" pitchFamily="2" charset="2"/>
              <a:buChar char="Ø"/>
              <a:defRPr/>
            </a:pPr>
            <a:r>
              <a:rPr lang="ru-RU" altLang="ru-RU" sz="1400" dirty="0">
                <a:solidFill>
                  <a:prstClr val="black"/>
                </a:solidFill>
                <a:latin typeface="Century Gothic" panose="020B0502020202020204" pitchFamily="34" charset="0"/>
              </a:rPr>
              <a:t>Снижение потребления видов энергоносителей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7EA03EFF-93AD-4792-B7EA-E646FF5FFE89}"/>
              </a:ext>
            </a:extLst>
          </p:cNvPr>
          <p:cNvSpPr txBox="1"/>
          <p:nvPr/>
        </p:nvSpPr>
        <p:spPr>
          <a:xfrm>
            <a:off x="8403445" y="6028305"/>
            <a:ext cx="429400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51997" indent="251997" algn="ctr" defTabSz="1348618">
              <a:spcBef>
                <a:spcPct val="0"/>
              </a:spcBef>
              <a:buClr>
                <a:srgbClr val="44546A"/>
              </a:buClr>
              <a:buSzPts val="1100"/>
              <a:buFont typeface="Wingdings" panose="05000000000000000000" pitchFamily="2" charset="2"/>
              <a:buChar char="Ø"/>
              <a:defRPr/>
            </a:pPr>
            <a:r>
              <a:rPr lang="ru-RU" altLang="ru-RU" sz="1400" dirty="0">
                <a:solidFill>
                  <a:prstClr val="black"/>
                </a:solidFill>
                <a:latin typeface="Century Gothic" panose="020B0502020202020204" pitchFamily="34" charset="0"/>
              </a:rPr>
              <a:t>Повышение производительности труда</a:t>
            </a:r>
          </a:p>
          <a:p>
            <a:pPr marL="251997" indent="251997" algn="ctr" defTabSz="1348618">
              <a:spcBef>
                <a:spcPct val="0"/>
              </a:spcBef>
              <a:buClr>
                <a:srgbClr val="44546A"/>
              </a:buClr>
              <a:buSzPts val="1100"/>
              <a:buFont typeface="Wingdings" panose="05000000000000000000" pitchFamily="2" charset="2"/>
              <a:buChar char="Ø"/>
              <a:defRPr/>
            </a:pPr>
            <a:r>
              <a:rPr lang="ru-RU" altLang="ru-RU" sz="1400" dirty="0">
                <a:solidFill>
                  <a:prstClr val="black"/>
                </a:solidFill>
                <a:latin typeface="Century Gothic" panose="020B0502020202020204" pitchFamily="34" charset="0"/>
              </a:rPr>
              <a:t>Чем выше производительность, тем выше ВВП экономики</a:t>
            </a:r>
          </a:p>
        </p:txBody>
      </p:sp>
      <p:sp>
        <p:nvSpPr>
          <p:cNvPr id="94" name="Прямоугольник 93">
            <a:extLst>
              <a:ext uri="{FF2B5EF4-FFF2-40B4-BE49-F238E27FC236}">
                <a16:creationId xmlns:a16="http://schemas.microsoft.com/office/drawing/2014/main" id="{CBE9FBE6-58FE-44EC-91C2-B22636ADAEBA}"/>
              </a:ext>
            </a:extLst>
          </p:cNvPr>
          <p:cNvSpPr/>
          <p:nvPr/>
        </p:nvSpPr>
        <p:spPr>
          <a:xfrm>
            <a:off x="1160553" y="4847197"/>
            <a:ext cx="11342174" cy="606320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txBody>
          <a:bodyPr wrap="square">
            <a:spAutoFit/>
          </a:bodyPr>
          <a:lstStyle/>
          <a:p>
            <a:pPr marL="10" algn="just" defTabSz="1014989" eaLnBrk="0" fontAlgn="base" hangingPunct="0">
              <a:spcBef>
                <a:spcPts val="882"/>
              </a:spcBef>
              <a:defRPr/>
            </a:pPr>
            <a:r>
              <a:rPr lang="ru-RU" sz="1800" b="1" u="sng" dirty="0">
                <a:solidFill>
                  <a:schemeClr val="bg1"/>
                </a:solidFill>
                <a:latin typeface="Century Gothic" panose="020B0502020202020204" pitchFamily="34" charset="0"/>
              </a:rPr>
              <a:t>Отчет о долгосрочной устойчивости государственных финансов</a:t>
            </a:r>
            <a:r>
              <a:rPr lang="ru-RU" sz="1470" b="1" dirty="0">
                <a:solidFill>
                  <a:schemeClr val="bg1"/>
                </a:solidFill>
                <a:latin typeface="Century Gothic" panose="020B0502020202020204" pitchFamily="34" charset="0"/>
              </a:rPr>
              <a:t> – </a:t>
            </a:r>
            <a:r>
              <a:rPr lang="ru-RU" sz="1540" b="1" dirty="0">
                <a:solidFill>
                  <a:schemeClr val="bg1"/>
                </a:solidFill>
                <a:latin typeface="Century Gothic" panose="020B0502020202020204" pitchFamily="34" charset="0"/>
              </a:rPr>
              <a:t>долгосрочная фискальная политика до 205</a:t>
            </a:r>
            <a:r>
              <a:rPr lang="en-US" sz="1540" b="1" dirty="0">
                <a:solidFill>
                  <a:schemeClr val="bg1"/>
                </a:solidFill>
                <a:latin typeface="Century Gothic" panose="020B0502020202020204" pitchFamily="34" charset="0"/>
              </a:rPr>
              <a:t>3</a:t>
            </a:r>
            <a:r>
              <a:rPr lang="ru-RU" sz="1540" b="1" dirty="0">
                <a:solidFill>
                  <a:schemeClr val="bg1"/>
                </a:solidFill>
                <a:latin typeface="Century Gothic" panose="020B0502020202020204" pitchFamily="34" charset="0"/>
              </a:rPr>
              <a:t> года</a:t>
            </a:r>
          </a:p>
        </p:txBody>
      </p:sp>
      <p:grpSp>
        <p:nvGrpSpPr>
          <p:cNvPr id="101" name="Google Shape;277;p4">
            <a:extLst>
              <a:ext uri="{FF2B5EF4-FFF2-40B4-BE49-F238E27FC236}">
                <a16:creationId xmlns:a16="http://schemas.microsoft.com/office/drawing/2014/main" id="{A4890DB9-70ED-4B69-81EE-791E043F083E}"/>
              </a:ext>
            </a:extLst>
          </p:cNvPr>
          <p:cNvGrpSpPr/>
          <p:nvPr/>
        </p:nvGrpSpPr>
        <p:grpSpPr>
          <a:xfrm>
            <a:off x="6544796" y="2443043"/>
            <a:ext cx="249837" cy="1074520"/>
            <a:chOff x="6801474" y="1968366"/>
            <a:chExt cx="245504" cy="802802"/>
          </a:xfrm>
        </p:grpSpPr>
        <p:sp>
          <p:nvSpPr>
            <p:cNvPr id="102" name="Google Shape;278;p4">
              <a:extLst>
                <a:ext uri="{FF2B5EF4-FFF2-40B4-BE49-F238E27FC236}">
                  <a16:creationId xmlns:a16="http://schemas.microsoft.com/office/drawing/2014/main" id="{D0A977B9-EBFD-4F08-8A01-5C911C9052FA}"/>
                </a:ext>
              </a:extLst>
            </p:cNvPr>
            <p:cNvSpPr/>
            <p:nvPr/>
          </p:nvSpPr>
          <p:spPr>
            <a:xfrm>
              <a:off x="6846057" y="1968366"/>
              <a:ext cx="156341" cy="80280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134372" tIns="67168" rIns="134372" bIns="67168" anchor="ctr" anchorCtr="0">
              <a:noAutofit/>
            </a:bodyPr>
            <a:lstStyle>
              <a:defPPr>
                <a:defRPr lang="ru-RU"/>
              </a:defPPr>
              <a:lvl1pPr marL="0" algn="l" defTabSz="68580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1343985" fontAlgn="base">
                <a:defRPr/>
              </a:pPr>
              <a:endParaRPr sz="1377" dirty="0">
                <a:solidFill>
                  <a:srgbClr val="000000"/>
                </a:solidFill>
                <a:latin typeface="Century Gothic" panose="020B0502020202020204" pitchFamily="34" charset="0"/>
                <a:ea typeface="Arial"/>
                <a:cs typeface="Arial" panose="020B0604020202020204" pitchFamily="34" charset="0"/>
                <a:sym typeface="Arial"/>
              </a:endParaRPr>
            </a:p>
          </p:txBody>
        </p:sp>
        <p:grpSp>
          <p:nvGrpSpPr>
            <p:cNvPr id="103" name="Google Shape;279;p4">
              <a:extLst>
                <a:ext uri="{FF2B5EF4-FFF2-40B4-BE49-F238E27FC236}">
                  <a16:creationId xmlns:a16="http://schemas.microsoft.com/office/drawing/2014/main" id="{69ABD94F-698C-496B-BEA3-6CF29ABA110F}"/>
                </a:ext>
              </a:extLst>
            </p:cNvPr>
            <p:cNvGrpSpPr/>
            <p:nvPr/>
          </p:nvGrpSpPr>
          <p:grpSpPr>
            <a:xfrm>
              <a:off x="6801474" y="2095154"/>
              <a:ext cx="245504" cy="549228"/>
              <a:chOff x="6191200" y="3238500"/>
              <a:chExt cx="681225" cy="1524000"/>
            </a:xfrm>
          </p:grpSpPr>
          <p:sp>
            <p:nvSpPr>
              <p:cNvPr id="104" name="Google Shape;280;p4">
                <a:extLst>
                  <a:ext uri="{FF2B5EF4-FFF2-40B4-BE49-F238E27FC236}">
                    <a16:creationId xmlns:a16="http://schemas.microsoft.com/office/drawing/2014/main" id="{B87C21BB-5EA8-46BD-A3B7-F2672733E347}"/>
                  </a:ext>
                </a:extLst>
              </p:cNvPr>
              <p:cNvSpPr/>
              <p:nvPr/>
            </p:nvSpPr>
            <p:spPr>
              <a:xfrm>
                <a:off x="6191200" y="3238500"/>
                <a:ext cx="438150" cy="1524000"/>
              </a:xfrm>
              <a:custGeom>
                <a:avLst/>
                <a:gdLst/>
                <a:ahLst/>
                <a:cxnLst/>
                <a:rect l="l" t="t" r="r" b="b"/>
                <a:pathLst>
                  <a:path w="1460501" h="5080001" extrusionOk="0">
                    <a:moveTo>
                      <a:pt x="0" y="0"/>
                    </a:moveTo>
                    <a:lnTo>
                      <a:pt x="1460500" y="2540000"/>
                    </a:lnTo>
                    <a:lnTo>
                      <a:pt x="0" y="5080000"/>
                    </a:lnTo>
                  </a:path>
                </a:pathLst>
              </a:custGeom>
              <a:noFill/>
              <a:ln w="9525" cap="rnd" cmpd="sng">
                <a:solidFill>
                  <a:srgbClr val="FFFFFF">
                    <a:lumMod val="75000"/>
                  </a:srgbClr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34372" tIns="67168" rIns="134372" bIns="67168" anchor="ctr" anchorCtr="0">
                <a:noAutofit/>
              </a:bodyPr>
              <a:lstStyle>
                <a:defPPr>
                  <a:defRPr lang="ru-RU"/>
                </a:defPPr>
                <a:lvl1pPr marL="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3429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858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287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145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0574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4003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7432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1343985" fontAlgn="base">
                  <a:defRPr/>
                </a:pPr>
                <a:endParaRPr sz="1377" dirty="0">
                  <a:solidFill>
                    <a:srgbClr val="000000"/>
                  </a:solidFill>
                  <a:latin typeface="Century Gothic" panose="020B0502020202020204" pitchFamily="34" charset="0"/>
                  <a:ea typeface="Arial"/>
                  <a:cs typeface="Arial" panose="020B0604020202020204" pitchFamily="34" charset="0"/>
                  <a:sym typeface="Arial"/>
                </a:endParaRPr>
              </a:p>
            </p:txBody>
          </p:sp>
          <p:sp>
            <p:nvSpPr>
              <p:cNvPr id="105" name="Google Shape;281;p4">
                <a:extLst>
                  <a:ext uri="{FF2B5EF4-FFF2-40B4-BE49-F238E27FC236}">
                    <a16:creationId xmlns:a16="http://schemas.microsoft.com/office/drawing/2014/main" id="{D08734E6-AAD7-4DCF-95A6-27BFF74A6756}"/>
                  </a:ext>
                </a:extLst>
              </p:cNvPr>
              <p:cNvSpPr/>
              <p:nvPr/>
            </p:nvSpPr>
            <p:spPr>
              <a:xfrm>
                <a:off x="6434275" y="3238500"/>
                <a:ext cx="438150" cy="1524000"/>
              </a:xfrm>
              <a:custGeom>
                <a:avLst/>
                <a:gdLst/>
                <a:ahLst/>
                <a:cxnLst/>
                <a:rect l="l" t="t" r="r" b="b"/>
                <a:pathLst>
                  <a:path w="1460501" h="5080001" extrusionOk="0">
                    <a:moveTo>
                      <a:pt x="0" y="0"/>
                    </a:moveTo>
                    <a:lnTo>
                      <a:pt x="1460500" y="2540000"/>
                    </a:lnTo>
                    <a:lnTo>
                      <a:pt x="0" y="5080000"/>
                    </a:lnTo>
                  </a:path>
                </a:pathLst>
              </a:custGeom>
              <a:noFill/>
              <a:ln w="9525" cap="rnd" cmpd="sng">
                <a:solidFill>
                  <a:srgbClr val="FFFFFF">
                    <a:lumMod val="50000"/>
                  </a:srgbClr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34372" tIns="67168" rIns="134372" bIns="67168" anchor="ctr" anchorCtr="0">
                <a:noAutofit/>
              </a:bodyPr>
              <a:lstStyle>
                <a:defPPr>
                  <a:defRPr lang="ru-RU"/>
                </a:defPPr>
                <a:lvl1pPr marL="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3429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858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287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145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0574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4003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7432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1343985" fontAlgn="base">
                  <a:defRPr/>
                </a:pPr>
                <a:endParaRPr sz="1377" dirty="0">
                  <a:solidFill>
                    <a:srgbClr val="000000"/>
                  </a:solidFill>
                  <a:latin typeface="Century Gothic" panose="020B0502020202020204" pitchFamily="34" charset="0"/>
                  <a:ea typeface="Arial"/>
                  <a:cs typeface="Arial" panose="020B0604020202020204" pitchFamily="34" charset="0"/>
                  <a:sym typeface="Arial"/>
                </a:endParaRPr>
              </a:p>
            </p:txBody>
          </p:sp>
        </p:grpSp>
      </p:grpSp>
      <p:sp>
        <p:nvSpPr>
          <p:cNvPr id="7" name="Oval 185">
            <a:extLst>
              <a:ext uri="{FF2B5EF4-FFF2-40B4-BE49-F238E27FC236}">
                <a16:creationId xmlns:a16="http://schemas.microsoft.com/office/drawing/2014/main" id="{ED196008-DBDD-8199-2770-E1B26A45D6B0}"/>
              </a:ext>
            </a:extLst>
          </p:cNvPr>
          <p:cNvSpPr/>
          <p:nvPr/>
        </p:nvSpPr>
        <p:spPr bwMode="gray">
          <a:xfrm>
            <a:off x="527246" y="1296950"/>
            <a:ext cx="591347" cy="576000"/>
          </a:xfrm>
          <a:prstGeom prst="ellipse">
            <a:avLst/>
          </a:prstGeom>
          <a:solidFill>
            <a:sysClr val="window" lastClr="FFFFFF"/>
          </a:solidFill>
          <a:ln w="19050" cap="flat" cmpd="sng" algn="ctr">
            <a:solidFill>
              <a:srgbClr val="FFC000"/>
            </a:solidFill>
            <a:prstDash val="solid"/>
          </a:ln>
          <a:effectLst/>
        </p:spPr>
        <p:txBody>
          <a:bodyPr rot="0" spcFirstLastPara="0" vertOverflow="overflow" horzOverflow="overflow" vert="horz" wrap="square" lIns="98784" tIns="49391" rIns="98784" bIns="4939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13439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352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  <a:ea typeface="ＭＳ Ｐゴシック"/>
              <a:cs typeface="+mn-cs"/>
            </a:endParaRPr>
          </a:p>
        </p:txBody>
      </p:sp>
      <p:pic>
        <p:nvPicPr>
          <p:cNvPr id="8" name="Picture 2" descr="Иконки верный. Скачать иконку верный. Страница 1">
            <a:extLst>
              <a:ext uri="{FF2B5EF4-FFF2-40B4-BE49-F238E27FC236}">
                <a16:creationId xmlns:a16="http://schemas.microsoft.com/office/drawing/2014/main" id="{5958A804-D47A-2464-4137-68F345AA92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549" y="1263131"/>
            <a:ext cx="669689" cy="64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val 185">
            <a:extLst>
              <a:ext uri="{FF2B5EF4-FFF2-40B4-BE49-F238E27FC236}">
                <a16:creationId xmlns:a16="http://schemas.microsoft.com/office/drawing/2014/main" id="{682CE9CE-6A25-1339-B137-56AB146CCD8D}"/>
              </a:ext>
            </a:extLst>
          </p:cNvPr>
          <p:cNvSpPr/>
          <p:nvPr/>
        </p:nvSpPr>
        <p:spPr bwMode="gray">
          <a:xfrm>
            <a:off x="527246" y="4847197"/>
            <a:ext cx="591347" cy="576000"/>
          </a:xfrm>
          <a:prstGeom prst="ellipse">
            <a:avLst/>
          </a:prstGeom>
          <a:solidFill>
            <a:sysClr val="window" lastClr="FFFFFF"/>
          </a:solidFill>
          <a:ln w="19050" cap="flat" cmpd="sng" algn="ctr">
            <a:solidFill>
              <a:srgbClr val="FFC000"/>
            </a:solidFill>
            <a:prstDash val="solid"/>
          </a:ln>
          <a:effectLst/>
        </p:spPr>
        <p:txBody>
          <a:bodyPr rot="0" spcFirstLastPara="0" vertOverflow="overflow" horzOverflow="overflow" vert="horz" wrap="square" lIns="98784" tIns="49391" rIns="98784" bIns="4939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13439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352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  <a:ea typeface="ＭＳ Ｐゴシック"/>
              <a:cs typeface="+mn-cs"/>
            </a:endParaRPr>
          </a:p>
        </p:txBody>
      </p:sp>
      <p:pic>
        <p:nvPicPr>
          <p:cNvPr id="10" name="Picture 2" descr="Иконки верный. Скачать иконку верный. Страница 1">
            <a:extLst>
              <a:ext uri="{FF2B5EF4-FFF2-40B4-BE49-F238E27FC236}">
                <a16:creationId xmlns:a16="http://schemas.microsoft.com/office/drawing/2014/main" id="{68AAF5C7-6F80-7282-6AEA-E44963FB30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549" y="4811148"/>
            <a:ext cx="669689" cy="64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1696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986F002-251E-4842-8EAB-C1387EFEFEAD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746322" y="252000"/>
            <a:ext cx="11951123" cy="465139"/>
          </a:xfrm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2800" b="1" i="0" u="none" strike="noStrike" kern="1200" cap="none" spc="0" normalizeH="0" baseline="0" noProof="0" dirty="0">
                <a:ln>
                  <a:noFill/>
                </a:ln>
                <a:solidFill>
                  <a:srgbClr val="2E2E38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Восстановление сбалансированности целевых ориентиров государственных финансов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6554270" y="1435846"/>
            <a:ext cx="0" cy="5616000"/>
          </a:xfrm>
          <a:prstGeom prst="line">
            <a:avLst/>
          </a:prstGeom>
          <a:ln w="9525">
            <a:solidFill>
              <a:schemeClr val="tx1">
                <a:lumMod val="50000"/>
              </a:schemeClr>
            </a:solidFill>
            <a:prstDash val="lg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>
            <a:extLst>
              <a:ext uri="{FF2B5EF4-FFF2-40B4-BE49-F238E27FC236}">
                <a16:creationId xmlns:a16="http://schemas.microsoft.com/office/drawing/2014/main" id="{2957BDE7-D458-B88B-A4BD-992F22A04770}"/>
              </a:ext>
            </a:extLst>
          </p:cNvPr>
          <p:cNvSpPr txBox="1"/>
          <p:nvPr/>
        </p:nvSpPr>
        <p:spPr>
          <a:xfrm>
            <a:off x="846313" y="1321944"/>
            <a:ext cx="5428030" cy="392672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690563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800" b="1" i="0" u="none" strike="noStrike" kern="1200" cap="none" spc="-1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Дефицит республиканского бюджета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,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% к ВВП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633F20D-3D19-7E52-5EEE-2AF69BAF4106}"/>
              </a:ext>
            </a:extLst>
          </p:cNvPr>
          <p:cNvSpPr txBox="1"/>
          <p:nvPr/>
        </p:nvSpPr>
        <p:spPr>
          <a:xfrm>
            <a:off x="846313" y="4631103"/>
            <a:ext cx="5428029" cy="392672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690563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-1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Правительственный долг</a:t>
            </a:r>
            <a:r>
              <a:rPr kumimoji="0" lang="ru-RU" sz="1600" b="0" i="0" u="none" strike="noStrike" kern="1200" cap="none" spc="-1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,</a:t>
            </a:r>
            <a:r>
              <a:rPr kumimoji="0" lang="ru-RU" sz="1600" b="1" i="0" u="none" strike="noStrike" kern="1200" cap="none" spc="-1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% к ВВП </a:t>
            </a:r>
          </a:p>
        </p:txBody>
      </p:sp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952E6811-A76E-D205-EE27-FF9C6BACAD6C}"/>
              </a:ext>
            </a:extLst>
          </p:cNvPr>
          <p:cNvGraphicFramePr/>
          <p:nvPr/>
        </p:nvGraphicFramePr>
        <p:xfrm>
          <a:off x="846305" y="5174992"/>
          <a:ext cx="5428030" cy="20234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id="{857C1E38-A4F9-16E8-4785-F4C4636AAF82}"/>
              </a:ext>
            </a:extLst>
          </p:cNvPr>
          <p:cNvGraphicFramePr/>
          <p:nvPr/>
        </p:nvGraphicFramePr>
        <p:xfrm>
          <a:off x="846303" y="1872880"/>
          <a:ext cx="5428029" cy="17036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13" name="Google Shape;277;p4">
            <a:extLst>
              <a:ext uri="{FF2B5EF4-FFF2-40B4-BE49-F238E27FC236}">
                <a16:creationId xmlns:a16="http://schemas.microsoft.com/office/drawing/2014/main" id="{A7E6D05C-7A70-8B84-C419-621CA9584185}"/>
              </a:ext>
            </a:extLst>
          </p:cNvPr>
          <p:cNvGrpSpPr/>
          <p:nvPr/>
        </p:nvGrpSpPr>
        <p:grpSpPr>
          <a:xfrm rot="5400000">
            <a:off x="3440659" y="3332069"/>
            <a:ext cx="249837" cy="744972"/>
            <a:chOff x="6801474" y="1968366"/>
            <a:chExt cx="245504" cy="802802"/>
          </a:xfrm>
        </p:grpSpPr>
        <p:sp>
          <p:nvSpPr>
            <p:cNvPr id="14" name="Google Shape;278;p4">
              <a:extLst>
                <a:ext uri="{FF2B5EF4-FFF2-40B4-BE49-F238E27FC236}">
                  <a16:creationId xmlns:a16="http://schemas.microsoft.com/office/drawing/2014/main" id="{A6A51C30-7361-EB58-5366-142FBFBCF89F}"/>
                </a:ext>
              </a:extLst>
            </p:cNvPr>
            <p:cNvSpPr/>
            <p:nvPr/>
          </p:nvSpPr>
          <p:spPr>
            <a:xfrm>
              <a:off x="6846057" y="1968366"/>
              <a:ext cx="156341" cy="80280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134372" tIns="67168" rIns="134372" bIns="67168" anchor="ctr" anchorCtr="0">
              <a:noAutofit/>
            </a:bodyPr>
            <a:lstStyle>
              <a:defPPr>
                <a:defRPr lang="ru-RU"/>
              </a:defPPr>
              <a:lvl1pPr marL="0" algn="l" defTabSz="68580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1343985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377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Arial"/>
                <a:cs typeface="Arial" panose="020B0604020202020204" pitchFamily="34" charset="0"/>
                <a:sym typeface="Arial"/>
              </a:endParaRPr>
            </a:p>
          </p:txBody>
        </p:sp>
        <p:grpSp>
          <p:nvGrpSpPr>
            <p:cNvPr id="15" name="Google Shape;279;p4">
              <a:extLst>
                <a:ext uri="{FF2B5EF4-FFF2-40B4-BE49-F238E27FC236}">
                  <a16:creationId xmlns:a16="http://schemas.microsoft.com/office/drawing/2014/main" id="{A3712D84-A372-D6E0-58C8-E3B9F3B08DD7}"/>
                </a:ext>
              </a:extLst>
            </p:cNvPr>
            <p:cNvGrpSpPr/>
            <p:nvPr/>
          </p:nvGrpSpPr>
          <p:grpSpPr>
            <a:xfrm>
              <a:off x="6801474" y="2095154"/>
              <a:ext cx="245504" cy="549228"/>
              <a:chOff x="6191200" y="3238500"/>
              <a:chExt cx="681225" cy="1524000"/>
            </a:xfrm>
          </p:grpSpPr>
          <p:sp>
            <p:nvSpPr>
              <p:cNvPr id="16" name="Google Shape;280;p4">
                <a:extLst>
                  <a:ext uri="{FF2B5EF4-FFF2-40B4-BE49-F238E27FC236}">
                    <a16:creationId xmlns:a16="http://schemas.microsoft.com/office/drawing/2014/main" id="{6CD123E3-F4C9-894F-BA1C-D7D43D103EC0}"/>
                  </a:ext>
                </a:extLst>
              </p:cNvPr>
              <p:cNvSpPr/>
              <p:nvPr/>
            </p:nvSpPr>
            <p:spPr>
              <a:xfrm>
                <a:off x="6191200" y="3238500"/>
                <a:ext cx="438150" cy="1524000"/>
              </a:xfrm>
              <a:custGeom>
                <a:avLst/>
                <a:gdLst/>
                <a:ahLst/>
                <a:cxnLst/>
                <a:rect l="l" t="t" r="r" b="b"/>
                <a:pathLst>
                  <a:path w="1460501" h="5080001" extrusionOk="0">
                    <a:moveTo>
                      <a:pt x="0" y="0"/>
                    </a:moveTo>
                    <a:lnTo>
                      <a:pt x="1460500" y="2540000"/>
                    </a:lnTo>
                    <a:lnTo>
                      <a:pt x="0" y="5080000"/>
                    </a:lnTo>
                  </a:path>
                </a:pathLst>
              </a:custGeom>
              <a:noFill/>
              <a:ln w="9525" cap="rnd" cmpd="sng">
                <a:solidFill>
                  <a:srgbClr val="FFFFFF">
                    <a:lumMod val="75000"/>
                  </a:srgbClr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34372" tIns="67168" rIns="134372" bIns="67168" anchor="ctr" anchorCtr="0">
                <a:noAutofit/>
              </a:bodyPr>
              <a:lstStyle>
                <a:defPPr>
                  <a:defRPr lang="ru-RU"/>
                </a:defPPr>
                <a:lvl1pPr marL="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3429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858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287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145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0574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4003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7432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1343985" rtl="0" eaLnBrk="1" fontAlgn="base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377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Arial"/>
                  <a:cs typeface="Arial" panose="020B0604020202020204" pitchFamily="34" charset="0"/>
                  <a:sym typeface="Arial"/>
                </a:endParaRPr>
              </a:p>
            </p:txBody>
          </p:sp>
          <p:sp>
            <p:nvSpPr>
              <p:cNvPr id="17" name="Google Shape;281;p4">
                <a:extLst>
                  <a:ext uri="{FF2B5EF4-FFF2-40B4-BE49-F238E27FC236}">
                    <a16:creationId xmlns:a16="http://schemas.microsoft.com/office/drawing/2014/main" id="{976478FC-F7BB-D29F-F3F1-126DAFF70B7E}"/>
                  </a:ext>
                </a:extLst>
              </p:cNvPr>
              <p:cNvSpPr/>
              <p:nvPr/>
            </p:nvSpPr>
            <p:spPr>
              <a:xfrm>
                <a:off x="6434275" y="3238500"/>
                <a:ext cx="438150" cy="1524000"/>
              </a:xfrm>
              <a:custGeom>
                <a:avLst/>
                <a:gdLst/>
                <a:ahLst/>
                <a:cxnLst/>
                <a:rect l="l" t="t" r="r" b="b"/>
                <a:pathLst>
                  <a:path w="1460501" h="5080001" extrusionOk="0">
                    <a:moveTo>
                      <a:pt x="0" y="0"/>
                    </a:moveTo>
                    <a:lnTo>
                      <a:pt x="1460500" y="2540000"/>
                    </a:lnTo>
                    <a:lnTo>
                      <a:pt x="0" y="5080000"/>
                    </a:lnTo>
                  </a:path>
                </a:pathLst>
              </a:custGeom>
              <a:noFill/>
              <a:ln w="9525" cap="rnd" cmpd="sng">
                <a:solidFill>
                  <a:srgbClr val="FFFFFF">
                    <a:lumMod val="50000"/>
                  </a:srgbClr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34372" tIns="67168" rIns="134372" bIns="67168" anchor="ctr" anchorCtr="0">
                <a:noAutofit/>
              </a:bodyPr>
              <a:lstStyle>
                <a:defPPr>
                  <a:defRPr lang="ru-RU"/>
                </a:defPPr>
                <a:lvl1pPr marL="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3429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858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287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145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0574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4003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7432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1343985" rtl="0" eaLnBrk="1" fontAlgn="base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377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Arial"/>
                  <a:cs typeface="Arial" panose="020B0604020202020204" pitchFamily="34" charset="0"/>
                  <a:sym typeface="Arial"/>
                </a:endParaRPr>
              </a:p>
            </p:txBody>
          </p:sp>
        </p:grp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6880F3FD-D03B-D016-E768-062A3BC535EF}"/>
              </a:ext>
            </a:extLst>
          </p:cNvPr>
          <p:cNvSpPr txBox="1"/>
          <p:nvPr/>
        </p:nvSpPr>
        <p:spPr>
          <a:xfrm>
            <a:off x="846313" y="3826047"/>
            <a:ext cx="5428026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250825" algn="just" defTabSz="134861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44546A"/>
              </a:buClr>
              <a:buSzPts val="1100"/>
              <a:buFont typeface="Wingdings" panose="05000000000000000000" pitchFamily="2" charset="2"/>
              <a:buChar char="Ø"/>
              <a:tabLst/>
              <a:defRPr/>
            </a:pPr>
            <a:r>
              <a:rPr kumimoji="0" lang="ru-RU" alt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2E2E38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правительственный долг в 2024 году планируется </a:t>
            </a:r>
            <a:br>
              <a:rPr kumimoji="0" lang="ru-RU" alt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2E2E38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</a:br>
            <a:r>
              <a:rPr kumimoji="0" lang="ru-RU" alt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2E2E38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на уровне 21,3% к ВВП, и в 2025-2026 годах </a:t>
            </a:r>
            <a:br>
              <a:rPr kumimoji="0" lang="ru-RU" alt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2E2E38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</a:br>
            <a:r>
              <a:rPr kumimoji="0" lang="ru-RU" alt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2E2E38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на уровне 21,2 и 21,1% к ВВП</a:t>
            </a:r>
          </a:p>
        </p:txBody>
      </p:sp>
      <p:grpSp>
        <p:nvGrpSpPr>
          <p:cNvPr id="19" name="Группа 18">
            <a:extLst>
              <a:ext uri="{FF2B5EF4-FFF2-40B4-BE49-F238E27FC236}">
                <a16:creationId xmlns:a16="http://schemas.microsoft.com/office/drawing/2014/main" id="{11CB541E-FA0E-6FDE-9F68-6190095D308D}"/>
              </a:ext>
            </a:extLst>
          </p:cNvPr>
          <p:cNvGrpSpPr/>
          <p:nvPr/>
        </p:nvGrpSpPr>
        <p:grpSpPr>
          <a:xfrm>
            <a:off x="7035597" y="1337960"/>
            <a:ext cx="5664809" cy="1265539"/>
            <a:chOff x="27660" y="515585"/>
            <a:chExt cx="6521231" cy="861056"/>
          </a:xfrm>
        </p:grpSpPr>
        <p:sp>
          <p:nvSpPr>
            <p:cNvPr id="20" name="Rectangle 35">
              <a:extLst>
                <a:ext uri="{FF2B5EF4-FFF2-40B4-BE49-F238E27FC236}">
                  <a16:creationId xmlns:a16="http://schemas.microsoft.com/office/drawing/2014/main" id="{D14E44C5-A2FF-E643-061F-96DB28D0EC57}"/>
                </a:ext>
              </a:extLst>
            </p:cNvPr>
            <p:cNvSpPr/>
            <p:nvPr/>
          </p:nvSpPr>
          <p:spPr>
            <a:xfrm>
              <a:off x="763124" y="515585"/>
              <a:ext cx="5785767" cy="861056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</p:spPr>
          <p:txBody>
            <a:bodyPr wrap="square">
              <a:spAutoFit/>
            </a:bodyPr>
            <a:lstStyle/>
            <a:p>
              <a:pPr marL="10" marR="0" lvl="0" indent="0" algn="ctr" defTabSz="1014989" rtl="0" eaLnBrk="0" fontAlgn="base" latinLnBrk="0" hangingPunct="0">
                <a:lnSpc>
                  <a:spcPct val="100000"/>
                </a:lnSpc>
                <a:spcBef>
                  <a:spcPts val="882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058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Постепенный возврат к целевым ориентирам ненефтяного дефицита бюджета</a:t>
              </a:r>
            </a:p>
            <a:p>
              <a:pPr marL="10" marR="0" lvl="0" indent="0" algn="ctr" defTabSz="1014989" rtl="0" eaLnBrk="0" fontAlgn="base" latinLnBrk="0" hangingPunct="0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0" i="1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(КУГФ не выше 5,9% к ВВП в 2026 году)</a:t>
              </a:r>
            </a:p>
          </p:txBody>
        </p:sp>
        <p:sp>
          <p:nvSpPr>
            <p:cNvPr id="21" name="Oval 185">
              <a:extLst>
                <a:ext uri="{FF2B5EF4-FFF2-40B4-BE49-F238E27FC236}">
                  <a16:creationId xmlns:a16="http://schemas.microsoft.com/office/drawing/2014/main" id="{5174CDCD-761E-0A71-E0C4-78F043DAA25D}"/>
                </a:ext>
              </a:extLst>
            </p:cNvPr>
            <p:cNvSpPr/>
            <p:nvPr/>
          </p:nvSpPr>
          <p:spPr bwMode="gray">
            <a:xfrm>
              <a:off x="27660" y="660414"/>
              <a:ext cx="680749" cy="391903"/>
            </a:xfrm>
            <a:prstGeom prst="ellipse">
              <a:avLst/>
            </a:prstGeom>
            <a:solidFill>
              <a:sysClr val="window" lastClr="FFFFFF"/>
            </a:solidFill>
            <a:ln w="19050" cap="flat" cmpd="sng" algn="ctr">
              <a:solidFill>
                <a:srgbClr val="FFC000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98784" tIns="49391" rIns="98784" bIns="4939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13439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352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/>
                <a:cs typeface="+mn-cs"/>
              </a:endParaRPr>
            </a:p>
          </p:txBody>
        </p:sp>
      </p:grpSp>
      <p:sp>
        <p:nvSpPr>
          <p:cNvPr id="24" name="Rectangle 35">
            <a:extLst>
              <a:ext uri="{FF2B5EF4-FFF2-40B4-BE49-F238E27FC236}">
                <a16:creationId xmlns:a16="http://schemas.microsoft.com/office/drawing/2014/main" id="{7E7562F4-C7BF-F5C6-BBF3-4E74BB45B458}"/>
              </a:ext>
            </a:extLst>
          </p:cNvPr>
          <p:cNvSpPr/>
          <p:nvPr/>
        </p:nvSpPr>
        <p:spPr>
          <a:xfrm>
            <a:off x="7671476" y="4451504"/>
            <a:ext cx="5008892" cy="948849"/>
          </a:xfrm>
          <a:prstGeom prst="rect">
            <a:avLst/>
          </a:prstGeom>
          <a:solidFill>
            <a:sysClr val="window" lastClr="FFFFFF">
              <a:lumMod val="95000"/>
            </a:sysClr>
          </a:solidFill>
        </p:spPr>
        <p:txBody>
          <a:bodyPr wrap="square">
            <a:spAutoFit/>
          </a:bodyPr>
          <a:lstStyle/>
          <a:p>
            <a:pPr marL="10" marR="0" lvl="0" indent="0" algn="ctr" defTabSz="1014989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58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Улучшение показателей чистых внешних активов государства</a:t>
            </a:r>
          </a:p>
          <a:p>
            <a:pPr marL="10" marR="0" lvl="0" indent="0" algn="ctr" defTabSz="1014989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i="1" kern="0" dirty="0">
                <a:solidFill>
                  <a:prstClr val="black"/>
                </a:solidFill>
                <a:latin typeface="Century Gothic" panose="020B0502020202020204" pitchFamily="34" charset="0"/>
              </a:rPr>
              <a:t>(КУГФ не выше 75% от валютных активов Нацфонда)</a:t>
            </a:r>
            <a:endParaRPr kumimoji="0" lang="ru-RU" sz="1200" i="1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grpSp>
        <p:nvGrpSpPr>
          <p:cNvPr id="26" name="Группа 25">
            <a:extLst>
              <a:ext uri="{FF2B5EF4-FFF2-40B4-BE49-F238E27FC236}">
                <a16:creationId xmlns:a16="http://schemas.microsoft.com/office/drawing/2014/main" id="{30E659AF-B041-1BB8-9E7A-861F1B418409}"/>
              </a:ext>
            </a:extLst>
          </p:cNvPr>
          <p:cNvGrpSpPr/>
          <p:nvPr/>
        </p:nvGrpSpPr>
        <p:grpSpPr>
          <a:xfrm>
            <a:off x="7452781" y="5492967"/>
            <a:ext cx="3296487" cy="1084792"/>
            <a:chOff x="288511" y="3329980"/>
            <a:chExt cx="2441904" cy="738077"/>
          </a:xfrm>
          <a:noFill/>
        </p:grpSpPr>
        <p:sp>
          <p:nvSpPr>
            <p:cNvPr id="27" name="object 6">
              <a:extLst>
                <a:ext uri="{FF2B5EF4-FFF2-40B4-BE49-F238E27FC236}">
                  <a16:creationId xmlns:a16="http://schemas.microsoft.com/office/drawing/2014/main" id="{86232767-CCEC-845E-3154-3173CA0868DD}"/>
                </a:ext>
              </a:extLst>
            </p:cNvPr>
            <p:cNvSpPr txBox="1"/>
            <p:nvPr/>
          </p:nvSpPr>
          <p:spPr>
            <a:xfrm>
              <a:off x="350179" y="3544532"/>
              <a:ext cx="961818" cy="523525"/>
            </a:xfrm>
            <a:prstGeom prst="rect">
              <a:avLst/>
            </a:prstGeom>
          </p:spPr>
          <p:txBody>
            <a:bodyPr vert="horz" wrap="square" lIns="0" tIns="45731" rIns="0" bIns="0" rtlCol="0">
              <a:spAutoFit/>
            </a:bodyPr>
            <a:lstStyle>
              <a:defPPr>
                <a:defRPr lang="en-US"/>
              </a:defPPr>
              <a:lvl1pPr marL="18666" defTabSz="1014989" eaLnBrk="0" fontAlgn="base" hangingPunct="0">
                <a:spcBef>
                  <a:spcPts val="566"/>
                </a:spcBef>
                <a:spcAft>
                  <a:spcPct val="0"/>
                </a:spcAft>
                <a:defRPr sz="4703" b="1" spc="-7">
                  <a:solidFill>
                    <a:srgbClr val="00B050"/>
                  </a:solidFill>
                  <a:latin typeface="Arial"/>
                  <a:cs typeface="Arial"/>
                </a:defRPr>
              </a:lvl1pPr>
            </a:lstStyle>
            <a:p>
              <a:pPr marL="18666" marR="0" lvl="0" indent="0" algn="l" defTabSz="1014989" rtl="0" eaLnBrk="0" fontAlgn="base" latinLnBrk="0" hangingPunct="0">
                <a:lnSpc>
                  <a:spcPct val="100000"/>
                </a:lnSpc>
                <a:spcBef>
                  <a:spcPts val="566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k-KZ" sz="4700" b="1" i="0" u="none" strike="noStrike" kern="1200" cap="none" spc="-7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Arial"/>
                </a:rPr>
                <a:t>65</a:t>
              </a:r>
              <a:r>
                <a:rPr kumimoji="0" lang="kk-KZ" sz="3200" b="1" i="0" u="none" strike="noStrike" kern="1200" cap="none" spc="-7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Arial"/>
                </a:rPr>
                <a:t>%</a:t>
              </a:r>
            </a:p>
          </p:txBody>
        </p:sp>
        <p:sp>
          <p:nvSpPr>
            <p:cNvPr id="28" name="Прямоугольник 27">
              <a:extLst>
                <a:ext uri="{FF2B5EF4-FFF2-40B4-BE49-F238E27FC236}">
                  <a16:creationId xmlns:a16="http://schemas.microsoft.com/office/drawing/2014/main" id="{B7ABC563-EAB6-A324-0D5B-B4FEBF74538B}"/>
                </a:ext>
              </a:extLst>
            </p:cNvPr>
            <p:cNvSpPr/>
            <p:nvPr/>
          </p:nvSpPr>
          <p:spPr>
            <a:xfrm>
              <a:off x="288511" y="3331825"/>
              <a:ext cx="893426" cy="247537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marL="0" marR="81198" lvl="0" indent="0" algn="ctr" defTabSz="1014989" rtl="0" eaLnBrk="0" fontAlgn="base" latinLnBrk="0" hangingPunct="0">
                <a:lnSpc>
                  <a:spcPct val="100000"/>
                </a:lnSpc>
                <a:spcBef>
                  <a:spcPts val="389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764" b="1" i="0" u="none" strike="noStrike" kern="0" cap="none" spc="0" normalizeH="0" baseline="0" noProof="0" dirty="0">
                  <a:ln>
                    <a:noFill/>
                  </a:ln>
                  <a:solidFill>
                    <a:srgbClr val="2E2E38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Arial"/>
                </a:rPr>
                <a:t>2024 год</a:t>
              </a:r>
            </a:p>
          </p:txBody>
        </p:sp>
        <p:sp>
          <p:nvSpPr>
            <p:cNvPr id="29" name="object 6">
              <a:extLst>
                <a:ext uri="{FF2B5EF4-FFF2-40B4-BE49-F238E27FC236}">
                  <a16:creationId xmlns:a16="http://schemas.microsoft.com/office/drawing/2014/main" id="{FD9DBDF8-07E4-CDE4-61B2-D45C5F312D52}"/>
                </a:ext>
              </a:extLst>
            </p:cNvPr>
            <p:cNvSpPr txBox="1"/>
            <p:nvPr/>
          </p:nvSpPr>
          <p:spPr>
            <a:xfrm>
              <a:off x="1886313" y="3543335"/>
              <a:ext cx="814197" cy="523525"/>
            </a:xfrm>
            <a:prstGeom prst="rect">
              <a:avLst/>
            </a:prstGeom>
            <a:grpFill/>
          </p:spPr>
          <p:txBody>
            <a:bodyPr vert="horz" wrap="square" lIns="0" tIns="45731" rIns="0" bIns="0" rtlCol="0">
              <a:spAutoFit/>
            </a:bodyPr>
            <a:lstStyle/>
            <a:p>
              <a:pPr marL="18666" marR="0" lvl="0" indent="0" algn="l" defTabSz="1014989" rtl="0" eaLnBrk="0" fontAlgn="base" latinLnBrk="0" hangingPunct="0">
                <a:lnSpc>
                  <a:spcPct val="100000"/>
                </a:lnSpc>
                <a:spcBef>
                  <a:spcPts val="566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4700" b="1" i="0" u="none" strike="noStrike" kern="1200" cap="none" spc="-7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Arial"/>
                </a:rPr>
                <a:t>54</a:t>
              </a:r>
              <a:r>
                <a:rPr kumimoji="0" lang="ru-RU" sz="3200" b="1" i="0" u="none" strike="noStrike" kern="1200" cap="none" spc="-7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Arial"/>
                </a:rPr>
                <a:t>%</a:t>
              </a:r>
            </a:p>
          </p:txBody>
        </p:sp>
        <p:sp>
          <p:nvSpPr>
            <p:cNvPr id="30" name="Прямоугольник 29">
              <a:extLst>
                <a:ext uri="{FF2B5EF4-FFF2-40B4-BE49-F238E27FC236}">
                  <a16:creationId xmlns:a16="http://schemas.microsoft.com/office/drawing/2014/main" id="{CBD3FCC9-DFBC-4D6B-9591-768970D92185}"/>
                </a:ext>
              </a:extLst>
            </p:cNvPr>
            <p:cNvSpPr/>
            <p:nvPr/>
          </p:nvSpPr>
          <p:spPr>
            <a:xfrm>
              <a:off x="1836989" y="3329980"/>
              <a:ext cx="893426" cy="247537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marL="0" marR="81198" lvl="0" indent="0" algn="ctr" defTabSz="1014989" rtl="0" eaLnBrk="0" fontAlgn="base" latinLnBrk="0" hangingPunct="0">
                <a:lnSpc>
                  <a:spcPct val="100000"/>
                </a:lnSpc>
                <a:spcBef>
                  <a:spcPts val="389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764" b="1" i="0" u="none" strike="noStrike" kern="0" cap="none" spc="0" normalizeH="0" baseline="0" noProof="0" dirty="0">
                  <a:ln>
                    <a:noFill/>
                  </a:ln>
                  <a:solidFill>
                    <a:srgbClr val="2E2E38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Arial"/>
                </a:rPr>
                <a:t>2025 год</a:t>
              </a:r>
            </a:p>
          </p:txBody>
        </p:sp>
      </p:grp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BD4185CE-2299-C253-6882-4041DF8D4203}"/>
              </a:ext>
            </a:extLst>
          </p:cNvPr>
          <p:cNvSpPr/>
          <p:nvPr/>
        </p:nvSpPr>
        <p:spPr>
          <a:xfrm>
            <a:off x="11422775" y="5482689"/>
            <a:ext cx="1217321" cy="3638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81198" lvl="0" indent="0" algn="ctr" defTabSz="1014989" rtl="0" eaLnBrk="0" fontAlgn="base" latinLnBrk="0" hangingPunct="0">
              <a:lnSpc>
                <a:spcPct val="100000"/>
              </a:lnSpc>
              <a:spcBef>
                <a:spcPts val="389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764" b="1" i="0" u="none" strike="noStrike" kern="1200" cap="none" spc="0" normalizeH="0" baseline="0" noProof="0" dirty="0">
                <a:ln>
                  <a:noFill/>
                </a:ln>
                <a:solidFill>
                  <a:srgbClr val="2E2E38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</a:rPr>
              <a:t>2026 год</a:t>
            </a:r>
          </a:p>
        </p:txBody>
      </p:sp>
      <p:sp>
        <p:nvSpPr>
          <p:cNvPr id="32" name="object 6">
            <a:extLst>
              <a:ext uri="{FF2B5EF4-FFF2-40B4-BE49-F238E27FC236}">
                <a16:creationId xmlns:a16="http://schemas.microsoft.com/office/drawing/2014/main" id="{ECC35BF8-62BE-29B1-403A-54F1548BA2D8}"/>
              </a:ext>
            </a:extLst>
          </p:cNvPr>
          <p:cNvSpPr txBox="1"/>
          <p:nvPr/>
        </p:nvSpPr>
        <p:spPr>
          <a:xfrm>
            <a:off x="11540325" y="5796511"/>
            <a:ext cx="1299888" cy="769453"/>
          </a:xfrm>
          <a:prstGeom prst="rect">
            <a:avLst/>
          </a:prstGeom>
        </p:spPr>
        <p:txBody>
          <a:bodyPr vert="horz" wrap="square" lIns="0" tIns="45731" rIns="0" bIns="0" rtlCol="0">
            <a:spAutoFit/>
          </a:bodyPr>
          <a:lstStyle/>
          <a:p>
            <a:pPr marL="18666" marR="0" lvl="0" indent="0" algn="l" defTabSz="1014989" rtl="0" eaLnBrk="0" fontAlgn="base" latinLnBrk="0" hangingPunct="0">
              <a:lnSpc>
                <a:spcPct val="100000"/>
              </a:lnSpc>
              <a:spcBef>
                <a:spcPts val="566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4700" b="1" i="0" u="none" strike="noStrike" kern="1200" cap="none" spc="-7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46</a:t>
            </a:r>
            <a:r>
              <a:rPr kumimoji="0" lang="kk-KZ" sz="3200" b="1" i="0" u="none" strike="noStrike" kern="1200" cap="none" spc="-7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%</a:t>
            </a:r>
          </a:p>
        </p:txBody>
      </p:sp>
      <p:sp>
        <p:nvSpPr>
          <p:cNvPr id="34" name="Chevron2">
            <a:extLst>
              <a:ext uri="{FF2B5EF4-FFF2-40B4-BE49-F238E27FC236}">
                <a16:creationId xmlns:a16="http://schemas.microsoft.com/office/drawing/2014/main" id="{C5C4E7F7-2067-4F10-91BF-B1E9BECFBA37}"/>
              </a:ext>
            </a:extLst>
          </p:cNvPr>
          <p:cNvSpPr>
            <a:spLocks noChangeAspect="1"/>
          </p:cNvSpPr>
          <p:nvPr/>
        </p:nvSpPr>
        <p:spPr>
          <a:xfrm flipV="1">
            <a:off x="9075624" y="5970403"/>
            <a:ext cx="264556" cy="574039"/>
          </a:xfrm>
          <a:custGeom>
            <a:avLst/>
            <a:gdLst/>
            <a:ahLst/>
            <a:cxnLst/>
            <a:rect l="0" t="0" r="0" b="0"/>
            <a:pathLst>
              <a:path w="2984501" h="5080001">
                <a:moveTo>
                  <a:pt x="0" y="0"/>
                </a:moveTo>
                <a:lnTo>
                  <a:pt x="1524000" y="0"/>
                </a:lnTo>
                <a:lnTo>
                  <a:pt x="2984500" y="2540000"/>
                </a:lnTo>
                <a:lnTo>
                  <a:pt x="1524000" y="5080000"/>
                </a:lnTo>
                <a:lnTo>
                  <a:pt x="0" y="5080000"/>
                </a:lnTo>
                <a:lnTo>
                  <a:pt x="1460500" y="2540000"/>
                </a:lnTo>
                <a:close/>
              </a:path>
            </a:pathLst>
          </a:custGeom>
          <a:solidFill>
            <a:srgbClr val="4472C4">
              <a:lumMod val="60000"/>
              <a:lumOff val="40000"/>
            </a:srgbClr>
          </a:solidFill>
          <a:ln w="95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6"/>
                </a:solidFill>
                <a:prstDash val="solid"/>
              </a14:hiddenLine>
            </a:ext>
          </a:extLst>
        </p:spPr>
        <p:txBody>
          <a:bodyPr rtlCol="0" anchor="ctr"/>
          <a:lstStyle/>
          <a:p>
            <a:pPr marL="0" marR="0" lvl="0" indent="0" algn="ctr" defTabSz="13439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352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35" name="Chevron1">
            <a:extLst>
              <a:ext uri="{FF2B5EF4-FFF2-40B4-BE49-F238E27FC236}">
                <a16:creationId xmlns:a16="http://schemas.microsoft.com/office/drawing/2014/main" id="{6C5A833C-3671-D948-8F14-FB60F33408F0}"/>
              </a:ext>
            </a:extLst>
          </p:cNvPr>
          <p:cNvSpPr>
            <a:spLocks noChangeAspect="1"/>
          </p:cNvSpPr>
          <p:nvPr/>
        </p:nvSpPr>
        <p:spPr>
          <a:xfrm flipV="1">
            <a:off x="8934003" y="6019566"/>
            <a:ext cx="221933" cy="481550"/>
          </a:xfrm>
          <a:custGeom>
            <a:avLst/>
            <a:gdLst/>
            <a:ahLst/>
            <a:cxnLst/>
            <a:rect l="0" t="0" r="0" b="0"/>
            <a:pathLst>
              <a:path w="2984501" h="5080001">
                <a:moveTo>
                  <a:pt x="0" y="0"/>
                </a:moveTo>
                <a:lnTo>
                  <a:pt x="1524000" y="0"/>
                </a:lnTo>
                <a:lnTo>
                  <a:pt x="2984500" y="2540000"/>
                </a:lnTo>
                <a:lnTo>
                  <a:pt x="1524000" y="5080000"/>
                </a:lnTo>
                <a:lnTo>
                  <a:pt x="0" y="5080000"/>
                </a:lnTo>
                <a:lnTo>
                  <a:pt x="1460500" y="2540000"/>
                </a:lnTo>
                <a:close/>
              </a:path>
            </a:pathLst>
          </a:custGeom>
          <a:solidFill>
            <a:srgbClr val="F9C61B"/>
          </a:solidFill>
          <a:ln w="95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6"/>
                </a:solidFill>
                <a:prstDash val="solid"/>
              </a14:hiddenLine>
            </a:ext>
          </a:extLst>
        </p:spPr>
        <p:txBody>
          <a:bodyPr rtlCol="0" anchor="ctr"/>
          <a:lstStyle/>
          <a:p>
            <a:pPr marL="0" marR="0" lvl="0" indent="0" algn="ctr" defTabSz="13439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352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36" name="Chevron2">
            <a:extLst>
              <a:ext uri="{FF2B5EF4-FFF2-40B4-BE49-F238E27FC236}">
                <a16:creationId xmlns:a16="http://schemas.microsoft.com/office/drawing/2014/main" id="{B5C9230D-4740-25DF-0C8F-AAA853939A2C}"/>
              </a:ext>
            </a:extLst>
          </p:cNvPr>
          <p:cNvSpPr>
            <a:spLocks noChangeAspect="1"/>
          </p:cNvSpPr>
          <p:nvPr/>
        </p:nvSpPr>
        <p:spPr>
          <a:xfrm flipV="1">
            <a:off x="11071442" y="5948967"/>
            <a:ext cx="264556" cy="574039"/>
          </a:xfrm>
          <a:custGeom>
            <a:avLst/>
            <a:gdLst/>
            <a:ahLst/>
            <a:cxnLst/>
            <a:rect l="0" t="0" r="0" b="0"/>
            <a:pathLst>
              <a:path w="2984501" h="5080001">
                <a:moveTo>
                  <a:pt x="0" y="0"/>
                </a:moveTo>
                <a:lnTo>
                  <a:pt x="1524000" y="0"/>
                </a:lnTo>
                <a:lnTo>
                  <a:pt x="2984500" y="2540000"/>
                </a:lnTo>
                <a:lnTo>
                  <a:pt x="1524000" y="5080000"/>
                </a:lnTo>
                <a:lnTo>
                  <a:pt x="0" y="5080000"/>
                </a:lnTo>
                <a:lnTo>
                  <a:pt x="1460500" y="2540000"/>
                </a:lnTo>
                <a:close/>
              </a:path>
            </a:pathLst>
          </a:custGeom>
          <a:solidFill>
            <a:srgbClr val="4472C4">
              <a:lumMod val="60000"/>
              <a:lumOff val="40000"/>
            </a:srgbClr>
          </a:solidFill>
          <a:ln w="95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6"/>
                </a:solidFill>
                <a:prstDash val="solid"/>
              </a14:hiddenLine>
            </a:ext>
          </a:extLst>
        </p:spPr>
        <p:txBody>
          <a:bodyPr rtlCol="0" anchor="ctr"/>
          <a:lstStyle/>
          <a:p>
            <a:pPr marL="0" marR="0" lvl="0" indent="0" algn="ctr" defTabSz="13439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352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40" name="Chevron1">
            <a:extLst>
              <a:ext uri="{FF2B5EF4-FFF2-40B4-BE49-F238E27FC236}">
                <a16:creationId xmlns:a16="http://schemas.microsoft.com/office/drawing/2014/main" id="{DB606CE0-01AF-8441-9436-83854737BD1E}"/>
              </a:ext>
            </a:extLst>
          </p:cNvPr>
          <p:cNvSpPr>
            <a:spLocks noChangeAspect="1"/>
          </p:cNvSpPr>
          <p:nvPr/>
        </p:nvSpPr>
        <p:spPr>
          <a:xfrm flipV="1">
            <a:off x="10929821" y="5998130"/>
            <a:ext cx="221933" cy="481550"/>
          </a:xfrm>
          <a:custGeom>
            <a:avLst/>
            <a:gdLst/>
            <a:ahLst/>
            <a:cxnLst/>
            <a:rect l="0" t="0" r="0" b="0"/>
            <a:pathLst>
              <a:path w="2984501" h="5080001">
                <a:moveTo>
                  <a:pt x="0" y="0"/>
                </a:moveTo>
                <a:lnTo>
                  <a:pt x="1524000" y="0"/>
                </a:lnTo>
                <a:lnTo>
                  <a:pt x="2984500" y="2540000"/>
                </a:lnTo>
                <a:lnTo>
                  <a:pt x="1524000" y="5080000"/>
                </a:lnTo>
                <a:lnTo>
                  <a:pt x="0" y="5080000"/>
                </a:lnTo>
                <a:lnTo>
                  <a:pt x="1460500" y="2540000"/>
                </a:lnTo>
                <a:close/>
              </a:path>
            </a:pathLst>
          </a:custGeom>
          <a:solidFill>
            <a:srgbClr val="F9C61B"/>
          </a:solidFill>
          <a:ln w="95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6"/>
                </a:solidFill>
                <a:prstDash val="solid"/>
              </a14:hiddenLine>
            </a:ext>
          </a:extLst>
        </p:spPr>
        <p:txBody>
          <a:bodyPr rtlCol="0" anchor="ctr"/>
          <a:lstStyle/>
          <a:p>
            <a:pPr marL="0" marR="0" lvl="0" indent="0" algn="ctr" defTabSz="13439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352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pic>
        <p:nvPicPr>
          <p:cNvPr id="55" name="Picture 2" descr="Иконки верный. Скачать иконку верный. Страница 1">
            <a:extLst>
              <a:ext uri="{FF2B5EF4-FFF2-40B4-BE49-F238E27FC236}">
                <a16:creationId xmlns:a16="http://schemas.microsoft.com/office/drawing/2014/main" id="{734792CC-070D-C1E4-A114-5595F739C4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1785" y="1518248"/>
            <a:ext cx="669689" cy="64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1" name="Группа 60">
            <a:extLst>
              <a:ext uri="{FF2B5EF4-FFF2-40B4-BE49-F238E27FC236}">
                <a16:creationId xmlns:a16="http://schemas.microsoft.com/office/drawing/2014/main" id="{C45CD88C-9E81-4C5D-3543-562C145F91E7}"/>
              </a:ext>
            </a:extLst>
          </p:cNvPr>
          <p:cNvGrpSpPr/>
          <p:nvPr/>
        </p:nvGrpSpPr>
        <p:grpSpPr>
          <a:xfrm>
            <a:off x="8552010" y="2656004"/>
            <a:ext cx="2849006" cy="997002"/>
            <a:chOff x="1102776" y="3325206"/>
            <a:chExt cx="2110432" cy="678345"/>
          </a:xfrm>
          <a:noFill/>
        </p:grpSpPr>
        <p:sp>
          <p:nvSpPr>
            <p:cNvPr id="62" name="object 6">
              <a:extLst>
                <a:ext uri="{FF2B5EF4-FFF2-40B4-BE49-F238E27FC236}">
                  <a16:creationId xmlns:a16="http://schemas.microsoft.com/office/drawing/2014/main" id="{AEE2741A-677A-1AC5-EA9F-BD20AC610DCC}"/>
                </a:ext>
              </a:extLst>
            </p:cNvPr>
            <p:cNvSpPr txBox="1"/>
            <p:nvPr/>
          </p:nvSpPr>
          <p:spPr>
            <a:xfrm>
              <a:off x="1229297" y="3511438"/>
              <a:ext cx="655128" cy="492113"/>
            </a:xfrm>
            <a:prstGeom prst="rect">
              <a:avLst/>
            </a:prstGeom>
          </p:spPr>
          <p:txBody>
            <a:bodyPr vert="horz" wrap="square" lIns="0" tIns="45731" rIns="0" bIns="0" rtlCol="0">
              <a:spAutoFit/>
            </a:bodyPr>
            <a:lstStyle>
              <a:defPPr>
                <a:defRPr lang="en-US"/>
              </a:defPPr>
              <a:lvl1pPr marL="18666" defTabSz="1014989" eaLnBrk="0" fontAlgn="base" hangingPunct="0">
                <a:spcBef>
                  <a:spcPts val="566"/>
                </a:spcBef>
                <a:spcAft>
                  <a:spcPct val="0"/>
                </a:spcAft>
                <a:defRPr sz="4703" b="1" spc="-7">
                  <a:solidFill>
                    <a:srgbClr val="00B050"/>
                  </a:solidFill>
                  <a:latin typeface="Arial"/>
                  <a:cs typeface="Arial"/>
                </a:defRPr>
              </a:lvl1pPr>
            </a:lstStyle>
            <a:p>
              <a:pPr marL="18666" marR="0" lvl="0" indent="0" algn="l" defTabSz="1014989" rtl="0" eaLnBrk="0" fontAlgn="base" latinLnBrk="0" hangingPunct="0">
                <a:lnSpc>
                  <a:spcPct val="100000"/>
                </a:lnSpc>
                <a:spcBef>
                  <a:spcPts val="566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k-KZ" sz="4400" b="1" i="0" u="none" strike="noStrike" kern="1200" cap="none" spc="-7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Arial"/>
                </a:rPr>
                <a:t>6,5</a:t>
              </a:r>
              <a:endParaRPr kumimoji="0" lang="kk-KZ" sz="2800" b="1" i="0" u="none" strike="noStrike" kern="1200" cap="none" spc="-7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</a:endParaRPr>
            </a:p>
          </p:txBody>
        </p:sp>
        <p:sp>
          <p:nvSpPr>
            <p:cNvPr id="63" name="Прямоугольник 62">
              <a:extLst>
                <a:ext uri="{FF2B5EF4-FFF2-40B4-BE49-F238E27FC236}">
                  <a16:creationId xmlns:a16="http://schemas.microsoft.com/office/drawing/2014/main" id="{57C24F6A-EB11-64B8-FDE5-8F630993A4FA}"/>
                </a:ext>
              </a:extLst>
            </p:cNvPr>
            <p:cNvSpPr/>
            <p:nvPr/>
          </p:nvSpPr>
          <p:spPr>
            <a:xfrm>
              <a:off x="1102776" y="3325206"/>
              <a:ext cx="893426" cy="247537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marL="0" marR="81198" lvl="0" indent="0" algn="ctr" defTabSz="1014989" rtl="0" eaLnBrk="0" fontAlgn="base" latinLnBrk="0" hangingPunct="0">
                <a:lnSpc>
                  <a:spcPct val="100000"/>
                </a:lnSpc>
                <a:spcBef>
                  <a:spcPts val="389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764" b="1" i="0" u="none" strike="noStrike" kern="0" cap="none" spc="0" normalizeH="0" baseline="0" noProof="0" dirty="0">
                  <a:ln>
                    <a:noFill/>
                  </a:ln>
                  <a:solidFill>
                    <a:srgbClr val="2E2E38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Arial"/>
                </a:rPr>
                <a:t>2024 год</a:t>
              </a:r>
            </a:p>
          </p:txBody>
        </p:sp>
        <p:sp>
          <p:nvSpPr>
            <p:cNvPr id="64" name="object 6">
              <a:extLst>
                <a:ext uri="{FF2B5EF4-FFF2-40B4-BE49-F238E27FC236}">
                  <a16:creationId xmlns:a16="http://schemas.microsoft.com/office/drawing/2014/main" id="{884F7A91-B659-A7DE-06B8-C73F8D695A82}"/>
                </a:ext>
              </a:extLst>
            </p:cNvPr>
            <p:cNvSpPr txBox="1"/>
            <p:nvPr/>
          </p:nvSpPr>
          <p:spPr>
            <a:xfrm>
              <a:off x="2599697" y="3503622"/>
              <a:ext cx="379763" cy="492113"/>
            </a:xfrm>
            <a:prstGeom prst="rect">
              <a:avLst/>
            </a:prstGeom>
            <a:grpFill/>
          </p:spPr>
          <p:txBody>
            <a:bodyPr vert="horz" wrap="square" lIns="0" tIns="45731" rIns="0" bIns="0" rtlCol="0">
              <a:spAutoFit/>
            </a:bodyPr>
            <a:lstStyle/>
            <a:p>
              <a:pPr marL="18666" marR="0" lvl="0" indent="0" algn="l" defTabSz="1014989" rtl="0" eaLnBrk="0" fontAlgn="base" latinLnBrk="0" hangingPunct="0">
                <a:lnSpc>
                  <a:spcPct val="100000"/>
                </a:lnSpc>
                <a:spcBef>
                  <a:spcPts val="566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4400" b="1" i="0" u="none" strike="noStrike" kern="1200" cap="none" spc="-7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Arial"/>
                </a:rPr>
                <a:t>5</a:t>
              </a:r>
              <a:endParaRPr kumimoji="0" lang="ru-RU" sz="2800" b="1" i="0" u="none" strike="noStrike" kern="1200" cap="none" spc="-7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</a:endParaRPr>
            </a:p>
          </p:txBody>
        </p:sp>
        <p:sp>
          <p:nvSpPr>
            <p:cNvPr id="65" name="Прямоугольник 64">
              <a:extLst>
                <a:ext uri="{FF2B5EF4-FFF2-40B4-BE49-F238E27FC236}">
                  <a16:creationId xmlns:a16="http://schemas.microsoft.com/office/drawing/2014/main" id="{D18D8D69-BF6C-F6D0-281B-3F1C3C124AD6}"/>
                </a:ext>
              </a:extLst>
            </p:cNvPr>
            <p:cNvSpPr/>
            <p:nvPr/>
          </p:nvSpPr>
          <p:spPr>
            <a:xfrm>
              <a:off x="2319782" y="3329980"/>
              <a:ext cx="893426" cy="247537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marL="0" marR="81198" lvl="0" indent="0" algn="ctr" defTabSz="1014989" rtl="0" eaLnBrk="0" fontAlgn="base" latinLnBrk="0" hangingPunct="0">
                <a:lnSpc>
                  <a:spcPct val="100000"/>
                </a:lnSpc>
                <a:spcBef>
                  <a:spcPts val="389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764" b="1" i="0" u="none" strike="noStrike" kern="0" cap="none" spc="0" normalizeH="0" baseline="0" noProof="0" dirty="0">
                  <a:ln>
                    <a:noFill/>
                  </a:ln>
                  <a:solidFill>
                    <a:srgbClr val="2E2E38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Arial"/>
                </a:rPr>
                <a:t>2025 год</a:t>
              </a:r>
            </a:p>
          </p:txBody>
        </p:sp>
      </p:grpSp>
      <p:sp>
        <p:nvSpPr>
          <p:cNvPr id="66" name="Прямоугольник 65">
            <a:extLst>
              <a:ext uri="{FF2B5EF4-FFF2-40B4-BE49-F238E27FC236}">
                <a16:creationId xmlns:a16="http://schemas.microsoft.com/office/drawing/2014/main" id="{05E261CE-8475-E42F-F83C-D090907A08D5}"/>
              </a:ext>
            </a:extLst>
          </p:cNvPr>
          <p:cNvSpPr/>
          <p:nvPr/>
        </p:nvSpPr>
        <p:spPr>
          <a:xfrm>
            <a:off x="11753517" y="2662465"/>
            <a:ext cx="1217321" cy="3638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81198" lvl="0" indent="0" algn="ctr" defTabSz="1014989" rtl="0" eaLnBrk="0" fontAlgn="base" latinLnBrk="0" hangingPunct="0">
              <a:lnSpc>
                <a:spcPct val="100000"/>
              </a:lnSpc>
              <a:spcBef>
                <a:spcPts val="389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764" b="1" i="0" u="none" strike="noStrike" kern="1200" cap="none" spc="0" normalizeH="0" baseline="0" noProof="0" dirty="0">
                <a:ln>
                  <a:noFill/>
                </a:ln>
                <a:solidFill>
                  <a:srgbClr val="2E2E38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</a:rPr>
              <a:t>2026 год</a:t>
            </a:r>
          </a:p>
        </p:txBody>
      </p:sp>
      <p:sp>
        <p:nvSpPr>
          <p:cNvPr id="67" name="object 6">
            <a:extLst>
              <a:ext uri="{FF2B5EF4-FFF2-40B4-BE49-F238E27FC236}">
                <a16:creationId xmlns:a16="http://schemas.microsoft.com/office/drawing/2014/main" id="{1446D148-F35D-1606-E399-63BB2475E9E9}"/>
              </a:ext>
            </a:extLst>
          </p:cNvPr>
          <p:cNvSpPr txBox="1"/>
          <p:nvPr/>
        </p:nvSpPr>
        <p:spPr>
          <a:xfrm>
            <a:off x="11909978" y="2908191"/>
            <a:ext cx="875018" cy="723286"/>
          </a:xfrm>
          <a:prstGeom prst="rect">
            <a:avLst/>
          </a:prstGeom>
        </p:spPr>
        <p:txBody>
          <a:bodyPr vert="horz" wrap="square" lIns="0" tIns="45731" rIns="0" bIns="0" rtlCol="0">
            <a:spAutoFit/>
          </a:bodyPr>
          <a:lstStyle/>
          <a:p>
            <a:pPr marL="18666" marR="0" lvl="0" indent="0" algn="l" defTabSz="1014989" rtl="0" eaLnBrk="0" fontAlgn="base" latinLnBrk="0" hangingPunct="0">
              <a:lnSpc>
                <a:spcPct val="100000"/>
              </a:lnSpc>
              <a:spcBef>
                <a:spcPts val="566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4400" b="1" i="0" u="none" strike="noStrike" kern="1200" cap="none" spc="-7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4,6</a:t>
            </a:r>
            <a:endParaRPr kumimoji="0" lang="kk-KZ" sz="2800" b="1" i="0" u="none" strike="noStrike" kern="1200" cap="none" spc="-7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8" name="Chevron2">
            <a:extLst>
              <a:ext uri="{FF2B5EF4-FFF2-40B4-BE49-F238E27FC236}">
                <a16:creationId xmlns:a16="http://schemas.microsoft.com/office/drawing/2014/main" id="{26BE3893-35FA-79BA-A088-2072B7720698}"/>
              </a:ext>
            </a:extLst>
          </p:cNvPr>
          <p:cNvSpPr>
            <a:spLocks noChangeAspect="1"/>
          </p:cNvSpPr>
          <p:nvPr/>
        </p:nvSpPr>
        <p:spPr>
          <a:xfrm flipV="1">
            <a:off x="9931663" y="3023715"/>
            <a:ext cx="264556" cy="574039"/>
          </a:xfrm>
          <a:custGeom>
            <a:avLst/>
            <a:gdLst/>
            <a:ahLst/>
            <a:cxnLst/>
            <a:rect l="0" t="0" r="0" b="0"/>
            <a:pathLst>
              <a:path w="2984501" h="5080001">
                <a:moveTo>
                  <a:pt x="0" y="0"/>
                </a:moveTo>
                <a:lnTo>
                  <a:pt x="1524000" y="0"/>
                </a:lnTo>
                <a:lnTo>
                  <a:pt x="2984500" y="2540000"/>
                </a:lnTo>
                <a:lnTo>
                  <a:pt x="1524000" y="5080000"/>
                </a:lnTo>
                <a:lnTo>
                  <a:pt x="0" y="5080000"/>
                </a:lnTo>
                <a:lnTo>
                  <a:pt x="1460500" y="2540000"/>
                </a:lnTo>
                <a:close/>
              </a:path>
            </a:pathLst>
          </a:custGeom>
          <a:solidFill>
            <a:srgbClr val="4472C4">
              <a:lumMod val="60000"/>
              <a:lumOff val="40000"/>
            </a:srgbClr>
          </a:solidFill>
          <a:ln w="95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6"/>
                </a:solidFill>
                <a:prstDash val="solid"/>
              </a14:hiddenLine>
            </a:ext>
          </a:extLst>
        </p:spPr>
        <p:txBody>
          <a:bodyPr rtlCol="0" anchor="ctr"/>
          <a:lstStyle/>
          <a:p>
            <a:pPr marL="0" marR="0" lvl="0" indent="0" algn="ctr" defTabSz="13439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352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69" name="Chevron1">
            <a:extLst>
              <a:ext uri="{FF2B5EF4-FFF2-40B4-BE49-F238E27FC236}">
                <a16:creationId xmlns:a16="http://schemas.microsoft.com/office/drawing/2014/main" id="{9D0A32AD-879A-7BC6-CE65-B60323A94B16}"/>
              </a:ext>
            </a:extLst>
          </p:cNvPr>
          <p:cNvSpPr>
            <a:spLocks noChangeAspect="1"/>
          </p:cNvSpPr>
          <p:nvPr/>
        </p:nvSpPr>
        <p:spPr>
          <a:xfrm flipV="1">
            <a:off x="9790042" y="3072878"/>
            <a:ext cx="221933" cy="481550"/>
          </a:xfrm>
          <a:custGeom>
            <a:avLst/>
            <a:gdLst/>
            <a:ahLst/>
            <a:cxnLst/>
            <a:rect l="0" t="0" r="0" b="0"/>
            <a:pathLst>
              <a:path w="2984501" h="5080001">
                <a:moveTo>
                  <a:pt x="0" y="0"/>
                </a:moveTo>
                <a:lnTo>
                  <a:pt x="1524000" y="0"/>
                </a:lnTo>
                <a:lnTo>
                  <a:pt x="2984500" y="2540000"/>
                </a:lnTo>
                <a:lnTo>
                  <a:pt x="1524000" y="5080000"/>
                </a:lnTo>
                <a:lnTo>
                  <a:pt x="0" y="5080000"/>
                </a:lnTo>
                <a:lnTo>
                  <a:pt x="1460500" y="2540000"/>
                </a:lnTo>
                <a:close/>
              </a:path>
            </a:pathLst>
          </a:custGeom>
          <a:solidFill>
            <a:srgbClr val="F9C61B"/>
          </a:solidFill>
          <a:ln w="95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6"/>
                </a:solidFill>
                <a:prstDash val="solid"/>
              </a14:hiddenLine>
            </a:ext>
          </a:extLst>
        </p:spPr>
        <p:txBody>
          <a:bodyPr rtlCol="0" anchor="ctr"/>
          <a:lstStyle/>
          <a:p>
            <a:pPr marL="0" marR="0" lvl="0" indent="0" algn="ctr" defTabSz="13439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352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87" name="Chevron2">
            <a:extLst>
              <a:ext uri="{FF2B5EF4-FFF2-40B4-BE49-F238E27FC236}">
                <a16:creationId xmlns:a16="http://schemas.microsoft.com/office/drawing/2014/main" id="{75F52FDD-52AD-E8E9-3E15-9FB98B94CA2C}"/>
              </a:ext>
            </a:extLst>
          </p:cNvPr>
          <p:cNvSpPr>
            <a:spLocks noChangeAspect="1"/>
          </p:cNvSpPr>
          <p:nvPr/>
        </p:nvSpPr>
        <p:spPr>
          <a:xfrm flipV="1">
            <a:off x="11470282" y="3021738"/>
            <a:ext cx="264556" cy="574039"/>
          </a:xfrm>
          <a:custGeom>
            <a:avLst/>
            <a:gdLst/>
            <a:ahLst/>
            <a:cxnLst/>
            <a:rect l="0" t="0" r="0" b="0"/>
            <a:pathLst>
              <a:path w="2984501" h="5080001">
                <a:moveTo>
                  <a:pt x="0" y="0"/>
                </a:moveTo>
                <a:lnTo>
                  <a:pt x="1524000" y="0"/>
                </a:lnTo>
                <a:lnTo>
                  <a:pt x="2984500" y="2540000"/>
                </a:lnTo>
                <a:lnTo>
                  <a:pt x="1524000" y="5080000"/>
                </a:lnTo>
                <a:lnTo>
                  <a:pt x="0" y="5080000"/>
                </a:lnTo>
                <a:lnTo>
                  <a:pt x="1460500" y="2540000"/>
                </a:lnTo>
                <a:close/>
              </a:path>
            </a:pathLst>
          </a:custGeom>
          <a:solidFill>
            <a:srgbClr val="4472C4">
              <a:lumMod val="60000"/>
              <a:lumOff val="40000"/>
            </a:srgbClr>
          </a:solidFill>
          <a:ln w="95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6"/>
                </a:solidFill>
                <a:prstDash val="solid"/>
              </a14:hiddenLine>
            </a:ext>
          </a:extLst>
        </p:spPr>
        <p:txBody>
          <a:bodyPr rtlCol="0" anchor="ctr"/>
          <a:lstStyle/>
          <a:p>
            <a:pPr marL="0" marR="0" lvl="0" indent="0" algn="ctr" defTabSz="13439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352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88" name="Chevron1">
            <a:extLst>
              <a:ext uri="{FF2B5EF4-FFF2-40B4-BE49-F238E27FC236}">
                <a16:creationId xmlns:a16="http://schemas.microsoft.com/office/drawing/2014/main" id="{999CF11B-EF78-33FC-26BA-92C267FE9C52}"/>
              </a:ext>
            </a:extLst>
          </p:cNvPr>
          <p:cNvSpPr>
            <a:spLocks noChangeAspect="1"/>
          </p:cNvSpPr>
          <p:nvPr/>
        </p:nvSpPr>
        <p:spPr>
          <a:xfrm flipV="1">
            <a:off x="11328661" y="3070901"/>
            <a:ext cx="221933" cy="481550"/>
          </a:xfrm>
          <a:custGeom>
            <a:avLst/>
            <a:gdLst/>
            <a:ahLst/>
            <a:cxnLst/>
            <a:rect l="0" t="0" r="0" b="0"/>
            <a:pathLst>
              <a:path w="2984501" h="5080001">
                <a:moveTo>
                  <a:pt x="0" y="0"/>
                </a:moveTo>
                <a:lnTo>
                  <a:pt x="1524000" y="0"/>
                </a:lnTo>
                <a:lnTo>
                  <a:pt x="2984500" y="2540000"/>
                </a:lnTo>
                <a:lnTo>
                  <a:pt x="1524000" y="5080000"/>
                </a:lnTo>
                <a:lnTo>
                  <a:pt x="0" y="5080000"/>
                </a:lnTo>
                <a:lnTo>
                  <a:pt x="1460500" y="2540000"/>
                </a:lnTo>
                <a:close/>
              </a:path>
            </a:pathLst>
          </a:custGeom>
          <a:solidFill>
            <a:srgbClr val="F9C61B"/>
          </a:solidFill>
          <a:ln w="95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6"/>
                </a:solidFill>
                <a:prstDash val="solid"/>
              </a14:hiddenLine>
            </a:ext>
          </a:extLst>
        </p:spPr>
        <p:txBody>
          <a:bodyPr rtlCol="0" anchor="ctr"/>
          <a:lstStyle/>
          <a:p>
            <a:pPr marL="0" marR="0" lvl="0" indent="0" algn="ctr" defTabSz="13439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352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89" name="Прямоугольник 88">
            <a:extLst>
              <a:ext uri="{FF2B5EF4-FFF2-40B4-BE49-F238E27FC236}">
                <a16:creationId xmlns:a16="http://schemas.microsoft.com/office/drawing/2014/main" id="{FE29E3CC-28E6-67AB-B372-44554198354E}"/>
              </a:ext>
            </a:extLst>
          </p:cNvPr>
          <p:cNvSpPr/>
          <p:nvPr/>
        </p:nvSpPr>
        <p:spPr>
          <a:xfrm>
            <a:off x="6941004" y="2650754"/>
            <a:ext cx="1206099" cy="36381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81198" lvl="0" indent="0" algn="ctr" defTabSz="1014989" rtl="0" eaLnBrk="0" fontAlgn="base" latinLnBrk="0" hangingPunct="0">
              <a:lnSpc>
                <a:spcPct val="100000"/>
              </a:lnSpc>
              <a:spcBef>
                <a:spcPts val="389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764" b="1" i="0" u="none" strike="noStrike" kern="0" cap="none" spc="0" normalizeH="0" baseline="0" noProof="0" dirty="0">
                <a:ln>
                  <a:noFill/>
                </a:ln>
                <a:solidFill>
                  <a:srgbClr val="2E2E38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</a:rPr>
              <a:t>2023 год</a:t>
            </a:r>
          </a:p>
        </p:txBody>
      </p:sp>
      <p:sp>
        <p:nvSpPr>
          <p:cNvPr id="90" name="Chevron2">
            <a:extLst>
              <a:ext uri="{FF2B5EF4-FFF2-40B4-BE49-F238E27FC236}">
                <a16:creationId xmlns:a16="http://schemas.microsoft.com/office/drawing/2014/main" id="{9737BF6B-9B72-57B5-CD8B-EEE1B610D06B}"/>
              </a:ext>
            </a:extLst>
          </p:cNvPr>
          <p:cNvSpPr>
            <a:spLocks noChangeAspect="1"/>
          </p:cNvSpPr>
          <p:nvPr/>
        </p:nvSpPr>
        <p:spPr>
          <a:xfrm flipV="1">
            <a:off x="8255642" y="3023417"/>
            <a:ext cx="264556" cy="574039"/>
          </a:xfrm>
          <a:custGeom>
            <a:avLst/>
            <a:gdLst/>
            <a:ahLst/>
            <a:cxnLst/>
            <a:rect l="0" t="0" r="0" b="0"/>
            <a:pathLst>
              <a:path w="2984501" h="5080001">
                <a:moveTo>
                  <a:pt x="0" y="0"/>
                </a:moveTo>
                <a:lnTo>
                  <a:pt x="1524000" y="0"/>
                </a:lnTo>
                <a:lnTo>
                  <a:pt x="2984500" y="2540000"/>
                </a:lnTo>
                <a:lnTo>
                  <a:pt x="1524000" y="5080000"/>
                </a:lnTo>
                <a:lnTo>
                  <a:pt x="0" y="5080000"/>
                </a:lnTo>
                <a:lnTo>
                  <a:pt x="1460500" y="2540000"/>
                </a:lnTo>
                <a:close/>
              </a:path>
            </a:pathLst>
          </a:custGeom>
          <a:solidFill>
            <a:srgbClr val="4472C4">
              <a:lumMod val="60000"/>
              <a:lumOff val="40000"/>
            </a:srgbClr>
          </a:solidFill>
          <a:ln w="95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6"/>
                </a:solidFill>
                <a:prstDash val="solid"/>
              </a14:hiddenLine>
            </a:ext>
          </a:extLst>
        </p:spPr>
        <p:txBody>
          <a:bodyPr rtlCol="0" anchor="ctr"/>
          <a:lstStyle/>
          <a:p>
            <a:pPr marL="0" marR="0" lvl="0" indent="0" algn="ctr" defTabSz="13439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352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91" name="Chevron1">
            <a:extLst>
              <a:ext uri="{FF2B5EF4-FFF2-40B4-BE49-F238E27FC236}">
                <a16:creationId xmlns:a16="http://schemas.microsoft.com/office/drawing/2014/main" id="{DDF8EF4A-88C5-2A9F-F6FE-313D164B185D}"/>
              </a:ext>
            </a:extLst>
          </p:cNvPr>
          <p:cNvSpPr>
            <a:spLocks noChangeAspect="1"/>
          </p:cNvSpPr>
          <p:nvPr/>
        </p:nvSpPr>
        <p:spPr>
          <a:xfrm flipV="1">
            <a:off x="8114021" y="3072580"/>
            <a:ext cx="221933" cy="481550"/>
          </a:xfrm>
          <a:custGeom>
            <a:avLst/>
            <a:gdLst/>
            <a:ahLst/>
            <a:cxnLst/>
            <a:rect l="0" t="0" r="0" b="0"/>
            <a:pathLst>
              <a:path w="2984501" h="5080001">
                <a:moveTo>
                  <a:pt x="0" y="0"/>
                </a:moveTo>
                <a:lnTo>
                  <a:pt x="1524000" y="0"/>
                </a:lnTo>
                <a:lnTo>
                  <a:pt x="2984500" y="2540000"/>
                </a:lnTo>
                <a:lnTo>
                  <a:pt x="1524000" y="5080000"/>
                </a:lnTo>
                <a:lnTo>
                  <a:pt x="0" y="5080000"/>
                </a:lnTo>
                <a:lnTo>
                  <a:pt x="1460500" y="2540000"/>
                </a:lnTo>
                <a:close/>
              </a:path>
            </a:pathLst>
          </a:custGeom>
          <a:solidFill>
            <a:srgbClr val="F9C61B"/>
          </a:solidFill>
          <a:ln w="95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6"/>
                </a:solidFill>
                <a:prstDash val="solid"/>
              </a14:hiddenLine>
            </a:ext>
          </a:extLst>
        </p:spPr>
        <p:txBody>
          <a:bodyPr rtlCol="0" anchor="ctr"/>
          <a:lstStyle/>
          <a:p>
            <a:pPr marL="0" marR="0" lvl="0" indent="0" algn="ctr" defTabSz="13439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352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92" name="object 6">
            <a:extLst>
              <a:ext uri="{FF2B5EF4-FFF2-40B4-BE49-F238E27FC236}">
                <a16:creationId xmlns:a16="http://schemas.microsoft.com/office/drawing/2014/main" id="{F1FCFDF5-AF3A-D29B-2386-28A1DC804BFD}"/>
              </a:ext>
            </a:extLst>
          </p:cNvPr>
          <p:cNvSpPr txBox="1"/>
          <p:nvPr/>
        </p:nvSpPr>
        <p:spPr>
          <a:xfrm>
            <a:off x="7104843" y="2938768"/>
            <a:ext cx="845975" cy="723286"/>
          </a:xfrm>
          <a:prstGeom prst="rect">
            <a:avLst/>
          </a:prstGeom>
        </p:spPr>
        <p:txBody>
          <a:bodyPr vert="horz" wrap="square" lIns="0" tIns="45731" rIns="0" bIns="0" rtlCol="0">
            <a:spAutoFit/>
          </a:bodyPr>
          <a:lstStyle/>
          <a:p>
            <a:pPr marL="18666" marR="0" lvl="0" indent="0" algn="l" defTabSz="1014989" rtl="0" eaLnBrk="0" fontAlgn="base" latinLnBrk="0" hangingPunct="0">
              <a:lnSpc>
                <a:spcPct val="100000"/>
              </a:lnSpc>
              <a:spcBef>
                <a:spcPts val="566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4400" b="1" i="0" u="none" strike="noStrike" kern="1200" cap="none" spc="-7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</a:rPr>
              <a:t>7,4</a:t>
            </a:r>
            <a:endParaRPr kumimoji="0" lang="kk-KZ" sz="2800" b="1" i="0" u="none" strike="noStrike" kern="1200" cap="none" spc="-7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/>
            </a:endParaRPr>
          </a:p>
        </p:txBody>
      </p:sp>
      <p:sp>
        <p:nvSpPr>
          <p:cNvPr id="93" name="Прямоугольник 92">
            <a:extLst>
              <a:ext uri="{FF2B5EF4-FFF2-40B4-BE49-F238E27FC236}">
                <a16:creationId xmlns:a16="http://schemas.microsoft.com/office/drawing/2014/main" id="{55CB0163-AB93-67B6-77BC-B4A061C37144}"/>
              </a:ext>
            </a:extLst>
          </p:cNvPr>
          <p:cNvSpPr/>
          <p:nvPr/>
        </p:nvSpPr>
        <p:spPr>
          <a:xfrm>
            <a:off x="6997585" y="3615790"/>
            <a:ext cx="1050288" cy="3638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101498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764" b="1" i="1" u="none" strike="noStrike" kern="1200" cap="none" spc="0" normalizeH="0" baseline="0" noProof="0" dirty="0">
                <a:ln>
                  <a:noFill/>
                </a:ln>
                <a:solidFill>
                  <a:srgbClr val="2E2E38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% к ВВП</a:t>
            </a:r>
          </a:p>
        </p:txBody>
      </p:sp>
      <p:sp>
        <p:nvSpPr>
          <p:cNvPr id="94" name="Прямоугольник 93">
            <a:extLst>
              <a:ext uri="{FF2B5EF4-FFF2-40B4-BE49-F238E27FC236}">
                <a16:creationId xmlns:a16="http://schemas.microsoft.com/office/drawing/2014/main" id="{9F5B7DD3-57EE-D7B0-2AD6-B4531513C58A}"/>
              </a:ext>
            </a:extLst>
          </p:cNvPr>
          <p:cNvSpPr/>
          <p:nvPr/>
        </p:nvSpPr>
        <p:spPr>
          <a:xfrm>
            <a:off x="8619964" y="3592012"/>
            <a:ext cx="1050288" cy="3638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101498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764" b="1" i="1" u="none" strike="noStrike" kern="1200" cap="none" spc="0" normalizeH="0" baseline="0" noProof="0" dirty="0">
                <a:ln>
                  <a:noFill/>
                </a:ln>
                <a:solidFill>
                  <a:srgbClr val="2E2E38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% к ВВП</a:t>
            </a:r>
          </a:p>
        </p:txBody>
      </p:sp>
      <p:sp>
        <p:nvSpPr>
          <p:cNvPr id="95" name="Прямоугольник 94">
            <a:extLst>
              <a:ext uri="{FF2B5EF4-FFF2-40B4-BE49-F238E27FC236}">
                <a16:creationId xmlns:a16="http://schemas.microsoft.com/office/drawing/2014/main" id="{DF387B74-0A03-0F2A-736B-E3FE0039B3CB}"/>
              </a:ext>
            </a:extLst>
          </p:cNvPr>
          <p:cNvSpPr/>
          <p:nvPr/>
        </p:nvSpPr>
        <p:spPr>
          <a:xfrm>
            <a:off x="10264159" y="3594082"/>
            <a:ext cx="1050288" cy="3638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101498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764" b="1" i="1" u="none" strike="noStrike" kern="1200" cap="none" spc="0" normalizeH="0" baseline="0" noProof="0" dirty="0">
                <a:ln>
                  <a:noFill/>
                </a:ln>
                <a:solidFill>
                  <a:srgbClr val="2E2E38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% к ВВП</a:t>
            </a:r>
          </a:p>
        </p:txBody>
      </p:sp>
      <p:sp>
        <p:nvSpPr>
          <p:cNvPr id="96" name="Прямоугольник 95">
            <a:extLst>
              <a:ext uri="{FF2B5EF4-FFF2-40B4-BE49-F238E27FC236}">
                <a16:creationId xmlns:a16="http://schemas.microsoft.com/office/drawing/2014/main" id="{8DCF264B-9AF6-33B7-B1A5-22A952EE2F50}"/>
              </a:ext>
            </a:extLst>
          </p:cNvPr>
          <p:cNvSpPr/>
          <p:nvPr/>
        </p:nvSpPr>
        <p:spPr>
          <a:xfrm>
            <a:off x="11817343" y="3590837"/>
            <a:ext cx="1050288" cy="3638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101498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764" b="1" i="1" u="none" strike="noStrike" kern="1200" cap="none" spc="0" normalizeH="0" baseline="0" noProof="0" dirty="0">
                <a:ln>
                  <a:noFill/>
                </a:ln>
                <a:solidFill>
                  <a:srgbClr val="2E2E38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% к ВВП</a:t>
            </a:r>
          </a:p>
        </p:txBody>
      </p:sp>
      <p:sp>
        <p:nvSpPr>
          <p:cNvPr id="4" name="Oval 185">
            <a:extLst>
              <a:ext uri="{FF2B5EF4-FFF2-40B4-BE49-F238E27FC236}">
                <a16:creationId xmlns:a16="http://schemas.microsoft.com/office/drawing/2014/main" id="{6601B5D7-E306-5A62-757A-B168673FB25B}"/>
              </a:ext>
            </a:extLst>
          </p:cNvPr>
          <p:cNvSpPr/>
          <p:nvPr/>
        </p:nvSpPr>
        <p:spPr bwMode="gray">
          <a:xfrm>
            <a:off x="7034134" y="4597550"/>
            <a:ext cx="591347" cy="576000"/>
          </a:xfrm>
          <a:prstGeom prst="ellipse">
            <a:avLst/>
          </a:prstGeom>
          <a:solidFill>
            <a:sysClr val="window" lastClr="FFFFFF"/>
          </a:solidFill>
          <a:ln w="19050" cap="flat" cmpd="sng" algn="ctr">
            <a:solidFill>
              <a:srgbClr val="FFC000"/>
            </a:solidFill>
            <a:prstDash val="solid"/>
          </a:ln>
          <a:effectLst/>
        </p:spPr>
        <p:txBody>
          <a:bodyPr rot="0" spcFirstLastPara="0" vertOverflow="overflow" horzOverflow="overflow" vert="horz" wrap="square" lIns="98784" tIns="49391" rIns="98784" bIns="4939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13439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352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  <a:ea typeface="ＭＳ Ｐゴシック"/>
              <a:cs typeface="+mn-cs"/>
            </a:endParaRPr>
          </a:p>
        </p:txBody>
      </p:sp>
      <p:pic>
        <p:nvPicPr>
          <p:cNvPr id="6" name="Picture 2" descr="Иконки верный. Скачать иконку верный. Страница 1">
            <a:extLst>
              <a:ext uri="{FF2B5EF4-FFF2-40B4-BE49-F238E27FC236}">
                <a16:creationId xmlns:a16="http://schemas.microsoft.com/office/drawing/2014/main" id="{3F6195AE-FD2B-C6CB-3518-622DA7C41D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0601" y="4559668"/>
            <a:ext cx="669689" cy="64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96515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5351B98-3D6D-052D-1970-F9701FD18D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15591" y="3407835"/>
            <a:ext cx="10079567" cy="1825171"/>
          </a:xfrm>
        </p:spPr>
        <p:txBody>
          <a:bodyPr/>
          <a:lstStyle/>
          <a:p>
            <a:pPr defTabSz="1343891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defRPr/>
            </a:pPr>
            <a:r>
              <a:rPr lang="kk-KZ" sz="4115" b="1" kern="0" dirty="0">
                <a:solidFill>
                  <a:srgbClr val="194B75"/>
                </a:solidFill>
                <a:latin typeface="Century Gothic" panose="020B0502020202020204" pitchFamily="34" charset="0"/>
                <a:cs typeface="Arial"/>
                <a:sym typeface="Arial"/>
              </a:rPr>
              <a:t>Спасибо за внимание!</a:t>
            </a:r>
            <a:endParaRPr lang="ru-RU" sz="4115" b="1" kern="0" dirty="0">
              <a:solidFill>
                <a:srgbClr val="194B75"/>
              </a:solidFill>
              <a:latin typeface="Century Gothic" panose="020B0502020202020204" pitchFamily="34" charset="0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0553579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waXHRCB7EKb2B1FcsIQ4g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waXHRCB7EKb2B1FcsIQ4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waXHRCB7EKb2B1FcsIQ4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waXHRCB7EKb2B1FcsIQ4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waXHRCB7EKb2B1FcsIQ4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waXHRCB7EKb2B1FcsIQ4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waXHRCB7EKb2B1FcsIQ4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waXHRCB7EKb2B1FcsIQ4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waXHRCB7EKb2B1FcsIQ4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waXHRCB7EKb2B1FcsIQ4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waXHRCB7EKb2B1FcsIQ4g"/>
</p:tagLst>
</file>

<file path=ppt/theme/theme1.xml><?xml version="1.0" encoding="utf-8"?>
<a:theme xmlns:a="http://schemas.openxmlformats.org/drawingml/2006/main" name="EY style">
  <a:themeElements>
    <a:clrScheme name="Custom 26">
      <a:dk1>
        <a:srgbClr val="FFFFFF"/>
      </a:dk1>
      <a:lt1>
        <a:srgbClr val="2E2E38"/>
      </a:lt1>
      <a:dk2>
        <a:srgbClr val="FFE600"/>
      </a:dk2>
      <a:lt2>
        <a:srgbClr val="000000"/>
      </a:lt2>
      <a:accent1>
        <a:srgbClr val="2DB757"/>
      </a:accent1>
      <a:accent2>
        <a:srgbClr val="27ACAA"/>
      </a:accent2>
      <a:accent3>
        <a:srgbClr val="188CE5"/>
      </a:accent3>
      <a:accent4>
        <a:srgbClr val="3D108A"/>
      </a:accent4>
      <a:accent5>
        <a:srgbClr val="FF4136"/>
      </a:accent5>
      <a:accent6>
        <a:srgbClr val="FF6D00"/>
      </a:accent6>
      <a:hlink>
        <a:srgbClr val="0000FF"/>
      </a:hlink>
      <a:folHlink>
        <a:srgbClr val="800080"/>
      </a:folHlink>
    </a:clrScheme>
    <a:fontScheme name="Custom 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chemeClr val="accent1"/>
          </a:solidFill>
        </a:ln>
      </a:spPr>
      <a:bodyPr rtlCol="0" anchor="t" anchorCtr="0"/>
      <a:lstStyle>
        <a:defPPr algn="ctr">
          <a:defRPr sz="120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accent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0" tIns="36576" rIns="0" bIns="0" rtlCol="0">
        <a:spAutoFit/>
      </a:bodyPr>
      <a:lstStyle>
        <a:defPPr marL="356616" indent="-356616">
          <a:lnSpc>
            <a:spcPct val="85000"/>
          </a:lnSpc>
          <a:spcAft>
            <a:spcPts val="600"/>
          </a:spcAft>
          <a:buClr>
            <a:schemeClr val="accent2"/>
          </a:buClr>
          <a:buSzPct val="70000"/>
          <a:buFont typeface="Arial" pitchFamily="34" charset="0"/>
          <a:buChar char="►"/>
          <a:defRPr sz="1200" dirty="0" err="1" smtClean="0">
            <a:solidFill>
              <a:schemeClr val="bg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EY style" id="{2659B55F-CA74-4D1E-A080-5D6F47BA4FEB}" vid="{A1E16387-ABEF-4564-8BC8-E22617A7C556}"/>
    </a:ext>
  </a:extLst>
</a:theme>
</file>

<file path=ppt/theme/theme2.xml><?xml version="1.0" encoding="utf-8"?>
<a:theme xmlns:a="http://schemas.openxmlformats.org/drawingml/2006/main" name="1_2. Дополнительны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2_2. Дополнительны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6175</TotalTime>
  <Words>1086</Words>
  <Application>Microsoft Office PowerPoint</Application>
  <PresentationFormat>Произвольный</PresentationFormat>
  <Paragraphs>336</Paragraphs>
  <Slides>9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9</vt:i4>
      </vt:variant>
    </vt:vector>
  </HeadingPairs>
  <TitlesOfParts>
    <vt:vector size="19" baseType="lpstr">
      <vt:lpstr>Arial</vt:lpstr>
      <vt:lpstr>Calibri</vt:lpstr>
      <vt:lpstr>Calibri Light</vt:lpstr>
      <vt:lpstr>Century Gothic</vt:lpstr>
      <vt:lpstr>Times New Roman</vt:lpstr>
      <vt:lpstr>Wingdings</vt:lpstr>
      <vt:lpstr>EY style</vt:lpstr>
      <vt:lpstr>1_2. Дополнительные</vt:lpstr>
      <vt:lpstr>12_2. Дополнительные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Alnur Abulgazin</dc:creator>
  <cp:lastModifiedBy>Compy MNE</cp:lastModifiedBy>
  <cp:revision>486</cp:revision>
  <cp:lastPrinted>2023-08-11T12:15:07Z</cp:lastPrinted>
  <dcterms:created xsi:type="dcterms:W3CDTF">2022-04-03T09:31:24Z</dcterms:created>
  <dcterms:modified xsi:type="dcterms:W3CDTF">2023-09-08T09:59:25Z</dcterms:modified>
</cp:coreProperties>
</file>