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93" r:id="rId1"/>
    <p:sldMasterId id="2147484071" r:id="rId2"/>
    <p:sldMasterId id="2147484088" r:id="rId3"/>
    <p:sldMasterId id="2147484101" r:id="rId4"/>
  </p:sldMasterIdLst>
  <p:notesMasterIdLst>
    <p:notesMasterId r:id="rId14"/>
  </p:notesMasterIdLst>
  <p:handoutMasterIdLst>
    <p:handoutMasterId r:id="rId15"/>
  </p:handoutMasterIdLst>
  <p:sldIdLst>
    <p:sldId id="902" r:id="rId5"/>
    <p:sldId id="2145706419" r:id="rId6"/>
    <p:sldId id="2145706412" r:id="rId7"/>
    <p:sldId id="2145706414" r:id="rId8"/>
    <p:sldId id="2145706415" r:id="rId9"/>
    <p:sldId id="2145706416" r:id="rId10"/>
    <p:sldId id="2145706418" r:id="rId11"/>
    <p:sldId id="2145706312" r:id="rId12"/>
    <p:sldId id="2145706420" r:id="rId13"/>
  </p:sldIdLst>
  <p:sldSz cx="13439775" cy="7559675"/>
  <p:notesSz cx="6797675" cy="9928225"/>
  <p:defaultTextStyle>
    <a:defPPr>
      <a:defRPr lang="en-US"/>
    </a:defPPr>
    <a:lvl1pPr marL="0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182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366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3545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4725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5907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7090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8270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69452" algn="l" defTabSz="10423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F73C57E-A3F9-4DEC-B19B-EED4E312C848}">
          <p14:sldIdLst>
            <p14:sldId id="902"/>
            <p14:sldId id="2145706419"/>
            <p14:sldId id="2145706412"/>
            <p14:sldId id="2145706414"/>
            <p14:sldId id="2145706415"/>
            <p14:sldId id="2145706416"/>
            <p14:sldId id="2145706418"/>
            <p14:sldId id="2145706312"/>
            <p14:sldId id="2145706420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4399" userDrawn="1">
          <p15:clr>
            <a:srgbClr val="A4A3A4"/>
          </p15:clr>
        </p15:guide>
        <p15:guide id="7" orient="horz" pos="4536" userDrawn="1">
          <p15:clr>
            <a:srgbClr val="A4A3A4"/>
          </p15:clr>
        </p15:guide>
        <p15:guide id="8" pos="2865" userDrawn="1">
          <p15:clr>
            <a:srgbClr val="A4A3A4"/>
          </p15:clr>
        </p15:guide>
        <p15:guide id="11" pos="8000" userDrawn="1">
          <p15:clr>
            <a:srgbClr val="A4A3A4"/>
          </p15:clr>
        </p15:guide>
        <p15:guide id="12" pos="470" userDrawn="1">
          <p15:clr>
            <a:srgbClr val="A4A3A4"/>
          </p15:clr>
        </p15:guide>
        <p15:guide id="13" orient="horz" pos="249" userDrawn="1">
          <p15:clr>
            <a:srgbClr val="A4A3A4"/>
          </p15:clr>
        </p15:guide>
        <p15:guide id="14" orient="horz" pos="3742" userDrawn="1">
          <p15:clr>
            <a:srgbClr val="A4A3A4"/>
          </p15:clr>
        </p15:guide>
        <p15:guide id="15" orient="horz" pos="976" userDrawn="1">
          <p15:clr>
            <a:srgbClr val="A4A3A4"/>
          </p15:clr>
        </p15:guide>
        <p15:guide id="16" pos="8167" userDrawn="1">
          <p15:clr>
            <a:srgbClr val="A4A3A4"/>
          </p15:clr>
        </p15:guide>
        <p15:guide id="17" orient="horz" pos="248">
          <p15:clr>
            <a:srgbClr val="A4A3A4"/>
          </p15:clr>
        </p15:guide>
        <p15:guide id="18" pos="8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3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6F1"/>
    <a:srgbClr val="000000"/>
    <a:srgbClr val="0160B7"/>
    <a:srgbClr val="194B75"/>
    <a:srgbClr val="9DC3E6"/>
    <a:srgbClr val="F2F2F2"/>
    <a:srgbClr val="0C6CBD"/>
    <a:srgbClr val="0070C0"/>
    <a:srgbClr val="00B0F0"/>
    <a:srgbClr val="0F6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9EDEC2-2965-4CB3-8BBC-36EA42091EF9}" v="167" dt="2022-04-03T10:25:41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7" autoAdjust="0"/>
    <p:restoredTop sz="94850" autoAdjust="0"/>
  </p:normalViewPr>
  <p:slideViewPr>
    <p:cSldViewPr snapToGrid="0">
      <p:cViewPr varScale="1">
        <p:scale>
          <a:sx n="86" d="100"/>
          <a:sy n="86" d="100"/>
        </p:scale>
        <p:origin x="126" y="474"/>
      </p:cViewPr>
      <p:guideLst>
        <p:guide orient="horz" pos="4399"/>
        <p:guide orient="horz" pos="4536"/>
        <p:guide pos="2865"/>
        <p:guide pos="8000"/>
        <p:guide pos="470"/>
        <p:guide orient="horz" pos="249"/>
        <p:guide orient="horz" pos="3742"/>
        <p:guide orient="horz" pos="976"/>
        <p:guide pos="8167"/>
        <p:guide orient="horz" pos="248"/>
        <p:guide pos="8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25"/>
        <p:guide pos="2303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7927938420489802E-3"/>
          <c:y val="1.4207417069661903E-2"/>
          <c:w val="0.99020720615795099"/>
          <c:h val="0.7039713193823695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Лист2!$B$12</c:f>
              <c:strCache>
                <c:ptCount val="1"/>
                <c:pt idx="0">
                  <c:v>Бюджеттің кірістері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461-4ED4-9B76-E82560D2979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461-4ED4-9B76-E82560D2979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461-4ED4-9B76-E82560D2979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461-4ED4-9B76-E82560D2979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dirty="0"/>
                      <a:t>68</a:t>
                    </a:r>
                    <a:r>
                      <a:rPr lang="en-US" sz="1400" dirty="0"/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461-4ED4-9B76-E82560D2979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dirty="0"/>
                      <a:t>70,3</a:t>
                    </a:r>
                    <a:r>
                      <a:rPr lang="en-US" sz="1400" b="1" i="0" u="none" strike="noStrike" baseline="0" dirty="0">
                        <a:effectLst/>
                      </a:rPr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461-4ED4-9B76-E82560D2979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76,2</a:t>
                    </a:r>
                    <a:r>
                      <a:rPr lang="en-US" sz="1400" b="1" i="0" u="none" strike="noStrike" baseline="0"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461-4ED4-9B76-E82560D2979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76,3</a:t>
                    </a:r>
                    <a:r>
                      <a:rPr lang="en-US" sz="1400" b="1" i="0" u="none" strike="noStrike" baseline="0"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461-4ED4-9B76-E82560D297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bg1"/>
                    </a:solidFill>
                    <a:latin typeface="Century Gothic" panose="020B0502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Лист2!$C$11:$F$11</c:f>
              <c:strCache>
                <c:ptCount val="4"/>
                <c:pt idx="0">
                  <c:v>2023 жыл</c:v>
                </c:pt>
                <c:pt idx="1">
                  <c:v>2024 жыл</c:v>
                </c:pt>
                <c:pt idx="2">
                  <c:v>2025 жыл</c:v>
                </c:pt>
                <c:pt idx="3">
                  <c:v>2026 жыл</c:v>
                </c:pt>
              </c:strCache>
            </c:strRef>
          </c:cat>
          <c:val>
            <c:numRef>
              <c:f>Лист2!$C$12:$F$12</c:f>
              <c:numCache>
                <c:formatCode>0.0</c:formatCode>
                <c:ptCount val="4"/>
                <c:pt idx="0">
                  <c:v>67.986106030288099</c:v>
                </c:pt>
                <c:pt idx="1">
                  <c:v>70.251835855884266</c:v>
                </c:pt>
                <c:pt idx="2">
                  <c:v>76.171783598785993</c:v>
                </c:pt>
                <c:pt idx="3">
                  <c:v>76.284153148306501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4-43C7-828C-05EA8368C698}"/>
            </c:ext>
          </c:extLst>
        </c:ser>
        <c:ser>
          <c:idx val="1"/>
          <c:order val="1"/>
          <c:tx>
            <c:strRef>
              <c:f>Лист2!$B$13</c:f>
              <c:strCache>
                <c:ptCount val="1"/>
                <c:pt idx="0">
                  <c:v>Ұлттық қордан берілетін трансферттер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FDF6F1"/>
                        </a:solidFill>
                      </a:rPr>
                      <a:t>17,8</a:t>
                    </a:r>
                    <a:r>
                      <a:rPr lang="en-US" sz="1200" b="1" i="0" u="none" strike="noStrike" baseline="0" dirty="0">
                        <a:solidFill>
                          <a:srgbClr val="FDF6F1"/>
                        </a:solidFill>
                        <a:effectLst/>
                      </a:rPr>
                      <a:t>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157-4D4E-B8BE-829C7779CC7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FDF6F1"/>
                        </a:solidFill>
                      </a:rPr>
                      <a:t>15</a:t>
                    </a:r>
                    <a:r>
                      <a:rPr lang="en-US" sz="1200" b="1" i="0" u="none" strike="noStrike" baseline="0" dirty="0">
                        <a:solidFill>
                          <a:srgbClr val="FDF6F1"/>
                        </a:solidFill>
                        <a:effectLst/>
                      </a:rPr>
                      <a:t>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157-4D4E-B8BE-829C7779CC7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FDF6F1"/>
                        </a:solidFill>
                      </a:rPr>
                      <a:t>8,4</a:t>
                    </a:r>
                    <a:r>
                      <a:rPr lang="en-US" sz="1200" b="1" i="0" u="none" strike="noStrike" baseline="0">
                        <a:solidFill>
                          <a:srgbClr val="FDF6F1"/>
                        </a:solidFill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157-4D4E-B8BE-829C7779CC7F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FDF6F1"/>
                        </a:solidFill>
                      </a:rPr>
                      <a:t>7,9</a:t>
                    </a:r>
                    <a:r>
                      <a:rPr lang="en-US" sz="1200" b="1" i="0" u="none" strike="noStrike" baseline="0">
                        <a:solidFill>
                          <a:srgbClr val="FDF6F1"/>
                        </a:solidFill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157-4D4E-B8BE-829C7779CC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DF6F1"/>
                    </a:solidFill>
                    <a:latin typeface="Century Gothic" panose="020B0502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Лист2!$C$11:$F$11</c:f>
              <c:strCache>
                <c:ptCount val="4"/>
                <c:pt idx="0">
                  <c:v>2023 жыл</c:v>
                </c:pt>
                <c:pt idx="1">
                  <c:v>2024 жыл</c:v>
                </c:pt>
                <c:pt idx="2">
                  <c:v>2025 жыл</c:v>
                </c:pt>
                <c:pt idx="3">
                  <c:v>2026 жыл</c:v>
                </c:pt>
              </c:strCache>
            </c:strRef>
          </c:cat>
          <c:val>
            <c:numRef>
              <c:f>Лист2!$C$13:$F$13</c:f>
              <c:numCache>
                <c:formatCode>0.0</c:formatCode>
                <c:ptCount val="4"/>
                <c:pt idx="0">
                  <c:v>17.76429585834958</c:v>
                </c:pt>
                <c:pt idx="1">
                  <c:v>15.0100738371891</c:v>
                </c:pt>
                <c:pt idx="2">
                  <c:v>8.4008102977528853</c:v>
                </c:pt>
                <c:pt idx="3">
                  <c:v>7.9455560034494299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4-43C7-828C-05EA8368C698}"/>
            </c:ext>
          </c:extLst>
        </c:ser>
        <c:ser>
          <c:idx val="2"/>
          <c:order val="2"/>
          <c:tx>
            <c:strRef>
              <c:f>Лист2!$B$14</c:f>
              <c:strCache>
                <c:ptCount val="1"/>
                <c:pt idx="0">
                  <c:v>Тапшылық</c:v>
                </c:pt>
              </c:strCache>
            </c:strRef>
          </c:tx>
          <c:spPr>
            <a:pattFill prst="narHorz">
              <a:fgClr>
                <a:srgbClr val="9DC3E6"/>
              </a:fgClr>
              <a:bgClr>
                <a:sysClr val="window" lastClr="FFFFFF"/>
              </a:bgClr>
            </a:patt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0">
                        <a:solidFill>
                          <a:srgbClr val="000000"/>
                        </a:solidFill>
                      </a:rPr>
                      <a:t>14,2</a:t>
                    </a:r>
                    <a:r>
                      <a:rPr lang="en-US" sz="1200" b="0" i="0" u="none" strike="noStrike" baseline="0">
                        <a:solidFill>
                          <a:srgbClr val="000000"/>
                        </a:solidFill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157-4D4E-B8BE-829C7779CC7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>
                        <a:solidFill>
                          <a:srgbClr val="000000"/>
                        </a:solidFill>
                      </a:rPr>
                      <a:t>14,7</a:t>
                    </a:r>
                    <a:r>
                      <a:rPr lang="en-US" sz="1200" b="0" i="0" u="none" strike="noStrike" baseline="0">
                        <a:solidFill>
                          <a:srgbClr val="000000"/>
                        </a:solidFill>
                        <a:effectLst/>
                      </a:rPr>
                      <a:t>%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157-4D4E-B8BE-829C7779CC7F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0">
                        <a:solidFill>
                          <a:srgbClr val="000000"/>
                        </a:solidFill>
                      </a:rPr>
                      <a:t>15,4</a:t>
                    </a:r>
                    <a:r>
                      <a:rPr lang="en-US" sz="1200" b="0" i="0" u="none" strike="noStrike" baseline="0">
                        <a:solidFill>
                          <a:srgbClr val="000000"/>
                        </a:solidFill>
                        <a:effectLst/>
                      </a:rPr>
                      <a:t>%</a:t>
                    </a:r>
                    <a:endParaRPr lang="en-US" sz="120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157-4D4E-B8BE-829C7779CC7F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0">
                        <a:solidFill>
                          <a:srgbClr val="000000"/>
                        </a:solidFill>
                      </a:rPr>
                      <a:t>15,8</a:t>
                    </a:r>
                    <a:r>
                      <a:rPr lang="en-US" sz="1200" b="0" i="0" u="none" strike="noStrike" baseline="0">
                        <a:solidFill>
                          <a:srgbClr val="000000"/>
                        </a:solidFill>
                        <a:effectLst/>
                      </a:rPr>
                      <a:t>%</a:t>
                    </a:r>
                    <a:endParaRPr lang="en-US" sz="120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157-4D4E-B8BE-829C7779CC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Лист2!$C$11:$F$11</c:f>
              <c:strCache>
                <c:ptCount val="4"/>
                <c:pt idx="0">
                  <c:v>2023 жыл</c:v>
                </c:pt>
                <c:pt idx="1">
                  <c:v>2024 жыл</c:v>
                </c:pt>
                <c:pt idx="2">
                  <c:v>2025 жыл</c:v>
                </c:pt>
                <c:pt idx="3">
                  <c:v>2026 жыл</c:v>
                </c:pt>
              </c:strCache>
            </c:strRef>
          </c:cat>
          <c:val>
            <c:numRef>
              <c:f>Лист2!$C$14:$F$14</c:f>
              <c:numCache>
                <c:formatCode>0.0</c:formatCode>
                <c:ptCount val="4"/>
                <c:pt idx="0">
                  <c:v>14.249598111362308</c:v>
                </c:pt>
                <c:pt idx="1">
                  <c:v>14.738090306926599</c:v>
                </c:pt>
                <c:pt idx="2">
                  <c:v>15.427406103461113</c:v>
                </c:pt>
                <c:pt idx="3">
                  <c:v>15.770290848244066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4-43C7-828C-05EA8368C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198912"/>
        <c:axId val="129963136"/>
      </c:barChart>
      <c:catAx>
        <c:axId val="130198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9963136"/>
        <c:crosses val="autoZero"/>
        <c:auto val="1"/>
        <c:lblAlgn val="ctr"/>
        <c:lblOffset val="100"/>
        <c:noMultiLvlLbl val="0"/>
      </c:catAx>
      <c:valAx>
        <c:axId val="12996313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30198912"/>
        <c:crosses val="autoZero"/>
        <c:crossBetween val="between"/>
        <c:majorUnit val="1"/>
      </c:valAx>
    </c:plotArea>
    <c:legend>
      <c:legendPos val="b"/>
      <c:legendEntry>
        <c:idx val="0"/>
        <c:txPr>
          <a:bodyPr/>
          <a:lstStyle/>
          <a:p>
            <a:pPr>
              <a:defRPr sz="1600" b="0" i="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 b="0" i="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7.5255772142907129E-2"/>
          <c:y val="0.79427939076852716"/>
          <c:w val="0.86215442956709221"/>
          <c:h val="0.18142904930527839"/>
        </c:manualLayout>
      </c:layout>
      <c:overlay val="0"/>
      <c:txPr>
        <a:bodyPr/>
        <a:lstStyle/>
        <a:p>
          <a:pPr>
            <a:defRPr sz="1600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Ішкі борыш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4FC6-4679-AF38-06D3C5085637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4FC6-4679-AF38-06D3C508563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3EED8FCA-9948-4552-8268-EF4AA25816D9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FC6-4679-AF38-06D3C508563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160413A-D6CB-42D9-AFA5-5121560ED6C9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FC6-4679-AF38-06D3C508563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7E1AAF12-9546-4F19-B18F-D89E8C715B14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FC6-4679-AF38-06D3C508563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жыл</c:v>
                </c:pt>
                <c:pt idx="1">
                  <c:v>2025 жыл</c:v>
                </c:pt>
                <c:pt idx="2">
                  <c:v>2026 жыл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14.526171239634165</c:v>
                </c:pt>
                <c:pt idx="1">
                  <c:v>16.208655672660289</c:v>
                </c:pt>
                <c:pt idx="2">
                  <c:v>17.168064578181458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FC6-4679-AF38-06D3C508563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Сыртқы борыш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C55E0D28-111B-487B-90A1-BFD8536C9006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FC6-4679-AF38-06D3C508563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FC6-4679-AF38-06D3C508563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EBD4E67-8FAD-43D8-85FF-0EF21A85DF2E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FC6-4679-AF38-06D3C50856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жыл</c:v>
                </c:pt>
                <c:pt idx="1">
                  <c:v>2025 жыл</c:v>
                </c:pt>
                <c:pt idx="2">
                  <c:v>2026 жыл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6.7636811277320046</c:v>
                </c:pt>
                <c:pt idx="1">
                  <c:v>4.9737020771079017</c:v>
                </c:pt>
                <c:pt idx="2">
                  <c:v>3.9141715549148626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FC6-4679-AF38-06D3C5085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0423520"/>
        <c:axId val="830425696"/>
      </c:lineChart>
      <c:catAx>
        <c:axId val="830423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830425696"/>
        <c:crosses val="autoZero"/>
        <c:auto val="0"/>
        <c:lblAlgn val="ctr"/>
        <c:lblOffset val="100"/>
        <c:noMultiLvlLbl val="0"/>
      </c:catAx>
      <c:valAx>
        <c:axId val="830425696"/>
        <c:scaling>
          <c:orientation val="minMax"/>
          <c:min val="0"/>
        </c:scaling>
        <c:delete val="1"/>
        <c:axPos val="l"/>
        <c:numFmt formatCode="0.0" sourceLinked="1"/>
        <c:majorTickMark val="out"/>
        <c:minorTickMark val="none"/>
        <c:tickLblPos val="nextTo"/>
        <c:crossAx val="830423520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6419990309559823"/>
          <c:y val="0.86746031706809612"/>
          <c:w val="0.65079890862799206"/>
          <c:h val="0.126263357577081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62-4A68-B02E-4E40ABB7AB16}"/>
              </c:ext>
            </c:extLst>
          </c:dPt>
          <c:dPt>
            <c:idx val="2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62-4A68-B02E-4E40ABB7AB16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EDEB9DB8-9E77-4023-B518-E5861CBDFD1D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162-4A68-B02E-4E40ABB7AB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160413A-D6CB-42D9-AFA5-5121560ED6C9}" type="VALUE">
                      <a:rPr lang="en-US" smtClean="0"/>
                      <a:pPr/>
                      <a:t>[ЗНАЧЕНИЕ]</a:t>
                    </a:fld>
                    <a:r>
                      <a:rPr lang="en-US" dirty="0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162-4A68-B02E-4E40ABB7AB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E8CB84A-94C5-4817-9921-13A14306F5EA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162-4A68-B02E-4E40ABB7AB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70C0"/>
                    </a:solidFill>
                    <a:latin typeface="Century Gothic" panose="020B0502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жыл</c:v>
                </c:pt>
                <c:pt idx="1">
                  <c:v>2025 жыл</c:v>
                </c:pt>
                <c:pt idx="2">
                  <c:v>2026 жыл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2.6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162-4A68-B02E-4E40ABB7AB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0423520"/>
        <c:axId val="830425696"/>
      </c:lineChart>
      <c:catAx>
        <c:axId val="830423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830425696"/>
        <c:crosses val="autoZero"/>
        <c:auto val="0"/>
        <c:lblAlgn val="ctr"/>
        <c:lblOffset val="100"/>
        <c:noMultiLvlLbl val="0"/>
      </c:catAx>
      <c:valAx>
        <c:axId val="830425696"/>
        <c:scaling>
          <c:orientation val="minMax"/>
          <c:min val="2"/>
        </c:scaling>
        <c:delete val="1"/>
        <c:axPos val="l"/>
        <c:numFmt formatCode="0.0" sourceLinked="1"/>
        <c:majorTickMark val="out"/>
        <c:minorTickMark val="none"/>
        <c:tickLblPos val="nextTo"/>
        <c:crossAx val="830423520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8475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8475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r">
              <a:defRPr sz="1200"/>
            </a:lvl1pPr>
          </a:lstStyle>
          <a:p>
            <a:fld id="{AF2057B1-C911-476B-98E3-76942191F4D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2"/>
            <a:ext cx="2946400" cy="498475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9752"/>
            <a:ext cx="2946400" cy="498475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r">
              <a:defRPr sz="1200"/>
            </a:lvl1pPr>
          </a:lstStyle>
          <a:p>
            <a:fld id="{CDFE8AF0-8637-4FF6-B646-CBA227A4B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999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2945955" cy="497396"/>
          </a:xfrm>
          <a:prstGeom prst="rect">
            <a:avLst/>
          </a:prstGeom>
        </p:spPr>
        <p:txBody>
          <a:bodyPr vert="horz" lIns="91380" tIns="45690" rIns="91380" bIns="4569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249" y="5"/>
            <a:ext cx="2945955" cy="497396"/>
          </a:xfrm>
          <a:prstGeom prst="rect">
            <a:avLst/>
          </a:prstGeom>
        </p:spPr>
        <p:txBody>
          <a:bodyPr vert="horz" lIns="91380" tIns="45690" rIns="91380" bIns="45690" rtlCol="0"/>
          <a:lstStyle>
            <a:lvl1pPr algn="r">
              <a:defRPr sz="1200"/>
            </a:lvl1pPr>
          </a:lstStyle>
          <a:p>
            <a:fld id="{3A598F14-C272-4EB6-850A-74D1B668A257}" type="datetimeFigureOut">
              <a:rPr lang="en-GB" smtClean="0"/>
              <a:t>08/09/2023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0" tIns="45690" rIns="91380" bIns="4569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63" y="4778622"/>
            <a:ext cx="5437550" cy="3908581"/>
          </a:xfrm>
          <a:prstGeom prst="rect">
            <a:avLst/>
          </a:prstGeom>
        </p:spPr>
        <p:txBody>
          <a:bodyPr vert="horz" lIns="91380" tIns="45690" rIns="91380" bIns="456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9430835"/>
            <a:ext cx="2945955" cy="497395"/>
          </a:xfrm>
          <a:prstGeom prst="rect">
            <a:avLst/>
          </a:prstGeom>
        </p:spPr>
        <p:txBody>
          <a:bodyPr vert="horz" lIns="91380" tIns="45690" rIns="91380" bIns="4569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249" y="9430835"/>
            <a:ext cx="2945955" cy="497395"/>
          </a:xfrm>
          <a:prstGeom prst="rect">
            <a:avLst/>
          </a:prstGeom>
        </p:spPr>
        <p:txBody>
          <a:bodyPr vert="horz" lIns="91380" tIns="45690" rIns="91380" bIns="45690" rtlCol="0" anchor="b"/>
          <a:lstStyle>
            <a:lvl1pPr algn="r">
              <a:defRPr sz="1200"/>
            </a:lvl1pPr>
          </a:lstStyle>
          <a:p>
            <a:fld id="{143FDE73-F3CE-4DBD-9776-DD9A43D18D2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1065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75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51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29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06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881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859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834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810" algn="l" defTabSz="91395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Slide Image Placeholder 1">
            <a:extLst>
              <a:ext uri="{FF2B5EF4-FFF2-40B4-BE49-F238E27FC236}">
                <a16:creationId xmlns:a16="http://schemas.microsoft.com/office/drawing/2014/main" id="{599A348A-4250-4752-8FC6-D12EE8C285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4195" name="Notes Placeholder 2">
            <a:extLst>
              <a:ext uri="{FF2B5EF4-FFF2-40B4-BE49-F238E27FC236}">
                <a16:creationId xmlns:a16="http://schemas.microsoft.com/office/drawing/2014/main" id="{B7BB8CCB-159E-4B17-B847-D8381E073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ru-RU" dirty="0"/>
              <a:t>Insert picture/ Right Click/Send to back</a:t>
            </a:r>
          </a:p>
          <a:p>
            <a:pPr eaLnBrk="1" hangingPunct="1">
              <a:spcBef>
                <a:spcPct val="0"/>
              </a:spcBef>
            </a:pP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76513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3710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48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 userDrawn="1"/>
        </p:nvCxnSpPr>
        <p:spPr>
          <a:xfrm>
            <a:off x="57150" y="960120"/>
            <a:ext cx="13320000" cy="0"/>
          </a:xfrm>
          <a:prstGeom prst="line">
            <a:avLst/>
          </a:prstGeom>
          <a:ln w="19050"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"/>
          <p:cNvSpPr txBox="1">
            <a:spLocks/>
          </p:cNvSpPr>
          <p:nvPr userDrawn="1"/>
        </p:nvSpPr>
        <p:spPr bwMode="auto">
          <a:xfrm>
            <a:off x="13190005" y="7331456"/>
            <a:ext cx="171522" cy="16927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63534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C328C1-A84F-4A39-A664-DBA00541A8C6}" type="slidenum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l" defTabSz="63534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59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799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рило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0" y="3382504"/>
            <a:ext cx="13439775" cy="7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15807" eaLnBrk="1" hangingPunct="1">
              <a:defRPr/>
            </a:pPr>
            <a:r>
              <a:rPr lang="kk-KZ" sz="4115" b="1" cap="sm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Приложение</a:t>
            </a:r>
            <a:endParaRPr lang="ru-RU" sz="4115" b="1" cap="sm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 userDrawn="1"/>
        </p:nvCxnSpPr>
        <p:spPr>
          <a:xfrm>
            <a:off x="0" y="4570804"/>
            <a:ext cx="13439775" cy="9333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 userDrawn="1"/>
        </p:nvCxnSpPr>
        <p:spPr>
          <a:xfrm>
            <a:off x="0" y="2963206"/>
            <a:ext cx="13439775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83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3365484"/>
            <a:ext cx="13439775" cy="81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160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703" b="1" cap="small" baseline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</a:t>
            </a:r>
            <a:r>
              <a:rPr lang="kk-KZ" sz="4703" b="1" cap="small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703" b="1" cap="small" baseline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2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3365484"/>
            <a:ext cx="13439775" cy="81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160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703" b="1" cap="small" baseline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r>
              <a:rPr lang="kk-KZ" sz="4703" b="1" cap="small" baseline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703" b="1" cap="small" baseline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838920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9972" y="1237197"/>
            <a:ext cx="1007983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9972" y="3970579"/>
            <a:ext cx="10079831" cy="182517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94" indent="0" algn="ctr">
              <a:buNone/>
              <a:defRPr sz="2205"/>
            </a:lvl2pPr>
            <a:lvl3pPr marL="1007989" indent="0" algn="ctr">
              <a:buNone/>
              <a:defRPr sz="1984"/>
            </a:lvl3pPr>
            <a:lvl4pPr marL="1511983" indent="0" algn="ctr">
              <a:buNone/>
              <a:defRPr sz="1764"/>
            </a:lvl4pPr>
            <a:lvl5pPr marL="2015978" indent="0" algn="ctr">
              <a:buNone/>
              <a:defRPr sz="1764"/>
            </a:lvl5pPr>
            <a:lvl6pPr marL="2519972" indent="0" algn="ctr">
              <a:buNone/>
              <a:defRPr sz="1764"/>
            </a:lvl6pPr>
            <a:lvl7pPr marL="3023967" indent="0" algn="ctr">
              <a:buNone/>
              <a:defRPr sz="1764"/>
            </a:lvl7pPr>
            <a:lvl8pPr marL="3527961" indent="0" algn="ctr">
              <a:buNone/>
              <a:defRPr sz="1764"/>
            </a:lvl8pPr>
            <a:lvl9pPr marL="4031955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23985" y="7006700"/>
            <a:ext cx="3023949" cy="402483"/>
          </a:xfrm>
          <a:prstGeom prst="rect">
            <a:avLst/>
          </a:prstGeom>
        </p:spPr>
        <p:txBody>
          <a:bodyPr/>
          <a:lstStyle/>
          <a:p>
            <a:fld id="{535E3D68-43FE-4112-9448-49A47E65ECEF}" type="datetime8">
              <a:rPr lang="ru-RU" smtClean="0"/>
              <a:t>08.09.2023 15:38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451926" y="7006700"/>
            <a:ext cx="4535924" cy="40248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91841" y="7006700"/>
            <a:ext cx="3023949" cy="402483"/>
          </a:xfrm>
          <a:prstGeom prst="rect">
            <a:avLst/>
          </a:prstGeom>
        </p:spPr>
        <p:txBody>
          <a:bodyPr/>
          <a:lstStyle/>
          <a:p>
            <a:fld id="{99E72439-4BCB-4AC5-8EF3-AC0E70F1B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4532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13439775" cy="4017427"/>
          </a:xfrm>
          <a:custGeom>
            <a:avLst/>
            <a:gdLst>
              <a:gd name="connsiteX0" fmla="*/ 0 w 12192000"/>
              <a:gd name="connsiteY0" fmla="*/ 0 h 3644537"/>
              <a:gd name="connsiteX1" fmla="*/ 12192000 w 12192000"/>
              <a:gd name="connsiteY1" fmla="*/ 0 h 3644537"/>
              <a:gd name="connsiteX2" fmla="*/ 12192000 w 12192000"/>
              <a:gd name="connsiteY2" fmla="*/ 3644537 h 3644537"/>
              <a:gd name="connsiteX3" fmla="*/ 0 w 12192000"/>
              <a:gd name="connsiteY3" fmla="*/ 3644537 h 36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644537">
                <a:moveTo>
                  <a:pt x="0" y="0"/>
                </a:moveTo>
                <a:lnTo>
                  <a:pt x="12192000" y="0"/>
                </a:lnTo>
                <a:lnTo>
                  <a:pt x="12192000" y="3644537"/>
                </a:lnTo>
                <a:lnTo>
                  <a:pt x="0" y="3644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1543"/>
            </a:lvl1pPr>
          </a:lstStyle>
          <a:p>
            <a:pPr lvl="0"/>
            <a:endParaRPr lang="en-US" noProof="0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F22E7C5-3AE3-452D-920D-E4A4CAB4E05C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23985" y="7006700"/>
            <a:ext cx="3023949" cy="40364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39F5-201E-45DC-9A3A-9D1E7C275419}" type="datetime8">
              <a:rPr lang="ru-RU" smtClean="0"/>
              <a:t>08.09.2023 15:38</a:t>
            </a:fld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9875BD2-4B0D-4688-BE20-96177894C9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4451926" y="7006700"/>
            <a:ext cx="4535924" cy="40364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294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142E4C4-475D-72D6-E178-893EC687B851}"/>
              </a:ext>
            </a:extLst>
          </p:cNvPr>
          <p:cNvCxnSpPr>
            <a:cxnSpLocks/>
          </p:cNvCxnSpPr>
          <p:nvPr userDrawn="1"/>
        </p:nvCxnSpPr>
        <p:spPr>
          <a:xfrm>
            <a:off x="869976" y="908459"/>
            <a:ext cx="1164075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 userDrawn="1"/>
        </p:nvSpPr>
        <p:spPr>
          <a:xfrm>
            <a:off x="12893324" y="7103696"/>
            <a:ext cx="543379" cy="441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4965" eaLnBrk="1" hangingPunct="1">
              <a:defRPr/>
            </a:pPr>
            <a:fld id="{CF64C8AB-A359-4283-8B1E-EBE022F7DEE2}" type="slidenum">
              <a:rPr lang="ru-RU" altLang="ru-RU" sz="147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pPr algn="ctr" defTabSz="1014965" eaLnBrk="1" hangingPunct="1">
                <a:defRPr/>
              </a:pPr>
              <a:t>‹#›</a:t>
            </a:fld>
            <a:endParaRPr lang="ru-RU" altLang="ru-RU" sz="1176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3872" y="324320"/>
            <a:ext cx="11150813" cy="457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4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1010323" indent="0">
              <a:buNone/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79424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142E4C4-475D-72D6-E178-893EC687B851}"/>
              </a:ext>
            </a:extLst>
          </p:cNvPr>
          <p:cNvCxnSpPr>
            <a:cxnSpLocks/>
          </p:cNvCxnSpPr>
          <p:nvPr userDrawn="1"/>
        </p:nvCxnSpPr>
        <p:spPr>
          <a:xfrm>
            <a:off x="869976" y="908459"/>
            <a:ext cx="1164075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 userDrawn="1"/>
        </p:nvSpPr>
        <p:spPr>
          <a:xfrm>
            <a:off x="12893324" y="7103696"/>
            <a:ext cx="543379" cy="441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4965" eaLnBrk="1" hangingPunct="1">
              <a:defRPr/>
            </a:pPr>
            <a:fld id="{CF64C8AB-A359-4283-8B1E-EBE022F7DEE2}" type="slidenum">
              <a:rPr lang="ru-RU" altLang="ru-RU" sz="147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pPr algn="ctr" defTabSz="1014965" eaLnBrk="1" hangingPunct="1">
                <a:defRPr/>
              </a:pPr>
              <a:t>‹#›</a:t>
            </a:fld>
            <a:endParaRPr lang="ru-RU" altLang="ru-RU" sz="1176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3872" y="324320"/>
            <a:ext cx="11150813" cy="457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4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1010323" indent="0">
              <a:buNone/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56442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142E4C4-475D-72D6-E178-893EC687B851}"/>
              </a:ext>
            </a:extLst>
          </p:cNvPr>
          <p:cNvCxnSpPr>
            <a:cxnSpLocks/>
          </p:cNvCxnSpPr>
          <p:nvPr userDrawn="1"/>
        </p:nvCxnSpPr>
        <p:spPr>
          <a:xfrm>
            <a:off x="869976" y="908459"/>
            <a:ext cx="1164075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 userDrawn="1"/>
        </p:nvSpPr>
        <p:spPr>
          <a:xfrm>
            <a:off x="12893324" y="7103696"/>
            <a:ext cx="543379" cy="441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4965" eaLnBrk="1" hangingPunct="1">
              <a:defRPr/>
            </a:pPr>
            <a:fld id="{CF64C8AB-A359-4283-8B1E-EBE022F7DEE2}" type="slidenum">
              <a:rPr lang="ru-RU" altLang="ru-RU" sz="147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pPr algn="ctr" defTabSz="1014965" eaLnBrk="1" hangingPunct="1">
                <a:defRPr/>
              </a:pPr>
              <a:t>‹#›</a:t>
            </a:fld>
            <a:endParaRPr lang="ru-RU" altLang="ru-RU" sz="1176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3872" y="324320"/>
            <a:ext cx="11150813" cy="457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94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1010323" indent="0">
              <a:buNone/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99855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681322" y="4332815"/>
            <a:ext cx="1427976" cy="2720550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90" y="2685553"/>
            <a:ext cx="1586640" cy="158893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681322" y="464315"/>
            <a:ext cx="1427976" cy="2046245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1015807">
                <a:defRPr/>
              </a:pPr>
              <a:endParaRPr lang="ru-RU" sz="3087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77599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40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1752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_ЗП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1"/>
          <p:cNvSpPr txBox="1">
            <a:spLocks/>
          </p:cNvSpPr>
          <p:nvPr userDrawn="1"/>
        </p:nvSpPr>
        <p:spPr>
          <a:xfrm>
            <a:off x="923985" y="347653"/>
            <a:ext cx="12515790" cy="650971"/>
          </a:xfrm>
          <a:prstGeom prst="rect">
            <a:avLst/>
          </a:prstGeom>
        </p:spPr>
        <p:txBody>
          <a:bodyPr/>
          <a:lstStyle>
            <a:lvl1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spcBef>
                <a:spcPts val="0"/>
              </a:spcBef>
              <a:defRPr/>
            </a:pPr>
            <a:r>
              <a:rPr lang="ru-RU" sz="294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294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Республики Казахстан </a:t>
            </a:r>
          </a:p>
        </p:txBody>
      </p:sp>
      <p:pic>
        <p:nvPicPr>
          <p:cNvPr id="25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72" y="347652"/>
            <a:ext cx="907652" cy="95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3135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рма_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7321686"/>
            <a:ext cx="13439775" cy="23799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3028297" y="7321686"/>
            <a:ext cx="480659" cy="237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6A93956F-647A-44B9-8163-DDB447652883}" type="slidenum">
              <a:rPr lang="ru-RU" altLang="ru-RU" sz="1176" b="1" smtClean="0">
                <a:solidFill>
                  <a:prstClr val="white"/>
                </a:solidFill>
                <a:latin typeface="Arial" panose="020B0604020202020204" pitchFamily="34" charset="0"/>
              </a:rPr>
              <a:pPr algn="ctr" eaLnBrk="1" hangingPunct="1">
                <a:defRPr/>
              </a:pPr>
              <a:t>‹#›</a:t>
            </a:fld>
            <a:endParaRPr lang="ru-RU" altLang="ru-RU" sz="1176" b="1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821298"/>
            <a:ext cx="13439775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08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7419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рма_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 userDrawn="1"/>
        </p:nvCxnSpPr>
        <p:spPr>
          <a:xfrm>
            <a:off x="0" y="821298"/>
            <a:ext cx="13439775" cy="0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 userDrawn="1"/>
        </p:nvCxnSpPr>
        <p:spPr>
          <a:xfrm flipV="1">
            <a:off x="0" y="7314686"/>
            <a:ext cx="13439775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12959117" y="7321686"/>
            <a:ext cx="480659" cy="237990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fld id="{F8F6FAAD-B68C-4C14-A12C-64AE1811CFA5}" type="slidenum">
              <a:rPr lang="ru-RU" altLang="ru-RU" sz="1176" b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pPr algn="ctr" eaLnBrk="1" hangingPunct="1">
                <a:defRPr/>
              </a:pPr>
              <a:t>‹#›</a:t>
            </a:fld>
            <a:endParaRPr lang="ru-RU" altLang="ru-RU" sz="1176" b="1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1" y="7352019"/>
            <a:ext cx="3553608" cy="207657"/>
          </a:xfrm>
          <a:prstGeom prst="rect">
            <a:avLst/>
          </a:prstGeom>
        </p:spPr>
        <p:txBody>
          <a:bodyPr/>
          <a:lstStyle>
            <a:lvl1pPr>
              <a:defRPr sz="93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2477D2E-F049-4A41-98F7-194A3846BC2B}" type="datetime1">
              <a:rPr lang="ru-RU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08.09.2023</a:t>
            </a:fld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756605" y="7352019"/>
            <a:ext cx="6939217" cy="207657"/>
          </a:xfrm>
          <a:prstGeom prst="rect">
            <a:avLst/>
          </a:prstGeom>
        </p:spPr>
        <p:txBody>
          <a:bodyPr/>
          <a:lstStyle>
            <a:lvl1pPr>
              <a:defRPr sz="93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45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5807">
              <a:defRPr/>
            </a:pPr>
            <a:endParaRPr lang="ru-RU" sz="3087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3508016"/>
            <a:ext cx="13439775" cy="6352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15807" eaLnBrk="1" hangingPunct="1">
              <a:defRPr/>
            </a:pPr>
            <a:r>
              <a:rPr lang="kk-KZ" sz="3528" b="1" cap="sm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материалы</a:t>
            </a:r>
            <a:endParaRPr lang="ru-RU" sz="3528" b="1" cap="smal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104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рило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0" y="3382504"/>
            <a:ext cx="13439775" cy="725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15807" eaLnBrk="1" hangingPunct="1">
              <a:defRPr/>
            </a:pPr>
            <a:r>
              <a:rPr lang="kk-KZ" sz="4115" b="1" cap="sm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Приложение</a:t>
            </a:r>
            <a:endParaRPr lang="ru-RU" sz="4115" b="1" cap="smal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427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3365484"/>
            <a:ext cx="13439775" cy="81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160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703" b="1" cap="small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  <a:endParaRPr lang="ru-RU" sz="4703" b="1" cap="small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0868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3365484"/>
            <a:ext cx="13439775" cy="81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1603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703" b="1" cap="small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703" b="1" cap="small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272274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9972" y="1237197"/>
            <a:ext cx="1007983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9972" y="3970579"/>
            <a:ext cx="10079831" cy="182517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94" indent="0" algn="ctr">
              <a:buNone/>
              <a:defRPr sz="2205"/>
            </a:lvl2pPr>
            <a:lvl3pPr marL="1007989" indent="0" algn="ctr">
              <a:buNone/>
              <a:defRPr sz="1984"/>
            </a:lvl3pPr>
            <a:lvl4pPr marL="1511983" indent="0" algn="ctr">
              <a:buNone/>
              <a:defRPr sz="1764"/>
            </a:lvl4pPr>
            <a:lvl5pPr marL="2015978" indent="0" algn="ctr">
              <a:buNone/>
              <a:defRPr sz="1764"/>
            </a:lvl5pPr>
            <a:lvl6pPr marL="2519972" indent="0" algn="ctr">
              <a:buNone/>
              <a:defRPr sz="1764"/>
            </a:lvl6pPr>
            <a:lvl7pPr marL="3023967" indent="0" algn="ctr">
              <a:buNone/>
              <a:defRPr sz="1764"/>
            </a:lvl7pPr>
            <a:lvl8pPr marL="3527961" indent="0" algn="ctr">
              <a:buNone/>
              <a:defRPr sz="1764"/>
            </a:lvl8pPr>
            <a:lvl9pPr marL="4031955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23985" y="7006700"/>
            <a:ext cx="3023949" cy="40248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B2A65A1-2B96-40B7-BDF6-2CD69FAB66B8}" type="datetime1">
              <a:rPr lang="ru-RU" smtClean="0">
                <a:solidFill>
                  <a:prstClr val="black"/>
                </a:solidFill>
              </a:rPr>
              <a:pPr>
                <a:defRPr/>
              </a:pPr>
              <a:t>08.09.2023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451926" y="7006700"/>
            <a:ext cx="4535924" cy="40248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91841" y="7006700"/>
            <a:ext cx="3023949" cy="40248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E72439-4BCB-4AC5-8EF3-AC0E70F1BA20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32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рма_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3015117" y="7321687"/>
            <a:ext cx="480659" cy="237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14965" eaLnBrk="1" hangingPunct="1">
              <a:defRPr/>
            </a:pPr>
            <a:fld id="{CF64C8AB-A359-4283-8B1E-EBE022F7DEE2}" type="slidenum">
              <a:rPr lang="ru-RU" altLang="ru-RU" sz="1176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pPr algn="ctr" defTabSz="1014965" eaLnBrk="1" hangingPunct="1">
                <a:defRPr/>
              </a:pPr>
              <a:t>‹#›</a:t>
            </a:fld>
            <a:endParaRPr lang="ru-RU" altLang="ru-RU" sz="1176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821298"/>
            <a:ext cx="13439775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074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681322" y="4332815"/>
            <a:ext cx="1427976" cy="2720550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90" y="2685553"/>
            <a:ext cx="1586640" cy="158893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681322" y="464315"/>
            <a:ext cx="1427976" cy="2046245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101580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646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0613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13D4CE-70B4-EB77-1D44-0ABCBC520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972" y="1237197"/>
            <a:ext cx="100798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033DD9-1FD1-E9D4-DFA8-DD85EB35F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9972" y="3970580"/>
            <a:ext cx="10079831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333A95-39B2-38E4-D7FD-BEB21ADC6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6AF145-C7A3-2706-0A54-16B3EFE0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F6C9E3-148C-3676-7FAD-F45B5037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118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6F1A2-B1C8-4D23-6586-D63FE3310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4F8B59-ACB3-AEA6-A601-D30E03BB9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DF24DB-FC99-8373-2BC2-814920F7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406B09-5F02-66E2-EA43-715BBC8D0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C69B96-4B05-7D7B-CB6A-FA48058CB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4808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651CA-6635-A77E-88C2-2F860E96E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985" y="1884670"/>
            <a:ext cx="11591806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784D3F-EA6E-CCB6-A9DB-C5254ED6E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985" y="5059034"/>
            <a:ext cx="11591806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37EED9-2435-8021-D6F4-1127FAAD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4B28BF-9B55-D570-0BB3-9FC7C5AB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CE9FC9-E979-B7AF-64D0-1DEF547D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7071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D5562-1D5D-E3CC-8B29-5E3D633C6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DA70FF-948E-387C-AE62-CD9C52572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3985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76ACD6-F310-D181-6CC3-C79F39432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3886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888846-BE59-F631-DA04-E071D4C84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5A7E89-5795-AAEC-D486-013D97DBA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908E19-1911-F2A1-EC7D-8FFEB4E8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8017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C5A98-8E09-AED9-4C24-D56D0D46B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735" y="402483"/>
            <a:ext cx="11591806" cy="1461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01EE70-0A01-67FB-BEB4-0D85E1CCB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5736" y="1853171"/>
            <a:ext cx="568565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7E2778-45F6-2245-DB4B-F6229FE8C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736" y="2761381"/>
            <a:ext cx="5685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CD42DC-368F-7058-FB8A-7B35458D1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3886" y="1853171"/>
            <a:ext cx="571365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AF0FE2-E0A8-41A3-6978-3607279C0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03886" y="2761381"/>
            <a:ext cx="5713655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1044380-B63F-B76C-08A0-AA7E72CB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BDD97F0-3269-1AEE-B834-E509DFCE5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3A4D28-2395-ABCE-5EDE-B102066C5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6423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22EE6-81CD-3CDE-FDAA-775EBCCE4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B43A63-74D9-F4AF-AFAA-8C85E55F4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C669CA-1CAD-7C39-0914-FDF424AC2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8F8D73-AC2A-14B5-5C19-5FCEECFDF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1063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72FE5D9-82E2-3C71-7617-FEC85B2F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F1B603C-4E10-4679-F139-EB00EAB2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B1CC8A-2B53-EE96-51D4-1C6BE3C5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40956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CBD957-A903-57AE-7503-45C5123CB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E44506-DB3D-270B-A1E4-153EE3EE9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655" y="1088454"/>
            <a:ext cx="680388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300986-84AF-3ACF-F4BC-2D571612E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6408A5-2BA4-433D-9D62-D38B3BCED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DCEB41-AABA-49A8-5765-1CC1A95E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85D001-6F07-34BF-E436-3918ECF2E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2324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6E3C4-713C-C781-D8ED-D1E424602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94FFF7-E4EF-011F-ADED-40DFC84AA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13655" y="1088454"/>
            <a:ext cx="6803886" cy="5372269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0F094E-81E1-FECC-614B-EB422888C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67F8FF-F135-13F2-1B1A-AC8E46895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3C332-6ABB-BB8B-E7D1-BD6659F73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026EEA-83C2-402B-D967-554D6FEF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4079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EB6EF-F9D7-F744-7CB4-7CDD66A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7EB4C9-56FC-264A-9C27-0B79BFF5F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B57C8E-4772-B758-98FE-06D6999F1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50724D-348F-CD9D-C99D-9BF3614C2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6D0C36-4AF7-CF05-8A90-0F3593BB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146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551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6EFEC4-1375-FF4D-8CBA-02C1F8030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17839" y="402483"/>
            <a:ext cx="2897951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D38178D-D225-4DB8-BA12-FF03FF596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23985" y="402483"/>
            <a:ext cx="8525857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C9D3EC-8492-50BB-B325-3FA4EDC6A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CE7B9C-DC50-8FB0-9C2E-71C8B5B24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C2AF32-A220-D533-2D8B-F9E80458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21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_ЗП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1"/>
          <p:cNvSpPr txBox="1">
            <a:spLocks/>
          </p:cNvSpPr>
          <p:nvPr userDrawn="1"/>
        </p:nvSpPr>
        <p:spPr>
          <a:xfrm>
            <a:off x="923985" y="347653"/>
            <a:ext cx="12515790" cy="650971"/>
          </a:xfrm>
          <a:prstGeom prst="rect">
            <a:avLst/>
          </a:prstGeom>
        </p:spPr>
        <p:txBody>
          <a:bodyPr/>
          <a:lstStyle>
            <a:lvl1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911225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spcBef>
                <a:spcPts val="0"/>
              </a:spcBef>
              <a:defRPr/>
            </a:pPr>
            <a:r>
              <a:rPr lang="ru-RU" sz="294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Министерство национальной экономики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294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Республики Казахстан </a:t>
            </a:r>
          </a:p>
        </p:txBody>
      </p:sp>
      <p:pic>
        <p:nvPicPr>
          <p:cNvPr id="25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72" y="347652"/>
            <a:ext cx="907652" cy="95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50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рма_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7321686"/>
            <a:ext cx="13439775" cy="23799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3028297" y="7321686"/>
            <a:ext cx="480659" cy="237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101498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93956F-647A-44B9-8163-DDB447652883}" type="slidenum">
              <a:rPr kumimoji="0" lang="ru-RU" altLang="ru-RU" sz="1176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101498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176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821298"/>
            <a:ext cx="13439775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261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696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рма_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 userDrawn="1"/>
        </p:nvCxnSpPr>
        <p:spPr>
          <a:xfrm>
            <a:off x="0" y="821298"/>
            <a:ext cx="13439775" cy="0"/>
          </a:xfrm>
          <a:prstGeom prst="line">
            <a:avLst/>
          </a:prstGeom>
          <a:ln w="38100" cmpd="tri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 userDrawn="1"/>
        </p:nvCxnSpPr>
        <p:spPr>
          <a:xfrm flipV="1">
            <a:off x="0" y="7314686"/>
            <a:ext cx="13439775" cy="0"/>
          </a:xfrm>
          <a:prstGeom prst="line">
            <a:avLst/>
          </a:prstGeom>
          <a:ln w="25400">
            <a:solidFill>
              <a:srgbClr val="00A6C8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12959117" y="7321686"/>
            <a:ext cx="480659" cy="237990"/>
          </a:xfrm>
          <a:prstGeom prst="rect">
            <a:avLst/>
          </a:prstGeom>
          <a:solidFill>
            <a:srgbClr val="00A6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fld id="{F8F6FAAD-B68C-4C14-A12C-64AE1811CFA5}" type="slidenum">
              <a:rPr lang="ru-RU" altLang="ru-RU" sz="1176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 eaLnBrk="1" hangingPunct="1"/>
              <a:t>‹#›</a:t>
            </a:fld>
            <a:endParaRPr lang="ru-RU" altLang="ru-RU" sz="1176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1" y="7352019"/>
            <a:ext cx="3553608" cy="207657"/>
          </a:xfrm>
          <a:prstGeom prst="rect">
            <a:avLst/>
          </a:prstGeom>
        </p:spPr>
        <p:txBody>
          <a:bodyPr/>
          <a:lstStyle>
            <a:lvl1pPr>
              <a:defRPr sz="93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08447BC-55E5-4AFA-9A35-40E3E1AB0665}" type="datetime8">
              <a:rPr lang="ru-RU" smtClean="0"/>
              <a:t>08.09.2023 15:38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756605" y="7352019"/>
            <a:ext cx="6939217" cy="207657"/>
          </a:xfrm>
          <a:prstGeom prst="rect">
            <a:avLst/>
          </a:prstGeom>
        </p:spPr>
        <p:txBody>
          <a:bodyPr/>
          <a:lstStyle>
            <a:lvl1pPr>
              <a:defRPr sz="93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901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7153691"/>
            <a:ext cx="13439775" cy="423289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01580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646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3508016"/>
            <a:ext cx="13439775" cy="6352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15807" eaLnBrk="1" hangingPunct="1">
              <a:defRPr/>
            </a:pPr>
            <a:r>
              <a:rPr lang="kk-KZ" sz="3528" b="1" cap="smal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</a:t>
            </a:r>
            <a:r>
              <a:rPr lang="kk-KZ" sz="3528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материалы</a:t>
            </a:r>
            <a:endParaRPr lang="ru-RU" sz="3528" b="1" cap="sm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69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138" y="1664823"/>
            <a:ext cx="11946334" cy="502232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IN" dirty="0"/>
              <a:t>Click to edit Master text styles (TAS Body text)</a:t>
            </a:r>
          </a:p>
          <a:p>
            <a:pPr lvl="1"/>
            <a:r>
              <a:rPr lang="en-US" dirty="0"/>
              <a:t>Second level (TAS Text heading 1)</a:t>
            </a:r>
          </a:p>
          <a:p>
            <a:pPr lvl="2"/>
            <a:r>
              <a:rPr lang="en-US" dirty="0"/>
              <a:t>Third level (TAS Text heading 2)</a:t>
            </a:r>
          </a:p>
          <a:p>
            <a:pPr lvl="3"/>
            <a:r>
              <a:rPr lang="en-US" dirty="0"/>
              <a:t>Fourth level (TAS Bullet 1)</a:t>
            </a:r>
          </a:p>
          <a:p>
            <a:pPr lvl="4"/>
            <a:r>
              <a:rPr lang="en-US" dirty="0"/>
              <a:t>Fifth level (TAS Bullet 2)</a:t>
            </a:r>
          </a:p>
          <a:p>
            <a:pPr lvl="5"/>
            <a:r>
              <a:rPr lang="en-US" dirty="0"/>
              <a:t>Sixth level (TAS Bullet number)</a:t>
            </a:r>
          </a:p>
          <a:p>
            <a:pPr lvl="6"/>
            <a:r>
              <a:rPr lang="en-US" dirty="0"/>
              <a:t>Seventh level (TAS Text heading 3)</a:t>
            </a:r>
          </a:p>
          <a:p>
            <a:pPr lvl="7"/>
            <a:r>
              <a:rPr lang="en-US" dirty="0"/>
              <a:t>Eighth level (TAS Text heading 4)</a:t>
            </a:r>
          </a:p>
          <a:p>
            <a:pPr lvl="8"/>
            <a:r>
              <a:rPr lang="en-IN" dirty="0"/>
              <a:t>Ninth level (TAS Callout heading)</a:t>
            </a:r>
          </a:p>
        </p:txBody>
      </p:sp>
      <p:sp>
        <p:nvSpPr>
          <p:cNvPr id="18" name="Rectangle 116">
            <a:extLst>
              <a:ext uri="{FF2B5EF4-FFF2-40B4-BE49-F238E27FC236}">
                <a16:creationId xmlns:a16="http://schemas.microsoft.com/office/drawing/2014/main" id="{BF8EEFD6-FAF6-4531-920B-7882BDB74682}"/>
              </a:ext>
            </a:extLst>
          </p:cNvPr>
          <p:cNvSpPr/>
          <p:nvPr/>
        </p:nvSpPr>
        <p:spPr>
          <a:xfrm>
            <a:off x="739143" y="6995973"/>
            <a:ext cx="65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endParaRPr lang="en-US" sz="700" b="0" i="0" spc="-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4B5BD6-68A7-40D2-B9EC-E49117D758C7}"/>
              </a:ext>
            </a:extLst>
          </p:cNvPr>
          <p:cNvCxnSpPr>
            <a:cxnSpLocks/>
          </p:cNvCxnSpPr>
          <p:nvPr/>
        </p:nvCxnSpPr>
        <p:spPr>
          <a:xfrm>
            <a:off x="739143" y="6944905"/>
            <a:ext cx="11954981" cy="0"/>
          </a:xfrm>
          <a:prstGeom prst="line">
            <a:avLst/>
          </a:prstGeom>
          <a:ln w="6350">
            <a:solidFill>
              <a:schemeClr val="bg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31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4070" r:id="rId2"/>
  </p:sldLayoutIdLst>
  <p:hf sldNum="0" hdr="0" dt="0"/>
  <p:txStyles>
    <p:titleStyle>
      <a:lvl1pPr algn="l" defTabSz="780581" rtl="0" eaLnBrk="1" latinLnBrk="0" hangingPunct="1">
        <a:lnSpc>
          <a:spcPct val="85000"/>
        </a:lnSpc>
        <a:spcBef>
          <a:spcPct val="0"/>
        </a:spcBef>
        <a:buNone/>
        <a:defRPr sz="2400" b="0" kern="1200">
          <a:solidFill>
            <a:schemeClr val="tx1"/>
          </a:solidFill>
          <a:latin typeface="Arial" panose="020B0604020202020204" pitchFamily="34" charset="0"/>
          <a:ea typeface="+mj-ea"/>
          <a:cs typeface="Arial" pitchFamily="34" charset="0"/>
        </a:defRPr>
      </a:lvl1pPr>
    </p:titleStyle>
    <p:bodyStyle>
      <a:lvl1pPr marL="0" indent="0" algn="l" defTabSz="780581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70000"/>
        <a:buFontTx/>
        <a:buNone/>
        <a:defRPr sz="1000" b="0" kern="1200">
          <a:solidFill>
            <a:schemeClr val="bg1"/>
          </a:solidFill>
          <a:latin typeface="+mj-lt"/>
          <a:ea typeface="+mn-ea"/>
          <a:cs typeface="Arial" panose="020B0604020202020204" pitchFamily="34" charset="0"/>
        </a:defRPr>
      </a:lvl1pPr>
      <a:lvl2pPr marL="0" indent="0" algn="l" defTabSz="780581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70000"/>
        <a:buFontTx/>
        <a:buNone/>
        <a:defRPr sz="1500" kern="1200">
          <a:solidFill>
            <a:schemeClr val="bg1"/>
          </a:solidFill>
          <a:latin typeface="+mj-lt"/>
          <a:ea typeface="+mn-ea"/>
          <a:cs typeface="Arial" panose="020B0604020202020204" pitchFamily="34" charset="0"/>
        </a:defRPr>
      </a:lvl2pPr>
      <a:lvl3pPr marL="0" indent="0" algn="l" defTabSz="780581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70000"/>
        <a:buFontTx/>
        <a:buNone/>
        <a:defRPr sz="1000" b="1" kern="1200">
          <a:solidFill>
            <a:schemeClr val="bg1"/>
          </a:solidFill>
          <a:latin typeface="+mj-lt"/>
          <a:ea typeface="+mn-ea"/>
          <a:cs typeface="Arial" panose="020B0604020202020204" pitchFamily="34" charset="0"/>
        </a:defRPr>
      </a:lvl3pPr>
      <a:lvl4pPr marL="179912" indent="-179912" algn="l" defTabSz="780581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►"/>
        <a:defRPr sz="1000" kern="1200">
          <a:solidFill>
            <a:schemeClr val="bg1"/>
          </a:solidFill>
          <a:latin typeface="+mj-lt"/>
          <a:ea typeface="+mn-ea"/>
          <a:cs typeface="Arial" panose="020B0604020202020204" pitchFamily="34" charset="0"/>
        </a:defRPr>
      </a:lvl4pPr>
      <a:lvl5pPr marL="359824" indent="-179912" algn="l" defTabSz="780581" rtl="0" eaLnBrk="1" latinLnBrk="0" hangingPunct="1">
        <a:spcBef>
          <a:spcPts val="0"/>
        </a:spcBef>
        <a:spcAft>
          <a:spcPts val="600"/>
        </a:spcAft>
        <a:buClr>
          <a:schemeClr val="tx2"/>
        </a:buClr>
        <a:buSzPct val="70000"/>
        <a:buFont typeface="Arial" panose="020B0604020202020204" pitchFamily="34" charset="0"/>
        <a:buChar char="►"/>
        <a:defRPr sz="1000" kern="1200">
          <a:solidFill>
            <a:schemeClr val="bg1"/>
          </a:solidFill>
          <a:latin typeface="+mj-lt"/>
          <a:ea typeface="+mn-ea"/>
          <a:cs typeface="Arial" panose="020B0604020202020204" pitchFamily="34" charset="0"/>
        </a:defRPr>
      </a:lvl5pPr>
      <a:lvl6pPr marL="0" indent="-179912" algn="l" defTabSz="780581" rtl="0" eaLnBrk="1" latinLnBrk="0" hangingPunct="1">
        <a:spcBef>
          <a:spcPts val="0"/>
        </a:spcBef>
        <a:spcAft>
          <a:spcPts val="600"/>
        </a:spcAft>
        <a:buFont typeface="+mj-lt"/>
        <a:buAutoNum type="arabicPeriod"/>
        <a:defRPr sz="1000" kern="1200">
          <a:solidFill>
            <a:schemeClr val="bg1"/>
          </a:solidFill>
          <a:latin typeface="+mj-lt"/>
          <a:ea typeface="+mn-ea"/>
          <a:cs typeface="+mn-cs"/>
        </a:defRPr>
      </a:lvl6pPr>
      <a:lvl7pPr marL="0" indent="0" algn="l" defTabSz="780581" rtl="0" eaLnBrk="1" latinLnBrk="0" hangingPunct="1">
        <a:spcBef>
          <a:spcPts val="0"/>
        </a:spcBef>
        <a:spcAft>
          <a:spcPts val="600"/>
        </a:spcAft>
        <a:buFontTx/>
        <a:buNone/>
        <a:defRPr sz="1000" b="1" kern="1200">
          <a:solidFill>
            <a:schemeClr val="bg1"/>
          </a:solidFill>
          <a:latin typeface="+mj-lt"/>
          <a:ea typeface="+mn-ea"/>
          <a:cs typeface="+mn-cs"/>
        </a:defRPr>
      </a:lvl7pPr>
      <a:lvl8pPr marL="0" indent="0" algn="l" defTabSz="780581" rtl="0" eaLnBrk="1" latinLnBrk="0" hangingPunct="1">
        <a:spcBef>
          <a:spcPts val="0"/>
        </a:spcBef>
        <a:spcAft>
          <a:spcPts val="600"/>
        </a:spcAft>
        <a:buFontTx/>
        <a:buNone/>
        <a:defRPr sz="1000" i="1" kern="1200">
          <a:solidFill>
            <a:schemeClr val="bg1"/>
          </a:solidFill>
          <a:latin typeface="+mj-lt"/>
          <a:ea typeface="+mn-ea"/>
          <a:cs typeface="+mn-cs"/>
        </a:defRPr>
      </a:lvl8pPr>
      <a:lvl9pPr marL="0" indent="0" algn="l" defTabSz="780581" rtl="0" eaLnBrk="1" latinLnBrk="0" hangingPunct="1">
        <a:spcBef>
          <a:spcPts val="0"/>
        </a:spcBef>
        <a:spcAft>
          <a:spcPts val="600"/>
        </a:spcAft>
        <a:buFontTx/>
        <a:buNone/>
        <a:defRPr sz="1000" b="1" kern="1200">
          <a:solidFill>
            <a:schemeClr val="bg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0291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0581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873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1165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1454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1745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32037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22326" algn="l" defTabSz="780581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17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  <p:sldLayoutId id="2147484083" r:id="rId12"/>
    <p:sldLayoutId id="2147484085" r:id="rId13"/>
    <p:sldLayoutId id="2147484086" r:id="rId14"/>
    <p:sldLayoutId id="2147484087" r:id="rId15"/>
  </p:sldLayoutIdLst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5pPr>
      <a:lvl6pPr marL="505272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6pPr>
      <a:lvl7pPr marL="1010542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7pPr>
      <a:lvl8pPr marL="1515814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8pPr>
      <a:lvl9pPr marL="2021085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1997" indent="-251997" algn="l" rtl="0" eaLnBrk="0" fontAlgn="base" hangingPunct="0">
        <a:lnSpc>
          <a:spcPct val="90000"/>
        </a:lnSpc>
        <a:spcBef>
          <a:spcPts val="1102"/>
        </a:spcBef>
        <a:spcAft>
          <a:spcPct val="0"/>
        </a:spcAft>
        <a:buFont typeface="Arial" pitchFamily="34" charset="0"/>
        <a:buChar char="•"/>
        <a:defRPr sz="3087" kern="1200">
          <a:solidFill>
            <a:schemeClr val="tx1"/>
          </a:solidFill>
          <a:latin typeface="+mn-lt"/>
          <a:ea typeface="+mn-ea"/>
          <a:cs typeface="+mn-cs"/>
        </a:defRPr>
      </a:lvl1pPr>
      <a:lvl2pPr marL="755992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4115" kern="1200">
          <a:solidFill>
            <a:schemeClr val="tx1"/>
          </a:solidFill>
          <a:latin typeface="+mn-lt"/>
          <a:ea typeface="+mn-ea"/>
          <a:cs typeface="+mn-cs"/>
        </a:defRPr>
      </a:lvl2pPr>
      <a:lvl3pPr marL="1262320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6315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4pPr>
      <a:lvl5pPr marL="2272642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5pPr>
      <a:lvl6pPr marL="2778992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6pPr>
      <a:lvl7pPr marL="3284262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7pPr>
      <a:lvl8pPr marL="3789534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8pPr>
      <a:lvl9pPr marL="4294806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1pPr>
      <a:lvl2pPr marL="505272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2pPr>
      <a:lvl3pPr marL="1010542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3pPr>
      <a:lvl4pPr marL="1515814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4pPr>
      <a:lvl5pPr marL="2021085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5pPr>
      <a:lvl6pPr marL="2526355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6pPr>
      <a:lvl7pPr marL="3031627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7pPr>
      <a:lvl8pPr marL="3536899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8pPr>
      <a:lvl9pPr marL="4042169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75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  <p:sldLayoutId id="2147484100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 Light" panose="020F0302020204030204" pitchFamily="34" charset="0"/>
        </a:defRPr>
      </a:lvl5pPr>
      <a:lvl6pPr marL="505272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6pPr>
      <a:lvl7pPr marL="1010542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7pPr>
      <a:lvl8pPr marL="1515814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8pPr>
      <a:lvl9pPr marL="2021085" algn="l" rtl="0" fontAlgn="base">
        <a:lnSpc>
          <a:spcPct val="90000"/>
        </a:lnSpc>
        <a:spcBef>
          <a:spcPct val="0"/>
        </a:spcBef>
        <a:spcAft>
          <a:spcPct val="0"/>
        </a:spcAft>
        <a:defRPr sz="4862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51997" indent="-251997" algn="l" rtl="0" eaLnBrk="0" fontAlgn="base" hangingPunct="0">
        <a:lnSpc>
          <a:spcPct val="90000"/>
        </a:lnSpc>
        <a:spcBef>
          <a:spcPts val="1102"/>
        </a:spcBef>
        <a:spcAft>
          <a:spcPct val="0"/>
        </a:spcAft>
        <a:buFont typeface="Arial" pitchFamily="34" charset="0"/>
        <a:buChar char="•"/>
        <a:defRPr sz="3087" kern="1200">
          <a:solidFill>
            <a:schemeClr val="tx1"/>
          </a:solidFill>
          <a:latin typeface="+mn-lt"/>
          <a:ea typeface="+mn-ea"/>
          <a:cs typeface="+mn-cs"/>
        </a:defRPr>
      </a:lvl1pPr>
      <a:lvl2pPr marL="755992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4115" kern="1200">
          <a:solidFill>
            <a:schemeClr val="tx1"/>
          </a:solidFill>
          <a:latin typeface="+mn-lt"/>
          <a:ea typeface="+mn-ea"/>
          <a:cs typeface="+mn-cs"/>
        </a:defRPr>
      </a:lvl2pPr>
      <a:lvl3pPr marL="1262320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6315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4pPr>
      <a:lvl5pPr marL="2272642" indent="-251997" algn="l" rtl="0" eaLnBrk="0" fontAlgn="base" hangingPunct="0">
        <a:lnSpc>
          <a:spcPct val="90000"/>
        </a:lnSpc>
        <a:spcBef>
          <a:spcPts val="551"/>
        </a:spcBef>
        <a:spcAft>
          <a:spcPct val="0"/>
        </a:spcAft>
        <a:buFont typeface="Arial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5pPr>
      <a:lvl6pPr marL="2778992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6pPr>
      <a:lvl7pPr marL="3284262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7pPr>
      <a:lvl8pPr marL="3789534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8pPr>
      <a:lvl9pPr marL="4294806" indent="-252635" algn="l" defTabSz="1010542" rtl="0" eaLnBrk="1" latinLnBrk="0" hangingPunct="1">
        <a:lnSpc>
          <a:spcPct val="90000"/>
        </a:lnSpc>
        <a:spcBef>
          <a:spcPts val="553"/>
        </a:spcBef>
        <a:buFont typeface="Arial" panose="020B0604020202020204" pitchFamily="34" charset="0"/>
        <a:buChar char="•"/>
        <a:defRPr sz="19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1pPr>
      <a:lvl2pPr marL="505272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2pPr>
      <a:lvl3pPr marL="1010542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3pPr>
      <a:lvl4pPr marL="1515814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4pPr>
      <a:lvl5pPr marL="2021085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5pPr>
      <a:lvl6pPr marL="2526355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6pPr>
      <a:lvl7pPr marL="3031627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7pPr>
      <a:lvl8pPr marL="3536899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8pPr>
      <a:lvl9pPr marL="4042169" algn="l" defTabSz="1010542" rtl="0" eaLnBrk="1" latinLnBrk="0" hangingPunct="1">
        <a:defRPr sz="19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403F7-531A-A754-3C25-4ABAC7D27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321186-2A34-138F-9782-9AC7FFA50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5" y="2012414"/>
            <a:ext cx="1159180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21E506-8D1E-61B0-2F79-D711781DB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85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DE454-2820-4355-977B-31ED5BD325B0}" type="datetimeFigureOut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08.09.2023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468917-F9CE-3F14-7264-503D062E3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51926" y="7006699"/>
            <a:ext cx="453592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57651E-AED6-DBD1-2A37-F85A00A68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91841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0423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EF8312-D811-498B-863C-C22A58647322}" type="slidenum">
              <a:rPr kumimoji="0" lang="ru-RU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423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560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chart" Target="../charts/char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.xml"/><Relationship Id="rId7" Type="http://schemas.openxmlformats.org/officeDocument/2006/relationships/image" Target="../media/image6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A3BCC026-D41F-4484-AC63-1950436B9D32}"/>
              </a:ext>
            </a:extLst>
          </p:cNvPr>
          <p:cNvSpPr/>
          <p:nvPr/>
        </p:nvSpPr>
        <p:spPr>
          <a:xfrm>
            <a:off x="-5081" y="0"/>
            <a:ext cx="13444856" cy="5345998"/>
          </a:xfrm>
          <a:prstGeom prst="rect">
            <a:avLst/>
          </a:prstGeom>
          <a:pattFill prst="pct20">
            <a:fgClr>
              <a:srgbClr val="0070C0"/>
            </a:fgClr>
            <a:bgClr>
              <a:schemeClr val="tx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6" tIns="45697" rIns="91396" bIns="45697" anchor="ctr"/>
          <a:lstStyle/>
          <a:p>
            <a:pPr algn="ctr" defTabSz="1014491" eaLnBrk="0" hangingPunct="0">
              <a:defRPr/>
            </a:pPr>
            <a:endParaRPr lang="en-US" sz="2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1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CB44B674-4B83-437E-9D27-4646BEA5E009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4508" y="1445815"/>
            <a:ext cx="2810756" cy="28148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" name="Группа 101">
            <a:extLst>
              <a:ext uri="{FF2B5EF4-FFF2-40B4-BE49-F238E27FC236}">
                <a16:creationId xmlns:a16="http://schemas.microsoft.com/office/drawing/2014/main" id="{DA116948-7F2A-4BEB-90E2-3ED087441C93}"/>
              </a:ext>
            </a:extLst>
          </p:cNvPr>
          <p:cNvGrpSpPr/>
          <p:nvPr/>
        </p:nvGrpSpPr>
        <p:grpSpPr>
          <a:xfrm>
            <a:off x="8200373" y="2135780"/>
            <a:ext cx="5106475" cy="1427942"/>
            <a:chOff x="6913248" y="5262784"/>
            <a:chExt cx="4914893" cy="1295402"/>
          </a:xfrm>
          <a:solidFill>
            <a:srgbClr val="0C6CBD"/>
          </a:solidFill>
        </p:grpSpPr>
        <p:grpSp>
          <p:nvGrpSpPr>
            <p:cNvPr id="103" name="Группа 21">
              <a:extLst>
                <a:ext uri="{FF2B5EF4-FFF2-40B4-BE49-F238E27FC236}">
                  <a16:creationId xmlns:a16="http://schemas.microsoft.com/office/drawing/2014/main" id="{6DA6FBD2-1CFC-4016-81DA-F65FF52614FA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113" name="Graphic 1">
                <a:extLst>
                  <a:ext uri="{FF2B5EF4-FFF2-40B4-BE49-F238E27FC236}">
                    <a16:creationId xmlns:a16="http://schemas.microsoft.com/office/drawing/2014/main" id="{CF1CFA52-0940-4A9F-85CD-0C0933F335E2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Graphic 1">
                <a:extLst>
                  <a:ext uri="{FF2B5EF4-FFF2-40B4-BE49-F238E27FC236}">
                    <a16:creationId xmlns:a16="http://schemas.microsoft.com/office/drawing/2014/main" id="{68911975-B30B-4ABE-BFF8-BD381CE31403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Graphic 1">
                <a:extLst>
                  <a:ext uri="{FF2B5EF4-FFF2-40B4-BE49-F238E27FC236}">
                    <a16:creationId xmlns:a16="http://schemas.microsoft.com/office/drawing/2014/main" id="{66BB04E9-6DFD-4E4A-BF02-9BBA66AE98DE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Graphic 1">
                <a:extLst>
                  <a:ext uri="{FF2B5EF4-FFF2-40B4-BE49-F238E27FC236}">
                    <a16:creationId xmlns:a16="http://schemas.microsoft.com/office/drawing/2014/main" id="{454A54D9-C5E7-40C9-97DD-11B04BC28CA9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" name="Graphic 1">
                <a:extLst>
                  <a:ext uri="{FF2B5EF4-FFF2-40B4-BE49-F238E27FC236}">
                    <a16:creationId xmlns:a16="http://schemas.microsoft.com/office/drawing/2014/main" id="{DDBF040B-545E-4188-B9A1-1AB981819D88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Graphic 1">
                <a:extLst>
                  <a:ext uri="{FF2B5EF4-FFF2-40B4-BE49-F238E27FC236}">
                    <a16:creationId xmlns:a16="http://schemas.microsoft.com/office/drawing/2014/main" id="{A4E9466B-BF7F-478D-9CC8-E0F336B6F944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Graphic 1">
                <a:extLst>
                  <a:ext uri="{FF2B5EF4-FFF2-40B4-BE49-F238E27FC236}">
                    <a16:creationId xmlns:a16="http://schemas.microsoft.com/office/drawing/2014/main" id="{53E52294-153A-4FBD-9112-25104E58F069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Graphic 1">
                <a:extLst>
                  <a:ext uri="{FF2B5EF4-FFF2-40B4-BE49-F238E27FC236}">
                    <a16:creationId xmlns:a16="http://schemas.microsoft.com/office/drawing/2014/main" id="{E8EC8002-92ED-416F-83AA-733AF51BD569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4" name="Группа 21">
              <a:extLst>
                <a:ext uri="{FF2B5EF4-FFF2-40B4-BE49-F238E27FC236}">
                  <a16:creationId xmlns:a16="http://schemas.microsoft.com/office/drawing/2014/main" id="{A59F9D55-0203-4818-8036-960239665DB4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105" name="Graphic 1">
                <a:extLst>
                  <a:ext uri="{FF2B5EF4-FFF2-40B4-BE49-F238E27FC236}">
                    <a16:creationId xmlns:a16="http://schemas.microsoft.com/office/drawing/2014/main" id="{B32ED6C2-7ED8-4E58-9BFA-9575357E01DE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Graphic 1">
                <a:extLst>
                  <a:ext uri="{FF2B5EF4-FFF2-40B4-BE49-F238E27FC236}">
                    <a16:creationId xmlns:a16="http://schemas.microsoft.com/office/drawing/2014/main" id="{AD862E38-73BA-41AD-B197-95363DEBD330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Graphic 1">
                <a:extLst>
                  <a:ext uri="{FF2B5EF4-FFF2-40B4-BE49-F238E27FC236}">
                    <a16:creationId xmlns:a16="http://schemas.microsoft.com/office/drawing/2014/main" id="{CD43CABA-B572-4768-8B21-E9DA8A386897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Graphic 1">
                <a:extLst>
                  <a:ext uri="{FF2B5EF4-FFF2-40B4-BE49-F238E27FC236}">
                    <a16:creationId xmlns:a16="http://schemas.microsoft.com/office/drawing/2014/main" id="{DFCCFB9E-796D-45C8-9D4B-7214B5E86446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Graphic 1">
                <a:extLst>
                  <a:ext uri="{FF2B5EF4-FFF2-40B4-BE49-F238E27FC236}">
                    <a16:creationId xmlns:a16="http://schemas.microsoft.com/office/drawing/2014/main" id="{17114EF9-A875-4D96-A350-F8A76F601F60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Graphic 1">
                <a:extLst>
                  <a:ext uri="{FF2B5EF4-FFF2-40B4-BE49-F238E27FC236}">
                    <a16:creationId xmlns:a16="http://schemas.microsoft.com/office/drawing/2014/main" id="{337B3D36-A053-47D4-8BD6-5838F3A8B17E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Graphic 1">
                <a:extLst>
                  <a:ext uri="{FF2B5EF4-FFF2-40B4-BE49-F238E27FC236}">
                    <a16:creationId xmlns:a16="http://schemas.microsoft.com/office/drawing/2014/main" id="{AAF7F6D4-6267-4CC6-9CDA-14B19BF9B8C3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Graphic 1">
                <a:extLst>
                  <a:ext uri="{FF2B5EF4-FFF2-40B4-BE49-F238E27FC236}">
                    <a16:creationId xmlns:a16="http://schemas.microsoft.com/office/drawing/2014/main" id="{5EE65ED5-A044-480B-9C94-A45F400316EF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0" name="Группа 139">
            <a:extLst>
              <a:ext uri="{FF2B5EF4-FFF2-40B4-BE49-F238E27FC236}">
                <a16:creationId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>
            <a:off x="136643" y="2135780"/>
            <a:ext cx="5106475" cy="1427942"/>
            <a:chOff x="6913248" y="5262784"/>
            <a:chExt cx="4914893" cy="1295402"/>
          </a:xfrm>
          <a:solidFill>
            <a:srgbClr val="0C6CBD"/>
          </a:solidFill>
        </p:grpSpPr>
        <p:grpSp>
          <p:nvGrpSpPr>
            <p:cNvPr id="141" name="Группа 21">
              <a:extLst>
                <a:ext uri="{FF2B5EF4-FFF2-40B4-BE49-F238E27FC236}">
                  <a16:creationId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7499561" y="4676471"/>
              <a:ext cx="1295402" cy="2468028"/>
              <a:chOff x="464266" y="2731227"/>
              <a:chExt cx="970345" cy="1850028"/>
            </a:xfrm>
            <a:grpFill/>
          </p:grpSpPr>
          <p:sp>
            <p:nvSpPr>
              <p:cNvPr id="151" name="Graphic 1">
                <a:extLst>
                  <a:ext uri="{FF2B5EF4-FFF2-40B4-BE49-F238E27FC236}">
                    <a16:creationId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Graphic 1">
                <a:extLst>
                  <a:ext uri="{FF2B5EF4-FFF2-40B4-BE49-F238E27FC236}">
                    <a16:creationId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Graphic 1">
                <a:extLst>
                  <a:ext uri="{FF2B5EF4-FFF2-40B4-BE49-F238E27FC236}">
                    <a16:creationId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Graphic 1">
                <a:extLst>
                  <a:ext uri="{FF2B5EF4-FFF2-40B4-BE49-F238E27FC236}">
                    <a16:creationId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Graphic 1">
                <a:extLst>
                  <a:ext uri="{FF2B5EF4-FFF2-40B4-BE49-F238E27FC236}">
                    <a16:creationId xmlns:a16="http://schemas.microsoft.com/office/drawing/2014/main" id="{2DC0A96A-72C3-4514-A708-EF2CE4C2B294}"/>
                  </a:ext>
                </a:extLst>
              </p:cNvPr>
              <p:cNvSpPr/>
              <p:nvPr/>
            </p:nvSpPr>
            <p:spPr>
              <a:xfrm>
                <a:off x="464266" y="3648308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Graphic 1">
                <a:extLst>
                  <a:ext uri="{FF2B5EF4-FFF2-40B4-BE49-F238E27FC236}">
                    <a16:creationId xmlns:a16="http://schemas.microsoft.com/office/drawing/2014/main" id="{9D10D7EB-ACCA-48A7-B81A-2B0BABD30BA3}"/>
                  </a:ext>
                </a:extLst>
              </p:cNvPr>
              <p:cNvSpPr/>
              <p:nvPr/>
            </p:nvSpPr>
            <p:spPr>
              <a:xfrm>
                <a:off x="949437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Graphic 1">
                <a:extLst>
                  <a:ext uri="{FF2B5EF4-FFF2-40B4-BE49-F238E27FC236}">
                    <a16:creationId xmlns:a16="http://schemas.microsoft.com/office/drawing/2014/main" id="{050CC6E2-C821-44D1-A725-CE9080AE55F2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Graphic 1">
                <a:extLst>
                  <a:ext uri="{FF2B5EF4-FFF2-40B4-BE49-F238E27FC236}">
                    <a16:creationId xmlns:a16="http://schemas.microsoft.com/office/drawing/2014/main" id="{44A1BAB2-8262-4B57-A6CD-7D1E72A204E6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2" name="Группа 21">
              <a:extLst>
                <a:ext uri="{FF2B5EF4-FFF2-40B4-BE49-F238E27FC236}">
                  <a16:creationId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9946426" y="4676471"/>
              <a:ext cx="1295400" cy="2468030"/>
              <a:chOff x="464266" y="2731226"/>
              <a:chExt cx="970344" cy="1850029"/>
            </a:xfrm>
            <a:grpFill/>
          </p:grpSpPr>
          <p:sp>
            <p:nvSpPr>
              <p:cNvPr id="143" name="Graphic 1">
                <a:extLst>
                  <a:ext uri="{FF2B5EF4-FFF2-40B4-BE49-F238E27FC236}">
                    <a16:creationId xmlns:a16="http://schemas.microsoft.com/office/drawing/2014/main" id="{3F8691C7-A1B8-4561-B2AA-91A455FED2FF}"/>
                  </a:ext>
                </a:extLst>
              </p:cNvPr>
              <p:cNvSpPr/>
              <p:nvPr/>
            </p:nvSpPr>
            <p:spPr>
              <a:xfrm>
                <a:off x="464266" y="2731226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Graphic 1">
                <a:extLst>
                  <a:ext uri="{FF2B5EF4-FFF2-40B4-BE49-F238E27FC236}">
                    <a16:creationId xmlns:a16="http://schemas.microsoft.com/office/drawing/2014/main" id="{33D2E5A2-5B39-4AF1-B9B9-14F35386A78B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Graphic 1">
                <a:extLst>
                  <a:ext uri="{FF2B5EF4-FFF2-40B4-BE49-F238E27FC236}">
                    <a16:creationId xmlns:a16="http://schemas.microsoft.com/office/drawing/2014/main" id="{06A9DB0F-BBE4-4D4C-ADC7-43759C2A8AF4}"/>
                  </a:ext>
                </a:extLst>
              </p:cNvPr>
              <p:cNvSpPr/>
              <p:nvPr/>
            </p:nvSpPr>
            <p:spPr>
              <a:xfrm>
                <a:off x="464266" y="318976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Graphic 1">
                <a:extLst>
                  <a:ext uri="{FF2B5EF4-FFF2-40B4-BE49-F238E27FC236}">
                    <a16:creationId xmlns:a16="http://schemas.microsoft.com/office/drawing/2014/main" id="{60FD6759-4FBC-4433-819D-584856C22B99}"/>
                  </a:ext>
                </a:extLst>
              </p:cNvPr>
              <p:cNvSpPr/>
              <p:nvPr/>
            </p:nvSpPr>
            <p:spPr>
              <a:xfrm>
                <a:off x="949438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Graphic 1">
                <a:extLst>
                  <a:ext uri="{FF2B5EF4-FFF2-40B4-BE49-F238E27FC236}">
                    <a16:creationId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Graphic 1">
                <a:extLst>
                  <a:ext uri="{FF2B5EF4-FFF2-40B4-BE49-F238E27FC236}">
                    <a16:creationId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Graphic 1">
                <a:extLst>
                  <a:ext uri="{FF2B5EF4-FFF2-40B4-BE49-F238E27FC236}">
                    <a16:creationId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Graphic 1">
                <a:extLst>
                  <a:ext uri="{FF2B5EF4-FFF2-40B4-BE49-F238E27FC236}">
                    <a16:creationId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defTabSz="1014491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59" name="TextBox 7">
            <a:extLst>
              <a:ext uri="{FF2B5EF4-FFF2-40B4-BE49-F238E27FC236}">
                <a16:creationId xmlns:a16="http://schemas.microsoft.com/office/drawing/2014/main" id="{946BD61A-E0B8-41B3-957A-A39B81ABD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558" y="7053850"/>
            <a:ext cx="4112324" cy="369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6" tIns="45697" rIns="91396" bIns="45697">
            <a:spAutoFit/>
          </a:bodyPr>
          <a:lstStyle>
            <a:lvl1pPr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algn="ctr" defTabSz="10144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 Астана қ., 2023 ж. </a:t>
            </a:r>
            <a:r>
              <a:rPr lang="ru-RU" altLang="ru-RU" sz="1800" b="1" dirty="0" err="1" smtClean="0">
                <a:solidFill>
                  <a:srgbClr val="194B75"/>
                </a:solidFill>
                <a:latin typeface="Arial" panose="020B0604020202020204" pitchFamily="34" charset="0"/>
              </a:rPr>
              <a:t>қыркүйек</a:t>
            </a:r>
            <a:endParaRPr lang="ru-RU" altLang="ru-RU" sz="1800" b="1" dirty="0">
              <a:solidFill>
                <a:srgbClr val="194B75"/>
              </a:solidFill>
              <a:latin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CAE5FE0-3045-466B-80BC-B7BC6F20E385}"/>
              </a:ext>
            </a:extLst>
          </p:cNvPr>
          <p:cNvSpPr txBox="1"/>
          <p:nvPr/>
        </p:nvSpPr>
        <p:spPr>
          <a:xfrm>
            <a:off x="136643" y="37708"/>
            <a:ext cx="13170204" cy="461649"/>
          </a:xfrm>
          <a:prstGeom prst="rect">
            <a:avLst/>
          </a:prstGeom>
          <a:noFill/>
        </p:spPr>
        <p:txBody>
          <a:bodyPr wrap="square" lIns="91396" tIns="45697" rIns="91396" bIns="45697">
            <a:spAutoFit/>
          </a:bodyPr>
          <a:lstStyle/>
          <a:p>
            <a:pPr algn="ctr" defTabSz="10144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 err="1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altLang="ru-RU" sz="2400" b="1" dirty="0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altLang="ru-RU" sz="2400" b="1" dirty="0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b="1" dirty="0" err="1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altLang="ru-RU" sz="2400" b="1" dirty="0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экономика  </a:t>
            </a:r>
            <a:r>
              <a:rPr lang="ru-RU" altLang="ru-RU" sz="2400" b="1" dirty="0" err="1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altLang="ru-RU" sz="2400" b="1" dirty="0">
              <a:solidFill>
                <a:srgbClr val="194B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EA19B673-C9B5-A359-A599-5CE351382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1" y="5745705"/>
            <a:ext cx="13099456" cy="81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solidFill>
                  <a:srgbClr val="194B75"/>
                </a:solidFill>
                <a:latin typeface="Arial" panose="020B0604020202020204" pitchFamily="34" charset="0"/>
              </a:rPr>
              <a:t>ӘЛЕУМЕТТІК-ЭКОНОМИКАЛЫҚ </a:t>
            </a:r>
            <a:r>
              <a:rPr lang="ru-RU" altLang="ru-RU" sz="20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ДАМУ</a:t>
            </a:r>
            <a:r>
              <a:rPr lang="kk-KZ" altLang="ru-RU" sz="20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ДЫҢ</a:t>
            </a:r>
            <a:r>
              <a:rPr lang="ru-RU" altLang="ru-RU" sz="20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>
                <a:solidFill>
                  <a:srgbClr val="194B75"/>
                </a:solidFill>
                <a:latin typeface="Arial" panose="020B0604020202020204" pitchFamily="34" charset="0"/>
              </a:rPr>
              <a:t>2024 – 2028 ЖЫЛДАРҒА АРНАЛҒАН </a:t>
            </a:r>
            <a:r>
              <a:rPr lang="ru-RU" altLang="ru-RU" sz="20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БОЛЖАМЫ ТУРАЛЫ </a:t>
            </a:r>
            <a:endParaRPr lang="kk-KZ" altLang="ru-RU" sz="2000" b="1" dirty="0">
              <a:solidFill>
                <a:srgbClr val="194B75"/>
              </a:solidFill>
              <a:latin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kk-KZ" altLang="ru-RU" sz="2000" b="1" dirty="0" smtClean="0">
                <a:solidFill>
                  <a:srgbClr val="194B75"/>
                </a:solidFill>
                <a:latin typeface="Arial" panose="020B0604020202020204" pitchFamily="34" charset="0"/>
              </a:rPr>
              <a:t>ҰЛТТЫҚ ҚОРДАН 2024 – 2026 ЖЫЛДАРҒА АРНАЛҒАН КЕПІЛДЕНДІРІЛГЕН ТРАНСФЕРТ ТУРАЛЫ</a:t>
            </a:r>
            <a:endParaRPr lang="kk-KZ" altLang="ru-RU" sz="2000" b="1" dirty="0">
              <a:solidFill>
                <a:srgbClr val="194B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057E29A-F5A0-B872-B463-499D85E7B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44905"/>
              </p:ext>
            </p:extLst>
          </p:nvPr>
        </p:nvGraphicFramePr>
        <p:xfrm>
          <a:off x="746320" y="1179906"/>
          <a:ext cx="11951120" cy="5896865"/>
        </p:xfrm>
        <a:graphic>
          <a:graphicData uri="http://schemas.openxmlformats.org/drawingml/2006/table">
            <a:tbl>
              <a:tblPr/>
              <a:tblGrid>
                <a:gridCol w="4442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1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1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15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15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15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7425"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805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 </a:t>
                      </a:r>
                      <a:endParaRPr lang="ru-RU" sz="1600" b="1" i="0" u="none" strike="noStrike" kern="1200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7805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Болжам </a:t>
                      </a:r>
                      <a:endParaRPr lang="ru-RU" sz="1600" b="1" i="0" u="none" strike="noStrike" kern="1200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7805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kern="1200" dirty="0">
                        <a:solidFill>
                          <a:schemeClr val="bg2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425"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</a:t>
                      </a:r>
                      <a:r>
                        <a:rPr lang="en-US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1600" b="1" i="0" u="none" strike="noStrike" kern="1200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2025</a:t>
                      </a: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2026</a:t>
                      </a: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2027</a:t>
                      </a: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8097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2028</a:t>
                      </a:r>
                    </a:p>
                  </a:txBody>
                  <a:tcPr marL="5973" marR="5973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Brent</a:t>
                      </a: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мұнайының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бағасы</a:t>
                      </a:r>
                      <a:r>
                        <a:rPr lang="ru-RU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lang="ru-RU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$/баррель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Есеп</a:t>
                      </a:r>
                      <a:r>
                        <a:rPr lang="ru-RU" sz="16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айырысу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i="0" u="none" strike="noStrike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бағамы</a:t>
                      </a:r>
                      <a:r>
                        <a:rPr lang="ru-RU" sz="16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600" b="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теңге/$</a:t>
                      </a:r>
                      <a:endParaRPr lang="ru-RU" sz="1600" b="0" i="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593186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780581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Инфляция, %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9-11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6-8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5,5-7,5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9398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780581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өндіру көлемі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млн 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тонн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90,5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102,0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80698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ЖІӨ, </a:t>
                      </a:r>
                      <a:r>
                        <a:rPr lang="ru-RU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 теңге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119 124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135 011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153 035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172 591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194 228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218 453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425">
                <a:tc>
                  <a:txBody>
                    <a:bodyPr/>
                    <a:lstStyle/>
                    <a:p>
                      <a:pPr marL="0" marR="0" indent="0" algn="l" defTabSz="7805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ЖІӨ, </a:t>
                      </a:r>
                      <a:r>
                        <a:rPr lang="ru-RU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 </a:t>
                      </a:r>
                      <a:r>
                        <a:rPr lang="ru-RU" sz="1600" b="0" i="0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264,7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293,5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332,7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375,2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422,2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474,9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689065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ЖІӨ-</a:t>
                      </a:r>
                      <a:r>
                        <a:rPr lang="ru-RU" sz="16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нің</a:t>
                      </a:r>
                      <a:r>
                        <a:rPr lang="ru-RU" sz="16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нақты өсуі</a:t>
                      </a:r>
                      <a:r>
                        <a:rPr lang="ru-RU" sz="16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6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105,6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68753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Жан басына шаққандағы ЖІӨ</a:t>
                      </a:r>
                      <a:r>
                        <a:rPr lang="ru-RU" sz="1600" b="0" i="1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1" u="none" strike="noStrike" kern="1200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13 306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14 567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16 314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18 185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20 233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22 501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Ауыл шаруашылығы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104,6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Өнеркәсіп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</a:txBody>
                  <a:tcPr marL="36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104,3</a:t>
                      </a:r>
                    </a:p>
                  </a:txBody>
                  <a:tcPr marL="0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105,8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103,5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lvl="0" algn="l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Тау-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өндіру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100,8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101,6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Өңдеу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104,2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Құрылыс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108,1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109,3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Сауда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106,5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107,8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107,9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7425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Көлік</a:t>
                      </a:r>
                      <a:r>
                        <a:rPr lang="ru-RU" sz="1600" b="0" i="0" u="none" strike="noStrike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105,0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105,6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105,7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106,2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106,3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106,4</a:t>
                      </a:r>
                    </a:p>
                  </a:txBody>
                  <a:tcPr marL="9525" marR="36000" marT="9525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5876">
                <a:tc gridSpan="7"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ctr"/>
                      <a:endParaRPr lang="ru-RU" sz="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16739119"/>
                  </a:ext>
                </a:extLst>
              </a:tr>
              <a:tr h="263691">
                <a:tc gridSpan="7">
                  <a:txBody>
                    <a:bodyPr/>
                    <a:lstStyle/>
                    <a:p>
                      <a:pPr marL="0" marR="0" indent="0" algn="ctr" defTabSz="7805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Сыртқы сауда айналымы </a:t>
                      </a:r>
                      <a:endParaRPr lang="ru-RU" sz="1600" b="1" i="0" u="none" strike="noStrike" dirty="0">
                        <a:solidFill>
                          <a:schemeClr val="bg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3691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Тауарлар экспорты</a:t>
                      </a:r>
                      <a:r>
                        <a:rPr lang="ru-RU" sz="1600" b="0" i="0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млрд $ </a:t>
                      </a:r>
                      <a:r>
                        <a:rPr lang="ru-RU" sz="1200" b="0" i="1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(ҰЭМ</a:t>
                      </a:r>
                      <a:r>
                        <a:rPr lang="ru-RU" sz="1200" b="0" i="1" u="none" strike="noStrike" kern="1200" baseline="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бағасы</a:t>
                      </a:r>
                      <a:r>
                        <a:rPr lang="ru-RU" sz="1200" b="0" i="1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200" b="0" i="0" u="none" strike="noStrike" kern="1200" dirty="0">
                        <a:solidFill>
                          <a:srgbClr val="7F7F7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79,7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83,1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89,7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88,9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91,8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94,8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3691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Тауарлар  импорты</a:t>
                      </a:r>
                      <a:r>
                        <a:rPr lang="ru-RU" sz="1600" b="0" i="0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млрд $ </a:t>
                      </a:r>
                      <a:r>
                        <a:rPr lang="ru-RU" sz="1200" b="0" i="1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(ҰБ</a:t>
                      </a:r>
                      <a:r>
                        <a:rPr lang="ru-RU" sz="1200" b="0" i="1" u="none" strike="noStrike" kern="1200" baseline="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бағасы</a:t>
                      </a:r>
                      <a:r>
                        <a:rPr lang="ru-RU" sz="1200" b="0" i="1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600" b="0" i="1" u="none" strike="noStrike" kern="1200" dirty="0">
                        <a:solidFill>
                          <a:srgbClr val="7F7F7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59,2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60,7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61,3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62,5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64,0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65,6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3691">
                <a:tc>
                  <a:txBody>
                    <a:bodyPr/>
                    <a:lstStyle>
                      <a:lvl1pPr marL="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48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970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1454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93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242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2908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3392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3875" algn="l" defTabSz="780970" rtl="0" eaLnBrk="1" latinLnBrk="0" hangingPunct="1">
                        <a:defRPr sz="1537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 fontAlgn="ctr"/>
                      <a:r>
                        <a:rPr lang="ru-RU" sz="1600" b="0" i="0" u="none" strike="noStrike" dirty="0" smtClean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Сауда теңгерімі сальдосы</a:t>
                      </a:r>
                      <a:r>
                        <a:rPr lang="ru-RU" sz="1600" b="0" i="0" u="none" strike="noStrike" kern="1200" dirty="0" smtClean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млрд </a:t>
                      </a:r>
                      <a:r>
                        <a:rPr lang="ru-RU" sz="1600" b="0" i="0" u="none" strike="noStrike" kern="1200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20,5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22,4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28,4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26,4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27,8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>
                          <a:solidFill>
                            <a:schemeClr val="bg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29,2</a:t>
                      </a:r>
                    </a:p>
                  </a:txBody>
                  <a:tcPr marL="9525" marR="36000" marT="9525" marB="0" anchor="b">
                    <a:lnL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146304"/>
            <a:ext cx="11951123" cy="7315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l" defTabSz="7805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600"/>
              </a:buClr>
              <a:buSzPct val="70000"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Макрокөрсеткіштерді болжау сценарийі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0" marR="0" lvl="0" indent="0" algn="l" defTabSz="7805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600"/>
              </a:buClr>
              <a:buSzPct val="70000"/>
              <a:buFontTx/>
              <a:buNone/>
              <a:tabLst/>
              <a:defRPr/>
            </a:pP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(базалық сценарий: мұнай бағасы </a:t>
            </a:r>
            <a:r>
              <a:rPr kumimoji="0" lang="kk-KZ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</a:rPr>
              <a:t>80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 $/баррель, бағам 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</a:rPr>
              <a:t>460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 теңге/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$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</a:rPr>
              <a:t>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49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252000"/>
            <a:ext cx="11951123" cy="46513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l" defTabSz="7805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600"/>
              </a:buClr>
              <a:buSzPct val="70000"/>
              <a:buFontTx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rPr>
              <a:t>Республикалық бюджет пен Ұлттық қордың параметрлерін айқындау кезіндегі негізгі міндеттер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aphicFrame>
        <p:nvGraphicFramePr>
          <p:cNvPr id="42" name="Таблица 41">
            <a:extLst>
              <a:ext uri="{FF2B5EF4-FFF2-40B4-BE49-F238E27FC236}">
                <a16:creationId xmlns:a16="http://schemas.microsoft.com/office/drawing/2014/main" id="{52D69EB0-C97C-B552-DFE6-30D391CAF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06257"/>
              </p:ext>
            </p:extLst>
          </p:nvPr>
        </p:nvGraphicFramePr>
        <p:xfrm>
          <a:off x="1241811" y="1288551"/>
          <a:ext cx="10532467" cy="4982571"/>
        </p:xfrm>
        <a:graphic>
          <a:graphicData uri="http://schemas.openxmlformats.org/drawingml/2006/table">
            <a:tbl>
              <a:tblPr firstRow="1" bandRow="1"/>
              <a:tblGrid>
                <a:gridCol w="265062">
                  <a:extLst>
                    <a:ext uri="{9D8B030D-6E8A-4147-A177-3AD203B41FA5}">
                      <a16:colId xmlns:a16="http://schemas.microsoft.com/office/drawing/2014/main" val="3107607943"/>
                    </a:ext>
                  </a:extLst>
                </a:gridCol>
                <a:gridCol w="10267405">
                  <a:extLst>
                    <a:ext uri="{9D8B030D-6E8A-4147-A177-3AD203B41FA5}">
                      <a16:colId xmlns:a16="http://schemas.microsoft.com/office/drawing/2014/main" val="3533964584"/>
                    </a:ext>
                  </a:extLst>
                </a:gridCol>
              </a:tblGrid>
              <a:tr h="1660857"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70072" rtl="0" eaLnBrk="1" latinLnBrk="0" hangingPunct="1"/>
                      <a:endParaRPr lang="ru-RU" sz="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776222" rtl="0" eaLnBrk="1" latinLnBrk="0" hangingPunct="1"/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Бюджеттік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параметрлердің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тұрақтылығын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қамтамасыз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ету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ұлттық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қордың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жинақ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функциясын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күшейту</a:t>
                      </a:r>
                      <a:endParaRPr lang="ru-RU" sz="2600" b="0" kern="1200" cap="small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07094"/>
                  </a:ext>
                </a:extLst>
              </a:tr>
              <a:tr h="1660857"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70072" rtl="0" eaLnBrk="1" latinLnBrk="0" hangingPunct="1"/>
                      <a:endParaRPr lang="ru-RU" sz="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7762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Орта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ұзақ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мерзімді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кезеңде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бюджет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саясатының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ықтимал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тәуекелдерін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бағалауды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жүзеге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асыру</a:t>
                      </a:r>
                      <a:endParaRPr lang="ru-RU" sz="2600" b="0" kern="1200" cap="small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698962"/>
                  </a:ext>
                </a:extLst>
              </a:tr>
              <a:tr h="1660857"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770072" rtl="0" eaLnBrk="1" latinLnBrk="0" hangingPunct="1"/>
                      <a:endParaRPr lang="ru-RU" sz="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7762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Мемлекеттік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қаржының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нысаналы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бағдарларының</a:t>
                      </a:r>
                      <a:r>
                        <a:rPr lang="ru-RU" sz="2600" b="0" kern="1200" cap="small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теңгерімділігін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қалпына</a:t>
                      </a:r>
                      <a:r>
                        <a:rPr lang="ru-RU" sz="2600" b="0" kern="1200" cap="small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600" b="0" kern="1200" cap="small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келтіру</a:t>
                      </a:r>
                      <a:endParaRPr lang="ru-RU" sz="2600" b="0" kern="1200" cap="small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>
                          <a:lumMod val="75000"/>
                        </a:srgb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43684"/>
                  </a:ext>
                </a:extLst>
              </a:tr>
            </a:tbl>
          </a:graphicData>
        </a:graphic>
      </p:graphicFrame>
      <p:grpSp>
        <p:nvGrpSpPr>
          <p:cNvPr id="44" name="Group 201">
            <a:extLst>
              <a:ext uri="{FF2B5EF4-FFF2-40B4-BE49-F238E27FC236}">
                <a16:creationId xmlns:a16="http://schemas.microsoft.com/office/drawing/2014/main" id="{535F72F0-9ADD-451C-D473-5E00E1F77DEB}"/>
              </a:ext>
            </a:extLst>
          </p:cNvPr>
          <p:cNvGrpSpPr/>
          <p:nvPr/>
        </p:nvGrpSpPr>
        <p:grpSpPr>
          <a:xfrm>
            <a:off x="746322" y="1927576"/>
            <a:ext cx="468000" cy="468000"/>
            <a:chOff x="-183939" y="-926831"/>
            <a:chExt cx="3258938" cy="4319887"/>
          </a:xfrm>
          <a:solidFill>
            <a:srgbClr val="2E75B6">
              <a:alpha val="94902"/>
            </a:srgbClr>
          </a:solidFill>
        </p:grpSpPr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097DC4FC-6264-F6E4-1A24-C6A7B0964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894" y="-926831"/>
              <a:ext cx="2864747" cy="2512561"/>
            </a:xfrm>
            <a:custGeom>
              <a:avLst/>
              <a:gdLst>
                <a:gd name="T0" fmla="*/ 180 w 1800"/>
                <a:gd name="T1" fmla="*/ 960 h 1200"/>
                <a:gd name="T2" fmla="*/ 305 w 1800"/>
                <a:gd name="T3" fmla="*/ 909 h 1200"/>
                <a:gd name="T4" fmla="*/ 482 w 1800"/>
                <a:gd name="T5" fmla="*/ 998 h 1200"/>
                <a:gd name="T6" fmla="*/ 480 w 1800"/>
                <a:gd name="T7" fmla="*/ 1020 h 1200"/>
                <a:gd name="T8" fmla="*/ 660 w 1800"/>
                <a:gd name="T9" fmla="*/ 1200 h 1200"/>
                <a:gd name="T10" fmla="*/ 840 w 1800"/>
                <a:gd name="T11" fmla="*/ 1020 h 1200"/>
                <a:gd name="T12" fmla="*/ 822 w 1800"/>
                <a:gd name="T13" fmla="*/ 943 h 1200"/>
                <a:gd name="T14" fmla="*/ 1063 w 1800"/>
                <a:gd name="T15" fmla="*/ 702 h 1200"/>
                <a:gd name="T16" fmla="*/ 1140 w 1800"/>
                <a:gd name="T17" fmla="*/ 720 h 1200"/>
                <a:gd name="T18" fmla="*/ 1320 w 1800"/>
                <a:gd name="T19" fmla="*/ 540 h 1200"/>
                <a:gd name="T20" fmla="*/ 1311 w 1800"/>
                <a:gd name="T21" fmla="*/ 487 h 1200"/>
                <a:gd name="T22" fmla="*/ 1520 w 1800"/>
                <a:gd name="T23" fmla="*/ 330 h 1200"/>
                <a:gd name="T24" fmla="*/ 1620 w 1800"/>
                <a:gd name="T25" fmla="*/ 360 h 1200"/>
                <a:gd name="T26" fmla="*/ 1800 w 1800"/>
                <a:gd name="T27" fmla="*/ 180 h 1200"/>
                <a:gd name="T28" fmla="*/ 1620 w 1800"/>
                <a:gd name="T29" fmla="*/ 0 h 1200"/>
                <a:gd name="T30" fmla="*/ 1440 w 1800"/>
                <a:gd name="T31" fmla="*/ 180 h 1200"/>
                <a:gd name="T32" fmla="*/ 1449 w 1800"/>
                <a:gd name="T33" fmla="*/ 233 h 1200"/>
                <a:gd name="T34" fmla="*/ 1240 w 1800"/>
                <a:gd name="T35" fmla="*/ 390 h 1200"/>
                <a:gd name="T36" fmla="*/ 1140 w 1800"/>
                <a:gd name="T37" fmla="*/ 360 h 1200"/>
                <a:gd name="T38" fmla="*/ 960 w 1800"/>
                <a:gd name="T39" fmla="*/ 540 h 1200"/>
                <a:gd name="T40" fmla="*/ 978 w 1800"/>
                <a:gd name="T41" fmla="*/ 617 h 1200"/>
                <a:gd name="T42" fmla="*/ 737 w 1800"/>
                <a:gd name="T43" fmla="*/ 858 h 1200"/>
                <a:gd name="T44" fmla="*/ 660 w 1800"/>
                <a:gd name="T45" fmla="*/ 840 h 1200"/>
                <a:gd name="T46" fmla="*/ 535 w 1800"/>
                <a:gd name="T47" fmla="*/ 891 h 1200"/>
                <a:gd name="T48" fmla="*/ 358 w 1800"/>
                <a:gd name="T49" fmla="*/ 802 h 1200"/>
                <a:gd name="T50" fmla="*/ 360 w 1800"/>
                <a:gd name="T51" fmla="*/ 780 h 1200"/>
                <a:gd name="T52" fmla="*/ 180 w 1800"/>
                <a:gd name="T53" fmla="*/ 600 h 1200"/>
                <a:gd name="T54" fmla="*/ 0 w 1800"/>
                <a:gd name="T55" fmla="*/ 780 h 1200"/>
                <a:gd name="T56" fmla="*/ 180 w 1800"/>
                <a:gd name="T57" fmla="*/ 960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00" h="1200">
                  <a:moveTo>
                    <a:pt x="180" y="960"/>
                  </a:moveTo>
                  <a:cubicBezTo>
                    <a:pt x="228" y="960"/>
                    <a:pt x="272" y="941"/>
                    <a:pt x="305" y="909"/>
                  </a:cubicBezTo>
                  <a:cubicBezTo>
                    <a:pt x="482" y="998"/>
                    <a:pt x="482" y="998"/>
                    <a:pt x="482" y="998"/>
                  </a:cubicBezTo>
                  <a:cubicBezTo>
                    <a:pt x="481" y="1005"/>
                    <a:pt x="480" y="1013"/>
                    <a:pt x="480" y="1020"/>
                  </a:cubicBezTo>
                  <a:cubicBezTo>
                    <a:pt x="480" y="1119"/>
                    <a:pt x="561" y="1200"/>
                    <a:pt x="660" y="1200"/>
                  </a:cubicBezTo>
                  <a:cubicBezTo>
                    <a:pt x="759" y="1200"/>
                    <a:pt x="840" y="1119"/>
                    <a:pt x="840" y="1020"/>
                  </a:cubicBezTo>
                  <a:cubicBezTo>
                    <a:pt x="840" y="992"/>
                    <a:pt x="833" y="966"/>
                    <a:pt x="822" y="943"/>
                  </a:cubicBezTo>
                  <a:cubicBezTo>
                    <a:pt x="1063" y="702"/>
                    <a:pt x="1063" y="702"/>
                    <a:pt x="1063" y="702"/>
                  </a:cubicBezTo>
                  <a:cubicBezTo>
                    <a:pt x="1086" y="713"/>
                    <a:pt x="1112" y="720"/>
                    <a:pt x="1140" y="720"/>
                  </a:cubicBezTo>
                  <a:cubicBezTo>
                    <a:pt x="1239" y="720"/>
                    <a:pt x="1320" y="639"/>
                    <a:pt x="1320" y="540"/>
                  </a:cubicBezTo>
                  <a:cubicBezTo>
                    <a:pt x="1320" y="521"/>
                    <a:pt x="1316" y="504"/>
                    <a:pt x="1311" y="487"/>
                  </a:cubicBezTo>
                  <a:cubicBezTo>
                    <a:pt x="1520" y="330"/>
                    <a:pt x="1520" y="330"/>
                    <a:pt x="1520" y="330"/>
                  </a:cubicBezTo>
                  <a:cubicBezTo>
                    <a:pt x="1549" y="349"/>
                    <a:pt x="1583" y="360"/>
                    <a:pt x="1620" y="360"/>
                  </a:cubicBezTo>
                  <a:cubicBezTo>
                    <a:pt x="1719" y="360"/>
                    <a:pt x="1800" y="279"/>
                    <a:pt x="1800" y="180"/>
                  </a:cubicBezTo>
                  <a:cubicBezTo>
                    <a:pt x="1800" y="81"/>
                    <a:pt x="1719" y="0"/>
                    <a:pt x="1620" y="0"/>
                  </a:cubicBezTo>
                  <a:cubicBezTo>
                    <a:pt x="1521" y="0"/>
                    <a:pt x="1440" y="81"/>
                    <a:pt x="1440" y="180"/>
                  </a:cubicBezTo>
                  <a:cubicBezTo>
                    <a:pt x="1440" y="199"/>
                    <a:pt x="1444" y="216"/>
                    <a:pt x="1449" y="233"/>
                  </a:cubicBezTo>
                  <a:cubicBezTo>
                    <a:pt x="1240" y="390"/>
                    <a:pt x="1240" y="390"/>
                    <a:pt x="1240" y="390"/>
                  </a:cubicBezTo>
                  <a:cubicBezTo>
                    <a:pt x="1211" y="371"/>
                    <a:pt x="1177" y="360"/>
                    <a:pt x="1140" y="360"/>
                  </a:cubicBezTo>
                  <a:cubicBezTo>
                    <a:pt x="1041" y="360"/>
                    <a:pt x="960" y="441"/>
                    <a:pt x="960" y="540"/>
                  </a:cubicBezTo>
                  <a:cubicBezTo>
                    <a:pt x="960" y="568"/>
                    <a:pt x="967" y="594"/>
                    <a:pt x="978" y="617"/>
                  </a:cubicBezTo>
                  <a:cubicBezTo>
                    <a:pt x="737" y="858"/>
                    <a:pt x="737" y="858"/>
                    <a:pt x="737" y="858"/>
                  </a:cubicBezTo>
                  <a:cubicBezTo>
                    <a:pt x="714" y="847"/>
                    <a:pt x="688" y="840"/>
                    <a:pt x="660" y="840"/>
                  </a:cubicBezTo>
                  <a:cubicBezTo>
                    <a:pt x="612" y="840"/>
                    <a:pt x="568" y="859"/>
                    <a:pt x="535" y="891"/>
                  </a:cubicBezTo>
                  <a:cubicBezTo>
                    <a:pt x="358" y="802"/>
                    <a:pt x="358" y="802"/>
                    <a:pt x="358" y="802"/>
                  </a:cubicBezTo>
                  <a:cubicBezTo>
                    <a:pt x="359" y="795"/>
                    <a:pt x="360" y="787"/>
                    <a:pt x="360" y="780"/>
                  </a:cubicBezTo>
                  <a:cubicBezTo>
                    <a:pt x="360" y="681"/>
                    <a:pt x="279" y="600"/>
                    <a:pt x="180" y="600"/>
                  </a:cubicBezTo>
                  <a:cubicBezTo>
                    <a:pt x="81" y="600"/>
                    <a:pt x="0" y="681"/>
                    <a:pt x="0" y="780"/>
                  </a:cubicBezTo>
                  <a:cubicBezTo>
                    <a:pt x="0" y="879"/>
                    <a:pt x="81" y="960"/>
                    <a:pt x="180" y="96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N" sz="1800" kern="0">
                <a:solidFill>
                  <a:prstClr val="black"/>
                </a:solidFill>
                <a:latin typeface="Times New Roman"/>
              </a:endParaRPr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B35FAB76-1D03-EEB7-1367-420F054F91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939" y="362223"/>
              <a:ext cx="3258938" cy="3030833"/>
            </a:xfrm>
            <a:custGeom>
              <a:avLst/>
              <a:gdLst>
                <a:gd name="T0" fmla="*/ 1988 w 2048"/>
                <a:gd name="T1" fmla="*/ 1328 h 1448"/>
                <a:gd name="T2" fmla="*/ 1924 w 2048"/>
                <a:gd name="T3" fmla="*/ 1328 h 1448"/>
                <a:gd name="T4" fmla="*/ 1924 w 2048"/>
                <a:gd name="T5" fmla="*/ 60 h 1448"/>
                <a:gd name="T6" fmla="*/ 1864 w 2048"/>
                <a:gd name="T7" fmla="*/ 0 h 1448"/>
                <a:gd name="T8" fmla="*/ 1624 w 2048"/>
                <a:gd name="T9" fmla="*/ 0 h 1448"/>
                <a:gd name="T10" fmla="*/ 1564 w 2048"/>
                <a:gd name="T11" fmla="*/ 60 h 1448"/>
                <a:gd name="T12" fmla="*/ 1564 w 2048"/>
                <a:gd name="T13" fmla="*/ 1328 h 1448"/>
                <a:gd name="T14" fmla="*/ 1444 w 2048"/>
                <a:gd name="T15" fmla="*/ 1328 h 1448"/>
                <a:gd name="T16" fmla="*/ 1444 w 2048"/>
                <a:gd name="T17" fmla="*/ 420 h 1448"/>
                <a:gd name="T18" fmla="*/ 1384 w 2048"/>
                <a:gd name="T19" fmla="*/ 360 h 1448"/>
                <a:gd name="T20" fmla="*/ 1144 w 2048"/>
                <a:gd name="T21" fmla="*/ 360 h 1448"/>
                <a:gd name="T22" fmla="*/ 1084 w 2048"/>
                <a:gd name="T23" fmla="*/ 420 h 1448"/>
                <a:gd name="T24" fmla="*/ 1084 w 2048"/>
                <a:gd name="T25" fmla="*/ 1328 h 1448"/>
                <a:gd name="T26" fmla="*/ 964 w 2048"/>
                <a:gd name="T27" fmla="*/ 1328 h 1448"/>
                <a:gd name="T28" fmla="*/ 964 w 2048"/>
                <a:gd name="T29" fmla="*/ 900 h 1448"/>
                <a:gd name="T30" fmla="*/ 904 w 2048"/>
                <a:gd name="T31" fmla="*/ 840 h 1448"/>
                <a:gd name="T32" fmla="*/ 664 w 2048"/>
                <a:gd name="T33" fmla="*/ 840 h 1448"/>
                <a:gd name="T34" fmla="*/ 604 w 2048"/>
                <a:gd name="T35" fmla="*/ 900 h 1448"/>
                <a:gd name="T36" fmla="*/ 604 w 2048"/>
                <a:gd name="T37" fmla="*/ 1328 h 1448"/>
                <a:gd name="T38" fmla="*/ 484 w 2048"/>
                <a:gd name="T39" fmla="*/ 1328 h 1448"/>
                <a:gd name="T40" fmla="*/ 484 w 2048"/>
                <a:gd name="T41" fmla="*/ 660 h 1448"/>
                <a:gd name="T42" fmla="*/ 424 w 2048"/>
                <a:gd name="T43" fmla="*/ 600 h 1448"/>
                <a:gd name="T44" fmla="*/ 184 w 2048"/>
                <a:gd name="T45" fmla="*/ 600 h 1448"/>
                <a:gd name="T46" fmla="*/ 124 w 2048"/>
                <a:gd name="T47" fmla="*/ 660 h 1448"/>
                <a:gd name="T48" fmla="*/ 124 w 2048"/>
                <a:gd name="T49" fmla="*/ 1328 h 1448"/>
                <a:gd name="T50" fmla="*/ 60 w 2048"/>
                <a:gd name="T51" fmla="*/ 1328 h 1448"/>
                <a:gd name="T52" fmla="*/ 0 w 2048"/>
                <a:gd name="T53" fmla="*/ 1388 h 1448"/>
                <a:gd name="T54" fmla="*/ 60 w 2048"/>
                <a:gd name="T55" fmla="*/ 1448 h 1448"/>
                <a:gd name="T56" fmla="*/ 1988 w 2048"/>
                <a:gd name="T57" fmla="*/ 1448 h 1448"/>
                <a:gd name="T58" fmla="*/ 2048 w 2048"/>
                <a:gd name="T59" fmla="*/ 1388 h 1448"/>
                <a:gd name="T60" fmla="*/ 1988 w 2048"/>
                <a:gd name="T61" fmla="*/ 1328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048" h="1448">
                  <a:moveTo>
                    <a:pt x="1988" y="1328"/>
                  </a:moveTo>
                  <a:cubicBezTo>
                    <a:pt x="1924" y="1328"/>
                    <a:pt x="1924" y="1328"/>
                    <a:pt x="1924" y="1328"/>
                  </a:cubicBezTo>
                  <a:cubicBezTo>
                    <a:pt x="1924" y="60"/>
                    <a:pt x="1924" y="60"/>
                    <a:pt x="1924" y="60"/>
                  </a:cubicBezTo>
                  <a:cubicBezTo>
                    <a:pt x="1924" y="27"/>
                    <a:pt x="1897" y="0"/>
                    <a:pt x="1864" y="0"/>
                  </a:cubicBezTo>
                  <a:cubicBezTo>
                    <a:pt x="1624" y="0"/>
                    <a:pt x="1624" y="0"/>
                    <a:pt x="1624" y="0"/>
                  </a:cubicBezTo>
                  <a:cubicBezTo>
                    <a:pt x="1591" y="0"/>
                    <a:pt x="1564" y="27"/>
                    <a:pt x="1564" y="60"/>
                  </a:cubicBezTo>
                  <a:cubicBezTo>
                    <a:pt x="1564" y="1328"/>
                    <a:pt x="1564" y="1328"/>
                    <a:pt x="1564" y="1328"/>
                  </a:cubicBezTo>
                  <a:cubicBezTo>
                    <a:pt x="1444" y="1328"/>
                    <a:pt x="1444" y="1328"/>
                    <a:pt x="1444" y="1328"/>
                  </a:cubicBezTo>
                  <a:cubicBezTo>
                    <a:pt x="1444" y="420"/>
                    <a:pt x="1444" y="420"/>
                    <a:pt x="1444" y="420"/>
                  </a:cubicBezTo>
                  <a:cubicBezTo>
                    <a:pt x="1444" y="387"/>
                    <a:pt x="1417" y="360"/>
                    <a:pt x="1384" y="360"/>
                  </a:cubicBezTo>
                  <a:cubicBezTo>
                    <a:pt x="1144" y="360"/>
                    <a:pt x="1144" y="360"/>
                    <a:pt x="1144" y="360"/>
                  </a:cubicBezTo>
                  <a:cubicBezTo>
                    <a:pt x="1111" y="360"/>
                    <a:pt x="1084" y="387"/>
                    <a:pt x="1084" y="420"/>
                  </a:cubicBezTo>
                  <a:cubicBezTo>
                    <a:pt x="1084" y="1328"/>
                    <a:pt x="1084" y="1328"/>
                    <a:pt x="1084" y="1328"/>
                  </a:cubicBezTo>
                  <a:cubicBezTo>
                    <a:pt x="964" y="1328"/>
                    <a:pt x="964" y="1328"/>
                    <a:pt x="964" y="1328"/>
                  </a:cubicBezTo>
                  <a:cubicBezTo>
                    <a:pt x="964" y="900"/>
                    <a:pt x="964" y="900"/>
                    <a:pt x="964" y="900"/>
                  </a:cubicBezTo>
                  <a:cubicBezTo>
                    <a:pt x="964" y="867"/>
                    <a:pt x="937" y="840"/>
                    <a:pt x="904" y="840"/>
                  </a:cubicBezTo>
                  <a:cubicBezTo>
                    <a:pt x="664" y="840"/>
                    <a:pt x="664" y="840"/>
                    <a:pt x="664" y="840"/>
                  </a:cubicBezTo>
                  <a:cubicBezTo>
                    <a:pt x="631" y="840"/>
                    <a:pt x="604" y="867"/>
                    <a:pt x="604" y="900"/>
                  </a:cubicBezTo>
                  <a:cubicBezTo>
                    <a:pt x="604" y="1328"/>
                    <a:pt x="604" y="1328"/>
                    <a:pt x="604" y="1328"/>
                  </a:cubicBezTo>
                  <a:cubicBezTo>
                    <a:pt x="484" y="1328"/>
                    <a:pt x="484" y="1328"/>
                    <a:pt x="484" y="1328"/>
                  </a:cubicBezTo>
                  <a:cubicBezTo>
                    <a:pt x="484" y="660"/>
                    <a:pt x="484" y="660"/>
                    <a:pt x="484" y="660"/>
                  </a:cubicBezTo>
                  <a:cubicBezTo>
                    <a:pt x="484" y="627"/>
                    <a:pt x="457" y="600"/>
                    <a:pt x="424" y="600"/>
                  </a:cubicBezTo>
                  <a:cubicBezTo>
                    <a:pt x="184" y="600"/>
                    <a:pt x="184" y="600"/>
                    <a:pt x="184" y="600"/>
                  </a:cubicBezTo>
                  <a:cubicBezTo>
                    <a:pt x="151" y="600"/>
                    <a:pt x="124" y="627"/>
                    <a:pt x="124" y="660"/>
                  </a:cubicBezTo>
                  <a:cubicBezTo>
                    <a:pt x="124" y="1328"/>
                    <a:pt x="124" y="1328"/>
                    <a:pt x="124" y="1328"/>
                  </a:cubicBezTo>
                  <a:cubicBezTo>
                    <a:pt x="60" y="1328"/>
                    <a:pt x="60" y="1328"/>
                    <a:pt x="60" y="1328"/>
                  </a:cubicBezTo>
                  <a:cubicBezTo>
                    <a:pt x="27" y="1328"/>
                    <a:pt x="0" y="1355"/>
                    <a:pt x="0" y="1388"/>
                  </a:cubicBezTo>
                  <a:cubicBezTo>
                    <a:pt x="0" y="1421"/>
                    <a:pt x="27" y="1448"/>
                    <a:pt x="60" y="1448"/>
                  </a:cubicBezTo>
                  <a:cubicBezTo>
                    <a:pt x="1988" y="1448"/>
                    <a:pt x="1988" y="1448"/>
                    <a:pt x="1988" y="1448"/>
                  </a:cubicBezTo>
                  <a:cubicBezTo>
                    <a:pt x="2021" y="1448"/>
                    <a:pt x="2048" y="1421"/>
                    <a:pt x="2048" y="1388"/>
                  </a:cubicBezTo>
                  <a:cubicBezTo>
                    <a:pt x="2048" y="1355"/>
                    <a:pt x="2021" y="1328"/>
                    <a:pt x="1988" y="13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N" sz="1800" kern="0">
                <a:solidFill>
                  <a:prstClr val="black"/>
                </a:solidFill>
                <a:latin typeface="Times New Roman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22" y="3563870"/>
            <a:ext cx="547674" cy="48716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49" y="5167564"/>
            <a:ext cx="494011" cy="48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455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252000"/>
            <a:ext cx="11951123" cy="46513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defTabSz="914400" eaLnBrk="0" fontAlgn="base" hangingPunct="0">
              <a:lnSpc>
                <a:spcPct val="90000"/>
              </a:lnSpc>
              <a:spcBef>
                <a:spcPts val="1102"/>
              </a:spcBef>
              <a:spcAft>
                <a:spcPct val="0"/>
              </a:spcAft>
              <a:buClrTx/>
              <a:buSzTx/>
            </a:pP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Республикалық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бюджет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кірістерінің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өсу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қарқыны</a:t>
            </a:r>
            <a:endParaRPr lang="ru-RU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45" name="Google Shape;277;p4">
            <a:extLst>
              <a:ext uri="{FF2B5EF4-FFF2-40B4-BE49-F238E27FC236}">
                <a16:creationId xmlns:a16="http://schemas.microsoft.com/office/drawing/2014/main" id="{A4890DB9-70ED-4B69-81EE-791E043F083E}"/>
              </a:ext>
            </a:extLst>
          </p:cNvPr>
          <p:cNvGrpSpPr/>
          <p:nvPr/>
        </p:nvGrpSpPr>
        <p:grpSpPr>
          <a:xfrm rot="5400000">
            <a:off x="3216889" y="3366421"/>
            <a:ext cx="249837" cy="744972"/>
            <a:chOff x="6801474" y="1968366"/>
            <a:chExt cx="245504" cy="802802"/>
          </a:xfrm>
        </p:grpSpPr>
        <p:sp>
          <p:nvSpPr>
            <p:cNvPr id="46" name="Google Shape;278;p4">
              <a:extLst>
                <a:ext uri="{FF2B5EF4-FFF2-40B4-BE49-F238E27FC236}">
                  <a16:creationId xmlns:a16="http://schemas.microsoft.com/office/drawing/2014/main" id="{D0A977B9-EBFD-4F08-8A01-5C911C9052FA}"/>
                </a:ext>
              </a:extLst>
            </p:cNvPr>
            <p:cNvSpPr/>
            <p:nvPr/>
          </p:nvSpPr>
          <p:spPr>
            <a:xfrm>
              <a:off x="6846057" y="1968366"/>
              <a:ext cx="156341" cy="802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34372" tIns="67168" rIns="134372" bIns="67168" anchor="ctr" anchorCtr="0">
              <a:noAutofit/>
            </a:bodyPr>
            <a:lstStyle>
              <a:defPPr>
                <a:defRPr lang="ru-RU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43985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grpSp>
          <p:nvGrpSpPr>
            <p:cNvPr id="47" name="Google Shape;279;p4">
              <a:extLst>
                <a:ext uri="{FF2B5EF4-FFF2-40B4-BE49-F238E27FC236}">
                  <a16:creationId xmlns:a16="http://schemas.microsoft.com/office/drawing/2014/main" id="{69ABD94F-698C-496B-BEA3-6CF29ABA110F}"/>
                </a:ext>
              </a:extLst>
            </p:cNvPr>
            <p:cNvGrpSpPr/>
            <p:nvPr/>
          </p:nvGrpSpPr>
          <p:grpSpPr>
            <a:xfrm>
              <a:off x="6801474" y="2095154"/>
              <a:ext cx="245504" cy="549228"/>
              <a:chOff x="6191200" y="3238500"/>
              <a:chExt cx="681225" cy="1524000"/>
            </a:xfrm>
          </p:grpSpPr>
          <p:sp>
            <p:nvSpPr>
              <p:cNvPr id="48" name="Google Shape;280;p4">
                <a:extLst>
                  <a:ext uri="{FF2B5EF4-FFF2-40B4-BE49-F238E27FC236}">
                    <a16:creationId xmlns:a16="http://schemas.microsoft.com/office/drawing/2014/main" id="{B87C21BB-5EA8-46BD-A3B7-F2672733E347}"/>
                  </a:ext>
                </a:extLst>
              </p:cNvPr>
              <p:cNvSpPr/>
              <p:nvPr/>
            </p:nvSpPr>
            <p:spPr>
              <a:xfrm>
                <a:off x="6191200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49" name="Google Shape;281;p4">
                <a:extLst>
                  <a:ext uri="{FF2B5EF4-FFF2-40B4-BE49-F238E27FC236}">
                    <a16:creationId xmlns:a16="http://schemas.microsoft.com/office/drawing/2014/main" id="{D08734E6-AAD7-4DCF-95A6-27BFF74A6756}"/>
                  </a:ext>
                </a:extLst>
              </p:cNvPr>
              <p:cNvSpPr/>
              <p:nvPr/>
            </p:nvSpPr>
            <p:spPr>
              <a:xfrm>
                <a:off x="6434275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sp>
        <p:nvSpPr>
          <p:cNvPr id="50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408406" y="1994147"/>
            <a:ext cx="5630986" cy="1456479"/>
          </a:xfrm>
          <a:prstGeom prst="roundRect">
            <a:avLst>
              <a:gd name="adj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marR="0" lvl="1" indent="0" algn="l" defTabSz="1343953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5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3D6261-C224-4FBC-B6E0-4EDC4CB82407}"/>
              </a:ext>
            </a:extLst>
          </p:cNvPr>
          <p:cNvSpPr txBox="1"/>
          <p:nvPr/>
        </p:nvSpPr>
        <p:spPr>
          <a:xfrm>
            <a:off x="405594" y="1274908"/>
            <a:ext cx="5630987" cy="725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</p:spPr>
        <p:txBody>
          <a:bodyPr wrap="square">
            <a:spAutoFit/>
          </a:bodyPr>
          <a:lstStyle/>
          <a:p>
            <a:pPr marL="0" marR="0" lvl="0" indent="0" algn="ctr" defTabSz="10149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5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2024-2026 </a:t>
            </a:r>
            <a:r>
              <a:rPr kumimoji="0" lang="ru-RU" sz="205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kumimoji="0" lang="ru-RU" sz="205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5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kumimoji="0" lang="ru-RU" sz="205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5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kumimoji="0" lang="ru-RU" sz="205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5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бюджеттің</a:t>
            </a:r>
            <a:r>
              <a:rPr kumimoji="0" lang="ru-RU" sz="205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205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endParaRPr kumimoji="0" lang="ru-RU" sz="205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31738" y="3080446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0149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53" name="object 6"/>
          <p:cNvSpPr txBox="1"/>
          <p:nvPr/>
        </p:nvSpPr>
        <p:spPr>
          <a:xfrm>
            <a:off x="621066" y="2373282"/>
            <a:ext cx="21923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kumimoji="0" lang="ru-RU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,1</a:t>
            </a:r>
            <a:endParaRPr kumimoji="0" sz="4703" b="1" i="0" u="none" strike="noStrike" kern="1200" cap="none" spc="-7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99951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81198" lvl="0" indent="0" algn="ctr" defTabSz="1014989" rtl="0" eaLnBrk="0" fontAlgn="base" latinLnBrk="0" hangingPunct="0">
              <a:lnSpc>
                <a:spcPct val="100000"/>
              </a:lnSpc>
              <a:spcBef>
                <a:spcPts val="3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kumimoji="0" lang="ru-RU" sz="1764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kumimoji="0" lang="ru-RU" sz="1764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2819985" y="3061780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0149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56" name="object 6"/>
          <p:cNvSpPr txBox="1"/>
          <p:nvPr/>
        </p:nvSpPr>
        <p:spPr>
          <a:xfrm>
            <a:off x="2678985" y="2363950"/>
            <a:ext cx="21923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kumimoji="0" lang="kk-KZ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US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sz="4703" b="1" i="0" u="none" strike="noStrike" kern="1200" cap="none" spc="-7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681195" y="2073343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737902" y="3043114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0149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59" name="object 6"/>
          <p:cNvSpPr txBox="1"/>
          <p:nvPr/>
        </p:nvSpPr>
        <p:spPr>
          <a:xfrm>
            <a:off x="4620236" y="2373282"/>
            <a:ext cx="1526877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703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18,4</a:t>
            </a:r>
            <a:endParaRPr kumimoji="0" sz="4703" b="1" i="0" u="none" strike="noStrike" kern="1200" cap="none" spc="-7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613112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6904125" y="1260136"/>
            <a:ext cx="6095134" cy="728055"/>
            <a:chOff x="4694504" y="-1091564"/>
            <a:chExt cx="4491117" cy="495359"/>
          </a:xfrm>
        </p:grpSpPr>
        <p:grpSp>
          <p:nvGrpSpPr>
            <p:cNvPr id="62" name="Группа 61"/>
            <p:cNvGrpSpPr/>
            <p:nvPr/>
          </p:nvGrpSpPr>
          <p:grpSpPr>
            <a:xfrm>
              <a:off x="4694504" y="-1091564"/>
              <a:ext cx="4491117" cy="495359"/>
              <a:chOff x="59584" y="-1322441"/>
              <a:chExt cx="6780045" cy="495359"/>
            </a:xfrm>
          </p:grpSpPr>
          <p:sp>
            <p:nvSpPr>
              <p:cNvPr id="64" name="Rectangle 286">
                <a:extLst>
                  <a:ext uri="{FF2B5EF4-FFF2-40B4-BE49-F238E27FC236}">
                    <a16:creationId xmlns:a16="http://schemas.microsoft.com/office/drawing/2014/main" id="{96346146-8758-4B27-9047-53355E1E1E3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gray">
              <a:xfrm>
                <a:off x="59584" y="-1322441"/>
                <a:ext cx="6336000" cy="432001"/>
              </a:xfrm>
              <a:prstGeom prst="roundRect">
                <a:avLst>
                  <a:gd name="adj" fmla="val 0"/>
                </a:avLst>
              </a:prstGeom>
              <a:no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>
                <a:defPPr>
                  <a:defRPr lang="en-US"/>
                </a:defPPr>
                <a:lvl1pPr algn="ctr">
                  <a:defRPr sz="1100">
                    <a:latin typeface="+mn-lt"/>
                  </a:defRPr>
                </a:lvl1pPr>
                <a:lvl2pPr>
                  <a:defRPr>
                    <a:solidFill>
                      <a:schemeClr val="lt1"/>
                    </a:solidFill>
                    <a:latin typeface="+mn-lt"/>
                  </a:defRPr>
                </a:lvl2pPr>
                <a:lvl3pPr>
                  <a:defRPr>
                    <a:solidFill>
                      <a:schemeClr val="lt1"/>
                    </a:solidFill>
                    <a:latin typeface="+mn-lt"/>
                  </a:defRPr>
                </a:lvl3pPr>
                <a:lvl4pPr>
                  <a:defRPr>
                    <a:solidFill>
                      <a:schemeClr val="lt1"/>
                    </a:solidFill>
                    <a:latin typeface="+mn-lt"/>
                  </a:defRPr>
                </a:lvl4pPr>
                <a:lvl5pPr>
                  <a:defRPr>
                    <a:solidFill>
                      <a:schemeClr val="lt1"/>
                    </a:solidFill>
                    <a:latin typeface="+mn-lt"/>
                  </a:defRPr>
                </a:lvl5pPr>
                <a:lvl6pPr>
                  <a:defRPr>
                    <a:solidFill>
                      <a:schemeClr val="lt1"/>
                    </a:solidFill>
                    <a:latin typeface="+mn-lt"/>
                  </a:defRPr>
                </a:lvl6pPr>
                <a:lvl7pPr>
                  <a:defRPr>
                    <a:solidFill>
                      <a:schemeClr val="lt1"/>
                    </a:solidFill>
                    <a:latin typeface="+mn-lt"/>
                  </a:defRPr>
                </a:lvl7pPr>
                <a:lvl8pPr>
                  <a:defRPr>
                    <a:solidFill>
                      <a:schemeClr val="lt1"/>
                    </a:solidFill>
                    <a:latin typeface="+mn-lt"/>
                  </a:defRPr>
                </a:lvl8pPr>
                <a:lvl9pPr>
                  <a:defRPr>
                    <a:solidFill>
                      <a:schemeClr val="lt1"/>
                    </a:solidFill>
                    <a:latin typeface="+mn-lt"/>
                  </a:defRPr>
                </a:lvl9pPr>
              </a:lstStyle>
              <a:p>
                <a:pPr marL="506328" marR="0" lvl="1" indent="165666" algn="l" defTabSz="1014989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17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/>
                  <a:cs typeface="Arial" panose="020B0604020202020204" pitchFamily="34" charset="0"/>
                </a:endParaRPr>
              </a:p>
            </p:txBody>
          </p:sp>
          <p:sp>
            <p:nvSpPr>
              <p:cNvPr id="65" name="Rectangle 35">
                <a:extLst>
                  <a:ext uri="{FF2B5EF4-FFF2-40B4-BE49-F238E27FC236}">
                    <a16:creationId xmlns:a16="http://schemas.microsoft.com/office/drawing/2014/main" id="{535F39BC-8A02-4A7A-A119-4CF9D3BA4712}"/>
                  </a:ext>
                </a:extLst>
              </p:cNvPr>
              <p:cNvSpPr/>
              <p:nvPr/>
            </p:nvSpPr>
            <p:spPr>
              <a:xfrm>
                <a:off x="1168291" y="-1320846"/>
                <a:ext cx="5671338" cy="4937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0" lvl="0" defTabSz="1014989" eaLnBrk="0" fontAlgn="base" hangingPunct="0">
                  <a:defRPr/>
                </a:pPr>
                <a:r>
                  <a:rPr kumimoji="0" lang="kk-KZ" sz="2058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160B7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Бюджеттегі </a:t>
                </a:r>
                <a:r>
                  <a:rPr kumimoji="0" lang="kk-KZ" sz="2058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160B7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кірістер </a:t>
                </a:r>
                <a:endParaRPr kumimoji="0" lang="kk-KZ" sz="2058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160B7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0" lvl="0" defTabSz="1014989" eaLnBrk="0" fontAlgn="base" hangingPunct="0">
                  <a:defRPr/>
                </a:pPr>
                <a:r>
                  <a:rPr kumimoji="0" lang="kk-KZ" sz="2058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160B7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үлесінің өсуі </a:t>
                </a:r>
                <a:r>
                  <a:rPr lang="ru-RU" altLang="ru-RU" sz="1900" i="1" dirty="0" smtClean="0">
                    <a:solidFill>
                      <a:srgbClr val="0160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altLang="ru-RU" sz="1900" i="1" dirty="0" err="1" smtClean="0">
                    <a:solidFill>
                      <a:srgbClr val="0160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шығыстардың</a:t>
                </a:r>
                <a:r>
                  <a:rPr lang="ru-RU" altLang="ru-RU" sz="1900" i="1" dirty="0" smtClean="0">
                    <a:solidFill>
                      <a:srgbClr val="0160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%)</a:t>
                </a:r>
                <a:endParaRPr lang="ru-RU" sz="1900" i="1" dirty="0">
                  <a:solidFill>
                    <a:srgbClr val="0160B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Oval 185">
                <a:extLst>
                  <a:ext uri="{FF2B5EF4-FFF2-40B4-BE49-F238E27FC236}">
                    <a16:creationId xmlns:a16="http://schemas.microsoft.com/office/drawing/2014/main" id="{3D5333D7-A96D-4DCF-ADAD-3A127F185C55}"/>
                  </a:ext>
                </a:extLst>
              </p:cNvPr>
              <p:cNvSpPr/>
              <p:nvPr/>
            </p:nvSpPr>
            <p:spPr bwMode="gray">
              <a:xfrm>
                <a:off x="455781" y="-1262957"/>
                <a:ext cx="680770" cy="391903"/>
              </a:xfrm>
              <a:prstGeom prst="ellipse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rgbClr val="FFC000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134398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352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63" name="Picture 2" descr="Иконки верный. Скачать иконку верный. Страница 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5463" y="-1049652"/>
              <a:ext cx="493451" cy="4408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7" name="Таблица 21">
            <a:extLst>
              <a:ext uri="{FF2B5EF4-FFF2-40B4-BE49-F238E27FC236}">
                <a16:creationId xmlns:a16="http://schemas.microsoft.com/office/drawing/2014/main" id="{1FC2B25C-E289-41DF-84DA-8215795EE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19995"/>
              </p:ext>
            </p:extLst>
          </p:nvPr>
        </p:nvGraphicFramePr>
        <p:xfrm>
          <a:off x="440516" y="3998997"/>
          <a:ext cx="5596065" cy="2912633"/>
        </p:xfrm>
        <a:graphic>
          <a:graphicData uri="http://schemas.openxmlformats.org/drawingml/2006/table">
            <a:tbl>
              <a:tblPr/>
              <a:tblGrid>
                <a:gridCol w="4798646">
                  <a:extLst>
                    <a:ext uri="{9D8B030D-6E8A-4147-A177-3AD203B41FA5}">
                      <a16:colId xmlns:a16="http://schemas.microsoft.com/office/drawing/2014/main" val="1390038518"/>
                    </a:ext>
                  </a:extLst>
                </a:gridCol>
                <a:gridCol w="7974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235">
                <a:tc gridSpan="2">
                  <a:txBody>
                    <a:bodyPr/>
                    <a:lstStyle>
                      <a:lvl1pPr marL="0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90291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80581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70873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61165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951454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341745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732037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122326" algn="l" defTabSz="780581" rtl="0" eaLnBrk="1" latinLnBrk="0" hangingPunct="1">
                        <a:defRPr sz="15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жылғы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бағалауға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қатысты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2024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жылға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арналған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кірістердің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600" b="1" kern="1200" dirty="0" err="1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ұлғаюы</a:t>
                      </a:r>
                      <a:r>
                        <a:rPr lang="ru-RU" altLang="ru-RU" sz="1600" b="1" kern="120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altLang="ru-RU" sz="1500" b="0" i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(млрд </a:t>
                      </a:r>
                      <a:r>
                        <a:rPr lang="ru-RU" altLang="ru-RU" sz="1500" b="0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₸)</a:t>
                      </a:r>
                      <a:r>
                        <a:rPr lang="ru-RU" altLang="ru-RU" sz="1600" b="1" kern="1200" dirty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L="0" marR="396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accent1">
                          <a:lumMod val="40000"/>
                          <a:lumOff val="6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110989546"/>
                  </a:ext>
                </a:extLst>
              </a:tr>
              <a:tr h="24623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экономиканың</a:t>
                      </a:r>
                      <a:r>
                        <a:rPr kumimoji="0" 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даму </a:t>
                      </a:r>
                      <a:r>
                        <a:rPr kumimoji="0" 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қарқынын</a:t>
                      </a:r>
                      <a:r>
                        <a:rPr kumimoji="0" 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арттыру</a:t>
                      </a:r>
                      <a:endParaRPr kumimoji="0" lang="ru-RU" sz="1300" b="0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2 107,7</a:t>
                      </a:r>
                    </a:p>
                  </a:txBody>
                  <a:tcPr marL="10500" marR="72000" marT="105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7235188"/>
                  </a:ext>
                </a:extLst>
              </a:tr>
              <a:tr h="4708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кедендік</a:t>
                      </a: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әкімшілендіру</a:t>
                      </a: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 </a:t>
                      </a: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цифрландыруды</a:t>
                      </a:r>
                      <a:r>
                        <a:rPr kumimoji="0" lang="ru-RU" alt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жақсарту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kk-KZ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917,2</a:t>
                      </a:r>
                      <a:endParaRPr lang="ru-RU" sz="15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00" marR="72000" marT="1050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135452"/>
                  </a:ext>
                </a:extLst>
              </a:tr>
              <a:tr h="43945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заңнамаға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өзгерістер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енгізу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3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темекі</a:t>
                      </a: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3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өнемдеріне</a:t>
                      </a: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3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акциздер</a:t>
                      </a: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3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мөлшерлемелерін</a:t>
                      </a: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3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ұлғайту</a:t>
                      </a:r>
                      <a:r>
                        <a:rPr kumimoji="0" lang="ru-RU" sz="1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kumimoji="0" lang="ru-RU" sz="1300" b="0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kk-KZ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14,7</a:t>
                      </a:r>
                      <a:endParaRPr lang="ru-RU" sz="15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00" marR="72000" marT="1050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021982"/>
                  </a:ext>
                </a:extLst>
              </a:tr>
              <a:tr h="2905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kumimoji="0" lang="ru-RU" alt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салынатын</a:t>
                      </a:r>
                      <a:r>
                        <a:rPr kumimoji="0" lang="ru-RU" alt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kumimoji="0" lang="ru-RU" alt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экспорт </a:t>
                      </a:r>
                      <a:r>
                        <a:rPr kumimoji="0" lang="ru-RU" alt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көлемінің</a:t>
                      </a:r>
                      <a:r>
                        <a:rPr kumimoji="0" lang="ru-RU" altLang="ru-RU" sz="15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altLang="ru-RU" sz="1500" b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өзгеруі</a:t>
                      </a:r>
                      <a:endParaRPr kumimoji="0" lang="ru-RU" altLang="ru-RU" sz="1500" b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ru-RU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47,8</a:t>
                      </a:r>
                    </a:p>
                  </a:txBody>
                  <a:tcPr marL="10500" marR="72000" marT="105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778182"/>
                  </a:ext>
                </a:extLst>
              </a:tr>
              <a:tr h="24623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теңгенің</a:t>
                      </a:r>
                      <a:r>
                        <a:rPr kumimoji="0" lang="ru-RU" sz="15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АҚШ </a:t>
                      </a:r>
                      <a:r>
                        <a:rPr kumimoji="0" lang="ru-RU" sz="15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долларына</a:t>
                      </a:r>
                      <a:r>
                        <a:rPr kumimoji="0" lang="ru-RU" sz="15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бағамының</a:t>
                      </a:r>
                      <a:r>
                        <a:rPr kumimoji="0" lang="ru-RU" sz="15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өзгеруі</a:t>
                      </a:r>
                      <a:endParaRPr kumimoji="0" lang="ru-RU" sz="1500" b="0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ru-RU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36,3</a:t>
                      </a:r>
                    </a:p>
                  </a:txBody>
                  <a:tcPr marL="10500" marR="72000" marT="105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23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</a:t>
                      </a:r>
                      <a:r>
                        <a:rPr kumimoji="0" lang="ru-RU" sz="15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факторлар</a:t>
                      </a:r>
                      <a:endParaRPr kumimoji="0" lang="ru-RU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kk-KZ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89,4</a:t>
                      </a:r>
                      <a:endParaRPr lang="ru-RU" sz="15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00" marR="72000" marT="105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708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ҚҚС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қайтару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сомасының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ұлғаюы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біржолғы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түсімдер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т.б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kk-KZ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себінен</a:t>
                      </a:r>
                      <a:r>
                        <a:rPr kumimoji="0" lang="en-US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500" b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азаю</a:t>
                      </a:r>
                      <a:r>
                        <a:rPr kumimoji="0" lang="ru-RU" sz="1500" b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ru-RU" sz="1500" b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5200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7537" rtl="0" eaLnBrk="1" fontAlgn="ctr" latinLnBrk="0" hangingPunct="1"/>
                      <a:r>
                        <a:rPr lang="ru-RU" sz="15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-513</a:t>
                      </a:r>
                    </a:p>
                  </a:txBody>
                  <a:tcPr marL="10500" marR="72000" marT="105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702691"/>
                  </a:ext>
                </a:extLst>
              </a:tr>
            </a:tbl>
          </a:graphicData>
        </a:graphic>
      </p:graphicFrame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DCB6F59F-6330-6C04-E481-1A6F3F72670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ysClr val="window" lastClr="FFFFFF">
                <a:lumMod val="50000"/>
                <a:tint val="45000"/>
                <a:satMod val="400000"/>
              </a:sys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2" t="2948" r="-1"/>
          <a:stretch/>
        </p:blipFill>
        <p:spPr>
          <a:xfrm flipH="1">
            <a:off x="6685100" y="1260136"/>
            <a:ext cx="36783" cy="5688000"/>
          </a:xfrm>
          <a:prstGeom prst="rect">
            <a:avLst/>
          </a:prstGeom>
        </p:spPr>
      </p:pic>
      <p:graphicFrame>
        <p:nvGraphicFramePr>
          <p:cNvPr id="69" name="Диаграмма 68">
            <a:extLst>
              <a:ext uri="{FF2B5EF4-FFF2-40B4-BE49-F238E27FC236}">
                <a16:creationId xmlns:a16="http://schemas.microsoft.com/office/drawing/2014/main" id="{20CF6BB7-B728-FC19-C440-5BC656904D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7328697"/>
              </p:ext>
            </p:extLst>
          </p:nvPr>
        </p:nvGraphicFramePr>
        <p:xfrm>
          <a:off x="6912005" y="2373282"/>
          <a:ext cx="6087254" cy="4705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8506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252000"/>
            <a:ext cx="11951123" cy="46513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defTabSz="914400" eaLnBrk="0" fontAlgn="base" hangingPunct="0">
              <a:lnSpc>
                <a:spcPct val="90000"/>
              </a:lnSpc>
              <a:spcAft>
                <a:spcPct val="0"/>
              </a:spcAft>
              <a:buClrTx/>
              <a:buSzTx/>
            </a:pP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Ұлттық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қордан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2024 – 2026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жылдарға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арналған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кепілдендірілген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трансферт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туралы</a:t>
            </a:r>
            <a:endParaRPr lang="ru-RU" sz="294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782205" y="3816391"/>
            <a:ext cx="5630988" cy="1336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50825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кесімді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секторы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ұйымдарынан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болжанатын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түсімдердің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көлемінен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endParaRPr lang="ru-RU" altLang="ru-RU" sz="161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50825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қоюлар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2,2 трлн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2025-2026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2,3 трлн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altLang="ru-RU" sz="161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874814" y="1329424"/>
            <a:ext cx="5800257" cy="576000"/>
            <a:chOff x="97062" y="660414"/>
            <a:chExt cx="6451829" cy="391903"/>
          </a:xfrm>
        </p:grpSpPr>
        <p:sp>
          <p:nvSpPr>
            <p:cNvPr id="11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763124" y="731056"/>
              <a:ext cx="5785767" cy="278294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10" marR="0" lvl="0" indent="0" algn="ctr" defTabSz="1014989" eaLnBrk="0" fontAlgn="base" latinLnBrk="0" hangingPunct="0">
                <a:lnSpc>
                  <a:spcPct val="100000"/>
                </a:lnSpc>
                <a:spcBef>
                  <a:spcPts val="882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k-KZ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Ұлттық қорға таза түсімдердің өсуі</a:t>
              </a:r>
              <a:endParaRPr kumimoji="0" lang="ru-RU" sz="2058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85">
              <a:extLst>
                <a:ext uri="{FF2B5EF4-FFF2-40B4-BE49-F238E27FC236}">
                  <a16:creationId xmlns:a16="http://schemas.microsoft.com/office/drawing/2014/main" id="{3D5333D7-A96D-4DCF-ADAD-3A127F185C55}"/>
                </a:ext>
              </a:extLst>
            </p:cNvPr>
            <p:cNvSpPr/>
            <p:nvPr/>
          </p:nvSpPr>
          <p:spPr bwMode="gray">
            <a:xfrm>
              <a:off x="97062" y="660414"/>
              <a:ext cx="680749" cy="391903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FFC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34398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352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sp>
        <p:nvSpPr>
          <p:cNvPr id="13" name="Прямоугольник 1"/>
          <p:cNvSpPr>
            <a:spLocks noChangeArrowheads="1"/>
          </p:cNvSpPr>
          <p:nvPr/>
        </p:nvSpPr>
        <p:spPr bwMode="auto">
          <a:xfrm>
            <a:off x="857813" y="1744821"/>
            <a:ext cx="4129258" cy="124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9298" tIns="74647" rIns="149298" bIns="74647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defTabSz="559959" eaLnBrk="0" fontAlgn="auto" latinLnBrk="0" hangingPunct="0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altLang="ru-RU" sz="2352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Arial Narrow" panose="020B0606020202030204" pitchFamily="34" charset="0"/>
              </a:rPr>
              <a:t>С</a:t>
            </a:r>
            <a:r>
              <a:rPr kumimoji="0" lang="ru-RU" altLang="ru-RU" sz="4703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sym typeface="Arial Narrow" panose="020B0606020202030204" pitchFamily="34" charset="0"/>
              </a:rPr>
              <a:t> 2 400 </a:t>
            </a:r>
            <a:r>
              <a:rPr kumimoji="0" lang="ru-RU" altLang="ru-RU" sz="2352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Arial Narrow" panose="020B0606020202030204" pitchFamily="34" charset="0"/>
              </a:rPr>
              <a:t>млрд тенге</a:t>
            </a:r>
          </a:p>
          <a:p>
            <a:pPr marL="0" marR="0" lvl="0" indent="0" algn="ctr" defTabSz="559959" eaLnBrk="0" fontAlgn="auto" latinLnBrk="0" hangingPunct="0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kk-KZ" altLang="ru-RU" sz="2352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Arial Narrow" panose="020B0606020202030204" pitchFamily="34" charset="0"/>
              </a:rPr>
              <a:t>утвержденный</a:t>
            </a:r>
            <a:endParaRPr kumimoji="0" lang="ru-RU" altLang="ru-RU" sz="2352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Arial Narrow" panose="020B0606020202030204" pitchFamily="34" charset="0"/>
            </a:endParaRPr>
          </a:p>
        </p:txBody>
      </p:sp>
      <p:sp>
        <p:nvSpPr>
          <p:cNvPr id="14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742013" y="1898722"/>
            <a:ext cx="5630986" cy="1929743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marR="0" lvl="1" indent="0" defTabSz="1343953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5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3D6261-C224-4FBC-B6E0-4EDC4CB82407}"/>
              </a:ext>
            </a:extLst>
          </p:cNvPr>
          <p:cNvSpPr txBox="1"/>
          <p:nvPr/>
        </p:nvSpPr>
        <p:spPr>
          <a:xfrm>
            <a:off x="713595" y="1274908"/>
            <a:ext cx="5659406" cy="646331"/>
          </a:xfrm>
          <a:prstGeom prst="rect">
            <a:avLst/>
          </a:prstGeom>
          <a:solidFill>
            <a:sysClr val="window" lastClr="FFFFFF">
              <a:lumMod val="95000"/>
            </a:sysClr>
          </a:solidFill>
        </p:spPr>
        <p:txBody>
          <a:bodyPr wrap="square">
            <a:spAutoFit/>
          </a:bodyPr>
          <a:lstStyle/>
          <a:p>
            <a:pPr lvl="0" algn="ctr" defTabSz="101498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80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қордан</a:t>
            </a:r>
            <a:r>
              <a:rPr lang="ru-RU" sz="1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2024-2026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кепілдендірілген</a:t>
            </a:r>
            <a:r>
              <a:rPr kumimoji="0" lang="ru-RU" sz="1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трансферттің</a:t>
            </a:r>
            <a:r>
              <a:rPr kumimoji="0" lang="ru-RU" sz="1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8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мөлшері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47119" y="3064117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17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40790" y="1958520"/>
            <a:ext cx="5750188" cy="1812414"/>
          </a:xfrm>
          <a:prstGeom prst="roundRect">
            <a:avLst>
              <a:gd name="adj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lvl="1" defTabSz="1343953" eaLnBrk="0" hangingPunct="0">
              <a:defRPr/>
            </a:pPr>
            <a:endParaRPr lang="en-US" sz="2205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6861726" y="4059311"/>
            <a:ext cx="5466380" cy="725711"/>
            <a:chOff x="412167" y="708693"/>
            <a:chExt cx="6080640" cy="493765"/>
          </a:xfrm>
        </p:grpSpPr>
        <p:sp>
          <p:nvSpPr>
            <p:cNvPr id="19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1092807" y="708693"/>
              <a:ext cx="5400000" cy="493765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10" marR="0" lvl="0" indent="0" algn="ctr" defTabSz="1014989" eaLnBrk="0" fontAlgn="base" latinLnBrk="0" hangingPunct="0">
                <a:lnSpc>
                  <a:spcPct val="100000"/>
                </a:lnSpc>
                <a:spcBef>
                  <a:spcPts val="882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58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Ұлттық</a:t>
              </a:r>
              <a:r>
                <a:rPr kumimoji="0" lang="ru-RU" sz="2058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58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қордың</a:t>
              </a:r>
              <a:r>
                <a:rPr kumimoji="0" lang="ru-RU" sz="2058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58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валюталық</a:t>
              </a:r>
              <a:r>
                <a:rPr kumimoji="0" lang="ru-RU" sz="2058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58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активтерінің</a:t>
              </a:r>
              <a:r>
                <a:rPr kumimoji="0" lang="ru-RU" sz="2058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58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өсуі</a:t>
              </a:r>
              <a:endParaRPr kumimoji="0" lang="ru-RU" sz="2058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85">
              <a:extLst>
                <a:ext uri="{FF2B5EF4-FFF2-40B4-BE49-F238E27FC236}">
                  <a16:creationId xmlns:a16="http://schemas.microsoft.com/office/drawing/2014/main" id="{3D5333D7-A96D-4DCF-ADAD-3A127F185C55}"/>
                </a:ext>
              </a:extLst>
            </p:cNvPr>
            <p:cNvSpPr/>
            <p:nvPr/>
          </p:nvSpPr>
          <p:spPr bwMode="gray">
            <a:xfrm>
              <a:off x="412167" y="734842"/>
              <a:ext cx="680771" cy="391903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FFC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34398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352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828669" y="4802424"/>
            <a:ext cx="5650666" cy="1812414"/>
            <a:chOff x="130125" y="3245140"/>
            <a:chExt cx="4185770" cy="1233142"/>
          </a:xfrm>
          <a:noFill/>
        </p:grpSpPr>
        <p:sp>
          <p:nvSpPr>
            <p:cNvPr id="22" name="Rectangle 286">
              <a:extLst>
                <a:ext uri="{FF2B5EF4-FFF2-40B4-BE49-F238E27FC236}">
                  <a16:creationId xmlns:a16="http://schemas.microsoft.com/office/drawing/2014/main" id="{90E8E612-AD68-4E7B-AD80-1CCB60BA4FAB}"/>
                </a:ext>
              </a:extLst>
            </p:cNvPr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130125" y="3245140"/>
              <a:ext cx="4185770" cy="1233142"/>
            </a:xfrm>
            <a:prstGeom prst="roundRect">
              <a:avLst>
                <a:gd name="adj" fmla="val 0"/>
              </a:avLst>
            </a:prstGeom>
            <a:grpFill/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671976" marR="0" lvl="1" indent="0" defTabSz="1343953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0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23" name="object 6"/>
            <p:cNvSpPr txBox="1"/>
            <p:nvPr/>
          </p:nvSpPr>
          <p:spPr>
            <a:xfrm>
              <a:off x="443183" y="3585550"/>
              <a:ext cx="961818" cy="523831"/>
            </a:xfrm>
            <a:prstGeom prst="rect">
              <a:avLst/>
            </a:prstGeom>
          </p:spPr>
          <p:txBody>
            <a:bodyPr vert="horz" wrap="square" lIns="0" tIns="45731" rIns="0" bIns="0" rtlCol="0">
              <a:spAutoFit/>
            </a:bodyPr>
            <a:lstStyle>
              <a:defPPr>
                <a:defRPr lang="en-US"/>
              </a:defPPr>
              <a:lvl1pPr marL="18666" defTabSz="1014989" eaLnBrk="0" fontAlgn="base" hangingPunct="0">
                <a:spcBef>
                  <a:spcPts val="566"/>
                </a:spcBef>
                <a:spcAft>
                  <a:spcPct val="0"/>
                </a:spcAft>
                <a:defRPr sz="4703" b="1" spc="-7">
                  <a:solidFill>
                    <a:srgbClr val="00B050"/>
                  </a:solidFill>
                  <a:latin typeface="Arial"/>
                  <a:cs typeface="Arial"/>
                </a:defRPr>
              </a:lvl1pPr>
            </a:lstStyle>
            <a:p>
              <a:pPr marL="18666" marR="0" lvl="0" indent="0" defTabSz="1014989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703" b="1" i="0" u="none" strike="noStrike" kern="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68,0</a:t>
              </a:r>
              <a:endParaRPr kumimoji="0" sz="4703" b="1" i="0" u="none" strike="noStrike" kern="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23014" y="3338662"/>
              <a:ext cx="974173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2024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bject 6"/>
            <p:cNvSpPr txBox="1"/>
            <p:nvPr/>
          </p:nvSpPr>
          <p:spPr>
            <a:xfrm>
              <a:off x="1922526" y="3570680"/>
              <a:ext cx="1491654" cy="523831"/>
            </a:xfrm>
            <a:prstGeom prst="rect">
              <a:avLst/>
            </a:prstGeom>
            <a:grpFill/>
          </p:spPr>
          <p:txBody>
            <a:bodyPr vert="horz" wrap="square" lIns="0" tIns="45731" rIns="0" bIns="0" rtlCol="0">
              <a:spAutoFit/>
            </a:bodyPr>
            <a:lstStyle/>
            <a:p>
              <a:pPr marL="18666" marR="0" lvl="0" indent="0" defTabSz="1014989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703" b="1" i="0" u="none" strike="noStrike" kern="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80,7</a:t>
              </a:r>
              <a:endParaRPr kumimoji="0" sz="4703" b="1" i="0" u="none" strike="noStrike" kern="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892373" y="3336816"/>
              <a:ext cx="974173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2025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475385" y="4031517"/>
              <a:ext cx="719824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0" lvl="0" indent="0" defTabSz="1014989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млрд</a:t>
              </a:r>
              <a:r>
                <a:rPr kumimoji="0" lang="en-US" sz="1764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$</a:t>
              </a:r>
              <a:endParaRPr kumimoji="0" lang="ru-RU" sz="1764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974768" y="4012161"/>
              <a:ext cx="719824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0" lvl="0" indent="0" defTabSz="1014989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млрд</a:t>
              </a:r>
              <a:r>
                <a:rPr kumimoji="0" lang="en-US" sz="1764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$</a:t>
              </a:r>
              <a:endParaRPr kumimoji="0" lang="ru-RU" sz="1764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1103437" y="4926893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6"/>
          <p:cNvSpPr txBox="1"/>
          <p:nvPr/>
        </p:nvSpPr>
        <p:spPr>
          <a:xfrm>
            <a:off x="11159991" y="5270859"/>
            <a:ext cx="1299888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93,3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1288797" y="5922400"/>
            <a:ext cx="97174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</a:t>
            </a:r>
            <a:r>
              <a:rPr lang="en-US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</a:t>
            </a:r>
            <a:endParaRPr lang="ru-RU" sz="1764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8780715" y="5444751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3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8639094" y="5493914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4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10747558" y="5443411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5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10605937" y="5492574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6" name="object 6"/>
          <p:cNvSpPr txBox="1"/>
          <p:nvPr/>
        </p:nvSpPr>
        <p:spPr>
          <a:xfrm>
            <a:off x="1057391" y="2373282"/>
            <a:ext cx="21923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07951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037696" y="3045451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39" name="object 6"/>
          <p:cNvSpPr txBox="1"/>
          <p:nvPr/>
        </p:nvSpPr>
        <p:spPr>
          <a:xfrm>
            <a:off x="3147967" y="2363950"/>
            <a:ext cx="21923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89195" y="2073343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997611" y="3036833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43" name="object 6"/>
          <p:cNvSpPr txBox="1"/>
          <p:nvPr/>
        </p:nvSpPr>
        <p:spPr>
          <a:xfrm>
            <a:off x="5089217" y="2373282"/>
            <a:ext cx="21923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921112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8760413" y="2591988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9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8618792" y="2641152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0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10728862" y="2640888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1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10587241" y="2690051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2" name="object 6"/>
          <p:cNvSpPr txBox="1"/>
          <p:nvPr/>
        </p:nvSpPr>
        <p:spPr>
          <a:xfrm>
            <a:off x="7301721" y="2398534"/>
            <a:ext cx="1006844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3,9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110210" y="2093682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231054" y="3051583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55" name="object 6"/>
          <p:cNvSpPr txBox="1"/>
          <p:nvPr/>
        </p:nvSpPr>
        <p:spPr>
          <a:xfrm>
            <a:off x="9409319" y="2396775"/>
            <a:ext cx="11061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6,3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9207653" y="2093682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9369321" y="3063326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11103437" y="2094640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object 6"/>
          <p:cNvSpPr txBox="1"/>
          <p:nvPr/>
        </p:nvSpPr>
        <p:spPr>
          <a:xfrm>
            <a:off x="11315084" y="2398001"/>
            <a:ext cx="1045941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6,3</a:t>
            </a:r>
            <a:endParaRPr sz="4703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1272246" y="3053114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61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663410" y="6104942"/>
            <a:ext cx="5595496" cy="836138"/>
          </a:xfrm>
          <a:prstGeom prst="roundRect">
            <a:avLst>
              <a:gd name="adj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lvl="1" defTabSz="1343953" eaLnBrk="0" hangingPunct="0">
              <a:defRPr/>
            </a:pPr>
            <a:endParaRPr lang="en-US" sz="2205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014434" y="6466771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3" name="object 6"/>
          <p:cNvSpPr txBox="1"/>
          <p:nvPr/>
        </p:nvSpPr>
        <p:spPr>
          <a:xfrm>
            <a:off x="1183359" y="6003101"/>
            <a:ext cx="912490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43,4</a:t>
            </a:r>
            <a:endParaRPr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125435" y="5755052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latin typeface="Arial" panose="020B0604020202020204" pitchFamily="34" charset="0"/>
                <a:cs typeface="Arial" panose="020B0604020202020204" pitchFamily="34" charset="0"/>
              </a:rPr>
              <a:t>2024 год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946345" y="6475122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6" name="object 6"/>
          <p:cNvSpPr txBox="1"/>
          <p:nvPr/>
        </p:nvSpPr>
        <p:spPr>
          <a:xfrm>
            <a:off x="3131282" y="5993768"/>
            <a:ext cx="865495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40,2</a:t>
            </a:r>
            <a:endParaRPr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3064715" y="5754561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latin typeface="Arial" panose="020B0604020202020204" pitchFamily="34" charset="0"/>
                <a:cs typeface="Arial" panose="020B0604020202020204" pitchFamily="34" charset="0"/>
              </a:rPr>
              <a:t>2025 год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4843385" y="6458779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9" name="object 6"/>
          <p:cNvSpPr txBox="1"/>
          <p:nvPr/>
        </p:nvSpPr>
        <p:spPr>
          <a:xfrm>
            <a:off x="5012465" y="6003100"/>
            <a:ext cx="1014986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41,8</a:t>
            </a:r>
            <a:endParaRPr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944562" y="5755052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latin typeface="Arial" panose="020B0604020202020204" pitchFamily="34" charset="0"/>
                <a:cs typeface="Arial" panose="020B0604020202020204" pitchFamily="34" charset="0"/>
              </a:rPr>
              <a:t>2026 год</a:t>
            </a:r>
          </a:p>
        </p:txBody>
      </p:sp>
      <p:grpSp>
        <p:nvGrpSpPr>
          <p:cNvPr id="71" name="Группа 70"/>
          <p:cNvGrpSpPr/>
          <p:nvPr/>
        </p:nvGrpSpPr>
        <p:grpSpPr>
          <a:xfrm>
            <a:off x="762109" y="5230423"/>
            <a:ext cx="5669508" cy="435416"/>
            <a:chOff x="154261" y="703837"/>
            <a:chExt cx="6344196" cy="531540"/>
          </a:xfrm>
        </p:grpSpPr>
        <p:sp>
          <p:nvSpPr>
            <p:cNvPr id="72" name="Rectangle 286">
              <a:extLst>
                <a:ext uri="{FF2B5EF4-FFF2-40B4-BE49-F238E27FC236}">
                  <a16:creationId xmlns:a16="http://schemas.microsoft.com/office/drawing/2014/main" id="{96346146-8758-4B27-9047-53355E1E1E33}"/>
                </a:ext>
              </a:extLst>
            </p:cNvPr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154261" y="703837"/>
              <a:ext cx="6301092" cy="531540"/>
            </a:xfrm>
            <a:prstGeom prst="roundRect">
              <a:avLst>
                <a:gd name="adj" fmla="val 0"/>
              </a:avLst>
            </a:prstGeom>
            <a:solidFill>
              <a:sysClr val="window" lastClr="FFFFFF">
                <a:lumMod val="95000"/>
              </a:sys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506328" marR="0" lvl="1" indent="165666" defTabSz="1014989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1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73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154261" y="703837"/>
              <a:ext cx="6344196" cy="4508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" marR="0" lvl="0" indent="0" algn="ctr" defTabSz="1014989" eaLnBrk="0" fontAlgn="base" latinLnBrk="0" hangingPunct="0">
                <a:lnSpc>
                  <a:spcPct val="100000"/>
                </a:lnSpc>
                <a:spcBef>
                  <a:spcPts val="882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Мұнайдың</a:t>
              </a: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кесімді</a:t>
              </a: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бағасы</a:t>
              </a:r>
              <a:endPara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" name="Google Shape;277;p4">
            <a:extLst>
              <a:ext uri="{FF2B5EF4-FFF2-40B4-BE49-F238E27FC236}">
                <a16:creationId xmlns:a16="http://schemas.microsoft.com/office/drawing/2014/main" id="{A4890DB9-70ED-4B69-81EE-791E043F083E}"/>
              </a:ext>
            </a:extLst>
          </p:cNvPr>
          <p:cNvGrpSpPr/>
          <p:nvPr/>
        </p:nvGrpSpPr>
        <p:grpSpPr>
          <a:xfrm rot="5400000">
            <a:off x="3421615" y="3244521"/>
            <a:ext cx="249837" cy="744972"/>
            <a:chOff x="6801474" y="1968366"/>
            <a:chExt cx="245504" cy="802802"/>
          </a:xfrm>
        </p:grpSpPr>
        <p:sp>
          <p:nvSpPr>
            <p:cNvPr id="75" name="Google Shape;278;p4">
              <a:extLst>
                <a:ext uri="{FF2B5EF4-FFF2-40B4-BE49-F238E27FC236}">
                  <a16:creationId xmlns:a16="http://schemas.microsoft.com/office/drawing/2014/main" id="{D0A977B9-EBFD-4F08-8A01-5C911C9052FA}"/>
                </a:ext>
              </a:extLst>
            </p:cNvPr>
            <p:cNvSpPr/>
            <p:nvPr/>
          </p:nvSpPr>
          <p:spPr>
            <a:xfrm>
              <a:off x="6846057" y="1968366"/>
              <a:ext cx="156341" cy="802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34372" tIns="67168" rIns="134372" bIns="67168" anchor="ctr" anchorCtr="0">
              <a:noAutofit/>
            </a:bodyPr>
            <a:lstStyle>
              <a:defPPr>
                <a:defRPr lang="ru-RU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43985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grpSp>
          <p:nvGrpSpPr>
            <p:cNvPr id="76" name="Google Shape;279;p4">
              <a:extLst>
                <a:ext uri="{FF2B5EF4-FFF2-40B4-BE49-F238E27FC236}">
                  <a16:creationId xmlns:a16="http://schemas.microsoft.com/office/drawing/2014/main" id="{69ABD94F-698C-496B-BEA3-6CF29ABA110F}"/>
                </a:ext>
              </a:extLst>
            </p:cNvPr>
            <p:cNvGrpSpPr/>
            <p:nvPr/>
          </p:nvGrpSpPr>
          <p:grpSpPr>
            <a:xfrm>
              <a:off x="6801474" y="2095154"/>
              <a:ext cx="245504" cy="549228"/>
              <a:chOff x="6191200" y="3238500"/>
              <a:chExt cx="681225" cy="1524000"/>
            </a:xfrm>
          </p:grpSpPr>
          <p:sp>
            <p:nvSpPr>
              <p:cNvPr id="77" name="Google Shape;280;p4">
                <a:extLst>
                  <a:ext uri="{FF2B5EF4-FFF2-40B4-BE49-F238E27FC236}">
                    <a16:creationId xmlns:a16="http://schemas.microsoft.com/office/drawing/2014/main" id="{B87C21BB-5EA8-46BD-A3B7-F2672733E347}"/>
                  </a:ext>
                </a:extLst>
              </p:cNvPr>
              <p:cNvSpPr/>
              <p:nvPr/>
            </p:nvSpPr>
            <p:spPr>
              <a:xfrm>
                <a:off x="6191200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78" name="Google Shape;281;p4">
                <a:extLst>
                  <a:ext uri="{FF2B5EF4-FFF2-40B4-BE49-F238E27FC236}">
                    <a16:creationId xmlns:a16="http://schemas.microsoft.com/office/drawing/2014/main" id="{D08734E6-AAD7-4DCF-95A6-27BFF74A6756}"/>
                  </a:ext>
                </a:extLst>
              </p:cNvPr>
              <p:cNvSpPr/>
              <p:nvPr/>
            </p:nvSpPr>
            <p:spPr>
              <a:xfrm>
                <a:off x="6434275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DCB6F59F-6330-6C04-E481-1A6F3F72670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ysClr val="window" lastClr="FFFFFF">
                <a:lumMod val="50000"/>
                <a:tint val="45000"/>
                <a:satMod val="400000"/>
              </a:sys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2" t="2948" r="-1"/>
          <a:stretch/>
        </p:blipFill>
        <p:spPr>
          <a:xfrm flipH="1">
            <a:off x="6579228" y="1260136"/>
            <a:ext cx="35385" cy="5472000"/>
          </a:xfrm>
          <a:prstGeom prst="rect">
            <a:avLst/>
          </a:prstGeom>
        </p:spPr>
      </p:pic>
      <p:pic>
        <p:nvPicPr>
          <p:cNvPr id="80" name="Picture 2" descr="Иконки верный. Скачать иконку верный. Страница 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69" y="1293424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" descr="Иконки верный. Скачать иконку верный. Страница 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916" y="4076983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Прямоугольник 81"/>
          <p:cNvSpPr/>
          <p:nvPr/>
        </p:nvSpPr>
        <p:spPr>
          <a:xfrm>
            <a:off x="1008181" y="6478499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1056896" y="5736636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47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2968967" y="6486850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2996176" y="5736145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47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4846757" y="6470507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4876023" y="5736636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47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05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252000"/>
            <a:ext cx="11951123" cy="46513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lvl="0" defTabSz="914400" eaLnBrk="0" fontAlgn="base" hangingPunct="0">
              <a:lnSpc>
                <a:spcPct val="90000"/>
              </a:lnSpc>
              <a:spcBef>
                <a:spcPts val="1102"/>
              </a:spcBef>
              <a:spcAft>
                <a:spcPct val="0"/>
              </a:spcAft>
              <a:buClrTx/>
              <a:buSzTx/>
            </a:pP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Республикалық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бюджет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шығыстарының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өсу</a:t>
            </a:r>
            <a:r>
              <a:rPr lang="ru-RU" sz="294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294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қарқыны</a:t>
            </a:r>
            <a:endParaRPr lang="ru-RU" sz="294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790561" y="3846535"/>
            <a:ext cx="5630988" cy="10877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50825" algn="just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61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онтрциклдік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шығыстардың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көлемінен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endParaRPr lang="ru-RU" altLang="ru-RU" sz="161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50825" algn="just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24,3 трлн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            2025-2026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altLang="ru-RU" sz="1617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25,9 трлн </a:t>
            </a:r>
            <a:r>
              <a:rPr lang="ru-RU" altLang="ru-RU" sz="1617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altLang="ru-RU" sz="161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035597" y="1260136"/>
            <a:ext cx="5664809" cy="1042401"/>
            <a:chOff x="27660" y="515585"/>
            <a:chExt cx="6521231" cy="709236"/>
          </a:xfrm>
        </p:grpSpPr>
        <p:sp>
          <p:nvSpPr>
            <p:cNvPr id="11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763124" y="515585"/>
              <a:ext cx="5785767" cy="709236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10" algn="ctr" defTabSz="1014989" eaLnBrk="0" fontAlgn="base" hangingPunct="0"/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Стратегиялық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басымды</a:t>
              </a:r>
              <a:r>
                <a:rPr lang="kk-KZ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қтарды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10" algn="ctr" defTabSz="1014989" eaLnBrk="0" fontAlgn="base" hangingPunct="0"/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іске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асыруға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бағытталған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шығыстардың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үлесі</a:t>
              </a:r>
              <a:endParaRPr lang="ru-RU" sz="2058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85">
              <a:extLst>
                <a:ext uri="{FF2B5EF4-FFF2-40B4-BE49-F238E27FC236}">
                  <a16:creationId xmlns:a16="http://schemas.microsoft.com/office/drawing/2014/main" id="{3D5333D7-A96D-4DCF-ADAD-3A127F185C55}"/>
                </a:ext>
              </a:extLst>
            </p:cNvPr>
            <p:cNvSpPr/>
            <p:nvPr/>
          </p:nvSpPr>
          <p:spPr bwMode="gray">
            <a:xfrm>
              <a:off x="27660" y="660414"/>
              <a:ext cx="680749" cy="391903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FFC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343985">
                <a:defRPr/>
              </a:pPr>
              <a:endParaRPr lang="en-GB" sz="2352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sp>
        <p:nvSpPr>
          <p:cNvPr id="13" name="Прямоугольник 1"/>
          <p:cNvSpPr>
            <a:spLocks noChangeArrowheads="1"/>
          </p:cNvSpPr>
          <p:nvPr/>
        </p:nvSpPr>
        <p:spPr bwMode="auto">
          <a:xfrm>
            <a:off x="896313" y="1744821"/>
            <a:ext cx="4129258" cy="124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9298" tIns="74647" rIns="149298" bIns="74647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559959" eaLnBrk="0" hangingPunct="0">
              <a:lnSpc>
                <a:spcPct val="101000"/>
              </a:lnSpc>
              <a:buClr>
                <a:srgbClr val="000000"/>
              </a:buClr>
              <a:defRPr/>
            </a:pPr>
            <a:r>
              <a:rPr lang="ru-RU" altLang="ru-RU" sz="2352" b="1" kern="0" dirty="0">
                <a:solidFill>
                  <a:prstClr val="black"/>
                </a:solidFill>
                <a:sym typeface="Arial Narrow" panose="020B0606020202030204" pitchFamily="34" charset="0"/>
              </a:rPr>
              <a:t>С</a:t>
            </a:r>
            <a:r>
              <a:rPr lang="ru-RU" altLang="ru-RU" sz="4703" b="1" kern="0" dirty="0">
                <a:solidFill>
                  <a:srgbClr val="00B050"/>
                </a:solidFill>
                <a:sym typeface="Arial Narrow" panose="020B0606020202030204" pitchFamily="34" charset="0"/>
              </a:rPr>
              <a:t> 2 400 </a:t>
            </a:r>
            <a:r>
              <a:rPr lang="ru-RU" altLang="ru-RU" sz="2352" b="1" kern="0" dirty="0">
                <a:solidFill>
                  <a:prstClr val="black"/>
                </a:solidFill>
                <a:sym typeface="Arial Narrow" panose="020B0606020202030204" pitchFamily="34" charset="0"/>
              </a:rPr>
              <a:t>млрд тенге</a:t>
            </a:r>
          </a:p>
          <a:p>
            <a:pPr algn="ctr" defTabSz="559959" eaLnBrk="0" hangingPunct="0">
              <a:lnSpc>
                <a:spcPct val="101000"/>
              </a:lnSpc>
              <a:buClr>
                <a:srgbClr val="000000"/>
              </a:buClr>
              <a:defRPr/>
            </a:pPr>
            <a:r>
              <a:rPr lang="kk-KZ" altLang="ru-RU" sz="2352" b="1" kern="0" dirty="0">
                <a:solidFill>
                  <a:prstClr val="black"/>
                </a:solidFill>
                <a:sym typeface="Arial Narrow" panose="020B0606020202030204" pitchFamily="34" charset="0"/>
              </a:rPr>
              <a:t>утвержденный</a:t>
            </a:r>
            <a:endParaRPr lang="ru-RU" altLang="ru-RU" sz="2352" b="1" kern="0" dirty="0">
              <a:solidFill>
                <a:prstClr val="black"/>
              </a:solidFill>
              <a:sym typeface="Arial Narrow" panose="020B0606020202030204" pitchFamily="34" charset="0"/>
            </a:endParaRPr>
          </a:p>
        </p:txBody>
      </p:sp>
      <p:sp>
        <p:nvSpPr>
          <p:cNvPr id="14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780513" y="1898722"/>
            <a:ext cx="5630986" cy="1929743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lvl="1" defTabSz="1343953" eaLnBrk="0" hangingPunct="0">
              <a:defRPr/>
            </a:pPr>
            <a:endParaRPr lang="en-US" sz="2205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3D6261-C224-4FBC-B6E0-4EDC4CB82407}"/>
              </a:ext>
            </a:extLst>
          </p:cNvPr>
          <p:cNvSpPr txBox="1"/>
          <p:nvPr/>
        </p:nvSpPr>
        <p:spPr>
          <a:xfrm>
            <a:off x="752095" y="1274908"/>
            <a:ext cx="5659406" cy="725711"/>
          </a:xfrm>
          <a:prstGeom prst="rect">
            <a:avLst/>
          </a:prstGeom>
          <a:solidFill>
            <a:sysClr val="window" lastClr="FFFFFF">
              <a:lumMod val="95000"/>
            </a:sysClr>
          </a:solidFill>
        </p:spPr>
        <p:txBody>
          <a:bodyPr wrap="square">
            <a:spAutoFit/>
          </a:bodyPr>
          <a:lstStyle/>
          <a:p>
            <a:pPr algn="ctr" defTabSz="101498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2024-2026 </a:t>
            </a:r>
            <a:r>
              <a:rPr lang="ru-RU" sz="2058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58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58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58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бюджеттің</a:t>
            </a: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58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r>
              <a:rPr lang="ru-RU" sz="2058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58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5763" y="3074165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17" name="Rectangle 286">
            <a:extLst>
              <a:ext uri="{FF2B5EF4-FFF2-40B4-BE49-F238E27FC236}">
                <a16:creationId xmlns:a16="http://schemas.microsoft.com/office/drawing/2014/main" id="{90E8E612-AD68-4E7B-AD80-1CCB60BA4FAB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79290" y="1958520"/>
            <a:ext cx="5750188" cy="1812414"/>
          </a:xfrm>
          <a:prstGeom prst="roundRect">
            <a:avLst>
              <a:gd name="adj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671976" lvl="1" defTabSz="1343953" eaLnBrk="0" hangingPunct="0">
              <a:defRPr/>
            </a:pPr>
            <a:endParaRPr lang="en-US" sz="2205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7014166" y="4244235"/>
            <a:ext cx="5686240" cy="725711"/>
            <a:chOff x="460671" y="645479"/>
            <a:chExt cx="6325205" cy="493764"/>
          </a:xfrm>
        </p:grpSpPr>
        <p:sp>
          <p:nvSpPr>
            <p:cNvPr id="19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1195178" y="645479"/>
              <a:ext cx="5590698" cy="493764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10" algn="ctr" defTabSz="1014989" eaLnBrk="0" fontAlgn="base" hangingPunct="0">
                <a:spcBef>
                  <a:spcPts val="882"/>
                </a:spcBef>
              </a:pP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Стратегиялық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бюджеттік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жоспарлауды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үндестіру</a:t>
              </a:r>
              <a:r>
                <a:rPr lang="ru-RU" sz="2058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58" b="1" kern="0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деңгейі</a:t>
              </a:r>
              <a:endParaRPr lang="ru-RU" sz="2058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85">
              <a:extLst>
                <a:ext uri="{FF2B5EF4-FFF2-40B4-BE49-F238E27FC236}">
                  <a16:creationId xmlns:a16="http://schemas.microsoft.com/office/drawing/2014/main" id="{3D5333D7-A96D-4DCF-ADAD-3A127F185C55}"/>
                </a:ext>
              </a:extLst>
            </p:cNvPr>
            <p:cNvSpPr/>
            <p:nvPr/>
          </p:nvSpPr>
          <p:spPr bwMode="gray">
            <a:xfrm>
              <a:off x="460671" y="714596"/>
              <a:ext cx="680771" cy="391903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FFC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343985">
                <a:defRPr/>
              </a:pPr>
              <a:endParaRPr lang="en-GB" sz="2352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8468321" y="5230082"/>
            <a:ext cx="2987202" cy="1100180"/>
            <a:chOff x="1040783" y="3329980"/>
            <a:chExt cx="2212802" cy="748547"/>
          </a:xfrm>
          <a:noFill/>
        </p:grpSpPr>
        <p:sp>
          <p:nvSpPr>
            <p:cNvPr id="23" name="object 6"/>
            <p:cNvSpPr txBox="1"/>
            <p:nvPr/>
          </p:nvSpPr>
          <p:spPr>
            <a:xfrm>
              <a:off x="1142827" y="3544532"/>
              <a:ext cx="961818" cy="533995"/>
            </a:xfrm>
            <a:prstGeom prst="rect">
              <a:avLst/>
            </a:prstGeom>
          </p:spPr>
          <p:txBody>
            <a:bodyPr vert="horz" wrap="square" lIns="0" tIns="45731" rIns="0" bIns="0" rtlCol="0">
              <a:spAutoFit/>
            </a:bodyPr>
            <a:lstStyle>
              <a:defPPr>
                <a:defRPr lang="en-US"/>
              </a:defPPr>
              <a:lvl1pPr marL="18666" defTabSz="1014989" eaLnBrk="0" fontAlgn="base" hangingPunct="0">
                <a:spcBef>
                  <a:spcPts val="566"/>
                </a:spcBef>
                <a:spcAft>
                  <a:spcPct val="0"/>
                </a:spcAft>
                <a:defRPr sz="4703" b="1" spc="-7">
                  <a:solidFill>
                    <a:srgbClr val="00B050"/>
                  </a:solidFill>
                  <a:latin typeface="Arial"/>
                  <a:cs typeface="Arial"/>
                </a:defRPr>
              </a:lvl1pPr>
            </a:lstStyle>
            <a:p>
              <a:r>
                <a:rPr lang="kk-KZ" sz="4700" dirty="0">
                  <a:latin typeface="Arial" panose="020B0604020202020204" pitchFamily="34" charset="0"/>
                  <a:cs typeface="Arial" panose="020B0604020202020204" pitchFamily="34" charset="0"/>
                </a:rPr>
                <a:t>91</a:t>
              </a:r>
              <a:r>
                <a:rPr lang="kk-KZ" sz="3200" dirty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1040783" y="3331825"/>
              <a:ext cx="974178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R="81198" algn="ctr" defTabSz="1014989" eaLnBrk="0" fontAlgn="base" hangingPunct="0">
                <a:spcBef>
                  <a:spcPts val="389"/>
                </a:spcBef>
                <a:spcAft>
                  <a:spcPct val="0"/>
                </a:spcAft>
              </a:pPr>
              <a:r>
                <a:rPr lang="ru-RU" sz="1764" b="1" kern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2024 </a:t>
              </a:r>
              <a:r>
                <a:rPr lang="ru-RU" sz="1764" b="1" kern="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lang="ru-RU" sz="1764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bject 6"/>
            <p:cNvSpPr txBox="1"/>
            <p:nvPr/>
          </p:nvSpPr>
          <p:spPr>
            <a:xfrm>
              <a:off x="2369107" y="3543335"/>
              <a:ext cx="814197" cy="533995"/>
            </a:xfrm>
            <a:prstGeom prst="rect">
              <a:avLst/>
            </a:prstGeom>
            <a:grpFill/>
          </p:spPr>
          <p:txBody>
            <a:bodyPr vert="horz" wrap="square" lIns="0" tIns="45731" rIns="0" bIns="0" rtlCol="0">
              <a:spAutoFit/>
            </a:bodyPr>
            <a:lstStyle/>
            <a:p>
              <a:pPr marL="18666" defTabSz="1014989" eaLnBrk="0" fontAlgn="base" hangingPunct="0">
                <a:spcBef>
                  <a:spcPts val="566"/>
                </a:spcBef>
                <a:spcAft>
                  <a:spcPct val="0"/>
                </a:spcAft>
              </a:pPr>
              <a:r>
                <a:rPr lang="ru-RU" sz="4700" b="1" spc="-7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95</a:t>
              </a:r>
              <a:r>
                <a:rPr lang="ru-RU" sz="3200" b="1" spc="-7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2279407" y="3329980"/>
              <a:ext cx="974178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R="81198" algn="ctr" defTabSz="1014989" eaLnBrk="0" fontAlgn="base" hangingPunct="0">
                <a:spcBef>
                  <a:spcPts val="389"/>
                </a:spcBef>
                <a:spcAft>
                  <a:spcPct val="0"/>
                </a:spcAft>
              </a:pPr>
              <a:r>
                <a:rPr lang="ru-RU" sz="1764" b="1" kern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2025 </a:t>
              </a:r>
              <a:r>
                <a:rPr lang="ru-RU" sz="1764" b="1" kern="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lang="ru-RU" sz="1764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1704625" y="5219805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6"/>
          <p:cNvSpPr txBox="1"/>
          <p:nvPr/>
        </p:nvSpPr>
        <p:spPr>
          <a:xfrm>
            <a:off x="11871067" y="5533627"/>
            <a:ext cx="1299888" cy="784841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kk-KZ" sz="32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2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9844111" y="5707519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3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9702490" y="5756682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4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11499466" y="5686083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5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11357845" y="5735246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6" name="object 6"/>
          <p:cNvSpPr txBox="1"/>
          <p:nvPr/>
        </p:nvSpPr>
        <p:spPr>
          <a:xfrm>
            <a:off x="955219" y="2373282"/>
            <a:ext cx="1250178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24,0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946451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764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106340" y="3055499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39" name="object 6"/>
          <p:cNvSpPr txBox="1"/>
          <p:nvPr/>
        </p:nvSpPr>
        <p:spPr>
          <a:xfrm>
            <a:off x="3045795" y="2363950"/>
            <a:ext cx="1267916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23,8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027695" y="2073343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764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066255" y="3046881"/>
            <a:ext cx="997581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64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трлн ₸</a:t>
            </a:r>
          </a:p>
        </p:txBody>
      </p:sp>
      <p:sp>
        <p:nvSpPr>
          <p:cNvPr id="43" name="object 6"/>
          <p:cNvSpPr txBox="1"/>
          <p:nvPr/>
        </p:nvSpPr>
        <p:spPr>
          <a:xfrm>
            <a:off x="4987045" y="2373282"/>
            <a:ext cx="128378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25,2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959612" y="208267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9050113" y="2873332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9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8908492" y="2922496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0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11058754" y="2861944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1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10917133" y="2911107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2" name="object 6"/>
          <p:cNvSpPr txBox="1"/>
          <p:nvPr/>
        </p:nvSpPr>
        <p:spPr>
          <a:xfrm>
            <a:off x="7541181" y="2770310"/>
            <a:ext cx="1066078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</a:t>
            </a:r>
            <a:r>
              <a:rPr lang="kk-KZ" sz="32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sz="3200" b="1" spc="-7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389862" y="2465458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7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6"/>
          <p:cNvSpPr txBox="1"/>
          <p:nvPr/>
        </p:nvSpPr>
        <p:spPr>
          <a:xfrm>
            <a:off x="9608587" y="2768551"/>
            <a:ext cx="1106162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ru-RU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ru-RU" sz="32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9487305" y="2465458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764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1383089" y="2466416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764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object 6"/>
          <p:cNvSpPr txBox="1"/>
          <p:nvPr/>
        </p:nvSpPr>
        <p:spPr>
          <a:xfrm>
            <a:off x="11524400" y="2769777"/>
            <a:ext cx="1045941" cy="769902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3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kk-KZ" sz="32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052934" y="6356243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3" name="object 6"/>
          <p:cNvSpPr txBox="1"/>
          <p:nvPr/>
        </p:nvSpPr>
        <p:spPr>
          <a:xfrm>
            <a:off x="1048928" y="5922717"/>
            <a:ext cx="1325454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108,0</a:t>
            </a:r>
            <a:r>
              <a:rPr lang="kk-KZ" sz="2646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kk-KZ"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163935" y="5644524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год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984845" y="6364594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6" name="object 6"/>
          <p:cNvSpPr txBox="1"/>
          <p:nvPr/>
        </p:nvSpPr>
        <p:spPr>
          <a:xfrm>
            <a:off x="2987226" y="5913384"/>
            <a:ext cx="1326488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108,1</a:t>
            </a:r>
            <a:r>
              <a:rPr lang="kk-KZ" sz="2646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kk-KZ"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3103215" y="5644033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год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4881885" y="6348251"/>
            <a:ext cx="112954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149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70" b="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$/баррель</a:t>
            </a:r>
          </a:p>
        </p:txBody>
      </p:sp>
      <p:sp>
        <p:nvSpPr>
          <p:cNvPr id="69" name="object 6"/>
          <p:cNvSpPr txBox="1"/>
          <p:nvPr/>
        </p:nvSpPr>
        <p:spPr>
          <a:xfrm>
            <a:off x="4878033" y="5913384"/>
            <a:ext cx="1312409" cy="498609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2940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108,6</a:t>
            </a:r>
            <a:r>
              <a:rPr lang="kk-KZ" sz="2646" b="1" spc="-7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kk-KZ" sz="2940" b="1" spc="-7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983062" y="5644524"/>
            <a:ext cx="1061829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год</a:t>
            </a:r>
          </a:p>
        </p:txBody>
      </p:sp>
      <p:grpSp>
        <p:nvGrpSpPr>
          <p:cNvPr id="71" name="Группа 70"/>
          <p:cNvGrpSpPr/>
          <p:nvPr/>
        </p:nvGrpSpPr>
        <p:grpSpPr>
          <a:xfrm>
            <a:off x="800609" y="5119895"/>
            <a:ext cx="5669508" cy="435416"/>
            <a:chOff x="154261" y="703837"/>
            <a:chExt cx="6344196" cy="531540"/>
          </a:xfrm>
        </p:grpSpPr>
        <p:sp>
          <p:nvSpPr>
            <p:cNvPr id="72" name="Rectangle 286">
              <a:extLst>
                <a:ext uri="{FF2B5EF4-FFF2-40B4-BE49-F238E27FC236}">
                  <a16:creationId xmlns:a16="http://schemas.microsoft.com/office/drawing/2014/main" id="{96346146-8758-4B27-9047-53355E1E1E33}"/>
                </a:ext>
              </a:extLst>
            </p:cNvPr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154261" y="703837"/>
              <a:ext cx="6301092" cy="531540"/>
            </a:xfrm>
            <a:prstGeom prst="roundRect">
              <a:avLst>
                <a:gd name="adj" fmla="val 0"/>
              </a:avLst>
            </a:prstGeom>
            <a:solidFill>
              <a:sysClr val="window" lastClr="FFFFFF">
                <a:lumMod val="95000"/>
              </a:sys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506328" lvl="1" indent="165666" defTabSz="101498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617" kern="0" dirty="0">
                <a:solidFill>
                  <a:srgbClr val="FFFFFF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73" name="Rectangle 35">
              <a:extLst>
                <a:ext uri="{FF2B5EF4-FFF2-40B4-BE49-F238E27FC236}">
                  <a16:creationId xmlns:a16="http://schemas.microsoft.com/office/drawing/2014/main" id="{535F39BC-8A02-4A7A-A119-4CF9D3BA4712}"/>
                </a:ext>
              </a:extLst>
            </p:cNvPr>
            <p:cNvSpPr/>
            <p:nvPr/>
          </p:nvSpPr>
          <p:spPr>
            <a:xfrm>
              <a:off x="154261" y="703837"/>
              <a:ext cx="6344196" cy="4132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0" algn="ctr" defTabSz="1014989" eaLnBrk="0" fontAlgn="base" hangingPunct="0">
                <a:spcBef>
                  <a:spcPts val="882"/>
                </a:spcBef>
              </a:pPr>
              <a:r>
                <a:rPr lang="kk-KZ" sz="1600" b="1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Қағидалар бойынша шығыстардың өсу қарқыны</a:t>
              </a:r>
              <a:endParaRPr lang="ru-RU" sz="16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" name="Google Shape;277;p4">
            <a:extLst>
              <a:ext uri="{FF2B5EF4-FFF2-40B4-BE49-F238E27FC236}">
                <a16:creationId xmlns:a16="http://schemas.microsoft.com/office/drawing/2014/main" id="{A4890DB9-70ED-4B69-81EE-791E043F083E}"/>
              </a:ext>
            </a:extLst>
          </p:cNvPr>
          <p:cNvGrpSpPr/>
          <p:nvPr/>
        </p:nvGrpSpPr>
        <p:grpSpPr>
          <a:xfrm rot="5400000">
            <a:off x="3460115" y="3244521"/>
            <a:ext cx="249837" cy="744972"/>
            <a:chOff x="6801474" y="1968366"/>
            <a:chExt cx="245504" cy="802802"/>
          </a:xfrm>
        </p:grpSpPr>
        <p:sp>
          <p:nvSpPr>
            <p:cNvPr id="75" name="Google Shape;278;p4">
              <a:extLst>
                <a:ext uri="{FF2B5EF4-FFF2-40B4-BE49-F238E27FC236}">
                  <a16:creationId xmlns:a16="http://schemas.microsoft.com/office/drawing/2014/main" id="{D0A977B9-EBFD-4F08-8A01-5C911C9052FA}"/>
                </a:ext>
              </a:extLst>
            </p:cNvPr>
            <p:cNvSpPr/>
            <p:nvPr/>
          </p:nvSpPr>
          <p:spPr>
            <a:xfrm>
              <a:off x="6846057" y="1968366"/>
              <a:ext cx="156341" cy="802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34372" tIns="67168" rIns="134372" bIns="67168" anchor="ctr" anchorCtr="0">
              <a:noAutofit/>
            </a:bodyPr>
            <a:lstStyle>
              <a:defPPr>
                <a:defRPr lang="ru-RU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343985" fontAlgn="base">
                <a:defRPr/>
              </a:pPr>
              <a:endParaRPr sz="1377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grpSp>
          <p:nvGrpSpPr>
            <p:cNvPr id="76" name="Google Shape;279;p4">
              <a:extLst>
                <a:ext uri="{FF2B5EF4-FFF2-40B4-BE49-F238E27FC236}">
                  <a16:creationId xmlns:a16="http://schemas.microsoft.com/office/drawing/2014/main" id="{69ABD94F-698C-496B-BEA3-6CF29ABA110F}"/>
                </a:ext>
              </a:extLst>
            </p:cNvPr>
            <p:cNvGrpSpPr/>
            <p:nvPr/>
          </p:nvGrpSpPr>
          <p:grpSpPr>
            <a:xfrm>
              <a:off x="6801474" y="2095154"/>
              <a:ext cx="245504" cy="549228"/>
              <a:chOff x="6191200" y="3238500"/>
              <a:chExt cx="681225" cy="1524000"/>
            </a:xfrm>
          </p:grpSpPr>
          <p:sp>
            <p:nvSpPr>
              <p:cNvPr id="77" name="Google Shape;280;p4">
                <a:extLst>
                  <a:ext uri="{FF2B5EF4-FFF2-40B4-BE49-F238E27FC236}">
                    <a16:creationId xmlns:a16="http://schemas.microsoft.com/office/drawing/2014/main" id="{B87C21BB-5EA8-46BD-A3B7-F2672733E347}"/>
                  </a:ext>
                </a:extLst>
              </p:cNvPr>
              <p:cNvSpPr/>
              <p:nvPr/>
            </p:nvSpPr>
            <p:spPr>
              <a:xfrm>
                <a:off x="6191200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343985" fontAlgn="base">
                  <a:defRPr/>
                </a:pPr>
                <a:endParaRPr sz="1377" dirty="0">
                  <a:solidFill>
                    <a:srgbClr val="00000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78" name="Google Shape;281;p4">
                <a:extLst>
                  <a:ext uri="{FF2B5EF4-FFF2-40B4-BE49-F238E27FC236}">
                    <a16:creationId xmlns:a16="http://schemas.microsoft.com/office/drawing/2014/main" id="{D08734E6-AAD7-4DCF-95A6-27BFF74A6756}"/>
                  </a:ext>
                </a:extLst>
              </p:cNvPr>
              <p:cNvSpPr/>
              <p:nvPr/>
            </p:nvSpPr>
            <p:spPr>
              <a:xfrm>
                <a:off x="6434275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343985" fontAlgn="base">
                  <a:defRPr/>
                </a:pPr>
                <a:endParaRPr sz="1377" dirty="0">
                  <a:solidFill>
                    <a:srgbClr val="00000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DCB6F59F-6330-6C04-E481-1A6F3F72670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ysClr val="window" lastClr="FFFFFF">
                <a:lumMod val="50000"/>
                <a:tint val="45000"/>
                <a:satMod val="400000"/>
              </a:sys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2" t="2948" r="-1"/>
          <a:stretch/>
        </p:blipFill>
        <p:spPr>
          <a:xfrm flipH="1">
            <a:off x="6617728" y="1260136"/>
            <a:ext cx="35385" cy="5472000"/>
          </a:xfrm>
          <a:prstGeom prst="rect">
            <a:avLst/>
          </a:prstGeom>
        </p:spPr>
      </p:pic>
      <p:pic>
        <p:nvPicPr>
          <p:cNvPr id="80" name="Picture 2" descr="Иконки верный. Скачать иконку верный. Страница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785" y="1440424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" descr="Иконки верный. Скачать иконку верный. Страница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747" y="4318877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Прямоугольник 82"/>
          <p:cNvSpPr/>
          <p:nvPr/>
        </p:nvSpPr>
        <p:spPr>
          <a:xfrm>
            <a:off x="1095396" y="5626108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1470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3034675" y="5625617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1470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4914523" y="5626108"/>
            <a:ext cx="1141980" cy="318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470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470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70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6886501" y="5227550"/>
            <a:ext cx="1315105" cy="3638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81198" algn="ctr" defTabSz="1014989" eaLnBrk="0" fontAlgn="base" hangingPunct="0">
              <a:spcBef>
                <a:spcPts val="389"/>
              </a:spcBef>
              <a:spcAft>
                <a:spcPct val="0"/>
              </a:spcAft>
            </a:pPr>
            <a:r>
              <a:rPr lang="ru-RU" sz="1764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1764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764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Chevron2">
            <a:extLst>
              <a:ext uri="{FF2B5EF4-FFF2-40B4-BE49-F238E27FC236}">
                <a16:creationId xmlns:a16="http://schemas.microsoft.com/office/drawing/2014/main" id="{1E2421CE-B20B-48E1-94C3-9195508A7007}"/>
              </a:ext>
            </a:extLst>
          </p:cNvPr>
          <p:cNvSpPr>
            <a:spLocks noChangeAspect="1"/>
          </p:cNvSpPr>
          <p:nvPr/>
        </p:nvSpPr>
        <p:spPr>
          <a:xfrm flipV="1">
            <a:off x="8255642" y="5687763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93" name="Chevron1">
            <a:extLst>
              <a:ext uri="{FF2B5EF4-FFF2-40B4-BE49-F238E27FC236}">
                <a16:creationId xmlns:a16="http://schemas.microsoft.com/office/drawing/2014/main" id="{A0030B93-22EC-458D-9FE2-3CDBE3362F8C}"/>
              </a:ext>
            </a:extLst>
          </p:cNvPr>
          <p:cNvSpPr>
            <a:spLocks noChangeAspect="1"/>
          </p:cNvSpPr>
          <p:nvPr/>
        </p:nvSpPr>
        <p:spPr>
          <a:xfrm flipV="1">
            <a:off x="8114021" y="5736926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algn="ctr" defTabSz="1343985">
              <a:defRPr/>
            </a:pPr>
            <a:endParaRPr lang="ru-RU" sz="2352" kern="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94" name="object 6"/>
          <p:cNvSpPr txBox="1"/>
          <p:nvPr/>
        </p:nvSpPr>
        <p:spPr>
          <a:xfrm>
            <a:off x="7056203" y="5544748"/>
            <a:ext cx="1299888" cy="769453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defTabSz="1014989" eaLnBrk="0" fontAlgn="base" hangingPunct="0">
              <a:spcBef>
                <a:spcPts val="566"/>
              </a:spcBef>
              <a:spcAft>
                <a:spcPct val="0"/>
              </a:spcAft>
            </a:pPr>
            <a:r>
              <a:rPr lang="kk-KZ" sz="47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</a:t>
            </a:r>
            <a:r>
              <a:rPr lang="kk-KZ" sz="3200" b="1" spc="-7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75369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 txBox="1">
            <a:spLocks/>
          </p:cNvSpPr>
          <p:nvPr/>
        </p:nvSpPr>
        <p:spPr>
          <a:xfrm>
            <a:off x="746322" y="252000"/>
            <a:ext cx="11951123" cy="46513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80581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70000"/>
              <a:buFontTx/>
              <a:buNone/>
              <a:defRPr sz="18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5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79912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359824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79912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0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780581" rtl="0" eaLnBrk="1" latinLnBrk="0" hangingPunct="1">
              <a:spcBef>
                <a:spcPts val="0"/>
              </a:spcBef>
              <a:spcAft>
                <a:spcPts val="600"/>
              </a:spcAft>
              <a:buFontTx/>
              <a:buNone/>
              <a:defRPr sz="10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Aft>
                <a:spcPct val="0"/>
              </a:spcAft>
              <a:buClrTx/>
              <a:buSzTx/>
            </a:pP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Бюджеттік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тәуекелдер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және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мемлекеттік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қаржының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ұзақ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мерзімді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тұрақтылығы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туралы</a:t>
            </a:r>
            <a:r>
              <a:rPr lang="ru-RU" sz="2800" b="1" dirty="0" smtClean="0">
                <a:solidFill>
                  <a:srgbClr val="2E2E38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2E2E38"/>
                </a:solidFill>
                <a:latin typeface="Arial" panose="020B0604020202020204" pitchFamily="34" charset="0"/>
              </a:rPr>
              <a:t>есеп</a:t>
            </a:r>
            <a:endParaRPr lang="ru-RU" sz="2800" b="1" dirty="0">
              <a:solidFill>
                <a:srgbClr val="2E2E38"/>
              </a:solidFill>
              <a:latin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C3D6261-C224-4FBC-B6E0-4EDC4CB82407}"/>
              </a:ext>
            </a:extLst>
          </p:cNvPr>
          <p:cNvSpPr txBox="1"/>
          <p:nvPr/>
        </p:nvSpPr>
        <p:spPr>
          <a:xfrm>
            <a:off x="1150148" y="1285311"/>
            <a:ext cx="11371630" cy="60676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10" algn="just" defTabSz="1014989" eaLnBrk="0" fontAlgn="base" hangingPunct="0">
              <a:spcBef>
                <a:spcPts val="882"/>
              </a:spcBef>
              <a:defRPr/>
            </a:pPr>
            <a:r>
              <a:rPr lang="ru-RU" sz="18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</a:t>
            </a:r>
            <a:r>
              <a:rPr lang="ru-RU" sz="1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sz="1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43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БТЕ)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параметрлердің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макроэкономикалық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тәуекелдерге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ұшырауын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БТЕ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құрылымы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тәуекелдердің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басымдылығын</a:t>
            </a:r>
            <a:r>
              <a:rPr lang="ru-RU" sz="1543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3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айқындайды</a:t>
            </a:r>
            <a:endParaRPr lang="ru-RU" sz="154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807492" y="1921482"/>
            <a:ext cx="5899229" cy="2263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сценарий –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бағасының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%-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төмендеуі</a:t>
            </a:r>
            <a:endParaRPr lang="ru-RU" altLang="ru-RU" sz="1323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сценарий </a:t>
            </a:r>
            <a:r>
              <a:rPr lang="ru-RU" alt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USD/KZT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бағамын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20%-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әлсіреуі</a:t>
            </a:r>
            <a:endParaRPr lang="ru-RU" altLang="ru-RU" sz="1323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сценарий –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экспортын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10%-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төмендету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1323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сценарий </a:t>
            </a:r>
            <a:r>
              <a:rPr lang="ru-RU" alt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кейіннен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сайын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пайыздық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тармаққа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төмендете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тұтыну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бағасының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индексін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соңына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қарай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15%-</a:t>
            </a:r>
            <a:r>
              <a:rPr lang="ru-RU" altLang="ru-RU" sz="1323" b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323" b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1323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сценарий – 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әріптес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елдерінің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өсуінің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баяулауы</a:t>
            </a:r>
            <a:endParaRPr lang="ru-RU" altLang="ru-RU" sz="1470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сценарий –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факторларды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ретроспективті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талдауға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23" b="1" dirty="0" err="1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аралас</a:t>
            </a:r>
            <a:r>
              <a:rPr lang="ru-RU" altLang="ru-RU" sz="1323" b="1" dirty="0" smtClean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шок</a:t>
            </a:r>
            <a:endParaRPr lang="ru-RU" altLang="ru-RU" sz="1470" b="1" dirty="0">
              <a:solidFill>
                <a:srgbClr val="2E2E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160553" y="4233926"/>
            <a:ext cx="11342174" cy="566309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10" algn="just" defTabSz="1014989" eaLnBrk="0" fontAlgn="base" hangingPunct="0">
              <a:spcBef>
                <a:spcPts val="882"/>
              </a:spcBef>
              <a:defRPr/>
            </a:pP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154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БТЕ-де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квазимемлекеттік</a:t>
            </a:r>
            <a:r>
              <a:rPr lang="ru-RU" sz="154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</a:t>
            </a:r>
            <a:r>
              <a:rPr lang="ru-RU" sz="154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секторлары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тарапынан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мемлекеттік-жекешелік</a:t>
            </a:r>
            <a:r>
              <a:rPr lang="ru-RU" sz="154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әріптестік</a:t>
            </a:r>
            <a:r>
              <a:rPr lang="ru-RU" sz="154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міндеттемелер</a:t>
            </a:r>
            <a:r>
              <a:rPr lang="ru-RU" sz="154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талдауы</a:t>
            </a:r>
            <a:r>
              <a:rPr lang="ru-RU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4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қамтылды</a:t>
            </a:r>
            <a:endParaRPr lang="ru-RU" sz="154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35">
            <a:extLst>
              <a:ext uri="{FF2B5EF4-FFF2-40B4-BE49-F238E27FC236}">
                <a16:creationId xmlns:a16="http://schemas.microsoft.com/office/drawing/2014/main" id="{535F39BC-8A02-4A7A-A119-4CF9D3BA4712}"/>
              </a:ext>
            </a:extLst>
          </p:cNvPr>
          <p:cNvSpPr/>
          <p:nvPr/>
        </p:nvSpPr>
        <p:spPr>
          <a:xfrm>
            <a:off x="5070313" y="5571576"/>
            <a:ext cx="2822771" cy="318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" algn="ctr" defTabSz="1014989" eaLnBrk="0" fontAlgn="base" hangingPunct="0">
              <a:spcBef>
                <a:spcPts val="882"/>
              </a:spcBef>
            </a:pPr>
            <a:r>
              <a:rPr lang="ru-RU" sz="147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Көміртекті</a:t>
            </a:r>
            <a:r>
              <a:rPr lang="ru-RU" sz="147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0" b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бейтараптық</a:t>
            </a:r>
            <a:endParaRPr lang="ru-RU" sz="147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331369" y="5579722"/>
            <a:ext cx="2415483" cy="318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" algn="ctr" defTabSz="1014989" eaLnBrk="0" fontAlgn="base" hangingPunct="0">
              <a:spcBef>
                <a:spcPts val="882"/>
              </a:spcBef>
            </a:pP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сценарий</a:t>
            </a:r>
          </a:p>
        </p:txBody>
      </p:sp>
      <p:sp>
        <p:nvSpPr>
          <p:cNvPr id="82" name="Rectangle 35">
            <a:extLst>
              <a:ext uri="{FF2B5EF4-FFF2-40B4-BE49-F238E27FC236}">
                <a16:creationId xmlns:a16="http://schemas.microsoft.com/office/drawing/2014/main" id="{535F39BC-8A02-4A7A-A119-4CF9D3BA4712}"/>
              </a:ext>
            </a:extLst>
          </p:cNvPr>
          <p:cNvSpPr/>
          <p:nvPr/>
        </p:nvSpPr>
        <p:spPr>
          <a:xfrm>
            <a:off x="8741092" y="5508708"/>
            <a:ext cx="3834452" cy="54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" algn="ctr" defTabSz="1014989" eaLnBrk="0" fontAlgn="base" hangingPunct="0">
              <a:spcBef>
                <a:spcPts val="882"/>
              </a:spcBef>
            </a:pP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өнімділігінің</a:t>
            </a:r>
            <a: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өсу</a:t>
            </a:r>
            <a: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қарқынын</a:t>
            </a:r>
            <a:r>
              <a:rPr lang="ru-RU" sz="147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жеделдету</a:t>
            </a:r>
            <a:endParaRPr lang="ru-RU" sz="147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286">
            <a:extLst>
              <a:ext uri="{FF2B5EF4-FFF2-40B4-BE49-F238E27FC236}">
                <a16:creationId xmlns:a16="http://schemas.microsoft.com/office/drawing/2014/main" id="{96346146-8758-4B27-9047-53355E1E1E33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7075724" y="2748109"/>
            <a:ext cx="5446054" cy="464387"/>
          </a:xfrm>
          <a:prstGeom prst="roundRect">
            <a:avLst>
              <a:gd name="adj" fmla="val 0"/>
            </a:avLst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t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0" lvl="1" defTabSz="1014989" eaLnBrk="0" fontAlgn="base" hangingPunct="0">
              <a:spcBef>
                <a:spcPts val="882"/>
              </a:spcBef>
              <a:defRPr/>
            </a:pP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саясатының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тиімділігі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тұрақтылығын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бюджеттік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коэффициенттердің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</a:t>
            </a:r>
            <a:r>
              <a:rPr lang="ru-RU" sz="140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әзірленді</a:t>
            </a:r>
            <a:endParaRPr lang="ru-RU" sz="1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455880" y="5951616"/>
            <a:ext cx="38813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Саясаттың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өзгермейтіндігі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болжамына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саны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4392670" y="5946671"/>
            <a:ext cx="38150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көміртекті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климаттық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тұрғыдан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бейтарап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дамуға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Энергия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тасымалдағыштар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түрлерін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тұтынуды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EA03EFF-93AD-4792-B7EA-E646FF5FFE89}"/>
              </a:ext>
            </a:extLst>
          </p:cNvPr>
          <p:cNvSpPr txBox="1"/>
          <p:nvPr/>
        </p:nvSpPr>
        <p:spPr>
          <a:xfrm>
            <a:off x="8403445" y="6009255"/>
            <a:ext cx="429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өнімділігін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997" indent="251997" algn="ctr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Өнімділік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неғұрлым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болса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ЖІӨ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соғұрлым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id="{CBE9FBE6-58FE-44EC-91C2-B22636ADAEBA}"/>
              </a:ext>
            </a:extLst>
          </p:cNvPr>
          <p:cNvSpPr/>
          <p:nvPr/>
        </p:nvSpPr>
        <p:spPr>
          <a:xfrm>
            <a:off x="1160553" y="4894332"/>
            <a:ext cx="11342174" cy="606320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10" algn="just" defTabSz="1014989" eaLnBrk="0" fontAlgn="base" hangingPunct="0">
              <a:spcBef>
                <a:spcPts val="882"/>
              </a:spcBef>
              <a:defRPr/>
            </a:pPr>
            <a:r>
              <a:rPr lang="kk-KZ" sz="1800" b="1" u="sng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қаржының ұзақ мерзімді тұрақтылығы туралы есеп</a:t>
            </a:r>
            <a:r>
              <a:rPr lang="kk-KZ" sz="1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kk-KZ" sz="154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2053 жылға дейінгі ұзақ мерзімді фискалдық саясат бағаланды</a:t>
            </a:r>
            <a:endParaRPr lang="ru-RU" sz="154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oogle Shape;277;p4">
            <a:extLst>
              <a:ext uri="{FF2B5EF4-FFF2-40B4-BE49-F238E27FC236}">
                <a16:creationId xmlns:a16="http://schemas.microsoft.com/office/drawing/2014/main" id="{A4890DB9-70ED-4B69-81EE-791E043F083E}"/>
              </a:ext>
            </a:extLst>
          </p:cNvPr>
          <p:cNvGrpSpPr/>
          <p:nvPr/>
        </p:nvGrpSpPr>
        <p:grpSpPr>
          <a:xfrm>
            <a:off x="6734515" y="2443043"/>
            <a:ext cx="249837" cy="1074520"/>
            <a:chOff x="6801474" y="1968366"/>
            <a:chExt cx="245504" cy="802802"/>
          </a:xfrm>
        </p:grpSpPr>
        <p:sp>
          <p:nvSpPr>
            <p:cNvPr id="24" name="Google Shape;278;p4">
              <a:extLst>
                <a:ext uri="{FF2B5EF4-FFF2-40B4-BE49-F238E27FC236}">
                  <a16:creationId xmlns:a16="http://schemas.microsoft.com/office/drawing/2014/main" id="{D0A977B9-EBFD-4F08-8A01-5C911C9052FA}"/>
                </a:ext>
              </a:extLst>
            </p:cNvPr>
            <p:cNvSpPr/>
            <p:nvPr/>
          </p:nvSpPr>
          <p:spPr>
            <a:xfrm>
              <a:off x="6846057" y="1968366"/>
              <a:ext cx="156341" cy="802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34372" tIns="67168" rIns="134372" bIns="67168" anchor="ctr" anchorCtr="0">
              <a:noAutofit/>
            </a:bodyPr>
            <a:lstStyle>
              <a:defPPr>
                <a:defRPr lang="ru-RU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343985" fontAlgn="base">
                <a:defRPr/>
              </a:pPr>
              <a:endParaRPr sz="1377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grpSp>
          <p:nvGrpSpPr>
            <p:cNvPr id="25" name="Google Shape;279;p4">
              <a:extLst>
                <a:ext uri="{FF2B5EF4-FFF2-40B4-BE49-F238E27FC236}">
                  <a16:creationId xmlns:a16="http://schemas.microsoft.com/office/drawing/2014/main" id="{69ABD94F-698C-496B-BEA3-6CF29ABA110F}"/>
                </a:ext>
              </a:extLst>
            </p:cNvPr>
            <p:cNvGrpSpPr/>
            <p:nvPr/>
          </p:nvGrpSpPr>
          <p:grpSpPr>
            <a:xfrm>
              <a:off x="6801474" y="2095154"/>
              <a:ext cx="245504" cy="549228"/>
              <a:chOff x="6191200" y="3238500"/>
              <a:chExt cx="681225" cy="1524000"/>
            </a:xfrm>
          </p:grpSpPr>
          <p:sp>
            <p:nvSpPr>
              <p:cNvPr id="26" name="Google Shape;280;p4">
                <a:extLst>
                  <a:ext uri="{FF2B5EF4-FFF2-40B4-BE49-F238E27FC236}">
                    <a16:creationId xmlns:a16="http://schemas.microsoft.com/office/drawing/2014/main" id="{B87C21BB-5EA8-46BD-A3B7-F2672733E347}"/>
                  </a:ext>
                </a:extLst>
              </p:cNvPr>
              <p:cNvSpPr/>
              <p:nvPr/>
            </p:nvSpPr>
            <p:spPr>
              <a:xfrm>
                <a:off x="6191200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343985" fontAlgn="base">
                  <a:defRPr/>
                </a:pPr>
                <a:endParaRPr sz="1377" dirty="0">
                  <a:solidFill>
                    <a:srgbClr val="000000"/>
                  </a:solidFill>
                  <a:latin typeface="Century Gothic" panose="020B0502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7" name="Google Shape;281;p4">
                <a:extLst>
                  <a:ext uri="{FF2B5EF4-FFF2-40B4-BE49-F238E27FC236}">
                    <a16:creationId xmlns:a16="http://schemas.microsoft.com/office/drawing/2014/main" id="{D08734E6-AAD7-4DCF-95A6-27BFF74A6756}"/>
                  </a:ext>
                </a:extLst>
              </p:cNvPr>
              <p:cNvSpPr/>
              <p:nvPr/>
            </p:nvSpPr>
            <p:spPr>
              <a:xfrm>
                <a:off x="6434275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343985" fontAlgn="base">
                  <a:defRPr/>
                </a:pPr>
                <a:endParaRPr sz="1377" dirty="0">
                  <a:solidFill>
                    <a:srgbClr val="000000"/>
                  </a:solidFill>
                  <a:latin typeface="Century Gothic" panose="020B0502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sp>
        <p:nvSpPr>
          <p:cNvPr id="28" name="Oval 185">
            <a:extLst>
              <a:ext uri="{FF2B5EF4-FFF2-40B4-BE49-F238E27FC236}">
                <a16:creationId xmlns:a16="http://schemas.microsoft.com/office/drawing/2014/main" id="{5174CDCD-761E-0A71-E0C4-78F043DAA25D}"/>
              </a:ext>
            </a:extLst>
          </p:cNvPr>
          <p:cNvSpPr/>
          <p:nvPr/>
        </p:nvSpPr>
        <p:spPr bwMode="gray">
          <a:xfrm>
            <a:off x="530672" y="1316080"/>
            <a:ext cx="591347" cy="576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FFC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pic>
        <p:nvPicPr>
          <p:cNvPr id="29" name="Picture 2" descr="Иконки верный. Скачать иконку верный. Страница 1">
            <a:extLst>
              <a:ext uri="{FF2B5EF4-FFF2-40B4-BE49-F238E27FC236}">
                <a16:creationId xmlns:a16="http://schemas.microsoft.com/office/drawing/2014/main" id="{734792CC-070D-C1E4-A114-5595F739C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64" y="1288001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Oval 185">
            <a:extLst>
              <a:ext uri="{FF2B5EF4-FFF2-40B4-BE49-F238E27FC236}">
                <a16:creationId xmlns:a16="http://schemas.microsoft.com/office/drawing/2014/main" id="{5174CDCD-761E-0A71-E0C4-78F043DAA25D}"/>
              </a:ext>
            </a:extLst>
          </p:cNvPr>
          <p:cNvSpPr/>
          <p:nvPr/>
        </p:nvSpPr>
        <p:spPr bwMode="gray">
          <a:xfrm>
            <a:off x="530672" y="4905707"/>
            <a:ext cx="591347" cy="576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FFC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pic>
        <p:nvPicPr>
          <p:cNvPr id="31" name="Picture 2" descr="Иконки верный. Скачать иконку верный. Страница 1">
            <a:extLst>
              <a:ext uri="{FF2B5EF4-FFF2-40B4-BE49-F238E27FC236}">
                <a16:creationId xmlns:a16="http://schemas.microsoft.com/office/drawing/2014/main" id="{734792CC-070D-C1E4-A114-5595F739C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66" y="4874127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696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86F002-251E-4842-8EAB-C1387EFEFEA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46322" y="252000"/>
            <a:ext cx="11951123" cy="465139"/>
          </a:xfr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</a:rPr>
              <a:t>Мемлекеттік</a:t>
            </a:r>
            <a:r>
              <a:rPr kumimoji="0" lang="kk-KZ" sz="2800" b="1" i="0" u="none" strike="noStrike" kern="1200" cap="none" spc="0" normalizeH="0" noProof="0" dirty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</a:rPr>
              <a:t> қаржының нысаналы бағдарларының теңгерімділігін қалпына келтіру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554270" y="1435846"/>
            <a:ext cx="0" cy="5616000"/>
          </a:xfrm>
          <a:prstGeom prst="line">
            <a:avLst/>
          </a:prstGeom>
          <a:ln w="9525">
            <a:solidFill>
              <a:schemeClr val="tx1">
                <a:lumMod val="50000"/>
              </a:schemeClr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2957BDE7-D458-B88B-A4BD-992F22A04770}"/>
              </a:ext>
            </a:extLst>
          </p:cNvPr>
          <p:cNvSpPr txBox="1"/>
          <p:nvPr/>
        </p:nvSpPr>
        <p:spPr>
          <a:xfrm>
            <a:off x="846313" y="1321944"/>
            <a:ext cx="5428030" cy="42473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69056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-1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Республикалық бюджет тапшылығы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kumimoji="0" lang="ru-RU" sz="160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kumimoji="0" lang="ru-RU" sz="160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33F20D-3D19-7E52-5EEE-2AF69BAF4106}"/>
              </a:ext>
            </a:extLst>
          </p:cNvPr>
          <p:cNvSpPr txBox="1"/>
          <p:nvPr/>
        </p:nvSpPr>
        <p:spPr>
          <a:xfrm>
            <a:off x="846313" y="4631103"/>
            <a:ext cx="5428029" cy="394210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 defTabSz="690563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1800" b="1" spc="-1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Үкіметтік</a:t>
            </a:r>
            <a:r>
              <a:rPr lang="ru-RU" sz="1800" b="1" spc="-1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800" b="1" spc="-10" dirty="0" err="1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борыш</a:t>
            </a:r>
            <a:r>
              <a:rPr kumimoji="0" lang="ru-RU" sz="16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</a:t>
            </a:r>
            <a:r>
              <a:rPr kumimoji="0" lang="ru-RU" sz="1600" b="1" i="0" u="none" strike="noStrike" kern="1200" cap="none" spc="-1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400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4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952E6811-A76E-D205-EE27-FF9C6BACAD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414053"/>
              </p:ext>
            </p:extLst>
          </p:nvPr>
        </p:nvGraphicFramePr>
        <p:xfrm>
          <a:off x="846305" y="5174992"/>
          <a:ext cx="5428030" cy="202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857C1E38-A4F9-16E8-4785-F4C4636AAF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2340579"/>
              </p:ext>
            </p:extLst>
          </p:nvPr>
        </p:nvGraphicFramePr>
        <p:xfrm>
          <a:off x="846303" y="1872880"/>
          <a:ext cx="5428029" cy="1703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3" name="Google Shape;277;p4">
            <a:extLst>
              <a:ext uri="{FF2B5EF4-FFF2-40B4-BE49-F238E27FC236}">
                <a16:creationId xmlns:a16="http://schemas.microsoft.com/office/drawing/2014/main" id="{A7E6D05C-7A70-8B84-C419-621CA9584185}"/>
              </a:ext>
            </a:extLst>
          </p:cNvPr>
          <p:cNvGrpSpPr/>
          <p:nvPr/>
        </p:nvGrpSpPr>
        <p:grpSpPr>
          <a:xfrm rot="5400000">
            <a:off x="3440659" y="3332069"/>
            <a:ext cx="249837" cy="744972"/>
            <a:chOff x="6801474" y="1968366"/>
            <a:chExt cx="245504" cy="802802"/>
          </a:xfrm>
        </p:grpSpPr>
        <p:sp>
          <p:nvSpPr>
            <p:cNvPr id="14" name="Google Shape;278;p4">
              <a:extLst>
                <a:ext uri="{FF2B5EF4-FFF2-40B4-BE49-F238E27FC236}">
                  <a16:creationId xmlns:a16="http://schemas.microsoft.com/office/drawing/2014/main" id="{A6A51C30-7361-EB58-5366-142FBFBCF89F}"/>
                </a:ext>
              </a:extLst>
            </p:cNvPr>
            <p:cNvSpPr/>
            <p:nvPr/>
          </p:nvSpPr>
          <p:spPr>
            <a:xfrm>
              <a:off x="6846057" y="1968366"/>
              <a:ext cx="156341" cy="8028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34372" tIns="67168" rIns="134372" bIns="67168" anchor="ctr" anchorCtr="0">
              <a:noAutofit/>
            </a:bodyPr>
            <a:lstStyle>
              <a:defPPr>
                <a:defRPr lang="ru-RU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43985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grpSp>
          <p:nvGrpSpPr>
            <p:cNvPr id="15" name="Google Shape;279;p4">
              <a:extLst>
                <a:ext uri="{FF2B5EF4-FFF2-40B4-BE49-F238E27FC236}">
                  <a16:creationId xmlns:a16="http://schemas.microsoft.com/office/drawing/2014/main" id="{A3712D84-A372-D6E0-58C8-E3B9F3B08DD7}"/>
                </a:ext>
              </a:extLst>
            </p:cNvPr>
            <p:cNvGrpSpPr/>
            <p:nvPr/>
          </p:nvGrpSpPr>
          <p:grpSpPr>
            <a:xfrm>
              <a:off x="6801474" y="2095154"/>
              <a:ext cx="245504" cy="549228"/>
              <a:chOff x="6191200" y="3238500"/>
              <a:chExt cx="681225" cy="1524000"/>
            </a:xfrm>
          </p:grpSpPr>
          <p:sp>
            <p:nvSpPr>
              <p:cNvPr id="16" name="Google Shape;280;p4">
                <a:extLst>
                  <a:ext uri="{FF2B5EF4-FFF2-40B4-BE49-F238E27FC236}">
                    <a16:creationId xmlns:a16="http://schemas.microsoft.com/office/drawing/2014/main" id="{6CD123E3-F4C9-894F-BA1C-D7D43D103EC0}"/>
                  </a:ext>
                </a:extLst>
              </p:cNvPr>
              <p:cNvSpPr/>
              <p:nvPr/>
            </p:nvSpPr>
            <p:spPr>
              <a:xfrm>
                <a:off x="6191200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17" name="Google Shape;281;p4">
                <a:extLst>
                  <a:ext uri="{FF2B5EF4-FFF2-40B4-BE49-F238E27FC236}">
                    <a16:creationId xmlns:a16="http://schemas.microsoft.com/office/drawing/2014/main" id="{976478FC-F7BB-D29F-F3F1-126DAFF70B7E}"/>
                  </a:ext>
                </a:extLst>
              </p:cNvPr>
              <p:cNvSpPr/>
              <p:nvPr/>
            </p:nvSpPr>
            <p:spPr>
              <a:xfrm>
                <a:off x="6434275" y="3238500"/>
                <a:ext cx="438150" cy="1524000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34372" tIns="67168" rIns="134372" bIns="67168" anchor="ctr" anchorCtr="0">
                <a:noAutofit/>
              </a:bodyPr>
              <a:lstStyle>
                <a:defPPr>
                  <a:defRPr lang="ru-RU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1343985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77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880F3FD-D03B-D016-E768-062A3BC535EF}"/>
              </a:ext>
            </a:extLst>
          </p:cNvPr>
          <p:cNvSpPr txBox="1"/>
          <p:nvPr/>
        </p:nvSpPr>
        <p:spPr>
          <a:xfrm>
            <a:off x="846313" y="3826047"/>
            <a:ext cx="54280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50825" algn="just" defTabSz="1348618">
              <a:spcBef>
                <a:spcPct val="0"/>
              </a:spcBef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defRPr/>
            </a:pPr>
            <a:r>
              <a:rPr lang="kk-KZ" alt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Үкіметтік борыш 2024 жылы ЖІӨ-ге 21,3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деңгейінде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 2025-2026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ЖІӨ-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21,2% 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21,1%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деңгейінде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жоспраланып</a:t>
            </a:r>
            <a:r>
              <a:rPr lang="ru-RU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250825" algn="just" defTabSz="134861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44546A"/>
              </a:buClr>
              <a:buSzPts val="1100"/>
              <a:buFont typeface="Wingdings" panose="05000000000000000000" pitchFamily="2" charset="2"/>
              <a:buChar char="Ø"/>
              <a:tabLst/>
              <a:defRPr/>
            </a:pPr>
            <a:endParaRPr kumimoji="0" lang="ru-RU" altLang="ru-RU" sz="1400" b="0" i="0" u="none" strike="noStrike" kern="120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11CB541E-FA0E-6FDE-9F68-6190095D308D}"/>
              </a:ext>
            </a:extLst>
          </p:cNvPr>
          <p:cNvGrpSpPr/>
          <p:nvPr/>
        </p:nvGrpSpPr>
        <p:grpSpPr>
          <a:xfrm>
            <a:off x="7035597" y="1337960"/>
            <a:ext cx="5664809" cy="1238800"/>
            <a:chOff x="27660" y="515585"/>
            <a:chExt cx="6521231" cy="842864"/>
          </a:xfrm>
        </p:grpSpPr>
        <p:sp>
          <p:nvSpPr>
            <p:cNvPr id="20" name="Rectangle 35">
              <a:extLst>
                <a:ext uri="{FF2B5EF4-FFF2-40B4-BE49-F238E27FC236}">
                  <a16:creationId xmlns:a16="http://schemas.microsoft.com/office/drawing/2014/main" id="{D14E44C5-A2FF-E643-061F-96DB28D0EC57}"/>
                </a:ext>
              </a:extLst>
            </p:cNvPr>
            <p:cNvSpPr/>
            <p:nvPr/>
          </p:nvSpPr>
          <p:spPr>
            <a:xfrm>
              <a:off x="763124" y="515585"/>
              <a:ext cx="5785767" cy="842864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10" marR="0" lvl="0" indent="0" algn="ctr" defTabSz="1014989" rtl="0" eaLnBrk="0" fontAlgn="base" latinLnBrk="0" hangingPunct="0">
                <a:lnSpc>
                  <a:spcPct val="100000"/>
                </a:lnSpc>
                <a:spcBef>
                  <a:spcPts val="882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Бюджеттің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мұнайға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қатысты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емес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тапшылығының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нысаналы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бағдарларына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біртіндеп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оралу</a:t>
              </a:r>
              <a:endPara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0" marR="0" lvl="0" indent="0" algn="ctr" defTabSz="1014989" rtl="0" eaLnBrk="0" fontAlgn="base" latinLnBrk="0" hangingPunct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(МҚБТ</a:t>
              </a:r>
              <a:r>
                <a:rPr kumimoji="0" lang="ru-RU" sz="1200" b="0" i="1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2026 </a:t>
              </a:r>
              <a:r>
                <a:rPr kumimoji="0" lang="ru-RU" sz="1200" b="0" i="1" u="none" strike="noStrike" kern="0" cap="none" spc="0" normalizeH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жылы</a:t>
              </a:r>
              <a:r>
                <a:rPr kumimoji="0" lang="ru-RU" sz="1200" b="0" i="1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ЖІӨ-</a:t>
              </a:r>
              <a:r>
                <a:rPr kumimoji="0" lang="ru-RU" sz="1200" b="0" i="1" u="none" strike="noStrike" kern="0" cap="none" spc="0" normalizeH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ге</a:t>
              </a:r>
              <a:r>
                <a:rPr kumimoji="0" lang="ru-RU" sz="1200" b="0" i="1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2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5,9%-ан</a:t>
              </a:r>
              <a:r>
                <a:rPr kumimoji="0" lang="ru-RU" sz="1200" b="0" i="1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200" b="0" i="1" u="none" strike="noStrike" kern="0" cap="none" spc="0" normalizeH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жоғары</a:t>
              </a:r>
              <a:r>
                <a:rPr kumimoji="0" lang="ru-RU" sz="1200" b="0" i="1" u="none" strike="noStrike" kern="0" cap="none" spc="0" normalizeH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200" b="0" i="1" u="none" strike="noStrike" kern="0" cap="none" spc="0" normalizeH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емес</a:t>
              </a:r>
              <a:r>
                <a:rPr kumimoji="0" lang="ru-RU" sz="12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kumimoji="0" lang="ru-RU" sz="12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185">
              <a:extLst>
                <a:ext uri="{FF2B5EF4-FFF2-40B4-BE49-F238E27FC236}">
                  <a16:creationId xmlns:a16="http://schemas.microsoft.com/office/drawing/2014/main" id="{5174CDCD-761E-0A71-E0C4-78F043DAA25D}"/>
                </a:ext>
              </a:extLst>
            </p:cNvPr>
            <p:cNvSpPr/>
            <p:nvPr/>
          </p:nvSpPr>
          <p:spPr bwMode="gray">
            <a:xfrm>
              <a:off x="27660" y="660414"/>
              <a:ext cx="680749" cy="391903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FFC000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3439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352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sp>
        <p:nvSpPr>
          <p:cNvPr id="24" name="Rectangle 35">
            <a:extLst>
              <a:ext uri="{FF2B5EF4-FFF2-40B4-BE49-F238E27FC236}">
                <a16:creationId xmlns:a16="http://schemas.microsoft.com/office/drawing/2014/main" id="{7E7562F4-C7BF-F5C6-BBF3-4E74BB45B458}"/>
              </a:ext>
            </a:extLst>
          </p:cNvPr>
          <p:cNvSpPr/>
          <p:nvPr/>
        </p:nvSpPr>
        <p:spPr>
          <a:xfrm>
            <a:off x="7671476" y="4451504"/>
            <a:ext cx="5008892" cy="9002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</p:spPr>
        <p:txBody>
          <a:bodyPr wrap="square">
            <a:spAutoFit/>
          </a:bodyPr>
          <a:lstStyle/>
          <a:p>
            <a:pPr marL="10" marR="0" lvl="0" indent="0" algn="ctr" defTabSz="1014989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Мемлекеттің</a:t>
            </a:r>
            <a:r>
              <a:rPr kumimoji="0" lang="ru-RU" sz="19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таза </a:t>
            </a:r>
            <a:r>
              <a:rPr kumimoji="0" lang="ru-RU" sz="19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сыртқы</a:t>
            </a:r>
            <a:r>
              <a:rPr kumimoji="0" lang="ru-RU" sz="19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9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активтерінің</a:t>
            </a:r>
            <a:r>
              <a:rPr kumimoji="0" lang="ru-RU" sz="19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9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көрсеткіштерін</a:t>
            </a:r>
            <a:r>
              <a:rPr kumimoji="0" lang="ru-RU" sz="19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900" b="1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endParaRPr kumimoji="0" lang="ru-RU" sz="19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" marR="0" lvl="0" indent="0" algn="ctr" defTabSz="1014989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(МҚБТ </a:t>
            </a:r>
            <a:r>
              <a:rPr lang="ru-RU" sz="1200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қордың</a:t>
            </a: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валюталық</a:t>
            </a: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активтерінің</a:t>
            </a: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75% </a:t>
            </a:r>
            <a:r>
              <a:rPr lang="ru-RU" sz="1200" i="1" kern="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r>
              <a:rPr lang="ru-RU" sz="1200" i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ru-RU" sz="12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30E659AF-B041-1BB8-9E7A-861F1B418409}"/>
              </a:ext>
            </a:extLst>
          </p:cNvPr>
          <p:cNvGrpSpPr/>
          <p:nvPr/>
        </p:nvGrpSpPr>
        <p:grpSpPr>
          <a:xfrm>
            <a:off x="7398276" y="5460309"/>
            <a:ext cx="3405497" cy="1084792"/>
            <a:chOff x="248135" y="3329980"/>
            <a:chExt cx="2522655" cy="738077"/>
          </a:xfrm>
          <a:noFill/>
        </p:grpSpPr>
        <p:sp>
          <p:nvSpPr>
            <p:cNvPr id="27" name="object 6">
              <a:extLst>
                <a:ext uri="{FF2B5EF4-FFF2-40B4-BE49-F238E27FC236}">
                  <a16:creationId xmlns:a16="http://schemas.microsoft.com/office/drawing/2014/main" id="{86232767-CCEC-845E-3154-3173CA0868DD}"/>
                </a:ext>
              </a:extLst>
            </p:cNvPr>
            <p:cNvSpPr txBox="1"/>
            <p:nvPr/>
          </p:nvSpPr>
          <p:spPr>
            <a:xfrm>
              <a:off x="350179" y="3544532"/>
              <a:ext cx="961818" cy="523525"/>
            </a:xfrm>
            <a:prstGeom prst="rect">
              <a:avLst/>
            </a:prstGeom>
          </p:spPr>
          <p:txBody>
            <a:bodyPr vert="horz" wrap="square" lIns="0" tIns="45731" rIns="0" bIns="0" rtlCol="0">
              <a:spAutoFit/>
            </a:bodyPr>
            <a:lstStyle>
              <a:defPPr>
                <a:defRPr lang="en-US"/>
              </a:defPPr>
              <a:lvl1pPr marL="18666" defTabSz="1014989" eaLnBrk="0" fontAlgn="base" hangingPunct="0">
                <a:spcBef>
                  <a:spcPts val="566"/>
                </a:spcBef>
                <a:spcAft>
                  <a:spcPct val="0"/>
                </a:spcAft>
                <a:defRPr sz="4703" b="1" spc="-7">
                  <a:solidFill>
                    <a:srgbClr val="00B050"/>
                  </a:solidFill>
                  <a:latin typeface="Arial"/>
                  <a:cs typeface="Arial"/>
                </a:defRPr>
              </a:lvl1pPr>
            </a:lstStyle>
            <a:p>
              <a:pPr marL="18666" marR="0" lvl="0" indent="0" algn="l" defTabSz="1014989" rtl="0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7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65</a:t>
              </a:r>
              <a:r>
                <a:rPr kumimoji="0" lang="kk-KZ" sz="32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B7ABC563-EAB6-A324-0D5B-B4FEBF74538B}"/>
                </a:ext>
              </a:extLst>
            </p:cNvPr>
            <p:cNvSpPr/>
            <p:nvPr/>
          </p:nvSpPr>
          <p:spPr>
            <a:xfrm>
              <a:off x="248135" y="3331825"/>
              <a:ext cx="974176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rtl="0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2024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bject 6">
              <a:extLst>
                <a:ext uri="{FF2B5EF4-FFF2-40B4-BE49-F238E27FC236}">
                  <a16:creationId xmlns:a16="http://schemas.microsoft.com/office/drawing/2014/main" id="{FD9DBDF8-07E4-CDE4-61B2-D45C5F312D52}"/>
                </a:ext>
              </a:extLst>
            </p:cNvPr>
            <p:cNvSpPr txBox="1"/>
            <p:nvPr/>
          </p:nvSpPr>
          <p:spPr>
            <a:xfrm>
              <a:off x="1886313" y="3543335"/>
              <a:ext cx="814197" cy="523525"/>
            </a:xfrm>
            <a:prstGeom prst="rect">
              <a:avLst/>
            </a:prstGeom>
            <a:grpFill/>
          </p:spPr>
          <p:txBody>
            <a:bodyPr vert="horz" wrap="square" lIns="0" tIns="45731" rIns="0" bIns="0" rtlCol="0">
              <a:spAutoFit/>
            </a:bodyPr>
            <a:lstStyle/>
            <a:p>
              <a:pPr marL="18666" marR="0" lvl="0" indent="0" algn="l" defTabSz="1014989" rtl="0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47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54</a:t>
              </a:r>
              <a:r>
                <a:rPr kumimoji="0" lang="ru-RU" sz="32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CBD3FCC9-DFBC-4D6B-9591-768970D92185}"/>
                </a:ext>
              </a:extLst>
            </p:cNvPr>
            <p:cNvSpPr/>
            <p:nvPr/>
          </p:nvSpPr>
          <p:spPr>
            <a:xfrm>
              <a:off x="1796613" y="3329980"/>
              <a:ext cx="974177" cy="24753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rtl="0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2025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D4185CE-2299-C253-6882-4041DF8D4203}"/>
              </a:ext>
            </a:extLst>
          </p:cNvPr>
          <p:cNvSpPr/>
          <p:nvPr/>
        </p:nvSpPr>
        <p:spPr>
          <a:xfrm>
            <a:off x="11373883" y="5450031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81198" lvl="0" indent="0" algn="ctr" defTabSz="1014989" rtl="0" eaLnBrk="0" fontAlgn="base" latinLnBrk="0" hangingPunct="0">
              <a:lnSpc>
                <a:spcPct val="100000"/>
              </a:lnSpc>
              <a:spcBef>
                <a:spcPts val="3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0" u="none" strike="noStrike" kern="120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kumimoji="0" lang="ru-RU" sz="1764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kumimoji="0" lang="ru-RU" sz="1764" b="1" i="0" u="none" strike="noStrike" kern="120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6">
            <a:extLst>
              <a:ext uri="{FF2B5EF4-FFF2-40B4-BE49-F238E27FC236}">
                <a16:creationId xmlns:a16="http://schemas.microsoft.com/office/drawing/2014/main" id="{ECC35BF8-62BE-29B1-403A-54F1548BA2D8}"/>
              </a:ext>
            </a:extLst>
          </p:cNvPr>
          <p:cNvSpPr txBox="1"/>
          <p:nvPr/>
        </p:nvSpPr>
        <p:spPr>
          <a:xfrm>
            <a:off x="11540325" y="5763853"/>
            <a:ext cx="1299888" cy="769453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7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kumimoji="0" lang="kk-KZ" sz="32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4" name="Chevron2">
            <a:extLst>
              <a:ext uri="{FF2B5EF4-FFF2-40B4-BE49-F238E27FC236}">
                <a16:creationId xmlns:a16="http://schemas.microsoft.com/office/drawing/2014/main" id="{C5C4E7F7-2067-4F10-91BF-B1E9BECFBA37}"/>
              </a:ext>
            </a:extLst>
          </p:cNvPr>
          <p:cNvSpPr>
            <a:spLocks noChangeAspect="1"/>
          </p:cNvSpPr>
          <p:nvPr/>
        </p:nvSpPr>
        <p:spPr>
          <a:xfrm flipV="1">
            <a:off x="9075624" y="5937745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5" name="Chevron1">
            <a:extLst>
              <a:ext uri="{FF2B5EF4-FFF2-40B4-BE49-F238E27FC236}">
                <a16:creationId xmlns:a16="http://schemas.microsoft.com/office/drawing/2014/main" id="{6C5A833C-3671-D948-8F14-FB60F33408F0}"/>
              </a:ext>
            </a:extLst>
          </p:cNvPr>
          <p:cNvSpPr>
            <a:spLocks noChangeAspect="1"/>
          </p:cNvSpPr>
          <p:nvPr/>
        </p:nvSpPr>
        <p:spPr>
          <a:xfrm flipV="1">
            <a:off x="8934003" y="5986908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6" name="Chevron2">
            <a:extLst>
              <a:ext uri="{FF2B5EF4-FFF2-40B4-BE49-F238E27FC236}">
                <a16:creationId xmlns:a16="http://schemas.microsoft.com/office/drawing/2014/main" id="{B5C9230D-4740-25DF-0C8F-AAA853939A2C}"/>
              </a:ext>
            </a:extLst>
          </p:cNvPr>
          <p:cNvSpPr>
            <a:spLocks noChangeAspect="1"/>
          </p:cNvSpPr>
          <p:nvPr/>
        </p:nvSpPr>
        <p:spPr>
          <a:xfrm flipV="1">
            <a:off x="11071442" y="5916309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40" name="Chevron1">
            <a:extLst>
              <a:ext uri="{FF2B5EF4-FFF2-40B4-BE49-F238E27FC236}">
                <a16:creationId xmlns:a16="http://schemas.microsoft.com/office/drawing/2014/main" id="{DB606CE0-01AF-8441-9436-83854737BD1E}"/>
              </a:ext>
            </a:extLst>
          </p:cNvPr>
          <p:cNvSpPr>
            <a:spLocks noChangeAspect="1"/>
          </p:cNvSpPr>
          <p:nvPr/>
        </p:nvSpPr>
        <p:spPr>
          <a:xfrm flipV="1">
            <a:off x="10929821" y="5965472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pic>
        <p:nvPicPr>
          <p:cNvPr id="55" name="Picture 2" descr="Иконки верный. Скачать иконку верный. Страница 1">
            <a:extLst>
              <a:ext uri="{FF2B5EF4-FFF2-40B4-BE49-F238E27FC236}">
                <a16:creationId xmlns:a16="http://schemas.microsoft.com/office/drawing/2014/main" id="{734792CC-070D-C1E4-A114-5595F739C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82" y="1513081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" name="Группа 60">
            <a:extLst>
              <a:ext uri="{FF2B5EF4-FFF2-40B4-BE49-F238E27FC236}">
                <a16:creationId xmlns:a16="http://schemas.microsoft.com/office/drawing/2014/main" id="{C45CD88C-9E81-4C5D-3543-562C145F91E7}"/>
              </a:ext>
            </a:extLst>
          </p:cNvPr>
          <p:cNvGrpSpPr/>
          <p:nvPr/>
        </p:nvGrpSpPr>
        <p:grpSpPr>
          <a:xfrm>
            <a:off x="8497503" y="2656004"/>
            <a:ext cx="2958019" cy="997002"/>
            <a:chOff x="1062400" y="3325206"/>
            <a:chExt cx="2191185" cy="678345"/>
          </a:xfrm>
          <a:noFill/>
        </p:grpSpPr>
        <p:sp>
          <p:nvSpPr>
            <p:cNvPr id="62" name="object 6">
              <a:extLst>
                <a:ext uri="{FF2B5EF4-FFF2-40B4-BE49-F238E27FC236}">
                  <a16:creationId xmlns:a16="http://schemas.microsoft.com/office/drawing/2014/main" id="{AEE2741A-677A-1AC5-EA9F-BD20AC610DCC}"/>
                </a:ext>
              </a:extLst>
            </p:cNvPr>
            <p:cNvSpPr txBox="1"/>
            <p:nvPr/>
          </p:nvSpPr>
          <p:spPr>
            <a:xfrm>
              <a:off x="1229297" y="3511438"/>
              <a:ext cx="655128" cy="492113"/>
            </a:xfrm>
            <a:prstGeom prst="rect">
              <a:avLst/>
            </a:prstGeom>
          </p:spPr>
          <p:txBody>
            <a:bodyPr vert="horz" wrap="square" lIns="0" tIns="45731" rIns="0" bIns="0" rtlCol="0">
              <a:spAutoFit/>
            </a:bodyPr>
            <a:lstStyle>
              <a:defPPr>
                <a:defRPr lang="en-US"/>
              </a:defPPr>
              <a:lvl1pPr marL="18666" defTabSz="1014989" eaLnBrk="0" fontAlgn="base" hangingPunct="0">
                <a:spcBef>
                  <a:spcPts val="566"/>
                </a:spcBef>
                <a:spcAft>
                  <a:spcPct val="0"/>
                </a:spcAft>
                <a:defRPr sz="4703" b="1" spc="-7">
                  <a:solidFill>
                    <a:srgbClr val="00B050"/>
                  </a:solidFill>
                  <a:latin typeface="Arial"/>
                  <a:cs typeface="Arial"/>
                </a:defRPr>
              </a:lvl1pPr>
            </a:lstStyle>
            <a:p>
              <a:pPr marL="18666" marR="0" lvl="0" indent="0" algn="l" defTabSz="1014989" rtl="0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4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6,5</a:t>
              </a:r>
              <a:endParaRPr kumimoji="0" lang="kk-KZ" sz="28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57C24F6A-EB11-64B8-FDE5-8F630993A4FA}"/>
                </a:ext>
              </a:extLst>
            </p:cNvPr>
            <p:cNvSpPr/>
            <p:nvPr/>
          </p:nvSpPr>
          <p:spPr>
            <a:xfrm>
              <a:off x="1062400" y="3325206"/>
              <a:ext cx="974179" cy="24753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rtl="0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2024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bject 6">
              <a:extLst>
                <a:ext uri="{FF2B5EF4-FFF2-40B4-BE49-F238E27FC236}">
                  <a16:creationId xmlns:a16="http://schemas.microsoft.com/office/drawing/2014/main" id="{884F7A91-B659-A7DE-06B8-C73F8D695A82}"/>
                </a:ext>
              </a:extLst>
            </p:cNvPr>
            <p:cNvSpPr txBox="1"/>
            <p:nvPr/>
          </p:nvSpPr>
          <p:spPr>
            <a:xfrm>
              <a:off x="2599697" y="3503622"/>
              <a:ext cx="379763" cy="492113"/>
            </a:xfrm>
            <a:prstGeom prst="rect">
              <a:avLst/>
            </a:prstGeom>
            <a:grpFill/>
          </p:spPr>
          <p:txBody>
            <a:bodyPr vert="horz" wrap="square" lIns="0" tIns="45731" rIns="0" bIns="0" rtlCol="0">
              <a:spAutoFit/>
            </a:bodyPr>
            <a:lstStyle/>
            <a:p>
              <a:pPr marL="18666" marR="0" lvl="0" indent="0" algn="l" defTabSz="1014989" rtl="0" eaLnBrk="0" fontAlgn="base" latinLnBrk="0" hangingPunct="0">
                <a:lnSpc>
                  <a:spcPct val="100000"/>
                </a:lnSpc>
                <a:spcBef>
                  <a:spcPts val="566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4400" b="1" i="0" u="none" strike="noStrike" kern="1200" cap="none" spc="-7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kumimoji="0" lang="ru-RU" sz="28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Прямоугольник 64">
              <a:extLst>
                <a:ext uri="{FF2B5EF4-FFF2-40B4-BE49-F238E27FC236}">
                  <a16:creationId xmlns:a16="http://schemas.microsoft.com/office/drawing/2014/main" id="{D18D8D69-BF6C-F6D0-281B-3F1C3C124AD6}"/>
                </a:ext>
              </a:extLst>
            </p:cNvPr>
            <p:cNvSpPr/>
            <p:nvPr/>
          </p:nvSpPr>
          <p:spPr>
            <a:xfrm>
              <a:off x="2279407" y="3329980"/>
              <a:ext cx="974178" cy="24753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L="0" marR="81198" lvl="0" indent="0" algn="ctr" defTabSz="1014989" rtl="0" eaLnBrk="0" fontAlgn="base" latinLnBrk="0" hangingPunct="0">
                <a:lnSpc>
                  <a:spcPct val="100000"/>
                </a:lnSpc>
                <a:spcBef>
                  <a:spcPts val="389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764" b="1" i="0" u="none" strike="noStrike" kern="0" cap="none" spc="0" normalizeH="0" baseline="0" noProof="0" dirty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2025 </a:t>
              </a:r>
              <a:r>
                <a:rPr kumimoji="0" lang="ru-RU" sz="1764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жыл</a:t>
              </a:r>
              <a:endPara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05E261CE-8475-E42F-F83C-D090907A08D5}"/>
              </a:ext>
            </a:extLst>
          </p:cNvPr>
          <p:cNvSpPr/>
          <p:nvPr/>
        </p:nvSpPr>
        <p:spPr>
          <a:xfrm>
            <a:off x="11704625" y="2662465"/>
            <a:ext cx="131510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81198" lvl="0" indent="0" algn="ctr" defTabSz="1014989" rtl="0" eaLnBrk="0" fontAlgn="base" latinLnBrk="0" hangingPunct="0">
              <a:lnSpc>
                <a:spcPct val="100000"/>
              </a:lnSpc>
              <a:spcBef>
                <a:spcPts val="3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0" u="none" strike="noStrike" kern="120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kumimoji="0" lang="ru-RU" sz="1764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kumimoji="0" lang="ru-RU" sz="1764" b="1" i="0" u="none" strike="noStrike" kern="120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bject 6">
            <a:extLst>
              <a:ext uri="{FF2B5EF4-FFF2-40B4-BE49-F238E27FC236}">
                <a16:creationId xmlns:a16="http://schemas.microsoft.com/office/drawing/2014/main" id="{1446D148-F35D-1606-E399-63BB2475E9E9}"/>
              </a:ext>
            </a:extLst>
          </p:cNvPr>
          <p:cNvSpPr txBox="1"/>
          <p:nvPr/>
        </p:nvSpPr>
        <p:spPr>
          <a:xfrm>
            <a:off x="11909978" y="2908191"/>
            <a:ext cx="875018" cy="723286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4,6</a:t>
            </a:r>
            <a:endParaRPr kumimoji="0" lang="kk-KZ" sz="2800" b="1" i="0" u="none" strike="noStrike" kern="1200" cap="none" spc="-7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Chevron2">
            <a:extLst>
              <a:ext uri="{FF2B5EF4-FFF2-40B4-BE49-F238E27FC236}">
                <a16:creationId xmlns:a16="http://schemas.microsoft.com/office/drawing/2014/main" id="{26BE3893-35FA-79BA-A088-2072B7720698}"/>
              </a:ext>
            </a:extLst>
          </p:cNvPr>
          <p:cNvSpPr>
            <a:spLocks noChangeAspect="1"/>
          </p:cNvSpPr>
          <p:nvPr/>
        </p:nvSpPr>
        <p:spPr>
          <a:xfrm flipV="1">
            <a:off x="9931663" y="3023715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9" name="Chevron1">
            <a:extLst>
              <a:ext uri="{FF2B5EF4-FFF2-40B4-BE49-F238E27FC236}">
                <a16:creationId xmlns:a16="http://schemas.microsoft.com/office/drawing/2014/main" id="{9D0A32AD-879A-7BC6-CE65-B60323A94B16}"/>
              </a:ext>
            </a:extLst>
          </p:cNvPr>
          <p:cNvSpPr>
            <a:spLocks noChangeAspect="1"/>
          </p:cNvSpPr>
          <p:nvPr/>
        </p:nvSpPr>
        <p:spPr>
          <a:xfrm flipV="1">
            <a:off x="9790042" y="3072878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87" name="Chevron2">
            <a:extLst>
              <a:ext uri="{FF2B5EF4-FFF2-40B4-BE49-F238E27FC236}">
                <a16:creationId xmlns:a16="http://schemas.microsoft.com/office/drawing/2014/main" id="{75F52FDD-52AD-E8E9-3E15-9FB98B94CA2C}"/>
              </a:ext>
            </a:extLst>
          </p:cNvPr>
          <p:cNvSpPr>
            <a:spLocks noChangeAspect="1"/>
          </p:cNvSpPr>
          <p:nvPr/>
        </p:nvSpPr>
        <p:spPr>
          <a:xfrm flipV="1">
            <a:off x="11470282" y="3021738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88" name="Chevron1">
            <a:extLst>
              <a:ext uri="{FF2B5EF4-FFF2-40B4-BE49-F238E27FC236}">
                <a16:creationId xmlns:a16="http://schemas.microsoft.com/office/drawing/2014/main" id="{999CF11B-EF78-33FC-26BA-92C267FE9C52}"/>
              </a:ext>
            </a:extLst>
          </p:cNvPr>
          <p:cNvSpPr>
            <a:spLocks noChangeAspect="1"/>
          </p:cNvSpPr>
          <p:nvPr/>
        </p:nvSpPr>
        <p:spPr>
          <a:xfrm flipV="1">
            <a:off x="11328661" y="3070901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FE29E3CC-28E6-67AB-B372-44554198354E}"/>
              </a:ext>
            </a:extLst>
          </p:cNvPr>
          <p:cNvSpPr/>
          <p:nvPr/>
        </p:nvSpPr>
        <p:spPr>
          <a:xfrm>
            <a:off x="6886501" y="2650754"/>
            <a:ext cx="1315105" cy="3638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81198" lvl="0" indent="0" algn="ctr" defTabSz="1014989" rtl="0" eaLnBrk="0" fontAlgn="base" latinLnBrk="0" hangingPunct="0">
              <a:lnSpc>
                <a:spcPct val="100000"/>
              </a:lnSpc>
              <a:spcBef>
                <a:spcPts val="3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0" u="none" strike="noStrike" kern="0" cap="none" spc="0" normalizeH="0" baseline="0" noProof="0" dirty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kumimoji="0" lang="ru-RU" sz="1764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kumimoji="0" lang="ru-RU" sz="1764" b="1" i="0" u="none" strike="noStrike" kern="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Chevron2">
            <a:extLst>
              <a:ext uri="{FF2B5EF4-FFF2-40B4-BE49-F238E27FC236}">
                <a16:creationId xmlns:a16="http://schemas.microsoft.com/office/drawing/2014/main" id="{9737BF6B-9B72-57B5-CD8B-EEE1B610D06B}"/>
              </a:ext>
            </a:extLst>
          </p:cNvPr>
          <p:cNvSpPr>
            <a:spLocks noChangeAspect="1"/>
          </p:cNvSpPr>
          <p:nvPr/>
        </p:nvSpPr>
        <p:spPr>
          <a:xfrm flipV="1">
            <a:off x="8255642" y="3023417"/>
            <a:ext cx="264556" cy="574039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4472C4">
              <a:lumMod val="60000"/>
              <a:lumOff val="40000"/>
            </a:srgbClr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91" name="Chevron1">
            <a:extLst>
              <a:ext uri="{FF2B5EF4-FFF2-40B4-BE49-F238E27FC236}">
                <a16:creationId xmlns:a16="http://schemas.microsoft.com/office/drawing/2014/main" id="{DDF8EF4A-88C5-2A9F-F6FE-313D164B185D}"/>
              </a:ext>
            </a:extLst>
          </p:cNvPr>
          <p:cNvSpPr>
            <a:spLocks noChangeAspect="1"/>
          </p:cNvSpPr>
          <p:nvPr/>
        </p:nvSpPr>
        <p:spPr>
          <a:xfrm flipV="1">
            <a:off x="8114021" y="3072580"/>
            <a:ext cx="221933" cy="48155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rgbClr val="F9C61B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6"/>
                </a:solidFill>
                <a:prstDash val="solid"/>
              </a14:hiddenLine>
            </a:ext>
          </a:extLst>
        </p:spPr>
        <p:txBody>
          <a:bodyPr rtlCol="0" anchor="ctr"/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92" name="object 6">
            <a:extLst>
              <a:ext uri="{FF2B5EF4-FFF2-40B4-BE49-F238E27FC236}">
                <a16:creationId xmlns:a16="http://schemas.microsoft.com/office/drawing/2014/main" id="{F1FCFDF5-AF3A-D29B-2386-28A1DC804BFD}"/>
              </a:ext>
            </a:extLst>
          </p:cNvPr>
          <p:cNvSpPr txBox="1"/>
          <p:nvPr/>
        </p:nvSpPr>
        <p:spPr>
          <a:xfrm>
            <a:off x="7104843" y="2938768"/>
            <a:ext cx="845975" cy="723286"/>
          </a:xfrm>
          <a:prstGeom prst="rect">
            <a:avLst/>
          </a:prstGeom>
        </p:spPr>
        <p:txBody>
          <a:bodyPr vert="horz" wrap="square" lIns="0" tIns="45731" rIns="0" bIns="0" rtlCol="0">
            <a:spAutoFit/>
          </a:bodyPr>
          <a:lstStyle/>
          <a:p>
            <a:pPr marL="18666" marR="0" lvl="0" indent="0" algn="l" defTabSz="1014989" rtl="0" eaLnBrk="0" fontAlgn="base" latinLnBrk="0" hangingPunct="0">
              <a:lnSpc>
                <a:spcPct val="100000"/>
              </a:lnSpc>
              <a:spcBef>
                <a:spcPts val="56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-7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7,4</a:t>
            </a:r>
            <a:endParaRPr kumimoji="0" lang="kk-KZ" sz="2800" b="1" i="0" u="none" strike="noStrike" kern="1200" cap="none" spc="-7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id="{55CB0163-AB93-67B6-77BC-B4A061C37144}"/>
              </a:ext>
            </a:extLst>
          </p:cNvPr>
          <p:cNvSpPr/>
          <p:nvPr/>
        </p:nvSpPr>
        <p:spPr>
          <a:xfrm>
            <a:off x="6997585" y="3615790"/>
            <a:ext cx="127387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101498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64" b="1" i="1" u="none" strike="noStrike" kern="1200" cap="none" spc="0" normalizeH="0" baseline="0" noProof="0" dirty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kumimoji="0" lang="ru-RU" sz="1764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kumimoji="0" lang="ru-RU" sz="1764" b="1" i="1" u="none" strike="noStrike" kern="1200" cap="none" spc="0" normalizeH="0" noProof="0" dirty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764" b="1" i="1" u="none" strike="noStrike" kern="1200" cap="none" spc="0" normalizeH="0" baseline="0" noProof="0" dirty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endParaRPr kumimoji="0" lang="ru-RU" sz="1764" b="1" i="1" u="none" strike="noStrike" kern="1200" cap="none" spc="0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id="{9F5B7DD3-57EE-D7B0-2AD6-B4531513C58A}"/>
              </a:ext>
            </a:extLst>
          </p:cNvPr>
          <p:cNvSpPr/>
          <p:nvPr/>
        </p:nvSpPr>
        <p:spPr>
          <a:xfrm>
            <a:off x="8619964" y="3592012"/>
            <a:ext cx="127387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1498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764" b="1" i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 </a:t>
            </a:r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DF387B74-0A03-0F2A-736B-E3FE0039B3CB}"/>
              </a:ext>
            </a:extLst>
          </p:cNvPr>
          <p:cNvSpPr/>
          <p:nvPr/>
        </p:nvSpPr>
        <p:spPr>
          <a:xfrm>
            <a:off x="10264159" y="3594082"/>
            <a:ext cx="127387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1498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764" b="1" i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 </a:t>
            </a: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8DCF264B-9AF6-33B7-B1A5-22A952EE2F50}"/>
              </a:ext>
            </a:extLst>
          </p:cNvPr>
          <p:cNvSpPr/>
          <p:nvPr/>
        </p:nvSpPr>
        <p:spPr>
          <a:xfrm>
            <a:off x="11817343" y="3590837"/>
            <a:ext cx="1273875" cy="3638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01498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764" b="1" i="1" dirty="0" err="1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764" b="1" i="1" dirty="0">
                <a:solidFill>
                  <a:srgbClr val="2E2E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 </a:t>
            </a:r>
          </a:p>
        </p:txBody>
      </p:sp>
      <p:sp>
        <p:nvSpPr>
          <p:cNvPr id="52" name="Oval 185">
            <a:extLst>
              <a:ext uri="{FF2B5EF4-FFF2-40B4-BE49-F238E27FC236}">
                <a16:creationId xmlns:a16="http://schemas.microsoft.com/office/drawing/2014/main" id="{5174CDCD-761E-0A71-E0C4-78F043DAA25D}"/>
              </a:ext>
            </a:extLst>
          </p:cNvPr>
          <p:cNvSpPr/>
          <p:nvPr/>
        </p:nvSpPr>
        <p:spPr bwMode="gray">
          <a:xfrm>
            <a:off x="7035597" y="4584296"/>
            <a:ext cx="591347" cy="576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rgbClr val="FFC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8784" tIns="49391" rIns="98784" bIns="493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3439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52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pic>
        <p:nvPicPr>
          <p:cNvPr id="53" name="Picture 2" descr="Иконки верный. Скачать иконку верный. Страница 1">
            <a:extLst>
              <a:ext uri="{FF2B5EF4-FFF2-40B4-BE49-F238E27FC236}">
                <a16:creationId xmlns:a16="http://schemas.microsoft.com/office/drawing/2014/main" id="{734792CC-070D-C1E4-A114-5595F739C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82" y="4545056"/>
            <a:ext cx="669689" cy="64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65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351B98-3D6D-052D-1970-F9701FD18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5591" y="3407835"/>
            <a:ext cx="10079567" cy="1825171"/>
          </a:xfrm>
        </p:spPr>
        <p:txBody>
          <a:bodyPr/>
          <a:lstStyle/>
          <a:p>
            <a:pPr defTabSz="134389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defRPr/>
            </a:pPr>
            <a:r>
              <a:rPr lang="kk-KZ" sz="4115" b="1" kern="0" dirty="0" smtClean="0">
                <a:solidFill>
                  <a:srgbClr val="194B75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Назар аударғандарыңыз үшін рақмет!</a:t>
            </a:r>
            <a:endParaRPr lang="ru-RU" sz="4115" b="1" kern="0" dirty="0">
              <a:solidFill>
                <a:srgbClr val="194B75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3077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heme/theme1.xml><?xml version="1.0" encoding="utf-8"?>
<a:theme xmlns:a="http://schemas.openxmlformats.org/drawingml/2006/main" name="EY style">
  <a:themeElements>
    <a:clrScheme name="Custom 26">
      <a:dk1>
        <a:srgbClr val="FFFFFF"/>
      </a:dk1>
      <a:lt1>
        <a:srgbClr val="2E2E38"/>
      </a:lt1>
      <a:dk2>
        <a:srgbClr val="FFE600"/>
      </a:dk2>
      <a:lt2>
        <a:srgbClr val="000000"/>
      </a:lt2>
      <a:accent1>
        <a:srgbClr val="2DB757"/>
      </a:accent1>
      <a:accent2>
        <a:srgbClr val="27ACAA"/>
      </a:accent2>
      <a:accent3>
        <a:srgbClr val="188CE5"/>
      </a:accent3>
      <a:accent4>
        <a:srgbClr val="3D108A"/>
      </a:accent4>
      <a:accent5>
        <a:srgbClr val="FF4136"/>
      </a:accent5>
      <a:accent6>
        <a:srgbClr val="FF6D00"/>
      </a:accent6>
      <a:hlink>
        <a:srgbClr val="0000FF"/>
      </a:hlink>
      <a:folHlink>
        <a:srgbClr val="800080"/>
      </a:folHlink>
    </a:clrScheme>
    <a:fontScheme name="Custom 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Y style" id="{2659B55F-CA74-4D1E-A080-5D6F47BA4FEB}" vid="{A1E16387-ABEF-4564-8BC8-E22617A7C556}"/>
    </a:ext>
  </a:extLst>
</a:theme>
</file>

<file path=ppt/theme/theme2.xml><?xml version="1.0" encoding="utf-8"?>
<a:theme xmlns:a="http://schemas.openxmlformats.org/drawingml/2006/main" name="1_2. Дополнительны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2_2. Дополнительны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6318</TotalTime>
  <Words>998</Words>
  <Application>Microsoft Office PowerPoint</Application>
  <PresentationFormat>Произвольный</PresentationFormat>
  <Paragraphs>338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22" baseType="lpstr">
      <vt:lpstr>ＭＳ Ｐゴシック</vt:lpstr>
      <vt:lpstr>Arial</vt:lpstr>
      <vt:lpstr>Arial Narrow</vt:lpstr>
      <vt:lpstr>Calibri</vt:lpstr>
      <vt:lpstr>Calibri Light</vt:lpstr>
      <vt:lpstr>Century Gothic</vt:lpstr>
      <vt:lpstr>Tahoma</vt:lpstr>
      <vt:lpstr>Times New Roman</vt:lpstr>
      <vt:lpstr>Wingdings</vt:lpstr>
      <vt:lpstr>EY style</vt:lpstr>
      <vt:lpstr>1_2. Дополнительные</vt:lpstr>
      <vt:lpstr>12_2. Дополнительные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Alnur Abulgazin</dc:creator>
  <cp:lastModifiedBy>Аида Тегисбаева</cp:lastModifiedBy>
  <cp:revision>513</cp:revision>
  <cp:lastPrinted>2023-09-08T09:42:03Z</cp:lastPrinted>
  <dcterms:created xsi:type="dcterms:W3CDTF">2022-04-03T09:31:24Z</dcterms:created>
  <dcterms:modified xsi:type="dcterms:W3CDTF">2023-09-08T09:43:41Z</dcterms:modified>
</cp:coreProperties>
</file>