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7" r:id="rId2"/>
    <p:sldId id="286" r:id="rId3"/>
    <p:sldId id="310" r:id="rId4"/>
    <p:sldId id="269" r:id="rId5"/>
    <p:sldId id="311" r:id="rId6"/>
    <p:sldId id="313" r:id="rId7"/>
    <p:sldId id="306" r:id="rId8"/>
    <p:sldId id="314" r:id="rId9"/>
    <p:sldId id="275" r:id="rId10"/>
    <p:sldId id="276" r:id="rId11"/>
    <p:sldId id="292" r:id="rId12"/>
    <p:sldId id="312" r:id="rId13"/>
    <p:sldId id="293" r:id="rId14"/>
    <p:sldId id="307" r:id="rId15"/>
    <p:sldId id="296" r:id="rId16"/>
    <p:sldId id="304" r:id="rId17"/>
    <p:sldId id="316" r:id="rId18"/>
    <p:sldId id="297" r:id="rId19"/>
    <p:sldId id="298" r:id="rId20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8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0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45659" cy="495348"/>
          </a:xfrm>
          <a:prstGeom prst="rect">
            <a:avLst/>
          </a:prstGeom>
        </p:spPr>
        <p:txBody>
          <a:bodyPr vert="horz" lIns="91110" tIns="45556" rIns="91110" bIns="4555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2"/>
            <a:ext cx="2945659" cy="495348"/>
          </a:xfrm>
          <a:prstGeom prst="rect">
            <a:avLst/>
          </a:prstGeom>
        </p:spPr>
        <p:txBody>
          <a:bodyPr vert="horz" lIns="91110" tIns="45556" rIns="91110" bIns="45556" rtlCol="0"/>
          <a:lstStyle>
            <a:lvl1pPr algn="r">
              <a:defRPr sz="1200"/>
            </a:lvl1pPr>
          </a:lstStyle>
          <a:p>
            <a:fld id="{3CA2D15D-ACC4-41FE-B02A-8B439BD5145E}" type="datetimeFigureOut">
              <a:rPr lang="en-US" smtClean="0"/>
              <a:t>9/9/2023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10" tIns="45556" rIns="91110" bIns="45556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221"/>
            <a:ext cx="5438140" cy="3887361"/>
          </a:xfrm>
          <a:prstGeom prst="rect">
            <a:avLst/>
          </a:prstGeom>
        </p:spPr>
        <p:txBody>
          <a:bodyPr vert="horz" lIns="91110" tIns="45556" rIns="91110" bIns="4555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377316"/>
            <a:ext cx="2945659" cy="495347"/>
          </a:xfrm>
          <a:prstGeom prst="rect">
            <a:avLst/>
          </a:prstGeom>
        </p:spPr>
        <p:txBody>
          <a:bodyPr vert="horz" lIns="91110" tIns="45556" rIns="91110" bIns="4555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377316"/>
            <a:ext cx="2945659" cy="495347"/>
          </a:xfrm>
          <a:prstGeom prst="rect">
            <a:avLst/>
          </a:prstGeom>
        </p:spPr>
        <p:txBody>
          <a:bodyPr vert="horz" lIns="91110" tIns="45556" rIns="91110" bIns="45556" rtlCol="0" anchor="b"/>
          <a:lstStyle>
            <a:lvl1pPr algn="r">
              <a:defRPr sz="1200"/>
            </a:lvl1pPr>
          </a:lstStyle>
          <a:p>
            <a:fld id="{083EFF13-F18A-44D7-B69D-5BEB36F10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2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ADB7-F3D9-45AA-8E85-9D93645A24A1}" type="datetime9">
              <a:rPr lang="ru-RU" smtClean="0"/>
              <a:t>09.09.2023 19:52:58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8F9C-4C25-46A8-9599-0A8CA0B11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459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4D52-805A-4CFD-BD56-91288E9AE865}" type="datetime9">
              <a:rPr lang="ru-RU" smtClean="0"/>
              <a:t>09.09.2023 19:52:58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8F9C-4C25-46A8-9599-0A8CA0B11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532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0937-EAF9-40F6-9A5C-8C8595D8A130}" type="datetime9">
              <a:rPr lang="ru-RU" smtClean="0"/>
              <a:t>09.09.2023 19:52:58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8F9C-4C25-46A8-9599-0A8CA0B11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5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13FA-1C28-45EC-AF5B-6A3DD08226E9}" type="datetime9">
              <a:rPr lang="ru-RU" smtClean="0"/>
              <a:t>09.09.2023 19:52:58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8F9C-4C25-46A8-9599-0A8CA0B11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84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77163-38FA-4743-8EF4-CBA6772C6187}" type="datetime9">
              <a:rPr lang="ru-RU" smtClean="0"/>
              <a:t>09.09.2023 19:52:58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8F9C-4C25-46A8-9599-0A8CA0B11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21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493C6-55CA-4A90-92E8-273CD80E718D}" type="datetime9">
              <a:rPr lang="ru-RU" smtClean="0"/>
              <a:t>09.09.2023 19:52:58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8F9C-4C25-46A8-9599-0A8CA0B11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81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F3D29-0DED-48C8-9EAA-2BCC49D444A4}" type="datetime9">
              <a:rPr lang="ru-RU" smtClean="0"/>
              <a:t>09.09.2023 19:52:58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8F9C-4C25-46A8-9599-0A8CA0B11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24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897C-5355-4F3E-8BC0-B6730642DBAB}" type="datetime9">
              <a:rPr lang="ru-RU" smtClean="0"/>
              <a:t>09.09.2023 19:52:58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8F9C-4C25-46A8-9599-0A8CA0B11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719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B0AC-FC52-4E0B-B5E3-FEA9137EFB88}" type="datetime9">
              <a:rPr lang="ru-RU" smtClean="0"/>
              <a:t>09.09.2023 19:52:58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8F9C-4C25-46A8-9599-0A8CA0B11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297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A455-1605-4E71-B5D4-11EB7131568A}" type="datetime9">
              <a:rPr lang="ru-RU" smtClean="0"/>
              <a:t>09.09.2023 19:52:58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8F9C-4C25-46A8-9599-0A8CA0B11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709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CE04-AFD7-48B1-906C-012EA859538B}" type="datetime9">
              <a:rPr lang="ru-RU" smtClean="0"/>
              <a:t>09.09.2023 19:52:58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48F9C-4C25-46A8-9599-0A8CA0B11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636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687F7-D261-4703-8F8C-5C3FD47D14D5}" type="datetime9">
              <a:rPr lang="ru-RU" smtClean="0"/>
              <a:t>09.09.2023 19:52:58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48F9C-4C25-46A8-9599-0A8CA0B11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180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0" y="6508311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66194F40-0BAF-4A5A-ABB2-6DB87239B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348" y="1164663"/>
            <a:ext cx="12191999" cy="3072912"/>
          </a:xfrm>
        </p:spPr>
        <p:txBody>
          <a:bodyPr lIns="0" tIns="0" rIns="0" bIns="0"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ru-RU" sz="5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2024-2026 </a:t>
            </a:r>
            <a:r>
              <a:rPr lang="ru-RU" sz="4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</a:t>
            </a:r>
            <a: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республикалық</a:t>
            </a:r>
            <a: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бюджеттің</a:t>
            </a:r>
            <a:r>
              <a:rPr lang="ru-RU" sz="5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жобасы</a:t>
            </a:r>
            <a:endParaRPr lang="ru-RU" sz="48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341701"/>
            <a:ext cx="12191999" cy="1875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дзаголовок 2">
            <a:extLst>
              <a:ext uri="{FF2B5EF4-FFF2-40B4-BE49-F238E27FC236}">
                <a16:creationId xmlns:a16="http://schemas.microsoft.com/office/drawing/2014/main" id="{A98FAEA7-F898-410A-B0E3-9318341CA3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5857336"/>
            <a:ext cx="12191999" cy="500632"/>
          </a:xfrm>
        </p:spPr>
        <p:txBody>
          <a:bodyPr anchor="ctr"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Астана қ., 2023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21996D32-C0EA-4880-A6AF-E6208F5725B3}"/>
              </a:ext>
            </a:extLst>
          </p:cNvPr>
          <p:cNvSpPr/>
          <p:nvPr/>
        </p:nvSpPr>
        <p:spPr>
          <a:xfrm>
            <a:off x="2" y="0"/>
            <a:ext cx="12191998" cy="1126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1691640" y="3767328"/>
            <a:ext cx="9043416" cy="2743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4498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0" y="6508311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428231"/>
            <a:ext cx="12191999" cy="1010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1CDCEEF-94A5-413D-840F-4BBD1733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3" y="6501501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2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10</a:t>
            </a:fld>
            <a:endParaRPr lang="ru-RU" sz="32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06E376D6-4BE3-410D-9C4F-84201D569F74}"/>
              </a:ext>
            </a:extLst>
          </p:cNvPr>
          <p:cNvSpPr txBox="1">
            <a:spLocks/>
          </p:cNvSpPr>
          <p:nvPr/>
        </p:nvSpPr>
        <p:spPr>
          <a:xfrm>
            <a:off x="2" y="55050"/>
            <a:ext cx="12191998" cy="561911"/>
          </a:xfrm>
          <a:prstGeom prst="rect">
            <a:avLst/>
          </a:prstGeom>
        </p:spPr>
        <p:txBody>
          <a:bodyPr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110000"/>
              </a:lnSpc>
              <a:spcBef>
                <a:spcPct val="0"/>
              </a:spcBef>
              <a:buNone/>
              <a:defRPr sz="3000" b="1" spc="-50" baseline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pPr>
              <a:lnSpc>
                <a:spcPct val="85000"/>
              </a:lnSpc>
            </a:pPr>
            <a:r>
              <a:rPr lang="ru-RU" sz="2800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Экономиканың</a:t>
            </a:r>
            <a:r>
              <a:rPr lang="ru-RU" sz="2800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2800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секторын</a:t>
            </a:r>
            <a:r>
              <a:rPr lang="ru-RU" sz="2800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дамытуды</a:t>
            </a:r>
            <a:r>
              <a:rPr lang="ru-RU" sz="2800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қолдауға</a:t>
            </a:r>
            <a:r>
              <a:rPr lang="ru-RU" sz="2800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800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шығыстар</a:t>
            </a:r>
            <a:endParaRPr lang="ru-RU" sz="2800" dirty="0">
              <a:solidFill>
                <a:srgbClr val="1D3C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C245A7D2-4A0D-4DE1-8660-0982F1C1A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207927"/>
              </p:ext>
            </p:extLst>
          </p:nvPr>
        </p:nvGraphicFramePr>
        <p:xfrm>
          <a:off x="182638" y="802856"/>
          <a:ext cx="5796000" cy="44898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7296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09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18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18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8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3 499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800" b="1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847</a:t>
                      </a:r>
                      <a:endParaRPr lang="en-US" sz="1800" b="1" i="0" u="none" strike="noStrike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800" b="1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483</a:t>
                      </a:r>
                      <a:endParaRPr lang="en-US" sz="1800" b="1" i="0" u="none" strike="noStrike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800" b="1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398</a:t>
                      </a:r>
                      <a:endParaRPr lang="en-US" sz="1800" b="1" i="0" u="none" strike="noStrike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Экология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табиғи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ресурстар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министрлігі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178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190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161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110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Сауда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интеграция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министрлігі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Ауыл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шаруашылығы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министрлігі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487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493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349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350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Цифрлық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даму,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инновациялар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аэроғарыш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өнеркәсібі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министрлігі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185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209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095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Энергетика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министрлігі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177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129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Ұлттық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экономика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министрлігі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709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433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381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Индустрия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инфрақұрылымдық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даму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министрлігі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1 737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371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560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528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C245A7D2-4A0D-4DE1-8660-0982F1C1A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100066"/>
              </p:ext>
            </p:extLst>
          </p:nvPr>
        </p:nvGraphicFramePr>
        <p:xfrm>
          <a:off x="6220197" y="802856"/>
          <a:ext cx="5760000" cy="23767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76537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Салалар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18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18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8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403</a:t>
                      </a:r>
                      <a:endParaRPr lang="en-US" sz="1800" b="1" i="0" u="none" strike="noStrike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239</a:t>
                      </a:r>
                      <a:endParaRPr lang="en-US" sz="1800" b="1" i="0" u="none" strike="noStrike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239</a:t>
                      </a:r>
                      <a:endParaRPr lang="en-US" sz="1800" b="1" i="0" u="none" strike="noStrike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37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Кәсіпкерлікті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дамыту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244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266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226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227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Экспортты</a:t>
                      </a:r>
                      <a:r>
                        <a:rPr lang="ru-RU" sz="150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жылжыту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9,0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8,7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8,5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8,5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Өңдеу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өнеркәсібін</a:t>
                      </a:r>
                      <a:r>
                        <a:rPr lang="ru-RU" sz="15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дамыту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120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810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Өнеркәсіп</a:t>
                      </a:r>
                      <a:r>
                        <a:rPr lang="ru-RU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салаларын</a:t>
                      </a:r>
                      <a:r>
                        <a:rPr lang="ru-RU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дамыту</a:t>
                      </a:r>
                      <a:r>
                        <a:rPr lang="ru-RU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ғылыми-техникалық</a:t>
                      </a:r>
                      <a:r>
                        <a:rPr lang="ru-RU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бағдарламалар</a:t>
                      </a:r>
                      <a:r>
                        <a:rPr lang="ru-RU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жүргізу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12,3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8,7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4,1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3,2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B596C04C-6190-4EA3-BBE0-7189DEF17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344587"/>
              </p:ext>
            </p:extLst>
          </p:nvPr>
        </p:nvGraphicFramePr>
        <p:xfrm>
          <a:off x="6220197" y="3484055"/>
          <a:ext cx="4775722" cy="203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57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24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Күтілетін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әсер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kumimoji="0" lang="ru-RU" sz="17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40113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5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ru-RU" sz="15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</a:t>
                      </a:r>
                      <a:r>
                        <a:rPr lang="ru-RU" sz="15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экспорттаушыны</a:t>
                      </a:r>
                      <a:r>
                        <a:rPr lang="ru-RU" sz="15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қолдау</a:t>
                      </a:r>
                      <a:r>
                        <a:rPr lang="ru-RU" sz="15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5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15187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5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5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Шетелде</a:t>
                      </a:r>
                      <a:r>
                        <a:rPr lang="ru-RU" sz="15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5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сауда</a:t>
                      </a:r>
                      <a:r>
                        <a:rPr lang="ru-RU" sz="15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миссиясын</a:t>
                      </a:r>
                      <a:r>
                        <a:rPr lang="ru-RU" sz="15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ұйымдастыру</a:t>
                      </a:r>
                      <a:r>
                        <a:rPr lang="ru-RU" sz="15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500" b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161724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5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ru-RU" sz="15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ru-RU" sz="15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көрмені</a:t>
                      </a:r>
                      <a:r>
                        <a:rPr lang="ru-RU" sz="15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ұйымдастыру</a:t>
                      </a:r>
                      <a:r>
                        <a:rPr lang="ru-RU" sz="15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5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336336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5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ru-RU" sz="15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Шамамен</a:t>
                      </a:r>
                      <a:r>
                        <a:rPr lang="ru-RU" sz="15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 </a:t>
                      </a:r>
                      <a:r>
                        <a:rPr lang="ru-RU" sz="15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5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r>
                        <a:rPr lang="ru-RU" sz="15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ұмыс</a:t>
                      </a:r>
                      <a:r>
                        <a:rPr lang="ru-RU" sz="15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орнын</a:t>
                      </a:r>
                      <a:r>
                        <a:rPr lang="ru-RU" sz="15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ашу</a:t>
                      </a:r>
                      <a:r>
                        <a:rPr lang="ru-RU" sz="15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500" b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297088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5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ru-RU" sz="15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 </a:t>
                      </a:r>
                      <a:r>
                        <a:rPr lang="ru-RU" sz="15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кәсіпорынға</a:t>
                      </a:r>
                      <a:r>
                        <a:rPr lang="ru-RU" sz="15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5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қолдау</a:t>
                      </a:r>
                      <a:r>
                        <a:rPr lang="ru-RU" sz="15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көрсету</a:t>
                      </a:r>
                      <a:r>
                        <a:rPr lang="ru-RU" sz="15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500" b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5801786"/>
                  </a:ext>
                </a:extLst>
              </a:tr>
            </a:tbl>
          </a:graphicData>
        </a:graphic>
      </p:graphicFrame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DD7106E8-F648-4A4B-883D-302E3261FF84}"/>
              </a:ext>
            </a:extLst>
          </p:cNvPr>
          <p:cNvSpPr txBox="1">
            <a:spLocks/>
          </p:cNvSpPr>
          <p:nvPr/>
        </p:nvSpPr>
        <p:spPr>
          <a:xfrm>
            <a:off x="4961998" y="496561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DD7106E8-F648-4A4B-883D-302E3261FF84}"/>
              </a:ext>
            </a:extLst>
          </p:cNvPr>
          <p:cNvSpPr txBox="1">
            <a:spLocks/>
          </p:cNvSpPr>
          <p:nvPr/>
        </p:nvSpPr>
        <p:spPr>
          <a:xfrm>
            <a:off x="10960588" y="472891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668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37A54C2-9255-4F75-85DD-57DF2454F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06469" y="6443007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11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CE893B35-88AF-4518-848B-5020754CF381}"/>
              </a:ext>
            </a:extLst>
          </p:cNvPr>
          <p:cNvSpPr txBox="1">
            <a:spLocks/>
          </p:cNvSpPr>
          <p:nvPr/>
        </p:nvSpPr>
        <p:spPr>
          <a:xfrm>
            <a:off x="2" y="112986"/>
            <a:ext cx="12191998" cy="438494"/>
          </a:xfrm>
          <a:prstGeom prst="rect">
            <a:avLst/>
          </a:prstGeom>
        </p:spPr>
        <p:txBody>
          <a:bodyPr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110000"/>
              </a:lnSpc>
              <a:spcBef>
                <a:spcPct val="0"/>
              </a:spcBef>
              <a:buNone/>
              <a:defRPr sz="3000" b="1" spc="-50" baseline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2800" dirty="0" err="1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Агроөнеркәсіптік</a:t>
            </a:r>
            <a:r>
              <a:rPr lang="ru-RU" sz="2800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кешен</a:t>
            </a:r>
            <a:r>
              <a:rPr lang="ru-RU" sz="2800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шығыстары</a:t>
            </a:r>
            <a:endParaRPr lang="ru-RU" sz="2800" dirty="0">
              <a:solidFill>
                <a:srgbClr val="1D3C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A731BEEF-DE56-4D94-86CF-A557565E66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441195"/>
              </p:ext>
            </p:extLst>
          </p:nvPr>
        </p:nvGraphicFramePr>
        <p:xfrm>
          <a:off x="200820" y="989745"/>
          <a:ext cx="7992000" cy="3499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1072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Іс-шаралардың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28" marR="6628" marT="6628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жыла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19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 smtClean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r>
                        <a:rPr lang="ru-RU" sz="2000" b="1" i="0" u="none" strike="noStrike" dirty="0" smtClean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000" b="1" i="0" u="none" strike="noStrike" dirty="0">
                        <a:solidFill>
                          <a:srgbClr val="2E75B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349</a:t>
                      </a:r>
                      <a:endParaRPr lang="en-US" sz="2000" b="1" i="0" u="none" strike="noStrike" dirty="0">
                        <a:solidFill>
                          <a:srgbClr val="2E75B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</a:t>
                      </a:r>
                      <a:endParaRPr lang="en-US" sz="2000" b="1" i="0" u="none" strike="noStrike" dirty="0">
                        <a:solidFill>
                          <a:srgbClr val="2E75B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9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Өсімдік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шаруашылығын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дамыту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6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Ветеринарияны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дамыту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2072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Ауыл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аманаты»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жобасын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іске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асыру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шеңберінде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ауыл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халқының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табысын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арттыру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жөніндегі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жобаны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масштабтау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541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АӨК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инвестициялық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жобаларына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кредит беру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1694752"/>
                  </a:ext>
                </a:extLst>
              </a:tr>
              <a:tr h="2603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Көктемгі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егіс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егін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жинау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жұмыстарына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кредит беру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072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Азық-түлік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корпорациясы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ҰК» АҚ-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ның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жарғылық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капиталын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форвардтық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сатып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алуға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ұлғайту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0" y="6508311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77F2A-2C27-4D70-B810-54F6CFB5CD3C}" type="slidenum">
              <a:rPr lang="ru-RU" sz="3200" b="1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lang="ru-RU" sz="16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428231"/>
            <a:ext cx="12191999" cy="1010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B596C04C-6190-4EA3-BBE0-7189DEF17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294786"/>
              </p:ext>
            </p:extLst>
          </p:nvPr>
        </p:nvGraphicFramePr>
        <p:xfrm>
          <a:off x="8274906" y="1115604"/>
          <a:ext cx="3753427" cy="2348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3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96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Күтілетін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әсер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kumimoji="0" lang="ru-RU" sz="17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401133"/>
                  </a:ext>
                </a:extLst>
              </a:tr>
              <a:tr h="319127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ru-R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17,8 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орындарын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құру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15187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Сүт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өндірісі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65,8 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тонна.</a:t>
                      </a:r>
                      <a:endParaRPr lang="ru-RU" sz="1600" b="1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161724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ru-R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Құс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етін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өндіру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79,8 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тонна.</a:t>
                      </a:r>
                      <a:endParaRPr lang="ru-RU" sz="1600" b="1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336336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ru-R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Сақтау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сыйымдылығы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81,4 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тонна. </a:t>
                      </a:r>
                      <a:endParaRPr lang="ru-RU" sz="1600" b="1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2970880"/>
                  </a:ext>
                </a:extLst>
              </a:tr>
              <a:tr h="364067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Суармалы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жерлер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25,2 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426779"/>
                  </a:ext>
                </a:extLst>
              </a:tr>
            </a:tbl>
          </a:graphicData>
        </a:graphic>
      </p:graphicFrame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DD7106E8-F648-4A4B-883D-302E3261FF84}"/>
              </a:ext>
            </a:extLst>
          </p:cNvPr>
          <p:cNvSpPr txBox="1">
            <a:spLocks/>
          </p:cNvSpPr>
          <p:nvPr/>
        </p:nvSpPr>
        <p:spPr>
          <a:xfrm>
            <a:off x="7176025" y="676389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151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31F3115D-5FE8-4D62-9741-286013661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43007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12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0" y="6534189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77F2A-2C27-4D70-B810-54F6CFB5CD3C}" type="slidenum">
              <a:rPr lang="ru-RU" sz="3200" b="1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lang="ru-RU" sz="16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9729" y="6447687"/>
            <a:ext cx="12191999" cy="1010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0" y="234780"/>
            <a:ext cx="12191999" cy="42486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ru-RU" sz="2800" b="1" spc="-50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 </a:t>
            </a:r>
            <a:r>
              <a:rPr lang="ru-RU" sz="2800" b="1" spc="-50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spc="-50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spc="-50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800" b="1" spc="-50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spc="-50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</a:t>
            </a:r>
            <a:r>
              <a:rPr lang="ru-RU" sz="2800" b="1" spc="-50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spc="-50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министрлігі</a:t>
            </a:r>
            <a:r>
              <a:rPr lang="kk-KZ" sz="2800" b="1" spc="-50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шығыстары</a:t>
            </a:r>
            <a:endParaRPr lang="ru-RU" sz="2800" b="1" spc="-50" dirty="0">
              <a:solidFill>
                <a:srgbClr val="1D3C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837425"/>
              </p:ext>
            </p:extLst>
          </p:nvPr>
        </p:nvGraphicFramePr>
        <p:xfrm>
          <a:off x="254001" y="1012517"/>
          <a:ext cx="8371777" cy="4258410"/>
        </p:xfrm>
        <a:graphic>
          <a:graphicData uri="http://schemas.openxmlformats.org/drawingml/2006/table">
            <a:tbl>
              <a:tblPr/>
              <a:tblGrid>
                <a:gridCol w="4393082">
                  <a:extLst>
                    <a:ext uri="{9D8B030D-6E8A-4147-A177-3AD203B41FA5}">
                      <a16:colId xmlns:a16="http://schemas.microsoft.com/office/drawing/2014/main" val="3163947202"/>
                    </a:ext>
                  </a:extLst>
                </a:gridCol>
                <a:gridCol w="1086928">
                  <a:extLst>
                    <a:ext uri="{9D8B030D-6E8A-4147-A177-3AD203B41FA5}">
                      <a16:colId xmlns:a16="http://schemas.microsoft.com/office/drawing/2014/main" val="2524405871"/>
                    </a:ext>
                  </a:extLst>
                </a:gridCol>
                <a:gridCol w="1009291">
                  <a:extLst>
                    <a:ext uri="{9D8B030D-6E8A-4147-A177-3AD203B41FA5}">
                      <a16:colId xmlns:a16="http://schemas.microsoft.com/office/drawing/2014/main" val="909278754"/>
                    </a:ext>
                  </a:extLst>
                </a:gridCol>
                <a:gridCol w="934207">
                  <a:extLst>
                    <a:ext uri="{9D8B030D-6E8A-4147-A177-3AD203B41FA5}">
                      <a16:colId xmlns:a16="http://schemas.microsoft.com/office/drawing/2014/main" val="392920490"/>
                    </a:ext>
                  </a:extLst>
                </a:gridCol>
                <a:gridCol w="948269">
                  <a:extLst>
                    <a:ext uri="{9D8B030D-6E8A-4147-A177-3AD203B41FA5}">
                      <a16:colId xmlns:a16="http://schemas.microsoft.com/office/drawing/2014/main" val="505117270"/>
                    </a:ext>
                  </a:extLst>
                </a:gridCol>
              </a:tblGrid>
              <a:tr h="60668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Іс-шаралардың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6" marR="3706" marT="3706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6" marR="3706" marT="3706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6" marR="3706" marT="3706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6" marR="3706" marT="3706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6" marR="3706" marT="3706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0472968"/>
                  </a:ext>
                </a:extLst>
              </a:tr>
              <a:tr h="49785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3706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929953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Қоршаған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орта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сапасын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тұрақтандыру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жақсарту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073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</a:t>
                      </a:r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9938798"/>
                  </a:ext>
                </a:extLst>
              </a:tr>
              <a:tr h="31467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Парниктік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газдар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шығарындыларын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азайту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073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525796"/>
                  </a:ext>
                </a:extLst>
              </a:tr>
              <a:tr h="60568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шаруашылығы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(ТСҚ, ГТҚ </a:t>
                      </a:r>
                      <a:r>
                        <a:rPr lang="ru-RU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реконструкциясы</a:t>
                      </a: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жер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үсті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суларының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сулылығын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арттыру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су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жіберу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00073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876066"/>
                  </a:ext>
                </a:extLst>
              </a:tr>
              <a:tr h="31467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Орман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балық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шаруашылығы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жануарлар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әлемі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073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7747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ҚР-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ның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жасыл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экономикаға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жедел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көшуіне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жәрдемдесу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073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26974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зерттеулерді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бағдарламалық-нысаналы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қаржыландыру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073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120097"/>
                  </a:ext>
                </a:extLst>
              </a:tr>
            </a:tbl>
          </a:graphicData>
        </a:graphic>
      </p:graphicFrame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DD7106E8-F648-4A4B-883D-302E3261FF84}"/>
              </a:ext>
            </a:extLst>
          </p:cNvPr>
          <p:cNvSpPr txBox="1">
            <a:spLocks/>
          </p:cNvSpPr>
          <p:nvPr/>
        </p:nvSpPr>
        <p:spPr>
          <a:xfrm>
            <a:off x="7577697" y="778393"/>
            <a:ext cx="1098881" cy="2317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B596C04C-6190-4EA3-BBE0-7189DEF17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455881"/>
              </p:ext>
            </p:extLst>
          </p:nvPr>
        </p:nvGraphicFramePr>
        <p:xfrm>
          <a:off x="8727378" y="1007030"/>
          <a:ext cx="3348000" cy="3783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84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Күтілетін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әсер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kumimoji="0" lang="ru-RU" sz="17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4011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2024-2025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жылдары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 </a:t>
                      </a:r>
                      <a:r>
                        <a:rPr lang="ru-RU" sz="1600" b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га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қалпына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келтіру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1518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629 га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уданды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радиациялық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химиялық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қалдықтардан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тазарту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="1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16172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675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елді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мекенге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топтық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құбыры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желілерін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жеткізу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74655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ru-R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Тұрақты суарумен қамтамасыз етілген жерлердің ауданын </a:t>
                      </a:r>
                      <a:r>
                        <a:rPr lang="kk-KZ" sz="1600" b="1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1,9 </a:t>
                      </a:r>
                      <a:r>
                        <a:rPr lang="kk-KZ" sz="1600" b="1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млн. </a:t>
                      </a:r>
                      <a:r>
                        <a:rPr lang="kk-KZ" sz="1600" b="1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га </a:t>
                      </a:r>
                      <a:r>
                        <a:rPr lang="kk-KZ" sz="1600" b="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дейін жеткізу. </a:t>
                      </a:r>
                      <a:endParaRPr lang="ru-RU" sz="1600" b="0" kern="12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3363366"/>
                  </a:ext>
                </a:extLst>
              </a:tr>
              <a:tr h="38059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ru-RU" sz="16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2970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8683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31F3115D-5FE8-4D62-9741-286013661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43007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13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7C2C69E6-D47A-499F-839A-CEC1778EF59F}"/>
              </a:ext>
            </a:extLst>
          </p:cNvPr>
          <p:cNvSpPr txBox="1">
            <a:spLocks/>
          </p:cNvSpPr>
          <p:nvPr/>
        </p:nvSpPr>
        <p:spPr>
          <a:xfrm>
            <a:off x="0" y="106769"/>
            <a:ext cx="12191998" cy="44680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ru-RU" sz="2800" b="1" dirty="0" err="1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Көлік-логистикалық</a:t>
            </a:r>
            <a:r>
              <a:rPr lang="ru-RU" sz="2800" b="1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хабты</a:t>
            </a:r>
            <a:r>
              <a:rPr lang="ru-RU" sz="2800" b="1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2800" b="1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rgbClr val="1D3C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D268D45B-FF13-49D3-BC6C-7C22D81F3F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521765"/>
              </p:ext>
            </p:extLst>
          </p:nvPr>
        </p:nvGraphicFramePr>
        <p:xfrm>
          <a:off x="181525" y="828542"/>
          <a:ext cx="7672830" cy="3676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1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0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2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23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6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9303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Іс-шаралардың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28" marR="6628" marT="6628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08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i="0" u="none" strike="noStrike" dirty="0" smtClean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kk-KZ" sz="2000" b="1" i="0" u="none" strike="noStrike" dirty="0" smtClean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en-US" sz="2000" b="1" i="0" u="none" strike="noStrike" dirty="0">
                        <a:solidFill>
                          <a:srgbClr val="2E75B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i="0" u="none" strike="noStrike" dirty="0" smtClean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kk-KZ" sz="2000" b="1" i="0" u="none" strike="noStrike" dirty="0" smtClean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en-US" sz="2000" b="1" i="0" u="none" strike="noStrike" dirty="0">
                        <a:solidFill>
                          <a:srgbClr val="2E75B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2000" b="1" i="0" u="none" strike="noStrike" dirty="0" smtClean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394</a:t>
                      </a:r>
                      <a:endParaRPr lang="en-US" sz="2000" b="1" i="0" u="none" strike="noStrike" dirty="0">
                        <a:solidFill>
                          <a:srgbClr val="2E75B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2000" b="1" i="0" u="none" strike="noStrike" dirty="0" smtClean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388</a:t>
                      </a:r>
                      <a:endParaRPr lang="en-US" sz="2000" b="1" i="0" u="none" strike="noStrike" dirty="0">
                        <a:solidFill>
                          <a:srgbClr val="2E75B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Автожол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саласы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52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6487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көлігі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52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11570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lvl="0" algn="just" defTabSz="914400" rtl="0" eaLnBrk="1" fontAlgn="t" latinLnBrk="0" hangingPunct="1"/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Өткізу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пункттерін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салу,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кеңейту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реконструкциялау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R="952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4187808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Тұрақты әуе және теміржол тасымалдарын субсидиялау және теміржол тасымалдаушыларын қолдау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R="952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66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90967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«ҮАААЖ» МЖӘ </a:t>
                      </a:r>
                      <a:endParaRPr lang="ru-RU" sz="1600" b="0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R="952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Шекара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бөлімшелерін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жобалау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салу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52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028132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Азаматтық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авиация мен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әуе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көлігін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дамыту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R="952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-2" y="6548736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77F2A-2C27-4D70-B810-54F6CFB5CD3C}" type="slidenum">
              <a:rPr lang="ru-RU" sz="3200" b="1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lang="ru-RU" sz="16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447687"/>
            <a:ext cx="12191999" cy="1010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B596C04C-6190-4EA3-BBE0-7189DEF17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255263"/>
              </p:ext>
            </p:extLst>
          </p:nvPr>
        </p:nvGraphicFramePr>
        <p:xfrm>
          <a:off x="7854355" y="828542"/>
          <a:ext cx="4214655" cy="3009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4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18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Күтілетін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әсер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kumimoji="0" lang="ru-RU" sz="17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40113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343,4 км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жолдарды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жаңғырту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600" b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15187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 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км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лдарды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жөңдеу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161724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Астана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қаласына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іргелес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елді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мекендердің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көшесін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жөндеу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746556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ru-R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шекара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бөлімшесі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өткізу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пунктын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салу.</a:t>
                      </a:r>
                      <a:endParaRPr lang="ru-RU" sz="1400" i="1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336336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ru-R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әуежайды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реконструкциялау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i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(Павлодар </a:t>
                      </a:r>
                      <a:r>
                        <a:rPr lang="ru-RU" sz="1600" i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i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i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Балқаш</a:t>
                      </a:r>
                      <a:r>
                        <a:rPr lang="ru-RU" sz="1600" i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2970880"/>
                  </a:ext>
                </a:extLst>
              </a:tr>
            </a:tbl>
          </a:graphicData>
        </a:graphic>
      </p:graphicFrame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DD7106E8-F648-4A4B-883D-302E3261FF84}"/>
              </a:ext>
            </a:extLst>
          </p:cNvPr>
          <p:cNvSpPr txBox="1">
            <a:spLocks/>
          </p:cNvSpPr>
          <p:nvPr/>
        </p:nvSpPr>
        <p:spPr>
          <a:xfrm>
            <a:off x="6755474" y="490784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387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31F3115D-5FE8-4D62-9741-286013661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43007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14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0" y="6534189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77F2A-2C27-4D70-B810-54F6CFB5CD3C}" type="slidenum">
              <a:rPr lang="ru-RU" sz="3200" b="1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lang="ru-RU" sz="16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447687"/>
            <a:ext cx="12191999" cy="1010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19ED05EE-6132-6767-DD9A-3A9379B3B847}"/>
              </a:ext>
            </a:extLst>
          </p:cNvPr>
          <p:cNvSpPr txBox="1">
            <a:spLocks/>
          </p:cNvSpPr>
          <p:nvPr/>
        </p:nvSpPr>
        <p:spPr>
          <a:xfrm>
            <a:off x="0" y="31251"/>
            <a:ext cx="12192000" cy="50782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kk-KZ" sz="2800" b="1" spc="-50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Тұрғын үй-коммуналдық шаруашылықты дамытуға </a:t>
            </a:r>
          </a:p>
          <a:p>
            <a:pPr algn="ctr">
              <a:lnSpc>
                <a:spcPct val="110000"/>
              </a:lnSpc>
            </a:pPr>
            <a:r>
              <a:rPr lang="kk-KZ" sz="2800" b="1" spc="-50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 шығыстар</a:t>
            </a:r>
            <a:endParaRPr lang="ru-KZ" sz="2800" b="1" spc="-50" dirty="0">
              <a:solidFill>
                <a:srgbClr val="1D3C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B596C04C-6190-4EA3-BBE0-7189DEF17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375511"/>
              </p:ext>
            </p:extLst>
          </p:nvPr>
        </p:nvGraphicFramePr>
        <p:xfrm>
          <a:off x="8628754" y="1174639"/>
          <a:ext cx="3453167" cy="4166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3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78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Күтілетін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әсер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kumimoji="0" lang="ru-RU" sz="17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40113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 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тұрғын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үйге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ИКИ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жеткізу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жайластыру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15187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Қалаларда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99,5%-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дейін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ауылдарда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97,8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%-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дейін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сумен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жабдықтауға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халықтың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қолжетімділігі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161724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ru-R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ХӘОТ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арасынан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 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отбасы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тұрғын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сатып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алу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336336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жеке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санаттағы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азаматқа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тұрғын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төлемдері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42677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ru-RU" sz="1600" b="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көппәтерлі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тұрғын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үйге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күрделі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жөндеу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89412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 км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жылу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желілерін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дамыту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732738"/>
                  </a:ext>
                </a:extLst>
              </a:tr>
            </a:tbl>
          </a:graphicData>
        </a:graphic>
      </p:graphicFrame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DD7106E8-F648-4A4B-883D-302E3261FF84}"/>
              </a:ext>
            </a:extLst>
          </p:cNvPr>
          <p:cNvSpPr txBox="1">
            <a:spLocks/>
          </p:cNvSpPr>
          <p:nvPr/>
        </p:nvSpPr>
        <p:spPr>
          <a:xfrm>
            <a:off x="7588062" y="739342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368578"/>
              </p:ext>
            </p:extLst>
          </p:nvPr>
        </p:nvGraphicFramePr>
        <p:xfrm>
          <a:off x="197964" y="1073430"/>
          <a:ext cx="8395505" cy="4553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7426">
                  <a:extLst>
                    <a:ext uri="{9D8B030D-6E8A-4147-A177-3AD203B41FA5}">
                      <a16:colId xmlns:a16="http://schemas.microsoft.com/office/drawing/2014/main" val="351982205"/>
                    </a:ext>
                  </a:extLst>
                </a:gridCol>
                <a:gridCol w="1131515">
                  <a:extLst>
                    <a:ext uri="{9D8B030D-6E8A-4147-A177-3AD203B41FA5}">
                      <a16:colId xmlns:a16="http://schemas.microsoft.com/office/drawing/2014/main" val="3529531163"/>
                    </a:ext>
                  </a:extLst>
                </a:gridCol>
                <a:gridCol w="1085139">
                  <a:extLst>
                    <a:ext uri="{9D8B030D-6E8A-4147-A177-3AD203B41FA5}">
                      <a16:colId xmlns:a16="http://schemas.microsoft.com/office/drawing/2014/main" val="3670045565"/>
                    </a:ext>
                  </a:extLst>
                </a:gridCol>
                <a:gridCol w="1076180">
                  <a:extLst>
                    <a:ext uri="{9D8B030D-6E8A-4147-A177-3AD203B41FA5}">
                      <a16:colId xmlns:a16="http://schemas.microsoft.com/office/drawing/2014/main" val="1262956431"/>
                    </a:ext>
                  </a:extLst>
                </a:gridCol>
                <a:gridCol w="1015245">
                  <a:extLst>
                    <a:ext uri="{9D8B030D-6E8A-4147-A177-3AD203B41FA5}">
                      <a16:colId xmlns:a16="http://schemas.microsoft.com/office/drawing/2014/main" val="4033105418"/>
                    </a:ext>
                  </a:extLst>
                </a:gridCol>
              </a:tblGrid>
              <a:tr h="558457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Іс-шаралардың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KZ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kk-KZ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 </a:t>
                      </a:r>
                      <a:endParaRPr lang="ru-KZ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KZ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KZ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567880"/>
                  </a:ext>
                </a:extLst>
              </a:tr>
              <a:tr h="50262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474553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Инженерлік-коммуникациялық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инфрақұрылымды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дамыту</a:t>
                      </a:r>
                      <a:endParaRPr lang="ru-KZ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8869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Қалаларда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сумен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жабдықтау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жүйелерін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дамыту</a:t>
                      </a:r>
                      <a:endParaRPr lang="ru-KZ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754068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Ауылдарды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сумен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жабдықтау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жүйелерін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дамыту</a:t>
                      </a:r>
                      <a:endParaRPr lang="ru-KZ" sz="16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362427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kk-KZ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Жылумен жабдықтау</a:t>
                      </a:r>
                      <a:r>
                        <a:rPr lang="kk-KZ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жүйесін </a:t>
                      </a:r>
                      <a:r>
                        <a:rPr lang="kk-KZ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реконструкциялау</a:t>
                      </a:r>
                      <a:endParaRPr lang="kk-KZ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46505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Жалдамалы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тұрғын-үй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сатып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алу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ХӘОТ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тұрғын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төлемдері</a:t>
                      </a:r>
                      <a:endParaRPr lang="ru-RU" sz="1600" b="1" i="0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1183471"/>
                  </a:ext>
                </a:extLst>
              </a:tr>
              <a:tr h="93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Көппәтерлі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тұрғын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үйлерді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күрделі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жөндеу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3492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3491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64934AA-7136-4220-8E4D-BCFE0E110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56135" y="6417840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15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C73AECF1-C5F3-4350-9A9C-9EA437673CB7}"/>
              </a:ext>
            </a:extLst>
          </p:cNvPr>
          <p:cNvSpPr txBox="1">
            <a:spLocks/>
          </p:cNvSpPr>
          <p:nvPr/>
        </p:nvSpPr>
        <p:spPr>
          <a:xfrm>
            <a:off x="0" y="-7197"/>
            <a:ext cx="12191998" cy="516963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ru-RU" sz="2800" b="1" dirty="0" err="1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Өңірлерді</a:t>
            </a:r>
            <a:r>
              <a:rPr lang="ru-RU" sz="2800" b="1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газдандыру</a:t>
            </a:r>
            <a:endParaRPr lang="ru-RU" sz="2800" b="1" dirty="0">
              <a:solidFill>
                <a:srgbClr val="1D3C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0" y="6508311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77F2A-2C27-4D70-B810-54F6CFB5CD3C}" type="slidenum">
              <a:rPr lang="ru-RU" sz="3200" b="1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lang="ru-RU" sz="16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418503"/>
            <a:ext cx="12191999" cy="1010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247705"/>
              </p:ext>
            </p:extLst>
          </p:nvPr>
        </p:nvGraphicFramePr>
        <p:xfrm>
          <a:off x="157942" y="718225"/>
          <a:ext cx="7874285" cy="5067424"/>
        </p:xfrm>
        <a:graphic>
          <a:graphicData uri="http://schemas.openxmlformats.org/drawingml/2006/table">
            <a:tbl>
              <a:tblPr/>
              <a:tblGrid>
                <a:gridCol w="3749040">
                  <a:extLst>
                    <a:ext uri="{9D8B030D-6E8A-4147-A177-3AD203B41FA5}">
                      <a16:colId xmlns:a16="http://schemas.microsoft.com/office/drawing/2014/main" val="860337451"/>
                    </a:ext>
                  </a:extLst>
                </a:gridCol>
                <a:gridCol w="995758">
                  <a:extLst>
                    <a:ext uri="{9D8B030D-6E8A-4147-A177-3AD203B41FA5}">
                      <a16:colId xmlns:a16="http://schemas.microsoft.com/office/drawing/2014/main" val="914968373"/>
                    </a:ext>
                  </a:extLst>
                </a:gridCol>
                <a:gridCol w="1068759">
                  <a:extLst>
                    <a:ext uri="{9D8B030D-6E8A-4147-A177-3AD203B41FA5}">
                      <a16:colId xmlns:a16="http://schemas.microsoft.com/office/drawing/2014/main" val="185209202"/>
                    </a:ext>
                  </a:extLst>
                </a:gridCol>
                <a:gridCol w="1253537">
                  <a:extLst>
                    <a:ext uri="{9D8B030D-6E8A-4147-A177-3AD203B41FA5}">
                      <a16:colId xmlns:a16="http://schemas.microsoft.com/office/drawing/2014/main" val="526298934"/>
                    </a:ext>
                  </a:extLst>
                </a:gridCol>
                <a:gridCol w="807191">
                  <a:extLst>
                    <a:ext uri="{9D8B030D-6E8A-4147-A177-3AD203B41FA5}">
                      <a16:colId xmlns:a16="http://schemas.microsoft.com/office/drawing/2014/main" val="1855812753"/>
                    </a:ext>
                  </a:extLst>
                </a:gridCol>
              </a:tblGrid>
              <a:tr h="27399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Облыстар</a:t>
                      </a:r>
                      <a:endParaRPr lang="ru-RU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1" marR="6631" marT="6631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2023 </a:t>
                      </a:r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1100" b="0" i="0" u="none" strike="noStrike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631" marR="6631" marT="6631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2024 </a:t>
                      </a:r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r>
                        <a:rPr lang="ru-RU" sz="12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ru-RU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1100" b="0" i="0" u="none" strike="noStrike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631" marR="6631" marT="6631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1866390"/>
                  </a:ext>
                </a:extLst>
              </a:tr>
              <a:tr h="37468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endParaRPr lang="ru-KZ" sz="1200" b="0" i="0" u="none" strike="noStrike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Жобалар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саны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endParaRPr lang="ru-KZ" sz="1200" b="0" i="0" u="none" strike="noStrike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Жобалар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саны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2190248"/>
                  </a:ext>
                </a:extLst>
              </a:tr>
              <a:tr h="41186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6631" marR="6631" marT="6631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74,0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1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</a:t>
                      </a:r>
                      <a:r>
                        <a:rPr lang="ru-RU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b="1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</a:t>
                      </a:r>
                      <a:endParaRPr lang="ru-RU" sz="2000" b="1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1" marR="6631" marT="6631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959320"/>
                  </a:ext>
                </a:extLst>
              </a:tr>
              <a:tr h="260088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Ақтөбе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облысы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104" marT="68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1" marR="6631" marT="66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4581444"/>
                  </a:ext>
                </a:extLst>
              </a:tr>
              <a:tr h="281387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Алматы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облысы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104" marT="68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16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1" marR="6631" marT="66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6421766"/>
                  </a:ext>
                </a:extLst>
              </a:tr>
              <a:tr h="264435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Жетісу облысы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104" marT="68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1" marR="6631" marT="66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773742"/>
                  </a:ext>
                </a:extLst>
              </a:tr>
              <a:tr h="279840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Ақмола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облысы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104" marT="68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1" marR="6631" marT="66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9706592"/>
                  </a:ext>
                </a:extLst>
              </a:tr>
              <a:tr h="260638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Атырау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облысы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104" marT="68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0,5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1" marR="6631" marT="66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196693"/>
                  </a:ext>
                </a:extLst>
              </a:tr>
              <a:tr h="25651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Шығыс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Қазақстан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104" marT="68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16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1" marR="6631" marT="66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3438298"/>
                  </a:ext>
                </a:extLst>
              </a:tr>
              <a:tr h="277887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Жамбыл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облысы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104" marT="68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1" marR="6631" marT="66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9317135"/>
                  </a:ext>
                </a:extLst>
              </a:tr>
              <a:tr h="256512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Қызылорда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облысы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104" marT="68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1" marR="6631" marT="66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528431"/>
                  </a:ext>
                </a:extLst>
              </a:tr>
              <a:tr h="243113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Қостанай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облысы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104" marT="68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1" marR="6631" marT="66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1179796"/>
                  </a:ext>
                </a:extLst>
              </a:tr>
              <a:tr h="292515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Қарағанды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облысы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104" marT="68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1" marR="6631" marT="66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1562929"/>
                  </a:ext>
                </a:extLst>
              </a:tr>
              <a:tr h="258887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Ұлытау облысы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104" marT="68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1" marR="6631" marT="66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586567"/>
                  </a:ext>
                </a:extLst>
              </a:tr>
              <a:tr h="249642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Маңғыстау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облысы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104" marT="68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1" marR="6631" marT="66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738746"/>
                  </a:ext>
                </a:extLst>
              </a:tr>
              <a:tr h="253749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Түркістан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облысы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104" marT="68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1" marR="6631" marT="66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458838"/>
                  </a:ext>
                </a:extLst>
              </a:tr>
              <a:tr h="285595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Астана қ.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104" marT="68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31" marR="6631" marT="66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0934127"/>
                  </a:ext>
                </a:extLst>
              </a:tr>
              <a:tr h="271781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Шымкент қ.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104" marT="68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31" marR="6631" marT="663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4751645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B596C04C-6190-4EA3-BBE0-7189DEF17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189351"/>
              </p:ext>
            </p:extLst>
          </p:nvPr>
        </p:nvGraphicFramePr>
        <p:xfrm>
          <a:off x="8087139" y="859305"/>
          <a:ext cx="3981021" cy="1622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1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42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Күтілетін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әсер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kumimoji="0" lang="ru-RU" sz="17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40113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ru-R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АЕМ-де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шамамен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 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адамды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газбен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ету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15187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Газдандыру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деңгейін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60,9%-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дейін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шамамен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млн. </a:t>
                      </a:r>
                      <a:r>
                        <a:rPr lang="ru-RU" sz="1600" b="0" i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</a:t>
                      </a:r>
                      <a:r>
                        <a:rPr lang="ru-RU" sz="1600" b="0" i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арттыру</a:t>
                      </a:r>
                      <a:r>
                        <a:rPr lang="ru-RU" sz="1600" b="0" i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="0" i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1617248"/>
                  </a:ext>
                </a:extLst>
              </a:tr>
            </a:tbl>
          </a:graphicData>
        </a:graphic>
      </p:graphicFrame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DD7106E8-F648-4A4B-883D-302E3261FF84}"/>
              </a:ext>
            </a:extLst>
          </p:cNvPr>
          <p:cNvSpPr txBox="1">
            <a:spLocks/>
          </p:cNvSpPr>
          <p:nvPr/>
        </p:nvSpPr>
        <p:spPr>
          <a:xfrm>
            <a:off x="6988258" y="396015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8112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4C35D56-0DFA-4457-B55A-45D22CD6A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3247" y="6434618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16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EA8419C9-40AA-4500-8274-5177F177FEEC}"/>
              </a:ext>
            </a:extLst>
          </p:cNvPr>
          <p:cNvSpPr txBox="1">
            <a:spLocks/>
          </p:cNvSpPr>
          <p:nvPr/>
        </p:nvSpPr>
        <p:spPr>
          <a:xfrm>
            <a:off x="-56726" y="0"/>
            <a:ext cx="12191998" cy="5939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ru-RU" sz="2800" b="1" dirty="0" err="1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Жылу</a:t>
            </a:r>
            <a:r>
              <a:rPr lang="ru-RU" sz="2800" b="1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энергетикасын</a:t>
            </a:r>
            <a:r>
              <a:rPr lang="ru-RU" sz="2800" b="1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endParaRPr lang="ru-RU" sz="2800" b="1" dirty="0">
              <a:solidFill>
                <a:srgbClr val="1D3C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0" y="6525563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77F2A-2C27-4D70-B810-54F6CFB5CD3C}" type="slidenum">
              <a:rPr lang="ru-RU" sz="3200" b="1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428231"/>
            <a:ext cx="12191999" cy="1010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4DBF5BCD-E51C-71CB-3C14-A4A9C5C1D2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493482"/>
              </p:ext>
            </p:extLst>
          </p:nvPr>
        </p:nvGraphicFramePr>
        <p:xfrm>
          <a:off x="243560" y="827998"/>
          <a:ext cx="7499656" cy="3424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0542">
                  <a:extLst>
                    <a:ext uri="{9D8B030D-6E8A-4147-A177-3AD203B41FA5}">
                      <a16:colId xmlns:a16="http://schemas.microsoft.com/office/drawing/2014/main" val="2449773719"/>
                    </a:ext>
                  </a:extLst>
                </a:gridCol>
                <a:gridCol w="1121234">
                  <a:extLst>
                    <a:ext uri="{9D8B030D-6E8A-4147-A177-3AD203B41FA5}">
                      <a16:colId xmlns:a16="http://schemas.microsoft.com/office/drawing/2014/main" val="1150259581"/>
                    </a:ext>
                  </a:extLst>
                </a:gridCol>
                <a:gridCol w="889123">
                  <a:extLst>
                    <a:ext uri="{9D8B030D-6E8A-4147-A177-3AD203B41FA5}">
                      <a16:colId xmlns:a16="http://schemas.microsoft.com/office/drawing/2014/main" val="3351809983"/>
                    </a:ext>
                  </a:extLst>
                </a:gridCol>
                <a:gridCol w="1127867">
                  <a:extLst>
                    <a:ext uri="{9D8B030D-6E8A-4147-A177-3AD203B41FA5}">
                      <a16:colId xmlns:a16="http://schemas.microsoft.com/office/drawing/2014/main" val="662662107"/>
                    </a:ext>
                  </a:extLst>
                </a:gridCol>
                <a:gridCol w="880890">
                  <a:extLst>
                    <a:ext uri="{9D8B030D-6E8A-4147-A177-3AD203B41FA5}">
                      <a16:colId xmlns:a16="http://schemas.microsoft.com/office/drawing/2014/main" val="3992916583"/>
                    </a:ext>
                  </a:extLst>
                </a:gridCol>
              </a:tblGrid>
              <a:tr h="27122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Облыстар</a:t>
                      </a:r>
                      <a:r>
                        <a:rPr lang="ru-RU" sz="12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endParaRPr lang="ru-KZ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r>
                        <a:rPr lang="ru-RU" sz="12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KZ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KZ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8636007"/>
                  </a:ext>
                </a:extLst>
              </a:tr>
              <a:tr h="415197">
                <a:tc v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endParaRPr lang="ru-KZ" sz="12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Жобалар</a:t>
                      </a:r>
                      <a:r>
                        <a:rPr lang="ru-RU" sz="12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саны</a:t>
                      </a:r>
                      <a:endParaRPr lang="ru-RU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endParaRPr lang="ru-KZ" sz="12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Жобалар</a:t>
                      </a:r>
                      <a:r>
                        <a:rPr lang="ru-RU" sz="12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саны</a:t>
                      </a:r>
                      <a:endParaRPr lang="ru-RU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6606669"/>
                  </a:ext>
                </a:extLst>
              </a:tr>
              <a:tr h="44638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91,6</a:t>
                      </a:r>
                      <a:endParaRPr lang="ru-KZ" sz="2000" b="1" i="0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</a:t>
                      </a:r>
                      <a:endParaRPr lang="ru-KZ" sz="2000" b="1" i="0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33,6</a:t>
                      </a:r>
                      <a:endParaRPr lang="ru-KZ" sz="2000" b="1" i="0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ru-KZ" sz="2000" b="1" i="0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175128"/>
                  </a:ext>
                </a:extLst>
              </a:tr>
              <a:tr h="280106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Ақмола</a:t>
                      </a: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облысы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88000" marR="18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0,6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0,2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4255027"/>
                  </a:ext>
                </a:extLst>
              </a:tr>
              <a:tr h="280106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Атырау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облысы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88000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1,1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1,1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77345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Батыс</a:t>
                      </a: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Қазақстан</a:t>
                      </a: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облысы</a:t>
                      </a:r>
                      <a:endParaRPr kumimoji="0" lang="ru-RU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2,1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5,4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394463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Қызылорда</a:t>
                      </a: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облысы</a:t>
                      </a:r>
                      <a:endParaRPr kumimoji="0" lang="ru-RU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1,5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89625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Қостанай</a:t>
                      </a: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облысы</a:t>
                      </a:r>
                      <a:endParaRPr kumimoji="0" lang="ru-RU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0,6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2,6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961994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Түркістан</a:t>
                      </a: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облысы</a:t>
                      </a:r>
                      <a:endParaRPr kumimoji="0" lang="ru-RU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2,6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1,2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556813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kumimoji="0" lang="kk-KZ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Шымкент қ.</a:t>
                      </a:r>
                      <a:endParaRPr kumimoji="0" lang="ru-RU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1,0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5,0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798218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Астана қ.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83,6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16,6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KZ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1954103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B596C04C-6190-4EA3-BBE0-7189DEF17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635034"/>
              </p:ext>
            </p:extLst>
          </p:nvPr>
        </p:nvGraphicFramePr>
        <p:xfrm>
          <a:off x="7882467" y="1339085"/>
          <a:ext cx="4252805" cy="1918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4892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Күтілетін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әсер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kumimoji="0" lang="ru-RU" sz="17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40113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ru-R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Шамамен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 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адамды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жылумен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жабдықтауды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ету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15187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6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Күзгі-қысқы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кезеңде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935 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адамды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электрмен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жабдықтауды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ету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161724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 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адамға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орындарын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ашу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3363366"/>
                  </a:ext>
                </a:extLst>
              </a:tr>
            </a:tbl>
          </a:graphicData>
        </a:graphic>
      </p:graphicFrame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DD7106E8-F648-4A4B-883D-302E3261FF84}"/>
              </a:ext>
            </a:extLst>
          </p:cNvPr>
          <p:cNvSpPr txBox="1">
            <a:spLocks/>
          </p:cNvSpPr>
          <p:nvPr/>
        </p:nvSpPr>
        <p:spPr>
          <a:xfrm>
            <a:off x="6722158" y="488152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392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0" y="6625087"/>
            <a:ext cx="12192000" cy="248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ru-RU" sz="3200" b="1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547449"/>
            <a:ext cx="12191999" cy="776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омер слайда 1">
            <a:extLst>
              <a:ext uri="{FF2B5EF4-FFF2-40B4-BE49-F238E27FC236}">
                <a16:creationId xmlns:a16="http://schemas.microsoft.com/office/drawing/2014/main" id="{A7608B65-825A-4AA1-A3AF-82AB83A5E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508310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2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17</a:t>
            </a:fld>
            <a:endParaRPr lang="ru-RU" sz="32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6C5786ED-B5A8-1956-48A9-A69F503704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8305"/>
            <a:ext cx="12192000" cy="483361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kk-KZ" sz="2800" b="1" spc="-50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Өңірлерді </a:t>
            </a:r>
            <a:r>
              <a:rPr lang="kk-KZ" sz="2800" b="1" spc="-50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endParaRPr lang="ru-RU" sz="2800" b="1" spc="-50" dirty="0">
              <a:solidFill>
                <a:srgbClr val="1D3C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8F37953F-CF47-B4A9-3E5C-D9E39A71E7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076480"/>
              </p:ext>
            </p:extLst>
          </p:nvPr>
        </p:nvGraphicFramePr>
        <p:xfrm>
          <a:off x="324196" y="820465"/>
          <a:ext cx="7952058" cy="2585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4877">
                  <a:extLst>
                    <a:ext uri="{9D8B030D-6E8A-4147-A177-3AD203B41FA5}">
                      <a16:colId xmlns:a16="http://schemas.microsoft.com/office/drawing/2014/main" val="2449773719"/>
                    </a:ext>
                  </a:extLst>
                </a:gridCol>
                <a:gridCol w="1295978">
                  <a:extLst>
                    <a:ext uri="{9D8B030D-6E8A-4147-A177-3AD203B41FA5}">
                      <a16:colId xmlns:a16="http://schemas.microsoft.com/office/drawing/2014/main" val="3351809983"/>
                    </a:ext>
                  </a:extLst>
                </a:gridCol>
                <a:gridCol w="9812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1522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Іс-шаралардың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636007"/>
                  </a:ext>
                </a:extLst>
              </a:tr>
              <a:tr h="990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endParaRPr lang="ru-KZ" sz="12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Жобалар</a:t>
                      </a:r>
                      <a:r>
                        <a:rPr lang="ru-RU" sz="12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80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2000" b="1" i="0" u="none" strike="noStrike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2000" b="1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baseline="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2000" b="1" i="0" u="none" strike="noStrike" dirty="0" smtClean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  <a:endParaRPr lang="en-US" sz="2000" b="1" i="0" u="none" strike="noStrike" dirty="0">
                        <a:solidFill>
                          <a:srgbClr val="2E75B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20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190</a:t>
                      </a:r>
                      <a:endParaRPr lang="x-none" sz="20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62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9622024"/>
                  </a:ext>
                </a:extLst>
              </a:tr>
              <a:tr h="40711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spc="-5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Ауыл</a:t>
                      </a:r>
                      <a:r>
                        <a:rPr lang="ru-RU" sz="1800" b="0" kern="1200" spc="-5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Ел </a:t>
                      </a:r>
                      <a:r>
                        <a:rPr lang="ru-RU" sz="1800" b="0" kern="1200" spc="-5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бесіг</a:t>
                      </a:r>
                      <a:r>
                        <a:rPr lang="kk-KZ" sz="1800" b="0" kern="1200" spc="-5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 жобасы</a:t>
                      </a:r>
                      <a:endParaRPr lang="ru-RU" sz="1800" b="0" kern="1200" spc="-5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96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</a:t>
                      </a:r>
                      <a:endParaRPr lang="x-none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85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kern="1200" spc="-5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Ірі</a:t>
                      </a:r>
                      <a:r>
                        <a:rPr lang="kk-KZ" sz="1800" b="0" kern="1200" spc="-5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қалалар шетін дамыту</a:t>
                      </a:r>
                      <a:endParaRPr lang="ru-KZ" sz="1800" b="0" kern="1200" spc="-5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96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x-none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0302103"/>
                  </a:ext>
                </a:extLst>
              </a:tr>
              <a:tr h="41117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spc="-5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Облыс</a:t>
                      </a:r>
                      <a:r>
                        <a:rPr lang="ru-RU" sz="1800" b="0" kern="1200" spc="-5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kern="1200" spc="-5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орталықтарын</a:t>
                      </a:r>
                      <a:r>
                        <a:rPr lang="ru-RU" sz="1800" b="0" kern="1200" spc="-5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kern="1200" spc="-5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дамыту</a:t>
                      </a:r>
                      <a:r>
                        <a:rPr lang="ru-RU" sz="1800" b="0" kern="1200" spc="-5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KZ" sz="1800" b="0" kern="1200" spc="-5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96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x-none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864121"/>
                  </a:ext>
                </a:extLst>
              </a:tr>
              <a:tr h="4629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spc="-5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Моно </a:t>
                      </a:r>
                      <a:r>
                        <a:rPr lang="ru-RU" sz="1800" b="0" kern="1200" spc="-5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800" b="0" kern="1200" spc="-5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kern="1200" spc="-5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шағын</a:t>
                      </a:r>
                      <a:r>
                        <a:rPr lang="ru-RU" sz="1800" b="0" kern="1200" spc="-5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kern="1200" spc="-5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қалаларды</a:t>
                      </a:r>
                      <a:r>
                        <a:rPr lang="ru-RU" sz="1800" b="0" kern="1200" spc="-5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kern="1200" spc="-5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дамыту</a:t>
                      </a:r>
                      <a:endParaRPr lang="ru-KZ" sz="1800" b="0" kern="1200" spc="-5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96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  <a:endParaRPr lang="x-none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62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B596C04C-6190-4EA3-BBE0-7189DEF17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341858"/>
              </p:ext>
            </p:extLst>
          </p:nvPr>
        </p:nvGraphicFramePr>
        <p:xfrm>
          <a:off x="8376839" y="728143"/>
          <a:ext cx="3602195" cy="2283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2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79569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Күтілетін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әсер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kumimoji="0" lang="ru-RU" sz="17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4011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600" b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Шамамен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2,5 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орнын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ашу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151871"/>
                  </a:ext>
                </a:extLst>
              </a:tr>
              <a:tr h="215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900 км 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автомобиль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жолдары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 </a:t>
                      </a:r>
                      <a:r>
                        <a:rPr lang="ru-RU" sz="16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инженерлік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желілерді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жаңғырту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b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3363366"/>
                  </a:ext>
                </a:extLst>
              </a:tr>
              <a:tr h="333276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426779"/>
                  </a:ext>
                </a:extLst>
              </a:tr>
            </a:tbl>
          </a:graphicData>
        </a:graphic>
      </p:graphicFrame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DD7106E8-F648-4A4B-883D-302E3261FF84}"/>
              </a:ext>
            </a:extLst>
          </p:cNvPr>
          <p:cNvSpPr txBox="1">
            <a:spLocks/>
          </p:cNvSpPr>
          <p:nvPr/>
        </p:nvSpPr>
        <p:spPr>
          <a:xfrm>
            <a:off x="7277958" y="495604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2272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41E06E6-976F-4673-AD1F-45EBBF8EA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45418" y="6443763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18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BA4CD6E9-9AE0-45A1-AB30-9B85EDE9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712649"/>
              </p:ext>
            </p:extLst>
          </p:nvPr>
        </p:nvGraphicFramePr>
        <p:xfrm>
          <a:off x="249097" y="764486"/>
          <a:ext cx="11679293" cy="45367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82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6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61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30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046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389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72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2000" b="1" i="0" u="none" strike="noStrike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2000" b="1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baseline="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2 551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579</a:t>
                      </a:r>
                      <a:endParaRPr lang="en-US" sz="2000" b="1" i="0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431</a:t>
                      </a:r>
                      <a:endParaRPr lang="en-US" sz="2000" b="1" i="0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404</a:t>
                      </a:r>
                      <a:endParaRPr lang="en-US" sz="2000" b="1" i="0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49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шк</a:t>
                      </a:r>
                      <a:r>
                        <a:rPr lang="en-US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стер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министрлігі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R="180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609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598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49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Ұлттық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қауіпсіздік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комитеті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R="180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543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9968070"/>
                  </a:ext>
                </a:extLst>
              </a:tr>
              <a:tr h="34849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Қорғаныс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министрлігі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R="180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567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5240599"/>
                  </a:ext>
                </a:extLst>
              </a:tr>
              <a:tr h="348499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Мемлекеттік қорғаныстық тапсырыс 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180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358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421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</a:t>
                      </a: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6452745"/>
                  </a:ext>
                </a:extLst>
              </a:tr>
              <a:tr h="34849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Төтенше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жағдайлар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министрлігі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R="180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266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421078"/>
                  </a:ext>
                </a:extLst>
              </a:tr>
              <a:tr h="35850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Бас прокуратура  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R="180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62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9313951"/>
                  </a:ext>
                </a:extLst>
              </a:tr>
              <a:tr h="38466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күзет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қызметі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R="180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64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7726166"/>
                  </a:ext>
                </a:extLst>
              </a:tr>
              <a:tr h="67360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Сыбайлас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жемқорлыққа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қарсы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іс-қимыл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агенттігі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Сыбайлас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жемқорлыққа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қарсы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R="180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8827340"/>
                  </a:ext>
                </a:extLst>
              </a:tr>
              <a:tr h="36154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Қаржылық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мониторинг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агенттігі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R="180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1377432"/>
                  </a:ext>
                </a:extLst>
              </a:tr>
            </a:tbl>
          </a:graphicData>
        </a:graphic>
      </p:graphicFrame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AF9F483-2C59-455A-B4D8-4F02DE5FCD1E}"/>
              </a:ext>
            </a:extLst>
          </p:cNvPr>
          <p:cNvSpPr txBox="1">
            <a:spLocks/>
          </p:cNvSpPr>
          <p:nvPr/>
        </p:nvSpPr>
        <p:spPr>
          <a:xfrm>
            <a:off x="2" y="134773"/>
            <a:ext cx="12191998" cy="47902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ru-RU" sz="28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ru-RU" sz="2800" b="1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құрылымдарына</a:t>
            </a:r>
            <a:r>
              <a:rPr lang="ru-RU" sz="2800" b="1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800" b="1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шығыстар</a:t>
            </a:r>
            <a:endParaRPr lang="ru-RU" sz="2800" b="1" dirty="0">
              <a:solidFill>
                <a:srgbClr val="1D3C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0" y="6508311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77F2A-2C27-4D70-B810-54F6CFB5CD3C}" type="slidenum">
              <a:rPr lang="ru-RU" sz="3200" b="1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428231"/>
            <a:ext cx="12191999" cy="1010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DD7106E8-F648-4A4B-883D-302E3261FF84}"/>
              </a:ext>
            </a:extLst>
          </p:cNvPr>
          <p:cNvSpPr txBox="1">
            <a:spLocks/>
          </p:cNvSpPr>
          <p:nvPr/>
        </p:nvSpPr>
        <p:spPr>
          <a:xfrm>
            <a:off x="10888990" y="478929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600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EC1BCBA-6982-48D6-BAE5-C5CF92859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45418" y="6443763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19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3F65C095-550F-465D-9016-F6D5254F34FB}"/>
              </a:ext>
            </a:extLst>
          </p:cNvPr>
          <p:cNvSpPr txBox="1">
            <a:spLocks/>
          </p:cNvSpPr>
          <p:nvPr/>
        </p:nvSpPr>
        <p:spPr>
          <a:xfrm>
            <a:off x="0" y="114461"/>
            <a:ext cx="12191998" cy="47902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ru-RU" sz="28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800" b="1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800" b="1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шығыстар</a:t>
            </a:r>
            <a:endParaRPr lang="ru-RU" sz="2800" b="1" dirty="0">
              <a:solidFill>
                <a:srgbClr val="1D3C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3BA130BA-40AC-40B7-93F6-9036E879CB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350299"/>
              </p:ext>
            </p:extLst>
          </p:nvPr>
        </p:nvGraphicFramePr>
        <p:xfrm>
          <a:off x="260059" y="799673"/>
          <a:ext cx="11727812" cy="3510317"/>
        </p:xfrm>
        <a:graphic>
          <a:graphicData uri="http://schemas.openxmlformats.org/drawingml/2006/table">
            <a:tbl>
              <a:tblPr/>
              <a:tblGrid>
                <a:gridCol w="4363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0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6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44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6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44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552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44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74650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6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endParaRPr lang="ru-KZ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ЖІӨ-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%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endParaRPr lang="ru-KZ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ЖІӨ-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%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endParaRPr lang="ru-KZ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ЖІӨ-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%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endParaRPr lang="ru-KZ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ЖІӨ-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%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1039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2000" b="1" i="0" u="none" strike="noStrike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20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7 092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1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805</a:t>
                      </a:r>
                      <a:endParaRPr lang="en-US" sz="2000" b="1" i="0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5,8</a:t>
                      </a:r>
                      <a:endParaRPr lang="en-US" sz="2000" b="1" i="0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2000" b="1" i="0" u="none" strike="noStrike" kern="1200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568</a:t>
                      </a:r>
                      <a:endParaRPr lang="en-US" sz="2000" b="1" i="0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RU" sz="2000" b="1" i="0" u="none" strike="noStrike" kern="1200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001</a:t>
                      </a:r>
                      <a:endParaRPr lang="en-US" sz="2000" b="1" i="0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05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Субвенциялар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4 995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5 265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3,9</a:t>
                      </a:r>
                      <a:endParaRPr lang="en-US" sz="18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5 774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3,8</a:t>
                      </a:r>
                      <a:endParaRPr lang="en-US" sz="18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5 774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3,4</a:t>
                      </a:r>
                      <a:endParaRPr lang="en-US" sz="18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028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Қарызға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1 843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8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023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1,5</a:t>
                      </a:r>
                      <a:endParaRPr lang="en-US" sz="18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450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1,6</a:t>
                      </a:r>
                      <a:endParaRPr lang="en-US" sz="18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8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524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2,0</a:t>
                      </a:r>
                      <a:endParaRPr lang="en-US" sz="18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348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Үкімет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резерві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417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0,3</a:t>
                      </a:r>
                      <a:endParaRPr lang="en-US" sz="18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344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0,2</a:t>
                      </a:r>
                      <a:endParaRPr lang="en-US" sz="18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702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0,4</a:t>
                      </a:r>
                      <a:endParaRPr lang="en-US" sz="18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348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Мемлекет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басшысының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бастамаларына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арналған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резерв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ru-RU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0,1</a:t>
                      </a:r>
                      <a:endParaRPr lang="en-US" sz="18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8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8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745533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0" y="6525563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77F2A-2C27-4D70-B810-54F6CFB5CD3C}" type="slidenum">
              <a:rPr lang="ru-RU" sz="3200" b="1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428231"/>
            <a:ext cx="12191999" cy="1010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DD7106E8-F648-4A4B-883D-302E3261FF84}"/>
              </a:ext>
            </a:extLst>
          </p:cNvPr>
          <p:cNvSpPr txBox="1">
            <a:spLocks/>
          </p:cNvSpPr>
          <p:nvPr/>
        </p:nvSpPr>
        <p:spPr>
          <a:xfrm>
            <a:off x="10888990" y="478929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53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428231"/>
            <a:ext cx="12191999" cy="1010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0" y="6508311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6EAF500-F91D-4486-A13D-32C683FB4C09}"/>
              </a:ext>
            </a:extLst>
          </p:cNvPr>
          <p:cNvSpPr txBox="1">
            <a:spLocks/>
          </p:cNvSpPr>
          <p:nvPr/>
        </p:nvSpPr>
        <p:spPr>
          <a:xfrm>
            <a:off x="130918" y="91617"/>
            <a:ext cx="12191999" cy="527207"/>
          </a:xfrm>
          <a:prstGeom prst="rect">
            <a:avLst/>
          </a:prstGeom>
        </p:spPr>
        <p:txBody>
          <a:bodyPr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85000"/>
              </a:lnSpc>
              <a:spcBef>
                <a:spcPct val="0"/>
              </a:spcBef>
              <a:buNone/>
              <a:defRPr sz="2800" b="1" spc="-50" baseline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kk-KZ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2023-2026 жылдарға арналған республикалық бюджеттің параметрлері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B18D94BA-D662-4012-889C-5CA2E5CCCF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812307"/>
              </p:ext>
            </p:extLst>
          </p:nvPr>
        </p:nvGraphicFramePr>
        <p:xfrm>
          <a:off x="148235" y="819182"/>
          <a:ext cx="7690537" cy="50930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1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5028">
                  <a:extLst>
                    <a:ext uri="{9D8B030D-6E8A-4147-A177-3AD203B41FA5}">
                      <a16:colId xmlns:a16="http://schemas.microsoft.com/office/drawing/2014/main" val="1600340233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878466694"/>
                    </a:ext>
                  </a:extLst>
                </a:gridCol>
                <a:gridCol w="1046087">
                  <a:extLst>
                    <a:ext uri="{9D8B030D-6E8A-4147-A177-3AD203B41FA5}">
                      <a16:colId xmlns:a16="http://schemas.microsoft.com/office/drawing/2014/main" val="2169393800"/>
                    </a:ext>
                  </a:extLst>
                </a:gridCol>
                <a:gridCol w="1030514">
                  <a:extLst>
                    <a:ext uri="{9D8B030D-6E8A-4147-A177-3AD203B41FA5}">
                      <a16:colId xmlns:a16="http://schemas.microsoft.com/office/drawing/2014/main" val="3797508973"/>
                    </a:ext>
                  </a:extLst>
                </a:gridCol>
              </a:tblGrid>
              <a:tr h="42595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60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Түсімдер</a:t>
                      </a:r>
                      <a:endParaRPr lang="ru-RU" sz="20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19 30</a:t>
                      </a:r>
                      <a:r>
                        <a:rPr lang="en-US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b="1" i="0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20 449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20 134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21 202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ЖІӨ-</a:t>
                      </a:r>
                      <a:r>
                        <a:rPr lang="ru-RU" sz="1200" b="0" i="1" u="none" strike="noStrike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пайызбен</a:t>
                      </a:r>
                      <a:endParaRPr lang="ru-RU" sz="1200" b="0" i="1" u="none" strike="noStrike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24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16,0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15,1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13,2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1554234"/>
                  </a:ext>
                </a:extLst>
              </a:tr>
              <a:tr h="36158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Кірістер</a:t>
                      </a:r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трансферттерді</a:t>
                      </a:r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есепке</a:t>
                      </a:r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алмағанда</a:t>
                      </a:r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ru-RU" sz="18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14 632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16 124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17 372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18 404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724886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ЖІӨ-</a:t>
                      </a:r>
                      <a:r>
                        <a:rPr lang="ru-RU" sz="1200" b="0" i="1" u="none" strike="noStrike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пайызбен</a:t>
                      </a:r>
                      <a:endParaRPr lang="ru-RU" sz="1200" b="0" i="1" u="none" strike="noStrike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24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12,1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11,9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10,</a:t>
                      </a:r>
                      <a:r>
                        <a:rPr lang="en-US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b="0" i="1" u="none" strike="noStrike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765692"/>
                  </a:ext>
                </a:extLst>
              </a:tr>
              <a:tr h="325533">
                <a:tc>
                  <a:txBody>
                    <a:bodyPr/>
                    <a:lstStyle/>
                    <a:p>
                      <a:pPr marL="0" lvl="0" algn="l" defTabSz="914400" rtl="0" eaLnBrk="1" fontAlgn="ctr" latinLnBrk="0" hangingPunct="1"/>
                      <a:r>
                        <a:rPr lang="ru-RU" sz="1600" b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Трансферттер</a:t>
                      </a:r>
                      <a:r>
                        <a:rPr lang="ru-RU" sz="16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түсімдері</a:t>
                      </a:r>
                      <a:r>
                        <a:rPr lang="ru-RU" sz="16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16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6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4 432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4 071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2 505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2 504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7816">
                <a:tc>
                  <a:txBody>
                    <a:bodyPr/>
                    <a:lstStyle/>
                    <a:p>
                      <a:pPr marL="7200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Ұлттық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қордан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кепілдендірілген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трансферт</a:t>
                      </a:r>
                    </a:p>
                  </a:txBody>
                  <a:tcPr marL="144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2 200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2 000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2 000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2 000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57355"/>
                  </a:ext>
                </a:extLst>
              </a:tr>
              <a:tr h="346732">
                <a:tc>
                  <a:txBody>
                    <a:bodyPr/>
                    <a:lstStyle/>
                    <a:p>
                      <a:pPr marL="7200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Ұлттық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қордан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берілетін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нысаналы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трансферт</a:t>
                      </a:r>
                    </a:p>
                  </a:txBody>
                  <a:tcPr marL="144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1 800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1 600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575053"/>
                  </a:ext>
                </a:extLst>
              </a:tr>
              <a:tr h="227583">
                <a:tc>
                  <a:txBody>
                    <a:bodyPr/>
                    <a:lstStyle/>
                    <a:p>
                      <a:pPr marL="72000" lvl="0" algn="l" defTabSz="914400" rtl="0" eaLnBrk="1" fontAlgn="ctr" latinLnBrk="0" hangingPunct="1"/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Бюджеттік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алып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қоюлар</a:t>
                      </a:r>
                      <a:endParaRPr lang="ru-RU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470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0464845"/>
                  </a:ext>
                </a:extLst>
              </a:tr>
              <a:tr h="157942">
                <a:tc>
                  <a:txBody>
                    <a:bodyPr/>
                    <a:lstStyle/>
                    <a:p>
                      <a:pPr marL="0" lvl="0" algn="l" defTabSz="914400" rtl="0" eaLnBrk="1" fontAlgn="ctr" latinLnBrk="0" hangingPunct="1"/>
                      <a:r>
                        <a:rPr lang="en-US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kk-KZ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Шығындарды өтеу</a:t>
                      </a:r>
                      <a:endParaRPr lang="en-US" sz="1400" b="0" i="0" u="none" strike="noStrike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1300579"/>
                  </a:ext>
                </a:extLst>
              </a:tr>
              <a:tr h="325533">
                <a:tc>
                  <a:txBody>
                    <a:bodyPr/>
                    <a:lstStyle/>
                    <a:p>
                      <a:pPr marL="0" lvl="0" algn="l" defTabSz="914400" rtl="0" eaLnBrk="1" fontAlgn="ctr" latinLnBrk="0" hangingPunct="1"/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Бюджеттік</a:t>
                      </a:r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кредиттерді</a:t>
                      </a:r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өтеу</a:t>
                      </a:r>
                      <a:endParaRPr lang="ru-RU" sz="18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ctr" latinLnBrk="0" hangingPunct="1"/>
                      <a:r>
                        <a:rPr lang="ru-RU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ctr" latinLnBrk="0" hangingPunct="1"/>
                      <a:r>
                        <a:rPr lang="ru-RU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ctr" latinLnBrk="0" hangingPunct="1"/>
                      <a:r>
                        <a:rPr lang="ru-RU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ctr" latinLnBrk="0" hangingPunct="1"/>
                      <a:r>
                        <a:rPr lang="kk-KZ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293</a:t>
                      </a:r>
                      <a:endParaRPr lang="ru-RU" sz="18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06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Шығыстар</a:t>
                      </a:r>
                      <a:endParaRPr lang="ru-RU" sz="20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22 517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23 984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23 807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25 171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ЖІӨ-</a:t>
                      </a:r>
                      <a:r>
                        <a:rPr lang="ru-RU" sz="1200" b="0" i="1" u="none" strike="noStrike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пайызбен</a:t>
                      </a:r>
                      <a:endParaRPr lang="ru-RU" sz="1200" b="0" i="1" u="none" strike="noStrike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24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18,7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15,6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14,6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707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Тапшылық</a:t>
                      </a:r>
                      <a:r>
                        <a:rPr lang="ru-RU" sz="20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-3 209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-3 535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-3</a:t>
                      </a:r>
                      <a:r>
                        <a:rPr lang="ru-RU" sz="2000" b="1" i="0" u="none" strike="noStrike" kern="1200" baseline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673</a:t>
                      </a:r>
                      <a:endParaRPr lang="ru-RU" sz="2000" b="1" i="0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-3 970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ЖІӨ-</a:t>
                      </a:r>
                      <a:r>
                        <a:rPr lang="ru-RU" sz="1200" b="0" i="1" u="none" strike="noStrike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пайызбен</a:t>
                      </a:r>
                      <a:endParaRPr lang="ru-RU" sz="1200" b="0" i="1" u="none" strike="noStrike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24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-2,7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-2,6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015E4520-26F9-4FB6-8F60-2531BEAFE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906731"/>
              </p:ext>
            </p:extLst>
          </p:nvPr>
        </p:nvGraphicFramePr>
        <p:xfrm>
          <a:off x="8017933" y="819182"/>
          <a:ext cx="4077812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2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1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3332"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параметрлерінің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белгіленген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қағидаларға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сәйкестігі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778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5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Кепілдендірілген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трансферт </a:t>
                      </a:r>
                      <a:r>
                        <a:rPr lang="ru-RU" sz="1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мұнай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секторы </a:t>
                      </a:r>
                      <a:r>
                        <a:rPr lang="ru-RU" sz="1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ұйымдарынан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Ұлттық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қорға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түсетін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түсімдер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көлемінен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аспайтын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мөлшерде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жоспарланады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3200" dirty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2376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500" b="1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РБ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шығыстарының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өсу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қарқыны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инфляция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мақсатына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ұлғайтылған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ұзақ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мерзімді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экономикалық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өсу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деңгейімен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шектеледі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3200" dirty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514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en-US" sz="15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2030 </a:t>
                      </a:r>
                      <a:r>
                        <a:rPr lang="ru-RU" sz="1500" b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жылға</a:t>
                      </a:r>
                      <a:r>
                        <a:rPr lang="ru-RU" sz="15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қарай</a:t>
                      </a:r>
                      <a:r>
                        <a:rPr lang="ru-RU" sz="15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бюджет </a:t>
                      </a:r>
                      <a:r>
                        <a:rPr lang="ru-RU" sz="1500" b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тапшылығын</a:t>
                      </a:r>
                      <a:r>
                        <a:rPr lang="ru-RU" sz="15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ЖІӨ-</a:t>
                      </a:r>
                      <a:r>
                        <a:rPr lang="ru-RU" sz="1500" b="1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2,0% </a:t>
                      </a:r>
                      <a:r>
                        <a:rPr lang="ru-RU" sz="1500" b="1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дейін</a:t>
                      </a:r>
                      <a:r>
                        <a:rPr lang="ru-RU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төмендету</a:t>
                      </a:r>
                      <a:r>
                        <a:rPr lang="ru-RU" sz="15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endParaRPr lang="ru-RU" sz="15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3200" dirty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4341472"/>
                  </a:ext>
                </a:extLst>
              </a:tr>
            </a:tbl>
          </a:graphicData>
        </a:graphic>
      </p:graphicFrame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A71C8D40-1F6C-4AD2-8140-BCA79AE18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496007"/>
            <a:ext cx="12192000" cy="365125"/>
          </a:xfrm>
        </p:spPr>
        <p:txBody>
          <a:bodyPr/>
          <a:lstStyle/>
          <a:p>
            <a:r>
              <a:rPr lang="kk-KZ" sz="32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</a:t>
            </a:r>
            <a:endParaRPr lang="ru-RU" sz="32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3A1346A5-45D0-45DF-B5BD-7592F1102510}"/>
              </a:ext>
            </a:extLst>
          </p:cNvPr>
          <p:cNvSpPr txBox="1">
            <a:spLocks/>
          </p:cNvSpPr>
          <p:nvPr/>
        </p:nvSpPr>
        <p:spPr>
          <a:xfrm>
            <a:off x="6265807" y="551035"/>
            <a:ext cx="1662545" cy="3359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2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583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0" y="6508311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428231"/>
            <a:ext cx="12191999" cy="1010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FFC3022-9321-4BC2-8D89-3972F2098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88933"/>
            <a:ext cx="1312025" cy="365125"/>
          </a:xfrm>
        </p:spPr>
        <p:txBody>
          <a:bodyPr/>
          <a:lstStyle/>
          <a:p>
            <a:fld id="{4B077F2A-2C27-4D70-B810-54F6CFB5CD3C}" type="slidenum">
              <a:rPr lang="ru-RU" sz="3200" b="1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</a:t>
            </a:fld>
            <a:endParaRPr lang="ru-RU" sz="32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B1685726-5C9F-458C-B0CF-268552B79F2B}"/>
              </a:ext>
            </a:extLst>
          </p:cNvPr>
          <p:cNvSpPr txBox="1">
            <a:spLocks/>
          </p:cNvSpPr>
          <p:nvPr/>
        </p:nvSpPr>
        <p:spPr>
          <a:xfrm>
            <a:off x="12721" y="16625"/>
            <a:ext cx="12191999" cy="80007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Республикалық</a:t>
            </a:r>
            <a:r>
              <a:rPr lang="ru-RU" sz="2800" b="1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 </a:t>
            </a:r>
            <a:r>
              <a:rPr lang="ru-RU" sz="28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шығыстарының</a:t>
            </a:r>
            <a:r>
              <a:rPr lang="ru-RU" sz="2800" b="1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800" b="1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бағыттары</a:t>
            </a:r>
            <a:endParaRPr lang="ru-RU" sz="2800" b="1" dirty="0">
              <a:solidFill>
                <a:srgbClr val="1D3C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8D6F3D78-9A6E-43A4-B6BF-CA41BF99B6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905299"/>
              </p:ext>
            </p:extLst>
          </p:nvPr>
        </p:nvGraphicFramePr>
        <p:xfrm>
          <a:off x="133350" y="717196"/>
          <a:ext cx="11950743" cy="5206773"/>
        </p:xfrm>
        <a:graphic>
          <a:graphicData uri="http://schemas.openxmlformats.org/drawingml/2006/table">
            <a:tbl>
              <a:tblPr bandRow="1"/>
              <a:tblGrid>
                <a:gridCol w="4410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66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37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79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01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79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245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680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28520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endParaRPr lang="ru-KZ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ЖІӨ-</a:t>
                      </a:r>
                      <a:r>
                        <a:rPr lang="ru-RU" sz="1200" b="0" i="1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%</a:t>
                      </a: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endParaRPr lang="ru-KZ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ЖІӨ-</a:t>
                      </a:r>
                      <a:r>
                        <a:rPr lang="ru-RU" sz="1200" b="0" i="1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%</a:t>
                      </a:r>
                      <a:endParaRPr lang="ru-RU" sz="1200" b="0" i="1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endParaRPr lang="ru-KZ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ЖІӨ-</a:t>
                      </a:r>
                      <a:r>
                        <a:rPr lang="ru-RU" sz="1200" b="0" i="1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%</a:t>
                      </a:r>
                      <a:endParaRPr lang="ru-RU" sz="1200" b="0" i="1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endParaRPr lang="ru-KZ" sz="1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ЖІӨ-</a:t>
                      </a:r>
                      <a:r>
                        <a:rPr lang="ru-RU" sz="1200" b="0" i="1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%</a:t>
                      </a:r>
                      <a:endParaRPr lang="ru-RU" sz="1200" b="0" i="1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619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2000" b="1" i="0" u="none" strike="noStrike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20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22 517</a:t>
                      </a:r>
                      <a:endParaRPr lang="en-US" sz="2000" b="1" i="0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18,7</a:t>
                      </a:r>
                      <a:endParaRPr lang="en-US" sz="1800" b="1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23 984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23 807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25 171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107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Әлеуметтік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сала,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8 4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9 884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10 702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10 773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әлеуметтік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сақтандыру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әлеуметтік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көмек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денсаулық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сақтау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ғылым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мәдениет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спорт)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sz="1200" b="0" i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шығыстарға</a:t>
                      </a:r>
                      <a:r>
                        <a:rPr lang="ru-RU" sz="1200" b="0" i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% - бен</a:t>
                      </a:r>
                    </a:p>
                  </a:txBody>
                  <a:tcPr marL="180000" marR="5655" marT="565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37,5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41,2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45,0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42,8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4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3173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6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Экономиканың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нақты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секторы, </a:t>
                      </a:r>
                      <a:r>
                        <a:rPr lang="ru-RU" sz="16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2 847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1 483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1 398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(ТКШ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дамыту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АӨК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дамыту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көлік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инфрақұрылымын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дамыту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энергетика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экология,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цифрландыруды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дамыту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sz="1200" b="0" i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шығыстарға</a:t>
                      </a:r>
                      <a:r>
                        <a:rPr lang="ru-RU" sz="1200" b="0" i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% - бен</a:t>
                      </a:r>
                    </a:p>
                  </a:txBody>
                  <a:tcPr marL="180000" marR="5655" marT="565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15,5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11,9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6,2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5,6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3173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Күш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құрылымдары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олардың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2 579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2 431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2 404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қорғаныс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құқық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қорғау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жүйесі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арнайы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органдар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sz="1200" b="0" i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шығыстарға</a:t>
                      </a:r>
                      <a:r>
                        <a:rPr lang="ru-RU" sz="1200" b="0" i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% - бен</a:t>
                      </a: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1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8223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шығыстар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7 0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7 805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8 568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RU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001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субвенциялар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борышқа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көрсету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Үкімет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резерві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Мемлекет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басшысының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бастамаларына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арналған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резерв)</a:t>
                      </a:r>
                    </a:p>
                  </a:txBody>
                  <a:tcPr marL="144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sz="1200" b="0" i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шығыстарға</a:t>
                      </a:r>
                      <a:r>
                        <a:rPr lang="ru-RU" sz="1200" b="0" i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% - бен</a:t>
                      </a:r>
                    </a:p>
                  </a:txBody>
                  <a:tcPr marL="180000" marR="5655" marT="565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31,5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32,5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1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36,0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39,7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1118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Әкімшілік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органдар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5625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sz="1200" b="0" i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шығыстарға</a:t>
                      </a:r>
                      <a:r>
                        <a:rPr lang="ru-RU" sz="1200" b="0" i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% - бен</a:t>
                      </a:r>
                      <a:endParaRPr lang="ru-RU" sz="1200" b="0" i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1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1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2877232"/>
                  </a:ext>
                </a:extLst>
              </a:tr>
            </a:tbl>
          </a:graphicData>
        </a:graphic>
      </p:graphicFrame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3A1346A5-45D0-45DF-B5BD-7592F1102510}"/>
              </a:ext>
            </a:extLst>
          </p:cNvPr>
          <p:cNvSpPr txBox="1">
            <a:spLocks/>
          </p:cNvSpPr>
          <p:nvPr/>
        </p:nvSpPr>
        <p:spPr>
          <a:xfrm>
            <a:off x="10481861" y="475181"/>
            <a:ext cx="1662545" cy="3359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2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853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0" y="6508311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428231"/>
            <a:ext cx="12191999" cy="1010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7608B65-825A-4AA1-A3AF-82AB83A5E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508310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2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4</a:t>
            </a:fld>
            <a:endParaRPr lang="ru-RU" sz="32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3A1346A5-45D0-45DF-B5BD-7592F1102510}"/>
              </a:ext>
            </a:extLst>
          </p:cNvPr>
          <p:cNvSpPr txBox="1">
            <a:spLocks/>
          </p:cNvSpPr>
          <p:nvPr/>
        </p:nvSpPr>
        <p:spPr>
          <a:xfrm>
            <a:off x="6166761" y="810397"/>
            <a:ext cx="1662545" cy="3392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2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9397AAD7-D23F-A926-7A65-BC33D4B192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59342"/>
              </p:ext>
            </p:extLst>
          </p:nvPr>
        </p:nvGraphicFramePr>
        <p:xfrm>
          <a:off x="272562" y="1080583"/>
          <a:ext cx="7469659" cy="3708445"/>
        </p:xfrm>
        <a:graphic>
          <a:graphicData uri="http://schemas.openxmlformats.org/drawingml/2006/table">
            <a:tbl>
              <a:tblPr/>
              <a:tblGrid>
                <a:gridCol w="4068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7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75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21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41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820" marR="2820" marT="28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820" marR="2820" marT="28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820" marR="2820" marT="28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3099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ru-RU" sz="2000" b="1" i="0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5 426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6 788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546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Әлеуметтік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төлемдер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108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4 624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5 330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6 052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6 700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76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kk-KZ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ru-RU" sz="12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ейнетақы</a:t>
                      </a:r>
                      <a:endParaRPr lang="ru-RU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16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3 326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3 816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4 313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4 814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767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Жәрдемақылар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6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1 298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1 513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1 694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1 841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76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Атаулы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әлеуметтік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көмек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6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rtl="0" fontAlgn="t"/>
                      <a:r>
                        <a:rPr lang="kk-K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ЖАО-ға</a:t>
                      </a:r>
                      <a:r>
                        <a:rPr lang="kk-KZ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жұмыспен қамтуға жәрдемдесуге кредит беру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8654403"/>
                  </a:ext>
                </a:extLst>
              </a:tr>
              <a:tr h="5128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Зейнетақы мен жәрдемақы төлеуді қамтамасыз</a:t>
                      </a:r>
                      <a:r>
                        <a:rPr lang="kk-KZ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ету бойынша қызметтер көрсету</a:t>
                      </a:r>
                      <a:endParaRPr lang="ru-RU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709659"/>
                  </a:ext>
                </a:extLst>
              </a:tr>
              <a:tr h="512813">
                <a:tc>
                  <a:txBody>
                    <a:bodyPr/>
                    <a:lstStyle/>
                    <a:p>
                      <a:pPr algn="l" rtl="0" fontAlgn="t"/>
                      <a:r>
                        <a:rPr lang="kk-K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Мүгедек адамдардың құқықтарын қамтамасыз ету және өмір сүру сапасын жақсарту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43873">
                <a:tc>
                  <a:txBody>
                    <a:bodyPr/>
                    <a:lstStyle/>
                    <a:p>
                      <a:pPr algn="l" rtl="0" fontAlgn="t"/>
                      <a:r>
                        <a:rPr lang="kk-K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Мүгедектігі бар адамдарға арналған оңалту орталықтарын салу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9459337"/>
                  </a:ext>
                </a:extLst>
              </a:tr>
            </a:tbl>
          </a:graphicData>
        </a:graphic>
      </p:graphicFrame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1E5EA927-53F5-5892-68E0-B92D04B2E7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042065"/>
              </p:ext>
            </p:extLst>
          </p:nvPr>
        </p:nvGraphicFramePr>
        <p:xfrm>
          <a:off x="653143" y="154106"/>
          <a:ext cx="11373393" cy="656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3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56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err="1" smtClean="0">
                          <a:solidFill>
                            <a:srgbClr val="1D3C45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Әлеуметтік</a:t>
                      </a:r>
                      <a:r>
                        <a:rPr lang="ru-RU" sz="2800" b="1" dirty="0" smtClean="0">
                          <a:solidFill>
                            <a:srgbClr val="1D3C45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dirty="0" err="1" smtClean="0">
                          <a:solidFill>
                            <a:srgbClr val="1D3C45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қамсыздандыру</a:t>
                      </a:r>
                      <a:r>
                        <a:rPr lang="ru-RU" sz="2800" b="1" dirty="0" smtClean="0">
                          <a:solidFill>
                            <a:srgbClr val="1D3C45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dirty="0" err="1" smtClean="0">
                          <a:solidFill>
                            <a:srgbClr val="1D3C45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2800" b="1" dirty="0" smtClean="0">
                          <a:solidFill>
                            <a:srgbClr val="1D3C45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dirty="0" err="1" smtClean="0">
                          <a:solidFill>
                            <a:srgbClr val="1D3C45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әлеуметтік</a:t>
                      </a:r>
                      <a:r>
                        <a:rPr lang="ru-RU" sz="2800" b="1" dirty="0" smtClean="0">
                          <a:solidFill>
                            <a:srgbClr val="1D3C45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dirty="0" err="1" smtClean="0">
                          <a:solidFill>
                            <a:srgbClr val="1D3C45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көмек</a:t>
                      </a:r>
                      <a:r>
                        <a:rPr lang="ru-RU" sz="2800" b="1" baseline="0" dirty="0" smtClean="0">
                          <a:solidFill>
                            <a:srgbClr val="1D3C45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dirty="0" err="1" smtClean="0">
                          <a:solidFill>
                            <a:srgbClr val="1D3C45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шығыстары</a:t>
                      </a:r>
                      <a:endParaRPr lang="ru-RU" sz="2800" b="1" dirty="0" smtClean="0">
                        <a:solidFill>
                          <a:srgbClr val="1D3C45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41852"/>
              </p:ext>
            </p:extLst>
          </p:nvPr>
        </p:nvGraphicFramePr>
        <p:xfrm>
          <a:off x="7742221" y="1229753"/>
          <a:ext cx="4206240" cy="244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6240">
                  <a:extLst>
                    <a:ext uri="{9D8B030D-6E8A-4147-A177-3AD203B41FA5}">
                      <a16:colId xmlns:a16="http://schemas.microsoft.com/office/drawing/2014/main" val="2328744772"/>
                    </a:ext>
                  </a:extLst>
                </a:gridCol>
              </a:tblGrid>
              <a:tr h="32378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Күтілетін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әсер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kumimoji="0" lang="ru-RU" sz="17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132947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4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kk-KZ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 сайынғы әлеуметтік төлемдерді индекстеу. </a:t>
                      </a:r>
                      <a:endParaRPr lang="ru-RU" sz="1400" b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6886849"/>
                  </a:ext>
                </a:extLst>
              </a:tr>
              <a:tr h="936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4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4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Базалық зейнетақы төлемдерінің ең төменгі мөлшерін 70</a:t>
                      </a:r>
                      <a:r>
                        <a:rPr lang="en-US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kk-KZ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-ға  дейін, ең жоғарғы зейнетақыны күнкеріс деңгейінен 118</a:t>
                      </a:r>
                      <a:r>
                        <a:rPr lang="en-US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kk-KZ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-ға дейін кезең-кезеңімен арттыру.</a:t>
                      </a:r>
                      <a:endParaRPr lang="ru-RU" sz="1400" b="1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40572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4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ru-RU" sz="14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 күтімі кезеңін 1,5 жасқа дейін ұлғайту.</a:t>
                      </a:r>
                      <a:endParaRPr lang="ru-RU" sz="14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216085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4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Әйелдердің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зейнеткерлік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жасын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61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деңгейінде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тоқтату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1247873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361278" y="5788609"/>
            <a:ext cx="2587183" cy="5909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ctr">
              <a:lnSpc>
                <a:spcPct val="90000"/>
              </a:lnSpc>
              <a:spcBef>
                <a:spcPct val="0"/>
              </a:spcBef>
            </a:pPr>
            <a:r>
              <a:rPr lang="ru-RU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+721 </a:t>
            </a:r>
            <a:r>
              <a:rPr lang="ru-RU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2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606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-4" y="6492875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428231"/>
            <a:ext cx="12191999" cy="1010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CCB7330-3E41-4CE2-BE54-7C2AE0963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3" y="6492875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2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5</a:t>
            </a:fld>
            <a:endParaRPr lang="ru-RU" sz="32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2C8CE46F-DD19-4711-A5BC-82F69D0F150B}"/>
              </a:ext>
            </a:extLst>
          </p:cNvPr>
          <p:cNvSpPr txBox="1">
            <a:spLocks/>
          </p:cNvSpPr>
          <p:nvPr/>
        </p:nvSpPr>
        <p:spPr>
          <a:xfrm>
            <a:off x="0" y="7925"/>
            <a:ext cx="12191998" cy="61766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endParaRPr lang="ru-RU" sz="3000" b="1" dirty="0">
              <a:solidFill>
                <a:srgbClr val="1D3C45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7C2C69E6-D47A-499F-839A-CEC1778EF59F}"/>
              </a:ext>
            </a:extLst>
          </p:cNvPr>
          <p:cNvSpPr txBox="1">
            <a:spLocks/>
          </p:cNvSpPr>
          <p:nvPr/>
        </p:nvSpPr>
        <p:spPr>
          <a:xfrm>
            <a:off x="-2" y="7549"/>
            <a:ext cx="12191998" cy="44680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-50" normalizeH="0" baseline="0" noProof="0" dirty="0" err="1" smtClean="0">
                <a:ln>
                  <a:noFill/>
                </a:ln>
                <a:solidFill>
                  <a:srgbClr val="1D3C45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Халықтың</a:t>
            </a:r>
            <a:r>
              <a:rPr kumimoji="0" lang="ru-RU" sz="2800" b="1" i="0" u="none" strike="noStrike" kern="1200" cap="none" spc="-50" normalizeH="0" baseline="0" noProof="0" dirty="0" smtClean="0">
                <a:ln>
                  <a:noFill/>
                </a:ln>
                <a:solidFill>
                  <a:srgbClr val="1D3C45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-50" normalizeH="0" baseline="0" noProof="0" dirty="0" err="1" smtClean="0">
                <a:ln>
                  <a:noFill/>
                </a:ln>
                <a:solidFill>
                  <a:srgbClr val="1D3C45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табысын</a:t>
            </a:r>
            <a:r>
              <a:rPr kumimoji="0" lang="ru-RU" sz="2800" b="1" i="0" u="none" strike="noStrike" kern="1200" cap="none" spc="-50" normalizeH="0" baseline="0" noProof="0" dirty="0" smtClean="0">
                <a:ln>
                  <a:noFill/>
                </a:ln>
                <a:solidFill>
                  <a:srgbClr val="1D3C45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-50" normalizeH="0" baseline="0" noProof="0" dirty="0" err="1" smtClean="0">
                <a:ln>
                  <a:noFill/>
                </a:ln>
                <a:solidFill>
                  <a:srgbClr val="1D3C45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kumimoji="0" lang="ru-RU" sz="2800" b="1" i="0" u="none" strike="noStrike" kern="1200" cap="none" spc="-50" normalizeH="0" baseline="0" noProof="0" dirty="0" smtClean="0">
                <a:ln>
                  <a:noFill/>
                </a:ln>
                <a:solidFill>
                  <a:srgbClr val="1D3C45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-50" normalizeH="0" baseline="0" noProof="0" dirty="0" err="1" smtClean="0">
                <a:ln>
                  <a:noFill/>
                </a:ln>
                <a:solidFill>
                  <a:srgbClr val="1D3C45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бағдарламасы</a:t>
            </a:r>
            <a:endParaRPr kumimoji="0" lang="ru-RU" sz="2800" b="1" i="0" u="none" strike="noStrike" kern="1200" cap="none" spc="-50" normalizeH="0" baseline="0" noProof="0" dirty="0">
              <a:ln>
                <a:noFill/>
              </a:ln>
              <a:solidFill>
                <a:srgbClr val="1D3C45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907148"/>
              </p:ext>
            </p:extLst>
          </p:nvPr>
        </p:nvGraphicFramePr>
        <p:xfrm>
          <a:off x="158621" y="458420"/>
          <a:ext cx="11830179" cy="5782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4638">
                  <a:extLst>
                    <a:ext uri="{9D8B030D-6E8A-4147-A177-3AD203B41FA5}">
                      <a16:colId xmlns:a16="http://schemas.microsoft.com/office/drawing/2014/main" val="2063458710"/>
                    </a:ext>
                  </a:extLst>
                </a:gridCol>
                <a:gridCol w="6591741">
                  <a:extLst>
                    <a:ext uri="{9D8B030D-6E8A-4147-A177-3AD203B41FA5}">
                      <a16:colId xmlns:a16="http://schemas.microsoft.com/office/drawing/2014/main" val="3097692311"/>
                    </a:ext>
                  </a:extLst>
                </a:gridCol>
                <a:gridCol w="3053800">
                  <a:extLst>
                    <a:ext uri="{9D8B030D-6E8A-4147-A177-3AD203B41FA5}">
                      <a16:colId xmlns:a16="http://schemas.microsoft.com/office/drawing/2014/main" val="4220415931"/>
                    </a:ext>
                  </a:extLst>
                </a:gridCol>
              </a:tblGrid>
              <a:tr h="3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Іс-шаралардың</a:t>
                      </a:r>
                      <a:r>
                        <a:rPr lang="ru-RU" sz="14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жылға</a:t>
                      </a:r>
                      <a:r>
                        <a:rPr lang="ru-RU" sz="14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күтілетін</a:t>
                      </a:r>
                      <a:r>
                        <a:rPr lang="ru-RU" sz="14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әсер</a:t>
                      </a:r>
                      <a:r>
                        <a:rPr lang="ru-RU" sz="14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465110"/>
                  </a:ext>
                </a:extLst>
              </a:tr>
              <a:tr h="12089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Еңбекақыны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көтеру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fontAlgn="t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денсаулық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сақтау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жүйесінің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қызметкерлеріне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fontAlgn="t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беру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жүйесінің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қызметкерлеріне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 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fontAlgn="t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әлеуметтік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қамсыздандыру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жүйесінің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қызметкерлеріне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fontAlgn="t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ТСМ</a:t>
                      </a:r>
                      <a:r>
                        <a:rPr lang="ru-KZ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kk-KZ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өндірістік персоналына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fontAlgn="t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азаматтық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қорғау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органдарының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қызметкерлеріне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әскери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қызметшілерінің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жекелеген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санаттарына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жоғары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орындарының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оқытушыларына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fontAlgn="t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ХҚКО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қызметкерлеріне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fontAlgn="t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kk-KZ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орман шаруашылығы қызметкерлеріне қосымша ақы төлеу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fontAlgn="t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азаматтық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қызметшілерге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fontAlgn="t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БАҚ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қызметкерлеріне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0000"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4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2,5</a:t>
                      </a:r>
                      <a:r>
                        <a:rPr lang="ru-RU" sz="14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трлн. </a:t>
                      </a:r>
                      <a:r>
                        <a:rPr lang="kk-KZ" sz="14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ru-RU" sz="14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еңге</a:t>
                      </a:r>
                      <a:r>
                        <a:rPr lang="en-US" sz="14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kk-KZ" sz="14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 ішінде:</a:t>
                      </a:r>
                    </a:p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1 713,9 млрд.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(ЖСТ)</a:t>
                      </a:r>
                    </a:p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789,4 млрд.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(РБ)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fontAlgn="t"/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549 </a:t>
                      </a:r>
                      <a:r>
                        <a:rPr lang="kk-KZ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kk-KZ" sz="14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адамды </a:t>
                      </a:r>
                      <a:r>
                        <a:rPr lang="kk-K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қамту</a:t>
                      </a:r>
                      <a:endParaRPr lang="ru-KZ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 defTabSz="914400" rtl="0" eaLnBrk="1" fontAlgn="t" latinLnBrk="0" hangingPunct="1"/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KZ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kk-KZ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тариф есебінен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39</a:t>
                      </a:r>
                      <a:r>
                        <a:rPr lang="ru-KZ" sz="1400" b="1" i="0" u="none" strike="noStrike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KZ" sz="1400" b="1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млрд. </a:t>
                      </a:r>
                      <a:r>
                        <a:rPr lang="ru-RU" sz="1400" b="1" i="0" u="none" strike="noStrike" kern="120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KZ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endParaRPr lang="ru-RU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fontAlgn="t"/>
                      <a:r>
                        <a:rPr lang="ru-KZ" sz="14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 </a:t>
                      </a:r>
                      <a:r>
                        <a:rPr lang="ru-RU" sz="1400" b="1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KZ" sz="14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адамға</a:t>
                      </a:r>
                      <a:endParaRPr lang="ru-KZ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 defTabSz="914400" rtl="0" eaLnBrk="1" fontAlgn="t" latinLnBrk="0" hangingPunct="1"/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R="0" marT="0" marB="0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429454"/>
                  </a:ext>
                </a:extLst>
              </a:tr>
              <a:tr h="11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Жұмыспен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қамту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картасы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Халықты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іске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асыру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шеңберінде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жұмысқа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орналастырумен</a:t>
                      </a:r>
                      <a:r>
                        <a:rPr lang="ru-RU" sz="14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4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ету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Жайлы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мектеп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», «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Ауылда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денсаулық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сақтауды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жаңғырту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ұлттық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жобалары</a:t>
                      </a:r>
                      <a:r>
                        <a:rPr lang="ru-KZ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жастарға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2,5%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жеңілдікпен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шағын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несие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беру</a:t>
                      </a:r>
                      <a:r>
                        <a:rPr lang="ru-KZ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kk-KZ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ХӘОТ гранттары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724 </a:t>
                      </a:r>
                      <a:r>
                        <a:rPr lang="ru-RU" sz="14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млрд. </a:t>
                      </a:r>
                      <a:r>
                        <a:rPr lang="ru-RU" sz="14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 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млрд.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(ЖСТ)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711 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млрд.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(РБ)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адамды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жұмысқа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орналастыруға</a:t>
                      </a:r>
                      <a:endParaRPr lang="ru-RU" sz="14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0053856"/>
                  </a:ext>
                </a:extLst>
              </a:tr>
              <a:tr h="115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800" b="1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Ауыл</a:t>
                      </a:r>
                      <a:r>
                        <a:rPr lang="ru-RU" sz="18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Аманаты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жобасы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fontAlgn="ctr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ауыл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тұрғындарына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2,5%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микрокредит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беру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fontAlgn="ctr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ауылда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кәсіпкерлікті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дамыту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fontAlgn="ctr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АЕМ-де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жұмыссыздар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санын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азайту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fontAlgn="ctr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АӘК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алушыларын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азайту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 млрд. </a:t>
                      </a:r>
                      <a:r>
                        <a:rPr lang="ru-RU" sz="14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(РБ)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/>
                      <a:r>
                        <a:rPr lang="ru-RU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Жұмысқа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орналастыруға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/>
                      <a:r>
                        <a:rPr lang="ru-K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17,8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</a:t>
                      </a:r>
                      <a:endParaRPr lang="ru-KZ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/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 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fontAlgn="t"/>
                      <a:r>
                        <a:rPr lang="ru-KZ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16,7</a:t>
                      </a: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шағын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қарыздар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беру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4483845"/>
                  </a:ext>
                </a:extLst>
              </a:tr>
              <a:tr h="9271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Жүйелі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қолдау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шаралары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әлеуметтік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қолдау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көрсету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жүйелерді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іске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асыру</a:t>
                      </a:r>
                      <a:endParaRPr lang="ru-RU" sz="14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fontAlgn="t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өңдеу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өнеркәсібін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дамыту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fontAlgn="t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қолдау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шарасы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шеңберіндегі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қарсы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міндеттемелер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378 млрд. </a:t>
                      </a:r>
                      <a:r>
                        <a:rPr lang="ru-RU" sz="14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(РБ)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914400" rtl="0" eaLnBrk="1" fontAlgn="t" latinLnBrk="0" hangingPunct="1"/>
                      <a:r>
                        <a:rPr lang="ru-KZ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орнын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ашу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2833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2048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0" y="6508311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428231"/>
            <a:ext cx="12191999" cy="1010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FCA19CE-FAD2-4976-A758-61FA2E9AA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3" y="6477174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2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6</a:t>
            </a:fld>
            <a:endParaRPr lang="ru-RU" sz="32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5B758041-F006-4B76-AEF7-5BDD776293AF}"/>
              </a:ext>
            </a:extLst>
          </p:cNvPr>
          <p:cNvSpPr txBox="1">
            <a:spLocks/>
          </p:cNvSpPr>
          <p:nvPr/>
        </p:nvSpPr>
        <p:spPr>
          <a:xfrm>
            <a:off x="2" y="138270"/>
            <a:ext cx="12191998" cy="43529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ru-RU" sz="2800" b="1" dirty="0" err="1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800" b="1" dirty="0" err="1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</a:t>
            </a:r>
            <a:r>
              <a:rPr lang="ru-RU" sz="2800" b="1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endParaRPr lang="ru-RU" sz="2800" b="1" dirty="0">
              <a:solidFill>
                <a:srgbClr val="1D3C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596C04C-6190-4EA3-BBE0-7189DEF17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709296"/>
              </p:ext>
            </p:extLst>
          </p:nvPr>
        </p:nvGraphicFramePr>
        <p:xfrm>
          <a:off x="7105438" y="901986"/>
          <a:ext cx="4966741" cy="414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6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Күтілетін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әсер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6,8 </a:t>
                      </a:r>
                      <a:r>
                        <a:rPr kumimoji="0" lang="ru-R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колледж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студенттерін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жатақхана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орындарымен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ету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853901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жылдың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қыркүйек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айынан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бастап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балабақша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педагогтерінің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еңбекақысын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30%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көтеру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176555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Стипендия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мөлшерін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ұлғайту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(31 422 </a:t>
                      </a:r>
                      <a:r>
                        <a:rPr kumimoji="0" lang="ru-RU" sz="14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теңгеден</a:t>
                      </a:r>
                      <a:r>
                        <a:rPr kumimoji="0" lang="ru-RU" sz="1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41 896 </a:t>
                      </a:r>
                      <a:r>
                        <a:rPr kumimoji="0" lang="ru-RU" sz="14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теңгеге</a:t>
                      </a:r>
                      <a:r>
                        <a:rPr kumimoji="0" lang="ru-RU" sz="1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дейін</a:t>
                      </a:r>
                      <a:r>
                        <a:rPr kumimoji="0" lang="ru-RU" sz="1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969521"/>
                  </a:ext>
                </a:extLst>
              </a:tr>
              <a:tr h="34498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Ауылдық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мектептерде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жан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басына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шаққандағы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қаржыландыруды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енгізу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1711164"/>
                  </a:ext>
                </a:extLst>
              </a:tr>
              <a:tr h="52036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Ұлттық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жобаға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сәйкес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369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жайлы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мектепті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пайдалануға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енгізу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толық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құрал-жабдықтармен</a:t>
                      </a:r>
                      <a:r>
                        <a:rPr lang="ru-RU" sz="14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жарақтандыра</a:t>
                      </a:r>
                      <a:r>
                        <a:rPr lang="ru-RU" sz="14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отырып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5897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Қосымша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740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орындарын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ашу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екі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ауысымды</a:t>
                      </a:r>
                      <a:r>
                        <a:rPr lang="ru-RU" sz="14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оқыту</a:t>
                      </a:r>
                      <a:r>
                        <a:rPr lang="ru-RU" sz="14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кезеңімен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68550"/>
                  </a:ext>
                </a:extLst>
              </a:tr>
            </a:tbl>
          </a:graphicData>
        </a:graphic>
      </p:graphicFrame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52E948C2-6D08-4719-9B16-1E2819407E2D}"/>
              </a:ext>
            </a:extLst>
          </p:cNvPr>
          <p:cNvSpPr txBox="1">
            <a:spLocks/>
          </p:cNvSpPr>
          <p:nvPr/>
        </p:nvSpPr>
        <p:spPr>
          <a:xfrm>
            <a:off x="5923781" y="603542"/>
            <a:ext cx="1098881" cy="2842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Содержимое 6">
            <a:extLst>
              <a:ext uri="{FF2B5EF4-FFF2-40B4-BE49-F238E27FC236}">
                <a16:creationId xmlns:a16="http://schemas.microsoft.com/office/drawing/2014/main" id="{B15983BD-C4EC-4522-815E-7D07F7E583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0442345"/>
              </p:ext>
            </p:extLst>
          </p:nvPr>
        </p:nvGraphicFramePr>
        <p:xfrm>
          <a:off x="254947" y="853825"/>
          <a:ext cx="6767714" cy="4549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5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79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82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82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82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85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18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18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8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800" b="1" i="0" u="none" strike="noStrike" dirty="0" smtClean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020</a:t>
                      </a:r>
                      <a:endParaRPr lang="en-US" sz="1800" b="1" i="0" u="none" strike="noStrike" dirty="0">
                        <a:solidFill>
                          <a:srgbClr val="2E75B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800" b="1" i="0" u="none" strike="noStrike" dirty="0" smtClean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</a:t>
                      </a:r>
                      <a:endParaRPr lang="en-US" sz="1800" b="1" i="0" u="none" strike="noStrike" dirty="0">
                        <a:solidFill>
                          <a:srgbClr val="2E75B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Жайлы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мектеп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Ұлттық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жобасы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шеңберінде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мектептерді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салу </a:t>
                      </a:r>
                    </a:p>
                  </a:txBody>
                  <a:tcPr marL="108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647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720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8454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Жеке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мектептерде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беру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тапсырысын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орналастыру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72772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Мектепке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дейінгі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беру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ұйымдары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педагогтерінің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еңбегіне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ақы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төлеуді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ұлғайту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35240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Техникалық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кәсіптік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орта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білімнен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кейінгі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беру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ұйымдарында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алушыларына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стипендия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мөлшерін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ұлғайту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3685696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күндізгі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беретін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ауылдық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толық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жинақталған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мектептерде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жан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басына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шаққандағы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нормативтік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қаржыландыруды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іске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асыру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0800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5,3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430914"/>
                  </a:ext>
                </a:extLst>
              </a:tr>
              <a:tr h="3852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Колледж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студенттерін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жатақханаларда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жаңадан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енгізілетін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орындармен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ету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6C7F7AD5-9A12-4F6A-B175-4A4132847484}"/>
              </a:ext>
            </a:extLst>
          </p:cNvPr>
          <p:cNvSpPr txBox="1">
            <a:spLocks/>
          </p:cNvSpPr>
          <p:nvPr/>
        </p:nvSpPr>
        <p:spPr>
          <a:xfrm>
            <a:off x="9144276" y="5652865"/>
            <a:ext cx="2844776" cy="886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 fontAlgn="ctr">
              <a:lnSpc>
                <a:spcPct val="90000"/>
              </a:lnSpc>
              <a:spcBef>
                <a:spcPct val="0"/>
              </a:spcBef>
              <a:buNone/>
              <a:defRPr sz="3600" b="1">
                <a:solidFill>
                  <a:srgbClr val="55997D"/>
                </a:solidFill>
                <a:latin typeface="Arial Narrow" panose="020B0606020202030204" pitchFamily="34" charset="0"/>
              </a:defRPr>
            </a:lvl1pPr>
          </a:lstStyle>
          <a:p>
            <a:pPr algn="r"/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+291 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20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2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3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0" y="6508311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428231"/>
            <a:ext cx="12191999" cy="1010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FCA19CE-FAD2-4976-A758-61FA2E9AA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1663" y="6508311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2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7</a:t>
            </a:fld>
            <a:endParaRPr lang="ru-RU" sz="32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5B758041-F006-4B76-AEF7-5BDD776293AF}"/>
              </a:ext>
            </a:extLst>
          </p:cNvPr>
          <p:cNvSpPr txBox="1">
            <a:spLocks/>
          </p:cNvSpPr>
          <p:nvPr/>
        </p:nvSpPr>
        <p:spPr>
          <a:xfrm>
            <a:off x="0" y="106736"/>
            <a:ext cx="12203688" cy="43529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ru-RU" sz="30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3000" b="1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000" b="1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0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ғылымды</a:t>
            </a:r>
            <a:r>
              <a:rPr lang="ru-RU" sz="3000" b="1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endParaRPr lang="ru-RU" sz="3000" b="1" dirty="0">
              <a:solidFill>
                <a:srgbClr val="1D3C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596C04C-6190-4EA3-BBE0-7189DEF17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985050"/>
              </p:ext>
            </p:extLst>
          </p:nvPr>
        </p:nvGraphicFramePr>
        <p:xfrm>
          <a:off x="7738710" y="1157176"/>
          <a:ext cx="4345996" cy="4021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5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121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Өсудің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негізгі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факторлары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401133"/>
                  </a:ext>
                </a:extLst>
              </a:tr>
              <a:tr h="208801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4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Қосымша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4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грант </a:t>
                      </a:r>
                      <a:r>
                        <a:rPr lang="ru-RU" sz="14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бөлу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151871"/>
                  </a:ext>
                </a:extLst>
              </a:tr>
              <a:tr h="241458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4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 </a:t>
                      </a:r>
                      <a:r>
                        <a:rPr lang="ru-RU" sz="14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студентке стипендия </a:t>
                      </a:r>
                      <a:r>
                        <a:rPr lang="ru-RU" sz="14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көтеру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161724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4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ru-RU" sz="14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15,1 </a:t>
                      </a:r>
                      <a:r>
                        <a:rPr lang="ru-RU" sz="14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студентті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жатақхана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орындарымен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ету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336336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4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Шетелдік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жоғары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орындарының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филиалдарында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оқуға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1,7 </a:t>
                      </a:r>
                      <a:r>
                        <a:rPr lang="ru-RU" sz="14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студенттерді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қабылдау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aseline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312937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4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ru-RU" sz="14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3 972 </a:t>
                      </a:r>
                      <a:r>
                        <a:rPr lang="ru-RU" sz="14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жетім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бала 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мүгедек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адамдарға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жатақханаларда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тұрғаны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шығыстарын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өтеу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297088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4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Ғылымды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қаржыландыру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ағымдағы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деңгейінен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 </a:t>
                      </a:r>
                      <a:r>
                        <a:rPr lang="ru-RU" sz="14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есе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көп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болады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42677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4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616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жетекші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ғалымға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еңбекақысын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ұлғайту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89412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Іргелі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зерттеулерді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жүзеге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асыратын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зерттеу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институтын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қаржыландырумен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ету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732738"/>
                  </a:ext>
                </a:extLst>
              </a:tr>
              <a:tr h="5082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kk-KZ" sz="1400" b="1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9.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720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ғалым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әлемнің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жетекші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орталықтарында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тағылымдамадан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өтетін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болады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ru-RU" sz="1400" b="1" kern="1200" baseline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3247528"/>
                  </a:ext>
                </a:extLst>
              </a:tr>
            </a:tbl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81B4A9D4-DD4D-4C0E-A930-0BD8A5871523}"/>
              </a:ext>
            </a:extLst>
          </p:cNvPr>
          <p:cNvSpPr txBox="1">
            <a:spLocks/>
          </p:cNvSpPr>
          <p:nvPr/>
        </p:nvSpPr>
        <p:spPr>
          <a:xfrm>
            <a:off x="7829335" y="5406920"/>
            <a:ext cx="4164745" cy="10213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r" fontAlgn="ctr">
              <a:lnSpc>
                <a:spcPct val="90000"/>
              </a:lnSpc>
              <a:spcBef>
                <a:spcPct val="0"/>
              </a:spcBef>
              <a:buNone/>
              <a:defRPr sz="4000" b="1">
                <a:solidFill>
                  <a:srgbClr val="00B050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+141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52E948C2-6D08-4719-9B16-1E2819407E2D}"/>
              </a:ext>
            </a:extLst>
          </p:cNvPr>
          <p:cNvSpPr txBox="1">
            <a:spLocks/>
          </p:cNvSpPr>
          <p:nvPr/>
        </p:nvSpPr>
        <p:spPr>
          <a:xfrm>
            <a:off x="6539309" y="779560"/>
            <a:ext cx="1098881" cy="2842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Содержимое 6">
            <a:extLst>
              <a:ext uri="{FF2B5EF4-FFF2-40B4-BE49-F238E27FC236}">
                <a16:creationId xmlns:a16="http://schemas.microsoft.com/office/drawing/2014/main" id="{B15983BD-C4EC-4522-815E-7D07F7E583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1208323"/>
              </p:ext>
            </p:extLst>
          </p:nvPr>
        </p:nvGraphicFramePr>
        <p:xfrm>
          <a:off x="157671" y="1009020"/>
          <a:ext cx="7380000" cy="3770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86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i="0" u="none" strike="noStrike" dirty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572</a:t>
                      </a:r>
                    </a:p>
                  </a:txBody>
                  <a:tcPr marL="9525" marR="9525" marT="9525" marB="0"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i="0" u="none" strike="noStrike" dirty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713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i="0" u="none" strike="noStrike" dirty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791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i="0" u="none" strike="noStrike" dirty="0">
                          <a:solidFill>
                            <a:srgbClr val="2E75B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794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4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Кадрлар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даярлау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380</a:t>
                      </a:r>
                    </a:p>
                  </a:txBody>
                  <a:tcPr marL="9525" marR="9525" marT="9525" marB="0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439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504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492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974779"/>
                  </a:ext>
                </a:extLst>
              </a:tr>
              <a:tr h="3048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Ғылымды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дамыту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</a:t>
                      </a:r>
                    </a:p>
                  </a:txBody>
                  <a:tcPr marL="9525" marR="9525" marT="9525" marB="0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242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258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273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464375"/>
                  </a:ext>
                </a:extLst>
              </a:tr>
              <a:tr h="30484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тағылымдамадан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өту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400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</a:t>
                      </a:r>
                    </a:p>
                  </a:txBody>
                  <a:tcPr marL="9525" marR="9525" marT="9525" marB="0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188425"/>
                  </a:ext>
                </a:extLst>
              </a:tr>
              <a:tr h="3048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Тіл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саясатын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дамыту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</a:p>
                  </a:txBody>
                  <a:tcPr marL="9525" marR="9525" marT="9525" marB="0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689672"/>
                  </a:ext>
                </a:extLst>
              </a:tr>
              <a:tr h="5867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беру </a:t>
                      </a:r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сапасын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сырттай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бағалау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(ҰБТ) </a:t>
                      </a:r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әдіснама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9525" marR="9525" marT="9525" marB="0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7296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Студенттерді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магистранттарды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докторанттарды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жатақханалармен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ету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5,3</a:t>
                      </a:r>
                    </a:p>
                  </a:txBody>
                  <a:tcPr marL="9525" marR="9525" marT="9525" marB="0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6,7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667264"/>
                  </a:ext>
                </a:extLst>
              </a:tr>
              <a:tr h="30484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Орта </a:t>
                      </a:r>
                      <a:r>
                        <a:rPr lang="ru-RU" sz="1600" b="0" kern="1200" noProof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600" b="0" kern="1200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kern="1200" noProof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беруді</a:t>
                      </a:r>
                      <a:r>
                        <a:rPr lang="ru-RU" sz="1600" b="0" kern="1200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kern="1200" noProof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жаңғырту</a:t>
                      </a:r>
                      <a:r>
                        <a:rPr lang="ru-RU" sz="1600" b="0" kern="1200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(ДБ </a:t>
                      </a:r>
                      <a:r>
                        <a:rPr lang="ru-RU" sz="1600" b="0" kern="1200" noProof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қарызы</a:t>
                      </a:r>
                      <a:r>
                        <a:rPr lang="ru-RU" sz="1600" b="0" kern="1200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b="0" kern="1200" noProof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</a:p>
                  </a:txBody>
                  <a:tcPr marL="9525" marR="9525" marT="9525" marB="0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809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8849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0" y="6508311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428231"/>
            <a:ext cx="12191999" cy="1010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316C824-DE02-4D6E-93DE-D42F9B8D8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767" y="6510127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2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8</a:t>
            </a:fld>
            <a:endParaRPr lang="ru-RU" sz="32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6AA5B85E-3F1A-44EF-BEBB-D92E15419176}"/>
              </a:ext>
            </a:extLst>
          </p:cNvPr>
          <p:cNvSpPr txBox="1">
            <a:spLocks/>
          </p:cNvSpPr>
          <p:nvPr/>
        </p:nvSpPr>
        <p:spPr>
          <a:xfrm>
            <a:off x="7058625" y="734527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56D776B9-6E96-4F88-AD67-A7C05914172F}"/>
              </a:ext>
            </a:extLst>
          </p:cNvPr>
          <p:cNvSpPr txBox="1">
            <a:spLocks/>
          </p:cNvSpPr>
          <p:nvPr/>
        </p:nvSpPr>
        <p:spPr>
          <a:xfrm>
            <a:off x="194324" y="615675"/>
            <a:ext cx="12191998" cy="45719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ru-RU" sz="2800" b="1" dirty="0" err="1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2800" b="1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сақтауды</a:t>
            </a:r>
            <a:r>
              <a:rPr lang="ru-RU" sz="2800" b="1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endParaRPr lang="ru-RU" sz="2800" b="1" dirty="0">
              <a:solidFill>
                <a:srgbClr val="1D3C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0000"/>
              </a:lnSpc>
            </a:pPr>
            <a:endParaRPr lang="ru-RU" sz="3000" b="1" dirty="0">
              <a:solidFill>
                <a:srgbClr val="1D3C45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6C7F7AD5-9A12-4F6A-B175-4A4132847484}"/>
              </a:ext>
            </a:extLst>
          </p:cNvPr>
          <p:cNvSpPr txBox="1">
            <a:spLocks/>
          </p:cNvSpPr>
          <p:nvPr/>
        </p:nvSpPr>
        <p:spPr>
          <a:xfrm>
            <a:off x="9227129" y="5820047"/>
            <a:ext cx="2874520" cy="606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 fontAlgn="ctr">
              <a:lnSpc>
                <a:spcPct val="90000"/>
              </a:lnSpc>
              <a:spcBef>
                <a:spcPct val="0"/>
              </a:spcBef>
              <a:buNone/>
              <a:defRPr sz="3600" b="1">
                <a:solidFill>
                  <a:srgbClr val="55997D"/>
                </a:solidFill>
                <a:latin typeface="Arial Narrow" panose="020B0606020202030204" pitchFamily="34" charset="0"/>
              </a:defRPr>
            </a:lvl1pPr>
          </a:lstStyle>
          <a:p>
            <a:pPr algn="r"/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+204 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20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1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4BAEE554-FBC6-A716-95DC-0E503B024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641405"/>
              </p:ext>
            </p:extLst>
          </p:nvPr>
        </p:nvGraphicFramePr>
        <p:xfrm>
          <a:off x="127822" y="1076061"/>
          <a:ext cx="7963182" cy="3991259"/>
        </p:xfrm>
        <a:graphic>
          <a:graphicData uri="http://schemas.openxmlformats.org/drawingml/2006/table">
            <a:tbl>
              <a:tblPr/>
              <a:tblGrid>
                <a:gridCol w="3859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38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35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3038">
                  <a:extLst>
                    <a:ext uri="{9D8B030D-6E8A-4147-A177-3AD203B41FA5}">
                      <a16:colId xmlns:a16="http://schemas.microsoft.com/office/drawing/2014/main" val="999483264"/>
                    </a:ext>
                  </a:extLst>
                </a:gridCol>
                <a:gridCol w="1153591">
                  <a:extLst>
                    <a:ext uri="{9D8B030D-6E8A-4147-A177-3AD203B41FA5}">
                      <a16:colId xmlns:a16="http://schemas.microsoft.com/office/drawing/2014/main" val="991823497"/>
                    </a:ext>
                  </a:extLst>
                </a:gridCol>
              </a:tblGrid>
              <a:tr h="488405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Іс-шаралардың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08" marR="3008" marT="3008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08" marR="3008" marT="3008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08" marR="3008" marT="3008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08" marR="3008" marT="3008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08" marR="3008" marT="3008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9005893"/>
                  </a:ext>
                </a:extLst>
              </a:tr>
              <a:tr h="28692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2 147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2 351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2 363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2 485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9919"/>
                  </a:ext>
                </a:extLst>
              </a:tr>
              <a:tr h="286922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Медициналық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көмек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1 936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kk-KZ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kk-KZ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188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2 357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572510"/>
                  </a:ext>
                </a:extLst>
              </a:tr>
              <a:tr h="225301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Халықтың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санитариялық-эпидемиологиялық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саламаттылығын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72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Медицина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қызметкерлерін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даярлау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олардың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біліктілігін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арттыру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41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48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49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67548"/>
                  </a:ext>
                </a:extLst>
              </a:tr>
              <a:tr h="19449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Ауылда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денсаулық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сақтауды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жаңғырту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Ұлттық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жобасы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6615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Республикалық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жергілікті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маңызы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бар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денсаулық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сақтау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объектілерін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салу</a:t>
                      </a:r>
                      <a:r>
                        <a:rPr lang="kk-KZ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kk-KZ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реконструкциялау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сейсмикалық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күшейту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0,02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13702"/>
                  </a:ext>
                </a:extLst>
              </a:tr>
            </a:tbl>
          </a:graphicData>
        </a:graphic>
      </p:graphicFrame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B596C04C-6190-4EA3-BBE0-7189DEF17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840940"/>
              </p:ext>
            </p:extLst>
          </p:nvPr>
        </p:nvGraphicFramePr>
        <p:xfrm>
          <a:off x="8229600" y="1076061"/>
          <a:ext cx="3798916" cy="3137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8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38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Күтілетін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7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әсер</a:t>
                      </a:r>
                      <a:r>
                        <a:rPr kumimoji="0" lang="ru-RU" sz="17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401133"/>
                  </a:ext>
                </a:extLst>
              </a:tr>
              <a:tr h="305603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655 МСАК </a:t>
                      </a:r>
                      <a:r>
                        <a:rPr lang="ru-RU" sz="16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нысанын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салу 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ауылда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денсаулық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сақтауды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жаңғырту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):</a:t>
                      </a:r>
                      <a:endParaRPr lang="ru-RU" sz="1600" b="0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151871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5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 </a:t>
                      </a:r>
                      <a:r>
                        <a:rPr lang="ru-RU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медициналық</a:t>
                      </a:r>
                      <a:r>
                        <a:rPr lang="ru-RU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пункт</a:t>
                      </a:r>
                      <a:endParaRPr lang="ru-KZ" sz="15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6000" marR="6159" marT="615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1617248"/>
                  </a:ext>
                </a:extLst>
              </a:tr>
              <a:tr h="278406">
                <a:tc>
                  <a:txBody>
                    <a:bodyPr/>
                    <a:lstStyle/>
                    <a:p>
                      <a:pPr marL="0" indent="0" algn="l" fontAlgn="t">
                        <a:buFont typeface="Wingdings" panose="05000000000000000000" pitchFamily="2" charset="2"/>
                        <a:buNone/>
                      </a:pPr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242</a:t>
                      </a:r>
                      <a:r>
                        <a:rPr lang="ru-RU" sz="15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фельдшерлік-акушерлік</a:t>
                      </a:r>
                      <a:r>
                        <a:rPr lang="ru-RU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пункт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KZ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6000" marR="6159" marT="615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3363366"/>
                  </a:ext>
                </a:extLst>
              </a:tr>
              <a:tr h="268095">
                <a:tc>
                  <a:txBody>
                    <a:bodyPr/>
                    <a:lstStyle/>
                    <a:p>
                      <a:pPr marL="0" indent="0" algn="l" fontAlgn="t">
                        <a:buFont typeface="Wingdings" panose="05000000000000000000" pitchFamily="2" charset="2"/>
                        <a:buNone/>
                      </a:pPr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дәрігерлік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амбулатория</a:t>
                      </a:r>
                      <a:endParaRPr lang="ru-KZ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6000" marR="6159" marT="615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312937"/>
                  </a:ext>
                </a:extLst>
              </a:tr>
              <a:tr h="4911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</a:t>
                      </a:r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КАОА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жаңғыртылып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мед. </a:t>
                      </a:r>
                      <a:r>
                        <a:rPr lang="ru-RU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жабдықтармен</a:t>
                      </a:r>
                      <a:r>
                        <a:rPr lang="ru-RU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жабдықталатын</a:t>
                      </a:r>
                      <a:r>
                        <a:rPr lang="ru-RU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болады</a:t>
                      </a:r>
                      <a:r>
                        <a:rPr lang="ru-RU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KZ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6000" marR="6159" marT="615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2970880"/>
                  </a:ext>
                </a:extLst>
              </a:tr>
              <a:tr h="7334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млн.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астам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ауыл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тұрғындарын</a:t>
                      </a:r>
                      <a:r>
                        <a:rPr lang="ru-RU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мамандандарылған</a:t>
                      </a:r>
                      <a:r>
                        <a:rPr lang="ru-RU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медициналық</a:t>
                      </a:r>
                      <a:r>
                        <a:rPr lang="ru-RU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көмекпен</a:t>
                      </a:r>
                      <a:r>
                        <a:rPr lang="ru-RU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қамту</a:t>
                      </a:r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KZ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6000" marR="6159" marT="6159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1915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929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94D6371-980C-4387-B396-EA31315D5B63}"/>
              </a:ext>
            </a:extLst>
          </p:cNvPr>
          <p:cNvSpPr/>
          <p:nvPr/>
        </p:nvSpPr>
        <p:spPr>
          <a:xfrm>
            <a:off x="0" y="6508311"/>
            <a:ext cx="12192000" cy="3651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F886EDB-C04F-4051-8F4E-E3D349E34C8B}"/>
              </a:ext>
            </a:extLst>
          </p:cNvPr>
          <p:cNvSpPr/>
          <p:nvPr/>
        </p:nvSpPr>
        <p:spPr>
          <a:xfrm flipV="1">
            <a:off x="1" y="6428231"/>
            <a:ext cx="12191999" cy="1010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BCA4222-1D5A-4324-8484-FDBFB1382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9826" y="6501501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2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9</a:t>
            </a:fld>
            <a:endParaRPr lang="ru-RU" sz="32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9CE2A9A3-6BAA-441D-92A2-9C85FF530279}"/>
              </a:ext>
            </a:extLst>
          </p:cNvPr>
          <p:cNvSpPr txBox="1">
            <a:spLocks/>
          </p:cNvSpPr>
          <p:nvPr/>
        </p:nvSpPr>
        <p:spPr>
          <a:xfrm>
            <a:off x="116054" y="176534"/>
            <a:ext cx="6197662" cy="49078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ru-RU" sz="2400" b="1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Спорт, туризм </a:t>
            </a:r>
            <a:r>
              <a:rPr lang="ru-RU" sz="2400" b="1" dirty="0" err="1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мәдениетті</a:t>
            </a:r>
            <a:r>
              <a:rPr lang="ru-RU" sz="2400" b="1" dirty="0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endParaRPr lang="ru-RU" sz="2400" b="1" dirty="0">
              <a:solidFill>
                <a:srgbClr val="1D3C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D7106E8-F648-4A4B-883D-302E3261FF84}"/>
              </a:ext>
            </a:extLst>
          </p:cNvPr>
          <p:cNvSpPr txBox="1">
            <a:spLocks/>
          </p:cNvSpPr>
          <p:nvPr/>
        </p:nvSpPr>
        <p:spPr>
          <a:xfrm>
            <a:off x="5050987" y="503448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CF12B8D-CCA8-42FD-B1AA-F4A7AB20D422}"/>
              </a:ext>
            </a:extLst>
          </p:cNvPr>
          <p:cNvSpPr txBox="1">
            <a:spLocks/>
          </p:cNvSpPr>
          <p:nvPr/>
        </p:nvSpPr>
        <p:spPr>
          <a:xfrm>
            <a:off x="6421020" y="176534"/>
            <a:ext cx="5644258" cy="49078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ctr"/>
            <a:r>
              <a:rPr lang="kk-KZ" sz="2400" b="1" dirty="0">
                <a:solidFill>
                  <a:srgbClr val="1D3C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 және қоғамдық даму</a:t>
            </a:r>
            <a:endParaRPr lang="ru-RU" sz="2400" b="1" dirty="0">
              <a:solidFill>
                <a:srgbClr val="1D3C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563B412B-59B2-4091-9B1F-201F807564CE}"/>
              </a:ext>
            </a:extLst>
          </p:cNvPr>
          <p:cNvSpPr txBox="1">
            <a:spLocks/>
          </p:cNvSpPr>
          <p:nvPr/>
        </p:nvSpPr>
        <p:spPr>
          <a:xfrm>
            <a:off x="10966397" y="503449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Содержимое 6">
            <a:extLst>
              <a:ext uri="{FF2B5EF4-FFF2-40B4-BE49-F238E27FC236}">
                <a16:creationId xmlns:a16="http://schemas.microsoft.com/office/drawing/2014/main" id="{6D7B8CF3-67FF-4A97-91B6-4ACE012372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2524569"/>
              </p:ext>
            </p:extLst>
          </p:nvPr>
        </p:nvGraphicFramePr>
        <p:xfrm>
          <a:off x="161578" y="789552"/>
          <a:ext cx="5887344" cy="4723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1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8409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Іс-шаралардың</a:t>
                      </a:r>
                      <a:r>
                        <a:rPr lang="ru-RU" sz="11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1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жылғы</a:t>
                      </a:r>
                      <a:r>
                        <a:rPr lang="ru-RU" sz="11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түзетілген</a:t>
                      </a:r>
                      <a:r>
                        <a:rPr lang="ru-RU" sz="11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бюджет</a:t>
                      </a:r>
                      <a:endParaRPr lang="ru-RU" sz="11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Республикалық</a:t>
                      </a:r>
                      <a:r>
                        <a:rPr lang="ru-RU" sz="11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бюджет </a:t>
                      </a: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жобасы</a:t>
                      </a:r>
                      <a:endParaRPr lang="ru-RU" sz="11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4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1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1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1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1100680"/>
                  </a:ext>
                </a:extLst>
              </a:tr>
              <a:tr h="40890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0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en-US" sz="20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</a:t>
                      </a:r>
                      <a:endParaRPr lang="en-US" sz="20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Мәдениет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архив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ісі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ұйымдарының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істеуін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ету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kk-K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438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Спортты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дамыту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404308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Туризм,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мәдениет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өнер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саласында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кадрлар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даярлау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9198458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Ұлттық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туристік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өнімді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қалыптастыру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оны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халықаралық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ішкі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нарықта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ілгерілету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15667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Кәсіпкерлікті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дамыту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жөніндегі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ұлттық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жоба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шеңберінде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туризм мен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туристік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қызметті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дамытуды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ынталандыру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4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8046243"/>
                  </a:ext>
                </a:extLst>
              </a:tr>
            </a:tbl>
          </a:graphicData>
        </a:graphic>
      </p:graphicFrame>
      <p:graphicFrame>
        <p:nvGraphicFramePr>
          <p:cNvPr id="14" name="Содержимое 6">
            <a:extLst>
              <a:ext uri="{FF2B5EF4-FFF2-40B4-BE49-F238E27FC236}">
                <a16:creationId xmlns:a16="http://schemas.microsoft.com/office/drawing/2014/main" id="{22B07008-28D9-4772-9FA5-B5D2776F48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7034974"/>
              </p:ext>
            </p:extLst>
          </p:nvPr>
        </p:nvGraphicFramePr>
        <p:xfrm>
          <a:off x="6221739" y="788604"/>
          <a:ext cx="5763273" cy="43608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12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Іс-шаралардың</a:t>
                      </a:r>
                      <a:r>
                        <a:rPr lang="ru-RU" sz="11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1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жылғы</a:t>
                      </a:r>
                      <a:r>
                        <a:rPr lang="ru-RU" sz="11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түзетілген</a:t>
                      </a:r>
                      <a:r>
                        <a:rPr lang="ru-RU" sz="11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бюджет</a:t>
                      </a:r>
                      <a:endParaRPr lang="ru-RU" sz="11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Республикалық</a:t>
                      </a:r>
                      <a:r>
                        <a:rPr lang="ru-RU" sz="11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бюджет </a:t>
                      </a: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жобасы</a:t>
                      </a:r>
                      <a:endParaRPr lang="ru-RU" sz="11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1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1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1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1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1100680"/>
                  </a:ext>
                </a:extLst>
              </a:tr>
              <a:tr h="42598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ақпараттық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саясатты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жүргізу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762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0831966"/>
                  </a:ext>
                </a:extLst>
              </a:tr>
              <a:tr h="45380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ақпараттық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тапсырысты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орналастыру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000" marR="762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0120048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Ұлттық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телерадио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хабарларын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тарату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операторының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ақпарат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таратуын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ету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000" marR="762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8204569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Қоғамдық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келісім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азаматтық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қоғам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саласындағы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саясатты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іске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асыру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4000" marR="7620" marT="762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79163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жастар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отбасы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саясатын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іске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асыру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4000" marR="762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80761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7861</TotalTime>
  <Words>2921</Words>
  <Application>Microsoft Office PowerPoint</Application>
  <PresentationFormat>Широкоэкранный</PresentationFormat>
  <Paragraphs>1089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Arial Narrow</vt:lpstr>
      <vt:lpstr>Calibri</vt:lpstr>
      <vt:lpstr>Calibri Light</vt:lpstr>
      <vt:lpstr>Times New Roman</vt:lpstr>
      <vt:lpstr>Wingdings</vt:lpstr>
      <vt:lpstr>Тема Office</vt:lpstr>
      <vt:lpstr>2024-2026 жылдарға арналған  республикалық бюджеттің жобасы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Өңірлерді дамыту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республиканского бюджета на 2024-2026 годы</dc:title>
  <dc:creator>Зауре Мынжасаровна Искалиева</dc:creator>
  <cp:lastModifiedBy>Тайшыбаева Дина Бейбитовна</cp:lastModifiedBy>
  <cp:revision>532</cp:revision>
  <cp:lastPrinted>2023-09-08T14:27:33Z</cp:lastPrinted>
  <dcterms:created xsi:type="dcterms:W3CDTF">2023-05-24T08:52:38Z</dcterms:created>
  <dcterms:modified xsi:type="dcterms:W3CDTF">2023-09-09T13:53:13Z</dcterms:modified>
</cp:coreProperties>
</file>