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1886" r:id="rId2"/>
    <p:sldId id="1881" r:id="rId3"/>
    <p:sldId id="1882" r:id="rId4"/>
    <p:sldId id="598" r:id="rId5"/>
    <p:sldId id="599" r:id="rId6"/>
    <p:sldId id="1885" r:id="rId7"/>
    <p:sldId id="1883" r:id="rId8"/>
    <p:sldId id="1875" r:id="rId9"/>
    <p:sldId id="602" r:id="rId10"/>
    <p:sldId id="1884" r:id="rId11"/>
    <p:sldId id="1878" r:id="rId12"/>
    <p:sldId id="1879" r:id="rId13"/>
    <p:sldId id="1880" r:id="rId14"/>
  </p:sldIdLst>
  <p:sldSz cx="9144000" cy="5143500" type="screen16x9"/>
  <p:notesSz cx="6797675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B050"/>
    <a:srgbClr val="425885"/>
    <a:srgbClr val="005696"/>
    <a:srgbClr val="663300"/>
    <a:srgbClr val="660066"/>
    <a:srgbClr val="FFFFFF"/>
    <a:srgbClr val="740000"/>
    <a:srgbClr val="FF9900"/>
    <a:srgbClr val="13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7600" autoAdjust="0"/>
  </p:normalViewPr>
  <p:slideViewPr>
    <p:cSldViewPr snapToGrid="0">
      <p:cViewPr>
        <p:scale>
          <a:sx n="73" d="100"/>
          <a:sy n="73" d="100"/>
        </p:scale>
        <p:origin x="870" y="1020"/>
      </p:cViewPr>
      <p:guideLst>
        <p:guide orient="horz" pos="17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096745642579118E-17"/>
                  <c:y val="-2.991976459205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5B-4356-AA90-CDD1D675A6BE}"/>
                </c:ext>
              </c:extLst>
            </c:dLbl>
            <c:dLbl>
              <c:idx val="1"/>
              <c:layout>
                <c:manualLayout>
                  <c:x val="0"/>
                  <c:y val="-1.6931463878041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5B-4356-AA90-CDD1D675A6BE}"/>
                </c:ext>
              </c:extLst>
            </c:dLbl>
            <c:dLbl>
              <c:idx val="2"/>
              <c:layout>
                <c:manualLayout>
                  <c:x val="-5.7150095726410345E-3"/>
                  <c:y val="-1.8387608999408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5B-4356-AA90-CDD1D675A6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пострадавшие</c:v>
                </c:pt>
                <c:pt idx="1">
                  <c:v>погибшие</c:v>
                </c:pt>
                <c:pt idx="2">
                  <c:v>ЧС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1851</c:v>
                </c:pt>
                <c:pt idx="1">
                  <c:v>821</c:v>
                </c:pt>
                <c:pt idx="2">
                  <c:v>14696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60-408F-BC6B-53CCCBD0E5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4624488074861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60-408F-BC6B-53CCCBD0E5B3}"/>
                </c:ext>
              </c:extLst>
            </c:dLbl>
            <c:dLbl>
              <c:idx val="1"/>
              <c:layout>
                <c:manualLayout>
                  <c:x val="-2.8575047863205172E-3"/>
                  <c:y val="-1.7199883417781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5B-4356-AA90-CDD1D675A6BE}"/>
                </c:ext>
              </c:extLst>
            </c:dLbl>
            <c:dLbl>
              <c:idx val="2"/>
              <c:layout>
                <c:manualLayout>
                  <c:x val="-2.8575047863205172E-3"/>
                  <c:y val="-1.8232056121320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5B-4356-AA90-CDD1D675A6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пострадавшие</c:v>
                </c:pt>
                <c:pt idx="1">
                  <c:v>погибшие</c:v>
                </c:pt>
                <c:pt idx="2">
                  <c:v>ЧС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1829</c:v>
                </c:pt>
                <c:pt idx="1">
                  <c:v>894</c:v>
                </c:pt>
                <c:pt idx="2">
                  <c:v>13038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60-408F-BC6B-53CCCBD0E5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193491285158236E-17"/>
                  <c:y val="-2.5875944100629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60-408F-BC6B-53CCCBD0E5B3}"/>
                </c:ext>
              </c:extLst>
            </c:dLbl>
            <c:dLbl>
              <c:idx val="1"/>
              <c:layout>
                <c:manualLayout>
                  <c:x val="2.8575047863205172E-3"/>
                  <c:y val="-2.0858883935316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60-408F-BC6B-53CCCBD0E5B3}"/>
                </c:ext>
              </c:extLst>
            </c:dLbl>
            <c:dLbl>
              <c:idx val="2"/>
              <c:layout>
                <c:manualLayout>
                  <c:x val="-2.0954793028126589E-16"/>
                  <c:y val="-1.9558301758197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60-408F-BC6B-53CCCBD0E5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пострадавшие</c:v>
                </c:pt>
                <c:pt idx="1">
                  <c:v>погибшие</c:v>
                </c:pt>
                <c:pt idx="2">
                  <c:v>ЧС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1958</c:v>
                </c:pt>
                <c:pt idx="1">
                  <c:v>663</c:v>
                </c:pt>
                <c:pt idx="2">
                  <c:v>13355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60-408F-BC6B-53CCCBD0E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48"/>
        <c:axId val="504876048"/>
        <c:axId val="504866256"/>
      </c:barChart>
      <c:catAx>
        <c:axId val="50487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504866256"/>
        <c:crosses val="autoZero"/>
        <c:auto val="1"/>
        <c:lblAlgn val="ctr"/>
        <c:lblOffset val="100"/>
        <c:noMultiLvlLbl val="0"/>
      </c:catAx>
      <c:valAx>
        <c:axId val="5048662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0487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835685824773757"/>
          <c:y val="0.84002285638243346"/>
          <c:w val="0.36328628350452485"/>
          <c:h val="9.715456025785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76084049128391E-2"/>
          <c:y val="9.9408587395167239E-2"/>
          <c:w val="0.93504783190174323"/>
          <c:h val="0.62862918395431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5237127719349E-3"/>
                  <c:y val="-2.027180165267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78-4B00-94FE-1A2A051DE69D}"/>
                </c:ext>
              </c:extLst>
            </c:dLbl>
            <c:dLbl>
              <c:idx val="1"/>
              <c:layout>
                <c:manualLayout>
                  <c:x val="-1.4761856385967449E-2"/>
                  <c:y val="-5.0946160629792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78-4B00-94FE-1A2A051DE69D}"/>
                </c:ext>
              </c:extLst>
            </c:dLbl>
            <c:dLbl>
              <c:idx val="2"/>
              <c:layout>
                <c:manualLayout>
                  <c:x val="-8.8571138315804692E-3"/>
                  <c:y val="-3.849359755868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78-4B00-94FE-1A2A051DE69D}"/>
                </c:ext>
              </c:extLst>
            </c:dLbl>
            <c:dLbl>
              <c:idx val="3"/>
              <c:layout>
                <c:manualLayout>
                  <c:x val="-1.0825236295656022E-16"/>
                  <c:y val="-1.0494289164709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78-4B00-94FE-1A2A051DE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выезда</c:v>
                </c:pt>
                <c:pt idx="1">
                  <c:v>спасено</c:v>
                </c:pt>
                <c:pt idx="2">
                  <c:v>эвакуировано</c:v>
                </c:pt>
                <c:pt idx="3">
                  <c:v>оказана первая медицинская помощь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71724</c:v>
                </c:pt>
                <c:pt idx="1">
                  <c:v>13985</c:v>
                </c:pt>
                <c:pt idx="2">
                  <c:v>19066</c:v>
                </c:pt>
                <c:pt idx="3">
                  <c:v>4089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78-4B00-94FE-1A2A051DE6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531545369570027E-17"/>
                  <c:y val="-5.0257633680031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78-4B00-94FE-1A2A051DE69D}"/>
                </c:ext>
              </c:extLst>
            </c:dLbl>
            <c:dLbl>
              <c:idx val="1"/>
              <c:layout>
                <c:manualLayout>
                  <c:x val="-2.95237127719349E-3"/>
                  <c:y val="-1.5599807942872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78-4B00-94FE-1A2A051DE69D}"/>
                </c:ext>
              </c:extLst>
            </c:dLbl>
            <c:dLbl>
              <c:idx val="2"/>
              <c:layout>
                <c:manualLayout>
                  <c:x val="-1.0825236295656022E-16"/>
                  <c:y val="-1.8031135167185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78-4B00-94FE-1A2A051DE69D}"/>
                </c:ext>
              </c:extLst>
            </c:dLbl>
            <c:dLbl>
              <c:idx val="3"/>
              <c:layout>
                <c:manualLayout>
                  <c:x val="2.95237127719349E-3"/>
                  <c:y val="-3.3522454464307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78-4B00-94FE-1A2A051DE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выезда</c:v>
                </c:pt>
                <c:pt idx="1">
                  <c:v>спасено</c:v>
                </c:pt>
                <c:pt idx="2">
                  <c:v>эвакуировано</c:v>
                </c:pt>
                <c:pt idx="3">
                  <c:v>оказана первая медицинская помощь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81579</c:v>
                </c:pt>
                <c:pt idx="1">
                  <c:v>12135</c:v>
                </c:pt>
                <c:pt idx="2">
                  <c:v>12830</c:v>
                </c:pt>
                <c:pt idx="3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78-4B00-94FE-1A2A051DE6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761856385967449E-2"/>
                  <c:y val="-1.1512149117106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78-4B00-94FE-1A2A051DE69D}"/>
                </c:ext>
              </c:extLst>
            </c:dLbl>
            <c:dLbl>
              <c:idx val="1"/>
              <c:layout>
                <c:manualLayout>
                  <c:x val="1.4761623915788143E-2"/>
                  <c:y val="-2.1588703431785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78-4B00-94FE-1A2A051DE69D}"/>
                </c:ext>
              </c:extLst>
            </c:dLbl>
            <c:dLbl>
              <c:idx val="2"/>
              <c:layout>
                <c:manualLayout>
                  <c:x val="1.476185638596734E-2"/>
                  <c:y val="-3.0457381685612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578-4B00-94FE-1A2A051DE69D}"/>
                </c:ext>
              </c:extLst>
            </c:dLbl>
            <c:dLbl>
              <c:idx val="3"/>
              <c:layout>
                <c:manualLayout>
                  <c:x val="5.9047425543868716E-3"/>
                  <c:y val="-2.0380290298429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78-4B00-94FE-1A2A051DE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выезда</c:v>
                </c:pt>
                <c:pt idx="1">
                  <c:v>спасено</c:v>
                </c:pt>
                <c:pt idx="2">
                  <c:v>эвакуировано</c:v>
                </c:pt>
                <c:pt idx="3">
                  <c:v>оказана первая медицинская помощь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80092</c:v>
                </c:pt>
                <c:pt idx="1">
                  <c:v>12219</c:v>
                </c:pt>
                <c:pt idx="2">
                  <c:v>13260</c:v>
                </c:pt>
                <c:pt idx="3">
                  <c:v>4655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578-4B00-94FE-1A2A051DE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48"/>
        <c:axId val="504868976"/>
        <c:axId val="504872240"/>
      </c:barChart>
      <c:catAx>
        <c:axId val="50486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KZ"/>
          </a:p>
        </c:txPr>
        <c:crossAx val="504872240"/>
        <c:crosses val="autoZero"/>
        <c:auto val="1"/>
        <c:lblAlgn val="ctr"/>
        <c:lblOffset val="100"/>
        <c:noMultiLvlLbl val="0"/>
      </c:catAx>
      <c:valAx>
        <c:axId val="50487224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0486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32647554053383"/>
          <c:y val="0.8428069342505099"/>
          <c:w val="0.37534704891893228"/>
          <c:h val="0.12990971820046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8475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200"/>
            </a:lvl1pPr>
          </a:lstStyle>
          <a:p>
            <a:fld id="{6BC5FB74-7B6D-4E71-BD16-53AA08437AB5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6"/>
            <a:ext cx="2946400" cy="498475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32926"/>
            <a:ext cx="2946400" cy="498475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/>
            </a:lvl1pPr>
          </a:lstStyle>
          <a:p>
            <a:fld id="{A74EDFA8-D524-4154-8DCA-EFC844C40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776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4" y="12"/>
            <a:ext cx="2945653" cy="498298"/>
          </a:xfrm>
          <a:prstGeom prst="rect">
            <a:avLst/>
          </a:prstGeom>
        </p:spPr>
        <p:txBody>
          <a:bodyPr vert="horz" lIns="89797" tIns="44897" rIns="89797" bIns="4489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9" y="12"/>
            <a:ext cx="2945653" cy="498298"/>
          </a:xfrm>
          <a:prstGeom prst="rect">
            <a:avLst/>
          </a:prstGeom>
        </p:spPr>
        <p:txBody>
          <a:bodyPr vert="horz" lIns="89797" tIns="44897" rIns="89797" bIns="44897" rtlCol="0"/>
          <a:lstStyle>
            <a:lvl1pPr algn="r">
              <a:defRPr sz="1200"/>
            </a:lvl1pPr>
          </a:lstStyle>
          <a:p>
            <a:fld id="{67D207FC-6F15-4CC7-A9D2-82A82EF05A2E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97" tIns="44897" rIns="89797" bIns="4489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9487"/>
            <a:ext cx="5438140" cy="3910489"/>
          </a:xfrm>
          <a:prstGeom prst="rect">
            <a:avLst/>
          </a:prstGeom>
        </p:spPr>
        <p:txBody>
          <a:bodyPr vert="horz" lIns="89797" tIns="44897" rIns="89797" bIns="4489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4" y="9433123"/>
            <a:ext cx="2945653" cy="498297"/>
          </a:xfrm>
          <a:prstGeom prst="rect">
            <a:avLst/>
          </a:prstGeom>
        </p:spPr>
        <p:txBody>
          <a:bodyPr vert="horz" lIns="89797" tIns="44897" rIns="89797" bIns="4489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9" y="9433123"/>
            <a:ext cx="2945653" cy="498297"/>
          </a:xfrm>
          <a:prstGeom prst="rect">
            <a:avLst/>
          </a:prstGeom>
        </p:spPr>
        <p:txBody>
          <a:bodyPr vert="horz" lIns="89797" tIns="44897" rIns="89797" bIns="44897" rtlCol="0" anchor="b"/>
          <a:lstStyle>
            <a:lvl1pPr algn="r">
              <a:defRPr sz="1200"/>
            </a:lvl1pPr>
          </a:lstStyle>
          <a:p>
            <a:fld id="{CE947C34-6796-4627-8AE4-2C62C5D9C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4807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81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3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90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83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261622B-97BC-4206-AB06-68C4E3EAEC37}"/>
              </a:ext>
            </a:extLst>
          </p:cNvPr>
          <p:cNvSpPr txBox="1">
            <a:spLocks/>
          </p:cNvSpPr>
          <p:nvPr userDrawn="1"/>
        </p:nvSpPr>
        <p:spPr>
          <a:xfrm>
            <a:off x="8731088" y="4815808"/>
            <a:ext cx="428625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769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7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9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9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8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1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76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7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3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CCA88-FD42-48CF-A9BA-8322BF6A3FD0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2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microsoft.com/office/2007/relationships/hdphoto" Target="../media/hdphoto7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jpeg"/><Relationship Id="rId3" Type="http://schemas.microsoft.com/office/2007/relationships/hdphoto" Target="../media/hdphoto8.wdp"/><Relationship Id="rId7" Type="http://schemas.openxmlformats.org/officeDocument/2006/relationships/image" Target="../media/image25.png"/><Relationship Id="rId12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microsoft.com/office/2007/relationships/hdphoto" Target="../media/hdphoto9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B5F1C5-0A16-C421-D48E-3D9943FB2B5D}"/>
              </a:ext>
            </a:extLst>
          </p:cNvPr>
          <p:cNvSpPr txBox="1"/>
          <p:nvPr/>
        </p:nvSpPr>
        <p:spPr>
          <a:xfrm>
            <a:off x="0" y="2063992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7661" algn="ctr">
              <a:tabLst>
                <a:tab pos="452914" algn="l"/>
              </a:tabLs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Тематическое заседание Комитета по вопросам экологии и природопользованию Мажилиса Парламента </a:t>
            </a:r>
          </a:p>
          <a:p>
            <a:pPr indent="337661" algn="ctr">
              <a:tabLst>
                <a:tab pos="452914" algn="l"/>
              </a:tabLs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 гражданской защите»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BDDB0-790B-0413-188C-D694C2E7F0A8}"/>
              </a:ext>
            </a:extLst>
          </p:cNvPr>
          <p:cNvSpPr txBox="1"/>
          <p:nvPr/>
        </p:nvSpPr>
        <p:spPr>
          <a:xfrm>
            <a:off x="2919146" y="765836"/>
            <a:ext cx="3305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по чрезвычайным ситуациям</a:t>
            </a:r>
          </a:p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Казахстан</a:t>
            </a:r>
            <a:endParaRPr lang="ru-RU" sz="825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216476-F61E-27AB-6A59-F910AB626AED}"/>
              </a:ext>
            </a:extLst>
          </p:cNvPr>
          <p:cNvSpPr txBox="1"/>
          <p:nvPr/>
        </p:nvSpPr>
        <p:spPr>
          <a:xfrm>
            <a:off x="2101562" y="4935751"/>
            <a:ext cx="49408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Астана, 2023 г.</a:t>
            </a:r>
            <a:endParaRPr lang="ru-RU" sz="75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D5B0B0-196F-7FE6-F7B4-7C0A56A1B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527" y="50566"/>
            <a:ext cx="670944" cy="69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2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7266597" y="10152972"/>
            <a:ext cx="173329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действия при ЧС</a:t>
            </a:r>
            <a:endParaRPr lang="ru-RU" sz="1350" dirty="0">
              <a:solidFill>
                <a:schemeClr val="bg1">
                  <a:lumMod val="95000"/>
                </a:schemeClr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BE4F5BE-FA8B-4029-A7BD-842A974131C2}"/>
              </a:ext>
            </a:extLst>
          </p:cNvPr>
          <p:cNvGrpSpPr/>
          <p:nvPr/>
        </p:nvGrpSpPr>
        <p:grpSpPr>
          <a:xfrm>
            <a:off x="0" y="30486"/>
            <a:ext cx="9152512" cy="5137660"/>
            <a:chOff x="0" y="30486"/>
            <a:chExt cx="9152512" cy="5137660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1306984" y="4378125"/>
              <a:ext cx="7393560" cy="467579"/>
            </a:xfrm>
            <a:prstGeom prst="round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B9F5A97B-67F5-40C3-B00F-5F8BA3C036BD}"/>
                </a:ext>
              </a:extLst>
            </p:cNvPr>
            <p:cNvSpPr/>
            <p:nvPr/>
          </p:nvSpPr>
          <p:spPr>
            <a:xfrm>
              <a:off x="695169" y="4267351"/>
              <a:ext cx="787938" cy="7784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24953" y="2328879"/>
              <a:ext cx="6507431" cy="573980"/>
            </a:xfrm>
            <a:prstGeom prst="rect">
              <a:avLst/>
            </a:prstGeom>
            <a:noFill/>
            <a:ln w="38100">
              <a:solidFill>
                <a:srgbClr val="C09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179154" y="1275317"/>
              <a:ext cx="6521390" cy="728847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1323975" y="649720"/>
              <a:ext cx="6219825" cy="307483"/>
            </a:xfrm>
            <a:prstGeom prst="round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293410" y="3237157"/>
              <a:ext cx="6407134" cy="731728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8C69D9-EBF8-44EC-B9A5-52E8E36E8764}"/>
                </a:ext>
              </a:extLst>
            </p:cNvPr>
            <p:cNvSpPr txBox="1"/>
            <p:nvPr/>
          </p:nvSpPr>
          <p:spPr>
            <a:xfrm>
              <a:off x="0" y="30486"/>
              <a:ext cx="9135897" cy="369302"/>
            </a:xfrm>
            <a:prstGeom prst="rect">
              <a:avLst/>
            </a:prstGeom>
            <a:noFill/>
          </p:spPr>
          <p:txBody>
            <a:bodyPr wrap="square" lIns="91412" tIns="45705" rIns="91412" bIns="45705" rtlCol="0">
              <a:spAutoFit/>
            </a:bodyPr>
            <a:lstStyle>
              <a:defPPr>
                <a:defRPr lang="en-US"/>
              </a:defPPr>
              <a:lvl1pPr algn="ctr">
                <a:defRPr sz="1800" b="1">
                  <a:solidFill>
                    <a:srgbClr val="4472C4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defTabSz="291521"/>
              <a:r>
                <a:rPr lang="ru-RU" dirty="0"/>
                <a:t>КУЛЬТУРА БЕЗОПАСНОСТИ</a:t>
              </a:r>
              <a:endParaRPr lang="kk-KZ" dirty="0"/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6D720CE4-B9D3-4250-AF8D-9AD61209F34E}"/>
                </a:ext>
              </a:extLst>
            </p:cNvPr>
            <p:cNvCxnSpPr>
              <a:cxnSpLocks/>
            </p:cNvCxnSpPr>
            <p:nvPr/>
          </p:nvCxnSpPr>
          <p:spPr>
            <a:xfrm>
              <a:off x="8103" y="427092"/>
              <a:ext cx="913589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DBBAF1-86EA-DC69-75EA-1527E544EB60}"/>
                </a:ext>
              </a:extLst>
            </p:cNvPr>
            <p:cNvSpPr txBox="1"/>
            <p:nvPr/>
          </p:nvSpPr>
          <p:spPr>
            <a:xfrm>
              <a:off x="8729426" y="4937314"/>
              <a:ext cx="423086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38993" y="657121"/>
              <a:ext cx="5936766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5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необходимо повышать </a:t>
              </a:r>
              <a:r>
                <a:rPr lang="ru-RU" sz="135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«КУЛЬТУРУ БЕЗОПАСНОСТИ»</a:t>
              </a:r>
              <a:r>
                <a:rPr lang="ru-RU" sz="135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населения</a:t>
              </a:r>
              <a:endParaRPr lang="ru-RU" sz="135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330186" y="1321913"/>
              <a:ext cx="63205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МЧС разрабатывается </a:t>
              </a:r>
              <a:r>
                <a:rPr lang="ru-RU" sz="12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ОБЩЕНАЦИОНАЛЬНАЯ КОНЦЕПЦИЯ ФОРМИРОВАНИЯ КУЛЬТУРЫ БЕЗОПАСНОСТИ ОБЩЕСТВА, </a:t>
              </a:r>
              <a:r>
                <a:rPr lang="ru-RU" sz="12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реализация которой позволит сформировать у населения достаточные навыки при ЧС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672245" y="4357998"/>
              <a:ext cx="684266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5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На различных площадках проводятся </a:t>
              </a:r>
              <a:r>
                <a:rPr lang="ru-RU" sz="135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брифинги, встречи с населением, работа с детьми</a:t>
              </a:r>
              <a:r>
                <a:rPr lang="ru-RU" sz="135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.</a:t>
              </a:r>
              <a:r>
                <a:rPr lang="ru-RU" sz="135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ru-RU" sz="135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Формирование и развития казахстанского патриотизма</a:t>
              </a:r>
              <a:endParaRPr lang="ru-RU" sz="135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959" y="2172350"/>
              <a:ext cx="1573585" cy="858504"/>
            </a:xfrm>
            <a:prstGeom prst="rect">
              <a:avLst/>
            </a:prstGeom>
            <a:ln w="38100" cap="sq">
              <a:solidFill>
                <a:srgbClr val="C092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494" y="537135"/>
              <a:ext cx="579145" cy="569050"/>
            </a:xfrm>
            <a:prstGeom prst="ellipse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9ABA6F-21FA-4598-B588-2CD4FD2B0E2E}"/>
                </a:ext>
              </a:extLst>
            </p:cNvPr>
            <p:cNvSpPr txBox="1"/>
            <p:nvPr/>
          </p:nvSpPr>
          <p:spPr>
            <a:xfrm>
              <a:off x="2413801" y="3339656"/>
              <a:ext cx="616635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МЧС </a:t>
              </a:r>
              <a:r>
                <a:rPr lang="ru-RU" sz="1400" b="1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повсеместно ПРОВОДИТ УЧЕНИЯ И ТРЕНИРОВКИ </a:t>
              </a:r>
              <a:r>
                <a:rPr lang="ru-RU" sz="1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различной тематики и масштабов</a:t>
              </a:r>
              <a:endParaRPr lang="aa-ET" sz="1400" dirty="0">
                <a:solidFill>
                  <a:srgbClr val="006600"/>
                </a:solidFill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10DAB8A-4E42-4636-A577-F41F7C4D8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53" y="1203847"/>
              <a:ext cx="1655418" cy="871786"/>
            </a:xfrm>
            <a:prstGeom prst="rect">
              <a:avLst/>
            </a:prstGeom>
            <a:ln w="28575">
              <a:solidFill>
                <a:srgbClr val="7C7C7C"/>
              </a:solidFill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DDAE85-1E7F-47D7-96D0-8DF10DE91435}"/>
                </a:ext>
              </a:extLst>
            </p:cNvPr>
            <p:cNvSpPr txBox="1"/>
            <p:nvPr/>
          </p:nvSpPr>
          <p:spPr>
            <a:xfrm>
              <a:off x="695169" y="2372749"/>
              <a:ext cx="625407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Реализуемый комплекс </a:t>
              </a:r>
              <a:r>
                <a:rPr lang="ru-RU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мероприятий основан на </a:t>
              </a:r>
              <a:r>
                <a:rPr lang="ru-RU" sz="12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принципах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br>
                <a:rPr lang="ru-RU" sz="1200" b="1" dirty="0">
                  <a:solidFill>
                    <a:srgbClr val="C092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200" b="1" dirty="0">
                  <a:solidFill>
                    <a:srgbClr val="C092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ОТКРЫТОСТИ И ГЛАСНОСТИ</a:t>
              </a:r>
              <a:r>
                <a:rPr lang="ru-RU" sz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endParaRPr lang="aa-ET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9F4D912-1256-4DC3-B5AC-8A221CE3B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1944" y1="34167" x2="31944" y2="34167"/>
                          <a14:foregroundMark x1="34167" y1="25556" x2="34167" y2="25556"/>
                          <a14:foregroundMark x1="34722" y1="23611" x2="34722" y2="23611"/>
                          <a14:foregroundMark x1="36944" y1="28333" x2="36944" y2="28333"/>
                          <a14:foregroundMark x1="66389" y1="27222" x2="66389" y2="27222"/>
                          <a14:foregroundMark x1="66944" y1="73889" x2="66944" y2="73889"/>
                          <a14:foregroundMark x1="34722" y1="68333" x2="34722" y2="68333"/>
                          <a14:foregroundMark x1="65833" y1="40000" x2="65833" y2="40000"/>
                          <a14:foregroundMark x1="37500" y1="38056" x2="37500" y2="38056"/>
                          <a14:foregroundMark x1="33889" y1="43889" x2="33889" y2="43889"/>
                          <a14:foregroundMark x1="69722" y1="44167" x2="69722" y2="44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359" y="4207896"/>
              <a:ext cx="746251" cy="746251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rgbClr val="F4B18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2" name="Группа 1"/>
            <p:cNvGrpSpPr/>
            <p:nvPr/>
          </p:nvGrpSpPr>
          <p:grpSpPr>
            <a:xfrm>
              <a:off x="648981" y="3131746"/>
              <a:ext cx="2173451" cy="939041"/>
              <a:chOff x="648981" y="7688616"/>
              <a:chExt cx="2173451" cy="939041"/>
            </a:xfrm>
          </p:grpSpPr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981" y="7688616"/>
                <a:ext cx="1632458" cy="939041"/>
              </a:xfrm>
              <a:prstGeom prst="rect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</p:pic>
          <p:sp>
            <p:nvSpPr>
              <p:cNvPr id="26" name="Прямоугольник 25"/>
              <p:cNvSpPr/>
              <p:nvPr/>
            </p:nvSpPr>
            <p:spPr>
              <a:xfrm>
                <a:off x="1089138" y="7746940"/>
                <a:ext cx="1733294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>
                    <a:solidFill>
                      <a:schemeClr val="bg1">
                        <a:lumMod val="95000"/>
                      </a:schemeClr>
                    </a:solidFill>
                    <a:latin typeface="Monotype Corsiva" panose="03010101010201010101" pitchFamily="66" charset="0"/>
                    <a:ea typeface="Calibri" panose="020F0502020204030204" pitchFamily="34" charset="0"/>
                  </a:rPr>
                  <a:t>действия при ЧС</a:t>
                </a:r>
                <a:endParaRPr lang="ru-RU" sz="1000" dirty="0">
                  <a:solidFill>
                    <a:schemeClr val="bg1">
                      <a:lumMod val="95000"/>
                    </a:schemeClr>
                  </a:solidFill>
                  <a:latin typeface="Monotype Corsiva" panose="03010101010201010101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831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7B8FC6B-84C1-420F-9E67-679E67BAFC70}"/>
              </a:ext>
            </a:extLst>
          </p:cNvPr>
          <p:cNvGrpSpPr/>
          <p:nvPr/>
        </p:nvGrpSpPr>
        <p:grpSpPr>
          <a:xfrm>
            <a:off x="-12608" y="-29025"/>
            <a:ext cx="9156608" cy="4910336"/>
            <a:chOff x="-12608" y="-29025"/>
            <a:chExt cx="9156608" cy="4910336"/>
          </a:xfrm>
        </p:grpSpPr>
        <p:sp>
          <p:nvSpPr>
            <p:cNvPr id="132" name="Нашивка 131"/>
            <p:cNvSpPr/>
            <p:nvPr/>
          </p:nvSpPr>
          <p:spPr>
            <a:xfrm>
              <a:off x="251520" y="768191"/>
              <a:ext cx="3861517" cy="2006497"/>
            </a:xfrm>
            <a:prstGeom prst="chevron">
              <a:avLst>
                <a:gd name="adj" fmla="val 0"/>
              </a:avLst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 Condensed"/>
                <a:ea typeface="+mn-ea"/>
                <a:cs typeface="Arial" charset="0"/>
              </a:endParaRPr>
            </a:p>
          </p:txBody>
        </p:sp>
        <p:sp>
          <p:nvSpPr>
            <p:cNvPr id="133" name="Title 4"/>
            <p:cNvSpPr txBox="1">
              <a:spLocks/>
            </p:cNvSpPr>
            <p:nvPr/>
          </p:nvSpPr>
          <p:spPr>
            <a:xfrm>
              <a:off x="851427" y="502439"/>
              <a:ext cx="2624005" cy="6361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en-US" sz="2000" b="1" kern="1200" dirty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914400">
                <a:spcBef>
                  <a:spcPct val="0"/>
                </a:spcBef>
              </a:pPr>
              <a:r>
                <a:rPr lang="ru-RU" b="1" dirty="0">
                  <a:solidFill>
                    <a:srgbClr val="663300"/>
                  </a:solidFill>
                  <a:latin typeface="Arial" panose="020B0604020202020204" pitchFamily="34" charset="0"/>
                  <a:cs typeface="+mj-cs"/>
                </a:rPr>
                <a:t>ПЛАНИРУЕТСЯ </a:t>
              </a:r>
            </a:p>
            <a:p>
              <a:pPr algn="ctr" defTabSz="914400">
                <a:spcBef>
                  <a:spcPct val="0"/>
                </a:spcBef>
              </a:pPr>
              <a:r>
                <a:rPr lang="ru-RU" b="1" dirty="0">
                  <a:solidFill>
                    <a:srgbClr val="663300"/>
                  </a:solidFill>
                  <a:latin typeface="Arial" panose="020B0604020202020204" pitchFamily="34" charset="0"/>
                  <a:cs typeface="+mj-cs"/>
                </a:rPr>
                <a:t>РАБОТА </a:t>
              </a:r>
              <a:endParaRPr lang="aa-ET" b="1" dirty="0">
                <a:solidFill>
                  <a:srgbClr val="663300"/>
                </a:solidFill>
                <a:latin typeface="Arial" panose="020B0604020202020204" pitchFamily="34" charset="0"/>
                <a:cs typeface="+mj-cs"/>
              </a:endParaRPr>
            </a:p>
          </p:txBody>
        </p:sp>
        <p:sp>
          <p:nvSpPr>
            <p:cNvPr id="135" name="Chevron2">
              <a:extLst>
                <a:ext uri="{FF2B5EF4-FFF2-40B4-BE49-F238E27FC236}">
                  <a16:creationId xmlns:a16="http://schemas.microsoft.com/office/drawing/2014/main" id="{2B353C84-BCC0-44B3-BBE3-8BD9A6A92651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4419738" y="1068360"/>
              <a:ext cx="448402" cy="1578723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E0D534DE-2D5F-41BB-B3A6-B980B598BEA9}"/>
                </a:ext>
              </a:extLst>
            </p:cNvPr>
            <p:cNvSpPr/>
            <p:nvPr/>
          </p:nvSpPr>
          <p:spPr>
            <a:xfrm>
              <a:off x="126749" y="4146488"/>
              <a:ext cx="8940165" cy="734823"/>
            </a:xfrm>
            <a:prstGeom prst="rect">
              <a:avLst/>
            </a:prstGeom>
            <a:noFill/>
            <a:ln>
              <a:solidFill>
                <a:srgbClr val="005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6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+mn-ea"/>
                <a:cs typeface="+mn-cs"/>
              </a:endParaRPr>
            </a:p>
          </p:txBody>
        </p:sp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id="{10E30B65-2A54-4DD8-8A24-FBDD0BDF567A}"/>
                </a:ext>
              </a:extLst>
            </p:cNvPr>
            <p:cNvSpPr/>
            <p:nvPr/>
          </p:nvSpPr>
          <p:spPr bwMode="auto">
            <a:xfrm>
              <a:off x="-12608" y="3293346"/>
              <a:ext cx="9156608" cy="551654"/>
            </a:xfrm>
            <a:prstGeom prst="rect">
              <a:avLst/>
            </a:prstGeom>
            <a:solidFill>
              <a:srgbClr val="005696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endParaRPr>
            </a:p>
          </p:txBody>
        </p: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EEA9E491-9086-4481-9479-9A014F4F1E9D}"/>
                </a:ext>
              </a:extLst>
            </p:cNvPr>
            <p:cNvCxnSpPr>
              <a:cxnSpLocks/>
            </p:cNvCxnSpPr>
            <p:nvPr/>
          </p:nvCxnSpPr>
          <p:spPr>
            <a:xfrm>
              <a:off x="48786" y="334782"/>
              <a:ext cx="904544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8A6D1E56-3B35-4CEA-A438-D775A39BC548}"/>
                </a:ext>
              </a:extLst>
            </p:cNvPr>
            <p:cNvSpPr/>
            <p:nvPr/>
          </p:nvSpPr>
          <p:spPr>
            <a:xfrm>
              <a:off x="-8104" y="3376069"/>
              <a:ext cx="90454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РЕАЛИЗАЦИЯ приведет к повышению эффективности работы МЧС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8C69D9-EBF8-44EC-B9A5-52E8E36E8764}"/>
                </a:ext>
              </a:extLst>
            </p:cNvPr>
            <p:cNvSpPr txBox="1"/>
            <p:nvPr/>
          </p:nvSpPr>
          <p:spPr>
            <a:xfrm>
              <a:off x="0" y="-29025"/>
              <a:ext cx="9135897" cy="369302"/>
            </a:xfrm>
            <a:prstGeom prst="rect">
              <a:avLst/>
            </a:prstGeom>
            <a:noFill/>
          </p:spPr>
          <p:txBody>
            <a:bodyPr wrap="square" lIns="91412" tIns="45705" rIns="91412" bIns="45705" rtlCol="0">
              <a:spAutoFit/>
            </a:bodyPr>
            <a:lstStyle>
              <a:defPPr>
                <a:defRPr lang="en-US"/>
              </a:defPPr>
              <a:lvl1pPr algn="ctr">
                <a:defRPr sz="1800" b="1">
                  <a:solidFill>
                    <a:srgbClr val="4472C4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defTabSz="291521"/>
              <a:r>
                <a:rPr lang="ru-RU" dirty="0"/>
                <a:t>ПРОВОДИМЫЕ РЕФОРМЫ</a:t>
              </a:r>
              <a:endParaRPr lang="kk-KZ" dirty="0"/>
            </a:p>
          </p:txBody>
        </p: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9004A0B6-A77F-48D1-B815-F27C3E4E17EA}"/>
                </a:ext>
              </a:extLst>
            </p:cNvPr>
            <p:cNvGrpSpPr/>
            <p:nvPr/>
          </p:nvGrpSpPr>
          <p:grpSpPr>
            <a:xfrm>
              <a:off x="5136267" y="639669"/>
              <a:ext cx="632359" cy="609778"/>
              <a:chOff x="851279" y="2119093"/>
              <a:chExt cx="694334" cy="691118"/>
            </a:xfrm>
          </p:grpSpPr>
          <p:sp>
            <p:nvSpPr>
              <p:cNvPr id="59" name="Freeform: Shape 87">
                <a:extLst>
                  <a:ext uri="{FF2B5EF4-FFF2-40B4-BE49-F238E27FC236}">
                    <a16:creationId xmlns:a16="http://schemas.microsoft.com/office/drawing/2014/main" id="{519D53EA-5CA7-483E-A5E0-964B39AB64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51279" y="2119093"/>
                <a:ext cx="694334" cy="691118"/>
              </a:xfrm>
              <a:custGeom>
                <a:avLst/>
                <a:gdLst>
                  <a:gd name="connsiteX0" fmla="*/ 287650 w 575300"/>
                  <a:gd name="connsiteY0" fmla="*/ 0 h 576998"/>
                  <a:gd name="connsiteX1" fmla="*/ 575300 w 575300"/>
                  <a:gd name="connsiteY1" fmla="*/ 288499 h 576998"/>
                  <a:gd name="connsiteX2" fmla="*/ 287650 w 575300"/>
                  <a:gd name="connsiteY2" fmla="*/ 576998 h 576998"/>
                  <a:gd name="connsiteX3" fmla="*/ 0 w 575300"/>
                  <a:gd name="connsiteY3" fmla="*/ 288499 h 576998"/>
                  <a:gd name="connsiteX4" fmla="*/ 1014 w 575300"/>
                  <a:gd name="connsiteY4" fmla="*/ 278414 h 576998"/>
                  <a:gd name="connsiteX5" fmla="*/ 142092 w 575300"/>
                  <a:gd name="connsiteY5" fmla="*/ 412922 h 576998"/>
                  <a:gd name="connsiteX6" fmla="*/ 369697 w 575300"/>
                  <a:gd name="connsiteY6" fmla="*/ 174198 h 576998"/>
                  <a:gd name="connsiteX7" fmla="*/ 202133 w 575300"/>
                  <a:gd name="connsiteY7" fmla="*/ 14437 h 576998"/>
                  <a:gd name="connsiteX8" fmla="*/ 229678 w 575300"/>
                  <a:gd name="connsiteY8" fmla="*/ 5861 h 576998"/>
                  <a:gd name="connsiteX9" fmla="*/ 287650 w 575300"/>
                  <a:gd name="connsiteY9" fmla="*/ 0 h 576998"/>
                  <a:gd name="connsiteX0" fmla="*/ 287650 w 575300"/>
                  <a:gd name="connsiteY0" fmla="*/ 0 h 576998"/>
                  <a:gd name="connsiteX1" fmla="*/ 575300 w 575300"/>
                  <a:gd name="connsiteY1" fmla="*/ 288499 h 576998"/>
                  <a:gd name="connsiteX2" fmla="*/ 287650 w 575300"/>
                  <a:gd name="connsiteY2" fmla="*/ 576998 h 576998"/>
                  <a:gd name="connsiteX3" fmla="*/ 0 w 575300"/>
                  <a:gd name="connsiteY3" fmla="*/ 288499 h 576998"/>
                  <a:gd name="connsiteX4" fmla="*/ 1014 w 575300"/>
                  <a:gd name="connsiteY4" fmla="*/ 278414 h 576998"/>
                  <a:gd name="connsiteX5" fmla="*/ 142092 w 575300"/>
                  <a:gd name="connsiteY5" fmla="*/ 412922 h 576998"/>
                  <a:gd name="connsiteX6" fmla="*/ 202133 w 575300"/>
                  <a:gd name="connsiteY6" fmla="*/ 14437 h 576998"/>
                  <a:gd name="connsiteX7" fmla="*/ 229678 w 575300"/>
                  <a:gd name="connsiteY7" fmla="*/ 5861 h 576998"/>
                  <a:gd name="connsiteX8" fmla="*/ 287650 w 575300"/>
                  <a:gd name="connsiteY8" fmla="*/ 0 h 576998"/>
                  <a:gd name="connsiteX0" fmla="*/ 142092 w 575300"/>
                  <a:gd name="connsiteY0" fmla="*/ 412922 h 576998"/>
                  <a:gd name="connsiteX1" fmla="*/ 202133 w 575300"/>
                  <a:gd name="connsiteY1" fmla="*/ 14437 h 576998"/>
                  <a:gd name="connsiteX2" fmla="*/ 229678 w 575300"/>
                  <a:gd name="connsiteY2" fmla="*/ 5861 h 576998"/>
                  <a:gd name="connsiteX3" fmla="*/ 287650 w 575300"/>
                  <a:gd name="connsiteY3" fmla="*/ 0 h 576998"/>
                  <a:gd name="connsiteX4" fmla="*/ 575300 w 575300"/>
                  <a:gd name="connsiteY4" fmla="*/ 288499 h 576998"/>
                  <a:gd name="connsiteX5" fmla="*/ 287650 w 575300"/>
                  <a:gd name="connsiteY5" fmla="*/ 576998 h 576998"/>
                  <a:gd name="connsiteX6" fmla="*/ 0 w 575300"/>
                  <a:gd name="connsiteY6" fmla="*/ 288499 h 576998"/>
                  <a:gd name="connsiteX7" fmla="*/ 1014 w 575300"/>
                  <a:gd name="connsiteY7" fmla="*/ 278414 h 576998"/>
                  <a:gd name="connsiteX8" fmla="*/ 233532 w 575300"/>
                  <a:gd name="connsiteY8" fmla="*/ 504362 h 576998"/>
                  <a:gd name="connsiteX0" fmla="*/ 142092 w 575300"/>
                  <a:gd name="connsiteY0" fmla="*/ 412922 h 576998"/>
                  <a:gd name="connsiteX1" fmla="*/ 202133 w 575300"/>
                  <a:gd name="connsiteY1" fmla="*/ 14437 h 576998"/>
                  <a:gd name="connsiteX2" fmla="*/ 229678 w 575300"/>
                  <a:gd name="connsiteY2" fmla="*/ 5861 h 576998"/>
                  <a:gd name="connsiteX3" fmla="*/ 287650 w 575300"/>
                  <a:gd name="connsiteY3" fmla="*/ 0 h 576998"/>
                  <a:gd name="connsiteX4" fmla="*/ 575300 w 575300"/>
                  <a:gd name="connsiteY4" fmla="*/ 288499 h 576998"/>
                  <a:gd name="connsiteX5" fmla="*/ 287650 w 575300"/>
                  <a:gd name="connsiteY5" fmla="*/ 576998 h 576998"/>
                  <a:gd name="connsiteX6" fmla="*/ 0 w 575300"/>
                  <a:gd name="connsiteY6" fmla="*/ 288499 h 576998"/>
                  <a:gd name="connsiteX7" fmla="*/ 1014 w 575300"/>
                  <a:gd name="connsiteY7" fmla="*/ 278414 h 576998"/>
                  <a:gd name="connsiteX0" fmla="*/ 202133 w 575300"/>
                  <a:gd name="connsiteY0" fmla="*/ 14437 h 576998"/>
                  <a:gd name="connsiteX1" fmla="*/ 229678 w 575300"/>
                  <a:gd name="connsiteY1" fmla="*/ 5861 h 576998"/>
                  <a:gd name="connsiteX2" fmla="*/ 287650 w 575300"/>
                  <a:gd name="connsiteY2" fmla="*/ 0 h 576998"/>
                  <a:gd name="connsiteX3" fmla="*/ 575300 w 575300"/>
                  <a:gd name="connsiteY3" fmla="*/ 288499 h 576998"/>
                  <a:gd name="connsiteX4" fmla="*/ 287650 w 575300"/>
                  <a:gd name="connsiteY4" fmla="*/ 576998 h 576998"/>
                  <a:gd name="connsiteX5" fmla="*/ 0 w 575300"/>
                  <a:gd name="connsiteY5" fmla="*/ 288499 h 576998"/>
                  <a:gd name="connsiteX6" fmla="*/ 1014 w 575300"/>
                  <a:gd name="connsiteY6" fmla="*/ 278414 h 57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5300" h="576998">
                    <a:moveTo>
                      <a:pt x="202133" y="14437"/>
                    </a:moveTo>
                    <a:lnTo>
                      <a:pt x="229678" y="5861"/>
                    </a:lnTo>
                    <a:cubicBezTo>
                      <a:pt x="248404" y="2018"/>
                      <a:pt x="267792" y="0"/>
                      <a:pt x="287650" y="0"/>
                    </a:cubicBezTo>
                    <a:cubicBezTo>
                      <a:pt x="446515" y="0"/>
                      <a:pt x="575300" y="129165"/>
                      <a:pt x="575300" y="288499"/>
                    </a:cubicBezTo>
                    <a:cubicBezTo>
                      <a:pt x="575300" y="447833"/>
                      <a:pt x="446515" y="576998"/>
                      <a:pt x="287650" y="576998"/>
                    </a:cubicBezTo>
                    <a:cubicBezTo>
                      <a:pt x="128785" y="576998"/>
                      <a:pt x="0" y="447833"/>
                      <a:pt x="0" y="288499"/>
                    </a:cubicBezTo>
                    <a:lnTo>
                      <a:pt x="1014" y="278414"/>
                    </a:lnTo>
                  </a:path>
                </a:pathLst>
              </a:custGeom>
              <a:noFill/>
              <a:ln w="28575" cap="flat" cmpd="sng" algn="ctr">
                <a:solidFill>
                  <a:srgbClr val="663300"/>
                </a:solidFill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Marvintrackercircle">
                <a:extLst>
                  <a:ext uri="{FF2B5EF4-FFF2-40B4-BE49-F238E27FC236}">
                    <a16:creationId xmlns:a16="http://schemas.microsoft.com/office/drawing/2014/main" id="{CDFB7513-91C4-4B53-8F7C-7A7DAC769210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 bwMode="gray">
              <a:xfrm>
                <a:off x="894145" y="2165469"/>
                <a:ext cx="608601" cy="60399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663300"/>
                </a:solidFill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 dirty="0">
                  <a:solidFill>
                    <a:srgbClr val="0070CE"/>
                  </a:solidFill>
                </a:endParaRPr>
              </a:p>
            </p:txBody>
          </p:sp>
        </p:grp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C66393B8-6CA5-4D7F-90E5-278B857078D8}"/>
                </a:ext>
              </a:extLst>
            </p:cNvPr>
            <p:cNvSpPr/>
            <p:nvPr/>
          </p:nvSpPr>
          <p:spPr>
            <a:xfrm>
              <a:off x="5136267" y="590615"/>
              <a:ext cx="609706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0056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F4693633-9E6C-4144-8711-5F8B8FD8BAF9}"/>
                </a:ext>
              </a:extLst>
            </p:cNvPr>
            <p:cNvGrpSpPr/>
            <p:nvPr/>
          </p:nvGrpSpPr>
          <p:grpSpPr>
            <a:xfrm>
              <a:off x="5139941" y="1384909"/>
              <a:ext cx="632359" cy="609778"/>
              <a:chOff x="851279" y="2119093"/>
              <a:chExt cx="694334" cy="691118"/>
            </a:xfrm>
          </p:grpSpPr>
          <p:sp>
            <p:nvSpPr>
              <p:cNvPr id="66" name="Freeform: Shape 87">
                <a:extLst>
                  <a:ext uri="{FF2B5EF4-FFF2-40B4-BE49-F238E27FC236}">
                    <a16:creationId xmlns:a16="http://schemas.microsoft.com/office/drawing/2014/main" id="{AEF328C8-AEF8-42AA-80B0-718ADB9709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51279" y="2119093"/>
                <a:ext cx="694334" cy="691118"/>
              </a:xfrm>
              <a:custGeom>
                <a:avLst/>
                <a:gdLst>
                  <a:gd name="connsiteX0" fmla="*/ 287650 w 575300"/>
                  <a:gd name="connsiteY0" fmla="*/ 0 h 576998"/>
                  <a:gd name="connsiteX1" fmla="*/ 575300 w 575300"/>
                  <a:gd name="connsiteY1" fmla="*/ 288499 h 576998"/>
                  <a:gd name="connsiteX2" fmla="*/ 287650 w 575300"/>
                  <a:gd name="connsiteY2" fmla="*/ 576998 h 576998"/>
                  <a:gd name="connsiteX3" fmla="*/ 0 w 575300"/>
                  <a:gd name="connsiteY3" fmla="*/ 288499 h 576998"/>
                  <a:gd name="connsiteX4" fmla="*/ 1014 w 575300"/>
                  <a:gd name="connsiteY4" fmla="*/ 278414 h 576998"/>
                  <a:gd name="connsiteX5" fmla="*/ 142092 w 575300"/>
                  <a:gd name="connsiteY5" fmla="*/ 412922 h 576998"/>
                  <a:gd name="connsiteX6" fmla="*/ 369697 w 575300"/>
                  <a:gd name="connsiteY6" fmla="*/ 174198 h 576998"/>
                  <a:gd name="connsiteX7" fmla="*/ 202133 w 575300"/>
                  <a:gd name="connsiteY7" fmla="*/ 14437 h 576998"/>
                  <a:gd name="connsiteX8" fmla="*/ 229678 w 575300"/>
                  <a:gd name="connsiteY8" fmla="*/ 5861 h 576998"/>
                  <a:gd name="connsiteX9" fmla="*/ 287650 w 575300"/>
                  <a:gd name="connsiteY9" fmla="*/ 0 h 576998"/>
                  <a:gd name="connsiteX0" fmla="*/ 287650 w 575300"/>
                  <a:gd name="connsiteY0" fmla="*/ 0 h 576998"/>
                  <a:gd name="connsiteX1" fmla="*/ 575300 w 575300"/>
                  <a:gd name="connsiteY1" fmla="*/ 288499 h 576998"/>
                  <a:gd name="connsiteX2" fmla="*/ 287650 w 575300"/>
                  <a:gd name="connsiteY2" fmla="*/ 576998 h 576998"/>
                  <a:gd name="connsiteX3" fmla="*/ 0 w 575300"/>
                  <a:gd name="connsiteY3" fmla="*/ 288499 h 576998"/>
                  <a:gd name="connsiteX4" fmla="*/ 1014 w 575300"/>
                  <a:gd name="connsiteY4" fmla="*/ 278414 h 576998"/>
                  <a:gd name="connsiteX5" fmla="*/ 142092 w 575300"/>
                  <a:gd name="connsiteY5" fmla="*/ 412922 h 576998"/>
                  <a:gd name="connsiteX6" fmla="*/ 202133 w 575300"/>
                  <a:gd name="connsiteY6" fmla="*/ 14437 h 576998"/>
                  <a:gd name="connsiteX7" fmla="*/ 229678 w 575300"/>
                  <a:gd name="connsiteY7" fmla="*/ 5861 h 576998"/>
                  <a:gd name="connsiteX8" fmla="*/ 287650 w 575300"/>
                  <a:gd name="connsiteY8" fmla="*/ 0 h 576998"/>
                  <a:gd name="connsiteX0" fmla="*/ 142092 w 575300"/>
                  <a:gd name="connsiteY0" fmla="*/ 412922 h 576998"/>
                  <a:gd name="connsiteX1" fmla="*/ 202133 w 575300"/>
                  <a:gd name="connsiteY1" fmla="*/ 14437 h 576998"/>
                  <a:gd name="connsiteX2" fmla="*/ 229678 w 575300"/>
                  <a:gd name="connsiteY2" fmla="*/ 5861 h 576998"/>
                  <a:gd name="connsiteX3" fmla="*/ 287650 w 575300"/>
                  <a:gd name="connsiteY3" fmla="*/ 0 h 576998"/>
                  <a:gd name="connsiteX4" fmla="*/ 575300 w 575300"/>
                  <a:gd name="connsiteY4" fmla="*/ 288499 h 576998"/>
                  <a:gd name="connsiteX5" fmla="*/ 287650 w 575300"/>
                  <a:gd name="connsiteY5" fmla="*/ 576998 h 576998"/>
                  <a:gd name="connsiteX6" fmla="*/ 0 w 575300"/>
                  <a:gd name="connsiteY6" fmla="*/ 288499 h 576998"/>
                  <a:gd name="connsiteX7" fmla="*/ 1014 w 575300"/>
                  <a:gd name="connsiteY7" fmla="*/ 278414 h 576998"/>
                  <a:gd name="connsiteX8" fmla="*/ 233532 w 575300"/>
                  <a:gd name="connsiteY8" fmla="*/ 504362 h 576998"/>
                  <a:gd name="connsiteX0" fmla="*/ 142092 w 575300"/>
                  <a:gd name="connsiteY0" fmla="*/ 412922 h 576998"/>
                  <a:gd name="connsiteX1" fmla="*/ 202133 w 575300"/>
                  <a:gd name="connsiteY1" fmla="*/ 14437 h 576998"/>
                  <a:gd name="connsiteX2" fmla="*/ 229678 w 575300"/>
                  <a:gd name="connsiteY2" fmla="*/ 5861 h 576998"/>
                  <a:gd name="connsiteX3" fmla="*/ 287650 w 575300"/>
                  <a:gd name="connsiteY3" fmla="*/ 0 h 576998"/>
                  <a:gd name="connsiteX4" fmla="*/ 575300 w 575300"/>
                  <a:gd name="connsiteY4" fmla="*/ 288499 h 576998"/>
                  <a:gd name="connsiteX5" fmla="*/ 287650 w 575300"/>
                  <a:gd name="connsiteY5" fmla="*/ 576998 h 576998"/>
                  <a:gd name="connsiteX6" fmla="*/ 0 w 575300"/>
                  <a:gd name="connsiteY6" fmla="*/ 288499 h 576998"/>
                  <a:gd name="connsiteX7" fmla="*/ 1014 w 575300"/>
                  <a:gd name="connsiteY7" fmla="*/ 278414 h 576998"/>
                  <a:gd name="connsiteX0" fmla="*/ 202133 w 575300"/>
                  <a:gd name="connsiteY0" fmla="*/ 14437 h 576998"/>
                  <a:gd name="connsiteX1" fmla="*/ 229678 w 575300"/>
                  <a:gd name="connsiteY1" fmla="*/ 5861 h 576998"/>
                  <a:gd name="connsiteX2" fmla="*/ 287650 w 575300"/>
                  <a:gd name="connsiteY2" fmla="*/ 0 h 576998"/>
                  <a:gd name="connsiteX3" fmla="*/ 575300 w 575300"/>
                  <a:gd name="connsiteY3" fmla="*/ 288499 h 576998"/>
                  <a:gd name="connsiteX4" fmla="*/ 287650 w 575300"/>
                  <a:gd name="connsiteY4" fmla="*/ 576998 h 576998"/>
                  <a:gd name="connsiteX5" fmla="*/ 0 w 575300"/>
                  <a:gd name="connsiteY5" fmla="*/ 288499 h 576998"/>
                  <a:gd name="connsiteX6" fmla="*/ 1014 w 575300"/>
                  <a:gd name="connsiteY6" fmla="*/ 278414 h 57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5300" h="576998">
                    <a:moveTo>
                      <a:pt x="202133" y="14437"/>
                    </a:moveTo>
                    <a:lnTo>
                      <a:pt x="229678" y="5861"/>
                    </a:lnTo>
                    <a:cubicBezTo>
                      <a:pt x="248404" y="2018"/>
                      <a:pt x="267792" y="0"/>
                      <a:pt x="287650" y="0"/>
                    </a:cubicBezTo>
                    <a:cubicBezTo>
                      <a:pt x="446515" y="0"/>
                      <a:pt x="575300" y="129165"/>
                      <a:pt x="575300" y="288499"/>
                    </a:cubicBezTo>
                    <a:cubicBezTo>
                      <a:pt x="575300" y="447833"/>
                      <a:pt x="446515" y="576998"/>
                      <a:pt x="287650" y="576998"/>
                    </a:cubicBezTo>
                    <a:cubicBezTo>
                      <a:pt x="128785" y="576998"/>
                      <a:pt x="0" y="447833"/>
                      <a:pt x="0" y="288499"/>
                    </a:cubicBezTo>
                    <a:lnTo>
                      <a:pt x="1014" y="278414"/>
                    </a:lnTo>
                  </a:path>
                </a:pathLst>
              </a:custGeom>
              <a:noFill/>
              <a:ln w="28575" cap="flat" cmpd="sng" algn="ctr">
                <a:solidFill>
                  <a:srgbClr val="663300"/>
                </a:solidFill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Marvintrackercircle">
                <a:extLst>
                  <a:ext uri="{FF2B5EF4-FFF2-40B4-BE49-F238E27FC236}">
                    <a16:creationId xmlns:a16="http://schemas.microsoft.com/office/drawing/2014/main" id="{AA82CF7B-BBE6-496C-8363-B8153ED2DE28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 bwMode="gray">
              <a:xfrm>
                <a:off x="894145" y="2165469"/>
                <a:ext cx="608601" cy="60399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663300"/>
                </a:solidFill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 dirty="0">
                  <a:solidFill>
                    <a:srgbClr val="0070CE"/>
                  </a:solidFill>
                </a:endParaRPr>
              </a:p>
            </p:txBody>
          </p:sp>
        </p:grp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D60735CB-531E-4A42-BE10-AB1D20E69BAB}"/>
                </a:ext>
              </a:extLst>
            </p:cNvPr>
            <p:cNvSpPr/>
            <p:nvPr/>
          </p:nvSpPr>
          <p:spPr>
            <a:xfrm>
              <a:off x="5139941" y="1335855"/>
              <a:ext cx="609706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0056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38492D6C-B38D-42F5-A10F-0ED80E2DF43B}"/>
                </a:ext>
              </a:extLst>
            </p:cNvPr>
            <p:cNvGrpSpPr/>
            <p:nvPr/>
          </p:nvGrpSpPr>
          <p:grpSpPr>
            <a:xfrm>
              <a:off x="5136267" y="2178580"/>
              <a:ext cx="632359" cy="609778"/>
              <a:chOff x="851279" y="2119093"/>
              <a:chExt cx="694334" cy="691118"/>
            </a:xfrm>
          </p:grpSpPr>
          <p:sp>
            <p:nvSpPr>
              <p:cNvPr id="71" name="Freeform: Shape 87">
                <a:extLst>
                  <a:ext uri="{FF2B5EF4-FFF2-40B4-BE49-F238E27FC236}">
                    <a16:creationId xmlns:a16="http://schemas.microsoft.com/office/drawing/2014/main" id="{696B94BD-1724-466F-8005-F492113F5F0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51279" y="2119093"/>
                <a:ext cx="694334" cy="691118"/>
              </a:xfrm>
              <a:custGeom>
                <a:avLst/>
                <a:gdLst>
                  <a:gd name="connsiteX0" fmla="*/ 287650 w 575300"/>
                  <a:gd name="connsiteY0" fmla="*/ 0 h 576998"/>
                  <a:gd name="connsiteX1" fmla="*/ 575300 w 575300"/>
                  <a:gd name="connsiteY1" fmla="*/ 288499 h 576998"/>
                  <a:gd name="connsiteX2" fmla="*/ 287650 w 575300"/>
                  <a:gd name="connsiteY2" fmla="*/ 576998 h 576998"/>
                  <a:gd name="connsiteX3" fmla="*/ 0 w 575300"/>
                  <a:gd name="connsiteY3" fmla="*/ 288499 h 576998"/>
                  <a:gd name="connsiteX4" fmla="*/ 1014 w 575300"/>
                  <a:gd name="connsiteY4" fmla="*/ 278414 h 576998"/>
                  <a:gd name="connsiteX5" fmla="*/ 142092 w 575300"/>
                  <a:gd name="connsiteY5" fmla="*/ 412922 h 576998"/>
                  <a:gd name="connsiteX6" fmla="*/ 369697 w 575300"/>
                  <a:gd name="connsiteY6" fmla="*/ 174198 h 576998"/>
                  <a:gd name="connsiteX7" fmla="*/ 202133 w 575300"/>
                  <a:gd name="connsiteY7" fmla="*/ 14437 h 576998"/>
                  <a:gd name="connsiteX8" fmla="*/ 229678 w 575300"/>
                  <a:gd name="connsiteY8" fmla="*/ 5861 h 576998"/>
                  <a:gd name="connsiteX9" fmla="*/ 287650 w 575300"/>
                  <a:gd name="connsiteY9" fmla="*/ 0 h 576998"/>
                  <a:gd name="connsiteX0" fmla="*/ 287650 w 575300"/>
                  <a:gd name="connsiteY0" fmla="*/ 0 h 576998"/>
                  <a:gd name="connsiteX1" fmla="*/ 575300 w 575300"/>
                  <a:gd name="connsiteY1" fmla="*/ 288499 h 576998"/>
                  <a:gd name="connsiteX2" fmla="*/ 287650 w 575300"/>
                  <a:gd name="connsiteY2" fmla="*/ 576998 h 576998"/>
                  <a:gd name="connsiteX3" fmla="*/ 0 w 575300"/>
                  <a:gd name="connsiteY3" fmla="*/ 288499 h 576998"/>
                  <a:gd name="connsiteX4" fmla="*/ 1014 w 575300"/>
                  <a:gd name="connsiteY4" fmla="*/ 278414 h 576998"/>
                  <a:gd name="connsiteX5" fmla="*/ 142092 w 575300"/>
                  <a:gd name="connsiteY5" fmla="*/ 412922 h 576998"/>
                  <a:gd name="connsiteX6" fmla="*/ 202133 w 575300"/>
                  <a:gd name="connsiteY6" fmla="*/ 14437 h 576998"/>
                  <a:gd name="connsiteX7" fmla="*/ 229678 w 575300"/>
                  <a:gd name="connsiteY7" fmla="*/ 5861 h 576998"/>
                  <a:gd name="connsiteX8" fmla="*/ 287650 w 575300"/>
                  <a:gd name="connsiteY8" fmla="*/ 0 h 576998"/>
                  <a:gd name="connsiteX0" fmla="*/ 142092 w 575300"/>
                  <a:gd name="connsiteY0" fmla="*/ 412922 h 576998"/>
                  <a:gd name="connsiteX1" fmla="*/ 202133 w 575300"/>
                  <a:gd name="connsiteY1" fmla="*/ 14437 h 576998"/>
                  <a:gd name="connsiteX2" fmla="*/ 229678 w 575300"/>
                  <a:gd name="connsiteY2" fmla="*/ 5861 h 576998"/>
                  <a:gd name="connsiteX3" fmla="*/ 287650 w 575300"/>
                  <a:gd name="connsiteY3" fmla="*/ 0 h 576998"/>
                  <a:gd name="connsiteX4" fmla="*/ 575300 w 575300"/>
                  <a:gd name="connsiteY4" fmla="*/ 288499 h 576998"/>
                  <a:gd name="connsiteX5" fmla="*/ 287650 w 575300"/>
                  <a:gd name="connsiteY5" fmla="*/ 576998 h 576998"/>
                  <a:gd name="connsiteX6" fmla="*/ 0 w 575300"/>
                  <a:gd name="connsiteY6" fmla="*/ 288499 h 576998"/>
                  <a:gd name="connsiteX7" fmla="*/ 1014 w 575300"/>
                  <a:gd name="connsiteY7" fmla="*/ 278414 h 576998"/>
                  <a:gd name="connsiteX8" fmla="*/ 233532 w 575300"/>
                  <a:gd name="connsiteY8" fmla="*/ 504362 h 576998"/>
                  <a:gd name="connsiteX0" fmla="*/ 142092 w 575300"/>
                  <a:gd name="connsiteY0" fmla="*/ 412922 h 576998"/>
                  <a:gd name="connsiteX1" fmla="*/ 202133 w 575300"/>
                  <a:gd name="connsiteY1" fmla="*/ 14437 h 576998"/>
                  <a:gd name="connsiteX2" fmla="*/ 229678 w 575300"/>
                  <a:gd name="connsiteY2" fmla="*/ 5861 h 576998"/>
                  <a:gd name="connsiteX3" fmla="*/ 287650 w 575300"/>
                  <a:gd name="connsiteY3" fmla="*/ 0 h 576998"/>
                  <a:gd name="connsiteX4" fmla="*/ 575300 w 575300"/>
                  <a:gd name="connsiteY4" fmla="*/ 288499 h 576998"/>
                  <a:gd name="connsiteX5" fmla="*/ 287650 w 575300"/>
                  <a:gd name="connsiteY5" fmla="*/ 576998 h 576998"/>
                  <a:gd name="connsiteX6" fmla="*/ 0 w 575300"/>
                  <a:gd name="connsiteY6" fmla="*/ 288499 h 576998"/>
                  <a:gd name="connsiteX7" fmla="*/ 1014 w 575300"/>
                  <a:gd name="connsiteY7" fmla="*/ 278414 h 576998"/>
                  <a:gd name="connsiteX0" fmla="*/ 202133 w 575300"/>
                  <a:gd name="connsiteY0" fmla="*/ 14437 h 576998"/>
                  <a:gd name="connsiteX1" fmla="*/ 229678 w 575300"/>
                  <a:gd name="connsiteY1" fmla="*/ 5861 h 576998"/>
                  <a:gd name="connsiteX2" fmla="*/ 287650 w 575300"/>
                  <a:gd name="connsiteY2" fmla="*/ 0 h 576998"/>
                  <a:gd name="connsiteX3" fmla="*/ 575300 w 575300"/>
                  <a:gd name="connsiteY3" fmla="*/ 288499 h 576998"/>
                  <a:gd name="connsiteX4" fmla="*/ 287650 w 575300"/>
                  <a:gd name="connsiteY4" fmla="*/ 576998 h 576998"/>
                  <a:gd name="connsiteX5" fmla="*/ 0 w 575300"/>
                  <a:gd name="connsiteY5" fmla="*/ 288499 h 576998"/>
                  <a:gd name="connsiteX6" fmla="*/ 1014 w 575300"/>
                  <a:gd name="connsiteY6" fmla="*/ 278414 h 57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5300" h="576998">
                    <a:moveTo>
                      <a:pt x="202133" y="14437"/>
                    </a:moveTo>
                    <a:lnTo>
                      <a:pt x="229678" y="5861"/>
                    </a:lnTo>
                    <a:cubicBezTo>
                      <a:pt x="248404" y="2018"/>
                      <a:pt x="267792" y="0"/>
                      <a:pt x="287650" y="0"/>
                    </a:cubicBezTo>
                    <a:cubicBezTo>
                      <a:pt x="446515" y="0"/>
                      <a:pt x="575300" y="129165"/>
                      <a:pt x="575300" y="288499"/>
                    </a:cubicBezTo>
                    <a:cubicBezTo>
                      <a:pt x="575300" y="447833"/>
                      <a:pt x="446515" y="576998"/>
                      <a:pt x="287650" y="576998"/>
                    </a:cubicBezTo>
                    <a:cubicBezTo>
                      <a:pt x="128785" y="576998"/>
                      <a:pt x="0" y="447833"/>
                      <a:pt x="0" y="288499"/>
                    </a:cubicBezTo>
                    <a:lnTo>
                      <a:pt x="1014" y="278414"/>
                    </a:lnTo>
                  </a:path>
                </a:pathLst>
              </a:custGeom>
              <a:noFill/>
              <a:ln w="28575" cap="flat" cmpd="sng" algn="ctr">
                <a:solidFill>
                  <a:srgbClr val="663300"/>
                </a:solidFill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Marvintrackercircle">
                <a:extLst>
                  <a:ext uri="{FF2B5EF4-FFF2-40B4-BE49-F238E27FC236}">
                    <a16:creationId xmlns:a16="http://schemas.microsoft.com/office/drawing/2014/main" id="{48941534-B013-4479-8178-FCB15A1AC8E1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 bwMode="gray">
              <a:xfrm>
                <a:off x="894145" y="2165469"/>
                <a:ext cx="608601" cy="60399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663300"/>
                </a:solidFill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 dirty="0">
                  <a:solidFill>
                    <a:srgbClr val="0070CE"/>
                  </a:solidFill>
                </a:endParaRPr>
              </a:p>
            </p:txBody>
          </p:sp>
        </p:grp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A39A2E87-70C8-4A2B-AB57-B088F43270C1}"/>
                </a:ext>
              </a:extLst>
            </p:cNvPr>
            <p:cNvSpPr/>
            <p:nvPr/>
          </p:nvSpPr>
          <p:spPr>
            <a:xfrm>
              <a:off x="5136267" y="2129526"/>
              <a:ext cx="609706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0056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04412EA-DD09-4B8A-8008-31E6C3E949A7}"/>
                </a:ext>
              </a:extLst>
            </p:cNvPr>
            <p:cNvSpPr txBox="1"/>
            <p:nvPr/>
          </p:nvSpPr>
          <p:spPr>
            <a:xfrm>
              <a:off x="226944" y="1213498"/>
              <a:ext cx="390354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по трансформации </a:t>
              </a:r>
              <a:r>
                <a:rPr lang="ru-RU" sz="20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МЧС </a:t>
              </a:r>
            </a:p>
            <a:p>
              <a:pPr algn="ctr"/>
              <a:r>
                <a:rPr lang="ru-RU" sz="20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и государственной системы гражданской защиты </a:t>
              </a:r>
            </a:p>
            <a:p>
              <a:pPr algn="ctr"/>
              <a:r>
                <a:rPr lang="ru-RU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в направлениях: </a:t>
              </a:r>
              <a:endParaRPr lang="aa-ET" sz="2000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1A00714-287F-4DC1-902B-3DCD03888005}"/>
                </a:ext>
              </a:extLst>
            </p:cNvPr>
            <p:cNvSpPr txBox="1"/>
            <p:nvPr/>
          </p:nvSpPr>
          <p:spPr>
            <a:xfrm>
              <a:off x="6036753" y="680587"/>
              <a:ext cx="157721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«Люди»</a:t>
              </a:r>
              <a:endParaRPr lang="aa-ET" sz="24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F3613BC-033B-4E6E-BF63-F5DF421B9F37}"/>
                </a:ext>
              </a:extLst>
            </p:cNvPr>
            <p:cNvSpPr txBox="1"/>
            <p:nvPr/>
          </p:nvSpPr>
          <p:spPr>
            <a:xfrm>
              <a:off x="6021448" y="1425827"/>
              <a:ext cx="22172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«Процессы»</a:t>
              </a:r>
              <a:endParaRPr lang="aa-ET" sz="24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1D7491C-76E4-4B5C-A40E-2AB5C9A1D1C3}"/>
                </a:ext>
              </a:extLst>
            </p:cNvPr>
            <p:cNvSpPr txBox="1"/>
            <p:nvPr/>
          </p:nvSpPr>
          <p:spPr>
            <a:xfrm>
              <a:off x="6036753" y="2204931"/>
              <a:ext cx="248792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«Технологии»</a:t>
              </a:r>
              <a:endParaRPr lang="aa-ET" sz="2400" dirty="0"/>
            </a:p>
          </p:txBody>
        </p:sp>
        <p:sp>
          <p:nvSpPr>
            <p:cNvPr id="83" name="Chevron2">
              <a:extLst>
                <a:ext uri="{FF2B5EF4-FFF2-40B4-BE49-F238E27FC236}">
                  <a16:creationId xmlns:a16="http://schemas.microsoft.com/office/drawing/2014/main" id="{832A3C0A-5498-4C01-AD9E-32B026B7C100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 flipH="1">
              <a:off x="6675256" y="2351646"/>
              <a:ext cx="300205" cy="141457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41C9A904-AE33-4687-B22C-ABED75E72A98}"/>
                </a:ext>
              </a:extLst>
            </p:cNvPr>
            <p:cNvCxnSpPr>
              <a:cxnSpLocks/>
            </p:cNvCxnSpPr>
            <p:nvPr/>
          </p:nvCxnSpPr>
          <p:spPr>
            <a:xfrm>
              <a:off x="41175" y="3947341"/>
              <a:ext cx="9045443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C1E3668-7D22-4B29-AC68-93137FF6A3C1}"/>
                </a:ext>
              </a:extLst>
            </p:cNvPr>
            <p:cNvSpPr txBox="1"/>
            <p:nvPr/>
          </p:nvSpPr>
          <p:spPr>
            <a:xfrm>
              <a:off x="832879" y="4185926"/>
              <a:ext cx="81526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800" b="1" dirty="0">
                  <a:solidFill>
                    <a:srgbClr val="005696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РАЗРАБОТАН</a:t>
              </a:r>
              <a:r>
                <a:rPr lang="ru-RU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ru-RU" sz="1800" b="1" dirty="0">
                  <a:solidFill>
                    <a:srgbClr val="005696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ЗАКОНОПРОЕКТ</a:t>
              </a:r>
              <a:r>
                <a:rPr lang="ru-RU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«О внесении изменений и дополнений </a:t>
              </a:r>
              <a:br>
                <a:rPr lang="ru-RU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</a:br>
              <a:r>
                <a:rPr lang="ru-RU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в некоторые законодательные акты РК по вопросам гражданской защиты»</a:t>
              </a:r>
              <a:endParaRPr lang="aa-ET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88BCA6D-7ED1-4826-83AF-89E92BE3DA1F}"/>
                </a:ext>
              </a:extLst>
            </p:cNvPr>
            <p:cNvSpPr/>
            <p:nvPr/>
          </p:nvSpPr>
          <p:spPr bwMode="auto">
            <a:xfrm>
              <a:off x="0" y="4222610"/>
              <a:ext cx="715223" cy="567596"/>
            </a:xfrm>
            <a:prstGeom prst="rect">
              <a:avLst/>
            </a:prstGeom>
            <a:solidFill>
              <a:srgbClr val="005696"/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aa-ET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1FC6004-E1AF-4008-B30D-CDD628D66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2111" r="97556">
                          <a14:foregroundMark x1="11444" y1="56000" x2="11444" y2="56000"/>
                          <a14:foregroundMark x1="2333" y1="75111" x2="2333" y2="75111"/>
                          <a14:foregroundMark x1="92111" y1="60889" x2="92111" y2="60889"/>
                          <a14:foregroundMark x1="97556" y1="61556" x2="97556" y2="61556"/>
                          <a14:foregroundMark x1="64444" y1="22333" x2="64444" y2="22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7" y="4219198"/>
              <a:ext cx="574418" cy="574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3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400A577-5283-48E7-A082-9F744E37A83C}"/>
              </a:ext>
            </a:extLst>
          </p:cNvPr>
          <p:cNvGrpSpPr/>
          <p:nvPr/>
        </p:nvGrpSpPr>
        <p:grpSpPr>
          <a:xfrm>
            <a:off x="-36345" y="11627"/>
            <a:ext cx="9188857" cy="5156519"/>
            <a:chOff x="-36345" y="11627"/>
            <a:chExt cx="9188857" cy="5156519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A1EF9CEA-7E18-4851-8636-9D046746E05E}"/>
                </a:ext>
              </a:extLst>
            </p:cNvPr>
            <p:cNvCxnSpPr/>
            <p:nvPr/>
          </p:nvCxnSpPr>
          <p:spPr>
            <a:xfrm>
              <a:off x="846927" y="1925522"/>
              <a:ext cx="432048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B0266B-2498-4D9C-95E7-F653C5B64557}"/>
                </a:ext>
              </a:extLst>
            </p:cNvPr>
            <p:cNvSpPr txBox="1"/>
            <p:nvPr/>
          </p:nvSpPr>
          <p:spPr>
            <a:xfrm>
              <a:off x="1532114" y="1310769"/>
              <a:ext cx="7242235" cy="313930"/>
            </a:xfrm>
            <a:prstGeom prst="rect">
              <a:avLst/>
            </a:prstGeom>
            <a:noFill/>
          </p:spPr>
          <p:txBody>
            <a:bodyPr wrap="square" lIns="91438" tIns="45719" rIns="91438" bIns="45719">
              <a:spAutoFit/>
            </a:bodyPr>
            <a:lstStyle/>
            <a:p>
              <a:pPr marL="0" lvl="1" indent="0" algn="just" defTabSz="666734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социальному обеспечению сотрудников органов гражданской защиты </a:t>
              </a:r>
              <a:endParaRPr lang="ru-RU" sz="1600" b="1" dirty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8925E1-ACF6-419F-8A57-10DCD50BA367}"/>
                </a:ext>
              </a:extLst>
            </p:cNvPr>
            <p:cNvSpPr txBox="1"/>
            <p:nvPr/>
          </p:nvSpPr>
          <p:spPr>
            <a:xfrm>
              <a:off x="1530189" y="1797159"/>
              <a:ext cx="7529827" cy="313930"/>
            </a:xfrm>
            <a:prstGeom prst="rect">
              <a:avLst/>
            </a:prstGeom>
            <a:noFill/>
          </p:spPr>
          <p:txBody>
            <a:bodyPr wrap="square" lIns="91438" tIns="45719" rIns="91438" bIns="45719">
              <a:spAutoFit/>
            </a:bodyPr>
            <a:lstStyle/>
            <a:p>
              <a:pPr marL="0" lvl="1" indent="0" algn="just" defTabSz="666734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совершенствованию вопросов обеспечения пожарной безопасности </a:t>
              </a:r>
              <a:endParaRPr lang="ru-RU" sz="1600" b="1" dirty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C50BBE4C-873F-4DF1-81E6-C897B5C7DF45}"/>
                </a:ext>
              </a:extLst>
            </p:cNvPr>
            <p:cNvCxnSpPr/>
            <p:nvPr/>
          </p:nvCxnSpPr>
          <p:spPr>
            <a:xfrm>
              <a:off x="846927" y="1462906"/>
              <a:ext cx="432048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7FCF6F2-78CB-404C-B0DF-BDE1CCDA89A4}"/>
                </a:ext>
              </a:extLst>
            </p:cNvPr>
            <p:cNvSpPr/>
            <p:nvPr/>
          </p:nvSpPr>
          <p:spPr>
            <a:xfrm>
              <a:off x="1307533" y="143808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Sev01">
              <a:extLst>
                <a:ext uri="{FF2B5EF4-FFF2-40B4-BE49-F238E27FC236}">
                  <a16:creationId xmlns:a16="http://schemas.microsoft.com/office/drawing/2014/main" id="{1576CF6F-0553-4F7A-812C-6D75D88C68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8167" y="1317955"/>
              <a:ext cx="330226" cy="3302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000" b="1" dirty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Sev01">
              <a:extLst>
                <a:ext uri="{FF2B5EF4-FFF2-40B4-BE49-F238E27FC236}">
                  <a16:creationId xmlns:a16="http://schemas.microsoft.com/office/drawing/2014/main" id="{FB304E02-F326-41D0-B596-EBEC678BAE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4660" y="1769246"/>
              <a:ext cx="330226" cy="3302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97339E4-05D4-4BFC-A37B-FC241D5B873C}"/>
                </a:ext>
              </a:extLst>
            </p:cNvPr>
            <p:cNvSpPr/>
            <p:nvPr/>
          </p:nvSpPr>
          <p:spPr>
            <a:xfrm>
              <a:off x="56076" y="530397"/>
              <a:ext cx="8953506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ru-RU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ЗАКОНОПРОЕКТОМ ПРЕДЛАГАЕТСЯ ВНЕСТИ ПОПРАВКИ В СФЕРЕ ГРАЖДАНСКОЙ ЗАЩИТЫ, ПО:</a:t>
              </a:r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46685104-28CA-4CFD-A0FC-5F1C985444B3}"/>
                </a:ext>
              </a:extLst>
            </p:cNvPr>
            <p:cNvSpPr/>
            <p:nvPr/>
          </p:nvSpPr>
          <p:spPr>
            <a:xfrm rot="16200000" flipH="1">
              <a:off x="4538233" y="-3276898"/>
              <a:ext cx="45719" cy="8838440"/>
            </a:xfrm>
            <a:prstGeom prst="rect">
              <a:avLst/>
            </a:prstGeom>
            <a:pattFill prst="dkUpDiag">
              <a:fgClr>
                <a:srgbClr val="95C7F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AA4191AA-14AE-4132-89FA-FE0410BEA3A5}"/>
                </a:ext>
              </a:extLst>
            </p:cNvPr>
            <p:cNvCxnSpPr/>
            <p:nvPr/>
          </p:nvCxnSpPr>
          <p:spPr>
            <a:xfrm>
              <a:off x="854505" y="2355587"/>
              <a:ext cx="432048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Sev01">
              <a:extLst>
                <a:ext uri="{FF2B5EF4-FFF2-40B4-BE49-F238E27FC236}">
                  <a16:creationId xmlns:a16="http://schemas.microsoft.com/office/drawing/2014/main" id="{7085B535-9560-452D-A248-65FC664F00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2238" y="2199311"/>
              <a:ext cx="330226" cy="3302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A848A5-78BA-475B-B26F-F1A2B25294FD}"/>
                </a:ext>
              </a:extLst>
            </p:cNvPr>
            <p:cNvSpPr txBox="1"/>
            <p:nvPr/>
          </p:nvSpPr>
          <p:spPr>
            <a:xfrm>
              <a:off x="1539295" y="2236110"/>
              <a:ext cx="7529827" cy="313930"/>
            </a:xfrm>
            <a:prstGeom prst="rect">
              <a:avLst/>
            </a:prstGeom>
            <a:noFill/>
          </p:spPr>
          <p:txBody>
            <a:bodyPr wrap="square" lIns="91438" tIns="45719" rIns="91438" bIns="45719">
              <a:spAutoFit/>
            </a:bodyPr>
            <a:lstStyle/>
            <a:p>
              <a:pPr marL="0" lvl="1" indent="0" algn="just" defTabSz="666734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вопросам государственного материального резерва </a:t>
              </a:r>
              <a:endParaRPr lang="ru-RU" sz="1600" b="1" dirty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A3C641D0-6998-4484-9E6F-AA0D43B5D6D4}"/>
                </a:ext>
              </a:extLst>
            </p:cNvPr>
            <p:cNvSpPr/>
            <p:nvPr/>
          </p:nvSpPr>
          <p:spPr>
            <a:xfrm rot="16200000" flipH="1">
              <a:off x="4530779" y="-3909475"/>
              <a:ext cx="45719" cy="8838440"/>
            </a:xfrm>
            <a:prstGeom prst="rect">
              <a:avLst/>
            </a:prstGeom>
            <a:pattFill prst="dkUpDiag">
              <a:fgClr>
                <a:srgbClr val="95C7F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1B8AE7-82D9-4A45-A7E8-5D7B8F83E923}"/>
                </a:ext>
              </a:extLst>
            </p:cNvPr>
            <p:cNvSpPr txBox="1"/>
            <p:nvPr/>
          </p:nvSpPr>
          <p:spPr>
            <a:xfrm>
              <a:off x="1556168" y="2648811"/>
              <a:ext cx="57740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обеспечени</a:t>
              </a:r>
              <a:r>
                <a:rPr lang="kk-KZ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ю</a:t>
              </a:r>
              <a:r>
                <a:rPr lang="ru-RU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промышленной безопасности </a:t>
              </a:r>
              <a:endParaRPr lang="aa-ET" sz="1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ECB9C4-295C-45BE-991D-63CDD3BC045C}"/>
                </a:ext>
              </a:extLst>
            </p:cNvPr>
            <p:cNvSpPr txBox="1"/>
            <p:nvPr/>
          </p:nvSpPr>
          <p:spPr>
            <a:xfrm>
              <a:off x="1536941" y="3099211"/>
              <a:ext cx="752307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совершенствовани</a:t>
              </a:r>
              <a:r>
                <a:rPr lang="kk-KZ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ю</a:t>
              </a:r>
              <a:r>
                <a:rPr lang="ru-RU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вопросов по ликвидации последствий чрезвычайных ситуаций </a:t>
              </a:r>
              <a:endParaRPr lang="aa-ET" sz="16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33EE1B-436F-4F14-8AB5-F82874E1ED1B}"/>
                </a:ext>
              </a:extLst>
            </p:cNvPr>
            <p:cNvSpPr txBox="1"/>
            <p:nvPr/>
          </p:nvSpPr>
          <p:spPr>
            <a:xfrm>
              <a:off x="1542782" y="3632896"/>
              <a:ext cx="756525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обеспечени</a:t>
              </a:r>
              <a:r>
                <a:rPr lang="kk-KZ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ю</a:t>
              </a:r>
              <a:r>
                <a:rPr lang="ru-RU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единого подхода по приему и обработке информации </a:t>
              </a:r>
              <a:br>
                <a:rPr lang="ru-RU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</a:br>
              <a:r>
                <a:rPr lang="ru-RU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о происшествиях и взаимодействия органов управления экстренных служб </a:t>
              </a:r>
              <a:endParaRPr lang="aa-ET" sz="16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A43D62-B741-450E-991A-0FF7357E20EA}"/>
                </a:ext>
              </a:extLst>
            </p:cNvPr>
            <p:cNvSpPr txBox="1"/>
            <p:nvPr/>
          </p:nvSpPr>
          <p:spPr>
            <a:xfrm>
              <a:off x="1536940" y="4227323"/>
              <a:ext cx="757109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совершенствовани</a:t>
              </a:r>
              <a:r>
                <a:rPr lang="kk-KZ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ю</a:t>
              </a:r>
              <a:r>
                <a:rPr lang="ru-RU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норм по гражданской обороне </a:t>
              </a:r>
              <a:endParaRPr lang="aa-ET" sz="16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8DF85E-85A2-4D0E-94E4-B3A32821D1DB}"/>
                </a:ext>
              </a:extLst>
            </p:cNvPr>
            <p:cNvSpPr txBox="1"/>
            <p:nvPr/>
          </p:nvSpPr>
          <p:spPr>
            <a:xfrm>
              <a:off x="1542783" y="4632773"/>
              <a:ext cx="760121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совершенствовани</a:t>
              </a:r>
              <a:r>
                <a:rPr lang="kk-KZ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ю</a:t>
              </a:r>
              <a:r>
                <a:rPr lang="ru-RU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вопросов по предупреждению чрезвычайных ситуаций </a:t>
              </a:r>
              <a:endParaRPr lang="aa-ET" sz="1600" dirty="0"/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F0287654-8E64-4B1C-9D5E-CA936DA8CF32}"/>
                </a:ext>
              </a:extLst>
            </p:cNvPr>
            <p:cNvCxnSpPr/>
            <p:nvPr/>
          </p:nvCxnSpPr>
          <p:spPr>
            <a:xfrm>
              <a:off x="864196" y="3355563"/>
              <a:ext cx="432048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5FF4A701-A5D8-4A49-A360-D79DE085FB64}"/>
                </a:ext>
              </a:extLst>
            </p:cNvPr>
            <p:cNvCxnSpPr/>
            <p:nvPr/>
          </p:nvCxnSpPr>
          <p:spPr>
            <a:xfrm>
              <a:off x="864196" y="2815663"/>
              <a:ext cx="432048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3B1A606-020C-4414-885A-015E456CE796}"/>
                </a:ext>
              </a:extLst>
            </p:cNvPr>
            <p:cNvSpPr/>
            <p:nvPr/>
          </p:nvSpPr>
          <p:spPr>
            <a:xfrm>
              <a:off x="1324802" y="2790837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Sev01">
              <a:extLst>
                <a:ext uri="{FF2B5EF4-FFF2-40B4-BE49-F238E27FC236}">
                  <a16:creationId xmlns:a16="http://schemas.microsoft.com/office/drawing/2014/main" id="{47EB0038-0A55-4C7F-95C8-F8C44FD0C9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5436" y="2670712"/>
              <a:ext cx="330226" cy="3302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Sev01">
              <a:extLst>
                <a:ext uri="{FF2B5EF4-FFF2-40B4-BE49-F238E27FC236}">
                  <a16:creationId xmlns:a16="http://schemas.microsoft.com/office/drawing/2014/main" id="{2F30D314-EC5A-4A9F-846F-5951A5A831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1929" y="3199287"/>
              <a:ext cx="330226" cy="3302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5FC29042-5E3B-4DBE-9C34-D0F1766E12BA}"/>
                </a:ext>
              </a:extLst>
            </p:cNvPr>
            <p:cNvCxnSpPr/>
            <p:nvPr/>
          </p:nvCxnSpPr>
          <p:spPr>
            <a:xfrm>
              <a:off x="871774" y="3869342"/>
              <a:ext cx="432048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Sev01">
              <a:extLst>
                <a:ext uri="{FF2B5EF4-FFF2-40B4-BE49-F238E27FC236}">
                  <a16:creationId xmlns:a16="http://schemas.microsoft.com/office/drawing/2014/main" id="{D3CD7D69-D9C9-4B24-BB70-E561E2855D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9507" y="3713066"/>
              <a:ext cx="330226" cy="3302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000" b="1" dirty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E1D08718-0EB2-4504-98B1-2A99D442AAE8}"/>
                </a:ext>
              </a:extLst>
            </p:cNvPr>
            <p:cNvCxnSpPr/>
            <p:nvPr/>
          </p:nvCxnSpPr>
          <p:spPr>
            <a:xfrm>
              <a:off x="881264" y="4800904"/>
              <a:ext cx="432048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9CC9C719-B05C-43DD-ACFF-0C0097BB8090}"/>
                </a:ext>
              </a:extLst>
            </p:cNvPr>
            <p:cNvCxnSpPr/>
            <p:nvPr/>
          </p:nvCxnSpPr>
          <p:spPr>
            <a:xfrm>
              <a:off x="881264" y="4357596"/>
              <a:ext cx="432048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7CB2BF40-521B-4A54-90FB-D445D35093DB}"/>
                </a:ext>
              </a:extLst>
            </p:cNvPr>
            <p:cNvSpPr/>
            <p:nvPr/>
          </p:nvSpPr>
          <p:spPr>
            <a:xfrm>
              <a:off x="1341870" y="4332770"/>
              <a:ext cx="72000" cy="7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Sev01">
              <a:extLst>
                <a:ext uri="{FF2B5EF4-FFF2-40B4-BE49-F238E27FC236}">
                  <a16:creationId xmlns:a16="http://schemas.microsoft.com/office/drawing/2014/main" id="{CC532D66-AA42-4EE0-93EA-D1227D4FAE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2504" y="4212645"/>
              <a:ext cx="330226" cy="3302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2000" b="1" dirty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Sev01">
              <a:extLst>
                <a:ext uri="{FF2B5EF4-FFF2-40B4-BE49-F238E27FC236}">
                  <a16:creationId xmlns:a16="http://schemas.microsoft.com/office/drawing/2014/main" id="{A17E2DD7-ADA9-4307-8B82-7A1090766C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8997" y="4644628"/>
              <a:ext cx="330226" cy="3302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000" b="1" dirty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4E610568-C462-4D34-AD08-9AF7E8EF589D}"/>
                </a:ext>
              </a:extLst>
            </p:cNvPr>
            <p:cNvCxnSpPr>
              <a:cxnSpLocks/>
            </p:cNvCxnSpPr>
            <p:nvPr/>
          </p:nvCxnSpPr>
          <p:spPr>
            <a:xfrm>
              <a:off x="48786" y="334782"/>
              <a:ext cx="904544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A7B1E84-9066-4F03-A11D-0076A626A9D5}"/>
                </a:ext>
              </a:extLst>
            </p:cNvPr>
            <p:cNvSpPr txBox="1"/>
            <p:nvPr/>
          </p:nvSpPr>
          <p:spPr>
            <a:xfrm>
              <a:off x="-36345" y="11627"/>
              <a:ext cx="9135897" cy="369302"/>
            </a:xfrm>
            <a:prstGeom prst="rect">
              <a:avLst/>
            </a:prstGeom>
            <a:noFill/>
          </p:spPr>
          <p:txBody>
            <a:bodyPr wrap="square" lIns="91412" tIns="45705" rIns="91412" bIns="45705" rtlCol="0">
              <a:spAutoFit/>
            </a:bodyPr>
            <a:lstStyle>
              <a:defPPr>
                <a:defRPr lang="en-US"/>
              </a:defPPr>
              <a:lvl1pPr algn="ctr">
                <a:defRPr sz="1800" b="1">
                  <a:solidFill>
                    <a:srgbClr val="4472C4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defTabSz="291521"/>
              <a:r>
                <a:rPr lang="ru-RU" dirty="0"/>
                <a:t>ЗАКОНОПРОЕКТНАЯ ДЕЯТЕЛЬНОСТЬ</a:t>
              </a:r>
              <a:endParaRPr lang="kk-KZ" dirty="0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A5347B4A-962E-4CB8-911A-08EB67CAE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2222" y1="36719" x2="42222" y2="36719"/>
                          <a14:foregroundMark x1="43667" y1="21563" x2="43667" y2="21563"/>
                          <a14:foregroundMark x1="56778" y1="22344" x2="56778" y2="22344"/>
                          <a14:foregroundMark x1="50667" y1="44063" x2="50667" y2="44063"/>
                          <a14:foregroundMark x1="49556" y1="55937" x2="49556" y2="55937"/>
                          <a14:foregroundMark x1="29667" y1="60000" x2="29667" y2="60000"/>
                          <a14:foregroundMark x1="51222" y1="57500" x2="51222" y2="57500"/>
                          <a14:foregroundMark x1="44111" y1="57656" x2="44111" y2="57656"/>
                          <a14:foregroundMark x1="39889" y1="55937" x2="39889" y2="55937"/>
                          <a14:foregroundMark x1="40000" y1="54531" x2="40000" y2="54531"/>
                          <a14:foregroundMark x1="48778" y1="44688" x2="48778" y2="44688"/>
                          <a14:foregroundMark x1="50222" y1="53906" x2="50222" y2="53906"/>
                          <a14:foregroundMark x1="51333" y1="51406" x2="51333" y2="51406"/>
                          <a14:foregroundMark x1="52333" y1="50938" x2="52333" y2="50938"/>
                          <a14:foregroundMark x1="52444" y1="52812" x2="52778" y2="53281"/>
                          <a14:foregroundMark x1="53667" y1="54531" x2="53667" y2="54531"/>
                          <a14:foregroundMark x1="54222" y1="57500" x2="54222" y2="57500"/>
                          <a14:foregroundMark x1="58111" y1="55156" x2="58111" y2="55156"/>
                          <a14:foregroundMark x1="63000" y1="52969" x2="63000" y2="52969"/>
                          <a14:foregroundMark x1="65444" y1="52188" x2="65444" y2="52188"/>
                          <a14:foregroundMark x1="37444" y1="52812" x2="37444" y2="528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0" r="9418"/>
            <a:stretch/>
          </p:blipFill>
          <p:spPr>
            <a:xfrm>
              <a:off x="112603" y="1178863"/>
              <a:ext cx="575636" cy="508680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E351BE02-347A-4AB4-A436-7D2EC5AF90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4" b="94531" l="10000" r="90000">
                          <a14:foregroundMark x1="37667" y1="21484" x2="37667" y2="21484"/>
                          <a14:foregroundMark x1="55333" y1="2344" x2="55333" y2="2344"/>
                          <a14:foregroundMark x1="45778" y1="94531" x2="45778" y2="94531"/>
                          <a14:foregroundMark x1="52222" y1="43945" x2="52222" y2="439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01" r="27986"/>
            <a:stretch/>
          </p:blipFill>
          <p:spPr>
            <a:xfrm>
              <a:off x="157464" y="1662975"/>
              <a:ext cx="444541" cy="407934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BFC7BB2F-EFD7-486F-9F9D-951FDCEBE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40" y="2124510"/>
              <a:ext cx="409140" cy="409140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303E6D0E-4033-4255-879C-C15276DCC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14" y="2579034"/>
              <a:ext cx="412012" cy="41201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C0CD5CC6-A5BA-4FC6-AE81-213ABE5CE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22" y="4162525"/>
              <a:ext cx="440567" cy="380346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93985B74-EB05-4AE0-9D72-CFD2207FB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80" y="3676023"/>
              <a:ext cx="389307" cy="389307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5FFB9B3-C6A5-415D-8B70-46FC1B9D0F96}"/>
                </a:ext>
              </a:extLst>
            </p:cNvPr>
            <p:cNvSpPr txBox="1"/>
            <p:nvPr/>
          </p:nvSpPr>
          <p:spPr>
            <a:xfrm>
              <a:off x="8774349" y="4937314"/>
              <a:ext cx="37816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46552" y1="25097" x2="46552" y2="250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36" y="4612360"/>
              <a:ext cx="447916" cy="33336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83" t="36942" r="19110" b="37211"/>
            <a:stretch/>
          </p:blipFill>
          <p:spPr>
            <a:xfrm>
              <a:off x="175516" y="3166430"/>
              <a:ext cx="494517" cy="356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3182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8B1B06-336E-4D6E-8F7B-8BA0DC0BD66F}"/>
              </a:ext>
            </a:extLst>
          </p:cNvPr>
          <p:cNvSpPr txBox="1"/>
          <p:nvPr/>
        </p:nvSpPr>
        <p:spPr>
          <a:xfrm>
            <a:off x="2286000" y="2134948"/>
            <a:ext cx="4572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Благодарю за внимание! </a:t>
            </a:r>
            <a:endParaRPr lang="aa-E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5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ECAED65-9CF9-4A3E-8F7A-F6E4E6C70047}"/>
              </a:ext>
            </a:extLst>
          </p:cNvPr>
          <p:cNvGrpSpPr/>
          <p:nvPr/>
        </p:nvGrpSpPr>
        <p:grpSpPr>
          <a:xfrm>
            <a:off x="-36345" y="11627"/>
            <a:ext cx="9294290" cy="5178370"/>
            <a:chOff x="-36345" y="11627"/>
            <a:chExt cx="9294290" cy="5178370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6D720CE4-B9D3-4250-AF8D-9AD61209F34E}"/>
                </a:ext>
              </a:extLst>
            </p:cNvPr>
            <p:cNvCxnSpPr>
              <a:cxnSpLocks/>
            </p:cNvCxnSpPr>
            <p:nvPr/>
          </p:nvCxnSpPr>
          <p:spPr>
            <a:xfrm>
              <a:off x="48786" y="334782"/>
              <a:ext cx="904544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FE37A80-1706-1D8E-1F26-E08AE7820636}"/>
                </a:ext>
              </a:extLst>
            </p:cNvPr>
            <p:cNvSpPr txBox="1"/>
            <p:nvPr/>
          </p:nvSpPr>
          <p:spPr>
            <a:xfrm>
              <a:off x="8941777" y="4937314"/>
              <a:ext cx="21073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18D1D3B-FCE7-4592-A61D-2E51D4B1E5A8}"/>
                </a:ext>
              </a:extLst>
            </p:cNvPr>
            <p:cNvSpPr txBox="1"/>
            <p:nvPr/>
          </p:nvSpPr>
          <p:spPr>
            <a:xfrm>
              <a:off x="-36345" y="11627"/>
              <a:ext cx="9135897" cy="369302"/>
            </a:xfrm>
            <a:prstGeom prst="rect">
              <a:avLst/>
            </a:prstGeom>
            <a:noFill/>
          </p:spPr>
          <p:txBody>
            <a:bodyPr wrap="square" lIns="91412" tIns="45705" rIns="91412" bIns="45705" rtlCol="0">
              <a:spAutoFit/>
            </a:bodyPr>
            <a:lstStyle>
              <a:defPPr>
                <a:defRPr lang="en-US"/>
              </a:defPPr>
              <a:lvl1pPr algn="ctr">
                <a:defRPr sz="1800" b="1">
                  <a:solidFill>
                    <a:srgbClr val="4472C4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defTabSz="291521"/>
              <a:r>
                <a:rPr lang="ru-RU" dirty="0"/>
                <a:t>ОПЕРАТИВНО-СЛУЖЕБНАЯ ДЕЯТЕЛЬНОСТЬ</a:t>
              </a:r>
              <a:endParaRPr lang="kk-KZ" dirty="0"/>
            </a:p>
          </p:txBody>
        </p:sp>
        <p:graphicFrame>
          <p:nvGraphicFramePr>
            <p:cNvPr id="61" name="Диаграмма 60"/>
            <p:cNvGraphicFramePr/>
            <p:nvPr>
              <p:extLst>
                <p:ext uri="{D42A27DB-BD31-4B8C-83A1-F6EECF244321}">
                  <p14:modId xmlns:p14="http://schemas.microsoft.com/office/powerpoint/2010/main" val="491424661"/>
                </p:ext>
              </p:extLst>
            </p:nvPr>
          </p:nvGraphicFramePr>
          <p:xfrm>
            <a:off x="4813508" y="406976"/>
            <a:ext cx="4444437" cy="22243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4" name="Прямоугольник 63"/>
            <p:cNvSpPr/>
            <p:nvPr/>
          </p:nvSpPr>
          <p:spPr>
            <a:xfrm>
              <a:off x="4669720" y="733383"/>
              <a:ext cx="2967031" cy="669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9384" indent="-179384">
                <a:lnSpc>
                  <a:spcPts val="1500"/>
                </a:lnSpc>
                <a:buFont typeface="Wingdings" panose="05000000000000000000" pitchFamily="2" charset="2"/>
                <a:buChar char="Ø"/>
              </a:pP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</a:rPr>
                <a:t>зарегистрировано ЧС</a:t>
              </a:r>
              <a:r>
                <a:rPr lang="ru-RU" sz="1100" dirty="0"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8 694 </a:t>
              </a:r>
              <a:r>
                <a:rPr lang="ru-RU" sz="11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(</a:t>
              </a:r>
              <a:r>
                <a:rPr lang="ru-RU" sz="1100" i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+</a:t>
              </a:r>
              <a:r>
                <a:rPr lang="ru-RU" sz="1100" b="1" i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3,3%</a:t>
              </a:r>
              <a:r>
                <a:rPr lang="ru-RU" sz="11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)</a:t>
              </a:r>
              <a:endParaRPr lang="ru-RU" sz="1200" i="1" dirty="0"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179384" indent="-179384">
                <a:lnSpc>
                  <a:spcPts val="1500"/>
                </a:lnSpc>
                <a:buFont typeface="Wingdings" panose="05000000000000000000" pitchFamily="2" charset="2"/>
                <a:buChar char="Ø"/>
              </a:pP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</a:rPr>
                <a:t>пострадало </a:t>
              </a: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1 250</a:t>
              </a:r>
              <a:r>
                <a:rPr lang="ru-RU" sz="1100" dirty="0"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ru-RU" sz="11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(</a:t>
              </a:r>
              <a:r>
                <a:rPr lang="ru-RU" sz="1100" i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-</a:t>
              </a:r>
              <a:r>
                <a:rPr lang="ru-RU" sz="1100" b="1" i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7%</a:t>
              </a:r>
              <a:r>
                <a:rPr lang="ru-RU" sz="11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)</a:t>
              </a:r>
              <a:r>
                <a:rPr lang="ru-RU" sz="12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ru-RU" sz="1200" spc="50" dirty="0">
                  <a:latin typeface="Arial" panose="020B0604020202020204" pitchFamily="34" charset="0"/>
                  <a:ea typeface="Times New Roman" panose="02020603050405020304" pitchFamily="18" charset="0"/>
                </a:rPr>
                <a:t>чел. </a:t>
              </a:r>
            </a:p>
            <a:p>
              <a:pPr marL="179384" indent="-179384">
                <a:lnSpc>
                  <a:spcPts val="1500"/>
                </a:lnSpc>
                <a:buFont typeface="Wingdings" panose="05000000000000000000" pitchFamily="2" charset="2"/>
                <a:buChar char="Ø"/>
              </a:pP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</a:rPr>
                <a:t>погибло </a:t>
              </a: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495</a:t>
              </a: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ru-RU" sz="11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(</a:t>
              </a:r>
              <a:r>
                <a:rPr lang="ru-RU" sz="1100" i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-</a:t>
              </a:r>
              <a:r>
                <a:rPr lang="ru-RU" sz="1100" b="1" i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0,2%</a:t>
              </a:r>
              <a:r>
                <a:rPr lang="ru-RU" sz="11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)</a:t>
              </a:r>
              <a:r>
                <a:rPr lang="ru-RU" sz="12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</a:rPr>
                <a:t>чел. </a:t>
              </a:r>
              <a:endParaRPr lang="ru-RU" sz="1200" i="1" dirty="0"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CDBF8095-0B93-461F-9850-5592B94D20BA}"/>
                </a:ext>
              </a:extLst>
            </p:cNvPr>
            <p:cNvSpPr/>
            <p:nvPr/>
          </p:nvSpPr>
          <p:spPr>
            <a:xfrm>
              <a:off x="4726647" y="456773"/>
              <a:ext cx="3272434" cy="25166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800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FE54932C-75CA-4DF4-8E18-2110EC1A5735}"/>
                </a:ext>
              </a:extLst>
            </p:cNvPr>
            <p:cNvSpPr/>
            <p:nvPr/>
          </p:nvSpPr>
          <p:spPr>
            <a:xfrm>
              <a:off x="4705462" y="433977"/>
              <a:ext cx="329361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ЗА ВОСЕМЬ МЕСЯЦЕВ 2023 ГОДА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6A4FF8C-54DB-4EE1-AA83-F6E123C1E19C}"/>
                </a:ext>
              </a:extLst>
            </p:cNvPr>
            <p:cNvSpPr txBox="1"/>
            <p:nvPr/>
          </p:nvSpPr>
          <p:spPr>
            <a:xfrm>
              <a:off x="7852932" y="791951"/>
              <a:ext cx="44682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-6,9</a:t>
              </a:r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E86C855-642B-465E-A88D-9A0088F1C412}"/>
                </a:ext>
              </a:extLst>
            </p:cNvPr>
            <p:cNvSpPr txBox="1"/>
            <p:nvPr/>
          </p:nvSpPr>
          <p:spPr>
            <a:xfrm>
              <a:off x="5051917" y="1786094"/>
              <a:ext cx="5161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-32,9</a:t>
              </a:r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A9CC134-26E3-451D-9974-408650506DA6}"/>
                </a:ext>
              </a:extLst>
            </p:cNvPr>
            <p:cNvSpPr txBox="1"/>
            <p:nvPr/>
          </p:nvSpPr>
          <p:spPr>
            <a:xfrm>
              <a:off x="5387225" y="1785278"/>
              <a:ext cx="5161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-1,2</a:t>
              </a:r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96085AE-1D10-47BD-BBBF-B574F8D4BD20}"/>
                </a:ext>
              </a:extLst>
            </p:cNvPr>
            <p:cNvSpPr txBox="1"/>
            <p:nvPr/>
          </p:nvSpPr>
          <p:spPr>
            <a:xfrm>
              <a:off x="5719054" y="1770486"/>
              <a:ext cx="5161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+7,1</a:t>
              </a:r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DEB6B49-1BCC-419C-8EC3-98009311B220}"/>
                </a:ext>
              </a:extLst>
            </p:cNvPr>
            <p:cNvSpPr txBox="1"/>
            <p:nvPr/>
          </p:nvSpPr>
          <p:spPr>
            <a:xfrm>
              <a:off x="8123121" y="923005"/>
              <a:ext cx="5937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-11,2</a:t>
              </a:r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A84F8A4-1B38-415C-9D8C-12AD76738D7A}"/>
                </a:ext>
              </a:extLst>
            </p:cNvPr>
            <p:cNvSpPr txBox="1"/>
            <p:nvPr/>
          </p:nvSpPr>
          <p:spPr>
            <a:xfrm>
              <a:off x="8492834" y="891301"/>
              <a:ext cx="5161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+2,4</a:t>
              </a:r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B4A9BFA-0BD4-4492-82C7-74CFE6908F62}"/>
                </a:ext>
              </a:extLst>
            </p:cNvPr>
            <p:cNvSpPr txBox="1"/>
            <p:nvPr/>
          </p:nvSpPr>
          <p:spPr>
            <a:xfrm>
              <a:off x="6782475" y="1857963"/>
              <a:ext cx="5161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+8,9</a:t>
              </a:r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7D697-2B82-4E5C-B293-2E5929BA649A}"/>
                </a:ext>
              </a:extLst>
            </p:cNvPr>
            <p:cNvSpPr txBox="1"/>
            <p:nvPr/>
          </p:nvSpPr>
          <p:spPr>
            <a:xfrm>
              <a:off x="7109460" y="1877809"/>
              <a:ext cx="5161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-25,8</a:t>
              </a:r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C736843-1BE5-4392-85C5-11ABE97C8228}"/>
                </a:ext>
              </a:extLst>
            </p:cNvPr>
            <p:cNvSpPr txBox="1"/>
            <p:nvPr/>
          </p:nvSpPr>
          <p:spPr>
            <a:xfrm>
              <a:off x="6442184" y="1877809"/>
              <a:ext cx="5161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+43,2</a:t>
              </a:r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95" name="Диаграмма 94"/>
            <p:cNvGraphicFramePr/>
            <p:nvPr>
              <p:extLst>
                <p:ext uri="{D42A27DB-BD31-4B8C-83A1-F6EECF244321}">
                  <p14:modId xmlns:p14="http://schemas.microsoft.com/office/powerpoint/2010/main" val="1531382223"/>
                </p:ext>
              </p:extLst>
            </p:nvPr>
          </p:nvGraphicFramePr>
          <p:xfrm>
            <a:off x="4592066" y="3328051"/>
            <a:ext cx="4301627" cy="18619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0" name="TextBox 99"/>
            <p:cNvSpPr txBox="1"/>
            <p:nvPr/>
          </p:nvSpPr>
          <p:spPr>
            <a:xfrm>
              <a:off x="5020580" y="3546961"/>
              <a:ext cx="4917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+13,7%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323243" y="3604939"/>
              <a:ext cx="44604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-1,8%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017660" y="4399880"/>
              <a:ext cx="4855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-13,2%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334584" y="4387282"/>
              <a:ext cx="44604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-0,7%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E156C60-020D-45A2-ADC7-A253DD0F0340}"/>
                </a:ext>
              </a:extLst>
            </p:cNvPr>
            <p:cNvSpPr txBox="1"/>
            <p:nvPr/>
          </p:nvSpPr>
          <p:spPr>
            <a:xfrm>
              <a:off x="4742796" y="3694489"/>
              <a:ext cx="5161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-8,7</a:t>
              </a:r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8F2CC81-DA14-469C-BBAB-CB7FFE9E9A0F}"/>
                </a:ext>
              </a:extLst>
            </p:cNvPr>
            <p:cNvSpPr txBox="1"/>
            <p:nvPr/>
          </p:nvSpPr>
          <p:spPr>
            <a:xfrm>
              <a:off x="5667714" y="4310852"/>
              <a:ext cx="5161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+15,2</a:t>
              </a:r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DDEE587-E7DC-44EE-AF30-F48F7D9729B4}"/>
                </a:ext>
              </a:extLst>
            </p:cNvPr>
            <p:cNvSpPr txBox="1"/>
            <p:nvPr/>
          </p:nvSpPr>
          <p:spPr>
            <a:xfrm>
              <a:off x="6700258" y="4283331"/>
              <a:ext cx="5161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-28,7</a:t>
              </a:r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CA6CB07-379A-4B1C-B812-9DCB9218A082}"/>
                </a:ext>
              </a:extLst>
            </p:cNvPr>
            <p:cNvSpPr txBox="1"/>
            <p:nvPr/>
          </p:nvSpPr>
          <p:spPr>
            <a:xfrm>
              <a:off x="6983773" y="4378427"/>
              <a:ext cx="51614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-32,7</a:t>
              </a:r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55417B5-0F7A-4FBF-987F-6F938B962856}"/>
                </a:ext>
              </a:extLst>
            </p:cNvPr>
            <p:cNvSpPr txBox="1"/>
            <p:nvPr/>
          </p:nvSpPr>
          <p:spPr>
            <a:xfrm>
              <a:off x="7292560" y="4378427"/>
              <a:ext cx="45548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+3,4</a:t>
              </a:r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0B5A495-0941-4072-A2F9-B8FE63144A0E}"/>
                </a:ext>
              </a:extLst>
            </p:cNvPr>
            <p:cNvSpPr txBox="1"/>
            <p:nvPr/>
          </p:nvSpPr>
          <p:spPr>
            <a:xfrm>
              <a:off x="7778219" y="4490620"/>
              <a:ext cx="43252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-16</a:t>
              </a:r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B960CC4-A90F-4174-B0F5-DF7A118ED281}"/>
                </a:ext>
              </a:extLst>
            </p:cNvPr>
            <p:cNvSpPr txBox="1"/>
            <p:nvPr/>
          </p:nvSpPr>
          <p:spPr>
            <a:xfrm>
              <a:off x="8286901" y="4478455"/>
              <a:ext cx="45549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+5,7</a:t>
              </a:r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4723015" y="2555822"/>
              <a:ext cx="4420985" cy="35284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27" name="Прямоугольник: скругленные углы 9">
              <a:extLst>
                <a:ext uri="{FF2B5EF4-FFF2-40B4-BE49-F238E27FC236}">
                  <a16:creationId xmlns:a16="http://schemas.microsoft.com/office/drawing/2014/main" id="{FEF22C2E-E2EA-2178-C972-02EA119FBC04}"/>
                </a:ext>
              </a:extLst>
            </p:cNvPr>
            <p:cNvSpPr/>
            <p:nvPr/>
          </p:nvSpPr>
          <p:spPr>
            <a:xfrm>
              <a:off x="374806" y="713957"/>
              <a:ext cx="3817970" cy="4102997"/>
            </a:xfrm>
            <a:prstGeom prst="roundRect">
              <a:avLst>
                <a:gd name="adj" fmla="val 2993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  <p:sp>
          <p:nvSpPr>
            <p:cNvPr id="128" name="Прямоугольник 127">
              <a:extLst>
                <a:ext uri="{FF2B5EF4-FFF2-40B4-BE49-F238E27FC236}">
                  <a16:creationId xmlns:a16="http://schemas.microsoft.com/office/drawing/2014/main" id="{8D465621-3108-4BD4-A934-09E45D175D15}"/>
                </a:ext>
              </a:extLst>
            </p:cNvPr>
            <p:cNvSpPr/>
            <p:nvPr/>
          </p:nvSpPr>
          <p:spPr>
            <a:xfrm>
              <a:off x="373414" y="2624203"/>
              <a:ext cx="3834991" cy="5168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013"/>
            </a:p>
          </p:txBody>
        </p:sp>
        <p:sp>
          <p:nvSpPr>
            <p:cNvPr id="129" name="Rectangle 31"/>
            <p:cNvSpPr>
              <a:spLocks noChangeArrowheads="1"/>
            </p:cNvSpPr>
            <p:nvPr/>
          </p:nvSpPr>
          <p:spPr bwMode="auto">
            <a:xfrm>
              <a:off x="679587" y="441172"/>
              <a:ext cx="3081112" cy="538758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68486" tIns="34244" rIns="68486" bIns="34244" anchor="ctr"/>
            <a:lstStyle/>
            <a:p>
              <a:pPr marL="342900" indent="-342900" algn="ctr">
                <a:buFont typeface="Wingdings" panose="05000000000000000000" pitchFamily="2" charset="2"/>
                <a:buChar char="ü"/>
              </a:pPr>
              <a:r>
                <a:rPr lang="ru-RU" sz="21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УТВЕРЖДЕНЫ</a:t>
              </a:r>
              <a:endParaRPr lang="aa-ET" sz="2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0" name="Прямая соединительная линия 129">
              <a:extLst>
                <a:ext uri="{FF2B5EF4-FFF2-40B4-BE49-F238E27FC236}">
                  <a16:creationId xmlns:a16="http://schemas.microsoft.com/office/drawing/2014/main" id="{E2D77EE6-702B-4A82-BBBA-91EA7A9DEEA3}"/>
                </a:ext>
              </a:extLst>
            </p:cNvPr>
            <p:cNvCxnSpPr/>
            <p:nvPr/>
          </p:nvCxnSpPr>
          <p:spPr>
            <a:xfrm>
              <a:off x="801770" y="1725522"/>
              <a:ext cx="3028134" cy="0"/>
            </a:xfrm>
            <a:prstGeom prst="line">
              <a:avLst/>
            </a:prstGeom>
            <a:ln w="127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5A5919B-72C3-43C6-A797-511D188D34F6}"/>
                </a:ext>
              </a:extLst>
            </p:cNvPr>
            <p:cNvSpPr txBox="1"/>
            <p:nvPr/>
          </p:nvSpPr>
          <p:spPr>
            <a:xfrm>
              <a:off x="397314" y="923115"/>
              <a:ext cx="383704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ea typeface="Calibri" panose="020F0502020204030204" pitchFamily="34" charset="0"/>
                </a:rPr>
                <a:t>План</a:t>
              </a: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</a:rPr>
                <a:t> действий по ликвидации чрезвычайных ситуаций </a:t>
              </a:r>
              <a:r>
                <a:rPr lang="ru-RU" sz="1400" b="1" dirty="0">
                  <a:latin typeface="Arial" panose="020B0604020202020204" pitchFamily="34" charset="0"/>
                  <a:ea typeface="Calibri" panose="020F0502020204030204" pitchFamily="34" charset="0"/>
                </a:rPr>
                <a:t>глобального </a:t>
              </a:r>
            </a:p>
            <a:p>
              <a:pPr algn="ctr"/>
              <a:r>
                <a:rPr lang="ru-RU" sz="1400" b="1" dirty="0">
                  <a:latin typeface="Arial" panose="020B0604020202020204" pitchFamily="34" charset="0"/>
                  <a:ea typeface="Calibri" panose="020F0502020204030204" pitchFamily="34" charset="0"/>
                </a:rPr>
                <a:t>и регионального</a:t>
              </a: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ru-RU" sz="1400" b="1" dirty="0">
                  <a:latin typeface="Arial" panose="020B0604020202020204" pitchFamily="34" charset="0"/>
                  <a:ea typeface="Calibri" panose="020F0502020204030204" pitchFamily="34" charset="0"/>
                </a:rPr>
                <a:t>масштабов </a:t>
              </a:r>
              <a:endParaRPr lang="aa-ET" sz="900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4A07365-4633-4134-B861-63E4F74F356E}"/>
                </a:ext>
              </a:extLst>
            </p:cNvPr>
            <p:cNvSpPr txBox="1"/>
            <p:nvPr/>
          </p:nvSpPr>
          <p:spPr>
            <a:xfrm>
              <a:off x="417012" y="1818870"/>
              <a:ext cx="378757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ea typeface="Calibri" panose="020F0502020204030204" pitchFamily="34" charset="0"/>
                </a:rPr>
                <a:t>Комплексный план </a:t>
              </a: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</a:rPr>
                <a:t>первоочередных мер в сфере гражданской защиты </a:t>
              </a:r>
              <a:b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</a:rPr>
                <a:t>на 2023 - 2027 годы </a:t>
              </a:r>
              <a:endParaRPr lang="aa-ET" sz="1400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8F8DF6C-6DE0-4684-8E23-61A08DEF2824}"/>
                </a:ext>
              </a:extLst>
            </p:cNvPr>
            <p:cNvSpPr txBox="1"/>
            <p:nvPr/>
          </p:nvSpPr>
          <p:spPr>
            <a:xfrm>
              <a:off x="702111" y="2696441"/>
              <a:ext cx="30502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rgbClr val="00B05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РАЗРАБОТАНЫ</a:t>
              </a:r>
              <a:r>
                <a:rPr lang="ru-RU" dirty="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2D8C514-7681-4A8E-9BEC-4FBF02F97310}"/>
                </a:ext>
              </a:extLst>
            </p:cNvPr>
            <p:cNvSpPr txBox="1"/>
            <p:nvPr/>
          </p:nvSpPr>
          <p:spPr>
            <a:xfrm>
              <a:off x="394619" y="3990162"/>
              <a:ext cx="384243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проект </a:t>
              </a:r>
              <a:r>
                <a:rPr lang="ru-RU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Плана по совершенствованию системы предупреждения и ликвидации лесных пожаров на 2024-2027 гг.</a:t>
              </a:r>
              <a:endParaRPr lang="aa-E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41CA2C7-00DE-4227-B6E6-3432AD5BDA30}"/>
                </a:ext>
              </a:extLst>
            </p:cNvPr>
            <p:cNvSpPr txBox="1"/>
            <p:nvPr/>
          </p:nvSpPr>
          <p:spPr>
            <a:xfrm>
              <a:off x="572448" y="3349357"/>
              <a:ext cx="331878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ea typeface="Calibri" panose="020F0502020204030204" pitchFamily="34" charset="0"/>
                </a:rPr>
                <a:t>Алгоритм </a:t>
              </a: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</a:rPr>
                <a:t>реагирования на пожары</a:t>
              </a:r>
              <a:endParaRPr lang="aa-ET" sz="1400" dirty="0"/>
            </a:p>
          </p:txBody>
        </p:sp>
        <p:cxnSp>
          <p:nvCxnSpPr>
            <p:cNvPr id="136" name="Прямая соединительная линия 135">
              <a:extLst>
                <a:ext uri="{FF2B5EF4-FFF2-40B4-BE49-F238E27FC236}">
                  <a16:creationId xmlns:a16="http://schemas.microsoft.com/office/drawing/2014/main" id="{D816A966-FEA9-4AE2-9CF7-D412A318C5B8}"/>
                </a:ext>
              </a:extLst>
            </p:cNvPr>
            <p:cNvCxnSpPr/>
            <p:nvPr/>
          </p:nvCxnSpPr>
          <p:spPr>
            <a:xfrm>
              <a:off x="702111" y="3846849"/>
              <a:ext cx="3330947" cy="0"/>
            </a:xfrm>
            <a:prstGeom prst="line">
              <a:avLst/>
            </a:prstGeom>
            <a:ln w="127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4429125" y="705955"/>
              <a:ext cx="0" cy="4153229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Прямоугольник 137"/>
            <p:cNvSpPr/>
            <p:nvPr/>
          </p:nvSpPr>
          <p:spPr>
            <a:xfrm>
              <a:off x="6007448" y="2942093"/>
              <a:ext cx="3092279" cy="1054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9384" indent="-179384">
                <a:lnSpc>
                  <a:spcPts val="1500"/>
                </a:lnSpc>
                <a:buFont typeface="Wingdings" panose="05000000000000000000" pitchFamily="2" charset="2"/>
                <a:buChar char="Ø"/>
              </a:pP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</a:rPr>
                <a:t>совершено</a:t>
              </a:r>
              <a:r>
                <a:rPr lang="ru-RU" sz="1100" dirty="0"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59 913 </a:t>
              </a:r>
              <a:r>
                <a:rPr lang="ru-RU" sz="11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(</a:t>
              </a:r>
              <a:r>
                <a:rPr lang="ru-RU" sz="1100" i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+</a:t>
              </a:r>
              <a:r>
                <a:rPr lang="ru-RU" sz="1100" b="1" i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23%</a:t>
              </a:r>
              <a:r>
                <a:rPr lang="ru-RU" sz="11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) </a:t>
              </a: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</a:rPr>
                <a:t>выездов</a:t>
              </a:r>
            </a:p>
            <a:p>
              <a:pPr marL="179384" indent="-179384">
                <a:lnSpc>
                  <a:spcPts val="1500"/>
                </a:lnSpc>
                <a:buFont typeface="Wingdings" panose="05000000000000000000" pitchFamily="2" charset="2"/>
                <a:buChar char="Ø"/>
              </a:pP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</a:rPr>
                <a:t>спасено </a:t>
              </a: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 9 026</a:t>
              </a:r>
              <a:r>
                <a:rPr lang="ru-RU" sz="1100" dirty="0"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ru-RU" sz="11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(</a:t>
              </a:r>
              <a:r>
                <a:rPr lang="ru-RU" sz="1100" i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+</a:t>
              </a:r>
              <a:r>
                <a:rPr lang="ru-RU" sz="1100" b="1" i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4,5%</a:t>
              </a:r>
              <a:r>
                <a:rPr lang="ru-RU" sz="11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)</a:t>
              </a:r>
              <a:r>
                <a:rPr lang="ru-RU" sz="12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ru-RU" sz="1200" spc="50" dirty="0">
                  <a:latin typeface="Arial" panose="020B0604020202020204" pitchFamily="34" charset="0"/>
                  <a:ea typeface="Times New Roman" panose="02020603050405020304" pitchFamily="18" charset="0"/>
                </a:rPr>
                <a:t>чел. </a:t>
              </a:r>
            </a:p>
            <a:p>
              <a:pPr marL="179384" indent="-179384">
                <a:lnSpc>
                  <a:spcPts val="1500"/>
                </a:lnSpc>
                <a:buFont typeface="Wingdings" panose="05000000000000000000" pitchFamily="2" charset="2"/>
                <a:buChar char="Ø"/>
              </a:pP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</a:rPr>
                <a:t>эвакуировано </a:t>
              </a: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9 320</a:t>
              </a: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ru-RU" sz="11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(</a:t>
              </a:r>
              <a:r>
                <a:rPr lang="ru-RU" sz="1100" i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+</a:t>
              </a:r>
              <a:r>
                <a:rPr lang="ru-RU" sz="1100" b="1" i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35,9%</a:t>
              </a:r>
              <a:r>
                <a:rPr lang="ru-RU" sz="11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)</a:t>
              </a:r>
              <a:r>
                <a:rPr lang="ru-RU" sz="12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</a:rPr>
                <a:t>чел.</a:t>
              </a:r>
            </a:p>
            <a:p>
              <a:pPr marL="179384" indent="-179384">
                <a:lnSpc>
                  <a:spcPts val="1500"/>
                </a:lnSpc>
                <a:buFont typeface="Wingdings" panose="05000000000000000000" pitchFamily="2" charset="2"/>
                <a:buChar char="Ø"/>
              </a:pP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</a:rPr>
                <a:t>оказана первая медицинская помощь </a:t>
              </a: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3 653</a:t>
              </a: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ru-RU" sz="11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(</a:t>
              </a:r>
              <a:r>
                <a:rPr lang="ru-RU" sz="1100" i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+</a:t>
              </a:r>
              <a:r>
                <a:rPr lang="ru-RU" sz="1100" b="1" i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14,8%</a:t>
              </a:r>
              <a:r>
                <a:rPr lang="ru-RU" sz="11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)</a:t>
              </a:r>
              <a:r>
                <a:rPr lang="ru-RU" sz="12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ru-RU" sz="1200" dirty="0">
                  <a:latin typeface="Arial" panose="020B0604020202020204" pitchFamily="34" charset="0"/>
                  <a:ea typeface="Times New Roman" panose="02020603050405020304" pitchFamily="18" charset="0"/>
                </a:rPr>
                <a:t>пострадавшим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344E1BA-1C8A-4126-8C46-28A312C875E5}"/>
                </a:ext>
              </a:extLst>
            </p:cNvPr>
            <p:cNvSpPr txBox="1"/>
            <p:nvPr/>
          </p:nvSpPr>
          <p:spPr>
            <a:xfrm>
              <a:off x="4755586" y="2593548"/>
              <a:ext cx="265346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rgbClr val="740000"/>
                  </a:solidFill>
                  <a:latin typeface="Arial" pitchFamily="34" charset="0"/>
                  <a:cs typeface="Arial" pitchFamily="34" charset="0"/>
                </a:rPr>
                <a:t>МАТЕРИАЛЬНЫЙ УЩЕРБ </a:t>
              </a:r>
              <a:endParaRPr lang="aa-ET" sz="12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D639F94-05A5-4DC8-B420-9786B89D5B0B}"/>
                </a:ext>
              </a:extLst>
            </p:cNvPr>
            <p:cNvSpPr txBox="1"/>
            <p:nvPr/>
          </p:nvSpPr>
          <p:spPr>
            <a:xfrm>
              <a:off x="6664089" y="2512760"/>
              <a:ext cx="94552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9,17 </a:t>
              </a:r>
              <a:endParaRPr lang="aa-ET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5446EE4-19CE-47FF-AD93-62664BEC9252}"/>
                </a:ext>
              </a:extLst>
            </p:cNvPr>
            <p:cNvSpPr txBox="1"/>
            <p:nvPr/>
          </p:nvSpPr>
          <p:spPr>
            <a:xfrm>
              <a:off x="7381615" y="2547802"/>
              <a:ext cx="9181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(</a:t>
              </a:r>
              <a:r>
                <a:rPr lang="ru-RU" sz="900" b="1" i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+2,1 раза</a:t>
              </a:r>
              <a:r>
                <a:rPr lang="ru-RU" sz="900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)</a:t>
              </a:r>
              <a:r>
                <a:rPr lang="ru-RU" sz="900" b="1" i="1" dirty="0"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ru-RU" sz="900" b="1" dirty="0">
                  <a:latin typeface="Arial" panose="020B0604020202020204" pitchFamily="34" charset="0"/>
                  <a:ea typeface="Times New Roman" panose="02020603050405020304" pitchFamily="18" charset="0"/>
                </a:rPr>
                <a:t>млрд. тенге</a:t>
              </a:r>
              <a:endParaRPr lang="aa-ET" sz="900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65C4118-E4D8-4C32-8FEA-5B435ABD247F}"/>
                </a:ext>
              </a:extLst>
            </p:cNvPr>
            <p:cNvSpPr txBox="1"/>
            <p:nvPr/>
          </p:nvSpPr>
          <p:spPr>
            <a:xfrm>
              <a:off x="8028952" y="4478455"/>
              <a:ext cx="43974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+7,7</a:t>
              </a:r>
              <a:r>
                <a:rPr lang="en-US" sz="6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38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77FF2C5-AA50-47BD-87C4-0A1B01DBAEA7}"/>
              </a:ext>
            </a:extLst>
          </p:cNvPr>
          <p:cNvGrpSpPr/>
          <p:nvPr/>
        </p:nvGrpSpPr>
        <p:grpSpPr>
          <a:xfrm>
            <a:off x="0" y="30486"/>
            <a:ext cx="9152512" cy="5137660"/>
            <a:chOff x="0" y="30486"/>
            <a:chExt cx="9152512" cy="513766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68222" y="2283362"/>
              <a:ext cx="8810044" cy="1066902"/>
            </a:xfrm>
            <a:prstGeom prst="rect">
              <a:avLst/>
            </a:prstGeom>
            <a:pattFill prst="lt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D3E87F-EDFE-4518-9B8D-71ECA0C6283B}"/>
                </a:ext>
              </a:extLst>
            </p:cNvPr>
            <p:cNvSpPr txBox="1"/>
            <p:nvPr/>
          </p:nvSpPr>
          <p:spPr>
            <a:xfrm>
              <a:off x="2439643" y="30486"/>
              <a:ext cx="4294682" cy="369302"/>
            </a:xfrm>
            <a:prstGeom prst="rect">
              <a:avLst/>
            </a:prstGeom>
            <a:noFill/>
          </p:spPr>
          <p:txBody>
            <a:bodyPr wrap="square" lIns="91412" tIns="45705" rIns="91412" bIns="45705" rtlCol="0">
              <a:spAutoFit/>
            </a:bodyPr>
            <a:lstStyle>
              <a:defPPr>
                <a:defRPr lang="en-US"/>
              </a:defPPr>
              <a:lvl1pPr algn="ctr">
                <a:defRPr sz="1800" b="1">
                  <a:solidFill>
                    <a:srgbClr val="4472C4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defTabSz="291521"/>
              <a:r>
                <a:rPr lang="ru-RU" dirty="0"/>
                <a:t>ПРОМЫШЛЕННАЯ БЕЗОПАСНОСТЬ</a:t>
              </a:r>
              <a:endParaRPr lang="kk-KZ" dirty="0"/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CF395D9-8F65-4913-BD13-8086B34BC488}"/>
                </a:ext>
              </a:extLst>
            </p:cNvPr>
            <p:cNvCxnSpPr>
              <a:cxnSpLocks/>
            </p:cNvCxnSpPr>
            <p:nvPr/>
          </p:nvCxnSpPr>
          <p:spPr>
            <a:xfrm>
              <a:off x="8103" y="427092"/>
              <a:ext cx="913589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47125" y="2321998"/>
              <a:ext cx="25036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ТРАГЕДИЯ</a:t>
              </a: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по </a:t>
              </a:r>
              <a:r>
                <a:rPr lang="ru-RU" sz="14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вине</a:t>
              </a: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работодателя</a:t>
              </a: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на шахте </a:t>
              </a:r>
              <a:r>
                <a:rPr lang="ru-RU" sz="1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«Казахстанская»</a:t>
              </a:r>
              <a:endParaRPr lang="ru-RU" sz="1400" b="1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77236" y="2952028"/>
              <a:ext cx="17808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погибли </a:t>
              </a:r>
              <a:r>
                <a:rPr lang="ru-RU" sz="14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r>
                <a:rPr lang="ru-RU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горняков</a:t>
              </a:r>
              <a:endParaRPr lang="ru-RU" sz="14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63064" y="2544622"/>
              <a:ext cx="18037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пожар</a:t>
              </a:r>
              <a:r>
                <a:rPr lang="ru-RU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на шахте </a:t>
              </a:r>
            </a:p>
            <a:p>
              <a:pPr algn="ctr"/>
              <a:r>
                <a:rPr lang="ru-RU" sz="1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«Саранская» </a:t>
              </a:r>
              <a:endParaRPr lang="ru-RU" sz="1600" b="1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876" y="1978697"/>
              <a:ext cx="1879578" cy="1667485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654" y="1978208"/>
              <a:ext cx="1880182" cy="166797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29" name="Прямоугольник 28"/>
            <p:cNvSpPr/>
            <p:nvPr/>
          </p:nvSpPr>
          <p:spPr>
            <a:xfrm>
              <a:off x="851365" y="4361152"/>
              <a:ext cx="73702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НЕОБХОДИМО</a:t>
              </a:r>
              <a:r>
                <a:rPr lang="ru-RU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принять кардинальные меры в сфере промышленной безопасности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682279" y="4337952"/>
              <a:ext cx="7794064" cy="669531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356239" y="4482412"/>
              <a:ext cx="242997" cy="385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DBBAF1-86EA-DC69-75EA-1527E544EB60}"/>
                </a:ext>
              </a:extLst>
            </p:cNvPr>
            <p:cNvSpPr txBox="1"/>
            <p:nvPr/>
          </p:nvSpPr>
          <p:spPr>
            <a:xfrm>
              <a:off x="8850032" y="4937314"/>
              <a:ext cx="30248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Шеврон 41"/>
            <p:cNvSpPr/>
            <p:nvPr/>
          </p:nvSpPr>
          <p:spPr>
            <a:xfrm rot="5400000">
              <a:off x="4398389" y="1938071"/>
              <a:ext cx="397775" cy="4098991"/>
            </a:xfrm>
            <a:prstGeom prst="chevron">
              <a:avLst>
                <a:gd name="adj" fmla="val 478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36710" y="4482412"/>
              <a:ext cx="242997" cy="385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694067"/>
              <a:ext cx="1895475" cy="70825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ЗА 8 МЕСЕЯЦЕВ 2023 ГОДА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526176" y="860579"/>
              <a:ext cx="219205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ЗАРЕГИСТРИРОВАНЫ 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аварий</a:t>
              </a: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682279" y="1765300"/>
              <a:ext cx="7984485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Группа 11"/>
            <p:cNvGrpSpPr/>
            <p:nvPr/>
          </p:nvGrpSpPr>
          <p:grpSpPr>
            <a:xfrm>
              <a:off x="2310276" y="691180"/>
              <a:ext cx="1902460" cy="811045"/>
              <a:chOff x="1854200" y="-1943100"/>
              <a:chExt cx="1902460" cy="1079500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1854200" y="-1943100"/>
                <a:ext cx="215900" cy="10795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 rot="5400000">
                <a:off x="2697480" y="-2786380"/>
                <a:ext cx="215900" cy="19024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4760158" y="688353"/>
              <a:ext cx="1902460" cy="811045"/>
              <a:chOff x="1854200" y="-1943100"/>
              <a:chExt cx="1902460" cy="1079500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1854200" y="-1943100"/>
                <a:ext cx="215900" cy="10795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 rot="5400000">
                <a:off x="2697480" y="-2786380"/>
                <a:ext cx="215900" cy="19024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7210040" y="691246"/>
              <a:ext cx="1902460" cy="811045"/>
              <a:chOff x="1854200" y="-1943100"/>
              <a:chExt cx="1902460" cy="1079500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1854200" y="-1943100"/>
                <a:ext cx="215900" cy="10795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 rot="5400000">
                <a:off x="2697480" y="-2786380"/>
                <a:ext cx="215900" cy="19024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4991573" y="758344"/>
              <a:ext cx="2376089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ПРОВЕДЕНЫ</a:t>
              </a:r>
              <a:r>
                <a:rPr lang="kk-KZ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439</a:t>
              </a:r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профилактических контроля                           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1990510" y="555577"/>
              <a:ext cx="238745" cy="10763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7506961" y="865278"/>
              <a:ext cx="1551195" cy="810626"/>
              <a:chOff x="7506961" y="865278"/>
              <a:chExt cx="1551195" cy="810626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7520975" y="865278"/>
                <a:ext cx="128058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ВЫЯВЛЕНО</a:t>
                </a:r>
                <a:b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7506961" y="1173202"/>
                <a:ext cx="1551195" cy="50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ru-RU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10 838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нарушений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976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E0E1AC3-CD1D-49E9-84CD-776DDD5C9708}"/>
              </a:ext>
            </a:extLst>
          </p:cNvPr>
          <p:cNvGrpSpPr/>
          <p:nvPr/>
        </p:nvGrpSpPr>
        <p:grpSpPr>
          <a:xfrm>
            <a:off x="0" y="5840"/>
            <a:ext cx="9152512" cy="5137660"/>
            <a:chOff x="0" y="30486"/>
            <a:chExt cx="9152512" cy="5137660"/>
          </a:xfrm>
        </p:grpSpPr>
        <p:sp>
          <p:nvSpPr>
            <p:cNvPr id="56" name="Скругленный прямоугольник 17">
              <a:extLst>
                <a:ext uri="{FF2B5EF4-FFF2-40B4-BE49-F238E27FC236}">
                  <a16:creationId xmlns:a16="http://schemas.microsoft.com/office/drawing/2014/main" id="{F8E15289-77EE-E24D-3DED-C6016630AE10}"/>
                </a:ext>
              </a:extLst>
            </p:cNvPr>
            <p:cNvSpPr/>
            <p:nvPr/>
          </p:nvSpPr>
          <p:spPr>
            <a:xfrm>
              <a:off x="2352661" y="2505640"/>
              <a:ext cx="6660989" cy="1226760"/>
            </a:xfrm>
            <a:prstGeom prst="roundRect">
              <a:avLst>
                <a:gd name="adj" fmla="val 681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27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5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" name="Скругленный прямоугольник 17">
              <a:extLst>
                <a:ext uri="{FF2B5EF4-FFF2-40B4-BE49-F238E27FC236}">
                  <a16:creationId xmlns:a16="http://schemas.microsoft.com/office/drawing/2014/main" id="{F8E15289-77EE-E24D-3DED-C6016630AE10}"/>
                </a:ext>
              </a:extLst>
            </p:cNvPr>
            <p:cNvSpPr/>
            <p:nvPr/>
          </p:nvSpPr>
          <p:spPr>
            <a:xfrm>
              <a:off x="2339727" y="742305"/>
              <a:ext cx="6660989" cy="1569335"/>
            </a:xfrm>
            <a:prstGeom prst="roundRect">
              <a:avLst>
                <a:gd name="adj" fmla="val 681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27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5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D3E87F-EDFE-4518-9B8D-71ECA0C6283B}"/>
                </a:ext>
              </a:extLst>
            </p:cNvPr>
            <p:cNvSpPr txBox="1"/>
            <p:nvPr/>
          </p:nvSpPr>
          <p:spPr>
            <a:xfrm>
              <a:off x="0" y="30486"/>
              <a:ext cx="9135897" cy="369302"/>
            </a:xfrm>
            <a:prstGeom prst="rect">
              <a:avLst/>
            </a:prstGeom>
            <a:noFill/>
          </p:spPr>
          <p:txBody>
            <a:bodyPr wrap="square" lIns="91412" tIns="45705" rIns="91412" bIns="45705" rtlCol="0">
              <a:spAutoFit/>
            </a:bodyPr>
            <a:lstStyle>
              <a:defPPr>
                <a:defRPr lang="en-US"/>
              </a:defPPr>
              <a:lvl1pPr algn="ctr">
                <a:defRPr sz="1800" b="1">
                  <a:solidFill>
                    <a:srgbClr val="4472C4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defTabSz="291521"/>
              <a:r>
                <a:rPr lang="ru-RU" dirty="0"/>
                <a:t>СЕЙСМИЧЕСКАЯ БЕЗОПАСНОСТЬ</a:t>
              </a:r>
              <a:endParaRPr lang="kk-KZ" dirty="0"/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CF395D9-8F65-4913-BD13-8086B34BC488}"/>
                </a:ext>
              </a:extLst>
            </p:cNvPr>
            <p:cNvCxnSpPr>
              <a:cxnSpLocks/>
            </p:cNvCxnSpPr>
            <p:nvPr/>
          </p:nvCxnSpPr>
          <p:spPr>
            <a:xfrm>
              <a:off x="8103" y="427092"/>
              <a:ext cx="913589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DBBAF1-86EA-DC69-75EA-1527E544EB60}"/>
                </a:ext>
              </a:extLst>
            </p:cNvPr>
            <p:cNvSpPr txBox="1"/>
            <p:nvPr/>
          </p:nvSpPr>
          <p:spPr>
            <a:xfrm>
              <a:off x="8850032" y="4937314"/>
              <a:ext cx="30248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416267" y="3174599"/>
              <a:ext cx="114014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75114">
                <a:defRPr/>
              </a:pPr>
              <a:r>
                <a:rPr lang="ru-RU" sz="33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415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53291" y="1165398"/>
              <a:ext cx="2025802" cy="1159934"/>
            </a:xfrm>
            <a:prstGeom prst="rect">
              <a:avLst/>
            </a:prstGeom>
            <a:ln>
              <a:noFill/>
            </a:ln>
          </p:spPr>
          <p:txBody>
            <a:bodyPr wrap="square" lIns="51435" tIns="25718" rIns="51435" bIns="25718">
              <a:spAutoFit/>
            </a:bodyPr>
            <a:lstStyle/>
            <a:p>
              <a:pPr algn="ctr"/>
              <a:r>
                <a:rPr lang="ru-RU" sz="7200" b="1" cap="all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Tahoma"/>
                </a:rPr>
                <a:t>65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26673" y="1392061"/>
              <a:ext cx="1728395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75114">
                <a:defRPr/>
              </a:pPr>
              <a:r>
                <a:rPr lang="ru-RU" sz="45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121</a:t>
              </a:r>
              <a:r>
                <a:rPr lang="ru-RU" sz="3300" b="1" dirty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5" name="Прямоугольник: скругленные углы 9">
              <a:extLst>
                <a:ext uri="{FF2B5EF4-FFF2-40B4-BE49-F238E27FC236}">
                  <a16:creationId xmlns:a16="http://schemas.microsoft.com/office/drawing/2014/main" id="{FEF22C2E-E2EA-2178-C972-02EA119FBC04}"/>
                </a:ext>
              </a:extLst>
            </p:cNvPr>
            <p:cNvSpPr/>
            <p:nvPr/>
          </p:nvSpPr>
          <p:spPr>
            <a:xfrm>
              <a:off x="176379" y="551193"/>
              <a:ext cx="8874752" cy="3208026"/>
            </a:xfrm>
            <a:prstGeom prst="roundRect">
              <a:avLst>
                <a:gd name="adj" fmla="val 5175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A504BD3-2708-41B0-AAF0-B37C9EC260CF}"/>
                </a:ext>
              </a:extLst>
            </p:cNvPr>
            <p:cNvCxnSpPr/>
            <p:nvPr/>
          </p:nvCxnSpPr>
          <p:spPr>
            <a:xfrm flipV="1">
              <a:off x="5531644" y="755667"/>
              <a:ext cx="0" cy="152925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879000" y="4726578"/>
              <a:ext cx="647430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3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МЧС ИНИЦИИРОВАНА</a:t>
              </a:r>
              <a:r>
                <a:rPr lang="ru-RU" sz="13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разработка Комплексного плана в области сейсмологии</a:t>
              </a:r>
            </a:p>
          </p:txBody>
        </p:sp>
        <p:sp>
          <p:nvSpPr>
            <p:cNvPr id="18" name="Скругленный прямоугольник 17">
              <a:extLst>
                <a:ext uri="{FF2B5EF4-FFF2-40B4-BE49-F238E27FC236}">
                  <a16:creationId xmlns:a16="http://schemas.microsoft.com/office/drawing/2014/main" id="{F8E15289-77EE-E24D-3DED-C6016630AE10}"/>
                </a:ext>
              </a:extLst>
            </p:cNvPr>
            <p:cNvSpPr/>
            <p:nvPr/>
          </p:nvSpPr>
          <p:spPr>
            <a:xfrm>
              <a:off x="2402709" y="742306"/>
              <a:ext cx="1184406" cy="46153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21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48D957-932C-B3C6-92EA-16D17E9F0638}"/>
                </a:ext>
              </a:extLst>
            </p:cNvPr>
            <p:cNvSpPr txBox="1"/>
            <p:nvPr/>
          </p:nvSpPr>
          <p:spPr>
            <a:xfrm>
              <a:off x="253291" y="609827"/>
              <a:ext cx="2198807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1350" b="1" cap="all" dirty="0">
                  <a:solidFill>
                    <a:srgbClr val="002060"/>
                  </a:solidFill>
                  <a:latin typeface="Arial" panose="020B0604020202020204" pitchFamily="34" charset="0"/>
                  <a:cs typeface="Arial" pitchFamily="34" charset="0"/>
                  <a:sym typeface="Tahoma"/>
                </a:rPr>
                <a:t>За три года </a:t>
              </a:r>
            </a:p>
            <a:p>
              <a:pPr lvl="0" algn="ctr">
                <a:defRPr/>
              </a:pPr>
              <a:r>
                <a:rPr lang="ru-RU" sz="1350" b="1" cap="all" dirty="0">
                  <a:solidFill>
                    <a:srgbClr val="002060"/>
                  </a:solidFill>
                  <a:latin typeface="Arial" panose="020B0604020202020204" pitchFamily="34" charset="0"/>
                  <a:cs typeface="Arial" pitchFamily="34" charset="0"/>
                  <a:sym typeface="Tahoma"/>
                </a:rPr>
                <a:t>по республике </a:t>
              </a:r>
              <a:r>
                <a:rPr lang="ru-RU" sz="1350" b="1" cap="all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Tahoma"/>
                </a:rPr>
                <a:t>сейсмоусилено</a:t>
              </a:r>
              <a:endParaRPr lang="ru-RU" sz="1350" b="1" cap="all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Tahoma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565328-7401-0C28-F59B-982019D47C15}"/>
                </a:ext>
              </a:extLst>
            </p:cNvPr>
            <p:cNvSpPr txBox="1"/>
            <p:nvPr/>
          </p:nvSpPr>
          <p:spPr>
            <a:xfrm>
              <a:off x="255894" y="2505640"/>
              <a:ext cx="2023199" cy="536315"/>
            </a:xfrm>
            <a:prstGeom prst="roundRect">
              <a:avLst/>
            </a:prstGeom>
            <a:solidFill>
              <a:srgbClr val="002060"/>
            </a:solidFill>
            <a:ln>
              <a:noFill/>
              <a:prstDash val="lgDash"/>
            </a:ln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algn="ctr">
                <a:defRPr sz="3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ru-RU" sz="1350" dirty="0">
                  <a:solidFill>
                    <a:schemeClr val="bg1"/>
                  </a:solidFill>
                </a:rPr>
                <a:t>ТРЕБУЕТСЯ</a:t>
              </a:r>
            </a:p>
            <a:p>
              <a:r>
                <a:rPr lang="ru-RU" sz="1350" dirty="0">
                  <a:solidFill>
                    <a:schemeClr val="bg1"/>
                  </a:solidFill>
                </a:rPr>
                <a:t>СЕЙСМОУСИЛЕНИЕ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48D957-932C-B3C6-92EA-16D17E9F0638}"/>
                </a:ext>
              </a:extLst>
            </p:cNvPr>
            <p:cNvSpPr txBox="1"/>
            <p:nvPr/>
          </p:nvSpPr>
          <p:spPr>
            <a:xfrm>
              <a:off x="166788" y="2154700"/>
              <a:ext cx="219880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1200" b="1" cap="all" dirty="0">
                  <a:solidFill>
                    <a:srgbClr val="002060"/>
                  </a:solidFill>
                  <a:latin typeface="Arial" panose="020B0604020202020204" pitchFamily="34" charset="0"/>
                  <a:cs typeface="Arial" pitchFamily="34" charset="0"/>
                  <a:sym typeface="Tahoma"/>
                </a:rPr>
                <a:t>Жилых домов</a:t>
              </a: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4A504BD3-2708-41B0-AAF0-B37C9EC260CF}"/>
                </a:ext>
              </a:extLst>
            </p:cNvPr>
            <p:cNvCxnSpPr/>
            <p:nvPr/>
          </p:nvCxnSpPr>
          <p:spPr>
            <a:xfrm flipV="1">
              <a:off x="3635257" y="755667"/>
              <a:ext cx="0" cy="152925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4A504BD3-2708-41B0-AAF0-B37C9EC260CF}"/>
                </a:ext>
              </a:extLst>
            </p:cNvPr>
            <p:cNvCxnSpPr/>
            <p:nvPr/>
          </p:nvCxnSpPr>
          <p:spPr>
            <a:xfrm flipV="1">
              <a:off x="7001006" y="755667"/>
              <a:ext cx="0" cy="152925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2664753" y="834574"/>
              <a:ext cx="6569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</a:t>
              </a:r>
              <a:endParaRPr lang="ru-RU" sz="21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707137" y="1394344"/>
              <a:ext cx="1728395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75114">
                <a:defRPr/>
              </a:pPr>
              <a:r>
                <a:rPr lang="ru-RU" sz="45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r>
                <a:rPr lang="ru-RU" sz="3300" b="1" dirty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F8E15289-77EE-E24D-3DED-C6016630AE10}"/>
                </a:ext>
              </a:extLst>
            </p:cNvPr>
            <p:cNvSpPr/>
            <p:nvPr/>
          </p:nvSpPr>
          <p:spPr>
            <a:xfrm>
              <a:off x="3698641" y="744589"/>
              <a:ext cx="1776710" cy="46153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21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590121" y="729528"/>
              <a:ext cx="19943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ОБЪЕКТОВ</a:t>
              </a:r>
            </a:p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ЗДРАВООХРАНЕНИЯ</a:t>
              </a:r>
              <a:endParaRPr lang="ru-RU" sz="21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425543" y="1392061"/>
              <a:ext cx="1728395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75114">
                <a:defRPr/>
              </a:pPr>
              <a:r>
                <a:rPr lang="ru-RU" sz="45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r>
                <a:rPr lang="ru-RU" sz="3300" b="1" dirty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F8E15289-77EE-E24D-3DED-C6016630AE10}"/>
                </a:ext>
              </a:extLst>
            </p:cNvPr>
            <p:cNvSpPr/>
            <p:nvPr/>
          </p:nvSpPr>
          <p:spPr>
            <a:xfrm>
              <a:off x="5619287" y="742306"/>
              <a:ext cx="1334868" cy="46153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21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617862" y="740539"/>
              <a:ext cx="14039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ДОШКОЛЬНЫХ </a:t>
              </a:r>
            </a:p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УЧРЕЖДЕНИЙ </a:t>
              </a:r>
              <a:endParaRPr lang="ru-RU" sz="21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161523" y="1392061"/>
              <a:ext cx="1728395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75114">
                <a:defRPr/>
              </a:pPr>
              <a:r>
                <a:rPr lang="ru-RU" sz="45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r>
                <a:rPr lang="ru-RU" sz="3300" b="1" dirty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id="{F8E15289-77EE-E24D-3DED-C6016630AE10}"/>
                </a:ext>
              </a:extLst>
            </p:cNvPr>
            <p:cNvSpPr/>
            <p:nvPr/>
          </p:nvSpPr>
          <p:spPr>
            <a:xfrm>
              <a:off x="7059752" y="742306"/>
              <a:ext cx="1888815" cy="61720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21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035698" y="755149"/>
              <a:ext cx="19890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ОБЩЕСТВЕННО-</a:t>
              </a:r>
            </a:p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ПРОИЗВОДСТВЕННЫХ </a:t>
              </a:r>
            </a:p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ЗДАНИЙ</a:t>
              </a:r>
              <a:endParaRPr lang="ru-RU" sz="21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Скругленный прямоугольник 42">
              <a:extLst>
                <a:ext uri="{FF2B5EF4-FFF2-40B4-BE49-F238E27FC236}">
                  <a16:creationId xmlns:a16="http://schemas.microsoft.com/office/drawing/2014/main" id="{F8E15289-77EE-E24D-3DED-C6016630AE10}"/>
                </a:ext>
              </a:extLst>
            </p:cNvPr>
            <p:cNvSpPr/>
            <p:nvPr/>
          </p:nvSpPr>
          <p:spPr>
            <a:xfrm>
              <a:off x="2402709" y="2573818"/>
              <a:ext cx="1184406" cy="4615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21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664753" y="2666087"/>
              <a:ext cx="6569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</a:t>
              </a:r>
              <a:endParaRPr lang="ru-RU" sz="2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Скругленный прямоугольник 44">
              <a:extLst>
                <a:ext uri="{FF2B5EF4-FFF2-40B4-BE49-F238E27FC236}">
                  <a16:creationId xmlns:a16="http://schemas.microsoft.com/office/drawing/2014/main" id="{F8E15289-77EE-E24D-3DED-C6016630AE10}"/>
                </a:ext>
              </a:extLst>
            </p:cNvPr>
            <p:cNvSpPr/>
            <p:nvPr/>
          </p:nvSpPr>
          <p:spPr>
            <a:xfrm>
              <a:off x="3698641" y="2576101"/>
              <a:ext cx="1776710" cy="4615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21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590121" y="2561040"/>
              <a:ext cx="19943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ОБЪЕКТОВ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ЗДРАВООХРАНЕНИЯ</a:t>
              </a:r>
              <a:endParaRPr lang="ru-RU" sz="2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Скругленный прямоугольник 46">
              <a:extLst>
                <a:ext uri="{FF2B5EF4-FFF2-40B4-BE49-F238E27FC236}">
                  <a16:creationId xmlns:a16="http://schemas.microsoft.com/office/drawing/2014/main" id="{F8E15289-77EE-E24D-3DED-C6016630AE10}"/>
                </a:ext>
              </a:extLst>
            </p:cNvPr>
            <p:cNvSpPr/>
            <p:nvPr/>
          </p:nvSpPr>
          <p:spPr>
            <a:xfrm>
              <a:off x="5619287" y="2573818"/>
              <a:ext cx="1334868" cy="46153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21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617862" y="2572052"/>
              <a:ext cx="14039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ДОШКОЛЬНЫХ 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УЧРЕЖДЕНИЙ </a:t>
              </a:r>
              <a:endParaRPr lang="ru-RU" sz="2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Скругленный прямоугольник 48">
              <a:extLst>
                <a:ext uri="{FF2B5EF4-FFF2-40B4-BE49-F238E27FC236}">
                  <a16:creationId xmlns:a16="http://schemas.microsoft.com/office/drawing/2014/main" id="{F8E15289-77EE-E24D-3DED-C6016630AE10}"/>
                </a:ext>
              </a:extLst>
            </p:cNvPr>
            <p:cNvSpPr/>
            <p:nvPr/>
          </p:nvSpPr>
          <p:spPr>
            <a:xfrm>
              <a:off x="7059752" y="2573818"/>
              <a:ext cx="1888815" cy="61720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21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035698" y="2586661"/>
              <a:ext cx="19890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ОБЩЕСТВЕННО-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ПРОИЗВОДСТВЕННЫХ </a:t>
              </a: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ЗДАНИЙ</a:t>
              </a:r>
              <a:endParaRPr lang="ru-RU" sz="2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55894" y="3041956"/>
              <a:ext cx="2025802" cy="513603"/>
            </a:xfrm>
            <a:prstGeom prst="rect">
              <a:avLst/>
            </a:prstGeom>
            <a:ln>
              <a:noFill/>
            </a:ln>
          </p:spPr>
          <p:txBody>
            <a:bodyPr wrap="square" lIns="51435" tIns="25718" rIns="51435" bIns="25718">
              <a:spAutoFit/>
            </a:bodyPr>
            <a:lstStyle/>
            <a:p>
              <a:pPr algn="ctr"/>
              <a:r>
                <a:rPr lang="ru-RU" sz="3000" b="1" cap="all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Tahoma"/>
                </a:rPr>
                <a:t>5 567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148D957-932C-B3C6-92EA-16D17E9F0638}"/>
                </a:ext>
              </a:extLst>
            </p:cNvPr>
            <p:cNvSpPr txBox="1"/>
            <p:nvPr/>
          </p:nvSpPr>
          <p:spPr>
            <a:xfrm>
              <a:off x="203902" y="3478486"/>
              <a:ext cx="219880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1200" b="1" cap="all" dirty="0">
                  <a:solidFill>
                    <a:srgbClr val="002060"/>
                  </a:solidFill>
                  <a:latin typeface="Arial" panose="020B0604020202020204" pitchFamily="34" charset="0"/>
                  <a:cs typeface="Arial" pitchFamily="34" charset="0"/>
                  <a:sym typeface="Tahoma"/>
                </a:rPr>
                <a:t>Жилых домов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983041" y="3182138"/>
              <a:ext cx="114014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75114">
                <a:defRPr/>
              </a:pPr>
              <a:r>
                <a:rPr lang="ru-RU" sz="33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341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716649" y="3172101"/>
              <a:ext cx="114014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75114">
                <a:defRPr/>
              </a:pPr>
              <a:r>
                <a:rPr lang="ru-RU" sz="33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214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7455677" y="3172101"/>
              <a:ext cx="114014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75114">
                <a:defRPr/>
              </a:pPr>
              <a:r>
                <a:rPr lang="ru-RU" sz="33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770</a:t>
              </a:r>
            </a:p>
          </p:txBody>
        </p: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504BD3-2708-41B0-AAF0-B37C9EC260CF}"/>
                </a:ext>
              </a:extLst>
            </p:cNvPr>
            <p:cNvCxnSpPr/>
            <p:nvPr/>
          </p:nvCxnSpPr>
          <p:spPr>
            <a:xfrm flipV="1">
              <a:off x="5529726" y="2758218"/>
              <a:ext cx="0" cy="94954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4A504BD3-2708-41B0-AAF0-B37C9EC260CF}"/>
                </a:ext>
              </a:extLst>
            </p:cNvPr>
            <p:cNvCxnSpPr/>
            <p:nvPr/>
          </p:nvCxnSpPr>
          <p:spPr>
            <a:xfrm flipV="1">
              <a:off x="3633339" y="2758218"/>
              <a:ext cx="0" cy="94954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4A504BD3-2708-41B0-AAF0-B37C9EC260CF}"/>
                </a:ext>
              </a:extLst>
            </p:cNvPr>
            <p:cNvCxnSpPr/>
            <p:nvPr/>
          </p:nvCxnSpPr>
          <p:spPr>
            <a:xfrm flipV="1">
              <a:off x="6999089" y="2758218"/>
              <a:ext cx="0" cy="94954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4A504BD3-2708-41B0-AAF0-B37C9EC260CF}"/>
                </a:ext>
              </a:extLst>
            </p:cNvPr>
            <p:cNvCxnSpPr/>
            <p:nvPr/>
          </p:nvCxnSpPr>
          <p:spPr>
            <a:xfrm>
              <a:off x="344786" y="2431879"/>
              <a:ext cx="8566903" cy="859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Прямоугольник 62"/>
            <p:cNvSpPr/>
            <p:nvPr/>
          </p:nvSpPr>
          <p:spPr>
            <a:xfrm>
              <a:off x="836025" y="4346811"/>
              <a:ext cx="5660025" cy="322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7175" indent="-257175" algn="just">
                <a:lnSpc>
                  <a:spcPct val="115000"/>
                </a:lnSpc>
                <a:buFont typeface="Wingdings" panose="05000000000000000000" pitchFamily="2" charset="2"/>
                <a:buChar char="ü"/>
              </a:pPr>
              <a:r>
                <a:rPr lang="ru-RU" sz="13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2023г. планируется завершить </a:t>
              </a:r>
              <a:r>
                <a:rPr lang="en-US" sz="13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r>
                <a:rPr lang="ru-RU" sz="13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-й этап строительство </a:t>
              </a:r>
              <a:r>
                <a:rPr lang="ru-RU" sz="13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станций 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836260" y="3836673"/>
              <a:ext cx="8053657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7175" indent="-257175">
                <a:buFont typeface="Wingdings" panose="05000000000000000000" pitchFamily="2" charset="2"/>
                <a:buChar char="ü"/>
              </a:pPr>
              <a:r>
                <a:rPr lang="ru-RU" sz="13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Прогноз землетрясения проводится СОМЭ и Институтом сейсмологии которые имеют </a:t>
              </a:r>
              <a:r>
                <a:rPr lang="ru-RU" sz="13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 станций</a:t>
              </a:r>
            </a:p>
          </p:txBody>
        </p: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4A504BD3-2708-41B0-AAF0-B37C9EC260CF}"/>
                </a:ext>
              </a:extLst>
            </p:cNvPr>
            <p:cNvCxnSpPr/>
            <p:nvPr/>
          </p:nvCxnSpPr>
          <p:spPr>
            <a:xfrm flipV="1">
              <a:off x="764616" y="3912103"/>
              <a:ext cx="0" cy="599704"/>
            </a:xfrm>
            <a:prstGeom prst="line">
              <a:avLst/>
            </a:prstGeom>
            <a:ln w="571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4A504BD3-2708-41B0-AAF0-B37C9EC260CF}"/>
                </a:ext>
              </a:extLst>
            </p:cNvPr>
            <p:cNvCxnSpPr/>
            <p:nvPr/>
          </p:nvCxnSpPr>
          <p:spPr>
            <a:xfrm flipV="1">
              <a:off x="764616" y="4714787"/>
              <a:ext cx="0" cy="366092"/>
            </a:xfrm>
            <a:prstGeom prst="line">
              <a:avLst/>
            </a:prstGeom>
            <a:ln w="571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9" descr="C:\Users\Администратор\Desktop\ФОТО ФОТО ФОТО\png-transparent-financial-audit-computer-icons-accounting-others-miscellaneous-angle-compan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43" b="99130" l="2391" r="100000">
                          <a14:foregroundMark x1="47717" y1="11087" x2="47717" y2="11087"/>
                          <a14:foregroundMark x1="73913" y1="14348" x2="73913" y2="14348"/>
                          <a14:foregroundMark x1="57717" y1="31522" x2="57717" y2="31522"/>
                          <a14:foregroundMark x1="54674" y1="39783" x2="54674" y2="39783"/>
                          <a14:foregroundMark x1="52500" y1="48478" x2="52500" y2="48478"/>
                          <a14:foregroundMark x1="54022" y1="56196" x2="54022" y2="56196"/>
                          <a14:foregroundMark x1="54239" y1="65435" x2="54239" y2="65435"/>
                          <a14:foregroundMark x1="61196" y1="79130" x2="61196" y2="791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40" y="3956184"/>
              <a:ext cx="501317" cy="501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490" l="0" r="98061">
                          <a14:foregroundMark x1="78163" y1="42959" x2="78163" y2="42959"/>
                          <a14:foregroundMark x1="93776" y1="43163" x2="93776" y2="43163"/>
                          <a14:foregroundMark x1="50408" y1="72551" x2="50408" y2="72551"/>
                          <a14:foregroundMark x1="93980" y1="27755" x2="93980" y2="27755"/>
                          <a14:foregroundMark x1="37551" y1="32245" x2="37551" y2="32245"/>
                          <a14:foregroundMark x1="19796" y1="26531" x2="19796" y2="26531"/>
                          <a14:foregroundMark x1="22857" y1="65816" x2="22857" y2="65816"/>
                          <a14:foregroundMark x1="24490" y1="74184" x2="24490" y2="74184"/>
                          <a14:foregroundMark x1="28163" y1="82551" x2="28163" y2="82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35" y="4658094"/>
              <a:ext cx="391649" cy="391649"/>
            </a:xfrm>
            <a:prstGeom prst="rect">
              <a:avLst/>
            </a:prstGeom>
          </p:spPr>
        </p:pic>
        <p:sp>
          <p:nvSpPr>
            <p:cNvPr id="62" name="Прямоугольник 61"/>
            <p:cNvSpPr/>
            <p:nvPr/>
          </p:nvSpPr>
          <p:spPr>
            <a:xfrm>
              <a:off x="836026" y="4094000"/>
              <a:ext cx="8215106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7175" indent="-257175">
                <a:buFont typeface="Wingdings" panose="05000000000000000000" pitchFamily="2" charset="2"/>
                <a:buChar char="ü"/>
              </a:pPr>
              <a:r>
                <a:rPr lang="ru-RU" sz="13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2022г. завершен </a:t>
              </a:r>
              <a:r>
                <a:rPr lang="en-US" sz="13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I-</a:t>
              </a:r>
              <a:r>
                <a:rPr lang="ru-RU" sz="13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й этап строительство с установкой </a:t>
              </a:r>
              <a:r>
                <a:rPr lang="ru-RU" sz="13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станций </a:t>
              </a:r>
              <a:r>
                <a:rPr lang="ru-RU" sz="12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(с системой раннего оповещения) </a:t>
              </a:r>
              <a:endParaRPr lang="ru-RU" sz="13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36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55F78C2-F1F9-4D9D-BF7E-C36149117B45}"/>
              </a:ext>
            </a:extLst>
          </p:cNvPr>
          <p:cNvGrpSpPr/>
          <p:nvPr/>
        </p:nvGrpSpPr>
        <p:grpSpPr>
          <a:xfrm>
            <a:off x="-358565" y="30486"/>
            <a:ext cx="9511077" cy="5137660"/>
            <a:chOff x="-358565" y="30486"/>
            <a:chExt cx="9511077" cy="5137660"/>
          </a:xfrm>
        </p:grpSpPr>
        <p:sp>
          <p:nvSpPr>
            <p:cNvPr id="131" name="Shape 3633"/>
            <p:cNvSpPr/>
            <p:nvPr/>
          </p:nvSpPr>
          <p:spPr>
            <a:xfrm>
              <a:off x="1203527" y="1359967"/>
              <a:ext cx="5943903" cy="31976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40" y="80732"/>
                  </a:moveTo>
                  <a:lnTo>
                    <a:pt x="8459" y="79359"/>
                  </a:lnTo>
                  <a:lnTo>
                    <a:pt x="7548" y="79908"/>
                  </a:lnTo>
                  <a:lnTo>
                    <a:pt x="6507" y="78535"/>
                  </a:lnTo>
                  <a:lnTo>
                    <a:pt x="6507" y="77437"/>
                  </a:lnTo>
                  <a:lnTo>
                    <a:pt x="7809" y="77437"/>
                  </a:lnTo>
                  <a:lnTo>
                    <a:pt x="6507" y="73318"/>
                  </a:lnTo>
                  <a:lnTo>
                    <a:pt x="4945" y="70572"/>
                  </a:lnTo>
                  <a:lnTo>
                    <a:pt x="2993" y="69748"/>
                  </a:lnTo>
                  <a:lnTo>
                    <a:pt x="2733" y="70572"/>
                  </a:lnTo>
                  <a:lnTo>
                    <a:pt x="1691" y="68924"/>
                  </a:lnTo>
                  <a:lnTo>
                    <a:pt x="1952" y="68100"/>
                  </a:lnTo>
                  <a:lnTo>
                    <a:pt x="1301" y="66727"/>
                  </a:lnTo>
                  <a:lnTo>
                    <a:pt x="0" y="65629"/>
                  </a:lnTo>
                  <a:lnTo>
                    <a:pt x="390" y="63432"/>
                  </a:lnTo>
                  <a:lnTo>
                    <a:pt x="780" y="59862"/>
                  </a:lnTo>
                  <a:lnTo>
                    <a:pt x="390" y="58764"/>
                  </a:lnTo>
                  <a:lnTo>
                    <a:pt x="130" y="55743"/>
                  </a:lnTo>
                  <a:lnTo>
                    <a:pt x="780" y="55194"/>
                  </a:lnTo>
                  <a:lnTo>
                    <a:pt x="1431" y="53272"/>
                  </a:lnTo>
                  <a:lnTo>
                    <a:pt x="1431" y="51899"/>
                  </a:lnTo>
                  <a:lnTo>
                    <a:pt x="2082" y="50526"/>
                  </a:lnTo>
                  <a:lnTo>
                    <a:pt x="3644" y="53272"/>
                  </a:lnTo>
                  <a:lnTo>
                    <a:pt x="3904" y="54645"/>
                  </a:lnTo>
                  <a:lnTo>
                    <a:pt x="4945" y="55743"/>
                  </a:lnTo>
                  <a:lnTo>
                    <a:pt x="5856" y="55743"/>
                  </a:lnTo>
                  <a:lnTo>
                    <a:pt x="5856" y="53821"/>
                  </a:lnTo>
                  <a:lnTo>
                    <a:pt x="6247" y="53272"/>
                  </a:lnTo>
                  <a:lnTo>
                    <a:pt x="5336" y="48329"/>
                  </a:lnTo>
                  <a:lnTo>
                    <a:pt x="6507" y="48329"/>
                  </a:lnTo>
                  <a:lnTo>
                    <a:pt x="7288" y="48329"/>
                  </a:lnTo>
                  <a:lnTo>
                    <a:pt x="7288" y="46407"/>
                  </a:lnTo>
                  <a:lnTo>
                    <a:pt x="6898" y="45583"/>
                  </a:lnTo>
                  <a:lnTo>
                    <a:pt x="7158" y="44210"/>
                  </a:lnTo>
                  <a:lnTo>
                    <a:pt x="8199" y="43386"/>
                  </a:lnTo>
                  <a:lnTo>
                    <a:pt x="8590" y="42837"/>
                  </a:lnTo>
                  <a:lnTo>
                    <a:pt x="8850" y="41464"/>
                  </a:lnTo>
                  <a:lnTo>
                    <a:pt x="9240" y="40640"/>
                  </a:lnTo>
                  <a:lnTo>
                    <a:pt x="9891" y="41189"/>
                  </a:lnTo>
                  <a:lnTo>
                    <a:pt x="10151" y="40091"/>
                  </a:lnTo>
                  <a:lnTo>
                    <a:pt x="9891" y="38718"/>
                  </a:lnTo>
                  <a:lnTo>
                    <a:pt x="10151" y="38443"/>
                  </a:lnTo>
                  <a:lnTo>
                    <a:pt x="10932" y="39267"/>
                  </a:lnTo>
                  <a:lnTo>
                    <a:pt x="11583" y="39816"/>
                  </a:lnTo>
                  <a:lnTo>
                    <a:pt x="11583" y="40640"/>
                  </a:lnTo>
                  <a:lnTo>
                    <a:pt x="11193" y="41464"/>
                  </a:lnTo>
                  <a:lnTo>
                    <a:pt x="11453" y="42562"/>
                  </a:lnTo>
                  <a:lnTo>
                    <a:pt x="12104" y="41464"/>
                  </a:lnTo>
                  <a:lnTo>
                    <a:pt x="12234" y="40640"/>
                  </a:lnTo>
                  <a:lnTo>
                    <a:pt x="12754" y="40091"/>
                  </a:lnTo>
                  <a:lnTo>
                    <a:pt x="12754" y="41189"/>
                  </a:lnTo>
                  <a:lnTo>
                    <a:pt x="13145" y="40091"/>
                  </a:lnTo>
                  <a:lnTo>
                    <a:pt x="13145" y="39816"/>
                  </a:lnTo>
                  <a:lnTo>
                    <a:pt x="13796" y="39816"/>
                  </a:lnTo>
                  <a:lnTo>
                    <a:pt x="14446" y="38718"/>
                  </a:lnTo>
                  <a:lnTo>
                    <a:pt x="15097" y="38718"/>
                  </a:lnTo>
                  <a:lnTo>
                    <a:pt x="15357" y="40091"/>
                  </a:lnTo>
                  <a:lnTo>
                    <a:pt x="16138" y="41189"/>
                  </a:lnTo>
                  <a:lnTo>
                    <a:pt x="17310" y="40640"/>
                  </a:lnTo>
                  <a:lnTo>
                    <a:pt x="17700" y="40640"/>
                  </a:lnTo>
                  <a:lnTo>
                    <a:pt x="18091" y="41464"/>
                  </a:lnTo>
                  <a:lnTo>
                    <a:pt x="18351" y="41464"/>
                  </a:lnTo>
                  <a:lnTo>
                    <a:pt x="19002" y="42837"/>
                  </a:lnTo>
                  <a:lnTo>
                    <a:pt x="19913" y="42837"/>
                  </a:lnTo>
                  <a:lnTo>
                    <a:pt x="20303" y="44210"/>
                  </a:lnTo>
                  <a:lnTo>
                    <a:pt x="21214" y="45583"/>
                  </a:lnTo>
                  <a:lnTo>
                    <a:pt x="21605" y="45583"/>
                  </a:lnTo>
                  <a:lnTo>
                    <a:pt x="21735" y="46407"/>
                  </a:lnTo>
                  <a:lnTo>
                    <a:pt x="21995" y="47780"/>
                  </a:lnTo>
                  <a:lnTo>
                    <a:pt x="22255" y="47780"/>
                  </a:lnTo>
                  <a:lnTo>
                    <a:pt x="22646" y="46956"/>
                  </a:lnTo>
                  <a:lnTo>
                    <a:pt x="22646" y="45034"/>
                  </a:lnTo>
                  <a:lnTo>
                    <a:pt x="23297" y="44759"/>
                  </a:lnTo>
                  <a:lnTo>
                    <a:pt x="23687" y="45583"/>
                  </a:lnTo>
                  <a:lnTo>
                    <a:pt x="24859" y="46132"/>
                  </a:lnTo>
                  <a:lnTo>
                    <a:pt x="25249" y="47505"/>
                  </a:lnTo>
                  <a:lnTo>
                    <a:pt x="25639" y="47505"/>
                  </a:lnTo>
                  <a:lnTo>
                    <a:pt x="26550" y="46407"/>
                  </a:lnTo>
                  <a:lnTo>
                    <a:pt x="26550" y="44210"/>
                  </a:lnTo>
                  <a:lnTo>
                    <a:pt x="27201" y="44210"/>
                  </a:lnTo>
                  <a:lnTo>
                    <a:pt x="27201" y="42837"/>
                  </a:lnTo>
                  <a:lnTo>
                    <a:pt x="27852" y="42837"/>
                  </a:lnTo>
                  <a:lnTo>
                    <a:pt x="28112" y="43661"/>
                  </a:lnTo>
                  <a:lnTo>
                    <a:pt x="28503" y="42562"/>
                  </a:lnTo>
                  <a:lnTo>
                    <a:pt x="29154" y="42562"/>
                  </a:lnTo>
                  <a:lnTo>
                    <a:pt x="30065" y="43661"/>
                  </a:lnTo>
                  <a:lnTo>
                    <a:pt x="30195" y="44759"/>
                  </a:lnTo>
                  <a:lnTo>
                    <a:pt x="31106" y="44759"/>
                  </a:lnTo>
                  <a:lnTo>
                    <a:pt x="31106" y="42837"/>
                  </a:lnTo>
                  <a:lnTo>
                    <a:pt x="31496" y="42837"/>
                  </a:lnTo>
                  <a:lnTo>
                    <a:pt x="32147" y="42837"/>
                  </a:lnTo>
                  <a:lnTo>
                    <a:pt x="32668" y="42013"/>
                  </a:lnTo>
                  <a:lnTo>
                    <a:pt x="33318" y="42837"/>
                  </a:lnTo>
                  <a:lnTo>
                    <a:pt x="33709" y="43386"/>
                  </a:lnTo>
                  <a:lnTo>
                    <a:pt x="33449" y="44210"/>
                  </a:lnTo>
                  <a:lnTo>
                    <a:pt x="33058" y="44759"/>
                  </a:lnTo>
                  <a:lnTo>
                    <a:pt x="33709" y="46132"/>
                  </a:lnTo>
                  <a:lnTo>
                    <a:pt x="34360" y="46132"/>
                  </a:lnTo>
                  <a:lnTo>
                    <a:pt x="34490" y="46132"/>
                  </a:lnTo>
                  <a:lnTo>
                    <a:pt x="35010" y="46407"/>
                  </a:lnTo>
                  <a:lnTo>
                    <a:pt x="35791" y="46132"/>
                  </a:lnTo>
                  <a:lnTo>
                    <a:pt x="36963" y="47505"/>
                  </a:lnTo>
                  <a:lnTo>
                    <a:pt x="37744" y="47505"/>
                  </a:lnTo>
                  <a:lnTo>
                    <a:pt x="38004" y="46132"/>
                  </a:lnTo>
                  <a:lnTo>
                    <a:pt x="38004" y="44759"/>
                  </a:lnTo>
                  <a:lnTo>
                    <a:pt x="38394" y="44210"/>
                  </a:lnTo>
                  <a:lnTo>
                    <a:pt x="39305" y="45034"/>
                  </a:lnTo>
                  <a:lnTo>
                    <a:pt x="40347" y="45583"/>
                  </a:lnTo>
                  <a:lnTo>
                    <a:pt x="41258" y="44759"/>
                  </a:lnTo>
                  <a:lnTo>
                    <a:pt x="41648" y="43661"/>
                  </a:lnTo>
                  <a:lnTo>
                    <a:pt x="41518" y="39267"/>
                  </a:lnTo>
                  <a:lnTo>
                    <a:pt x="41258" y="38718"/>
                  </a:lnTo>
                  <a:lnTo>
                    <a:pt x="40216" y="38718"/>
                  </a:lnTo>
                  <a:lnTo>
                    <a:pt x="39696" y="37894"/>
                  </a:lnTo>
                  <a:lnTo>
                    <a:pt x="39566" y="37070"/>
                  </a:lnTo>
                  <a:lnTo>
                    <a:pt x="38915" y="37070"/>
                  </a:lnTo>
                  <a:lnTo>
                    <a:pt x="38394" y="35972"/>
                  </a:lnTo>
                  <a:lnTo>
                    <a:pt x="37613" y="35972"/>
                  </a:lnTo>
                  <a:lnTo>
                    <a:pt x="37613" y="35148"/>
                  </a:lnTo>
                  <a:lnTo>
                    <a:pt x="37353" y="34599"/>
                  </a:lnTo>
                  <a:lnTo>
                    <a:pt x="37613" y="33775"/>
                  </a:lnTo>
                  <a:lnTo>
                    <a:pt x="38004" y="33775"/>
                  </a:lnTo>
                  <a:lnTo>
                    <a:pt x="38264" y="32402"/>
                  </a:lnTo>
                  <a:lnTo>
                    <a:pt x="38655" y="31578"/>
                  </a:lnTo>
                  <a:lnTo>
                    <a:pt x="38394" y="30205"/>
                  </a:lnTo>
                  <a:lnTo>
                    <a:pt x="38004" y="30205"/>
                  </a:lnTo>
                  <a:lnTo>
                    <a:pt x="38004" y="28832"/>
                  </a:lnTo>
                  <a:lnTo>
                    <a:pt x="38655" y="26361"/>
                  </a:lnTo>
                  <a:lnTo>
                    <a:pt x="39566" y="25537"/>
                  </a:lnTo>
                  <a:lnTo>
                    <a:pt x="40867" y="24988"/>
                  </a:lnTo>
                  <a:lnTo>
                    <a:pt x="41258" y="25537"/>
                  </a:lnTo>
                  <a:lnTo>
                    <a:pt x="41648" y="24988"/>
                  </a:lnTo>
                  <a:lnTo>
                    <a:pt x="41648" y="23615"/>
                  </a:lnTo>
                  <a:lnTo>
                    <a:pt x="40997" y="23340"/>
                  </a:lnTo>
                  <a:lnTo>
                    <a:pt x="40607" y="22242"/>
                  </a:lnTo>
                  <a:lnTo>
                    <a:pt x="39956" y="22242"/>
                  </a:lnTo>
                  <a:lnTo>
                    <a:pt x="39696" y="23340"/>
                  </a:lnTo>
                  <a:lnTo>
                    <a:pt x="39045" y="22242"/>
                  </a:lnTo>
                  <a:lnTo>
                    <a:pt x="38264" y="22242"/>
                  </a:lnTo>
                  <a:lnTo>
                    <a:pt x="38264" y="21967"/>
                  </a:lnTo>
                  <a:lnTo>
                    <a:pt x="38394" y="21418"/>
                  </a:lnTo>
                  <a:lnTo>
                    <a:pt x="39305" y="21418"/>
                  </a:lnTo>
                  <a:lnTo>
                    <a:pt x="39045" y="20045"/>
                  </a:lnTo>
                  <a:lnTo>
                    <a:pt x="38264" y="20045"/>
                  </a:lnTo>
                  <a:lnTo>
                    <a:pt x="37613" y="19496"/>
                  </a:lnTo>
                  <a:lnTo>
                    <a:pt x="38004" y="19221"/>
                  </a:lnTo>
                  <a:lnTo>
                    <a:pt x="37613" y="17848"/>
                  </a:lnTo>
                  <a:lnTo>
                    <a:pt x="37744" y="17299"/>
                  </a:lnTo>
                  <a:lnTo>
                    <a:pt x="38394" y="17299"/>
                  </a:lnTo>
                  <a:lnTo>
                    <a:pt x="38915" y="16475"/>
                  </a:lnTo>
                  <a:lnTo>
                    <a:pt x="39305" y="16475"/>
                  </a:lnTo>
                  <a:lnTo>
                    <a:pt x="39566" y="17299"/>
                  </a:lnTo>
                  <a:lnTo>
                    <a:pt x="40216" y="16750"/>
                  </a:lnTo>
                  <a:lnTo>
                    <a:pt x="40867" y="17848"/>
                  </a:lnTo>
                  <a:lnTo>
                    <a:pt x="40997" y="17299"/>
                  </a:lnTo>
                  <a:lnTo>
                    <a:pt x="40997" y="16475"/>
                  </a:lnTo>
                  <a:lnTo>
                    <a:pt x="41648" y="15926"/>
                  </a:lnTo>
                  <a:lnTo>
                    <a:pt x="42169" y="15926"/>
                  </a:lnTo>
                  <a:lnTo>
                    <a:pt x="42559" y="16750"/>
                  </a:lnTo>
                  <a:lnTo>
                    <a:pt x="42819" y="16475"/>
                  </a:lnTo>
                  <a:lnTo>
                    <a:pt x="42950" y="15652"/>
                  </a:lnTo>
                  <a:lnTo>
                    <a:pt x="44121" y="14553"/>
                  </a:lnTo>
                  <a:lnTo>
                    <a:pt x="44772" y="14553"/>
                  </a:lnTo>
                  <a:lnTo>
                    <a:pt x="45553" y="13729"/>
                  </a:lnTo>
                  <a:lnTo>
                    <a:pt x="46203" y="13729"/>
                  </a:lnTo>
                  <a:lnTo>
                    <a:pt x="46464" y="13180"/>
                  </a:lnTo>
                  <a:lnTo>
                    <a:pt x="47245" y="12356"/>
                  </a:lnTo>
                  <a:lnTo>
                    <a:pt x="48156" y="12356"/>
                  </a:lnTo>
                  <a:lnTo>
                    <a:pt x="48546" y="11533"/>
                  </a:lnTo>
                  <a:lnTo>
                    <a:pt x="49067" y="11533"/>
                  </a:lnTo>
                  <a:lnTo>
                    <a:pt x="49457" y="11807"/>
                  </a:lnTo>
                  <a:lnTo>
                    <a:pt x="49718" y="11533"/>
                  </a:lnTo>
                  <a:lnTo>
                    <a:pt x="49718" y="10160"/>
                  </a:lnTo>
                  <a:lnTo>
                    <a:pt x="50108" y="9610"/>
                  </a:lnTo>
                  <a:lnTo>
                    <a:pt x="50759" y="9610"/>
                  </a:lnTo>
                  <a:lnTo>
                    <a:pt x="50759" y="8787"/>
                  </a:lnTo>
                  <a:lnTo>
                    <a:pt x="51149" y="8237"/>
                  </a:lnTo>
                  <a:lnTo>
                    <a:pt x="51670" y="8787"/>
                  </a:lnTo>
                  <a:lnTo>
                    <a:pt x="52060" y="8787"/>
                  </a:lnTo>
                  <a:lnTo>
                    <a:pt x="52711" y="8237"/>
                  </a:lnTo>
                  <a:lnTo>
                    <a:pt x="53362" y="7688"/>
                  </a:lnTo>
                  <a:lnTo>
                    <a:pt x="54663" y="6041"/>
                  </a:lnTo>
                  <a:lnTo>
                    <a:pt x="55054" y="6041"/>
                  </a:lnTo>
                  <a:lnTo>
                    <a:pt x="55314" y="5491"/>
                  </a:lnTo>
                  <a:lnTo>
                    <a:pt x="55965" y="5491"/>
                  </a:lnTo>
                  <a:lnTo>
                    <a:pt x="56355" y="4118"/>
                  </a:lnTo>
                  <a:lnTo>
                    <a:pt x="56876" y="4668"/>
                  </a:lnTo>
                  <a:lnTo>
                    <a:pt x="57657" y="4118"/>
                  </a:lnTo>
                  <a:lnTo>
                    <a:pt x="57657" y="3295"/>
                  </a:lnTo>
                  <a:lnTo>
                    <a:pt x="57527" y="2196"/>
                  </a:lnTo>
                  <a:lnTo>
                    <a:pt x="57657" y="1922"/>
                  </a:lnTo>
                  <a:lnTo>
                    <a:pt x="58568" y="1922"/>
                  </a:lnTo>
                  <a:lnTo>
                    <a:pt x="58828" y="823"/>
                  </a:lnTo>
                  <a:lnTo>
                    <a:pt x="59479" y="0"/>
                  </a:lnTo>
                  <a:lnTo>
                    <a:pt x="59609" y="549"/>
                  </a:lnTo>
                  <a:lnTo>
                    <a:pt x="60260" y="0"/>
                  </a:lnTo>
                  <a:lnTo>
                    <a:pt x="60911" y="549"/>
                  </a:lnTo>
                  <a:lnTo>
                    <a:pt x="61822" y="549"/>
                  </a:lnTo>
                  <a:lnTo>
                    <a:pt x="62603" y="1372"/>
                  </a:lnTo>
                  <a:lnTo>
                    <a:pt x="63253" y="1372"/>
                  </a:lnTo>
                  <a:lnTo>
                    <a:pt x="63904" y="823"/>
                  </a:lnTo>
                  <a:lnTo>
                    <a:pt x="64555" y="823"/>
                  </a:lnTo>
                  <a:lnTo>
                    <a:pt x="65075" y="2196"/>
                  </a:lnTo>
                  <a:lnTo>
                    <a:pt x="65206" y="2745"/>
                  </a:lnTo>
                  <a:lnTo>
                    <a:pt x="65466" y="4118"/>
                  </a:lnTo>
                  <a:lnTo>
                    <a:pt x="65856" y="4942"/>
                  </a:lnTo>
                  <a:lnTo>
                    <a:pt x="66377" y="5491"/>
                  </a:lnTo>
                  <a:lnTo>
                    <a:pt x="66377" y="6041"/>
                  </a:lnTo>
                  <a:lnTo>
                    <a:pt x="66117" y="7414"/>
                  </a:lnTo>
                  <a:lnTo>
                    <a:pt x="66377" y="8237"/>
                  </a:lnTo>
                  <a:lnTo>
                    <a:pt x="66377" y="8787"/>
                  </a:lnTo>
                  <a:lnTo>
                    <a:pt x="65726" y="9061"/>
                  </a:lnTo>
                  <a:lnTo>
                    <a:pt x="66117" y="10160"/>
                  </a:lnTo>
                  <a:lnTo>
                    <a:pt x="66377" y="10434"/>
                  </a:lnTo>
                  <a:lnTo>
                    <a:pt x="67158" y="10160"/>
                  </a:lnTo>
                  <a:lnTo>
                    <a:pt x="67678" y="10434"/>
                  </a:lnTo>
                  <a:lnTo>
                    <a:pt x="68069" y="10434"/>
                  </a:lnTo>
                  <a:lnTo>
                    <a:pt x="68069" y="9061"/>
                  </a:lnTo>
                  <a:lnTo>
                    <a:pt x="68459" y="9061"/>
                  </a:lnTo>
                  <a:lnTo>
                    <a:pt x="68720" y="10160"/>
                  </a:lnTo>
                  <a:lnTo>
                    <a:pt x="69110" y="10160"/>
                  </a:lnTo>
                  <a:lnTo>
                    <a:pt x="69110" y="9061"/>
                  </a:lnTo>
                  <a:lnTo>
                    <a:pt x="68980" y="8237"/>
                  </a:lnTo>
                  <a:lnTo>
                    <a:pt x="69110" y="7688"/>
                  </a:lnTo>
                  <a:lnTo>
                    <a:pt x="70281" y="9061"/>
                  </a:lnTo>
                  <a:lnTo>
                    <a:pt x="70281" y="11533"/>
                  </a:lnTo>
                  <a:lnTo>
                    <a:pt x="70672" y="12906"/>
                  </a:lnTo>
                  <a:lnTo>
                    <a:pt x="71062" y="12906"/>
                  </a:lnTo>
                  <a:lnTo>
                    <a:pt x="71583" y="11807"/>
                  </a:lnTo>
                  <a:lnTo>
                    <a:pt x="71323" y="11533"/>
                  </a:lnTo>
                  <a:lnTo>
                    <a:pt x="71062" y="10434"/>
                  </a:lnTo>
                  <a:lnTo>
                    <a:pt x="71713" y="10434"/>
                  </a:lnTo>
                  <a:lnTo>
                    <a:pt x="72885" y="11533"/>
                  </a:lnTo>
                  <a:lnTo>
                    <a:pt x="73275" y="11533"/>
                  </a:lnTo>
                  <a:lnTo>
                    <a:pt x="73665" y="10983"/>
                  </a:lnTo>
                  <a:lnTo>
                    <a:pt x="74056" y="10983"/>
                  </a:lnTo>
                  <a:lnTo>
                    <a:pt x="73926" y="12356"/>
                  </a:lnTo>
                  <a:lnTo>
                    <a:pt x="73405" y="12906"/>
                  </a:lnTo>
                  <a:lnTo>
                    <a:pt x="73405" y="14553"/>
                  </a:lnTo>
                  <a:lnTo>
                    <a:pt x="73926" y="15652"/>
                  </a:lnTo>
                  <a:lnTo>
                    <a:pt x="74316" y="15652"/>
                  </a:lnTo>
                  <a:lnTo>
                    <a:pt x="74707" y="14553"/>
                  </a:lnTo>
                  <a:lnTo>
                    <a:pt x="75357" y="14279"/>
                  </a:lnTo>
                  <a:lnTo>
                    <a:pt x="76659" y="15102"/>
                  </a:lnTo>
                  <a:lnTo>
                    <a:pt x="76919" y="15652"/>
                  </a:lnTo>
                  <a:lnTo>
                    <a:pt x="77310" y="14553"/>
                  </a:lnTo>
                  <a:lnTo>
                    <a:pt x="77310" y="13180"/>
                  </a:lnTo>
                  <a:lnTo>
                    <a:pt x="77830" y="12906"/>
                  </a:lnTo>
                  <a:lnTo>
                    <a:pt x="78872" y="12906"/>
                  </a:lnTo>
                  <a:lnTo>
                    <a:pt x="79262" y="11807"/>
                  </a:lnTo>
                  <a:lnTo>
                    <a:pt x="79522" y="10983"/>
                  </a:lnTo>
                  <a:lnTo>
                    <a:pt x="80173" y="10160"/>
                  </a:lnTo>
                  <a:lnTo>
                    <a:pt x="80173" y="9061"/>
                  </a:lnTo>
                  <a:lnTo>
                    <a:pt x="80824" y="8237"/>
                  </a:lnTo>
                  <a:lnTo>
                    <a:pt x="81214" y="7688"/>
                  </a:lnTo>
                  <a:lnTo>
                    <a:pt x="81865" y="6864"/>
                  </a:lnTo>
                  <a:lnTo>
                    <a:pt x="82516" y="6315"/>
                  </a:lnTo>
                  <a:lnTo>
                    <a:pt x="83427" y="6041"/>
                  </a:lnTo>
                  <a:lnTo>
                    <a:pt x="83687" y="6315"/>
                  </a:lnTo>
                  <a:lnTo>
                    <a:pt x="83687" y="7414"/>
                  </a:lnTo>
                  <a:lnTo>
                    <a:pt x="83167" y="8787"/>
                  </a:lnTo>
                  <a:lnTo>
                    <a:pt x="82516" y="8787"/>
                  </a:lnTo>
                  <a:lnTo>
                    <a:pt x="83036" y="9610"/>
                  </a:lnTo>
                  <a:lnTo>
                    <a:pt x="88633" y="17848"/>
                  </a:lnTo>
                  <a:lnTo>
                    <a:pt x="96442" y="35972"/>
                  </a:lnTo>
                  <a:lnTo>
                    <a:pt x="97093" y="35972"/>
                  </a:lnTo>
                  <a:lnTo>
                    <a:pt x="97744" y="35148"/>
                  </a:lnTo>
                  <a:lnTo>
                    <a:pt x="97744" y="34599"/>
                  </a:lnTo>
                  <a:lnTo>
                    <a:pt x="97483" y="34324"/>
                  </a:lnTo>
                  <a:lnTo>
                    <a:pt x="97483" y="32951"/>
                  </a:lnTo>
                  <a:lnTo>
                    <a:pt x="98134" y="32402"/>
                  </a:lnTo>
                  <a:lnTo>
                    <a:pt x="98915" y="33226"/>
                  </a:lnTo>
                  <a:lnTo>
                    <a:pt x="98785" y="34324"/>
                  </a:lnTo>
                  <a:lnTo>
                    <a:pt x="98915" y="35148"/>
                  </a:lnTo>
                  <a:lnTo>
                    <a:pt x="99566" y="35697"/>
                  </a:lnTo>
                  <a:lnTo>
                    <a:pt x="100086" y="36521"/>
                  </a:lnTo>
                  <a:lnTo>
                    <a:pt x="100737" y="36521"/>
                  </a:lnTo>
                  <a:lnTo>
                    <a:pt x="101127" y="35697"/>
                  </a:lnTo>
                  <a:lnTo>
                    <a:pt x="101518" y="35697"/>
                  </a:lnTo>
                  <a:lnTo>
                    <a:pt x="102429" y="36521"/>
                  </a:lnTo>
                  <a:lnTo>
                    <a:pt x="103080" y="35972"/>
                  </a:lnTo>
                  <a:lnTo>
                    <a:pt x="103470" y="35972"/>
                  </a:lnTo>
                  <a:lnTo>
                    <a:pt x="104121" y="35697"/>
                  </a:lnTo>
                  <a:lnTo>
                    <a:pt x="104381" y="35148"/>
                  </a:lnTo>
                  <a:lnTo>
                    <a:pt x="104121" y="34324"/>
                  </a:lnTo>
                  <a:lnTo>
                    <a:pt x="104381" y="33775"/>
                  </a:lnTo>
                  <a:lnTo>
                    <a:pt x="105292" y="33226"/>
                  </a:lnTo>
                  <a:lnTo>
                    <a:pt x="106594" y="33226"/>
                  </a:lnTo>
                  <a:lnTo>
                    <a:pt x="107375" y="34324"/>
                  </a:lnTo>
                  <a:lnTo>
                    <a:pt x="108286" y="35148"/>
                  </a:lnTo>
                  <a:lnTo>
                    <a:pt x="108937" y="37070"/>
                  </a:lnTo>
                  <a:lnTo>
                    <a:pt x="109197" y="38443"/>
                  </a:lnTo>
                  <a:lnTo>
                    <a:pt x="109587" y="38443"/>
                  </a:lnTo>
                  <a:lnTo>
                    <a:pt x="110238" y="38718"/>
                  </a:lnTo>
                  <a:lnTo>
                    <a:pt x="110889" y="39816"/>
                  </a:lnTo>
                  <a:lnTo>
                    <a:pt x="111149" y="39816"/>
                  </a:lnTo>
                  <a:lnTo>
                    <a:pt x="111540" y="40091"/>
                  </a:lnTo>
                  <a:lnTo>
                    <a:pt x="111540" y="41189"/>
                  </a:lnTo>
                  <a:lnTo>
                    <a:pt x="111540" y="41464"/>
                  </a:lnTo>
                  <a:lnTo>
                    <a:pt x="111540" y="42562"/>
                  </a:lnTo>
                  <a:lnTo>
                    <a:pt x="111800" y="43386"/>
                  </a:lnTo>
                  <a:lnTo>
                    <a:pt x="111930" y="43661"/>
                  </a:lnTo>
                  <a:lnTo>
                    <a:pt x="112190" y="44210"/>
                  </a:lnTo>
                  <a:lnTo>
                    <a:pt x="112321" y="44210"/>
                  </a:lnTo>
                  <a:lnTo>
                    <a:pt x="112971" y="44759"/>
                  </a:lnTo>
                  <a:lnTo>
                    <a:pt x="113492" y="45034"/>
                  </a:lnTo>
                  <a:lnTo>
                    <a:pt x="113622" y="44210"/>
                  </a:lnTo>
                  <a:lnTo>
                    <a:pt x="114143" y="43661"/>
                  </a:lnTo>
                  <a:lnTo>
                    <a:pt x="115574" y="43661"/>
                  </a:lnTo>
                  <a:lnTo>
                    <a:pt x="116225" y="43386"/>
                  </a:lnTo>
                  <a:lnTo>
                    <a:pt x="116746" y="42562"/>
                  </a:lnTo>
                  <a:lnTo>
                    <a:pt x="117396" y="41464"/>
                  </a:lnTo>
                  <a:lnTo>
                    <a:pt x="117527" y="42013"/>
                  </a:lnTo>
                  <a:lnTo>
                    <a:pt x="117396" y="43386"/>
                  </a:lnTo>
                  <a:lnTo>
                    <a:pt x="117527" y="44210"/>
                  </a:lnTo>
                  <a:lnTo>
                    <a:pt x="118047" y="44759"/>
                  </a:lnTo>
                  <a:lnTo>
                    <a:pt x="118698" y="45583"/>
                  </a:lnTo>
                  <a:lnTo>
                    <a:pt x="119479" y="46407"/>
                  </a:lnTo>
                  <a:lnTo>
                    <a:pt x="119999" y="46956"/>
                  </a:lnTo>
                  <a:lnTo>
                    <a:pt x="119349" y="47780"/>
                  </a:lnTo>
                  <a:lnTo>
                    <a:pt x="118828" y="48878"/>
                  </a:lnTo>
                  <a:lnTo>
                    <a:pt x="118047" y="50251"/>
                  </a:lnTo>
                  <a:lnTo>
                    <a:pt x="118047" y="51075"/>
                  </a:lnTo>
                  <a:lnTo>
                    <a:pt x="118047" y="51899"/>
                  </a:lnTo>
                  <a:lnTo>
                    <a:pt x="117787" y="53272"/>
                  </a:lnTo>
                  <a:lnTo>
                    <a:pt x="116746" y="53821"/>
                  </a:lnTo>
                  <a:lnTo>
                    <a:pt x="116225" y="54645"/>
                  </a:lnTo>
                  <a:lnTo>
                    <a:pt x="116095" y="56018"/>
                  </a:lnTo>
                  <a:lnTo>
                    <a:pt x="116095" y="58489"/>
                  </a:lnTo>
                  <a:lnTo>
                    <a:pt x="116746" y="61235"/>
                  </a:lnTo>
                  <a:lnTo>
                    <a:pt x="117396" y="62608"/>
                  </a:lnTo>
                  <a:lnTo>
                    <a:pt x="117396" y="63432"/>
                  </a:lnTo>
                  <a:lnTo>
                    <a:pt x="116485" y="64805"/>
                  </a:lnTo>
                  <a:lnTo>
                    <a:pt x="115835" y="65354"/>
                  </a:lnTo>
                  <a:lnTo>
                    <a:pt x="115184" y="66727"/>
                  </a:lnTo>
                  <a:lnTo>
                    <a:pt x="114793" y="67002"/>
                  </a:lnTo>
                  <a:lnTo>
                    <a:pt x="114533" y="66727"/>
                  </a:lnTo>
                  <a:lnTo>
                    <a:pt x="114273" y="66178"/>
                  </a:lnTo>
                  <a:lnTo>
                    <a:pt x="113882" y="66178"/>
                  </a:lnTo>
                  <a:lnTo>
                    <a:pt x="112581" y="66727"/>
                  </a:lnTo>
                  <a:lnTo>
                    <a:pt x="111800" y="66727"/>
                  </a:lnTo>
                  <a:lnTo>
                    <a:pt x="110498" y="65629"/>
                  </a:lnTo>
                  <a:lnTo>
                    <a:pt x="109848" y="65354"/>
                  </a:lnTo>
                  <a:lnTo>
                    <a:pt x="109327" y="65629"/>
                  </a:lnTo>
                  <a:lnTo>
                    <a:pt x="109197" y="68375"/>
                  </a:lnTo>
                  <a:lnTo>
                    <a:pt x="108937" y="69748"/>
                  </a:lnTo>
                  <a:lnTo>
                    <a:pt x="108676" y="71121"/>
                  </a:lnTo>
                  <a:lnTo>
                    <a:pt x="108546" y="74691"/>
                  </a:lnTo>
                  <a:lnTo>
                    <a:pt x="108546" y="77437"/>
                  </a:lnTo>
                  <a:lnTo>
                    <a:pt x="108286" y="78535"/>
                  </a:lnTo>
                  <a:lnTo>
                    <a:pt x="108676" y="78810"/>
                  </a:lnTo>
                  <a:lnTo>
                    <a:pt x="109327" y="79359"/>
                  </a:lnTo>
                  <a:lnTo>
                    <a:pt x="109197" y="80732"/>
                  </a:lnTo>
                  <a:lnTo>
                    <a:pt x="109197" y="81556"/>
                  </a:lnTo>
                  <a:lnTo>
                    <a:pt x="108676" y="81556"/>
                  </a:lnTo>
                  <a:lnTo>
                    <a:pt x="108286" y="82105"/>
                  </a:lnTo>
                  <a:lnTo>
                    <a:pt x="107895" y="82105"/>
                  </a:lnTo>
                  <a:lnTo>
                    <a:pt x="107375" y="81556"/>
                  </a:lnTo>
                  <a:lnTo>
                    <a:pt x="106984" y="81556"/>
                  </a:lnTo>
                  <a:lnTo>
                    <a:pt x="106334" y="82105"/>
                  </a:lnTo>
                  <a:lnTo>
                    <a:pt x="104772" y="82654"/>
                  </a:lnTo>
                  <a:lnTo>
                    <a:pt x="103991" y="83478"/>
                  </a:lnTo>
                  <a:lnTo>
                    <a:pt x="103470" y="83478"/>
                  </a:lnTo>
                  <a:lnTo>
                    <a:pt x="103080" y="82929"/>
                  </a:lnTo>
                  <a:lnTo>
                    <a:pt x="102689" y="83478"/>
                  </a:lnTo>
                  <a:lnTo>
                    <a:pt x="102039" y="84302"/>
                  </a:lnTo>
                  <a:lnTo>
                    <a:pt x="102039" y="85400"/>
                  </a:lnTo>
                  <a:lnTo>
                    <a:pt x="102429" y="86224"/>
                  </a:lnTo>
                  <a:lnTo>
                    <a:pt x="103340" y="86224"/>
                  </a:lnTo>
                  <a:lnTo>
                    <a:pt x="104121" y="86224"/>
                  </a:lnTo>
                  <a:lnTo>
                    <a:pt x="104121" y="86773"/>
                  </a:lnTo>
                  <a:lnTo>
                    <a:pt x="103731" y="87597"/>
                  </a:lnTo>
                  <a:lnTo>
                    <a:pt x="103991" y="89519"/>
                  </a:lnTo>
                  <a:lnTo>
                    <a:pt x="103991" y="90343"/>
                  </a:lnTo>
                  <a:lnTo>
                    <a:pt x="104381" y="91167"/>
                  </a:lnTo>
                  <a:lnTo>
                    <a:pt x="104381" y="92265"/>
                  </a:lnTo>
                  <a:lnTo>
                    <a:pt x="105032" y="93913"/>
                  </a:lnTo>
                  <a:lnTo>
                    <a:pt x="105032" y="95286"/>
                  </a:lnTo>
                  <a:lnTo>
                    <a:pt x="105943" y="96384"/>
                  </a:lnTo>
                  <a:lnTo>
                    <a:pt x="106073" y="98581"/>
                  </a:lnTo>
                  <a:lnTo>
                    <a:pt x="105683" y="99405"/>
                  </a:lnTo>
                  <a:lnTo>
                    <a:pt x="105422" y="100228"/>
                  </a:lnTo>
                  <a:lnTo>
                    <a:pt x="106073" y="101601"/>
                  </a:lnTo>
                  <a:lnTo>
                    <a:pt x="105683" y="101601"/>
                  </a:lnTo>
                  <a:lnTo>
                    <a:pt x="105683" y="102700"/>
                  </a:lnTo>
                  <a:lnTo>
                    <a:pt x="105032" y="102974"/>
                  </a:lnTo>
                  <a:lnTo>
                    <a:pt x="105032" y="104897"/>
                  </a:lnTo>
                  <a:lnTo>
                    <a:pt x="104381" y="105446"/>
                  </a:lnTo>
                  <a:lnTo>
                    <a:pt x="103080" y="104897"/>
                  </a:lnTo>
                  <a:lnTo>
                    <a:pt x="101778" y="101601"/>
                  </a:lnTo>
                  <a:lnTo>
                    <a:pt x="101127" y="102151"/>
                  </a:lnTo>
                  <a:lnTo>
                    <a:pt x="99826" y="101327"/>
                  </a:lnTo>
                  <a:lnTo>
                    <a:pt x="97874" y="100778"/>
                  </a:lnTo>
                  <a:lnTo>
                    <a:pt x="97093" y="101601"/>
                  </a:lnTo>
                  <a:lnTo>
                    <a:pt x="95271" y="100778"/>
                  </a:lnTo>
                  <a:lnTo>
                    <a:pt x="93839" y="101327"/>
                  </a:lnTo>
                  <a:lnTo>
                    <a:pt x="93188" y="101601"/>
                  </a:lnTo>
                  <a:lnTo>
                    <a:pt x="92277" y="101327"/>
                  </a:lnTo>
                  <a:lnTo>
                    <a:pt x="91887" y="102151"/>
                  </a:lnTo>
                  <a:lnTo>
                    <a:pt x="91236" y="102700"/>
                  </a:lnTo>
                  <a:lnTo>
                    <a:pt x="89414" y="102151"/>
                  </a:lnTo>
                  <a:lnTo>
                    <a:pt x="88112" y="101601"/>
                  </a:lnTo>
                  <a:lnTo>
                    <a:pt x="87462" y="100778"/>
                  </a:lnTo>
                  <a:lnTo>
                    <a:pt x="86420" y="100778"/>
                  </a:lnTo>
                  <a:lnTo>
                    <a:pt x="86160" y="101327"/>
                  </a:lnTo>
                  <a:lnTo>
                    <a:pt x="85379" y="101327"/>
                  </a:lnTo>
                  <a:lnTo>
                    <a:pt x="84989" y="100778"/>
                  </a:lnTo>
                  <a:lnTo>
                    <a:pt x="84468" y="101327"/>
                  </a:lnTo>
                  <a:lnTo>
                    <a:pt x="84468" y="102700"/>
                  </a:lnTo>
                  <a:lnTo>
                    <a:pt x="84728" y="104073"/>
                  </a:lnTo>
                  <a:lnTo>
                    <a:pt x="84728" y="105446"/>
                  </a:lnTo>
                  <a:lnTo>
                    <a:pt x="83817" y="105720"/>
                  </a:lnTo>
                  <a:lnTo>
                    <a:pt x="81865" y="105720"/>
                  </a:lnTo>
                  <a:lnTo>
                    <a:pt x="79522" y="105446"/>
                  </a:lnTo>
                  <a:lnTo>
                    <a:pt x="78872" y="104897"/>
                  </a:lnTo>
                  <a:lnTo>
                    <a:pt x="77960" y="104347"/>
                  </a:lnTo>
                  <a:lnTo>
                    <a:pt x="77310" y="105720"/>
                  </a:lnTo>
                  <a:lnTo>
                    <a:pt x="77570" y="106270"/>
                  </a:lnTo>
                  <a:lnTo>
                    <a:pt x="76919" y="107093"/>
                  </a:lnTo>
                  <a:lnTo>
                    <a:pt x="76659" y="107643"/>
                  </a:lnTo>
                  <a:lnTo>
                    <a:pt x="76529" y="107643"/>
                  </a:lnTo>
                  <a:lnTo>
                    <a:pt x="75878" y="109565"/>
                  </a:lnTo>
                  <a:lnTo>
                    <a:pt x="75357" y="109839"/>
                  </a:lnTo>
                  <a:lnTo>
                    <a:pt x="74056" y="112585"/>
                  </a:lnTo>
                  <a:lnTo>
                    <a:pt x="73665" y="114508"/>
                  </a:lnTo>
                  <a:lnTo>
                    <a:pt x="73275" y="115057"/>
                  </a:lnTo>
                  <a:lnTo>
                    <a:pt x="72885" y="117254"/>
                  </a:lnTo>
                  <a:lnTo>
                    <a:pt x="71583" y="119450"/>
                  </a:lnTo>
                  <a:lnTo>
                    <a:pt x="71062" y="119176"/>
                  </a:lnTo>
                  <a:lnTo>
                    <a:pt x="69761" y="117803"/>
                  </a:lnTo>
                  <a:lnTo>
                    <a:pt x="68720" y="117803"/>
                  </a:lnTo>
                  <a:lnTo>
                    <a:pt x="67678" y="117803"/>
                  </a:lnTo>
                  <a:lnTo>
                    <a:pt x="66377" y="119450"/>
                  </a:lnTo>
                  <a:lnTo>
                    <a:pt x="65726" y="119176"/>
                  </a:lnTo>
                  <a:lnTo>
                    <a:pt x="64425" y="112311"/>
                  </a:lnTo>
                  <a:lnTo>
                    <a:pt x="61952" y="111762"/>
                  </a:lnTo>
                  <a:lnTo>
                    <a:pt x="61952" y="102974"/>
                  </a:lnTo>
                  <a:lnTo>
                    <a:pt x="60911" y="104073"/>
                  </a:lnTo>
                  <a:lnTo>
                    <a:pt x="60130" y="100228"/>
                  </a:lnTo>
                  <a:lnTo>
                    <a:pt x="58568" y="98032"/>
                  </a:lnTo>
                  <a:lnTo>
                    <a:pt x="53362" y="98032"/>
                  </a:lnTo>
                  <a:lnTo>
                    <a:pt x="48546" y="98855"/>
                  </a:lnTo>
                  <a:lnTo>
                    <a:pt x="46073" y="95835"/>
                  </a:lnTo>
                  <a:lnTo>
                    <a:pt x="44121" y="94462"/>
                  </a:lnTo>
                  <a:lnTo>
                    <a:pt x="39045" y="87597"/>
                  </a:lnTo>
                  <a:lnTo>
                    <a:pt x="30715" y="90892"/>
                  </a:lnTo>
                  <a:lnTo>
                    <a:pt x="33318" y="119450"/>
                  </a:lnTo>
                  <a:lnTo>
                    <a:pt x="32798" y="119450"/>
                  </a:lnTo>
                  <a:lnTo>
                    <a:pt x="31496" y="120000"/>
                  </a:lnTo>
                  <a:lnTo>
                    <a:pt x="29414" y="115331"/>
                  </a:lnTo>
                  <a:lnTo>
                    <a:pt x="27201" y="113135"/>
                  </a:lnTo>
                  <a:lnTo>
                    <a:pt x="25249" y="112585"/>
                  </a:lnTo>
                  <a:lnTo>
                    <a:pt x="23687" y="113684"/>
                  </a:lnTo>
                  <a:lnTo>
                    <a:pt x="21735" y="116704"/>
                  </a:lnTo>
                  <a:lnTo>
                    <a:pt x="21605" y="115331"/>
                  </a:lnTo>
                  <a:lnTo>
                    <a:pt x="21344" y="113958"/>
                  </a:lnTo>
                  <a:lnTo>
                    <a:pt x="21735" y="112311"/>
                  </a:lnTo>
                  <a:lnTo>
                    <a:pt x="21995" y="110389"/>
                  </a:lnTo>
                  <a:lnTo>
                    <a:pt x="21735" y="109839"/>
                  </a:lnTo>
                  <a:lnTo>
                    <a:pt x="21995" y="109565"/>
                  </a:lnTo>
                  <a:lnTo>
                    <a:pt x="21735" y="109016"/>
                  </a:lnTo>
                  <a:lnTo>
                    <a:pt x="21214" y="109565"/>
                  </a:lnTo>
                  <a:lnTo>
                    <a:pt x="20563" y="109016"/>
                  </a:lnTo>
                  <a:lnTo>
                    <a:pt x="20043" y="108466"/>
                  </a:lnTo>
                  <a:lnTo>
                    <a:pt x="19652" y="109016"/>
                  </a:lnTo>
                  <a:lnTo>
                    <a:pt x="19262" y="109016"/>
                  </a:lnTo>
                  <a:lnTo>
                    <a:pt x="19002" y="107643"/>
                  </a:lnTo>
                  <a:lnTo>
                    <a:pt x="18741" y="107093"/>
                  </a:lnTo>
                  <a:lnTo>
                    <a:pt x="18611" y="106270"/>
                  </a:lnTo>
                  <a:lnTo>
                    <a:pt x="18091" y="105720"/>
                  </a:lnTo>
                  <a:lnTo>
                    <a:pt x="17960" y="106270"/>
                  </a:lnTo>
                  <a:lnTo>
                    <a:pt x="17440" y="106819"/>
                  </a:lnTo>
                  <a:lnTo>
                    <a:pt x="17049" y="106270"/>
                  </a:lnTo>
                  <a:lnTo>
                    <a:pt x="17310" y="104897"/>
                  </a:lnTo>
                  <a:lnTo>
                    <a:pt x="17049" y="104073"/>
                  </a:lnTo>
                  <a:lnTo>
                    <a:pt x="16138" y="101601"/>
                  </a:lnTo>
                  <a:lnTo>
                    <a:pt x="16138" y="101327"/>
                  </a:lnTo>
                  <a:lnTo>
                    <a:pt x="15748" y="100778"/>
                  </a:lnTo>
                  <a:lnTo>
                    <a:pt x="15488" y="99954"/>
                  </a:lnTo>
                  <a:lnTo>
                    <a:pt x="15357" y="99405"/>
                  </a:lnTo>
                  <a:lnTo>
                    <a:pt x="15097" y="98581"/>
                  </a:lnTo>
                  <a:lnTo>
                    <a:pt x="14446" y="98032"/>
                  </a:lnTo>
                  <a:lnTo>
                    <a:pt x="14056" y="98032"/>
                  </a:lnTo>
                  <a:lnTo>
                    <a:pt x="13535" y="97208"/>
                  </a:lnTo>
                  <a:lnTo>
                    <a:pt x="13535" y="96384"/>
                  </a:lnTo>
                  <a:lnTo>
                    <a:pt x="14056" y="95835"/>
                  </a:lnTo>
                  <a:lnTo>
                    <a:pt x="14186" y="96384"/>
                  </a:lnTo>
                  <a:lnTo>
                    <a:pt x="15097" y="95835"/>
                  </a:lnTo>
                  <a:lnTo>
                    <a:pt x="15488" y="96384"/>
                  </a:lnTo>
                  <a:lnTo>
                    <a:pt x="15748" y="96384"/>
                  </a:lnTo>
                  <a:lnTo>
                    <a:pt x="16008" y="96384"/>
                  </a:lnTo>
                  <a:lnTo>
                    <a:pt x="16399" y="95835"/>
                  </a:lnTo>
                  <a:lnTo>
                    <a:pt x="16659" y="95835"/>
                  </a:lnTo>
                  <a:lnTo>
                    <a:pt x="17310" y="95835"/>
                  </a:lnTo>
                  <a:lnTo>
                    <a:pt x="17440" y="95835"/>
                  </a:lnTo>
                  <a:lnTo>
                    <a:pt x="17310" y="95286"/>
                  </a:lnTo>
                  <a:lnTo>
                    <a:pt x="16659" y="95286"/>
                  </a:lnTo>
                  <a:lnTo>
                    <a:pt x="16399" y="95011"/>
                  </a:lnTo>
                  <a:lnTo>
                    <a:pt x="16399" y="93913"/>
                  </a:lnTo>
                  <a:lnTo>
                    <a:pt x="15748" y="92540"/>
                  </a:lnTo>
                  <a:lnTo>
                    <a:pt x="15748" y="92265"/>
                  </a:lnTo>
                  <a:lnTo>
                    <a:pt x="16008" y="91716"/>
                  </a:lnTo>
                  <a:lnTo>
                    <a:pt x="16008" y="90892"/>
                  </a:lnTo>
                  <a:lnTo>
                    <a:pt x="16008" y="90343"/>
                  </a:lnTo>
                  <a:lnTo>
                    <a:pt x="16399" y="89519"/>
                  </a:lnTo>
                  <a:lnTo>
                    <a:pt x="17049" y="88970"/>
                  </a:lnTo>
                  <a:lnTo>
                    <a:pt x="17440" y="88421"/>
                  </a:lnTo>
                  <a:lnTo>
                    <a:pt x="18091" y="88970"/>
                  </a:lnTo>
                  <a:lnTo>
                    <a:pt x="18741" y="88970"/>
                  </a:lnTo>
                  <a:lnTo>
                    <a:pt x="19262" y="88421"/>
                  </a:lnTo>
                  <a:lnTo>
                    <a:pt x="19392" y="88970"/>
                  </a:lnTo>
                  <a:lnTo>
                    <a:pt x="19652" y="88970"/>
                  </a:lnTo>
                  <a:lnTo>
                    <a:pt x="20043" y="88970"/>
                  </a:lnTo>
                  <a:lnTo>
                    <a:pt x="20694" y="89794"/>
                  </a:lnTo>
                  <a:lnTo>
                    <a:pt x="21214" y="89794"/>
                  </a:lnTo>
                  <a:lnTo>
                    <a:pt x="21735" y="89519"/>
                  </a:lnTo>
                  <a:lnTo>
                    <a:pt x="21995" y="88970"/>
                  </a:lnTo>
                  <a:lnTo>
                    <a:pt x="21605" y="88421"/>
                  </a:lnTo>
                  <a:lnTo>
                    <a:pt x="20954" y="88146"/>
                  </a:lnTo>
                  <a:lnTo>
                    <a:pt x="20563" y="86773"/>
                  </a:lnTo>
                  <a:lnTo>
                    <a:pt x="20563" y="85400"/>
                  </a:lnTo>
                  <a:lnTo>
                    <a:pt x="20954" y="84851"/>
                  </a:lnTo>
                  <a:lnTo>
                    <a:pt x="21214" y="84302"/>
                  </a:lnTo>
                  <a:lnTo>
                    <a:pt x="20954" y="84027"/>
                  </a:lnTo>
                  <a:lnTo>
                    <a:pt x="20694" y="83478"/>
                  </a:lnTo>
                  <a:lnTo>
                    <a:pt x="20694" y="82929"/>
                  </a:lnTo>
                  <a:lnTo>
                    <a:pt x="21214" y="81556"/>
                  </a:lnTo>
                  <a:lnTo>
                    <a:pt x="21214" y="80732"/>
                  </a:lnTo>
                  <a:lnTo>
                    <a:pt x="20694" y="79908"/>
                  </a:lnTo>
                  <a:lnTo>
                    <a:pt x="20563" y="78810"/>
                  </a:lnTo>
                  <a:lnTo>
                    <a:pt x="20694" y="78535"/>
                  </a:lnTo>
                  <a:lnTo>
                    <a:pt x="20694" y="77986"/>
                  </a:lnTo>
                  <a:lnTo>
                    <a:pt x="20303" y="77986"/>
                  </a:lnTo>
                  <a:lnTo>
                    <a:pt x="20043" y="77162"/>
                  </a:lnTo>
                  <a:lnTo>
                    <a:pt x="20043" y="76613"/>
                  </a:lnTo>
                  <a:lnTo>
                    <a:pt x="19002" y="76613"/>
                  </a:lnTo>
                  <a:lnTo>
                    <a:pt x="18611" y="76064"/>
                  </a:lnTo>
                  <a:lnTo>
                    <a:pt x="18091" y="76613"/>
                  </a:lnTo>
                  <a:lnTo>
                    <a:pt x="17960" y="77162"/>
                  </a:lnTo>
                  <a:lnTo>
                    <a:pt x="17700" y="77162"/>
                  </a:lnTo>
                  <a:lnTo>
                    <a:pt x="17700" y="77986"/>
                  </a:lnTo>
                  <a:lnTo>
                    <a:pt x="17310" y="77986"/>
                  </a:lnTo>
                  <a:lnTo>
                    <a:pt x="16789" y="77986"/>
                  </a:lnTo>
                  <a:lnTo>
                    <a:pt x="16789" y="77437"/>
                  </a:lnTo>
                  <a:lnTo>
                    <a:pt x="16399" y="77437"/>
                  </a:lnTo>
                  <a:lnTo>
                    <a:pt x="16138" y="77437"/>
                  </a:lnTo>
                  <a:lnTo>
                    <a:pt x="16008" y="77162"/>
                  </a:lnTo>
                  <a:lnTo>
                    <a:pt x="16008" y="76064"/>
                  </a:lnTo>
                  <a:lnTo>
                    <a:pt x="16008" y="75789"/>
                  </a:lnTo>
                  <a:lnTo>
                    <a:pt x="15488" y="76064"/>
                  </a:lnTo>
                  <a:lnTo>
                    <a:pt x="15357" y="76064"/>
                  </a:lnTo>
                  <a:lnTo>
                    <a:pt x="14837" y="75789"/>
                  </a:lnTo>
                  <a:lnTo>
                    <a:pt x="14056" y="75789"/>
                  </a:lnTo>
                  <a:lnTo>
                    <a:pt x="13535" y="76613"/>
                  </a:lnTo>
                  <a:lnTo>
                    <a:pt x="13535" y="77437"/>
                  </a:lnTo>
                  <a:lnTo>
                    <a:pt x="13405" y="77986"/>
                  </a:lnTo>
                  <a:lnTo>
                    <a:pt x="13145" y="77437"/>
                  </a:lnTo>
                  <a:lnTo>
                    <a:pt x="12885" y="77437"/>
                  </a:lnTo>
                  <a:lnTo>
                    <a:pt x="12494" y="78535"/>
                  </a:lnTo>
                  <a:lnTo>
                    <a:pt x="12104" y="78535"/>
                  </a:lnTo>
                  <a:lnTo>
                    <a:pt x="11843" y="78810"/>
                  </a:lnTo>
                  <a:lnTo>
                    <a:pt x="11453" y="79908"/>
                  </a:lnTo>
                  <a:lnTo>
                    <a:pt x="10932" y="79908"/>
                  </a:lnTo>
                  <a:lnTo>
                    <a:pt x="10932" y="80732"/>
                  </a:lnTo>
                  <a:lnTo>
                    <a:pt x="10802" y="81281"/>
                  </a:lnTo>
                  <a:lnTo>
                    <a:pt x="10542" y="80732"/>
                  </a:lnTo>
                  <a:lnTo>
                    <a:pt x="10151" y="80183"/>
                  </a:lnTo>
                  <a:lnTo>
                    <a:pt x="9891" y="81281"/>
                  </a:lnTo>
                  <a:lnTo>
                    <a:pt x="9501" y="81281"/>
                  </a:lnTo>
                  <a:lnTo>
                    <a:pt x="9501" y="80183"/>
                  </a:lnTo>
                  <a:lnTo>
                    <a:pt x="9240" y="80732"/>
                  </a:lnTo>
                  <a:close/>
                </a:path>
              </a:pathLst>
            </a:custGeom>
            <a:solidFill>
              <a:srgbClr val="D8D8D8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8569" tIns="34275" rIns="68569" bIns="34275" anchor="t" anchorCtr="0">
              <a:noAutofit/>
            </a:bodyPr>
            <a:lstStyle/>
            <a:p>
              <a:endParaRPr sz="1013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3475843" y="1844532"/>
              <a:ext cx="1477733" cy="24251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7D3E87F-EDFE-4518-9B8D-71ECA0C6283B}"/>
                </a:ext>
              </a:extLst>
            </p:cNvPr>
            <p:cNvSpPr txBox="1"/>
            <p:nvPr/>
          </p:nvSpPr>
          <p:spPr>
            <a:xfrm>
              <a:off x="0" y="30486"/>
              <a:ext cx="9135897" cy="369302"/>
            </a:xfrm>
            <a:prstGeom prst="rect">
              <a:avLst/>
            </a:prstGeom>
            <a:noFill/>
          </p:spPr>
          <p:txBody>
            <a:bodyPr wrap="square" lIns="91412" tIns="45705" rIns="91412" bIns="45705" rtlCol="0">
              <a:spAutoFit/>
            </a:bodyPr>
            <a:lstStyle>
              <a:defPPr>
                <a:defRPr lang="en-US"/>
              </a:defPPr>
              <a:lvl1pPr algn="ctr">
                <a:defRPr sz="1800" b="1">
                  <a:solidFill>
                    <a:srgbClr val="4472C4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defTabSz="291521"/>
              <a:r>
                <a:rPr lang="ru-RU" dirty="0"/>
                <a:t>ДОРОЖНЫЕ КАРТЫ </a:t>
              </a:r>
              <a:endParaRPr lang="kk-KZ" dirty="0"/>
            </a:p>
          </p:txBody>
        </p:sp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7CF395D9-8F65-4913-BD13-8086B34BC488}"/>
                </a:ext>
              </a:extLst>
            </p:cNvPr>
            <p:cNvCxnSpPr>
              <a:cxnSpLocks/>
            </p:cNvCxnSpPr>
            <p:nvPr/>
          </p:nvCxnSpPr>
          <p:spPr>
            <a:xfrm>
              <a:off x="8103" y="427092"/>
              <a:ext cx="913589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Прямоугольник 3"/>
            <p:cNvSpPr/>
            <p:nvPr/>
          </p:nvSpPr>
          <p:spPr>
            <a:xfrm>
              <a:off x="1680726" y="4360074"/>
              <a:ext cx="7281689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350" b="1" dirty="0">
                  <a:solidFill>
                    <a:srgbClr val="00B05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нереализованные мероприятия Дорожной карты</a:t>
              </a:r>
              <a:r>
                <a:rPr lang="ru-RU" sz="1350" dirty="0">
                  <a:solidFill>
                    <a:srgbClr val="00B05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35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 комплексные планы социально-экономического развития регионов и планы развития регионов, по результатам проведенного анализа исполнения Дорожной карты</a:t>
              </a:r>
              <a:endParaRPr lang="ru-RU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3076" y="475822"/>
              <a:ext cx="49107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 2023г. завершается Дорожная карта </a:t>
              </a:r>
              <a:r>
                <a:rPr lang="ru-RU" sz="12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противопаводковых</a:t>
              </a:r>
              <a:r>
                <a:rPr lang="ru-RU" sz="1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мероприятий на 2021-2023гг.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2954" y="554751"/>
              <a:ext cx="7620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Прямоугольник: скругленные углы 9">
              <a:extLst>
                <a:ext uri="{FF2B5EF4-FFF2-40B4-BE49-F238E27FC236}">
                  <a16:creationId xmlns:a16="http://schemas.microsoft.com/office/drawing/2014/main" id="{FEF22C2E-E2EA-2178-C972-02EA119FBC04}"/>
                </a:ext>
              </a:extLst>
            </p:cNvPr>
            <p:cNvSpPr/>
            <p:nvPr/>
          </p:nvSpPr>
          <p:spPr>
            <a:xfrm>
              <a:off x="113846" y="1362246"/>
              <a:ext cx="2151253" cy="2079932"/>
            </a:xfrm>
            <a:prstGeom prst="roundRect">
              <a:avLst>
                <a:gd name="adj" fmla="val 2993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72331" y="2596731"/>
              <a:ext cx="2747169" cy="70302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2" tIns="45680" rIns="91362" bIns="45680" rtlCol="0" anchor="ctr"/>
            <a:lstStyle/>
            <a:p>
              <a:endParaRPr lang="ru-RU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Прямоугольник: скругленные углы 2">
              <a:extLst>
                <a:ext uri="{FF2B5EF4-FFF2-40B4-BE49-F238E27FC236}">
                  <a16:creationId xmlns:a16="http://schemas.microsoft.com/office/drawing/2014/main" id="{995E5D86-BCC6-75E3-B762-897B7329DF24}"/>
                </a:ext>
              </a:extLst>
            </p:cNvPr>
            <p:cNvSpPr/>
            <p:nvPr/>
          </p:nvSpPr>
          <p:spPr>
            <a:xfrm>
              <a:off x="287889" y="2661227"/>
              <a:ext cx="418938" cy="55242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Прямоугольник: скругленные углы 3">
              <a:extLst>
                <a:ext uri="{FF2B5EF4-FFF2-40B4-BE49-F238E27FC236}">
                  <a16:creationId xmlns:a16="http://schemas.microsoft.com/office/drawing/2014/main" id="{BDA8DFA4-C143-71B2-9139-4AE447BC7C2C}"/>
                </a:ext>
              </a:extLst>
            </p:cNvPr>
            <p:cNvSpPr/>
            <p:nvPr/>
          </p:nvSpPr>
          <p:spPr>
            <a:xfrm>
              <a:off x="977936" y="2520542"/>
              <a:ext cx="418938" cy="69310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Прямоугольник: скругленные углы 4">
              <a:extLst>
                <a:ext uri="{FF2B5EF4-FFF2-40B4-BE49-F238E27FC236}">
                  <a16:creationId xmlns:a16="http://schemas.microsoft.com/office/drawing/2014/main" id="{F6368F75-D05B-4396-0D3D-A86DD5DC2228}"/>
                </a:ext>
              </a:extLst>
            </p:cNvPr>
            <p:cNvSpPr/>
            <p:nvPr/>
          </p:nvSpPr>
          <p:spPr>
            <a:xfrm>
              <a:off x="1630071" y="2163742"/>
              <a:ext cx="418938" cy="104990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C40DEBC-AEB8-84BA-0738-25D7BF304973}"/>
                </a:ext>
              </a:extLst>
            </p:cNvPr>
            <p:cNvSpPr txBox="1"/>
            <p:nvPr/>
          </p:nvSpPr>
          <p:spPr>
            <a:xfrm>
              <a:off x="130484" y="2388705"/>
              <a:ext cx="738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7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26C98F0-4666-F0A9-BB31-F2574F9B37ED}"/>
                </a:ext>
              </a:extLst>
            </p:cNvPr>
            <p:cNvSpPr txBox="1"/>
            <p:nvPr/>
          </p:nvSpPr>
          <p:spPr>
            <a:xfrm>
              <a:off x="814273" y="2243542"/>
              <a:ext cx="738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7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D23122C-EF9B-F1A5-B3A9-03F342ECD788}"/>
                </a:ext>
              </a:extLst>
            </p:cNvPr>
            <p:cNvSpPr txBox="1"/>
            <p:nvPr/>
          </p:nvSpPr>
          <p:spPr>
            <a:xfrm>
              <a:off x="1452616" y="1869664"/>
              <a:ext cx="738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7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110</a:t>
              </a:r>
            </a:p>
          </p:txBody>
        </p: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19EC717D-6072-91F0-A507-9F6F8BFF8DF9}"/>
                </a:ext>
              </a:extLst>
            </p:cNvPr>
            <p:cNvCxnSpPr/>
            <p:nvPr/>
          </p:nvCxnSpPr>
          <p:spPr>
            <a:xfrm>
              <a:off x="304976" y="3213649"/>
              <a:ext cx="1754031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B585FEB-3DAC-8C71-41A5-BAC64F4C04B0}"/>
                </a:ext>
              </a:extLst>
            </p:cNvPr>
            <p:cNvSpPr txBox="1"/>
            <p:nvPr/>
          </p:nvSpPr>
          <p:spPr>
            <a:xfrm>
              <a:off x="200425" y="3220665"/>
              <a:ext cx="60695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2021г.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A9DF47E-6882-4F04-DA18-DA7DFA00EE69}"/>
                </a:ext>
              </a:extLst>
            </p:cNvPr>
            <p:cNvSpPr txBox="1"/>
            <p:nvPr/>
          </p:nvSpPr>
          <p:spPr>
            <a:xfrm>
              <a:off x="880589" y="3220665"/>
              <a:ext cx="60280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2022г.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56D7886-2760-B926-AF54-7A91533056B9}"/>
                </a:ext>
              </a:extLst>
            </p:cNvPr>
            <p:cNvSpPr txBox="1"/>
            <p:nvPr/>
          </p:nvSpPr>
          <p:spPr>
            <a:xfrm>
              <a:off x="1353508" y="3220665"/>
              <a:ext cx="981947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2023г.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3416619" y="1810051"/>
              <a:ext cx="15971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НА СУММУ </a:t>
              </a:r>
              <a:r>
                <a:rPr lang="ru-RU" sz="1200" b="1" dirty="0">
                  <a:solidFill>
                    <a:srgbClr val="00B05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13,87</a:t>
              </a:r>
              <a:r>
                <a:rPr lang="ru-RU" sz="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млрд.тг</a:t>
              </a:r>
              <a:r>
                <a:rPr lang="ru-RU" sz="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r>
                <a:rPr lang="ru-RU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Стрелка вправо 84"/>
            <p:cNvSpPr/>
            <p:nvPr/>
          </p:nvSpPr>
          <p:spPr>
            <a:xfrm>
              <a:off x="2412423" y="1521058"/>
              <a:ext cx="259944" cy="169609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7EC6FE8-22F5-3B2F-E4BB-072D6F63CA8A}"/>
                </a:ext>
              </a:extLst>
            </p:cNvPr>
            <p:cNvSpPr txBox="1"/>
            <p:nvPr/>
          </p:nvSpPr>
          <p:spPr>
            <a:xfrm>
              <a:off x="904059" y="3821067"/>
              <a:ext cx="812530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ru-RU" sz="1500" b="1" dirty="0">
                  <a:solidFill>
                    <a:srgbClr val="7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некачественное планирование и несвоевременная подготовка </a:t>
              </a:r>
              <a:r>
                <a:rPr lang="ru-RU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проектных документов МИО, а также отсутствие средств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9565328-7401-0C28-F59B-982019D47C15}"/>
                </a:ext>
              </a:extLst>
            </p:cNvPr>
            <p:cNvSpPr txBox="1"/>
            <p:nvPr/>
          </p:nvSpPr>
          <p:spPr>
            <a:xfrm>
              <a:off x="135733" y="3510634"/>
              <a:ext cx="4784620" cy="306465"/>
            </a:xfrm>
            <a:prstGeom prst="roundRect">
              <a:avLst/>
            </a:prstGeom>
            <a:solidFill>
              <a:srgbClr val="002060"/>
            </a:solidFill>
            <a:ln>
              <a:noFill/>
              <a:prstDash val="lgDash"/>
            </a:ln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algn="ctr">
                <a:defRPr sz="3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ru-RU" sz="1350" dirty="0">
                  <a:solidFill>
                    <a:schemeClr val="bg1"/>
                  </a:solidFill>
                </a:rPr>
                <a:t>ПРИЧИНАМИ НЕИСПОЛНЕНИЯ ПУНКТОВ ЯВЛЯЮТСЯ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9565328-7401-0C28-F59B-982019D47C15}"/>
                </a:ext>
              </a:extLst>
            </p:cNvPr>
            <p:cNvSpPr txBox="1"/>
            <p:nvPr/>
          </p:nvSpPr>
          <p:spPr>
            <a:xfrm>
              <a:off x="103076" y="4443749"/>
              <a:ext cx="1536092" cy="536315"/>
            </a:xfrm>
            <a:prstGeom prst="roundRect">
              <a:avLst/>
            </a:prstGeom>
            <a:solidFill>
              <a:srgbClr val="00B050"/>
            </a:solidFill>
            <a:ln>
              <a:noFill/>
              <a:prstDash val="lgDash"/>
            </a:ln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algn="ctr">
                <a:defRPr sz="3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ru-RU" sz="1350" dirty="0">
                  <a:solidFill>
                    <a:schemeClr val="bg1"/>
                  </a:solidFill>
                </a:rPr>
                <a:t>ПЛАНИРУЕТСЯ ПЕРЕНЕСТИ 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pic>
          <p:nvPicPr>
            <p:cNvPr id="91" name="Picture 11" descr="C:\Users\Администратор\Desktop\ФОТО ФОТО ФОТО\137-1375215_workplace-safety-site-assessments-risk-management-icon-clipart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19" y="3848903"/>
              <a:ext cx="498839" cy="502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FDBBAF1-86EA-DC69-75EA-1527E544EB60}"/>
                </a:ext>
              </a:extLst>
            </p:cNvPr>
            <p:cNvSpPr txBox="1"/>
            <p:nvPr/>
          </p:nvSpPr>
          <p:spPr>
            <a:xfrm>
              <a:off x="8850032" y="4937314"/>
              <a:ext cx="30248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Прямоугольник: скругленные углы 9">
              <a:extLst>
                <a:ext uri="{FF2B5EF4-FFF2-40B4-BE49-F238E27FC236}">
                  <a16:creationId xmlns:a16="http://schemas.microsoft.com/office/drawing/2014/main" id="{FEF22C2E-E2EA-2178-C972-02EA119FBC04}"/>
                </a:ext>
              </a:extLst>
            </p:cNvPr>
            <p:cNvSpPr/>
            <p:nvPr/>
          </p:nvSpPr>
          <p:spPr>
            <a:xfrm>
              <a:off x="2808747" y="1365039"/>
              <a:ext cx="2151253" cy="2079932"/>
            </a:xfrm>
            <a:prstGeom prst="roundRect">
              <a:avLst>
                <a:gd name="adj" fmla="val 2993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Прямоугольник: скругленные углы 2">
              <a:extLst>
                <a:ext uri="{FF2B5EF4-FFF2-40B4-BE49-F238E27FC236}">
                  <a16:creationId xmlns:a16="http://schemas.microsoft.com/office/drawing/2014/main" id="{995E5D86-BCC6-75E3-B762-897B7329DF24}"/>
                </a:ext>
              </a:extLst>
            </p:cNvPr>
            <p:cNvSpPr/>
            <p:nvPr/>
          </p:nvSpPr>
          <p:spPr>
            <a:xfrm>
              <a:off x="2982790" y="2723721"/>
              <a:ext cx="418938" cy="49272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Прямоугольник: скругленные углы 3">
              <a:extLst>
                <a:ext uri="{FF2B5EF4-FFF2-40B4-BE49-F238E27FC236}">
                  <a16:creationId xmlns:a16="http://schemas.microsoft.com/office/drawing/2014/main" id="{BDA8DFA4-C143-71B2-9139-4AE447BC7C2C}"/>
                </a:ext>
              </a:extLst>
            </p:cNvPr>
            <p:cNvSpPr/>
            <p:nvPr/>
          </p:nvSpPr>
          <p:spPr>
            <a:xfrm>
              <a:off x="3672837" y="2825044"/>
              <a:ext cx="418938" cy="39139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Прямоугольник: скругленные углы 4">
              <a:extLst>
                <a:ext uri="{FF2B5EF4-FFF2-40B4-BE49-F238E27FC236}">
                  <a16:creationId xmlns:a16="http://schemas.microsoft.com/office/drawing/2014/main" id="{F6368F75-D05B-4396-0D3D-A86DD5DC2228}"/>
                </a:ext>
              </a:extLst>
            </p:cNvPr>
            <p:cNvSpPr/>
            <p:nvPr/>
          </p:nvSpPr>
          <p:spPr>
            <a:xfrm>
              <a:off x="4324972" y="2944942"/>
              <a:ext cx="418938" cy="2715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C40DEBC-AEB8-84BA-0738-25D7BF304973}"/>
                </a:ext>
              </a:extLst>
            </p:cNvPr>
            <p:cNvSpPr txBox="1"/>
            <p:nvPr/>
          </p:nvSpPr>
          <p:spPr>
            <a:xfrm>
              <a:off x="2825385" y="2467425"/>
              <a:ext cx="738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4258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26C98F0-4666-F0A9-BB31-F2574F9B37ED}"/>
                </a:ext>
              </a:extLst>
            </p:cNvPr>
            <p:cNvSpPr txBox="1"/>
            <p:nvPr/>
          </p:nvSpPr>
          <p:spPr>
            <a:xfrm>
              <a:off x="3509174" y="2567545"/>
              <a:ext cx="738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4258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D23122C-EF9B-F1A5-B3A9-03F342ECD788}"/>
                </a:ext>
              </a:extLst>
            </p:cNvPr>
            <p:cNvSpPr txBox="1"/>
            <p:nvPr/>
          </p:nvSpPr>
          <p:spPr>
            <a:xfrm>
              <a:off x="4147517" y="2679035"/>
              <a:ext cx="73803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42588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00051" y="1283777"/>
              <a:ext cx="1584325" cy="185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Rectangle 31"/>
            <p:cNvSpPr>
              <a:spLocks noChangeArrowheads="1"/>
            </p:cNvSpPr>
            <p:nvPr/>
          </p:nvSpPr>
          <p:spPr bwMode="auto">
            <a:xfrm>
              <a:off x="-358565" y="977909"/>
              <a:ext cx="3081112" cy="538758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68486" tIns="34244" rIns="68486" bIns="34244" anchor="ctr"/>
            <a:lstStyle/>
            <a:p>
              <a:pPr algn="ctr" defTabSz="775114">
                <a:lnSpc>
                  <a:spcPts val="1800"/>
                </a:lnSpc>
                <a:defRPr/>
              </a:pP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 ЗАПЛАНИРОВАННЫХ </a:t>
              </a:r>
            </a:p>
            <a:p>
              <a:pPr algn="ctr" defTabSz="775114">
                <a:lnSpc>
                  <a:spcPts val="18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218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мероприятий </a:t>
              </a: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3090057" y="1278273"/>
              <a:ext cx="1584325" cy="185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Rectangle 31"/>
            <p:cNvSpPr>
              <a:spLocks noChangeArrowheads="1"/>
            </p:cNvSpPr>
            <p:nvPr/>
          </p:nvSpPr>
          <p:spPr bwMode="auto">
            <a:xfrm>
              <a:off x="2319791" y="977909"/>
              <a:ext cx="3081112" cy="538758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68486" tIns="34244" rIns="68486" bIns="34244" anchor="ctr"/>
            <a:lstStyle/>
            <a:p>
              <a:pPr algn="ctr" defTabSz="775114">
                <a:lnSpc>
                  <a:spcPts val="1800"/>
                </a:lnSpc>
                <a:defRPr/>
              </a:pP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ЗАВЕРШЕНА РЕАЛИЗАЦИЯ </a:t>
              </a:r>
            </a:p>
            <a:p>
              <a:pPr algn="ctr" defTabSz="775114">
                <a:lnSpc>
                  <a:spcPts val="18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88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мероприятий </a:t>
              </a:r>
            </a:p>
          </p:txBody>
        </p:sp>
        <p:cxnSp>
          <p:nvCxnSpPr>
            <p:cNvPr id="123" name="Прямая соединительная линия 122">
              <a:extLst>
                <a:ext uri="{FF2B5EF4-FFF2-40B4-BE49-F238E27FC236}">
                  <a16:creationId xmlns:a16="http://schemas.microsoft.com/office/drawing/2014/main" id="{19EC717D-6072-91F0-A507-9F6F8BFF8DF9}"/>
                </a:ext>
              </a:extLst>
            </p:cNvPr>
            <p:cNvCxnSpPr/>
            <p:nvPr/>
          </p:nvCxnSpPr>
          <p:spPr>
            <a:xfrm>
              <a:off x="2982790" y="3216442"/>
              <a:ext cx="1754031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B585FEB-3DAC-8C71-41A5-BAC64F4C04B0}"/>
                </a:ext>
              </a:extLst>
            </p:cNvPr>
            <p:cNvSpPr txBox="1"/>
            <p:nvPr/>
          </p:nvSpPr>
          <p:spPr>
            <a:xfrm>
              <a:off x="2878781" y="3223458"/>
              <a:ext cx="60695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2021г.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A9DF47E-6882-4F04-DA18-DA7DFA00EE69}"/>
                </a:ext>
              </a:extLst>
            </p:cNvPr>
            <p:cNvSpPr txBox="1"/>
            <p:nvPr/>
          </p:nvSpPr>
          <p:spPr>
            <a:xfrm>
              <a:off x="3558945" y="3223458"/>
              <a:ext cx="60280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2022г.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56D7886-2760-B926-AF54-7A91533056B9}"/>
                </a:ext>
              </a:extLst>
            </p:cNvPr>
            <p:cNvSpPr txBox="1"/>
            <p:nvPr/>
          </p:nvSpPr>
          <p:spPr>
            <a:xfrm>
              <a:off x="4031864" y="3223458"/>
              <a:ext cx="981947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8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2023г.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Прямоугольник: скругленные углы 9">
              <a:extLst>
                <a:ext uri="{FF2B5EF4-FFF2-40B4-BE49-F238E27FC236}">
                  <a16:creationId xmlns:a16="http://schemas.microsoft.com/office/drawing/2014/main" id="{FEF22C2E-E2EA-2178-C972-02EA119FBC04}"/>
                </a:ext>
              </a:extLst>
            </p:cNvPr>
            <p:cNvSpPr/>
            <p:nvPr/>
          </p:nvSpPr>
          <p:spPr>
            <a:xfrm>
              <a:off x="5431188" y="498400"/>
              <a:ext cx="3607232" cy="2946571"/>
            </a:xfrm>
            <a:prstGeom prst="roundRect">
              <a:avLst>
                <a:gd name="adj" fmla="val 2993"/>
              </a:avLst>
            </a:prstGeom>
            <a:solidFill>
              <a:schemeClr val="tx2">
                <a:lumMod val="40000"/>
                <a:lumOff val="60000"/>
                <a:alpha val="52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5544176" y="521072"/>
              <a:ext cx="3485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Дорожной картой по обеспечению селе-, оползне- и </a:t>
              </a:r>
              <a:r>
                <a:rPr lang="ru-RU" sz="12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лавиннобезопасности</a:t>
              </a:r>
              <a:r>
                <a:rPr lang="ru-RU" sz="1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ru-RU" sz="1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ru-RU" sz="1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на 2020-2024 годы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5467975" y="579293"/>
              <a:ext cx="76200" cy="7184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5683090" y="2331231"/>
              <a:ext cx="3065860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фактически исполнено</a:t>
              </a:r>
            </a:p>
            <a:p>
              <a:pPr algn="ctr"/>
              <a:r>
                <a:rPr lang="ru-RU" sz="54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r>
                <a:rPr lang="ru-RU" sz="15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пункта</a:t>
              </a:r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5470836" y="1152025"/>
              <a:ext cx="3496227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предусмотрено выполнение</a:t>
              </a:r>
            </a:p>
            <a:p>
              <a:pPr algn="ctr"/>
              <a:r>
                <a:rPr lang="ru-RU" sz="5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r>
                <a:rPr lang="ru-RU" sz="15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пунктов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122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95416DE-0579-4A28-9785-EBB2C4D102E6}"/>
              </a:ext>
            </a:extLst>
          </p:cNvPr>
          <p:cNvGrpSpPr/>
          <p:nvPr/>
        </p:nvGrpSpPr>
        <p:grpSpPr>
          <a:xfrm>
            <a:off x="1" y="30487"/>
            <a:ext cx="9152512" cy="5137660"/>
            <a:chOff x="1" y="30487"/>
            <a:chExt cx="9152512" cy="5137660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172322" y="3851591"/>
              <a:ext cx="3891152" cy="1242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82477" y="1730194"/>
              <a:ext cx="3880997" cy="77309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7D3E87F-EDFE-4518-9B8D-71ECA0C6283B}"/>
                </a:ext>
              </a:extLst>
            </p:cNvPr>
            <p:cNvSpPr txBox="1"/>
            <p:nvPr/>
          </p:nvSpPr>
          <p:spPr>
            <a:xfrm>
              <a:off x="1" y="30487"/>
              <a:ext cx="9135897" cy="369302"/>
            </a:xfrm>
            <a:prstGeom prst="rect">
              <a:avLst/>
            </a:prstGeom>
            <a:noFill/>
          </p:spPr>
          <p:txBody>
            <a:bodyPr wrap="square" lIns="91412" tIns="45705" rIns="91412" bIns="45705" rtlCol="0">
              <a:spAutoFit/>
            </a:bodyPr>
            <a:lstStyle>
              <a:defPPr>
                <a:defRPr lang="en-US"/>
              </a:defPPr>
              <a:lvl1pPr algn="ctr">
                <a:defRPr sz="1800" b="1">
                  <a:solidFill>
                    <a:srgbClr val="4472C4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defTabSz="291514"/>
              <a:r>
                <a:rPr lang="ru-RU" dirty="0"/>
                <a:t>ГРАЖДАНСКАЯ ОБОРОНА</a:t>
              </a:r>
              <a:endParaRPr lang="kk-KZ" dirty="0"/>
            </a:p>
          </p:txBody>
        </p:sp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7CF395D9-8F65-4913-BD13-8086B34BC488}"/>
                </a:ext>
              </a:extLst>
            </p:cNvPr>
            <p:cNvCxnSpPr>
              <a:cxnSpLocks/>
            </p:cNvCxnSpPr>
            <p:nvPr/>
          </p:nvCxnSpPr>
          <p:spPr>
            <a:xfrm>
              <a:off x="8104" y="427092"/>
              <a:ext cx="913589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565328-7401-0C28-F59B-982019D47C15}"/>
                </a:ext>
              </a:extLst>
            </p:cNvPr>
            <p:cNvSpPr txBox="1"/>
            <p:nvPr/>
          </p:nvSpPr>
          <p:spPr>
            <a:xfrm>
              <a:off x="104306" y="568027"/>
              <a:ext cx="8737371" cy="314978"/>
            </a:xfrm>
            <a:prstGeom prst="roundRect">
              <a:avLst/>
            </a:prstGeom>
            <a:solidFill>
              <a:srgbClr val="002060"/>
            </a:solidFill>
            <a:ln>
              <a:noFill/>
              <a:prstDash val="lgDash"/>
            </a:ln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algn="ctr">
                <a:defRPr sz="3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ru-RU" sz="1400" dirty="0">
                  <a:solidFill>
                    <a:schemeClr val="bg1"/>
                  </a:solidFill>
                </a:rPr>
                <a:t>МЧС реализует комплекс задач по организации и ведению мероприятий Гражданской обороны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72322" y="1774077"/>
              <a:ext cx="362432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НАКОПЛЕНИЮ </a:t>
              </a:r>
              <a:b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модернизации фондов объектов </a:t>
              </a:r>
              <a:b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имущества Гражданской обороны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FDBBAF1-86EA-DC69-75EA-1527E544EB60}"/>
                </a:ext>
              </a:extLst>
            </p:cNvPr>
            <p:cNvSpPr txBox="1"/>
            <p:nvPr/>
          </p:nvSpPr>
          <p:spPr>
            <a:xfrm>
              <a:off x="8850033" y="4937315"/>
              <a:ext cx="30248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05366" y="1039846"/>
              <a:ext cx="3426314" cy="3699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06928" y="1074879"/>
              <a:ext cx="32231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УДЕЛЯЕТСЯ ОСОБОЕ ВНИМАНИЕ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86783" y="3910753"/>
              <a:ext cx="2761975" cy="2718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46" indent="-171446">
                <a:lnSpc>
                  <a:spcPts val="1400"/>
                </a:lnSpc>
                <a:buFont typeface="Wingdings" panose="05000000000000000000" pitchFamily="2" charset="2"/>
                <a:buChar char="q"/>
              </a:pPr>
              <a:r>
                <a:rPr lang="ru-RU" sz="12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</a:t>
              </a:r>
              <a:r>
                <a:rPr lang="ru-RU" sz="12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пунктов управления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86783" y="4177312"/>
              <a:ext cx="3711518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46" indent="-171446">
                <a:lnSpc>
                  <a:spcPts val="1400"/>
                </a:lnSpc>
                <a:buFont typeface="Wingdings" panose="05000000000000000000" pitchFamily="2" charset="2"/>
                <a:buChar char="q"/>
              </a:pPr>
              <a:r>
                <a:rPr lang="ru-RU" sz="12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НАКОПЛЕНИЕ </a:t>
              </a:r>
              <a:r>
                <a:rPr lang="ru-RU" sz="12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средств индивидуальной и коллективной защиты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287979" y="4652583"/>
              <a:ext cx="3699801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46" indent="-171446">
                <a:lnSpc>
                  <a:spcPts val="1400"/>
                </a:lnSpc>
                <a:buFont typeface="Wingdings" panose="05000000000000000000" pitchFamily="2" charset="2"/>
                <a:buChar char="q"/>
              </a:pPr>
              <a:r>
                <a:rPr lang="ru-RU" sz="12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МАТЕРИАЛЬНО-ТЕХНИЧЕСКОЕ </a:t>
              </a:r>
              <a:r>
                <a:rPr lang="ru-RU" sz="12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оснащение формирований</a:t>
              </a: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475588" y="3306126"/>
              <a:ext cx="3432545" cy="44224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471648" y="3306125"/>
              <a:ext cx="326100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Мероприятия ГО требующие крупного финансирования:</a:t>
              </a:r>
            </a:p>
          </p:txBody>
        </p:sp>
        <p:sp>
          <p:nvSpPr>
            <p:cNvPr id="32" name="Chevron2">
              <a:extLst>
                <a:ext uri="{FF2B5EF4-FFF2-40B4-BE49-F238E27FC236}">
                  <a16:creationId xmlns:a16="http://schemas.microsoft.com/office/drawing/2014/main" id="{40DCD262-410F-4C35-9599-E6735B6C933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 flipH="1">
              <a:off x="2257213" y="1080080"/>
              <a:ext cx="205045" cy="96617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 lang="en-US" dirty="0" err="1">
                <a:solidFill>
                  <a:srgbClr val="000000"/>
                </a:solidFill>
                <a:latin typeface="Roboto Condensed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565328-7401-0C28-F59B-982019D47C15}"/>
                </a:ext>
              </a:extLst>
            </p:cNvPr>
            <p:cNvSpPr txBox="1"/>
            <p:nvPr/>
          </p:nvSpPr>
          <p:spPr>
            <a:xfrm>
              <a:off x="5137744" y="1061754"/>
              <a:ext cx="3014301" cy="332004"/>
            </a:xfrm>
            <a:prstGeom prst="roundRect">
              <a:avLst/>
            </a:prstGeom>
            <a:solidFill>
              <a:srgbClr val="002060"/>
            </a:solidFill>
            <a:ln>
              <a:noFill/>
              <a:prstDash val="lgDash"/>
            </a:ln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algn="ctr">
                <a:defRPr sz="3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ru-RU" sz="1500" dirty="0">
                  <a:solidFill>
                    <a:schemeClr val="bg1"/>
                  </a:solidFill>
                </a:rPr>
                <a:t>ЗА 8 МЕСЯЦЕВ 2023 ГОДА</a:t>
              </a:r>
            </a:p>
          </p:txBody>
        </p:sp>
        <p:sp>
          <p:nvSpPr>
            <p:cNvPr id="34" name="Прямоугольник: скругленные углы 9">
              <a:extLst>
                <a:ext uri="{FF2B5EF4-FFF2-40B4-BE49-F238E27FC236}">
                  <a16:creationId xmlns:a16="http://schemas.microsoft.com/office/drawing/2014/main" id="{FEF22C2E-E2EA-2178-C972-02EA119FBC04}"/>
                </a:ext>
              </a:extLst>
            </p:cNvPr>
            <p:cNvSpPr/>
            <p:nvPr/>
          </p:nvSpPr>
          <p:spPr>
            <a:xfrm>
              <a:off x="4715125" y="1687535"/>
              <a:ext cx="3799777" cy="571989"/>
            </a:xfrm>
            <a:prstGeom prst="roundRect">
              <a:avLst>
                <a:gd name="adj" fmla="val 2993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5346601" y="1579003"/>
              <a:ext cx="2464944" cy="224414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68486" tIns="34244" rIns="68486" bIns="34244" anchor="ctr"/>
            <a:lstStyle/>
            <a:p>
              <a:pPr algn="ctr" defTabSz="775114">
                <a:lnSpc>
                  <a:spcPts val="2625"/>
                </a:lnSpc>
                <a:defRPr/>
              </a:pPr>
              <a:endPara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: скругленные углы 9">
              <a:extLst>
                <a:ext uri="{FF2B5EF4-FFF2-40B4-BE49-F238E27FC236}">
                  <a16:creationId xmlns:a16="http://schemas.microsoft.com/office/drawing/2014/main" id="{FEF22C2E-E2EA-2178-C972-02EA119FBC04}"/>
                </a:ext>
              </a:extLst>
            </p:cNvPr>
            <p:cNvSpPr/>
            <p:nvPr/>
          </p:nvSpPr>
          <p:spPr>
            <a:xfrm>
              <a:off x="4711831" y="2644382"/>
              <a:ext cx="3803072" cy="860881"/>
            </a:xfrm>
            <a:prstGeom prst="roundRect">
              <a:avLst>
                <a:gd name="adj" fmla="val 2993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5329608" y="2536743"/>
              <a:ext cx="2464944" cy="185465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68486" tIns="34244" rIns="68486" bIns="34244" anchor="ctr"/>
            <a:lstStyle/>
            <a:p>
              <a:pPr algn="ctr" defTabSz="775114">
                <a:lnSpc>
                  <a:spcPts val="2625"/>
                </a:lnSpc>
                <a:defRPr/>
              </a:pPr>
              <a:endPara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4473342" y="1424073"/>
              <a:ext cx="41852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выявлено</a:t>
              </a:r>
              <a:r>
                <a:rPr lang="ru-RU" sz="225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2 449</a:t>
              </a:r>
              <a:r>
                <a:rPr lang="ru-RU" sz="225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нарушений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837220" y="1982768"/>
              <a:ext cx="145745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0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10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65%</a:t>
              </a:r>
              <a:r>
                <a:rPr lang="ru-RU" sz="1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2022г. </a:t>
              </a:r>
              <a:r>
                <a:rPr lang="ru-RU" sz="1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1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6 992</a:t>
              </a:r>
              <a:r>
                <a:rPr lang="ru-RU" sz="1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723754" y="2403869"/>
              <a:ext cx="4185207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внесено</a:t>
              </a:r>
              <a:r>
                <a:rPr lang="ru-RU" sz="225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217</a:t>
              </a:r>
              <a:r>
                <a:rPr lang="ru-RU" sz="225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предписаний </a:t>
              </a:r>
            </a:p>
            <a:p>
              <a:pPr algn="ctr"/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устранению нарушений 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795973" y="3276706"/>
              <a:ext cx="162897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0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- 2.5 раза</a:t>
              </a:r>
              <a:r>
                <a:rPr lang="ru-RU" sz="1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2022г. </a:t>
              </a:r>
              <a:r>
                <a:rPr lang="ru-RU" sz="1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1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555</a:t>
              </a:r>
              <a:r>
                <a:rPr lang="ru-RU" sz="1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Прямоугольник: скругленные углы 9">
              <a:extLst>
                <a:ext uri="{FF2B5EF4-FFF2-40B4-BE49-F238E27FC236}">
                  <a16:creationId xmlns:a16="http://schemas.microsoft.com/office/drawing/2014/main" id="{FEF22C2E-E2EA-2178-C972-02EA119FBC04}"/>
                </a:ext>
              </a:extLst>
            </p:cNvPr>
            <p:cNvSpPr/>
            <p:nvPr/>
          </p:nvSpPr>
          <p:spPr>
            <a:xfrm>
              <a:off x="4711831" y="3863672"/>
              <a:ext cx="3803072" cy="1077149"/>
            </a:xfrm>
            <a:prstGeom prst="roundRect">
              <a:avLst>
                <a:gd name="adj" fmla="val 2993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31"/>
            <p:cNvSpPr>
              <a:spLocks noChangeArrowheads="1"/>
            </p:cNvSpPr>
            <p:nvPr/>
          </p:nvSpPr>
          <p:spPr bwMode="auto">
            <a:xfrm>
              <a:off x="5406280" y="3741959"/>
              <a:ext cx="2464944" cy="185465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68486" tIns="34244" rIns="68486" bIns="34244" anchor="ctr"/>
            <a:lstStyle/>
            <a:p>
              <a:pPr algn="ctr" defTabSz="775114">
                <a:lnSpc>
                  <a:spcPts val="2625"/>
                </a:lnSpc>
                <a:defRPr/>
              </a:pPr>
              <a:endPara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398629" y="3600949"/>
              <a:ext cx="457979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привлечены более</a:t>
              </a:r>
              <a:r>
                <a:rPr lang="ru-RU" sz="225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-ти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субъектов </a:t>
              </a:r>
            </a:p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административной ответственности </a:t>
              </a:r>
            </a:p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сумму 74 млн. 980 тыс. 980 </a:t>
              </a:r>
              <a:r>
                <a:rPr lang="ru-RU" sz="1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тг</a:t>
              </a: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252972" y="4653527"/>
              <a:ext cx="285206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0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+25,4%</a:t>
              </a:r>
              <a:r>
                <a:rPr lang="ru-RU" sz="1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2022г. - </a:t>
              </a:r>
              <a:r>
                <a:rPr lang="ru-RU" sz="10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млн. 812 тыс. 039 </a:t>
              </a:r>
              <a:r>
                <a:rPr lang="ru-RU" sz="1000" b="1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тг</a:t>
              </a:r>
              <a:r>
                <a:rPr lang="ru-RU" sz="10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sz="1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6889" y1="29839" x2="56889" y2="29839"/>
                          <a14:foregroundMark x1="72111" y1="88710" x2="72111" y2="88710"/>
                          <a14:foregroundMark x1="28444" y1="63065" x2="28444" y2="63065"/>
                          <a14:foregroundMark x1="37000" y1="74032" x2="37000" y2="74032"/>
                          <a14:foregroundMark x1="21556" y1="75000" x2="21556" y2="7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472" y="941048"/>
              <a:ext cx="832371" cy="573414"/>
            </a:xfrm>
            <a:prstGeom prst="rect">
              <a:avLst/>
            </a:prstGeom>
          </p:spPr>
        </p:pic>
        <p:pic>
          <p:nvPicPr>
            <p:cNvPr id="54" name="Picture 11" descr="C:\Users\Администратор\Desktop\ФОТО ФОТО ФОТО\137-1375215_workplace-safety-site-assessments-risk-management-icon-clipar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482" y="1026648"/>
              <a:ext cx="498839" cy="502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Группа 4"/>
            <p:cNvGrpSpPr/>
            <p:nvPr/>
          </p:nvGrpSpPr>
          <p:grpSpPr>
            <a:xfrm>
              <a:off x="61914" y="2832450"/>
              <a:ext cx="4158162" cy="106720"/>
              <a:chOff x="319019" y="2722205"/>
              <a:chExt cx="3359944" cy="106720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319019" y="2722208"/>
                <a:ext cx="700156" cy="10671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1019175" y="2722205"/>
                <a:ext cx="871538" cy="10671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1890713" y="2722205"/>
                <a:ext cx="1788250" cy="10671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 rot="16200000">
              <a:off x="2281057" y="2983464"/>
              <a:ext cx="4065532" cy="106720"/>
              <a:chOff x="319019" y="2722205"/>
              <a:chExt cx="3359944" cy="106720"/>
            </a:xfrm>
          </p:grpSpPr>
          <p:sp>
            <p:nvSpPr>
              <p:cNvPr id="68" name="Прямоугольник 67"/>
              <p:cNvSpPr/>
              <p:nvPr/>
            </p:nvSpPr>
            <p:spPr>
              <a:xfrm>
                <a:off x="319019" y="2722208"/>
                <a:ext cx="700156" cy="10671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1019175" y="2722205"/>
                <a:ext cx="871538" cy="10671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1890713" y="2722205"/>
                <a:ext cx="1788250" cy="10671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661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4E2D972-E4A2-4063-869E-A6734B0FC175}"/>
              </a:ext>
            </a:extLst>
          </p:cNvPr>
          <p:cNvGrpSpPr/>
          <p:nvPr/>
        </p:nvGrpSpPr>
        <p:grpSpPr>
          <a:xfrm>
            <a:off x="8104" y="30486"/>
            <a:ext cx="9144409" cy="5137661"/>
            <a:chOff x="8104" y="30486"/>
            <a:chExt cx="9144409" cy="513766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92075" y="1145689"/>
              <a:ext cx="7278315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630003" y="2986088"/>
              <a:ext cx="1979118" cy="9008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601091" y="2983363"/>
              <a:ext cx="3672037" cy="8756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464160" y="2949389"/>
              <a:ext cx="6338221" cy="970317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D3E87F-EDFE-4518-9B8D-71ECA0C6283B}"/>
                </a:ext>
              </a:extLst>
            </p:cNvPr>
            <p:cNvSpPr txBox="1"/>
            <p:nvPr/>
          </p:nvSpPr>
          <p:spPr>
            <a:xfrm>
              <a:off x="1547020" y="30486"/>
              <a:ext cx="6062101" cy="369302"/>
            </a:xfrm>
            <a:prstGeom prst="rect">
              <a:avLst/>
            </a:prstGeom>
            <a:noFill/>
          </p:spPr>
          <p:txBody>
            <a:bodyPr wrap="square" lIns="91412" tIns="45705" rIns="91412" bIns="45705" rtlCol="0">
              <a:spAutoFit/>
            </a:bodyPr>
            <a:lstStyle>
              <a:defPPr>
                <a:defRPr lang="en-US"/>
              </a:defPPr>
              <a:lvl1pPr algn="ctr">
                <a:defRPr sz="1800" b="1">
                  <a:solidFill>
                    <a:srgbClr val="4472C4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defTabSz="291514"/>
              <a:r>
                <a:rPr lang="ru-RU" dirty="0"/>
                <a:t>МАТЕРИАЛЬНО-ТЕХНИЧЕСКОЕ ОБЕСПЕЧЕНИЕ</a:t>
              </a:r>
              <a:endParaRPr lang="kk-KZ" dirty="0"/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CF395D9-8F65-4913-BD13-8086B34BC488}"/>
                </a:ext>
              </a:extLst>
            </p:cNvPr>
            <p:cNvCxnSpPr>
              <a:cxnSpLocks/>
            </p:cNvCxnSpPr>
            <p:nvPr/>
          </p:nvCxnSpPr>
          <p:spPr>
            <a:xfrm>
              <a:off x="8104" y="427092"/>
              <a:ext cx="913589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DBBAF1-86EA-DC69-75EA-1527E544EB60}"/>
                </a:ext>
              </a:extLst>
            </p:cNvPr>
            <p:cNvSpPr txBox="1"/>
            <p:nvPr/>
          </p:nvSpPr>
          <p:spPr>
            <a:xfrm>
              <a:off x="8850033" y="4937315"/>
              <a:ext cx="30248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975782" y="2944401"/>
              <a:ext cx="3003869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Завершается строительство</a:t>
              </a:r>
              <a:r>
                <a:rPr lang="ru-RU" sz="1350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endParaRPr lang="ru-RU" sz="1350" dirty="0">
                <a:solidFill>
                  <a:srgbClr val="00206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095196" y="593837"/>
              <a:ext cx="7656498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400"/>
                </a:lnSpc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</a:rPr>
                <a:t>Завершается реализация Дорожной карты материально-технического обеспечения подразделений МЧС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Пятиугольник 38">
              <a:extLst>
                <a:ext uri="{FF2B5EF4-FFF2-40B4-BE49-F238E27FC236}">
                  <a16:creationId xmlns:a16="http://schemas.microsoft.com/office/drawing/2014/main" id="{CB4403F8-788E-45AE-809C-F79D06C0C822}"/>
                </a:ext>
              </a:extLst>
            </p:cNvPr>
            <p:cNvSpPr/>
            <p:nvPr/>
          </p:nvSpPr>
          <p:spPr>
            <a:xfrm>
              <a:off x="644891" y="569724"/>
              <a:ext cx="8210075" cy="477640"/>
            </a:xfrm>
            <a:prstGeom prst="homePlate">
              <a:avLst>
                <a:gd name="adj" fmla="val 0"/>
              </a:avLst>
            </a:prstGeom>
            <a:noFill/>
            <a:ln w="19050" cap="flat" cmpd="sng" algn="ctr">
              <a:solidFill>
                <a:srgbClr val="002060"/>
              </a:solidFill>
              <a:prstDash val="dash"/>
            </a:ln>
            <a:effectLst/>
          </p:spPr>
          <p:txBody>
            <a:bodyPr lIns="65834" tIns="32917" rIns="65834" bIns="32917" spcCol="0" rtlCol="0" anchor="ctr"/>
            <a:lstStyle/>
            <a:p>
              <a:pPr algn="ctr">
                <a:lnSpc>
                  <a:spcPct val="110000"/>
                </a:lnSpc>
              </a:pPr>
              <a:endParaRPr lang="ru-RU" altLang="ru-RU"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Нашивка 24"/>
            <p:cNvSpPr/>
            <p:nvPr/>
          </p:nvSpPr>
          <p:spPr>
            <a:xfrm>
              <a:off x="232346" y="538321"/>
              <a:ext cx="450307" cy="521642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/>
            <a:p>
              <a:pPr algn="ctr"/>
              <a:endParaRPr lang="ru-RU" sz="1200">
                <a:solidFill>
                  <a:schemeClr val="tx1"/>
                </a:solidFill>
              </a:endParaRPr>
            </a:p>
          </p:txBody>
        </p:sp>
        <p:sp>
          <p:nvSpPr>
            <p:cNvPr id="28" name="Нашивка 25"/>
            <p:cNvSpPr/>
            <p:nvPr/>
          </p:nvSpPr>
          <p:spPr>
            <a:xfrm>
              <a:off x="394364" y="537307"/>
              <a:ext cx="450307" cy="521642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/>
            <a:p>
              <a:pPr algn="ctr"/>
              <a:endParaRPr lang="ru-RU" sz="1200">
                <a:solidFill>
                  <a:schemeClr val="tx1"/>
                </a:solidFill>
              </a:endParaRPr>
            </a:p>
          </p:txBody>
        </p:sp>
        <p:sp>
          <p:nvSpPr>
            <p:cNvPr id="29" name="Нашивка 27"/>
            <p:cNvSpPr/>
            <p:nvPr/>
          </p:nvSpPr>
          <p:spPr>
            <a:xfrm>
              <a:off x="556382" y="538321"/>
              <a:ext cx="450307" cy="521642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rtlCol="0" anchor="ctr"/>
            <a:lstStyle/>
            <a:p>
              <a:pPr algn="ctr"/>
              <a:endParaRPr lang="ru-RU" sz="1200">
                <a:solidFill>
                  <a:schemeClr val="tx1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48" y="3083206"/>
              <a:ext cx="1292836" cy="72722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2" t="126" r="165" b="16730"/>
            <a:stretch/>
          </p:blipFill>
          <p:spPr>
            <a:xfrm>
              <a:off x="7718611" y="3066673"/>
              <a:ext cx="1292463" cy="72845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1837698" y="4650099"/>
              <a:ext cx="6220427" cy="3197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966769" y="4669772"/>
              <a:ext cx="6197137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350" b="1" dirty="0">
                  <a:latin typeface="Arial" panose="020B0604020202020204" pitchFamily="34" charset="0"/>
                  <a:cs typeface="Arial" panose="020B0604020202020204" pitchFamily="34" charset="0"/>
                </a:rPr>
                <a:t>АВИАПАРК МЧС составит </a:t>
              </a:r>
              <a:r>
                <a:rPr lang="ru-RU" sz="13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</a:t>
              </a:r>
              <a:r>
                <a:rPr lang="ru-RU" sz="1350" b="1" dirty="0">
                  <a:latin typeface="Arial" panose="020B0604020202020204" pitchFamily="34" charset="0"/>
                  <a:cs typeface="Arial" panose="020B0604020202020204" pitchFamily="34" charset="0"/>
                </a:rPr>
                <a:t> единиц или </a:t>
              </a:r>
              <a:r>
                <a:rPr lang="ru-RU" sz="13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43%</a:t>
              </a:r>
              <a:r>
                <a:rPr lang="ru-RU" sz="1350" b="1" dirty="0">
                  <a:latin typeface="Arial" panose="020B0604020202020204" pitchFamily="34" charset="0"/>
                  <a:cs typeface="Arial" panose="020B0604020202020204" pitchFamily="34" charset="0"/>
                </a:rPr>
                <a:t> от норм </a:t>
              </a:r>
              <a:r>
                <a:rPr lang="ru-RU" sz="13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положенности</a:t>
              </a:r>
              <a:endParaRPr lang="ru-RU" sz="13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565328-7401-0C28-F59B-982019D47C15}"/>
                </a:ext>
              </a:extLst>
            </p:cNvPr>
            <p:cNvSpPr txBox="1"/>
            <p:nvPr/>
          </p:nvSpPr>
          <p:spPr>
            <a:xfrm>
              <a:off x="8104" y="1552112"/>
              <a:ext cx="1592987" cy="28092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lgDash"/>
            </a:ln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algn="ctr">
                <a:defRPr sz="3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ru-RU" sz="1200" dirty="0">
                  <a:solidFill>
                    <a:schemeClr val="bg1"/>
                  </a:solidFill>
                </a:rPr>
                <a:t>  </a:t>
              </a:r>
            </a:p>
          </p:txBody>
        </p:sp>
        <p:sp>
          <p:nvSpPr>
            <p:cNvPr id="26" name="Прямоугольник: скругленные углы 9">
              <a:extLst>
                <a:ext uri="{FF2B5EF4-FFF2-40B4-BE49-F238E27FC236}">
                  <a16:creationId xmlns:a16="http://schemas.microsoft.com/office/drawing/2014/main" id="{FEF22C2E-E2EA-2178-C972-02EA119FBC04}"/>
                </a:ext>
              </a:extLst>
            </p:cNvPr>
            <p:cNvSpPr/>
            <p:nvPr/>
          </p:nvSpPr>
          <p:spPr>
            <a:xfrm>
              <a:off x="419864" y="2113543"/>
              <a:ext cx="1546905" cy="662493"/>
            </a:xfrm>
            <a:prstGeom prst="roundRect">
              <a:avLst>
                <a:gd name="adj" fmla="val 2993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608645" y="1978886"/>
              <a:ext cx="1102418" cy="395820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68486" tIns="34244" rIns="68486" bIns="34244" anchor="ctr"/>
            <a:lstStyle/>
            <a:p>
              <a:pPr algn="ctr" defTabSz="775094">
                <a:lnSpc>
                  <a:spcPts val="2625"/>
                </a:lnSpc>
                <a:defRPr/>
              </a:pPr>
              <a:endPara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44044" y="1789327"/>
              <a:ext cx="16842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396</a:t>
              </a:r>
              <a:r>
                <a:rPr lang="ru-RU" sz="225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00308" y="2509874"/>
              <a:ext cx="13676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(РБ </a:t>
              </a:r>
              <a:r>
                <a:rPr lang="ru-RU" sz="1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1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121</a:t>
              </a:r>
              <a:r>
                <a:rPr lang="ru-RU" sz="1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МБ </a:t>
              </a:r>
              <a:r>
                <a:rPr lang="ru-RU" sz="1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10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275</a:t>
              </a:r>
              <a:r>
                <a:rPr lang="ru-RU" sz="1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9565328-7401-0C28-F59B-982019D47C15}"/>
                </a:ext>
              </a:extLst>
            </p:cNvPr>
            <p:cNvSpPr txBox="1"/>
            <p:nvPr/>
          </p:nvSpPr>
          <p:spPr>
            <a:xfrm>
              <a:off x="98839" y="4053657"/>
              <a:ext cx="6252017" cy="49375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lgDash"/>
            </a:ln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algn="ctr">
                <a:defRPr sz="3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algn="l"/>
              <a:r>
                <a:rPr lang="ru-RU" sz="1350" dirty="0">
                  <a:solidFill>
                    <a:schemeClr val="bg1"/>
                  </a:solidFill>
                </a:rPr>
                <a:t>В 2023-2024 годы планируется поставка 6-ти воздушных судов </a:t>
              </a:r>
              <a:r>
                <a:rPr lang="ru-RU" sz="1100" b="0" i="1" dirty="0">
                  <a:solidFill>
                    <a:schemeClr val="bg1"/>
                  </a:solidFill>
                </a:rPr>
                <a:t>(вертолеты МИ-8 с ВСУ)</a:t>
              </a:r>
              <a:endParaRPr lang="ru-RU" sz="1350" b="0" dirty="0">
                <a:solidFill>
                  <a:schemeClr val="bg1"/>
                </a:solidFill>
              </a:endParaRPr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1462728" y="4520781"/>
              <a:ext cx="283912" cy="491004"/>
              <a:chOff x="1199403" y="5737436"/>
              <a:chExt cx="378549" cy="654672"/>
            </a:xfrm>
            <a:solidFill>
              <a:srgbClr val="002060"/>
            </a:solidFill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1199403" y="5737436"/>
                <a:ext cx="73085" cy="5276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50" name="Стрелка вправо 49"/>
              <p:cNvSpPr/>
              <p:nvPr/>
            </p:nvSpPr>
            <p:spPr>
              <a:xfrm>
                <a:off x="1202756" y="5900001"/>
                <a:ext cx="375196" cy="49210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9565328-7401-0C28-F59B-982019D47C15}"/>
                </a:ext>
              </a:extLst>
            </p:cNvPr>
            <p:cNvSpPr txBox="1"/>
            <p:nvPr/>
          </p:nvSpPr>
          <p:spPr>
            <a:xfrm>
              <a:off x="2039488" y="1552113"/>
              <a:ext cx="5673434" cy="28092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lgDash"/>
            </a:ln>
          </p:spPr>
          <p:txBody>
            <a:bodyPr wrap="square" lIns="68579" tIns="34289" rIns="68579" bIns="34289" rtlCol="0">
              <a:spAutoFit/>
            </a:bodyPr>
            <a:lstStyle>
              <a:defPPr>
                <a:defRPr lang="ru-RU"/>
              </a:defPPr>
              <a:lvl1pPr algn="ctr">
                <a:defRPr sz="3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ru-RU" sz="1200" dirty="0">
                  <a:solidFill>
                    <a:schemeClr val="bg1"/>
                  </a:solidFill>
                </a:rPr>
                <a:t>До конца 2023г. планируется закуп для службы пожаротушения</a:t>
              </a:r>
            </a:p>
          </p:txBody>
        </p:sp>
        <p:sp>
          <p:nvSpPr>
            <p:cNvPr id="54" name="Прямоугольник: скругленные углы 9">
              <a:extLst>
                <a:ext uri="{FF2B5EF4-FFF2-40B4-BE49-F238E27FC236}">
                  <a16:creationId xmlns:a16="http://schemas.microsoft.com/office/drawing/2014/main" id="{FEF22C2E-E2EA-2178-C972-02EA119FBC04}"/>
                </a:ext>
              </a:extLst>
            </p:cNvPr>
            <p:cNvSpPr/>
            <p:nvPr/>
          </p:nvSpPr>
          <p:spPr>
            <a:xfrm>
              <a:off x="2548567" y="2114956"/>
              <a:ext cx="1654007" cy="662493"/>
            </a:xfrm>
            <a:prstGeom prst="roundRect">
              <a:avLst>
                <a:gd name="adj" fmla="val 2993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31"/>
            <p:cNvSpPr>
              <a:spLocks noChangeArrowheads="1"/>
            </p:cNvSpPr>
            <p:nvPr/>
          </p:nvSpPr>
          <p:spPr bwMode="auto">
            <a:xfrm>
              <a:off x="2717585" y="1915472"/>
              <a:ext cx="1417017" cy="433240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68486" tIns="34244" rIns="68486" bIns="34244" anchor="ctr"/>
            <a:lstStyle/>
            <a:p>
              <a:pPr algn="ctr" defTabSz="775094">
                <a:lnSpc>
                  <a:spcPts val="2625"/>
                </a:lnSpc>
                <a:defRPr/>
              </a:pPr>
              <a:endPara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852394" y="1802187"/>
              <a:ext cx="10793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338</a:t>
              </a:r>
              <a:endPara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755209" y="2507216"/>
              <a:ext cx="129715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(РБ </a:t>
              </a:r>
              <a:r>
                <a:rPr lang="ru-RU" sz="1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1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88</a:t>
              </a:r>
              <a:r>
                <a:rPr lang="ru-RU" sz="1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МБ </a:t>
              </a:r>
              <a:r>
                <a:rPr lang="ru-RU" sz="1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10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250</a:t>
              </a:r>
              <a:r>
                <a:rPr lang="ru-RU" sz="1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59433" y="1754899"/>
              <a:ext cx="283912" cy="1133974"/>
              <a:chOff x="1199403" y="5737436"/>
              <a:chExt cx="378549" cy="654672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1199403" y="5737436"/>
                <a:ext cx="73085" cy="5276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60" name="Стрелка вправо 59"/>
              <p:cNvSpPr/>
              <p:nvPr/>
            </p:nvSpPr>
            <p:spPr>
              <a:xfrm>
                <a:off x="1202756" y="5900001"/>
                <a:ext cx="375196" cy="49210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grpSp>
          <p:nvGrpSpPr>
            <p:cNvPr id="61" name="Группа 60"/>
            <p:cNvGrpSpPr/>
            <p:nvPr/>
          </p:nvGrpSpPr>
          <p:grpSpPr>
            <a:xfrm>
              <a:off x="2288510" y="1743737"/>
              <a:ext cx="283912" cy="1133974"/>
              <a:chOff x="1199403" y="5737436"/>
              <a:chExt cx="378549" cy="654672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1199403" y="5737436"/>
                <a:ext cx="73085" cy="5276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63" name="Стрелка вправо 62"/>
              <p:cNvSpPr/>
              <p:nvPr/>
            </p:nvSpPr>
            <p:spPr>
              <a:xfrm>
                <a:off x="1202756" y="5900001"/>
                <a:ext cx="375196" cy="49210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64" name="Прямоугольник: скругленные углы 9">
              <a:extLst>
                <a:ext uri="{FF2B5EF4-FFF2-40B4-BE49-F238E27FC236}">
                  <a16:creationId xmlns:a16="http://schemas.microsoft.com/office/drawing/2014/main" id="{FEF22C2E-E2EA-2178-C972-02EA119FBC04}"/>
                </a:ext>
              </a:extLst>
            </p:cNvPr>
            <p:cNvSpPr/>
            <p:nvPr/>
          </p:nvSpPr>
          <p:spPr>
            <a:xfrm>
              <a:off x="4717615" y="2101727"/>
              <a:ext cx="1959782" cy="666280"/>
            </a:xfrm>
            <a:prstGeom prst="roundRect">
              <a:avLst>
                <a:gd name="adj" fmla="val 2993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4423299" y="1741669"/>
              <a:ext cx="283912" cy="1133974"/>
              <a:chOff x="1199403" y="5737436"/>
              <a:chExt cx="378549" cy="654672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1199403" y="5737436"/>
                <a:ext cx="73085" cy="5276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68" name="Стрелка вправо 67"/>
              <p:cNvSpPr/>
              <p:nvPr/>
            </p:nvSpPr>
            <p:spPr>
              <a:xfrm>
                <a:off x="1202756" y="5900001"/>
                <a:ext cx="375196" cy="49210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4985844" y="2323777"/>
              <a:ext cx="15585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ед. оборудования</a:t>
              </a:r>
            </a:p>
          </p:txBody>
        </p:sp>
        <p:sp>
          <p:nvSpPr>
            <p:cNvPr id="69" name="Rectangle 31"/>
            <p:cNvSpPr>
              <a:spLocks noChangeArrowheads="1"/>
            </p:cNvSpPr>
            <p:nvPr/>
          </p:nvSpPr>
          <p:spPr bwMode="auto">
            <a:xfrm>
              <a:off x="4825448" y="2036481"/>
              <a:ext cx="1726046" cy="239747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68486" tIns="34244" rIns="68486" bIns="34244" anchor="ctr"/>
            <a:lstStyle/>
            <a:p>
              <a:pPr algn="ctr" defTabSz="775094">
                <a:lnSpc>
                  <a:spcPts val="2625"/>
                </a:lnSpc>
                <a:defRPr/>
              </a:pPr>
              <a:endPara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4798340" y="1763509"/>
              <a:ext cx="17260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26 931 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9A2306F1-F4E3-4940-8C7A-8B5171A52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508" b="48578" l="14557" r="27787">
                          <a14:foregroundMark x1="18945" y1="31959" x2="18945" y2="31959"/>
                          <a14:foregroundMark x1="18359" y1="37113" x2="18359" y2="37113"/>
                          <a14:foregroundMark x1="18555" y1="38660" x2="18555" y2="38660"/>
                          <a14:foregroundMark x1="18652" y1="41581" x2="18652" y2="41581"/>
                          <a14:foregroundMark x1="21191" y1="40893" x2="21191" y2="40893"/>
                          <a14:foregroundMark x1="21191" y1="39175" x2="21191" y2="39175"/>
                          <a14:foregroundMark x1="21191" y1="38144" x2="21191" y2="38144"/>
                          <a14:foregroundMark x1="21191" y1="36942" x2="21191" y2="36942"/>
                          <a14:foregroundMark x1="21191" y1="35911" x2="21191" y2="35911"/>
                          <a14:foregroundMark x1="21484" y1="34364" x2="21484" y2="34364"/>
                          <a14:foregroundMark x1="24609" y1="36426" x2="24609" y2="36426"/>
                          <a14:foregroundMark x1="26074" y1="34364" x2="26074" y2="34364"/>
                          <a14:foregroundMark x1="21680" y1="44845" x2="21680" y2="44845"/>
                          <a14:foregroundMark x1="20703" y1="38832" x2="20703" y2="38832"/>
                          <a14:foregroundMark x1="18848" y1="41409" x2="18848" y2="41409"/>
                          <a14:foregroundMark x1="18359" y1="33162" x2="18359" y2="33162"/>
                          <a14:foregroundMark x1="19531" y1="31959" x2="19531" y2="31959"/>
                          <a14:foregroundMark x1="20801" y1="31443" x2="20801" y2="31443"/>
                          <a14:foregroundMark x1="20117" y1="30928" x2="20117" y2="30928"/>
                          <a14:foregroundMark x1="18945" y1="42784" x2="18945" y2="42784"/>
                          <a14:foregroundMark x1="21484" y1="42268" x2="21484" y2="42268"/>
                          <a14:foregroundMark x1="22656" y1="42268" x2="22656" y2="42268"/>
                          <a14:foregroundMark x1="24219" y1="37113" x2="24219" y2="371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3" t="24874" r="70559" b="48788"/>
            <a:stretch/>
          </p:blipFill>
          <p:spPr>
            <a:xfrm>
              <a:off x="833955" y="4482495"/>
              <a:ext cx="730998" cy="661666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72A93E-FF03-4F33-93CB-C0111A47F3D5}"/>
                </a:ext>
              </a:extLst>
            </p:cNvPr>
            <p:cNvSpPr txBox="1"/>
            <p:nvPr/>
          </p:nvSpPr>
          <p:spPr>
            <a:xfrm>
              <a:off x="1725940" y="3540219"/>
              <a:ext cx="3003869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350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водно-спасательной</a:t>
              </a:r>
              <a:r>
                <a:rPr lang="ru-RU" sz="1200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станции</a:t>
              </a:r>
              <a:r>
                <a:rPr lang="ru-RU" sz="1200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endParaRPr lang="aa-ET" sz="1350" dirty="0">
                <a:solidFill>
                  <a:srgbClr val="002060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721F579-E90F-46BF-96A7-F7D781414B81}"/>
                </a:ext>
              </a:extLst>
            </p:cNvPr>
            <p:cNvSpPr txBox="1"/>
            <p:nvPr/>
          </p:nvSpPr>
          <p:spPr>
            <a:xfrm>
              <a:off x="654327" y="2276229"/>
              <a:ext cx="118888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ед. техники</a:t>
              </a:r>
              <a:endParaRPr lang="aa-ET" sz="11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46DAA0F-6582-4EE2-837B-A1930F8E8E33}"/>
                </a:ext>
              </a:extLst>
            </p:cNvPr>
            <p:cNvSpPr txBox="1"/>
            <p:nvPr/>
          </p:nvSpPr>
          <p:spPr>
            <a:xfrm>
              <a:off x="2863288" y="2292530"/>
              <a:ext cx="118888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ед. техники</a:t>
              </a:r>
              <a:endParaRPr lang="aa-ET" sz="11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EF8101F-64BB-4CF9-B06A-F17D3DE4209F}"/>
                </a:ext>
              </a:extLst>
            </p:cNvPr>
            <p:cNvSpPr txBox="1"/>
            <p:nvPr/>
          </p:nvSpPr>
          <p:spPr>
            <a:xfrm>
              <a:off x="3057791" y="3254066"/>
              <a:ext cx="221533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ru-RU" sz="9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(в </a:t>
              </a:r>
              <a:r>
                <a:rPr lang="ru-RU" sz="900" i="1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г.Астана</a:t>
              </a:r>
              <a:r>
                <a:rPr lang="ru-RU" sz="9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, </a:t>
              </a:r>
              <a:r>
                <a:rPr lang="ru-RU" sz="900" i="1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г.Шымкент</a:t>
              </a:r>
              <a:r>
                <a:rPr lang="ru-RU" sz="9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, ЗКО, Туркестанской и </a:t>
              </a:r>
              <a:r>
                <a:rPr lang="ru-RU" sz="900" i="1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Алматинской</a:t>
              </a:r>
              <a:r>
                <a:rPr lang="ru-RU" sz="9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  обл.)</a:t>
              </a:r>
              <a:endParaRPr lang="aa-ET" sz="900" i="1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68B641B-8F15-49C7-90EF-0D22C4DF1946}"/>
                </a:ext>
              </a:extLst>
            </p:cNvPr>
            <p:cNvSpPr txBox="1"/>
            <p:nvPr/>
          </p:nvSpPr>
          <p:spPr>
            <a:xfrm>
              <a:off x="1570347" y="3158768"/>
              <a:ext cx="2173980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1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5</a:t>
              </a:r>
              <a:r>
                <a:rPr 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пожарных депо</a:t>
              </a:r>
              <a:r>
                <a:rPr lang="ru-RU" sz="1200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endParaRPr lang="aa-ET" sz="135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BBB06E6-EB94-47B0-95FF-F7C5D6AA0F62}"/>
                </a:ext>
              </a:extLst>
            </p:cNvPr>
            <p:cNvSpPr txBox="1"/>
            <p:nvPr/>
          </p:nvSpPr>
          <p:spPr>
            <a:xfrm>
              <a:off x="4042703" y="3591267"/>
              <a:ext cx="123042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(оз. Пестрое, СКО)</a:t>
              </a:r>
              <a:endParaRPr lang="aa-ET" sz="900" i="1" dirty="0">
                <a:solidFill>
                  <a:srgbClr val="002060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7FF0A51-5065-48BF-BBD1-05043B73A748}"/>
                </a:ext>
              </a:extLst>
            </p:cNvPr>
            <p:cNvSpPr txBox="1"/>
            <p:nvPr/>
          </p:nvSpPr>
          <p:spPr>
            <a:xfrm>
              <a:off x="1603146" y="3489704"/>
              <a:ext cx="2455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1</a:t>
              </a:r>
              <a:endParaRPr lang="aa-ET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EC0F98A-FD2A-4D08-B549-A4FAB8168EA9}"/>
                </a:ext>
              </a:extLst>
            </p:cNvPr>
            <p:cNvSpPr/>
            <p:nvPr/>
          </p:nvSpPr>
          <p:spPr>
            <a:xfrm>
              <a:off x="6862973" y="1891737"/>
              <a:ext cx="2219080" cy="8794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sz="135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242FD2-2E34-4611-9801-DD5BDB4AB2C2}"/>
                </a:ext>
              </a:extLst>
            </p:cNvPr>
            <p:cNvSpPr txBox="1"/>
            <p:nvPr/>
          </p:nvSpPr>
          <p:spPr>
            <a:xfrm>
              <a:off x="6831741" y="1876235"/>
              <a:ext cx="2253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2021 года оснащенность увеличилась</a:t>
              </a:r>
              <a:endParaRPr lang="aa-E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00DD87D2-FB7F-4E1F-B5DE-AC7D718E6362}"/>
                </a:ext>
              </a:extLst>
            </p:cNvPr>
            <p:cNvSpPr/>
            <p:nvPr/>
          </p:nvSpPr>
          <p:spPr>
            <a:xfrm>
              <a:off x="7427886" y="2197201"/>
              <a:ext cx="10272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3A15320-FAEF-48EC-B9E0-AF6B7DBADEE5}"/>
                </a:ext>
              </a:extLst>
            </p:cNvPr>
            <p:cNvSpPr txBox="1"/>
            <p:nvPr/>
          </p:nvSpPr>
          <p:spPr>
            <a:xfrm>
              <a:off x="8167675" y="2346406"/>
              <a:ext cx="333161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aa-ET" sz="21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F8A12B8-06B0-4884-9F1D-38AEAD6FCE7D}"/>
                </a:ext>
              </a:extLst>
            </p:cNvPr>
            <p:cNvSpPr txBox="1"/>
            <p:nvPr/>
          </p:nvSpPr>
          <p:spPr>
            <a:xfrm>
              <a:off x="7269729" y="2408315"/>
              <a:ext cx="739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endParaRPr lang="aa-ET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630003" y="3552547"/>
              <a:ext cx="20055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или </a:t>
              </a:r>
              <a:r>
                <a:rPr lang="ru-RU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78%</a:t>
              </a: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 от нормы </a:t>
              </a:r>
              <a:r>
                <a:rPr lang="ru-RU" sz="1200" b="1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положености</a:t>
              </a:r>
              <a:endParaRPr lang="ru-RU" sz="12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205945" y="3198426"/>
              <a:ext cx="25546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6781633" y="3074840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431</a:t>
              </a: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635453" y="2923412"/>
              <a:ext cx="1911479" cy="490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Количество пожарных депо составит </a:t>
              </a:r>
              <a:endParaRPr lang="ru-RU" sz="1200" dirty="0"/>
            </a:p>
          </p:txBody>
        </p:sp>
        <p:sp>
          <p:nvSpPr>
            <p:cNvPr id="31" name="Стрелка вправо 30"/>
            <p:cNvSpPr/>
            <p:nvPr/>
          </p:nvSpPr>
          <p:spPr>
            <a:xfrm>
              <a:off x="5362091" y="2986701"/>
              <a:ext cx="213167" cy="90418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трелка вправо 74"/>
            <p:cNvSpPr/>
            <p:nvPr/>
          </p:nvSpPr>
          <p:spPr>
            <a:xfrm rot="5400000">
              <a:off x="6510401" y="2692160"/>
              <a:ext cx="82185" cy="145619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5495" y="1145689"/>
              <a:ext cx="76152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 2021-2023 годы запланирован закуп </a:t>
              </a: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731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ед.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пожарно-спасательной техники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38801" y="1501075"/>
              <a:ext cx="130590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Приобретено</a:t>
              </a:r>
            </a:p>
            <a:p>
              <a:pPr algn="ctr">
                <a:lnSpc>
                  <a:spcPts val="1200"/>
                </a:lnSpc>
              </a:pP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2021-2022гг.</a:t>
              </a:r>
              <a:endParaRPr lang="ru-RU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69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66AD3-9601-4030-9EE4-D5B57D4183A4}"/>
              </a:ext>
            </a:extLst>
          </p:cNvPr>
          <p:cNvGrpSpPr/>
          <p:nvPr/>
        </p:nvGrpSpPr>
        <p:grpSpPr>
          <a:xfrm>
            <a:off x="-45228" y="30486"/>
            <a:ext cx="9197740" cy="5137660"/>
            <a:chOff x="-45228" y="30486"/>
            <a:chExt cx="9197740" cy="5137660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-1" y="1188895"/>
              <a:ext cx="6924256" cy="5393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7D3E87F-EDFE-4518-9B8D-71ECA0C6283B}"/>
                </a:ext>
              </a:extLst>
            </p:cNvPr>
            <p:cNvSpPr txBox="1"/>
            <p:nvPr/>
          </p:nvSpPr>
          <p:spPr>
            <a:xfrm>
              <a:off x="964407" y="30486"/>
              <a:ext cx="6850856" cy="369302"/>
            </a:xfrm>
            <a:prstGeom prst="rect">
              <a:avLst/>
            </a:prstGeom>
            <a:noFill/>
          </p:spPr>
          <p:txBody>
            <a:bodyPr wrap="square" lIns="91412" tIns="45705" rIns="91412" bIns="45705" rtlCol="0">
              <a:spAutoFit/>
            </a:bodyPr>
            <a:lstStyle>
              <a:defPPr>
                <a:defRPr lang="en-US"/>
              </a:defPPr>
              <a:lvl1pPr algn="ctr">
                <a:defRPr sz="1800" b="1">
                  <a:solidFill>
                    <a:srgbClr val="4472C4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defTabSz="291521"/>
              <a:r>
                <a:rPr lang="ru-RU" dirty="0"/>
                <a:t>ГОСУДАРСТВЕННЫЙ МАТЕРИАЛЬНЫЙ РЕЗЕРВ </a:t>
              </a:r>
              <a:endParaRPr lang="kk-KZ" dirty="0"/>
            </a:p>
          </p:txBody>
        </p:sp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7CF395D9-8F65-4913-BD13-8086B34BC488}"/>
                </a:ext>
              </a:extLst>
            </p:cNvPr>
            <p:cNvCxnSpPr>
              <a:cxnSpLocks/>
            </p:cNvCxnSpPr>
            <p:nvPr/>
          </p:nvCxnSpPr>
          <p:spPr>
            <a:xfrm>
              <a:off x="8103" y="427092"/>
              <a:ext cx="913589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E0D534DE-2D5F-41BB-B3A6-B980B598BEA9}"/>
                </a:ext>
              </a:extLst>
            </p:cNvPr>
            <p:cNvSpPr/>
            <p:nvPr/>
          </p:nvSpPr>
          <p:spPr>
            <a:xfrm>
              <a:off x="114807" y="3178265"/>
              <a:ext cx="4295269" cy="171050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ru-RU" sz="6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C3AB00F7-FF8F-413E-BF15-320F4ACBFC88}"/>
                </a:ext>
              </a:extLst>
            </p:cNvPr>
            <p:cNvSpPr/>
            <p:nvPr/>
          </p:nvSpPr>
          <p:spPr>
            <a:xfrm>
              <a:off x="241110" y="3826489"/>
              <a:ext cx="285254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57175" indent="-257175">
                <a:buFont typeface="Wingdings" panose="05000000000000000000" pitchFamily="2" charset="2"/>
                <a:buChar char="ü"/>
              </a:pPr>
              <a:r>
                <a:rPr lang="ru-RU" sz="1600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Турецкой Республике</a:t>
              </a:r>
            </a:p>
          </p:txBody>
        </p:sp>
        <p:sp>
          <p:nvSpPr>
            <p:cNvPr id="59" name="Нашивка 58"/>
            <p:cNvSpPr/>
            <p:nvPr/>
          </p:nvSpPr>
          <p:spPr>
            <a:xfrm>
              <a:off x="1999068" y="2826816"/>
              <a:ext cx="2420928" cy="761780"/>
            </a:xfrm>
            <a:prstGeom prst="chevron">
              <a:avLst>
                <a:gd name="adj" fmla="val 23530"/>
              </a:avLst>
            </a:prstGeom>
            <a:solidFill>
              <a:srgbClr val="00518E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r"/>
              <a:endPara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EE5A4A53-5CB7-4BAF-9630-96F62B4BCD33}"/>
                </a:ext>
              </a:extLst>
            </p:cNvPr>
            <p:cNvSpPr/>
            <p:nvPr/>
          </p:nvSpPr>
          <p:spPr>
            <a:xfrm>
              <a:off x="1948786" y="2746806"/>
              <a:ext cx="265314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сумму</a:t>
              </a:r>
              <a:r>
                <a:rPr lang="ru-RU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1,3</a:t>
              </a:r>
              <a:r>
                <a:rPr lang="ru-RU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spc="-1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млрд.тг</a:t>
              </a:r>
              <a:r>
                <a:rPr lang="ru-RU" sz="14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r>
                <a:rPr lang="ru-RU" sz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(2022 г. - </a:t>
              </a:r>
              <a:r>
                <a:rPr lang="ru-RU" sz="1200" b="1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309,3</a:t>
              </a:r>
              <a:r>
                <a:rPr lang="ru-RU" sz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spc="-1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млн.тг</a:t>
              </a:r>
              <a:r>
                <a:rPr lang="ru-RU" sz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</a:t>
              </a:r>
            </a:p>
            <a:p>
              <a:pPr algn="ctr"/>
              <a:r>
                <a:rPr lang="ru-RU" sz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(2021 г. - </a:t>
              </a:r>
              <a:r>
                <a:rPr lang="ru-RU" sz="1200" b="1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3,7</a:t>
              </a:r>
              <a:r>
                <a:rPr lang="ru-RU" sz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spc="-1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млрд.тг</a:t>
              </a:r>
              <a:r>
                <a:rPr lang="ru-RU" sz="1200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.)</a:t>
              </a:r>
            </a:p>
          </p:txBody>
        </p:sp>
        <p:sp>
          <p:nvSpPr>
            <p:cNvPr id="61" name="Oval 9">
              <a:extLst>
                <a:ext uri="{FF2B5EF4-FFF2-40B4-BE49-F238E27FC236}">
                  <a16:creationId xmlns:a16="http://schemas.microsoft.com/office/drawing/2014/main" id="{194E2F19-8852-4DC1-9562-D324F80D3724}"/>
                </a:ext>
              </a:extLst>
            </p:cNvPr>
            <p:cNvSpPr/>
            <p:nvPr/>
          </p:nvSpPr>
          <p:spPr>
            <a:xfrm>
              <a:off x="113297" y="2828284"/>
              <a:ext cx="2063514" cy="74976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ОКАЗАНА ГУМАНИТАРНАЯ ПОМОЩЬ 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C3AB00F7-FF8F-413E-BF15-320F4ACBFC88}"/>
                </a:ext>
              </a:extLst>
            </p:cNvPr>
            <p:cNvSpPr/>
            <p:nvPr/>
          </p:nvSpPr>
          <p:spPr>
            <a:xfrm>
              <a:off x="241109" y="4101823"/>
              <a:ext cx="387369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57175" indent="-257175">
                <a:buFont typeface="Wingdings" panose="05000000000000000000" pitchFamily="2" charset="2"/>
                <a:buChar char="ü"/>
              </a:pPr>
              <a:r>
                <a:rPr lang="ru-RU" sz="1600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Сирийской Арабской Республике</a:t>
              </a: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C3AB00F7-FF8F-413E-BF15-320F4ACBFC88}"/>
                </a:ext>
              </a:extLst>
            </p:cNvPr>
            <p:cNvSpPr/>
            <p:nvPr/>
          </p:nvSpPr>
          <p:spPr>
            <a:xfrm>
              <a:off x="241109" y="4369643"/>
              <a:ext cx="29981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57175" indent="-257175">
                <a:buFont typeface="Wingdings" panose="05000000000000000000" pitchFamily="2" charset="2"/>
                <a:buChar char="ü"/>
              </a:pPr>
              <a:r>
                <a:rPr lang="ru-RU" sz="1600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Афганистану  </a:t>
              </a:r>
              <a:endParaRPr lang="ru-RU" sz="600" b="1" baseline="2000" dirty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116952" y="516738"/>
              <a:ext cx="8968193" cy="466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500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 РЕСПУБЛИКАНСКОГО БЮДЖЕТА ВЫДЕЛЕНО</a:t>
              </a:r>
              <a:r>
                <a:rPr lang="ru-RU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700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ru-RU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500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млрд.</a:t>
              </a:r>
              <a:r>
                <a:rPr lang="ru-RU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700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760</a:t>
              </a:r>
              <a:r>
                <a:rPr lang="ru-RU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500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млн. </a:t>
              </a:r>
              <a:r>
                <a:rPr lang="ru-RU" sz="1500" b="1" dirty="0" err="1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тг</a:t>
              </a:r>
              <a:r>
                <a:rPr lang="ru-RU" sz="1500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68" name="Rectangle 24">
              <a:extLst>
                <a:ext uri="{FF2B5EF4-FFF2-40B4-BE49-F238E27FC236}">
                  <a16:creationId xmlns:a16="http://schemas.microsoft.com/office/drawing/2014/main" id="{BE978A03-E1E4-4573-8FAE-093A5606C8D9}"/>
                </a:ext>
              </a:extLst>
            </p:cNvPr>
            <p:cNvSpPr/>
            <p:nvPr/>
          </p:nvSpPr>
          <p:spPr>
            <a:xfrm rot="16200000" flipH="1">
              <a:off x="4546855" y="-2982934"/>
              <a:ext cx="50291" cy="7927367"/>
            </a:xfrm>
            <a:prstGeom prst="rect">
              <a:avLst/>
            </a:prstGeom>
            <a:pattFill prst="dkUpDiag">
              <a:fgClr>
                <a:srgbClr val="95C7F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Нашивка 74"/>
            <p:cNvSpPr/>
            <p:nvPr/>
          </p:nvSpPr>
          <p:spPr>
            <a:xfrm>
              <a:off x="1871810" y="2038602"/>
              <a:ext cx="2389507" cy="589491"/>
            </a:xfrm>
            <a:prstGeom prst="chevron">
              <a:avLst>
                <a:gd name="adj" fmla="val 26755"/>
              </a:avLst>
            </a:prstGeom>
            <a:solidFill>
              <a:srgbClr val="00518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0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Нашивка 77"/>
            <p:cNvSpPr/>
            <p:nvPr/>
          </p:nvSpPr>
          <p:spPr>
            <a:xfrm>
              <a:off x="4244211" y="2044313"/>
              <a:ext cx="1650275" cy="583780"/>
            </a:xfrm>
            <a:prstGeom prst="chevron">
              <a:avLst>
                <a:gd name="adj" fmla="val 26755"/>
              </a:avLst>
            </a:prstGeom>
            <a:solidFill>
              <a:schemeClr val="bg2">
                <a:lumMod val="65000"/>
              </a:schemeClr>
            </a:solidFill>
            <a:ln>
              <a:solidFill>
                <a:srgbClr val="005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0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object 10"/>
            <p:cNvSpPr txBox="1"/>
            <p:nvPr/>
          </p:nvSpPr>
          <p:spPr>
            <a:xfrm>
              <a:off x="4239784" y="2052725"/>
              <a:ext cx="1611665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5879" algn="ctr"/>
              <a:r>
                <a:rPr lang="ru-RU" sz="2000" b="1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</a:t>
              </a:r>
            </a:p>
            <a:p>
              <a:pPr marL="55879" algn="ctr"/>
              <a:r>
                <a:rPr lang="ru-RU" sz="1200" b="1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пунктах хранения</a:t>
              </a:r>
              <a:endParaRPr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bject 10"/>
            <p:cNvSpPr txBox="1"/>
            <p:nvPr/>
          </p:nvSpPr>
          <p:spPr>
            <a:xfrm>
              <a:off x="1896910" y="2062552"/>
              <a:ext cx="2307042" cy="5232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5879" algn="ctr"/>
              <a:r>
                <a:rPr lang="ru-RU" sz="2000" b="1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ru-RU" sz="1400" b="1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-ти</a:t>
              </a:r>
              <a:r>
                <a:rPr lang="ru-RU" sz="2000" b="1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55879" algn="ctr"/>
              <a:r>
                <a:rPr lang="ru-RU" sz="1400" b="1" spc="-1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филиалах РГП «Резерв»</a:t>
              </a:r>
              <a:endParaRPr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-45228" y="1330475"/>
              <a:ext cx="6838565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2023г. ПРАВИТЕЛЬСТВОМ УТВЕРЖДЕНА НОВАЯ НОМЕНКЛАТУРА</a:t>
              </a: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241109" y="1977962"/>
              <a:ext cx="1464474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50" b="1" dirty="0">
                  <a:latin typeface="Arial" panose="020B0604020202020204" pitchFamily="34" charset="0"/>
                  <a:cs typeface="Arial" panose="020B0604020202020204" pitchFamily="34" charset="0"/>
                </a:rPr>
                <a:t>материальные ценности размещены в</a:t>
              </a:r>
              <a:endParaRPr lang="ru-RU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Нашивка 94"/>
            <p:cNvSpPr/>
            <p:nvPr/>
          </p:nvSpPr>
          <p:spPr>
            <a:xfrm>
              <a:off x="114806" y="1963663"/>
              <a:ext cx="1762778" cy="750047"/>
            </a:xfrm>
            <a:prstGeom prst="chevron">
              <a:avLst>
                <a:gd name="adj" fmla="val 26755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0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Нашивка 95"/>
            <p:cNvSpPr/>
            <p:nvPr/>
          </p:nvSpPr>
          <p:spPr>
            <a:xfrm>
              <a:off x="5888625" y="1963663"/>
              <a:ext cx="3175676" cy="750047"/>
            </a:xfrm>
            <a:prstGeom prst="chevron">
              <a:avLst>
                <a:gd name="adj" fmla="val 26755"/>
              </a:avLst>
            </a:prstGeom>
            <a:noFill/>
            <a:ln>
              <a:solidFill>
                <a:srgbClr val="005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0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object 10"/>
            <p:cNvSpPr txBox="1"/>
            <p:nvPr/>
          </p:nvSpPr>
          <p:spPr>
            <a:xfrm>
              <a:off x="5921400" y="1977962"/>
              <a:ext cx="3022948" cy="6771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5879" algn="ctr"/>
              <a:r>
                <a:rPr lang="ru-RU" sz="1200" b="1" spc="-1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мобилизационный резерв хранится в</a:t>
              </a:r>
            </a:p>
            <a:p>
              <a:pPr marL="55879" algn="ctr"/>
              <a:r>
                <a:rPr lang="ru-RU" sz="2000" b="1" spc="-1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 </a:t>
              </a:r>
            </a:p>
            <a:p>
              <a:pPr marL="55879" algn="ctr"/>
              <a:r>
                <a:rPr lang="ru-RU" sz="1200" b="1" spc="-1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организациях экономики</a:t>
              </a:r>
              <a:endParaRPr sz="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4763613" y="3095461"/>
              <a:ext cx="4300688" cy="576017"/>
            </a:xfrm>
            <a:prstGeom prst="rect">
              <a:avLst/>
            </a:prstGeom>
            <a:solidFill>
              <a:srgbClr val="0051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4763613" y="3049284"/>
              <a:ext cx="43180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начала </a:t>
              </a:r>
              <a:r>
                <a:rPr lang="ru-RU" sz="1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т.г</a:t>
              </a: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для принятия мер по предупреждению </a:t>
              </a:r>
              <a:r>
                <a:rPr lang="ru-RU" sz="1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чс</a:t>
              </a: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природного характера ОСУЩЕСТВЛЕН ВЫПУСК МАТЕРИАЛЬНЫХ ЦЕННОСТЕЙ для</a:t>
              </a:r>
            </a:p>
          </p:txBody>
        </p:sp>
        <p:sp>
          <p:nvSpPr>
            <p:cNvPr id="115" name="Скругленный прямоугольник 114"/>
            <p:cNvSpPr/>
            <p:nvPr/>
          </p:nvSpPr>
          <p:spPr bwMode="auto">
            <a:xfrm>
              <a:off x="7825786" y="4328533"/>
              <a:ext cx="1182173" cy="268127"/>
            </a:xfrm>
            <a:prstGeom prst="roundRect">
              <a:avLst/>
            </a:prstGeom>
            <a:solidFill>
              <a:srgbClr val="00518E"/>
            </a:solidFill>
            <a:ln w="19050">
              <a:noFill/>
              <a:round/>
              <a:headEnd/>
              <a:tailEnd/>
            </a:ln>
          </p:spPr>
          <p:txBody>
            <a:bodyPr vert="horz" wrap="none" lIns="68580" tIns="34290" rIns="68580" bIns="3429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Прямоугольник 115">
              <a:extLst>
                <a:ext uri="{FF2B5EF4-FFF2-40B4-BE49-F238E27FC236}">
                  <a16:creationId xmlns:a16="http://schemas.microsoft.com/office/drawing/2014/main" id="{E0D534DE-2D5F-41BB-B3A6-B980B598BEA9}"/>
                </a:ext>
              </a:extLst>
            </p:cNvPr>
            <p:cNvSpPr/>
            <p:nvPr/>
          </p:nvSpPr>
          <p:spPr>
            <a:xfrm>
              <a:off x="4765248" y="4018660"/>
              <a:ext cx="4299053" cy="837058"/>
            </a:xfrm>
            <a:prstGeom prst="rect">
              <a:avLst/>
            </a:prstGeom>
            <a:noFill/>
            <a:ln>
              <a:solidFill>
                <a:srgbClr val="005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sz="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Нашивка 117"/>
            <p:cNvSpPr/>
            <p:nvPr/>
          </p:nvSpPr>
          <p:spPr>
            <a:xfrm>
              <a:off x="4819317" y="4216011"/>
              <a:ext cx="2058179" cy="444239"/>
            </a:xfrm>
            <a:prstGeom prst="chevron">
              <a:avLst/>
            </a:prstGeom>
            <a:pattFill prst="ltDnDiag">
              <a:fgClr>
                <a:schemeClr val="accent3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rgbClr val="005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/>
              <a:endPara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Oval 51">
              <a:extLst>
                <a:ext uri="{FF2B5EF4-FFF2-40B4-BE49-F238E27FC236}">
                  <a16:creationId xmlns:a16="http://schemas.microsoft.com/office/drawing/2014/main" id="{DA3A7F9F-9155-4236-887C-732458EBDDC0}"/>
                </a:ext>
              </a:extLst>
            </p:cNvPr>
            <p:cNvSpPr/>
            <p:nvPr/>
          </p:nvSpPr>
          <p:spPr bwMode="auto">
            <a:xfrm>
              <a:off x="4546362" y="4207238"/>
              <a:ext cx="475048" cy="474617"/>
            </a:xfrm>
            <a:prstGeom prst="ellipse">
              <a:avLst/>
            </a:prstGeom>
            <a:solidFill>
              <a:srgbClr val="00518E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0" name="Группа 99">
              <a:extLst>
                <a:ext uri="{FF2B5EF4-FFF2-40B4-BE49-F238E27FC236}">
                  <a16:creationId xmlns:a16="http://schemas.microsoft.com/office/drawing/2014/main" id="{5A6E5B14-42E7-49CD-8BD8-68D3E398C3C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6955587" y="4334437"/>
              <a:ext cx="325491" cy="211361"/>
              <a:chOff x="5050779" y="1509126"/>
              <a:chExt cx="457330" cy="630576"/>
            </a:xfrm>
            <a:solidFill>
              <a:schemeClr val="accent2"/>
            </a:solidFill>
          </p:grpSpPr>
          <p:sp>
            <p:nvSpPr>
              <p:cNvPr id="124" name="Chevron2">
                <a:extLst>
                  <a:ext uri="{FF2B5EF4-FFF2-40B4-BE49-F238E27FC236}">
                    <a16:creationId xmlns:a16="http://schemas.microsoft.com/office/drawing/2014/main" id="{A774A691-1701-4FF3-8CE6-C8E3CE32FF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50779" y="1548298"/>
                <a:ext cx="243907" cy="552232"/>
              </a:xfrm>
              <a:custGeom>
                <a:avLst/>
                <a:gdLst/>
                <a:ahLst/>
                <a:cxnLst/>
                <a:rect l="0" t="0" r="0" b="0"/>
                <a:pathLst>
                  <a:path w="2984501" h="5080001">
                    <a:moveTo>
                      <a:pt x="0" y="0"/>
                    </a:moveTo>
                    <a:lnTo>
                      <a:pt x="1524000" y="0"/>
                    </a:lnTo>
                    <a:lnTo>
                      <a:pt x="2984500" y="2540000"/>
                    </a:lnTo>
                    <a:lnTo>
                      <a:pt x="1524000" y="5080000"/>
                    </a:lnTo>
                    <a:lnTo>
                      <a:pt x="0" y="5080000"/>
                    </a:lnTo>
                    <a:lnTo>
                      <a:pt x="1460500" y="2540000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54">
                  <a:defRPr/>
                </a:pPr>
                <a:endParaRPr lang="en-US" sz="825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5" name="Chevron2">
                <a:extLst>
                  <a:ext uri="{FF2B5EF4-FFF2-40B4-BE49-F238E27FC236}">
                    <a16:creationId xmlns:a16="http://schemas.microsoft.com/office/drawing/2014/main" id="{E487CAA0-057E-43E5-968C-B4F7D3FFFB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9902" y="1509126"/>
                <a:ext cx="278207" cy="630576"/>
              </a:xfrm>
              <a:custGeom>
                <a:avLst/>
                <a:gdLst/>
                <a:ahLst/>
                <a:cxnLst/>
                <a:rect l="0" t="0" r="0" b="0"/>
                <a:pathLst>
                  <a:path w="2984501" h="5080001">
                    <a:moveTo>
                      <a:pt x="0" y="0"/>
                    </a:moveTo>
                    <a:lnTo>
                      <a:pt x="1524000" y="0"/>
                    </a:lnTo>
                    <a:lnTo>
                      <a:pt x="2984500" y="2540000"/>
                    </a:lnTo>
                    <a:lnTo>
                      <a:pt x="1524000" y="5080000"/>
                    </a:lnTo>
                    <a:lnTo>
                      <a:pt x="0" y="5080000"/>
                    </a:lnTo>
                    <a:lnTo>
                      <a:pt x="1460500" y="254000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54">
                  <a:defRPr/>
                </a:pPr>
                <a:endParaRPr lang="en-US" sz="825" dirty="0" err="1">
                  <a:solidFill>
                    <a:srgbClr val="000000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21" name="Oval 51">
              <a:extLst>
                <a:ext uri="{FF2B5EF4-FFF2-40B4-BE49-F238E27FC236}">
                  <a16:creationId xmlns:a16="http://schemas.microsoft.com/office/drawing/2014/main" id="{DA3A7F9F-9155-4236-887C-732458EBDDC0}"/>
                </a:ext>
              </a:extLst>
            </p:cNvPr>
            <p:cNvSpPr/>
            <p:nvPr/>
          </p:nvSpPr>
          <p:spPr bwMode="auto">
            <a:xfrm>
              <a:off x="7383039" y="4097036"/>
              <a:ext cx="695518" cy="694888"/>
            </a:xfrm>
            <a:prstGeom prst="ellipse">
              <a:avLst/>
            </a:prstGeom>
            <a:solidFill>
              <a:srgbClr val="00518E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2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77,9</a:t>
              </a:r>
              <a:endPara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108771" y="4319661"/>
              <a:ext cx="9253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млрд. </a:t>
              </a:r>
              <a:r>
                <a:rPr lang="ru-RU" sz="1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тг</a:t>
              </a: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4852823" y="4204833"/>
              <a:ext cx="2102762" cy="515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50"/>
                </a:lnSpc>
              </a:pP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Абайской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ts val="1050"/>
                </a:lnSpc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Мангистауской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областей</a:t>
              </a:r>
            </a:p>
          </p:txBody>
        </p:sp>
        <p:sp>
          <p:nvSpPr>
            <p:cNvPr id="128" name="Стрелка вниз 127"/>
            <p:cNvSpPr/>
            <p:nvPr/>
          </p:nvSpPr>
          <p:spPr>
            <a:xfrm>
              <a:off x="5743234" y="3706405"/>
              <a:ext cx="2583111" cy="277613"/>
            </a:xfrm>
            <a:prstGeom prst="downArrow">
              <a:avLst/>
            </a:prstGeom>
            <a:solidFill>
              <a:srgbClr val="0051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29" name="object 2"/>
            <p:cNvSpPr/>
            <p:nvPr/>
          </p:nvSpPr>
          <p:spPr>
            <a:xfrm>
              <a:off x="4591857" y="4328534"/>
              <a:ext cx="388736" cy="116955"/>
            </a:xfrm>
            <a:prstGeom prst="rect">
              <a:avLst/>
            </a:prstGeom>
            <a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backgroundMark x1="7143" y1="3571" x2="7143" y2="3571"/>
                            <a14:backgroundMark x1="90000" y1="94643" x2="90000" y2="94643"/>
                            <a14:backgroundMark x1="98571" y1="71429" x2="98571" y2="71429"/>
                            <a14:backgroundMark x1="95714" y1="55357" x2="95714" y2="55357"/>
                            <a14:backgroundMark x1="97143" y1="42857" x2="97143" y2="42857"/>
                            <a14:backgroundMark x1="2857" y1="30357" x2="2857" y2="30357"/>
                            <a14:backgroundMark x1="2857" y1="44643" x2="2857" y2="44643"/>
                            <a14:backgroundMark x1="2857" y1="60714" x2="2857" y2="6071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pPr defTabSz="38710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76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FDBBAF1-86EA-DC69-75EA-1527E544EB60}"/>
                </a:ext>
              </a:extLst>
            </p:cNvPr>
            <p:cNvSpPr txBox="1"/>
            <p:nvPr/>
          </p:nvSpPr>
          <p:spPr>
            <a:xfrm>
              <a:off x="8850032" y="4937314"/>
              <a:ext cx="30248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val 51">
              <a:extLst>
                <a:ext uri="{FF2B5EF4-FFF2-40B4-BE49-F238E27FC236}">
                  <a16:creationId xmlns:a16="http://schemas.microsoft.com/office/drawing/2014/main" id="{DA3A7F9F-9155-4236-887C-732458EBDDC0}"/>
                </a:ext>
              </a:extLst>
            </p:cNvPr>
            <p:cNvSpPr/>
            <p:nvPr/>
          </p:nvSpPr>
          <p:spPr bwMode="auto">
            <a:xfrm>
              <a:off x="6721996" y="4029454"/>
              <a:ext cx="754467" cy="387266"/>
            </a:xfrm>
            <a:prstGeom prst="ellipse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b="1" dirty="0">
                  <a:solidFill>
                    <a:srgbClr val="0051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сумму</a:t>
              </a:r>
              <a:endParaRPr lang="en-US" sz="1050" b="1" dirty="0">
                <a:solidFill>
                  <a:srgbClr val="0051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64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093CDC7-EC61-4D24-B278-B6AD3E63AF47}"/>
              </a:ext>
            </a:extLst>
          </p:cNvPr>
          <p:cNvGrpSpPr/>
          <p:nvPr/>
        </p:nvGrpSpPr>
        <p:grpSpPr>
          <a:xfrm>
            <a:off x="0" y="30486"/>
            <a:ext cx="9152512" cy="5137660"/>
            <a:chOff x="0" y="30486"/>
            <a:chExt cx="9152512" cy="5137660"/>
          </a:xfrm>
        </p:grpSpPr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780CDC87-E323-4B71-A984-69F6C6B69BA9}"/>
                </a:ext>
              </a:extLst>
            </p:cNvPr>
            <p:cNvSpPr/>
            <p:nvPr/>
          </p:nvSpPr>
          <p:spPr>
            <a:xfrm>
              <a:off x="8490" y="2495245"/>
              <a:ext cx="4391638" cy="782329"/>
            </a:xfrm>
            <a:prstGeom prst="rect">
              <a:avLst/>
            </a:prstGeom>
            <a:pattFill prst="lt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31E40151-3126-4624-A709-6AC1AA52331A}"/>
                </a:ext>
              </a:extLst>
            </p:cNvPr>
            <p:cNvCxnSpPr>
              <a:cxnSpLocks/>
            </p:cNvCxnSpPr>
            <p:nvPr/>
          </p:nvCxnSpPr>
          <p:spPr>
            <a:xfrm>
              <a:off x="8490" y="2481036"/>
              <a:ext cx="4391638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111AC2C0-BB9E-419B-916F-3606B4DD5154}"/>
                </a:ext>
              </a:extLst>
            </p:cNvPr>
            <p:cNvCxnSpPr>
              <a:cxnSpLocks/>
            </p:cNvCxnSpPr>
            <p:nvPr/>
          </p:nvCxnSpPr>
          <p:spPr>
            <a:xfrm>
              <a:off x="8489" y="3277574"/>
              <a:ext cx="4396635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780CDC87-E323-4B71-A984-69F6C6B69BA9}"/>
                </a:ext>
              </a:extLst>
            </p:cNvPr>
            <p:cNvSpPr/>
            <p:nvPr/>
          </p:nvSpPr>
          <p:spPr>
            <a:xfrm>
              <a:off x="4773494" y="2351675"/>
              <a:ext cx="4355975" cy="632033"/>
            </a:xfrm>
            <a:prstGeom prst="rect">
              <a:avLst/>
            </a:prstGeom>
            <a:pattFill prst="lt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31E40151-3126-4624-A709-6AC1AA52331A}"/>
                </a:ext>
              </a:extLst>
            </p:cNvPr>
            <p:cNvCxnSpPr>
              <a:cxnSpLocks/>
            </p:cNvCxnSpPr>
            <p:nvPr/>
          </p:nvCxnSpPr>
          <p:spPr>
            <a:xfrm>
              <a:off x="4773495" y="2337466"/>
              <a:ext cx="4355974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111AC2C0-BB9E-419B-916F-3606B4DD5154}"/>
                </a:ext>
              </a:extLst>
            </p:cNvPr>
            <p:cNvCxnSpPr>
              <a:cxnSpLocks/>
            </p:cNvCxnSpPr>
            <p:nvPr/>
          </p:nvCxnSpPr>
          <p:spPr>
            <a:xfrm>
              <a:off x="4778491" y="2983877"/>
              <a:ext cx="4355975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780CDC87-E323-4B71-A984-69F6C6B69BA9}"/>
                </a:ext>
              </a:extLst>
            </p:cNvPr>
            <p:cNvSpPr/>
            <p:nvPr/>
          </p:nvSpPr>
          <p:spPr>
            <a:xfrm>
              <a:off x="4773494" y="1517752"/>
              <a:ext cx="4355975" cy="576970"/>
            </a:xfrm>
            <a:prstGeom prst="rect">
              <a:avLst/>
            </a:prstGeom>
            <a:pattFill prst="lt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31E40151-3126-4624-A709-6AC1AA52331A}"/>
                </a:ext>
              </a:extLst>
            </p:cNvPr>
            <p:cNvCxnSpPr>
              <a:cxnSpLocks/>
            </p:cNvCxnSpPr>
            <p:nvPr/>
          </p:nvCxnSpPr>
          <p:spPr>
            <a:xfrm>
              <a:off x="4773495" y="1503543"/>
              <a:ext cx="4355974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111AC2C0-BB9E-419B-916F-3606B4DD5154}"/>
                </a:ext>
              </a:extLst>
            </p:cNvPr>
            <p:cNvCxnSpPr>
              <a:cxnSpLocks/>
            </p:cNvCxnSpPr>
            <p:nvPr/>
          </p:nvCxnSpPr>
          <p:spPr>
            <a:xfrm>
              <a:off x="4778491" y="2105872"/>
              <a:ext cx="4355975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7D3E87F-EDFE-4518-9B8D-71ECA0C6283B}"/>
                </a:ext>
              </a:extLst>
            </p:cNvPr>
            <p:cNvSpPr txBox="1"/>
            <p:nvPr/>
          </p:nvSpPr>
          <p:spPr>
            <a:xfrm>
              <a:off x="0" y="30486"/>
              <a:ext cx="9135897" cy="369302"/>
            </a:xfrm>
            <a:prstGeom prst="rect">
              <a:avLst/>
            </a:prstGeom>
            <a:noFill/>
          </p:spPr>
          <p:txBody>
            <a:bodyPr wrap="square" lIns="91412" tIns="45705" rIns="91412" bIns="45705" rtlCol="0">
              <a:spAutoFit/>
            </a:bodyPr>
            <a:lstStyle>
              <a:defPPr>
                <a:defRPr lang="en-US"/>
              </a:defPPr>
              <a:lvl1pPr algn="ctr">
                <a:defRPr sz="1800" b="1">
                  <a:solidFill>
                    <a:srgbClr val="4472C4">
                      <a:lumMod val="50000"/>
                    </a:srgb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defTabSz="291521"/>
              <a:r>
                <a:rPr lang="ru-RU" dirty="0"/>
                <a:t>РАЗВИТИЕ КАДРОВОГО ПОТЕНЦИАЛА</a:t>
              </a:r>
              <a:endParaRPr lang="kk-KZ" dirty="0"/>
            </a:p>
          </p:txBody>
        </p:sp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7CF395D9-8F65-4913-BD13-8086B34BC488}"/>
                </a:ext>
              </a:extLst>
            </p:cNvPr>
            <p:cNvCxnSpPr>
              <a:cxnSpLocks/>
            </p:cNvCxnSpPr>
            <p:nvPr/>
          </p:nvCxnSpPr>
          <p:spPr>
            <a:xfrm>
              <a:off x="8103" y="427092"/>
              <a:ext cx="9135897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780CDC87-E323-4B71-A984-69F6C6B69BA9}"/>
                </a:ext>
              </a:extLst>
            </p:cNvPr>
            <p:cNvSpPr/>
            <p:nvPr/>
          </p:nvSpPr>
          <p:spPr>
            <a:xfrm>
              <a:off x="4773494" y="695406"/>
              <a:ext cx="4355975" cy="576970"/>
            </a:xfrm>
            <a:prstGeom prst="rect">
              <a:avLst/>
            </a:prstGeom>
            <a:pattFill prst="lt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31E40151-3126-4624-A709-6AC1AA52331A}"/>
                </a:ext>
              </a:extLst>
            </p:cNvPr>
            <p:cNvCxnSpPr>
              <a:cxnSpLocks/>
            </p:cNvCxnSpPr>
            <p:nvPr/>
          </p:nvCxnSpPr>
          <p:spPr>
            <a:xfrm>
              <a:off x="4773495" y="681197"/>
              <a:ext cx="4355974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111AC2C0-BB9E-419B-916F-3606B4DD5154}"/>
                </a:ext>
              </a:extLst>
            </p:cNvPr>
            <p:cNvCxnSpPr>
              <a:cxnSpLocks/>
            </p:cNvCxnSpPr>
            <p:nvPr/>
          </p:nvCxnSpPr>
          <p:spPr>
            <a:xfrm>
              <a:off x="4778491" y="1283527"/>
              <a:ext cx="4355975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71" y="809526"/>
              <a:ext cx="1308297" cy="1213422"/>
            </a:xfrm>
            <a:prstGeom prst="rect">
              <a:avLst/>
            </a:prstGeom>
            <a:ln w="19050">
              <a:solidFill>
                <a:srgbClr val="31859C"/>
              </a:solidFill>
            </a:ln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93" y="1213244"/>
              <a:ext cx="950400" cy="809703"/>
            </a:xfrm>
            <a:prstGeom prst="rect">
              <a:avLst/>
            </a:prstGeom>
            <a:ln w="19050">
              <a:solidFill>
                <a:srgbClr val="31859C"/>
              </a:solidFill>
            </a:ln>
          </p:spPr>
        </p:pic>
        <p:pic>
          <p:nvPicPr>
            <p:cNvPr id="26" name="Picture 5" descr="C:\Users\User\Desktop\ВАЖНО!!!!!!!!!!!!\картинки\31ac08b4c8969dec11d8d56981711554.jpg">
              <a:extLst>
                <a:ext uri="{FF2B5EF4-FFF2-40B4-BE49-F238E27FC236}">
                  <a16:creationId xmlns:a16="http://schemas.microsoft.com/office/drawing/2014/main" id="{8823EB2D-818A-46B8-8B5B-5E4C4FC693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40946" y="1202299"/>
              <a:ext cx="907087" cy="816440"/>
            </a:xfrm>
            <a:prstGeom prst="rect">
              <a:avLst/>
            </a:prstGeom>
            <a:noFill/>
            <a:ln w="19050">
              <a:solidFill>
                <a:srgbClr val="31859C"/>
              </a:solidFill>
            </a:ln>
          </p:spPr>
        </p:pic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493B9986-5A39-44EC-91B9-E27540E9BD40}"/>
                </a:ext>
              </a:extLst>
            </p:cNvPr>
            <p:cNvCxnSpPr/>
            <p:nvPr/>
          </p:nvCxnSpPr>
          <p:spPr>
            <a:xfrm>
              <a:off x="51074" y="2033467"/>
              <a:ext cx="4204411" cy="0"/>
            </a:xfrm>
            <a:prstGeom prst="line">
              <a:avLst/>
            </a:prstGeom>
            <a:ln w="3810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Группа 36"/>
            <p:cNvGrpSpPr/>
            <p:nvPr/>
          </p:nvGrpSpPr>
          <p:grpSpPr>
            <a:xfrm>
              <a:off x="4865284" y="813516"/>
              <a:ext cx="295253" cy="309226"/>
              <a:chOff x="115725" y="1658864"/>
              <a:chExt cx="393671" cy="412302"/>
            </a:xfrm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192BB674-E16B-43BD-9067-BF01BA4DF1DD}"/>
                  </a:ext>
                </a:extLst>
              </p:cNvPr>
              <p:cNvSpPr/>
              <p:nvPr/>
            </p:nvSpPr>
            <p:spPr>
              <a:xfrm>
                <a:off x="115725" y="1658864"/>
                <a:ext cx="392771" cy="392771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C22C4356-F3B1-4763-812B-30596C77A527}"/>
                  </a:ext>
                </a:extLst>
              </p:cNvPr>
              <p:cNvSpPr/>
              <p:nvPr/>
            </p:nvSpPr>
            <p:spPr>
              <a:xfrm>
                <a:off x="134934" y="1671056"/>
                <a:ext cx="3744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350" b="1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sz="1350" b="1" dirty="0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4865284" y="1597977"/>
              <a:ext cx="295253" cy="308083"/>
              <a:chOff x="-2557173" y="3614820"/>
              <a:chExt cx="393671" cy="410778"/>
            </a:xfrm>
          </p:grpSpPr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26A9448A-4055-4797-8E7F-37A6A2406280}"/>
                  </a:ext>
                </a:extLst>
              </p:cNvPr>
              <p:cNvSpPr/>
              <p:nvPr/>
            </p:nvSpPr>
            <p:spPr>
              <a:xfrm>
                <a:off x="-2557173" y="3614820"/>
                <a:ext cx="392771" cy="392771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0D4099BA-2A79-4AB7-B120-77C25189FAAA}"/>
                  </a:ext>
                </a:extLst>
              </p:cNvPr>
              <p:cNvSpPr/>
              <p:nvPr/>
            </p:nvSpPr>
            <p:spPr>
              <a:xfrm>
                <a:off x="-2537964" y="3625488"/>
                <a:ext cx="3744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350" b="1" dirty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1350" b="1" dirty="0"/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4865284" y="2532043"/>
              <a:ext cx="295253" cy="300082"/>
              <a:chOff x="2170717" y="3713830"/>
              <a:chExt cx="393671" cy="400110"/>
            </a:xfrm>
          </p:grpSpPr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7D682E71-FD14-4BE3-A149-02ADD196DCCC}"/>
                  </a:ext>
                </a:extLst>
              </p:cNvPr>
              <p:cNvSpPr/>
              <p:nvPr/>
            </p:nvSpPr>
            <p:spPr>
              <a:xfrm>
                <a:off x="2170717" y="3721167"/>
                <a:ext cx="392771" cy="392771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771039E7-8849-4DA4-9C38-DB039065B607}"/>
                  </a:ext>
                </a:extLst>
              </p:cNvPr>
              <p:cNvSpPr/>
              <p:nvPr/>
            </p:nvSpPr>
            <p:spPr>
              <a:xfrm>
                <a:off x="2189926" y="3713830"/>
                <a:ext cx="3744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350" b="1" dirty="0"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1350" b="1" dirty="0"/>
              </a:p>
            </p:txBody>
          </p:sp>
        </p:grpSp>
        <p:sp>
          <p:nvSpPr>
            <p:cNvPr id="41" name="Прямоугольник 40"/>
            <p:cNvSpPr/>
            <p:nvPr/>
          </p:nvSpPr>
          <p:spPr>
            <a:xfrm>
              <a:off x="5251652" y="824103"/>
              <a:ext cx="3877817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350" b="1" dirty="0">
                  <a:latin typeface="Arial" panose="020B0604020202020204" pitchFamily="34" charset="0"/>
                </a:rPr>
                <a:t>ПОВЫШЕНИЮ </a:t>
              </a:r>
              <a:r>
                <a:rPr lang="ru-RU" sz="1350" dirty="0">
                  <a:latin typeface="Arial" panose="020B0604020202020204" pitchFamily="34" charset="0"/>
                </a:rPr>
                <a:t>заработной платы </a:t>
              </a:r>
              <a:r>
                <a:rPr lang="ru-RU" sz="1350" i="1" dirty="0">
                  <a:solidFill>
                    <a:srgbClr val="31859C"/>
                  </a:solidFill>
                  <a:latin typeface="Arial" panose="020B0604020202020204" pitchFamily="34" charset="0"/>
                </a:rPr>
                <a:t>(</a:t>
              </a:r>
              <a:r>
                <a:rPr lang="ru-RU" sz="1350" b="1" i="1" dirty="0">
                  <a:solidFill>
                    <a:srgbClr val="31859C"/>
                  </a:solidFill>
                  <a:latin typeface="Arial" panose="020B0604020202020204" pitchFamily="34" charset="0"/>
                </a:rPr>
                <a:t>до</a:t>
              </a:r>
              <a:r>
                <a:rPr lang="ru-RU" sz="1350" i="1" dirty="0">
                  <a:solidFill>
                    <a:srgbClr val="31859C"/>
                  </a:solidFill>
                  <a:latin typeface="Arial" panose="020B0604020202020204" pitchFamily="34" charset="0"/>
                </a:rPr>
                <a:t> </a:t>
              </a:r>
              <a:r>
                <a:rPr lang="ru-RU" sz="1350" b="1" i="1" dirty="0">
                  <a:solidFill>
                    <a:srgbClr val="31859C"/>
                  </a:solidFill>
                  <a:latin typeface="Arial" panose="020B0604020202020204" pitchFamily="34" charset="0"/>
                </a:rPr>
                <a:t>77%) </a:t>
              </a:r>
              <a:endParaRPr lang="ru-RU" sz="1350" dirty="0">
                <a:latin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251652" y="1527608"/>
              <a:ext cx="3877817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350" b="1" dirty="0">
                  <a:latin typeface="Arial" panose="020B0604020202020204" pitchFamily="34" charset="0"/>
                </a:rPr>
                <a:t>ВЫПЛАТЕ </a:t>
              </a:r>
              <a:r>
                <a:rPr lang="ru-RU" sz="1350" dirty="0">
                  <a:latin typeface="Arial" panose="020B0604020202020204" pitchFamily="34" charset="0"/>
                </a:rPr>
                <a:t>надбавок и доплат </a:t>
              </a:r>
              <a:br>
                <a:rPr lang="ru-RU" sz="1350" b="1" dirty="0">
                  <a:latin typeface="Arial" panose="020B0604020202020204" pitchFamily="34" charset="0"/>
                </a:rPr>
              </a:br>
              <a:r>
                <a:rPr lang="ru-RU" sz="1350" dirty="0">
                  <a:latin typeface="Arial" panose="020B0604020202020204" pitchFamily="34" charset="0"/>
                </a:rPr>
                <a:t>за постоянную готовность </a:t>
              </a:r>
              <a:r>
                <a:rPr lang="ru-RU" sz="1350" i="1" dirty="0">
                  <a:solidFill>
                    <a:srgbClr val="31859C"/>
                  </a:solidFill>
                  <a:latin typeface="Arial" panose="020B0604020202020204" pitchFamily="34" charset="0"/>
                </a:rPr>
                <a:t>(</a:t>
              </a:r>
              <a:r>
                <a:rPr lang="ru-RU" sz="1350" b="1" i="1" dirty="0">
                  <a:solidFill>
                    <a:srgbClr val="31859C"/>
                  </a:solidFill>
                  <a:latin typeface="Arial" panose="020B0604020202020204" pitchFamily="34" charset="0"/>
                </a:rPr>
                <a:t>10%</a:t>
              </a:r>
              <a:r>
                <a:rPr lang="ru-RU" sz="1350" i="1" dirty="0">
                  <a:solidFill>
                    <a:srgbClr val="31859C"/>
                  </a:solidFill>
                  <a:latin typeface="Arial" panose="020B0604020202020204" pitchFamily="34" charset="0"/>
                </a:rPr>
                <a:t> </a:t>
              </a:r>
              <a:r>
                <a:rPr lang="ru-RU" sz="1350" b="1" i="1" dirty="0">
                  <a:solidFill>
                    <a:srgbClr val="31859C"/>
                  </a:solidFill>
                  <a:latin typeface="Arial" panose="020B0604020202020204" pitchFamily="34" charset="0"/>
                </a:rPr>
                <a:t>от оклада</a:t>
              </a:r>
              <a:r>
                <a:rPr lang="ru-RU" sz="1350" i="1" dirty="0">
                  <a:solidFill>
                    <a:srgbClr val="31859C"/>
                  </a:solidFill>
                  <a:latin typeface="Arial" panose="020B0604020202020204" pitchFamily="34" charset="0"/>
                </a:rPr>
                <a:t>)</a:t>
              </a:r>
              <a:r>
                <a:rPr lang="ru-RU" sz="1350" dirty="0">
                  <a:solidFill>
                    <a:srgbClr val="31859C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187272" y="2305677"/>
              <a:ext cx="3942197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350" b="1" dirty="0">
                  <a:latin typeface="Arial" panose="020B0604020202020204" pitchFamily="34" charset="0"/>
                </a:rPr>
                <a:t>УДЕЛЯЕТСЯ </a:t>
              </a:r>
              <a:r>
                <a:rPr lang="ru-RU" sz="1350" dirty="0">
                  <a:latin typeface="Arial" panose="020B0604020202020204" pitchFamily="34" charset="0"/>
                </a:rPr>
                <a:t>особое внимание идеологической и воспитательной работе </a:t>
              </a:r>
              <a:br>
                <a:rPr lang="ru-RU" sz="1350" dirty="0">
                  <a:latin typeface="Arial" panose="020B0604020202020204" pitchFamily="34" charset="0"/>
                </a:rPr>
              </a:br>
              <a:r>
                <a:rPr lang="ru-RU" sz="1350" dirty="0">
                  <a:latin typeface="Arial" panose="020B0604020202020204" pitchFamily="34" charset="0"/>
                </a:rPr>
                <a:t>с личным составом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24101" y="2498479"/>
              <a:ext cx="40034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350" b="1" dirty="0">
                  <a:latin typeface="Arial" panose="020B0604020202020204" pitchFamily="34" charset="0"/>
                </a:rPr>
                <a:t>ПРИНЯТЫ меры по поэтапному увеличению лимита штатной численности ОГЗ </a:t>
              </a:r>
            </a:p>
            <a:p>
              <a:pPr algn="just"/>
              <a:r>
                <a:rPr lang="ru-RU" sz="1350" b="1" dirty="0">
                  <a:latin typeface="Arial" panose="020B0604020202020204" pitchFamily="34" charset="0"/>
                </a:rPr>
                <a:t>на</a:t>
              </a:r>
              <a:r>
                <a:rPr lang="ru-RU" sz="1350" dirty="0">
                  <a:latin typeface="Arial" panose="020B0604020202020204" pitchFamily="34" charset="0"/>
                </a:rPr>
                <a:t> </a:t>
              </a:r>
              <a:r>
                <a:rPr lang="ru-RU" sz="2100" b="1" dirty="0">
                  <a:solidFill>
                    <a:srgbClr val="31859C"/>
                  </a:solidFill>
                  <a:latin typeface="Arial" panose="020B0604020202020204" pitchFamily="34" charset="0"/>
                </a:rPr>
                <a:t>1 734 </a:t>
              </a:r>
              <a:r>
                <a:rPr lang="ru-RU" sz="1350" b="1" dirty="0">
                  <a:solidFill>
                    <a:srgbClr val="31859C"/>
                  </a:solidFill>
                  <a:latin typeface="Arial" panose="020B0604020202020204" pitchFamily="34" charset="0"/>
                </a:rPr>
                <a:t>ед. </a:t>
              </a:r>
              <a:endParaRPr lang="ru-RU" sz="1350" b="1" dirty="0">
                <a:solidFill>
                  <a:srgbClr val="31859C"/>
                </a:solidFill>
              </a:endParaRPr>
            </a:p>
          </p:txBody>
        </p:sp>
        <p:grpSp>
          <p:nvGrpSpPr>
            <p:cNvPr id="104" name="Группа 103"/>
            <p:cNvGrpSpPr/>
            <p:nvPr/>
          </p:nvGrpSpPr>
          <p:grpSpPr>
            <a:xfrm>
              <a:off x="1744880" y="3598873"/>
              <a:ext cx="2510605" cy="1447009"/>
              <a:chOff x="8269607" y="4883165"/>
              <a:chExt cx="3347473" cy="1929346"/>
            </a:xfrm>
          </p:grpSpPr>
          <p:sp>
            <p:nvSpPr>
              <p:cNvPr id="69" name="Прямоугольник: скругленные углы 9">
                <a:extLst>
                  <a:ext uri="{FF2B5EF4-FFF2-40B4-BE49-F238E27FC236}">
                    <a16:creationId xmlns:a16="http://schemas.microsoft.com/office/drawing/2014/main" id="{FEF22C2E-E2EA-2178-C972-02EA119FBC04}"/>
                  </a:ext>
                </a:extLst>
              </p:cNvPr>
              <p:cNvSpPr/>
              <p:nvPr/>
            </p:nvSpPr>
            <p:spPr>
              <a:xfrm>
                <a:off x="8269607" y="4921590"/>
                <a:ext cx="3347473" cy="1675478"/>
              </a:xfrm>
              <a:prstGeom prst="roundRect">
                <a:avLst>
                  <a:gd name="adj" fmla="val 2993"/>
                </a:avLst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72" name="Прямоугольник: скругленные углы 2">
                <a:extLst>
                  <a:ext uri="{FF2B5EF4-FFF2-40B4-BE49-F238E27FC236}">
                    <a16:creationId xmlns:a16="http://schemas.microsoft.com/office/drawing/2014/main" id="{995E5D86-BCC6-75E3-B762-897B7329DF24}"/>
                  </a:ext>
                </a:extLst>
              </p:cNvPr>
              <p:cNvSpPr/>
              <p:nvPr/>
            </p:nvSpPr>
            <p:spPr>
              <a:xfrm>
                <a:off x="8634335" y="5480984"/>
                <a:ext cx="1171521" cy="824022"/>
              </a:xfrm>
              <a:prstGeom prst="roundRect">
                <a:avLst/>
              </a:prstGeom>
              <a:solidFill>
                <a:srgbClr val="318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73" name="Прямоугольник: скругленные углы 3">
                <a:extLst>
                  <a:ext uri="{FF2B5EF4-FFF2-40B4-BE49-F238E27FC236}">
                    <a16:creationId xmlns:a16="http://schemas.microsoft.com/office/drawing/2014/main" id="{BDA8DFA4-C143-71B2-9139-4AE447BC7C2C}"/>
                  </a:ext>
                </a:extLst>
              </p:cNvPr>
              <p:cNvSpPr/>
              <p:nvPr/>
            </p:nvSpPr>
            <p:spPr>
              <a:xfrm>
                <a:off x="10278394" y="6125711"/>
                <a:ext cx="1171521" cy="179295"/>
              </a:xfrm>
              <a:prstGeom prst="roundRect">
                <a:avLst/>
              </a:prstGeom>
              <a:solidFill>
                <a:srgbClr val="318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C40DEBC-AEB8-84BA-0738-25D7BF304973}"/>
                  </a:ext>
                </a:extLst>
              </p:cNvPr>
              <p:cNvSpPr txBox="1"/>
              <p:nvPr/>
            </p:nvSpPr>
            <p:spPr>
              <a:xfrm>
                <a:off x="8551926" y="5008706"/>
                <a:ext cx="1267309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rgbClr val="74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1 613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26C98F0-4666-F0A9-BB31-F2574F9B37ED}"/>
                  </a:ext>
                </a:extLst>
              </p:cNvPr>
              <p:cNvSpPr txBox="1"/>
              <p:nvPr/>
            </p:nvSpPr>
            <p:spPr>
              <a:xfrm>
                <a:off x="10351023" y="5739818"/>
                <a:ext cx="984051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solidFill>
                      <a:srgbClr val="74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121</a:t>
                </a:r>
              </a:p>
            </p:txBody>
          </p:sp>
          <p:cxnSp>
            <p:nvCxnSpPr>
              <p:cNvPr id="78" name="Прямая соединительная линия 77">
                <a:extLst>
                  <a:ext uri="{FF2B5EF4-FFF2-40B4-BE49-F238E27FC236}">
                    <a16:creationId xmlns:a16="http://schemas.microsoft.com/office/drawing/2014/main" id="{19EC717D-6072-91F0-A507-9F6F8BFF8DF9}"/>
                  </a:ext>
                </a:extLst>
              </p:cNvPr>
              <p:cNvCxnSpPr/>
              <p:nvPr/>
            </p:nvCxnSpPr>
            <p:spPr>
              <a:xfrm>
                <a:off x="8305928" y="6305006"/>
                <a:ext cx="3311152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B585FEB-3DAC-8C71-41A5-BAC64F4C04B0}"/>
                  </a:ext>
                </a:extLst>
              </p:cNvPr>
              <p:cNvSpPr txBox="1"/>
              <p:nvPr/>
            </p:nvSpPr>
            <p:spPr>
              <a:xfrm>
                <a:off x="8873254" y="6320068"/>
                <a:ext cx="693680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9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2023г.</a:t>
                </a:r>
                <a:endParaRPr lang="ru-RU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A9DF47E-6882-4F04-DA18-DA7DFA00EE69}"/>
                  </a:ext>
                </a:extLst>
              </p:cNvPr>
              <p:cNvSpPr txBox="1"/>
              <p:nvPr/>
            </p:nvSpPr>
            <p:spPr>
              <a:xfrm>
                <a:off x="10534308" y="6320068"/>
                <a:ext cx="693680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9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2024г.</a:t>
                </a:r>
                <a:endParaRPr lang="ru-RU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Rectangle 31"/>
              <p:cNvSpPr>
                <a:spLocks noChangeArrowheads="1"/>
              </p:cNvSpPr>
              <p:nvPr/>
            </p:nvSpPr>
            <p:spPr bwMode="auto">
              <a:xfrm>
                <a:off x="8714770" y="4883165"/>
                <a:ext cx="2559443" cy="1671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68486" tIns="34244" rIns="68486" bIns="34244" anchor="ctr"/>
              <a:lstStyle/>
              <a:p>
                <a:pPr algn="ctr" defTabSz="775114">
                  <a:spcBef>
                    <a:spcPct val="30000"/>
                  </a:spcBef>
                  <a:defRPr/>
                </a:pPr>
                <a:endParaRPr lang="ru-RU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FDBBAF1-86EA-DC69-75EA-1527E544EB60}"/>
                </a:ext>
              </a:extLst>
            </p:cNvPr>
            <p:cNvSpPr txBox="1"/>
            <p:nvPr/>
          </p:nvSpPr>
          <p:spPr>
            <a:xfrm>
              <a:off x="8693426" y="4937314"/>
              <a:ext cx="459086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11" y="3707649"/>
              <a:ext cx="1368986" cy="9057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108" name="Группа 107"/>
            <p:cNvGrpSpPr/>
            <p:nvPr/>
          </p:nvGrpSpPr>
          <p:grpSpPr>
            <a:xfrm>
              <a:off x="37064" y="2573164"/>
              <a:ext cx="417758" cy="460878"/>
              <a:chOff x="8143188" y="3428737"/>
              <a:chExt cx="508785" cy="561301"/>
            </a:xfrm>
          </p:grpSpPr>
          <p:sp>
            <p:nvSpPr>
              <p:cNvPr id="105" name="Freeform 4"/>
              <p:cNvSpPr>
                <a:spLocks/>
              </p:cNvSpPr>
              <p:nvPr/>
            </p:nvSpPr>
            <p:spPr bwMode="auto">
              <a:xfrm>
                <a:off x="8143188" y="3428737"/>
                <a:ext cx="508785" cy="561301"/>
              </a:xfrm>
              <a:custGeom>
                <a:avLst/>
                <a:gdLst>
                  <a:gd name="T0" fmla="*/ 25 w 423"/>
                  <a:gd name="T1" fmla="*/ 101 h 476"/>
                  <a:gd name="T2" fmla="*/ 186 w 423"/>
                  <a:gd name="T3" fmla="*/ 8 h 476"/>
                  <a:gd name="T4" fmla="*/ 237 w 423"/>
                  <a:gd name="T5" fmla="*/ 8 h 476"/>
                  <a:gd name="T6" fmla="*/ 397 w 423"/>
                  <a:gd name="T7" fmla="*/ 101 h 476"/>
                  <a:gd name="T8" fmla="*/ 423 w 423"/>
                  <a:gd name="T9" fmla="*/ 145 h 476"/>
                  <a:gd name="T10" fmla="*/ 423 w 423"/>
                  <a:gd name="T11" fmla="*/ 331 h 476"/>
                  <a:gd name="T12" fmla="*/ 398 w 423"/>
                  <a:gd name="T13" fmla="*/ 375 h 476"/>
                  <a:gd name="T14" fmla="*/ 237 w 423"/>
                  <a:gd name="T15" fmla="*/ 467 h 476"/>
                  <a:gd name="T16" fmla="*/ 186 w 423"/>
                  <a:gd name="T17" fmla="*/ 467 h 476"/>
                  <a:gd name="T18" fmla="*/ 105 w 423"/>
                  <a:gd name="T19" fmla="*/ 421 h 476"/>
                  <a:gd name="T20" fmla="*/ 25 w 423"/>
                  <a:gd name="T21" fmla="*/ 375 h 476"/>
                  <a:gd name="T22" fmla="*/ 0 w 423"/>
                  <a:gd name="T23" fmla="*/ 330 h 476"/>
                  <a:gd name="T24" fmla="*/ 0 w 423"/>
                  <a:gd name="T25" fmla="*/ 145 h 476"/>
                  <a:gd name="T26" fmla="*/ 25 w 423"/>
                  <a:gd name="T27" fmla="*/ 101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3" h="476">
                    <a:moveTo>
                      <a:pt x="25" y="101"/>
                    </a:moveTo>
                    <a:cubicBezTo>
                      <a:pt x="79" y="70"/>
                      <a:pt x="132" y="39"/>
                      <a:pt x="186" y="8"/>
                    </a:cubicBezTo>
                    <a:cubicBezTo>
                      <a:pt x="202" y="0"/>
                      <a:pt x="221" y="0"/>
                      <a:pt x="237" y="8"/>
                    </a:cubicBezTo>
                    <a:cubicBezTo>
                      <a:pt x="290" y="39"/>
                      <a:pt x="344" y="70"/>
                      <a:pt x="397" y="101"/>
                    </a:cubicBezTo>
                    <a:cubicBezTo>
                      <a:pt x="413" y="110"/>
                      <a:pt x="422" y="127"/>
                      <a:pt x="423" y="145"/>
                    </a:cubicBezTo>
                    <a:cubicBezTo>
                      <a:pt x="423" y="331"/>
                      <a:pt x="423" y="331"/>
                      <a:pt x="423" y="331"/>
                    </a:cubicBezTo>
                    <a:cubicBezTo>
                      <a:pt x="422" y="348"/>
                      <a:pt x="413" y="365"/>
                      <a:pt x="398" y="375"/>
                    </a:cubicBezTo>
                    <a:cubicBezTo>
                      <a:pt x="237" y="467"/>
                      <a:pt x="237" y="467"/>
                      <a:pt x="237" y="467"/>
                    </a:cubicBezTo>
                    <a:cubicBezTo>
                      <a:pt x="221" y="476"/>
                      <a:pt x="201" y="476"/>
                      <a:pt x="186" y="467"/>
                    </a:cubicBezTo>
                    <a:cubicBezTo>
                      <a:pt x="105" y="421"/>
                      <a:pt x="105" y="421"/>
                      <a:pt x="105" y="421"/>
                    </a:cubicBezTo>
                    <a:cubicBezTo>
                      <a:pt x="25" y="375"/>
                      <a:pt x="25" y="375"/>
                      <a:pt x="25" y="375"/>
                    </a:cubicBezTo>
                    <a:cubicBezTo>
                      <a:pt x="10" y="365"/>
                      <a:pt x="0" y="348"/>
                      <a:pt x="0" y="33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27"/>
                      <a:pt x="10" y="110"/>
                      <a:pt x="25" y="101"/>
                    </a:cubicBezTo>
                    <a:close/>
                  </a:path>
                </a:pathLst>
              </a:custGeom>
              <a:solidFill>
                <a:srgbClr val="124062"/>
              </a:solidFill>
              <a:ln w="25400">
                <a:noFill/>
              </a:ln>
              <a:effectLst>
                <a:outerShdw blurRad="241300" dist="38100" dir="5400000" sx="90000" sy="-19000" rotWithShape="0">
                  <a:schemeClr val="tx1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475">
                  <a:solidFill>
                    <a:srgbClr val="FEFABC"/>
                  </a:solidFill>
                  <a:latin typeface="Bebas" pitchFamily="2" charset="0"/>
                  <a:ea typeface="微软雅黑" panose="020B0503020204020204" pitchFamily="34" charset="-122"/>
                  <a:sym typeface="Bebas" pitchFamily="2" charset="0"/>
                </a:endParaRPr>
              </a:p>
            </p:txBody>
          </p:sp>
          <p:sp>
            <p:nvSpPr>
              <p:cNvPr id="106" name="Freeform 10"/>
              <p:cNvSpPr>
                <a:spLocks noEditPoints="1"/>
              </p:cNvSpPr>
              <p:nvPr/>
            </p:nvSpPr>
            <p:spPr bwMode="auto">
              <a:xfrm>
                <a:off x="8353268" y="3571259"/>
                <a:ext cx="240967" cy="255698"/>
              </a:xfrm>
              <a:custGeom>
                <a:avLst/>
                <a:gdLst>
                  <a:gd name="T0" fmla="*/ 119 w 141"/>
                  <a:gd name="T1" fmla="*/ 92 h 145"/>
                  <a:gd name="T2" fmla="*/ 120 w 141"/>
                  <a:gd name="T3" fmla="*/ 92 h 145"/>
                  <a:gd name="T4" fmla="*/ 119 w 141"/>
                  <a:gd name="T5" fmla="*/ 91 h 145"/>
                  <a:gd name="T6" fmla="*/ 99 w 141"/>
                  <a:gd name="T7" fmla="*/ 78 h 145"/>
                  <a:gd name="T8" fmla="*/ 83 w 141"/>
                  <a:gd name="T9" fmla="*/ 69 h 145"/>
                  <a:gd name="T10" fmla="*/ 78 w 141"/>
                  <a:gd name="T11" fmla="*/ 65 h 145"/>
                  <a:gd name="T12" fmla="*/ 76 w 141"/>
                  <a:gd name="T13" fmla="*/ 59 h 145"/>
                  <a:gd name="T14" fmla="*/ 81 w 141"/>
                  <a:gd name="T15" fmla="*/ 47 h 145"/>
                  <a:gd name="T16" fmla="*/ 86 w 141"/>
                  <a:gd name="T17" fmla="*/ 37 h 145"/>
                  <a:gd name="T18" fmla="*/ 84 w 141"/>
                  <a:gd name="T19" fmla="*/ 34 h 145"/>
                  <a:gd name="T20" fmla="*/ 81 w 141"/>
                  <a:gd name="T21" fmla="*/ 12 h 145"/>
                  <a:gd name="T22" fmla="*/ 67 w 141"/>
                  <a:gd name="T23" fmla="*/ 2 h 145"/>
                  <a:gd name="T24" fmla="*/ 62 w 141"/>
                  <a:gd name="T25" fmla="*/ 1 h 145"/>
                  <a:gd name="T26" fmla="*/ 55 w 141"/>
                  <a:gd name="T27" fmla="*/ 0 h 145"/>
                  <a:gd name="T28" fmla="*/ 56 w 141"/>
                  <a:gd name="T29" fmla="*/ 2 h 145"/>
                  <a:gd name="T30" fmla="*/ 42 w 141"/>
                  <a:gd name="T31" fmla="*/ 12 h 145"/>
                  <a:gd name="T32" fmla="*/ 39 w 141"/>
                  <a:gd name="T33" fmla="*/ 34 h 145"/>
                  <a:gd name="T34" fmla="*/ 37 w 141"/>
                  <a:gd name="T35" fmla="*/ 37 h 145"/>
                  <a:gd name="T36" fmla="*/ 42 w 141"/>
                  <a:gd name="T37" fmla="*/ 47 h 145"/>
                  <a:gd name="T38" fmla="*/ 47 w 141"/>
                  <a:gd name="T39" fmla="*/ 59 h 145"/>
                  <a:gd name="T40" fmla="*/ 45 w 141"/>
                  <a:gd name="T41" fmla="*/ 65 h 145"/>
                  <a:gd name="T42" fmla="*/ 40 w 141"/>
                  <a:gd name="T43" fmla="*/ 69 h 145"/>
                  <a:gd name="T44" fmla="*/ 25 w 141"/>
                  <a:gd name="T45" fmla="*/ 78 h 145"/>
                  <a:gd name="T46" fmla="*/ 4 w 141"/>
                  <a:gd name="T47" fmla="*/ 91 h 145"/>
                  <a:gd name="T48" fmla="*/ 0 w 141"/>
                  <a:gd name="T49" fmla="*/ 124 h 145"/>
                  <a:gd name="T50" fmla="*/ 0 w 141"/>
                  <a:gd name="T51" fmla="*/ 126 h 145"/>
                  <a:gd name="T52" fmla="*/ 0 w 141"/>
                  <a:gd name="T53" fmla="*/ 126 h 145"/>
                  <a:gd name="T54" fmla="*/ 62 w 141"/>
                  <a:gd name="T55" fmla="*/ 142 h 145"/>
                  <a:gd name="T56" fmla="*/ 92 w 141"/>
                  <a:gd name="T57" fmla="*/ 139 h 145"/>
                  <a:gd name="T58" fmla="*/ 88 w 141"/>
                  <a:gd name="T59" fmla="*/ 123 h 145"/>
                  <a:gd name="T60" fmla="*/ 119 w 141"/>
                  <a:gd name="T61" fmla="*/ 92 h 145"/>
                  <a:gd name="T62" fmla="*/ 122 w 141"/>
                  <a:gd name="T63" fmla="*/ 100 h 145"/>
                  <a:gd name="T64" fmla="*/ 119 w 141"/>
                  <a:gd name="T65" fmla="*/ 100 h 145"/>
                  <a:gd name="T66" fmla="*/ 96 w 141"/>
                  <a:gd name="T67" fmla="*/ 123 h 145"/>
                  <a:gd name="T68" fmla="*/ 101 w 141"/>
                  <a:gd name="T69" fmla="*/ 136 h 145"/>
                  <a:gd name="T70" fmla="*/ 119 w 141"/>
                  <a:gd name="T71" fmla="*/ 145 h 145"/>
                  <a:gd name="T72" fmla="*/ 141 w 141"/>
                  <a:gd name="T73" fmla="*/ 123 h 145"/>
                  <a:gd name="T74" fmla="*/ 122 w 141"/>
                  <a:gd name="T75" fmla="*/ 100 h 145"/>
                  <a:gd name="T76" fmla="*/ 133 w 141"/>
                  <a:gd name="T77" fmla="*/ 125 h 145"/>
                  <a:gd name="T78" fmla="*/ 122 w 141"/>
                  <a:gd name="T79" fmla="*/ 125 h 145"/>
                  <a:gd name="T80" fmla="*/ 122 w 141"/>
                  <a:gd name="T81" fmla="*/ 137 h 145"/>
                  <a:gd name="T82" fmla="*/ 116 w 141"/>
                  <a:gd name="T83" fmla="*/ 137 h 145"/>
                  <a:gd name="T84" fmla="*/ 116 w 141"/>
                  <a:gd name="T85" fmla="*/ 125 h 145"/>
                  <a:gd name="T86" fmla="*/ 104 w 141"/>
                  <a:gd name="T87" fmla="*/ 125 h 145"/>
                  <a:gd name="T88" fmla="*/ 104 w 141"/>
                  <a:gd name="T89" fmla="*/ 120 h 145"/>
                  <a:gd name="T90" fmla="*/ 116 w 141"/>
                  <a:gd name="T91" fmla="*/ 120 h 145"/>
                  <a:gd name="T92" fmla="*/ 116 w 141"/>
                  <a:gd name="T93" fmla="*/ 108 h 145"/>
                  <a:gd name="T94" fmla="*/ 122 w 141"/>
                  <a:gd name="T95" fmla="*/ 108 h 145"/>
                  <a:gd name="T96" fmla="*/ 122 w 141"/>
                  <a:gd name="T97" fmla="*/ 120 h 145"/>
                  <a:gd name="T98" fmla="*/ 133 w 141"/>
                  <a:gd name="T99" fmla="*/ 120 h 145"/>
                  <a:gd name="T100" fmla="*/ 133 w 141"/>
                  <a:gd name="T101" fmla="*/ 12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1" h="145">
                    <a:moveTo>
                      <a:pt x="119" y="92"/>
                    </a:moveTo>
                    <a:cubicBezTo>
                      <a:pt x="119" y="92"/>
                      <a:pt x="119" y="92"/>
                      <a:pt x="120" y="92"/>
                    </a:cubicBezTo>
                    <a:cubicBezTo>
                      <a:pt x="120" y="92"/>
                      <a:pt x="120" y="91"/>
                      <a:pt x="119" y="91"/>
                    </a:cubicBezTo>
                    <a:cubicBezTo>
                      <a:pt x="115" y="79"/>
                      <a:pt x="102" y="79"/>
                      <a:pt x="99" y="78"/>
                    </a:cubicBezTo>
                    <a:cubicBezTo>
                      <a:pt x="89" y="75"/>
                      <a:pt x="85" y="74"/>
                      <a:pt x="83" y="69"/>
                    </a:cubicBezTo>
                    <a:cubicBezTo>
                      <a:pt x="81" y="65"/>
                      <a:pt x="78" y="65"/>
                      <a:pt x="78" y="65"/>
                    </a:cubicBezTo>
                    <a:cubicBezTo>
                      <a:pt x="77" y="63"/>
                      <a:pt x="77" y="61"/>
                      <a:pt x="76" y="59"/>
                    </a:cubicBezTo>
                    <a:cubicBezTo>
                      <a:pt x="80" y="54"/>
                      <a:pt x="81" y="47"/>
                      <a:pt x="81" y="47"/>
                    </a:cubicBezTo>
                    <a:cubicBezTo>
                      <a:pt x="85" y="46"/>
                      <a:pt x="86" y="40"/>
                      <a:pt x="86" y="37"/>
                    </a:cubicBezTo>
                    <a:cubicBezTo>
                      <a:pt x="86" y="35"/>
                      <a:pt x="84" y="34"/>
                      <a:pt x="84" y="34"/>
                    </a:cubicBezTo>
                    <a:cubicBezTo>
                      <a:pt x="84" y="34"/>
                      <a:pt x="87" y="20"/>
                      <a:pt x="81" y="12"/>
                    </a:cubicBezTo>
                    <a:cubicBezTo>
                      <a:pt x="76" y="3"/>
                      <a:pt x="67" y="2"/>
                      <a:pt x="67" y="2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1"/>
                      <a:pt x="56" y="1"/>
                      <a:pt x="55" y="0"/>
                    </a:cubicBezTo>
                    <a:cubicBezTo>
                      <a:pt x="55" y="0"/>
                      <a:pt x="55" y="2"/>
                      <a:pt x="56" y="2"/>
                    </a:cubicBezTo>
                    <a:cubicBezTo>
                      <a:pt x="56" y="2"/>
                      <a:pt x="47" y="3"/>
                      <a:pt x="42" y="12"/>
                    </a:cubicBezTo>
                    <a:cubicBezTo>
                      <a:pt x="36" y="20"/>
                      <a:pt x="39" y="34"/>
                      <a:pt x="39" y="34"/>
                    </a:cubicBezTo>
                    <a:cubicBezTo>
                      <a:pt x="39" y="34"/>
                      <a:pt x="37" y="35"/>
                      <a:pt x="37" y="37"/>
                    </a:cubicBezTo>
                    <a:cubicBezTo>
                      <a:pt x="37" y="40"/>
                      <a:pt x="38" y="46"/>
                      <a:pt x="42" y="47"/>
                    </a:cubicBezTo>
                    <a:cubicBezTo>
                      <a:pt x="42" y="47"/>
                      <a:pt x="43" y="54"/>
                      <a:pt x="47" y="59"/>
                    </a:cubicBezTo>
                    <a:cubicBezTo>
                      <a:pt x="46" y="61"/>
                      <a:pt x="46" y="63"/>
                      <a:pt x="45" y="65"/>
                    </a:cubicBezTo>
                    <a:cubicBezTo>
                      <a:pt x="45" y="65"/>
                      <a:pt x="43" y="65"/>
                      <a:pt x="40" y="69"/>
                    </a:cubicBezTo>
                    <a:cubicBezTo>
                      <a:pt x="38" y="74"/>
                      <a:pt x="35" y="75"/>
                      <a:pt x="25" y="78"/>
                    </a:cubicBezTo>
                    <a:cubicBezTo>
                      <a:pt x="21" y="79"/>
                      <a:pt x="9" y="79"/>
                      <a:pt x="4" y="91"/>
                    </a:cubicBezTo>
                    <a:cubicBezTo>
                      <a:pt x="1" y="97"/>
                      <a:pt x="0" y="111"/>
                      <a:pt x="0" y="124"/>
                    </a:cubicBezTo>
                    <a:cubicBezTo>
                      <a:pt x="0" y="124"/>
                      <a:pt x="0" y="125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2" y="134"/>
                      <a:pt x="31" y="142"/>
                      <a:pt x="62" y="142"/>
                    </a:cubicBezTo>
                    <a:cubicBezTo>
                      <a:pt x="73" y="142"/>
                      <a:pt x="84" y="141"/>
                      <a:pt x="92" y="139"/>
                    </a:cubicBezTo>
                    <a:cubicBezTo>
                      <a:pt x="90" y="134"/>
                      <a:pt x="88" y="129"/>
                      <a:pt x="88" y="123"/>
                    </a:cubicBezTo>
                    <a:cubicBezTo>
                      <a:pt x="88" y="106"/>
                      <a:pt x="102" y="92"/>
                      <a:pt x="119" y="92"/>
                    </a:cubicBezTo>
                    <a:close/>
                    <a:moveTo>
                      <a:pt x="122" y="100"/>
                    </a:moveTo>
                    <a:cubicBezTo>
                      <a:pt x="121" y="100"/>
                      <a:pt x="120" y="100"/>
                      <a:pt x="119" y="100"/>
                    </a:cubicBezTo>
                    <a:cubicBezTo>
                      <a:pt x="106" y="100"/>
                      <a:pt x="96" y="110"/>
                      <a:pt x="96" y="123"/>
                    </a:cubicBezTo>
                    <a:cubicBezTo>
                      <a:pt x="96" y="128"/>
                      <a:pt x="98" y="133"/>
                      <a:pt x="101" y="136"/>
                    </a:cubicBezTo>
                    <a:cubicBezTo>
                      <a:pt x="105" y="142"/>
                      <a:pt x="112" y="145"/>
                      <a:pt x="119" y="145"/>
                    </a:cubicBezTo>
                    <a:cubicBezTo>
                      <a:pt x="131" y="145"/>
                      <a:pt x="141" y="135"/>
                      <a:pt x="141" y="123"/>
                    </a:cubicBezTo>
                    <a:cubicBezTo>
                      <a:pt x="141" y="111"/>
                      <a:pt x="133" y="102"/>
                      <a:pt x="122" y="100"/>
                    </a:cubicBezTo>
                    <a:close/>
                    <a:moveTo>
                      <a:pt x="133" y="125"/>
                    </a:move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22" y="137"/>
                      <a:pt x="122" y="137"/>
                      <a:pt x="122" y="137"/>
                    </a:cubicBezTo>
                    <a:cubicBezTo>
                      <a:pt x="116" y="137"/>
                      <a:pt x="116" y="137"/>
                      <a:pt x="116" y="137"/>
                    </a:cubicBezTo>
                    <a:cubicBezTo>
                      <a:pt x="116" y="125"/>
                      <a:pt x="116" y="125"/>
                      <a:pt x="116" y="125"/>
                    </a:cubicBezTo>
                    <a:cubicBezTo>
                      <a:pt x="104" y="125"/>
                      <a:pt x="104" y="125"/>
                      <a:pt x="104" y="125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22" y="108"/>
                      <a:pt x="122" y="108"/>
                      <a:pt x="122" y="108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33" y="120"/>
                      <a:pt x="133" y="120"/>
                      <a:pt x="133" y="120"/>
                    </a:cubicBezTo>
                    <a:lnTo>
                      <a:pt x="133" y="1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69" tIns="34285" rIns="68569" bIns="34285" numCol="1" anchor="t" anchorCtr="0" compatLnSpc="1"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0"/>
              <p:cNvSpPr>
                <a:spLocks noEditPoints="1"/>
              </p:cNvSpPr>
              <p:nvPr/>
            </p:nvSpPr>
            <p:spPr bwMode="auto">
              <a:xfrm>
                <a:off x="8149920" y="3543300"/>
                <a:ext cx="284398" cy="244459"/>
              </a:xfrm>
              <a:custGeom>
                <a:avLst/>
                <a:gdLst>
                  <a:gd name="T0" fmla="*/ 119 w 141"/>
                  <a:gd name="T1" fmla="*/ 92 h 145"/>
                  <a:gd name="T2" fmla="*/ 120 w 141"/>
                  <a:gd name="T3" fmla="*/ 92 h 145"/>
                  <a:gd name="T4" fmla="*/ 119 w 141"/>
                  <a:gd name="T5" fmla="*/ 91 h 145"/>
                  <a:gd name="T6" fmla="*/ 99 w 141"/>
                  <a:gd name="T7" fmla="*/ 78 h 145"/>
                  <a:gd name="T8" fmla="*/ 83 w 141"/>
                  <a:gd name="T9" fmla="*/ 69 h 145"/>
                  <a:gd name="T10" fmla="*/ 78 w 141"/>
                  <a:gd name="T11" fmla="*/ 65 h 145"/>
                  <a:gd name="T12" fmla="*/ 76 w 141"/>
                  <a:gd name="T13" fmla="*/ 59 h 145"/>
                  <a:gd name="T14" fmla="*/ 81 w 141"/>
                  <a:gd name="T15" fmla="*/ 47 h 145"/>
                  <a:gd name="T16" fmla="*/ 86 w 141"/>
                  <a:gd name="T17" fmla="*/ 37 h 145"/>
                  <a:gd name="T18" fmla="*/ 84 w 141"/>
                  <a:gd name="T19" fmla="*/ 34 h 145"/>
                  <a:gd name="T20" fmla="*/ 81 w 141"/>
                  <a:gd name="T21" fmla="*/ 12 h 145"/>
                  <a:gd name="T22" fmla="*/ 67 w 141"/>
                  <a:gd name="T23" fmla="*/ 2 h 145"/>
                  <a:gd name="T24" fmla="*/ 62 w 141"/>
                  <a:gd name="T25" fmla="*/ 1 h 145"/>
                  <a:gd name="T26" fmla="*/ 55 w 141"/>
                  <a:gd name="T27" fmla="*/ 0 h 145"/>
                  <a:gd name="T28" fmla="*/ 56 w 141"/>
                  <a:gd name="T29" fmla="*/ 2 h 145"/>
                  <a:gd name="T30" fmla="*/ 42 w 141"/>
                  <a:gd name="T31" fmla="*/ 12 h 145"/>
                  <a:gd name="T32" fmla="*/ 39 w 141"/>
                  <a:gd name="T33" fmla="*/ 34 h 145"/>
                  <a:gd name="T34" fmla="*/ 37 w 141"/>
                  <a:gd name="T35" fmla="*/ 37 h 145"/>
                  <a:gd name="T36" fmla="*/ 42 w 141"/>
                  <a:gd name="T37" fmla="*/ 47 h 145"/>
                  <a:gd name="T38" fmla="*/ 47 w 141"/>
                  <a:gd name="T39" fmla="*/ 59 h 145"/>
                  <a:gd name="T40" fmla="*/ 45 w 141"/>
                  <a:gd name="T41" fmla="*/ 65 h 145"/>
                  <a:gd name="T42" fmla="*/ 40 w 141"/>
                  <a:gd name="T43" fmla="*/ 69 h 145"/>
                  <a:gd name="T44" fmla="*/ 25 w 141"/>
                  <a:gd name="T45" fmla="*/ 78 h 145"/>
                  <a:gd name="T46" fmla="*/ 4 w 141"/>
                  <a:gd name="T47" fmla="*/ 91 h 145"/>
                  <a:gd name="T48" fmla="*/ 0 w 141"/>
                  <a:gd name="T49" fmla="*/ 124 h 145"/>
                  <a:gd name="T50" fmla="*/ 0 w 141"/>
                  <a:gd name="T51" fmla="*/ 126 h 145"/>
                  <a:gd name="T52" fmla="*/ 0 w 141"/>
                  <a:gd name="T53" fmla="*/ 126 h 145"/>
                  <a:gd name="T54" fmla="*/ 62 w 141"/>
                  <a:gd name="T55" fmla="*/ 142 h 145"/>
                  <a:gd name="T56" fmla="*/ 92 w 141"/>
                  <a:gd name="T57" fmla="*/ 139 h 145"/>
                  <a:gd name="T58" fmla="*/ 88 w 141"/>
                  <a:gd name="T59" fmla="*/ 123 h 145"/>
                  <a:gd name="T60" fmla="*/ 119 w 141"/>
                  <a:gd name="T61" fmla="*/ 92 h 145"/>
                  <a:gd name="T62" fmla="*/ 122 w 141"/>
                  <a:gd name="T63" fmla="*/ 100 h 145"/>
                  <a:gd name="T64" fmla="*/ 119 w 141"/>
                  <a:gd name="T65" fmla="*/ 100 h 145"/>
                  <a:gd name="T66" fmla="*/ 96 w 141"/>
                  <a:gd name="T67" fmla="*/ 123 h 145"/>
                  <a:gd name="T68" fmla="*/ 101 w 141"/>
                  <a:gd name="T69" fmla="*/ 136 h 145"/>
                  <a:gd name="T70" fmla="*/ 119 w 141"/>
                  <a:gd name="T71" fmla="*/ 145 h 145"/>
                  <a:gd name="T72" fmla="*/ 141 w 141"/>
                  <a:gd name="T73" fmla="*/ 123 h 145"/>
                  <a:gd name="T74" fmla="*/ 122 w 141"/>
                  <a:gd name="T75" fmla="*/ 100 h 145"/>
                  <a:gd name="T76" fmla="*/ 133 w 141"/>
                  <a:gd name="T77" fmla="*/ 125 h 145"/>
                  <a:gd name="T78" fmla="*/ 122 w 141"/>
                  <a:gd name="T79" fmla="*/ 125 h 145"/>
                  <a:gd name="T80" fmla="*/ 122 w 141"/>
                  <a:gd name="T81" fmla="*/ 137 h 145"/>
                  <a:gd name="T82" fmla="*/ 116 w 141"/>
                  <a:gd name="T83" fmla="*/ 137 h 145"/>
                  <a:gd name="T84" fmla="*/ 116 w 141"/>
                  <a:gd name="T85" fmla="*/ 125 h 145"/>
                  <a:gd name="T86" fmla="*/ 104 w 141"/>
                  <a:gd name="T87" fmla="*/ 125 h 145"/>
                  <a:gd name="T88" fmla="*/ 104 w 141"/>
                  <a:gd name="T89" fmla="*/ 120 h 145"/>
                  <a:gd name="T90" fmla="*/ 116 w 141"/>
                  <a:gd name="T91" fmla="*/ 120 h 145"/>
                  <a:gd name="T92" fmla="*/ 116 w 141"/>
                  <a:gd name="T93" fmla="*/ 108 h 145"/>
                  <a:gd name="T94" fmla="*/ 122 w 141"/>
                  <a:gd name="T95" fmla="*/ 108 h 145"/>
                  <a:gd name="T96" fmla="*/ 122 w 141"/>
                  <a:gd name="T97" fmla="*/ 120 h 145"/>
                  <a:gd name="T98" fmla="*/ 133 w 141"/>
                  <a:gd name="T99" fmla="*/ 120 h 145"/>
                  <a:gd name="T100" fmla="*/ 133 w 141"/>
                  <a:gd name="T101" fmla="*/ 12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1" h="145">
                    <a:moveTo>
                      <a:pt x="119" y="92"/>
                    </a:moveTo>
                    <a:cubicBezTo>
                      <a:pt x="119" y="92"/>
                      <a:pt x="119" y="92"/>
                      <a:pt x="120" y="92"/>
                    </a:cubicBezTo>
                    <a:cubicBezTo>
                      <a:pt x="120" y="92"/>
                      <a:pt x="120" y="91"/>
                      <a:pt x="119" y="91"/>
                    </a:cubicBezTo>
                    <a:cubicBezTo>
                      <a:pt x="115" y="79"/>
                      <a:pt x="102" y="79"/>
                      <a:pt x="99" y="78"/>
                    </a:cubicBezTo>
                    <a:cubicBezTo>
                      <a:pt x="89" y="75"/>
                      <a:pt x="85" y="74"/>
                      <a:pt x="83" y="69"/>
                    </a:cubicBezTo>
                    <a:cubicBezTo>
                      <a:pt x="81" y="65"/>
                      <a:pt x="78" y="65"/>
                      <a:pt x="78" y="65"/>
                    </a:cubicBezTo>
                    <a:cubicBezTo>
                      <a:pt x="77" y="63"/>
                      <a:pt x="77" y="61"/>
                      <a:pt x="76" y="59"/>
                    </a:cubicBezTo>
                    <a:cubicBezTo>
                      <a:pt x="80" y="54"/>
                      <a:pt x="81" y="47"/>
                      <a:pt x="81" y="47"/>
                    </a:cubicBezTo>
                    <a:cubicBezTo>
                      <a:pt x="85" y="46"/>
                      <a:pt x="86" y="40"/>
                      <a:pt x="86" y="37"/>
                    </a:cubicBezTo>
                    <a:cubicBezTo>
                      <a:pt x="86" y="35"/>
                      <a:pt x="84" y="34"/>
                      <a:pt x="84" y="34"/>
                    </a:cubicBezTo>
                    <a:cubicBezTo>
                      <a:pt x="84" y="34"/>
                      <a:pt x="87" y="20"/>
                      <a:pt x="81" y="12"/>
                    </a:cubicBezTo>
                    <a:cubicBezTo>
                      <a:pt x="76" y="3"/>
                      <a:pt x="67" y="2"/>
                      <a:pt x="67" y="2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1"/>
                      <a:pt x="56" y="1"/>
                      <a:pt x="55" y="0"/>
                    </a:cubicBezTo>
                    <a:cubicBezTo>
                      <a:pt x="55" y="0"/>
                      <a:pt x="55" y="2"/>
                      <a:pt x="56" y="2"/>
                    </a:cubicBezTo>
                    <a:cubicBezTo>
                      <a:pt x="56" y="2"/>
                      <a:pt x="47" y="3"/>
                      <a:pt x="42" y="12"/>
                    </a:cubicBezTo>
                    <a:cubicBezTo>
                      <a:pt x="36" y="20"/>
                      <a:pt x="39" y="34"/>
                      <a:pt x="39" y="34"/>
                    </a:cubicBezTo>
                    <a:cubicBezTo>
                      <a:pt x="39" y="34"/>
                      <a:pt x="37" y="35"/>
                      <a:pt x="37" y="37"/>
                    </a:cubicBezTo>
                    <a:cubicBezTo>
                      <a:pt x="37" y="40"/>
                      <a:pt x="38" y="46"/>
                      <a:pt x="42" y="47"/>
                    </a:cubicBezTo>
                    <a:cubicBezTo>
                      <a:pt x="42" y="47"/>
                      <a:pt x="43" y="54"/>
                      <a:pt x="47" y="59"/>
                    </a:cubicBezTo>
                    <a:cubicBezTo>
                      <a:pt x="46" y="61"/>
                      <a:pt x="46" y="63"/>
                      <a:pt x="45" y="65"/>
                    </a:cubicBezTo>
                    <a:cubicBezTo>
                      <a:pt x="45" y="65"/>
                      <a:pt x="43" y="65"/>
                      <a:pt x="40" y="69"/>
                    </a:cubicBezTo>
                    <a:cubicBezTo>
                      <a:pt x="38" y="74"/>
                      <a:pt x="35" y="75"/>
                      <a:pt x="25" y="78"/>
                    </a:cubicBezTo>
                    <a:cubicBezTo>
                      <a:pt x="21" y="79"/>
                      <a:pt x="9" y="79"/>
                      <a:pt x="4" y="91"/>
                    </a:cubicBezTo>
                    <a:cubicBezTo>
                      <a:pt x="1" y="97"/>
                      <a:pt x="0" y="111"/>
                      <a:pt x="0" y="124"/>
                    </a:cubicBezTo>
                    <a:cubicBezTo>
                      <a:pt x="0" y="124"/>
                      <a:pt x="0" y="125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2" y="134"/>
                      <a:pt x="31" y="142"/>
                      <a:pt x="62" y="142"/>
                    </a:cubicBezTo>
                    <a:cubicBezTo>
                      <a:pt x="73" y="142"/>
                      <a:pt x="84" y="141"/>
                      <a:pt x="92" y="139"/>
                    </a:cubicBezTo>
                    <a:cubicBezTo>
                      <a:pt x="90" y="134"/>
                      <a:pt x="88" y="129"/>
                      <a:pt x="88" y="123"/>
                    </a:cubicBezTo>
                    <a:cubicBezTo>
                      <a:pt x="88" y="106"/>
                      <a:pt x="102" y="92"/>
                      <a:pt x="119" y="92"/>
                    </a:cubicBezTo>
                    <a:close/>
                    <a:moveTo>
                      <a:pt x="122" y="100"/>
                    </a:moveTo>
                    <a:cubicBezTo>
                      <a:pt x="121" y="100"/>
                      <a:pt x="120" y="100"/>
                      <a:pt x="119" y="100"/>
                    </a:cubicBezTo>
                    <a:cubicBezTo>
                      <a:pt x="106" y="100"/>
                      <a:pt x="96" y="110"/>
                      <a:pt x="96" y="123"/>
                    </a:cubicBezTo>
                    <a:cubicBezTo>
                      <a:pt x="96" y="128"/>
                      <a:pt x="98" y="133"/>
                      <a:pt x="101" y="136"/>
                    </a:cubicBezTo>
                    <a:cubicBezTo>
                      <a:pt x="105" y="142"/>
                      <a:pt x="112" y="145"/>
                      <a:pt x="119" y="145"/>
                    </a:cubicBezTo>
                    <a:cubicBezTo>
                      <a:pt x="131" y="145"/>
                      <a:pt x="141" y="135"/>
                      <a:pt x="141" y="123"/>
                    </a:cubicBezTo>
                    <a:cubicBezTo>
                      <a:pt x="141" y="111"/>
                      <a:pt x="133" y="102"/>
                      <a:pt x="122" y="100"/>
                    </a:cubicBezTo>
                    <a:close/>
                    <a:moveTo>
                      <a:pt x="133" y="125"/>
                    </a:move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22" y="137"/>
                      <a:pt x="122" y="137"/>
                      <a:pt x="122" y="137"/>
                    </a:cubicBezTo>
                    <a:cubicBezTo>
                      <a:pt x="116" y="137"/>
                      <a:pt x="116" y="137"/>
                      <a:pt x="116" y="137"/>
                    </a:cubicBezTo>
                    <a:cubicBezTo>
                      <a:pt x="116" y="125"/>
                      <a:pt x="116" y="125"/>
                      <a:pt x="116" y="125"/>
                    </a:cubicBezTo>
                    <a:cubicBezTo>
                      <a:pt x="104" y="125"/>
                      <a:pt x="104" y="125"/>
                      <a:pt x="104" y="125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16" y="108"/>
                      <a:pt x="116" y="108"/>
                      <a:pt x="116" y="108"/>
                    </a:cubicBezTo>
                    <a:cubicBezTo>
                      <a:pt x="122" y="108"/>
                      <a:pt x="122" y="108"/>
                      <a:pt x="122" y="108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33" y="120"/>
                      <a:pt x="133" y="120"/>
                      <a:pt x="133" y="120"/>
                    </a:cubicBezTo>
                    <a:lnTo>
                      <a:pt x="133" y="1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69" tIns="34285" rIns="68569" bIns="34285" numCol="1" anchor="t" anchorCtr="0" compatLnSpc="1"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id="{4A504BD3-2708-41B0-AAF0-B37C9EC260CF}"/>
                </a:ext>
              </a:extLst>
            </p:cNvPr>
            <p:cNvCxnSpPr/>
            <p:nvPr/>
          </p:nvCxnSpPr>
          <p:spPr>
            <a:xfrm flipV="1">
              <a:off x="4592519" y="682357"/>
              <a:ext cx="0" cy="43631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780CDC87-E323-4B71-A984-69F6C6B69BA9}"/>
                </a:ext>
              </a:extLst>
            </p:cNvPr>
            <p:cNvSpPr/>
            <p:nvPr/>
          </p:nvSpPr>
          <p:spPr>
            <a:xfrm>
              <a:off x="4773494" y="3209161"/>
              <a:ext cx="4355975" cy="518982"/>
            </a:xfrm>
            <a:prstGeom prst="rect">
              <a:avLst/>
            </a:prstGeom>
            <a:pattFill prst="lt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31E40151-3126-4624-A709-6AC1AA52331A}"/>
                </a:ext>
              </a:extLst>
            </p:cNvPr>
            <p:cNvCxnSpPr>
              <a:cxnSpLocks/>
            </p:cNvCxnSpPr>
            <p:nvPr/>
          </p:nvCxnSpPr>
          <p:spPr>
            <a:xfrm>
              <a:off x="4773495" y="3194951"/>
              <a:ext cx="4355974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111AC2C0-BB9E-419B-916F-3606B4DD5154}"/>
                </a:ext>
              </a:extLst>
            </p:cNvPr>
            <p:cNvCxnSpPr>
              <a:cxnSpLocks/>
            </p:cNvCxnSpPr>
            <p:nvPr/>
          </p:nvCxnSpPr>
          <p:spPr>
            <a:xfrm>
              <a:off x="4778491" y="3728143"/>
              <a:ext cx="4355975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Группа 66"/>
            <p:cNvGrpSpPr/>
            <p:nvPr/>
          </p:nvGrpSpPr>
          <p:grpSpPr>
            <a:xfrm>
              <a:off x="4865284" y="3317077"/>
              <a:ext cx="295253" cy="303149"/>
              <a:chOff x="2170717" y="3721167"/>
              <a:chExt cx="393671" cy="404199"/>
            </a:xfrm>
          </p:grpSpPr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7D682E71-FD14-4BE3-A149-02ADD196DCCC}"/>
                  </a:ext>
                </a:extLst>
              </p:cNvPr>
              <p:cNvSpPr/>
              <p:nvPr/>
            </p:nvSpPr>
            <p:spPr>
              <a:xfrm>
                <a:off x="2170717" y="3721167"/>
                <a:ext cx="392771" cy="392771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Прямоугольник 69">
                <a:extLst>
                  <a:ext uri="{FF2B5EF4-FFF2-40B4-BE49-F238E27FC236}">
                    <a16:creationId xmlns:a16="http://schemas.microsoft.com/office/drawing/2014/main" id="{771039E7-8849-4DA4-9C38-DB039065B607}"/>
                  </a:ext>
                </a:extLst>
              </p:cNvPr>
              <p:cNvSpPr/>
              <p:nvPr/>
            </p:nvSpPr>
            <p:spPr>
              <a:xfrm>
                <a:off x="2189926" y="3725256"/>
                <a:ext cx="3744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350" b="1" dirty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1350" b="1" dirty="0"/>
              </a:p>
            </p:txBody>
          </p:sp>
        </p:grpSp>
        <p:sp>
          <p:nvSpPr>
            <p:cNvPr id="71" name="Прямоугольник 70"/>
            <p:cNvSpPr/>
            <p:nvPr/>
          </p:nvSpPr>
          <p:spPr>
            <a:xfrm>
              <a:off x="5187272" y="3220312"/>
              <a:ext cx="3942197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350" b="1" dirty="0">
                  <a:latin typeface="Arial" panose="020B0604020202020204" pitchFamily="34" charset="0"/>
                </a:rPr>
                <a:t>СОЗДАНА </a:t>
              </a:r>
              <a:r>
                <a:rPr lang="ru-RU" sz="1350" dirty="0">
                  <a:latin typeface="Arial" panose="020B0604020202020204" pitchFamily="34" charset="0"/>
                </a:rPr>
                <a:t>вертикаль управления кадровой </a:t>
              </a:r>
              <a:br>
                <a:rPr lang="ru-RU" sz="1350" dirty="0">
                  <a:latin typeface="Arial" panose="020B0604020202020204" pitchFamily="34" charset="0"/>
                </a:rPr>
              </a:br>
              <a:r>
                <a:rPr lang="ru-RU" sz="1350" dirty="0">
                  <a:latin typeface="Arial" panose="020B0604020202020204" pitchFamily="34" charset="0"/>
                </a:rPr>
                <a:t>и воспитательной работой</a:t>
              </a: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780CDC87-E323-4B71-A984-69F6C6B69BA9}"/>
                </a:ext>
              </a:extLst>
            </p:cNvPr>
            <p:cNvSpPr/>
            <p:nvPr/>
          </p:nvSpPr>
          <p:spPr>
            <a:xfrm>
              <a:off x="4773494" y="3949819"/>
              <a:ext cx="4355975" cy="934481"/>
            </a:xfrm>
            <a:prstGeom prst="rect">
              <a:avLst/>
            </a:prstGeom>
            <a:pattFill prst="lt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31E40151-3126-4624-A709-6AC1AA52331A}"/>
                </a:ext>
              </a:extLst>
            </p:cNvPr>
            <p:cNvCxnSpPr>
              <a:cxnSpLocks/>
            </p:cNvCxnSpPr>
            <p:nvPr/>
          </p:nvCxnSpPr>
          <p:spPr>
            <a:xfrm>
              <a:off x="4773495" y="3949819"/>
              <a:ext cx="4355974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>
              <a:extLst>
                <a:ext uri="{FF2B5EF4-FFF2-40B4-BE49-F238E27FC236}">
                  <a16:creationId xmlns:a16="http://schemas.microsoft.com/office/drawing/2014/main" id="{111AC2C0-BB9E-419B-916F-3606B4DD5154}"/>
                </a:ext>
              </a:extLst>
            </p:cNvPr>
            <p:cNvCxnSpPr>
              <a:cxnSpLocks/>
            </p:cNvCxnSpPr>
            <p:nvPr/>
          </p:nvCxnSpPr>
          <p:spPr>
            <a:xfrm>
              <a:off x="4778491" y="4884300"/>
              <a:ext cx="4355975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Группа 81"/>
            <p:cNvGrpSpPr/>
            <p:nvPr/>
          </p:nvGrpSpPr>
          <p:grpSpPr>
            <a:xfrm>
              <a:off x="4865284" y="4271060"/>
              <a:ext cx="295253" cy="303149"/>
              <a:chOff x="2170717" y="3721167"/>
              <a:chExt cx="393671" cy="404199"/>
            </a:xfrm>
          </p:grpSpPr>
          <p:sp>
            <p:nvSpPr>
              <p:cNvPr id="83" name="Овал 82">
                <a:extLst>
                  <a:ext uri="{FF2B5EF4-FFF2-40B4-BE49-F238E27FC236}">
                    <a16:creationId xmlns:a16="http://schemas.microsoft.com/office/drawing/2014/main" id="{7D682E71-FD14-4BE3-A149-02ADD196DCCC}"/>
                  </a:ext>
                </a:extLst>
              </p:cNvPr>
              <p:cNvSpPr/>
              <p:nvPr/>
            </p:nvSpPr>
            <p:spPr>
              <a:xfrm>
                <a:off x="2170717" y="3721167"/>
                <a:ext cx="392771" cy="392771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771039E7-8849-4DA4-9C38-DB039065B607}"/>
                  </a:ext>
                </a:extLst>
              </p:cNvPr>
              <p:cNvSpPr/>
              <p:nvPr/>
            </p:nvSpPr>
            <p:spPr>
              <a:xfrm>
                <a:off x="2189926" y="3725256"/>
                <a:ext cx="3744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350" b="1" dirty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1350" b="1" dirty="0"/>
              </a:p>
            </p:txBody>
          </p:sp>
        </p:grpSp>
        <p:sp>
          <p:nvSpPr>
            <p:cNvPr id="85" name="Прямоугольник 84"/>
            <p:cNvSpPr/>
            <p:nvPr/>
          </p:nvSpPr>
          <p:spPr>
            <a:xfrm>
              <a:off x="5187272" y="3960970"/>
              <a:ext cx="394219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350" b="1" dirty="0">
                  <a:latin typeface="Arial" panose="020B0604020202020204" pitchFamily="34" charset="0"/>
                </a:rPr>
                <a:t>НА ПОСТОЯННОЙ ОСНОВЕ </a:t>
              </a:r>
              <a:r>
                <a:rPr lang="ru-RU" sz="1350" dirty="0">
                  <a:latin typeface="Arial" panose="020B0604020202020204" pitchFamily="34" charset="0"/>
                </a:rPr>
                <a:t>организуются различные курсы в организациях образования </a:t>
              </a:r>
              <a:r>
                <a:rPr lang="ru-RU" sz="1200" i="1" dirty="0">
                  <a:latin typeface="Arial" panose="020B0604020202020204" pitchFamily="34" charset="0"/>
                </a:rPr>
                <a:t>(АГЗ) </a:t>
              </a:r>
              <a:r>
                <a:rPr lang="ru-RU" sz="1350" dirty="0">
                  <a:latin typeface="Arial" panose="020B0604020202020204" pitchFamily="34" charset="0"/>
                </a:rPr>
                <a:t>и учебных центрах </a:t>
              </a:r>
              <a:r>
                <a:rPr lang="ru-RU" sz="1200" i="1" dirty="0">
                  <a:latin typeface="Arial" panose="020B0604020202020204" pitchFamily="34" charset="0"/>
                </a:rPr>
                <a:t>(АО «НЦГЗ»)</a:t>
              </a:r>
              <a:r>
                <a:rPr lang="ru-RU" sz="1350" dirty="0">
                  <a:latin typeface="Arial" panose="020B0604020202020204" pitchFamily="34" charset="0"/>
                </a:rPr>
                <a:t> Министерства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98777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vintrackercircle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27458</TotalTime>
  <Words>1140</Words>
  <Application>Microsoft Office PowerPoint</Application>
  <PresentationFormat>Экран (16:9)</PresentationFormat>
  <Paragraphs>286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Bebas</vt:lpstr>
      <vt:lpstr>Calibri</vt:lpstr>
      <vt:lpstr>Calibri Light</vt:lpstr>
      <vt:lpstr>Monotype Corsiva</vt:lpstr>
      <vt:lpstr>Roboto Condensed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Айгерим Балыкбаева</dc:creator>
  <cp:lastModifiedBy>Yerlan Zhumabayev</cp:lastModifiedBy>
  <cp:revision>873</cp:revision>
  <cp:lastPrinted>2023-09-25T14:49:02Z</cp:lastPrinted>
  <dcterms:created xsi:type="dcterms:W3CDTF">2020-05-20T06:42:22Z</dcterms:created>
  <dcterms:modified xsi:type="dcterms:W3CDTF">2023-09-26T03:34:35Z</dcterms:modified>
</cp:coreProperties>
</file>