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1881" r:id="rId2"/>
    <p:sldId id="1884" r:id="rId3"/>
    <p:sldId id="1887" r:id="rId4"/>
    <p:sldId id="1882" r:id="rId5"/>
    <p:sldId id="599" r:id="rId6"/>
    <p:sldId id="1885" r:id="rId7"/>
    <p:sldId id="1888" r:id="rId8"/>
    <p:sldId id="1883" r:id="rId9"/>
    <p:sldId id="1886" r:id="rId10"/>
    <p:sldId id="1889" r:id="rId11"/>
    <p:sldId id="1878" r:id="rId12"/>
    <p:sldId id="601" r:id="rId13"/>
    <p:sldId id="1876" r:id="rId14"/>
  </p:sldIdLst>
  <p:sldSz cx="9144000" cy="5143500" type="screen16x9"/>
  <p:notesSz cx="6797675" cy="9931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79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00B050"/>
    <a:srgbClr val="425885"/>
    <a:srgbClr val="005696"/>
    <a:srgbClr val="663300"/>
    <a:srgbClr val="660066"/>
    <a:srgbClr val="FFFFFF"/>
    <a:srgbClr val="740000"/>
    <a:srgbClr val="FF9900"/>
    <a:srgbClr val="1385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08" autoAdjust="0"/>
    <p:restoredTop sz="97600" autoAdjust="0"/>
  </p:normalViewPr>
  <p:slideViewPr>
    <p:cSldViewPr snapToGrid="0">
      <p:cViewPr>
        <p:scale>
          <a:sx n="84" d="100"/>
          <a:sy n="84" d="100"/>
        </p:scale>
        <p:origin x="612" y="852"/>
      </p:cViewPr>
      <p:guideLst>
        <p:guide orient="horz" pos="1620"/>
        <p:guide pos="2880"/>
        <p:guide pos="79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2020ж.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3096745642579118E-17"/>
                  <c:y val="-2.9919764592057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35B-4356-AA90-CDD1D675A6BE}"/>
                </c:ext>
              </c:extLst>
            </c:dLbl>
            <c:dLbl>
              <c:idx val="1"/>
              <c:layout>
                <c:manualLayout>
                  <c:x val="0"/>
                  <c:y val="-1.69314638780414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35B-4356-AA90-CDD1D675A6BE}"/>
                </c:ext>
              </c:extLst>
            </c:dLbl>
            <c:dLbl>
              <c:idx val="2"/>
              <c:layout>
                <c:manualLayout>
                  <c:x val="-5.7150095726410345E-3"/>
                  <c:y val="-1.83876089994083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35B-4356-AA90-CDD1D675A6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зардап шекті</c:v>
                </c:pt>
                <c:pt idx="1">
                  <c:v>қаза тапты</c:v>
                </c:pt>
                <c:pt idx="2">
                  <c:v>ТЖ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>
                  <c:v>1851</c:v>
                </c:pt>
                <c:pt idx="1">
                  <c:v>821</c:v>
                </c:pt>
                <c:pt idx="2">
                  <c:v>14696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60-408F-BC6B-53CCCBD0E5B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2021ж.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2.46244880748610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60-408F-BC6B-53CCCBD0E5B3}"/>
                </c:ext>
              </c:extLst>
            </c:dLbl>
            <c:dLbl>
              <c:idx val="1"/>
              <c:layout>
                <c:manualLayout>
                  <c:x val="-2.8575047863205172E-3"/>
                  <c:y val="-1.71998834177819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35B-4356-AA90-CDD1D675A6BE}"/>
                </c:ext>
              </c:extLst>
            </c:dLbl>
            <c:dLbl>
              <c:idx val="2"/>
              <c:layout>
                <c:manualLayout>
                  <c:x val="-2.8575047863205172E-3"/>
                  <c:y val="-1.82320561213204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35B-4356-AA90-CDD1D675A6B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зардап шекті</c:v>
                </c:pt>
                <c:pt idx="1">
                  <c:v>қаза тапты</c:v>
                </c:pt>
                <c:pt idx="2">
                  <c:v>ТЖ</c:v>
                </c:pt>
              </c:strCache>
            </c:strRef>
          </c:cat>
          <c:val>
            <c:numRef>
              <c:f>Лист1!$C$2:$C$4</c:f>
              <c:numCache>
                <c:formatCode>#,##0</c:formatCode>
                <c:ptCount val="3"/>
                <c:pt idx="0">
                  <c:v>1829</c:v>
                </c:pt>
                <c:pt idx="1">
                  <c:v>894</c:v>
                </c:pt>
                <c:pt idx="2">
                  <c:v>13038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560-408F-BC6B-53CCCBD0E5B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2022ж.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6193491285158236E-17"/>
                  <c:y val="-2.5875944100629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560-408F-BC6B-53CCCBD0E5B3}"/>
                </c:ext>
              </c:extLst>
            </c:dLbl>
            <c:dLbl>
              <c:idx val="1"/>
              <c:layout>
                <c:manualLayout>
                  <c:x val="2.8575047863205172E-3"/>
                  <c:y val="-2.08588839353163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560-408F-BC6B-53CCCBD0E5B3}"/>
                </c:ext>
              </c:extLst>
            </c:dLbl>
            <c:dLbl>
              <c:idx val="2"/>
              <c:layout>
                <c:manualLayout>
                  <c:x val="-2.0954793028126589E-16"/>
                  <c:y val="-1.9558301758197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560-408F-BC6B-53CCCBD0E5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зардап шекті</c:v>
                </c:pt>
                <c:pt idx="1">
                  <c:v>қаза тапты</c:v>
                </c:pt>
                <c:pt idx="2">
                  <c:v>ТЖ</c:v>
                </c:pt>
              </c:strCache>
            </c:strRef>
          </c:cat>
          <c:val>
            <c:numRef>
              <c:f>Лист1!$D$2:$D$4</c:f>
              <c:numCache>
                <c:formatCode>#,##0</c:formatCode>
                <c:ptCount val="3"/>
                <c:pt idx="0">
                  <c:v>1958</c:v>
                </c:pt>
                <c:pt idx="1">
                  <c:v>663</c:v>
                </c:pt>
                <c:pt idx="2">
                  <c:v>13355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560-408F-BC6B-53CCCBD0E5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48"/>
        <c:axId val="-70376496"/>
        <c:axId val="-70579024"/>
      </c:barChart>
      <c:catAx>
        <c:axId val="-70376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KZ"/>
          </a:p>
        </c:txPr>
        <c:crossAx val="-70579024"/>
        <c:crosses val="autoZero"/>
        <c:auto val="1"/>
        <c:lblAlgn val="ctr"/>
        <c:lblOffset val="100"/>
        <c:noMultiLvlLbl val="0"/>
      </c:catAx>
      <c:valAx>
        <c:axId val="-70579024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-70376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835685824773757"/>
          <c:y val="0.84002285638243346"/>
          <c:w val="0.36328628350452485"/>
          <c:h val="9.7154560257852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KZ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K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476084049128391E-2"/>
          <c:y val="9.9408587395167239E-2"/>
          <c:w val="0.93504783190174323"/>
          <c:h val="0.628629183954318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2020ж.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95237127719349E-3"/>
                  <c:y val="-2.0271801652679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578-4B00-94FE-1A2A051DE69D}"/>
                </c:ext>
              </c:extLst>
            </c:dLbl>
            <c:dLbl>
              <c:idx val="1"/>
              <c:layout>
                <c:manualLayout>
                  <c:x val="-1.4761856385967449E-2"/>
                  <c:y val="-5.09461606297927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578-4B00-94FE-1A2A051DE69D}"/>
                </c:ext>
              </c:extLst>
            </c:dLbl>
            <c:dLbl>
              <c:idx val="2"/>
              <c:layout>
                <c:manualLayout>
                  <c:x val="-8.8571138315804692E-3"/>
                  <c:y val="-3.84935975586832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578-4B00-94FE-1A2A051DE69D}"/>
                </c:ext>
              </c:extLst>
            </c:dLbl>
            <c:dLbl>
              <c:idx val="3"/>
              <c:layout>
                <c:manualLayout>
                  <c:x val="-1.0825236295656022E-16"/>
                  <c:y val="-1.0494289164709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578-4B00-94FE-1A2A051DE6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шығулар</c:v>
                </c:pt>
                <c:pt idx="1">
                  <c:v>құтқарылды</c:v>
                </c:pt>
                <c:pt idx="2">
                  <c:v>эвакуацияланды</c:v>
                </c:pt>
                <c:pt idx="3">
                  <c:v>алғашқы медициналық көмек көрсетілді</c:v>
                </c:pt>
              </c:strCache>
            </c:strRef>
          </c:cat>
          <c:val>
            <c:numRef>
              <c:f>Лист1!$B$2:$B$5</c:f>
              <c:numCache>
                <c:formatCode>#,##0</c:formatCode>
                <c:ptCount val="4"/>
                <c:pt idx="0">
                  <c:v>71724</c:v>
                </c:pt>
                <c:pt idx="1">
                  <c:v>13985</c:v>
                </c:pt>
                <c:pt idx="2">
                  <c:v>19066</c:v>
                </c:pt>
                <c:pt idx="3">
                  <c:v>4089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578-4B00-94FE-1A2A051DE69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2021ж.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3531545369570027E-17"/>
                  <c:y val="-5.02576336800315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578-4B00-94FE-1A2A051DE69D}"/>
                </c:ext>
              </c:extLst>
            </c:dLbl>
            <c:dLbl>
              <c:idx val="1"/>
              <c:layout>
                <c:manualLayout>
                  <c:x val="-2.95237127719349E-3"/>
                  <c:y val="-1.55998079428726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578-4B00-94FE-1A2A051DE69D}"/>
                </c:ext>
              </c:extLst>
            </c:dLbl>
            <c:dLbl>
              <c:idx val="2"/>
              <c:layout>
                <c:manualLayout>
                  <c:x val="-1.0825236295656022E-16"/>
                  <c:y val="-1.8031135167185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578-4B00-94FE-1A2A051DE69D}"/>
                </c:ext>
              </c:extLst>
            </c:dLbl>
            <c:dLbl>
              <c:idx val="3"/>
              <c:layout>
                <c:manualLayout>
                  <c:x val="2.95237127719349E-3"/>
                  <c:y val="-3.35224544643077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578-4B00-94FE-1A2A051DE6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шығулар</c:v>
                </c:pt>
                <c:pt idx="1">
                  <c:v>құтқарылды</c:v>
                </c:pt>
                <c:pt idx="2">
                  <c:v>эвакуацияланды</c:v>
                </c:pt>
                <c:pt idx="3">
                  <c:v>алғашқы медициналық көмек көрсетілді</c:v>
                </c:pt>
              </c:strCache>
            </c:strRef>
          </c:cat>
          <c:val>
            <c:numRef>
              <c:f>Лист1!$C$2:$C$5</c:f>
              <c:numCache>
                <c:formatCode>#,##0</c:formatCode>
                <c:ptCount val="4"/>
                <c:pt idx="0">
                  <c:v>81579</c:v>
                </c:pt>
                <c:pt idx="1">
                  <c:v>12135</c:v>
                </c:pt>
                <c:pt idx="2">
                  <c:v>12830</c:v>
                </c:pt>
                <c:pt idx="3">
                  <c:v>4404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5578-4B00-94FE-1A2A051DE69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2022ж.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761856385967449E-2"/>
                  <c:y val="-1.15121491171065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578-4B00-94FE-1A2A051DE69D}"/>
                </c:ext>
              </c:extLst>
            </c:dLbl>
            <c:dLbl>
              <c:idx val="1"/>
              <c:layout>
                <c:manualLayout>
                  <c:x val="1.4761623915788143E-2"/>
                  <c:y val="-2.15887034317858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578-4B00-94FE-1A2A051DE69D}"/>
                </c:ext>
              </c:extLst>
            </c:dLbl>
            <c:dLbl>
              <c:idx val="2"/>
              <c:layout>
                <c:manualLayout>
                  <c:x val="1.476185638596734E-2"/>
                  <c:y val="-3.0457381685612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578-4B00-94FE-1A2A051DE69D}"/>
                </c:ext>
              </c:extLst>
            </c:dLbl>
            <c:dLbl>
              <c:idx val="3"/>
              <c:layout>
                <c:manualLayout>
                  <c:x val="5.9047425543868716E-3"/>
                  <c:y val="-2.03802902984297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578-4B00-94FE-1A2A051DE6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K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шығулар</c:v>
                </c:pt>
                <c:pt idx="1">
                  <c:v>құтқарылды</c:v>
                </c:pt>
                <c:pt idx="2">
                  <c:v>эвакуацияланды</c:v>
                </c:pt>
                <c:pt idx="3">
                  <c:v>алғашқы медициналық көмек көрсетілді</c:v>
                </c:pt>
              </c:strCache>
            </c:strRef>
          </c:cat>
          <c:val>
            <c:numRef>
              <c:f>Лист1!$D$2:$D$5</c:f>
              <c:numCache>
                <c:formatCode>#,##0</c:formatCode>
                <c:ptCount val="4"/>
                <c:pt idx="0">
                  <c:v>80092</c:v>
                </c:pt>
                <c:pt idx="1">
                  <c:v>12219</c:v>
                </c:pt>
                <c:pt idx="2">
                  <c:v>13260</c:v>
                </c:pt>
                <c:pt idx="3">
                  <c:v>4655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5578-4B00-94FE-1A2A051DE6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48"/>
        <c:axId val="-2000348656"/>
        <c:axId val="-2000341040"/>
      </c:barChart>
      <c:catAx>
        <c:axId val="-2000348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KZ"/>
          </a:p>
        </c:txPr>
        <c:crossAx val="-2000341040"/>
        <c:crosses val="autoZero"/>
        <c:auto val="1"/>
        <c:lblAlgn val="ctr"/>
        <c:lblOffset val="100"/>
        <c:noMultiLvlLbl val="0"/>
      </c:catAx>
      <c:valAx>
        <c:axId val="-200034104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-2000348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232647554053383"/>
          <c:y val="0.8428069342505099"/>
          <c:w val="0.37534704891893228"/>
          <c:h val="0.1299097182004695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KZ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K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5FB74-7B6D-4E71-BD16-53AA08437AB5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32925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4EDFA8-D524-4154-8DCA-EFC844C40A4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707765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3" y="11"/>
            <a:ext cx="2945653" cy="498298"/>
          </a:xfrm>
          <a:prstGeom prst="rect">
            <a:avLst/>
          </a:prstGeom>
        </p:spPr>
        <p:txBody>
          <a:bodyPr vert="horz" lIns="89808" tIns="44902" rIns="89808" bIns="4490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58" y="11"/>
            <a:ext cx="2945653" cy="498298"/>
          </a:xfrm>
          <a:prstGeom prst="rect">
            <a:avLst/>
          </a:prstGeom>
        </p:spPr>
        <p:txBody>
          <a:bodyPr vert="horz" lIns="89808" tIns="44902" rIns="89808" bIns="44902" rtlCol="0"/>
          <a:lstStyle>
            <a:lvl1pPr algn="r">
              <a:defRPr sz="1200"/>
            </a:lvl1pPr>
          </a:lstStyle>
          <a:p>
            <a:fld id="{67D207FC-6F15-4CC7-A9D2-82A82EF05A2E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7513" y="1239838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808" tIns="44902" rIns="89808" bIns="4490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9487"/>
            <a:ext cx="5438140" cy="3910489"/>
          </a:xfrm>
          <a:prstGeom prst="rect">
            <a:avLst/>
          </a:prstGeom>
        </p:spPr>
        <p:txBody>
          <a:bodyPr vert="horz" lIns="89808" tIns="44902" rIns="89808" bIns="4490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3" y="9433122"/>
            <a:ext cx="2945653" cy="498297"/>
          </a:xfrm>
          <a:prstGeom prst="rect">
            <a:avLst/>
          </a:prstGeom>
        </p:spPr>
        <p:txBody>
          <a:bodyPr vert="horz" lIns="89808" tIns="44902" rIns="89808" bIns="4490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58" y="9433122"/>
            <a:ext cx="2945653" cy="498297"/>
          </a:xfrm>
          <a:prstGeom prst="rect">
            <a:avLst/>
          </a:prstGeom>
        </p:spPr>
        <p:txBody>
          <a:bodyPr vert="horz" lIns="89808" tIns="44902" rIns="89808" bIns="44902" rtlCol="0" anchor="b"/>
          <a:lstStyle>
            <a:lvl1pPr algn="r">
              <a:defRPr sz="1200"/>
            </a:lvl1pPr>
          </a:lstStyle>
          <a:p>
            <a:fld id="{CE947C34-6796-4627-8AE4-2C62C5D9CF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48070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5815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CA88-FD42-48CF-A9BA-8322BF6A3FD0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731E-802E-497C-A0C1-72DC90F92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031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CA88-FD42-48CF-A9BA-8322BF6A3FD0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731E-802E-497C-A0C1-72DC90F92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6906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CA88-FD42-48CF-A9BA-8322BF6A3FD0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731E-802E-497C-A0C1-72DC90F92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6983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4">
            <a:extLst>
              <a:ext uri="{FF2B5EF4-FFF2-40B4-BE49-F238E27FC236}">
                <a16:creationId xmlns:a16="http://schemas.microsoft.com/office/drawing/2014/main" id="{5261622B-97BC-4206-AB06-68C4E3EAEC37}"/>
              </a:ext>
            </a:extLst>
          </p:cNvPr>
          <p:cNvSpPr txBox="1">
            <a:spLocks/>
          </p:cNvSpPr>
          <p:nvPr userDrawn="1"/>
        </p:nvSpPr>
        <p:spPr>
          <a:xfrm>
            <a:off x="8731088" y="4815808"/>
            <a:ext cx="428625" cy="3276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0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136B7D2-B98C-44FD-8D04-7EC62A564975}" type="slidenum">
              <a:rPr lang="en-US" sz="1000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976908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CA88-FD42-48CF-A9BA-8322BF6A3FD0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731E-802E-497C-A0C1-72DC90F92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576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CA88-FD42-48CF-A9BA-8322BF6A3FD0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731E-802E-497C-A0C1-72DC90F92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6293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CA88-FD42-48CF-A9BA-8322BF6A3FD0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731E-802E-497C-A0C1-72DC90F92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999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CA88-FD42-48CF-A9BA-8322BF6A3FD0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731E-802E-497C-A0C1-72DC90F92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68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CA88-FD42-48CF-A9BA-8322BF6A3FD0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731E-802E-497C-A0C1-72DC90F92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816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CA88-FD42-48CF-A9BA-8322BF6A3FD0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731E-802E-497C-A0C1-72DC90F92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7764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CA88-FD42-48CF-A9BA-8322BF6A3FD0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731E-802E-497C-A0C1-72DC90F92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2571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CCA88-FD42-48CF-A9BA-8322BF6A3FD0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731E-802E-497C-A0C1-72DC90F92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138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CCA88-FD42-48CF-A9BA-8322BF6A3FD0}" type="datetimeFigureOut">
              <a:rPr lang="ru-RU" smtClean="0"/>
              <a:t>26.09.2023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2731E-802E-497C-A0C1-72DC90F92F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726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20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microsoft.com/office/2007/relationships/hdphoto" Target="../media/hdphoto5.wdp"/><Relationship Id="rId5" Type="http://schemas.openxmlformats.org/officeDocument/2006/relationships/image" Target="../media/image19.png"/><Relationship Id="rId4" Type="http://schemas.openxmlformats.org/officeDocument/2006/relationships/image" Target="../media/image1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microsoft.com/office/2007/relationships/hdphoto" Target="../media/hdphoto6.wdp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21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29.jpeg"/><Relationship Id="rId3" Type="http://schemas.microsoft.com/office/2007/relationships/hdphoto" Target="../media/hdphoto7.wdp"/><Relationship Id="rId7" Type="http://schemas.openxmlformats.org/officeDocument/2006/relationships/image" Target="../media/image25.png"/><Relationship Id="rId12" Type="http://schemas.microsoft.com/office/2007/relationships/hdphoto" Target="../media/hdphoto10.wdp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11" Type="http://schemas.openxmlformats.org/officeDocument/2006/relationships/image" Target="../media/image28.png"/><Relationship Id="rId5" Type="http://schemas.microsoft.com/office/2007/relationships/hdphoto" Target="../media/hdphoto8.wdp"/><Relationship Id="rId10" Type="http://schemas.openxmlformats.org/officeDocument/2006/relationships/image" Target="../media/image27.png"/><Relationship Id="rId4" Type="http://schemas.openxmlformats.org/officeDocument/2006/relationships/image" Target="../media/image23.png"/><Relationship Id="rId9" Type="http://schemas.microsoft.com/office/2007/relationships/hdphoto" Target="../media/hdphoto9.wdp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fi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46B5F1C5-0A16-C421-D48E-3D9943FB2B5D}"/>
              </a:ext>
            </a:extLst>
          </p:cNvPr>
          <p:cNvSpPr txBox="1"/>
          <p:nvPr/>
        </p:nvSpPr>
        <p:spPr>
          <a:xfrm>
            <a:off x="0" y="2063992"/>
            <a:ext cx="9144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37661" algn="ctr">
              <a:tabLst>
                <a:tab pos="452914" algn="l"/>
              </a:tabLst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Парламент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Мәжілісінің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экология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мәселелері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және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табиғат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пайдалану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комитетінің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indent="337661" algn="ctr">
              <a:tabLst>
                <a:tab pos="452914" algn="l"/>
              </a:tabLst>
            </a:pP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Азаматтық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қорғау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туралы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тақырыптық</a:t>
            </a:r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отырысы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3BDDB0-790B-0413-188C-D694C2E7F0A8}"/>
              </a:ext>
            </a:extLst>
          </p:cNvPr>
          <p:cNvSpPr txBox="1"/>
          <p:nvPr/>
        </p:nvSpPr>
        <p:spPr>
          <a:xfrm>
            <a:off x="2919146" y="765836"/>
            <a:ext cx="33057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Республикасы</a:t>
            </a:r>
            <a:endParaRPr lang="ru-RU" sz="1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Төтенше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жағдайлар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министрлігі</a:t>
            </a:r>
            <a:endParaRPr lang="ru-RU" sz="825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2216476-F61E-27AB-6A59-F910AB626AED}"/>
              </a:ext>
            </a:extLst>
          </p:cNvPr>
          <p:cNvSpPr txBox="1"/>
          <p:nvPr/>
        </p:nvSpPr>
        <p:spPr>
          <a:xfrm>
            <a:off x="2101562" y="4935751"/>
            <a:ext cx="4940877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9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Астана, 2023 ж.</a:t>
            </a:r>
            <a:endParaRPr lang="ru-RU" sz="75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2D5B0B0-196F-7FE6-F7B4-7C0A56A1BD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6527" y="50566"/>
            <a:ext cx="670944" cy="69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81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Скругленный прямоугольник 54"/>
          <p:cNvSpPr/>
          <p:nvPr/>
        </p:nvSpPr>
        <p:spPr>
          <a:xfrm>
            <a:off x="1306984" y="4378125"/>
            <a:ext cx="7393560" cy="467579"/>
          </a:xfrm>
          <a:prstGeom prst="roundRect">
            <a:avLst/>
          </a:prstGeom>
          <a:noFill/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id="{B9F5A97B-67F5-40C3-B00F-5F8BA3C036BD}"/>
              </a:ext>
            </a:extLst>
          </p:cNvPr>
          <p:cNvSpPr/>
          <p:nvPr/>
        </p:nvSpPr>
        <p:spPr>
          <a:xfrm>
            <a:off x="695169" y="4267351"/>
            <a:ext cx="787938" cy="77840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/>
          </a:p>
        </p:txBody>
      </p:sp>
      <p:sp>
        <p:nvSpPr>
          <p:cNvPr id="52" name="Прямоугольник 51"/>
          <p:cNvSpPr/>
          <p:nvPr/>
        </p:nvSpPr>
        <p:spPr>
          <a:xfrm>
            <a:off x="624953" y="2328879"/>
            <a:ext cx="6507431" cy="573980"/>
          </a:xfrm>
          <a:prstGeom prst="rect">
            <a:avLst/>
          </a:prstGeom>
          <a:noFill/>
          <a:ln w="38100">
            <a:solidFill>
              <a:srgbClr val="C092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9" name="Прямоугольник 48"/>
          <p:cNvSpPr/>
          <p:nvPr/>
        </p:nvSpPr>
        <p:spPr>
          <a:xfrm>
            <a:off x="2179154" y="1275317"/>
            <a:ext cx="6521390" cy="728847"/>
          </a:xfrm>
          <a:prstGeom prst="rect">
            <a:avLst/>
          </a:prstGeom>
          <a:noFill/>
          <a:ln w="381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1323975" y="649720"/>
            <a:ext cx="6219825" cy="307483"/>
          </a:xfrm>
          <a:prstGeom prst="roundRect">
            <a:avLst/>
          </a:prstGeom>
          <a:noFill/>
          <a:ln w="3810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7" name="Прямоугольник 46"/>
          <p:cNvSpPr/>
          <p:nvPr/>
        </p:nvSpPr>
        <p:spPr>
          <a:xfrm>
            <a:off x="2293410" y="3237157"/>
            <a:ext cx="6407134" cy="731728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8C69D9-EBF8-44EC-B9A5-52E8E36E8764}"/>
              </a:ext>
            </a:extLst>
          </p:cNvPr>
          <p:cNvSpPr txBox="1"/>
          <p:nvPr/>
        </p:nvSpPr>
        <p:spPr>
          <a:xfrm>
            <a:off x="0" y="30486"/>
            <a:ext cx="9135897" cy="369302"/>
          </a:xfrm>
          <a:prstGeom prst="rect">
            <a:avLst/>
          </a:prstGeom>
          <a:noFill/>
        </p:spPr>
        <p:txBody>
          <a:bodyPr wrap="square" lIns="91412" tIns="45705" rIns="91412" bIns="45705" rtlCol="0">
            <a:spAutoFit/>
          </a:bodyPr>
          <a:lstStyle>
            <a:defPPr>
              <a:defRPr lang="en-US"/>
            </a:defPPr>
            <a:lvl1pPr algn="ctr">
              <a:defRPr sz="1800" b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291521"/>
            <a:r>
              <a:rPr lang="ru-RU" dirty="0"/>
              <a:t>ҚАУІПСІЗДІК МӘДЕНИЕТІ</a:t>
            </a:r>
            <a:endParaRPr lang="kk-KZ" dirty="0"/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6D720CE4-B9D3-4250-AF8D-9AD61209F34E}"/>
              </a:ext>
            </a:extLst>
          </p:cNvPr>
          <p:cNvCxnSpPr>
            <a:cxnSpLocks/>
          </p:cNvCxnSpPr>
          <p:nvPr/>
        </p:nvCxnSpPr>
        <p:spPr>
          <a:xfrm>
            <a:off x="8103" y="427092"/>
            <a:ext cx="9135897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1FDBBAF1-86EA-DC69-75EA-1527E544EB60}"/>
              </a:ext>
            </a:extLst>
          </p:cNvPr>
          <p:cNvSpPr txBox="1"/>
          <p:nvPr/>
        </p:nvSpPr>
        <p:spPr>
          <a:xfrm>
            <a:off x="8729426" y="4937314"/>
            <a:ext cx="42308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ru-RU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738993" y="657121"/>
            <a:ext cx="593676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халықтың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«ҚАУІПСІЗДІК МӘДЕНИЕТІН»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арттыру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қажет</a:t>
            </a:r>
            <a:endParaRPr lang="ru-RU" sz="1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330186" y="1321913"/>
            <a:ext cx="63205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ТЖМ </a:t>
            </a:r>
            <a:r>
              <a:rPr lang="ru-RU" sz="1200" b="1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ҚОҒАМНЫҢ ҚАУІПСІЗДІК МӘДЕНИЕТІН ҚАЛЫПТАСТЫРУДЫҢ ЖАЛПЫҰЛТТЫҚ ТҰЖЫРЫМДАМАСЫН</a:t>
            </a:r>
            <a:r>
              <a:rPr lang="ru-RU" sz="1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200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әзірлеуде</a:t>
            </a:r>
            <a:r>
              <a:rPr lang="ru-RU" sz="1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оны </a:t>
            </a:r>
            <a:r>
              <a:rPr lang="ru-RU" sz="1200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іске</a:t>
            </a:r>
            <a:r>
              <a:rPr lang="ru-RU" sz="1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200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асыру</a:t>
            </a:r>
            <a:r>
              <a:rPr lang="ru-RU" sz="1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200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халықтың</a:t>
            </a:r>
            <a:r>
              <a:rPr lang="ru-RU" sz="1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ТЖ </a:t>
            </a:r>
            <a:r>
              <a:rPr lang="ru-RU" sz="1200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кезінде</a:t>
            </a:r>
            <a:r>
              <a:rPr lang="ru-RU" sz="1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200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жеткілікті</a:t>
            </a:r>
            <a:r>
              <a:rPr lang="ru-RU" sz="1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200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дағдыларын</a:t>
            </a:r>
            <a:r>
              <a:rPr lang="ru-RU" sz="1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200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қалыптастыруға</a:t>
            </a:r>
            <a:r>
              <a:rPr lang="ru-RU" sz="1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200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мүмкіндік</a:t>
            </a:r>
            <a:r>
              <a:rPr lang="ru-RU" sz="12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200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береді</a:t>
            </a:r>
            <a:endParaRPr lang="ru-RU" sz="12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1672245" y="4357998"/>
            <a:ext cx="6842663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5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Түрлі</a:t>
            </a:r>
            <a:r>
              <a:rPr lang="ru-RU" sz="135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35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алаңдарда</a:t>
            </a:r>
            <a:r>
              <a:rPr lang="ru-RU" sz="135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35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брифингтер</a:t>
            </a:r>
            <a:r>
              <a:rPr lang="ru-RU" sz="135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ru-RU" sz="135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халықпен</a:t>
            </a:r>
            <a:r>
              <a:rPr lang="ru-RU" sz="135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35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кездесулер</a:t>
            </a:r>
            <a:r>
              <a:rPr lang="ru-RU" sz="135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ru-RU" sz="135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балалармен</a:t>
            </a:r>
            <a:r>
              <a:rPr lang="ru-RU" sz="135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35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жұмыс</a:t>
            </a:r>
            <a:r>
              <a:rPr lang="ru-RU" sz="135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350" b="1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жүргізіледі</a:t>
            </a:r>
            <a:r>
              <a:rPr lang="ru-RU" sz="135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r>
              <a:rPr lang="ru-RU" sz="135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Қазақстандық</a:t>
            </a:r>
            <a:r>
              <a:rPr lang="ru-RU" sz="135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35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патриотизмді</a:t>
            </a:r>
            <a:r>
              <a:rPr lang="ru-RU" sz="135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35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қалыптастыру</a:t>
            </a:r>
            <a:r>
              <a:rPr lang="ru-RU" sz="135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35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және</a:t>
            </a:r>
            <a:r>
              <a:rPr lang="ru-RU" sz="135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35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дамыту</a:t>
            </a:r>
            <a:r>
              <a:rPr lang="ru-RU" sz="135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35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жүзеге</a:t>
            </a:r>
            <a:r>
              <a:rPr lang="ru-RU" sz="1350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350" dirty="0" err="1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асады</a:t>
            </a:r>
            <a:endParaRPr lang="ru-RU" sz="135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8" name="Рисунок 3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6959" y="2172350"/>
            <a:ext cx="1573585" cy="858504"/>
          </a:xfrm>
          <a:prstGeom prst="rect">
            <a:avLst/>
          </a:prstGeom>
          <a:ln w="38100" cap="sq">
            <a:solidFill>
              <a:srgbClr val="C092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2" name="Рисунок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494" y="537135"/>
            <a:ext cx="579145" cy="569050"/>
          </a:xfrm>
          <a:prstGeom prst="ellipse">
            <a:avLst/>
          </a:prstGeom>
        </p:spPr>
      </p:pic>
      <p:sp>
        <p:nvSpPr>
          <p:cNvPr id="53" name="Прямоугольник 52"/>
          <p:cNvSpPr/>
          <p:nvPr/>
        </p:nvSpPr>
        <p:spPr>
          <a:xfrm>
            <a:off x="7266597" y="10152972"/>
            <a:ext cx="1733294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350" dirty="0">
                <a:solidFill>
                  <a:schemeClr val="bg1">
                    <a:lumMod val="95000"/>
                  </a:schemeClr>
                </a:solidFill>
                <a:latin typeface="Monotype Corsiva" panose="03010101010201010101" pitchFamily="66" charset="0"/>
                <a:ea typeface="Calibri" panose="020F0502020204030204" pitchFamily="34" charset="0"/>
              </a:rPr>
              <a:t>действия при ЧС</a:t>
            </a:r>
            <a:endParaRPr lang="ru-RU" sz="1350" dirty="0">
              <a:solidFill>
                <a:schemeClr val="bg1">
                  <a:lumMod val="95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39ABA6F-21FA-4598-B588-2CD4FD2B0E2E}"/>
              </a:ext>
            </a:extLst>
          </p:cNvPr>
          <p:cNvSpPr txBox="1"/>
          <p:nvPr/>
        </p:nvSpPr>
        <p:spPr>
          <a:xfrm>
            <a:off x="2413801" y="3339656"/>
            <a:ext cx="61663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dirty="0">
                <a:solidFill>
                  <a:srgbClr val="0066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ТЖМ </a:t>
            </a:r>
            <a:r>
              <a:rPr lang="ru-RU" sz="1400" dirty="0" err="1">
                <a:solidFill>
                  <a:srgbClr val="0066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әртүрлі</a:t>
            </a:r>
            <a:r>
              <a:rPr lang="ru-RU" sz="1400" dirty="0">
                <a:solidFill>
                  <a:srgbClr val="0066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400" dirty="0" err="1">
                <a:solidFill>
                  <a:srgbClr val="0066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тақырыптар</a:t>
            </a:r>
            <a:r>
              <a:rPr lang="ru-RU" sz="1400" dirty="0">
                <a:solidFill>
                  <a:srgbClr val="0066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мен </a:t>
            </a:r>
            <a:r>
              <a:rPr lang="ru-RU" sz="1400" dirty="0" err="1">
                <a:solidFill>
                  <a:srgbClr val="0066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ауқымдағы</a:t>
            </a:r>
            <a:r>
              <a:rPr lang="ru-RU" sz="1400" dirty="0">
                <a:solidFill>
                  <a:srgbClr val="0066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400" b="1" dirty="0">
                <a:solidFill>
                  <a:srgbClr val="0066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ЖАТТЫҒУЛАР МЕН ОҚУЛАР </a:t>
            </a:r>
            <a:r>
              <a:rPr lang="ru-RU" sz="1400" dirty="0" err="1">
                <a:solidFill>
                  <a:srgbClr val="0066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өткізеді</a:t>
            </a:r>
            <a:endParaRPr lang="aa-ET" sz="1400" dirty="0">
              <a:solidFill>
                <a:srgbClr val="006600"/>
              </a:solidFill>
            </a:endParaRPr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910DAB8A-4E42-4636-A577-F41F7C4D865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953" y="1203847"/>
            <a:ext cx="1655418" cy="871786"/>
          </a:xfrm>
          <a:prstGeom prst="rect">
            <a:avLst/>
          </a:prstGeom>
          <a:ln w="28575">
            <a:solidFill>
              <a:srgbClr val="7C7C7C"/>
            </a:solidFill>
          </a:ln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96DDAE85-1E7F-47D7-96D0-8DF10DE91435}"/>
              </a:ext>
            </a:extLst>
          </p:cNvPr>
          <p:cNvSpPr txBox="1"/>
          <p:nvPr/>
        </p:nvSpPr>
        <p:spPr>
          <a:xfrm>
            <a:off x="695169" y="2372749"/>
            <a:ext cx="625407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ru-RU" sz="1200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Жүзеге</a:t>
            </a:r>
            <a:r>
              <a:rPr lang="ru-RU" sz="12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асыратын</a:t>
            </a:r>
            <a:r>
              <a:rPr lang="ru-RU" sz="12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іс</a:t>
            </a:r>
            <a:r>
              <a:rPr lang="ru-RU" sz="12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1200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шаралардың</a:t>
            </a:r>
            <a:r>
              <a:rPr lang="ru-RU" sz="12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барлық</a:t>
            </a:r>
            <a:r>
              <a:rPr lang="ru-RU" sz="12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кешенінің</a:t>
            </a:r>
            <a:r>
              <a:rPr lang="ru-RU" sz="12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басты</a:t>
            </a:r>
            <a:r>
              <a:rPr lang="ru-RU" sz="12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қағидаттардың</a:t>
            </a:r>
            <a:r>
              <a:rPr lang="ru-RU" sz="12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бірі</a:t>
            </a:r>
            <a:r>
              <a:rPr lang="ru-RU" sz="12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1200" b="1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АШЫҚТЫҚ ПЕН ЖАРИЯЛЫЛЫҚҚА </a:t>
            </a:r>
            <a:r>
              <a:rPr lang="ru-RU" sz="1200" dirty="0" err="1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негізделген</a:t>
            </a:r>
            <a:endParaRPr lang="aa-ET" sz="1200" dirty="0">
              <a:solidFill>
                <a:schemeClr val="accent4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9F4D912-1256-4DC3-B5AC-8A221CE3B4C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31944" y1="34167" x2="31944" y2="34167"/>
                        <a14:foregroundMark x1="34167" y1="25556" x2="34167" y2="25556"/>
                        <a14:foregroundMark x1="34722" y1="23611" x2="34722" y2="23611"/>
                        <a14:foregroundMark x1="36944" y1="28333" x2="36944" y2="28333"/>
                        <a14:foregroundMark x1="66389" y1="27222" x2="66389" y2="27222"/>
                        <a14:foregroundMark x1="66944" y1="73889" x2="66944" y2="73889"/>
                        <a14:foregroundMark x1="34722" y1="68333" x2="34722" y2="68333"/>
                        <a14:foregroundMark x1="65833" y1="40000" x2="65833" y2="40000"/>
                        <a14:foregroundMark x1="37500" y1="38056" x2="37500" y2="38056"/>
                        <a14:foregroundMark x1="33889" y1="43889" x2="33889" y2="43889"/>
                        <a14:foregroundMark x1="69722" y1="44167" x2="69722" y2="441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359" y="4207896"/>
            <a:ext cx="746251" cy="746251"/>
          </a:xfrm>
          <a:prstGeom prst="ellipse">
            <a:avLst/>
          </a:prstGeom>
          <a:solidFill>
            <a:schemeClr val="bg1"/>
          </a:solidFill>
          <a:ln w="28575" cap="rnd">
            <a:solidFill>
              <a:srgbClr val="F4B18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pSp>
        <p:nvGrpSpPr>
          <p:cNvPr id="2" name="Группа 1"/>
          <p:cNvGrpSpPr/>
          <p:nvPr/>
        </p:nvGrpSpPr>
        <p:grpSpPr>
          <a:xfrm>
            <a:off x="648981" y="3131746"/>
            <a:ext cx="2173451" cy="939041"/>
            <a:chOff x="648981" y="7688616"/>
            <a:chExt cx="2173451" cy="939041"/>
          </a:xfrm>
        </p:grpSpPr>
        <p:pic>
          <p:nvPicPr>
            <p:cNvPr id="51" name="Рисунок 5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8981" y="7688616"/>
              <a:ext cx="1632458" cy="939041"/>
            </a:xfrm>
            <a:prstGeom prst="rect">
              <a:avLst/>
            </a:prstGeom>
            <a:ln w="28575">
              <a:solidFill>
                <a:schemeClr val="accent6">
                  <a:lumMod val="75000"/>
                </a:schemeClr>
              </a:solidFill>
            </a:ln>
          </p:spPr>
        </p:pic>
        <p:sp>
          <p:nvSpPr>
            <p:cNvPr id="26" name="Прямоугольник 25"/>
            <p:cNvSpPr/>
            <p:nvPr/>
          </p:nvSpPr>
          <p:spPr>
            <a:xfrm>
              <a:off x="1089138" y="7746940"/>
              <a:ext cx="1733294" cy="24622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000" dirty="0">
                  <a:solidFill>
                    <a:schemeClr val="bg1">
                      <a:lumMod val="95000"/>
                    </a:schemeClr>
                  </a:solidFill>
                  <a:latin typeface="Monotype Corsiva" panose="03010101010201010101" pitchFamily="66" charset="0"/>
                  <a:ea typeface="Calibri" panose="020F0502020204030204" pitchFamily="34" charset="0"/>
                </a:rPr>
                <a:t>действия при ЧС</a:t>
              </a:r>
              <a:endParaRPr lang="ru-RU" sz="1000" dirty="0">
                <a:solidFill>
                  <a:schemeClr val="bg1">
                    <a:lumMod val="95000"/>
                  </a:schemeClr>
                </a:solidFill>
                <a:latin typeface="Monotype Corsiva" panose="03010101010201010101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919610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Нашивка 131"/>
          <p:cNvSpPr/>
          <p:nvPr/>
        </p:nvSpPr>
        <p:spPr>
          <a:xfrm>
            <a:off x="251520" y="768191"/>
            <a:ext cx="3861517" cy="2006497"/>
          </a:xfrm>
          <a:prstGeom prst="chevron">
            <a:avLst>
              <a:gd name="adj" fmla="val 0"/>
            </a:avLst>
          </a:prstGeom>
          <a:noFill/>
          <a:ln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1" i="1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Roboto Condensed"/>
              <a:ea typeface="+mn-ea"/>
              <a:cs typeface="Arial" charset="0"/>
            </a:endParaRPr>
          </a:p>
        </p:txBody>
      </p:sp>
      <p:sp>
        <p:nvSpPr>
          <p:cNvPr id="133" name="Title 4"/>
          <p:cNvSpPr txBox="1">
            <a:spLocks/>
          </p:cNvSpPr>
          <p:nvPr/>
        </p:nvSpPr>
        <p:spPr>
          <a:xfrm>
            <a:off x="851427" y="502439"/>
            <a:ext cx="2624005" cy="63615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20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914400">
              <a:spcBef>
                <a:spcPct val="0"/>
              </a:spcBef>
            </a:pPr>
            <a:r>
              <a:rPr lang="ru-RU" b="1" dirty="0">
                <a:solidFill>
                  <a:srgbClr val="663300"/>
                </a:solidFill>
                <a:latin typeface="Arial" panose="020B0604020202020204" pitchFamily="34" charset="0"/>
                <a:cs typeface="+mj-cs"/>
              </a:rPr>
              <a:t>ЖОСПАРЛАНУДА</a:t>
            </a:r>
            <a:endParaRPr lang="aa-ET" b="1" dirty="0">
              <a:solidFill>
                <a:srgbClr val="663300"/>
              </a:solidFill>
              <a:latin typeface="Arial" panose="020B0604020202020204" pitchFamily="34" charset="0"/>
              <a:cs typeface="+mj-cs"/>
            </a:endParaRPr>
          </a:p>
        </p:txBody>
      </p:sp>
      <p:sp>
        <p:nvSpPr>
          <p:cNvPr id="135" name="Chevron2">
            <a:extLst>
              <a:ext uri="{FF2B5EF4-FFF2-40B4-BE49-F238E27FC236}">
                <a16:creationId xmlns:a16="http://schemas.microsoft.com/office/drawing/2014/main" id="{2B353C84-BCC0-44B3-BBE3-8BD9A6A92651}"/>
              </a:ext>
            </a:extLst>
          </p:cNvPr>
          <p:cNvSpPr>
            <a:spLocks noChangeAspect="1"/>
          </p:cNvSpPr>
          <p:nvPr/>
        </p:nvSpPr>
        <p:spPr bwMode="auto">
          <a:xfrm rot="10800000" flipH="1">
            <a:off x="4419738" y="1068360"/>
            <a:ext cx="448402" cy="1578723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 Condensed"/>
              <a:ea typeface="+mn-ea"/>
              <a:cs typeface="Arial" panose="020B0604020202020204" pitchFamily="34" charset="0"/>
            </a:endParaRPr>
          </a:p>
        </p:txBody>
      </p:sp>
      <p:sp>
        <p:nvSpPr>
          <p:cNvPr id="139" name="Прямоугольник 138">
            <a:extLst>
              <a:ext uri="{FF2B5EF4-FFF2-40B4-BE49-F238E27FC236}">
                <a16:creationId xmlns:a16="http://schemas.microsoft.com/office/drawing/2014/main" id="{E0D534DE-2D5F-41BB-B3A6-B980B598BEA9}"/>
              </a:ext>
            </a:extLst>
          </p:cNvPr>
          <p:cNvSpPr/>
          <p:nvPr/>
        </p:nvSpPr>
        <p:spPr>
          <a:xfrm>
            <a:off x="126749" y="4146488"/>
            <a:ext cx="8940165" cy="734823"/>
          </a:xfrm>
          <a:prstGeom prst="rect">
            <a:avLst/>
          </a:prstGeom>
          <a:noFill/>
          <a:ln>
            <a:solidFill>
              <a:srgbClr val="0051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667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Roboto Condensed"/>
              <a:ea typeface="+mn-ea"/>
              <a:cs typeface="+mn-cs"/>
            </a:endParaRPr>
          </a:p>
        </p:txBody>
      </p:sp>
      <p:sp>
        <p:nvSpPr>
          <p:cNvPr id="149" name="Прямоугольник 148">
            <a:extLst>
              <a:ext uri="{FF2B5EF4-FFF2-40B4-BE49-F238E27FC236}">
                <a16:creationId xmlns:a16="http://schemas.microsoft.com/office/drawing/2014/main" id="{10E30B65-2A54-4DD8-8A24-FBDD0BDF567A}"/>
              </a:ext>
            </a:extLst>
          </p:cNvPr>
          <p:cNvSpPr/>
          <p:nvPr/>
        </p:nvSpPr>
        <p:spPr bwMode="auto">
          <a:xfrm>
            <a:off x="-12608" y="3293346"/>
            <a:ext cx="9156608" cy="551654"/>
          </a:xfrm>
          <a:prstGeom prst="rect">
            <a:avLst/>
          </a:prstGeom>
          <a:solidFill>
            <a:srgbClr val="005696"/>
          </a:solidFill>
          <a:ln w="19050">
            <a:noFill/>
            <a:round/>
            <a:headEnd/>
            <a:tailEnd/>
          </a:ln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srgbClr val="262626">
                  <a:lumMod val="75000"/>
                  <a:lumOff val="25000"/>
                </a:srgbClr>
              </a:solidFill>
              <a:effectLst/>
              <a:uLnTx/>
              <a:uFillTx/>
              <a:latin typeface="Roboto Condensed"/>
              <a:ea typeface="+mn-ea"/>
              <a:cs typeface="+mn-cs"/>
            </a:endParaRPr>
          </a:p>
        </p:txBody>
      </p:sp>
      <p:cxnSp>
        <p:nvCxnSpPr>
          <p:cNvPr id="65" name="Прямая соединительная линия 64">
            <a:extLst>
              <a:ext uri="{FF2B5EF4-FFF2-40B4-BE49-F238E27FC236}">
                <a16:creationId xmlns:a16="http://schemas.microsoft.com/office/drawing/2014/main" id="{EEA9E491-9086-4481-9479-9A014F4F1E9D}"/>
              </a:ext>
            </a:extLst>
          </p:cNvPr>
          <p:cNvCxnSpPr>
            <a:cxnSpLocks/>
          </p:cNvCxnSpPr>
          <p:nvPr/>
        </p:nvCxnSpPr>
        <p:spPr>
          <a:xfrm>
            <a:off x="48786" y="334782"/>
            <a:ext cx="9045443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Прямоугольник 77">
            <a:extLst>
              <a:ext uri="{FF2B5EF4-FFF2-40B4-BE49-F238E27FC236}">
                <a16:creationId xmlns:a16="http://schemas.microsoft.com/office/drawing/2014/main" id="{8A6D1E56-3B35-4CEA-A438-D775A39BC548}"/>
              </a:ext>
            </a:extLst>
          </p:cNvPr>
          <p:cNvSpPr/>
          <p:nvPr/>
        </p:nvSpPr>
        <p:spPr>
          <a:xfrm>
            <a:off x="-8104" y="3376069"/>
            <a:ext cx="90454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Іске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асыру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ТЖМ </a:t>
            </a:r>
            <a:r>
              <a:rPr lang="ru-RU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жұмысының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тиімділігін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арттыруға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әкеледі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A8C69D9-EBF8-44EC-B9A5-52E8E36E8764}"/>
              </a:ext>
            </a:extLst>
          </p:cNvPr>
          <p:cNvSpPr txBox="1"/>
          <p:nvPr/>
        </p:nvSpPr>
        <p:spPr>
          <a:xfrm>
            <a:off x="0" y="-29025"/>
            <a:ext cx="9135897" cy="369302"/>
          </a:xfrm>
          <a:prstGeom prst="rect">
            <a:avLst/>
          </a:prstGeom>
          <a:noFill/>
        </p:spPr>
        <p:txBody>
          <a:bodyPr wrap="square" lIns="91412" tIns="45705" rIns="91412" bIns="45705" rtlCol="0">
            <a:spAutoFit/>
          </a:bodyPr>
          <a:lstStyle>
            <a:defPPr>
              <a:defRPr lang="en-US"/>
            </a:defPPr>
            <a:lvl1pPr algn="ctr">
              <a:defRPr sz="1800" b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291521"/>
            <a:r>
              <a:rPr lang="ru-RU" dirty="0"/>
              <a:t>ЖҮРГІЗІЛІП ЖАТҚАН РЕФОРМАЛАР</a:t>
            </a:r>
            <a:endParaRPr lang="kk-KZ" dirty="0"/>
          </a:p>
        </p:txBody>
      </p:sp>
      <p:grpSp>
        <p:nvGrpSpPr>
          <p:cNvPr id="47" name="Группа 46">
            <a:extLst>
              <a:ext uri="{FF2B5EF4-FFF2-40B4-BE49-F238E27FC236}">
                <a16:creationId xmlns:a16="http://schemas.microsoft.com/office/drawing/2014/main" id="{9004A0B6-A77F-48D1-B815-F27C3E4E17EA}"/>
              </a:ext>
            </a:extLst>
          </p:cNvPr>
          <p:cNvGrpSpPr/>
          <p:nvPr/>
        </p:nvGrpSpPr>
        <p:grpSpPr>
          <a:xfrm>
            <a:off x="5136267" y="639669"/>
            <a:ext cx="632359" cy="609778"/>
            <a:chOff x="851279" y="2119093"/>
            <a:chExt cx="694334" cy="691118"/>
          </a:xfrm>
        </p:grpSpPr>
        <p:sp>
          <p:nvSpPr>
            <p:cNvPr id="59" name="Freeform: Shape 87">
              <a:extLst>
                <a:ext uri="{FF2B5EF4-FFF2-40B4-BE49-F238E27FC236}">
                  <a16:creationId xmlns:a16="http://schemas.microsoft.com/office/drawing/2014/main" id="{519D53EA-5CA7-483E-A5E0-964B39AB6415}"/>
                </a:ext>
              </a:extLst>
            </p:cNvPr>
            <p:cNvSpPr>
              <a:spLocks/>
            </p:cNvSpPr>
            <p:nvPr/>
          </p:nvSpPr>
          <p:spPr bwMode="gray">
            <a:xfrm>
              <a:off x="851279" y="2119093"/>
              <a:ext cx="694334" cy="691118"/>
            </a:xfrm>
            <a:custGeom>
              <a:avLst/>
              <a:gdLst>
                <a:gd name="connsiteX0" fmla="*/ 287650 w 575300"/>
                <a:gd name="connsiteY0" fmla="*/ 0 h 576998"/>
                <a:gd name="connsiteX1" fmla="*/ 575300 w 575300"/>
                <a:gd name="connsiteY1" fmla="*/ 288499 h 576998"/>
                <a:gd name="connsiteX2" fmla="*/ 287650 w 575300"/>
                <a:gd name="connsiteY2" fmla="*/ 576998 h 576998"/>
                <a:gd name="connsiteX3" fmla="*/ 0 w 575300"/>
                <a:gd name="connsiteY3" fmla="*/ 288499 h 576998"/>
                <a:gd name="connsiteX4" fmla="*/ 1014 w 575300"/>
                <a:gd name="connsiteY4" fmla="*/ 278414 h 576998"/>
                <a:gd name="connsiteX5" fmla="*/ 142092 w 575300"/>
                <a:gd name="connsiteY5" fmla="*/ 412922 h 576998"/>
                <a:gd name="connsiteX6" fmla="*/ 369697 w 575300"/>
                <a:gd name="connsiteY6" fmla="*/ 174198 h 576998"/>
                <a:gd name="connsiteX7" fmla="*/ 202133 w 575300"/>
                <a:gd name="connsiteY7" fmla="*/ 14437 h 576998"/>
                <a:gd name="connsiteX8" fmla="*/ 229678 w 575300"/>
                <a:gd name="connsiteY8" fmla="*/ 5861 h 576998"/>
                <a:gd name="connsiteX9" fmla="*/ 287650 w 575300"/>
                <a:gd name="connsiteY9" fmla="*/ 0 h 576998"/>
                <a:gd name="connsiteX0" fmla="*/ 287650 w 575300"/>
                <a:gd name="connsiteY0" fmla="*/ 0 h 576998"/>
                <a:gd name="connsiteX1" fmla="*/ 575300 w 575300"/>
                <a:gd name="connsiteY1" fmla="*/ 288499 h 576998"/>
                <a:gd name="connsiteX2" fmla="*/ 287650 w 575300"/>
                <a:gd name="connsiteY2" fmla="*/ 576998 h 576998"/>
                <a:gd name="connsiteX3" fmla="*/ 0 w 575300"/>
                <a:gd name="connsiteY3" fmla="*/ 288499 h 576998"/>
                <a:gd name="connsiteX4" fmla="*/ 1014 w 575300"/>
                <a:gd name="connsiteY4" fmla="*/ 278414 h 576998"/>
                <a:gd name="connsiteX5" fmla="*/ 142092 w 575300"/>
                <a:gd name="connsiteY5" fmla="*/ 412922 h 576998"/>
                <a:gd name="connsiteX6" fmla="*/ 202133 w 575300"/>
                <a:gd name="connsiteY6" fmla="*/ 14437 h 576998"/>
                <a:gd name="connsiteX7" fmla="*/ 229678 w 575300"/>
                <a:gd name="connsiteY7" fmla="*/ 5861 h 576998"/>
                <a:gd name="connsiteX8" fmla="*/ 287650 w 575300"/>
                <a:gd name="connsiteY8" fmla="*/ 0 h 576998"/>
                <a:gd name="connsiteX0" fmla="*/ 142092 w 575300"/>
                <a:gd name="connsiteY0" fmla="*/ 412922 h 576998"/>
                <a:gd name="connsiteX1" fmla="*/ 202133 w 575300"/>
                <a:gd name="connsiteY1" fmla="*/ 14437 h 576998"/>
                <a:gd name="connsiteX2" fmla="*/ 229678 w 575300"/>
                <a:gd name="connsiteY2" fmla="*/ 5861 h 576998"/>
                <a:gd name="connsiteX3" fmla="*/ 287650 w 575300"/>
                <a:gd name="connsiteY3" fmla="*/ 0 h 576998"/>
                <a:gd name="connsiteX4" fmla="*/ 575300 w 575300"/>
                <a:gd name="connsiteY4" fmla="*/ 288499 h 576998"/>
                <a:gd name="connsiteX5" fmla="*/ 287650 w 575300"/>
                <a:gd name="connsiteY5" fmla="*/ 576998 h 576998"/>
                <a:gd name="connsiteX6" fmla="*/ 0 w 575300"/>
                <a:gd name="connsiteY6" fmla="*/ 288499 h 576998"/>
                <a:gd name="connsiteX7" fmla="*/ 1014 w 575300"/>
                <a:gd name="connsiteY7" fmla="*/ 278414 h 576998"/>
                <a:gd name="connsiteX8" fmla="*/ 233532 w 575300"/>
                <a:gd name="connsiteY8" fmla="*/ 504362 h 576998"/>
                <a:gd name="connsiteX0" fmla="*/ 142092 w 575300"/>
                <a:gd name="connsiteY0" fmla="*/ 412922 h 576998"/>
                <a:gd name="connsiteX1" fmla="*/ 202133 w 575300"/>
                <a:gd name="connsiteY1" fmla="*/ 14437 h 576998"/>
                <a:gd name="connsiteX2" fmla="*/ 229678 w 575300"/>
                <a:gd name="connsiteY2" fmla="*/ 5861 h 576998"/>
                <a:gd name="connsiteX3" fmla="*/ 287650 w 575300"/>
                <a:gd name="connsiteY3" fmla="*/ 0 h 576998"/>
                <a:gd name="connsiteX4" fmla="*/ 575300 w 575300"/>
                <a:gd name="connsiteY4" fmla="*/ 288499 h 576998"/>
                <a:gd name="connsiteX5" fmla="*/ 287650 w 575300"/>
                <a:gd name="connsiteY5" fmla="*/ 576998 h 576998"/>
                <a:gd name="connsiteX6" fmla="*/ 0 w 575300"/>
                <a:gd name="connsiteY6" fmla="*/ 288499 h 576998"/>
                <a:gd name="connsiteX7" fmla="*/ 1014 w 575300"/>
                <a:gd name="connsiteY7" fmla="*/ 278414 h 576998"/>
                <a:gd name="connsiteX0" fmla="*/ 202133 w 575300"/>
                <a:gd name="connsiteY0" fmla="*/ 14437 h 576998"/>
                <a:gd name="connsiteX1" fmla="*/ 229678 w 575300"/>
                <a:gd name="connsiteY1" fmla="*/ 5861 h 576998"/>
                <a:gd name="connsiteX2" fmla="*/ 287650 w 575300"/>
                <a:gd name="connsiteY2" fmla="*/ 0 h 576998"/>
                <a:gd name="connsiteX3" fmla="*/ 575300 w 575300"/>
                <a:gd name="connsiteY3" fmla="*/ 288499 h 576998"/>
                <a:gd name="connsiteX4" fmla="*/ 287650 w 575300"/>
                <a:gd name="connsiteY4" fmla="*/ 576998 h 576998"/>
                <a:gd name="connsiteX5" fmla="*/ 0 w 575300"/>
                <a:gd name="connsiteY5" fmla="*/ 288499 h 576998"/>
                <a:gd name="connsiteX6" fmla="*/ 1014 w 575300"/>
                <a:gd name="connsiteY6" fmla="*/ 278414 h 576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75300" h="576998">
                  <a:moveTo>
                    <a:pt x="202133" y="14437"/>
                  </a:moveTo>
                  <a:lnTo>
                    <a:pt x="229678" y="5861"/>
                  </a:lnTo>
                  <a:cubicBezTo>
                    <a:pt x="248404" y="2018"/>
                    <a:pt x="267792" y="0"/>
                    <a:pt x="287650" y="0"/>
                  </a:cubicBezTo>
                  <a:cubicBezTo>
                    <a:pt x="446515" y="0"/>
                    <a:pt x="575300" y="129165"/>
                    <a:pt x="575300" y="288499"/>
                  </a:cubicBezTo>
                  <a:cubicBezTo>
                    <a:pt x="575300" y="447833"/>
                    <a:pt x="446515" y="576998"/>
                    <a:pt x="287650" y="576998"/>
                  </a:cubicBezTo>
                  <a:cubicBezTo>
                    <a:pt x="128785" y="576998"/>
                    <a:pt x="0" y="447833"/>
                    <a:pt x="0" y="288499"/>
                  </a:cubicBezTo>
                  <a:lnTo>
                    <a:pt x="1014" y="278414"/>
                  </a:lnTo>
                </a:path>
              </a:pathLst>
            </a:custGeom>
            <a:noFill/>
            <a:ln w="28575" cap="flat" cmpd="sng" algn="ctr">
              <a:solidFill>
                <a:srgbClr val="663300"/>
              </a:solidFill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 dirty="0" err="1">
                <a:solidFill>
                  <a:srgbClr val="000000"/>
                </a:solidFill>
              </a:endParaRPr>
            </a:p>
          </p:txBody>
        </p:sp>
        <p:sp>
          <p:nvSpPr>
            <p:cNvPr id="60" name="Marvintrackercircle">
              <a:extLst>
                <a:ext uri="{FF2B5EF4-FFF2-40B4-BE49-F238E27FC236}">
                  <a16:creationId xmlns:a16="http://schemas.microsoft.com/office/drawing/2014/main" id="{CDFB7513-91C4-4B53-8F7C-7A7DAC769210}"/>
                </a:ext>
              </a:extLst>
            </p:cNvPr>
            <p:cNvSpPr/>
            <p:nvPr>
              <p:custDataLst>
                <p:tags r:id="rId3"/>
              </p:custDataLst>
            </p:nvPr>
          </p:nvSpPr>
          <p:spPr bwMode="gray">
            <a:xfrm>
              <a:off x="894145" y="2165469"/>
              <a:ext cx="608601" cy="603998"/>
            </a:xfrm>
            <a:prstGeom prst="ellipse">
              <a:avLst/>
            </a:prstGeom>
            <a:noFill/>
            <a:ln w="28575" cap="flat" cmpd="sng" algn="ctr">
              <a:solidFill>
                <a:srgbClr val="663300"/>
              </a:solidFill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 dirty="0">
                <a:solidFill>
                  <a:srgbClr val="0070CE"/>
                </a:solidFill>
              </a:endParaRPr>
            </a:p>
          </p:txBody>
        </p:sp>
      </p:grp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id="{C66393B8-6CA5-4D7F-90E5-278B857078D8}"/>
              </a:ext>
            </a:extLst>
          </p:cNvPr>
          <p:cNvSpPr/>
          <p:nvPr/>
        </p:nvSpPr>
        <p:spPr>
          <a:xfrm>
            <a:off x="5136267" y="590615"/>
            <a:ext cx="609706" cy="70788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56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grpSp>
        <p:nvGrpSpPr>
          <p:cNvPr id="62" name="Группа 61">
            <a:extLst>
              <a:ext uri="{FF2B5EF4-FFF2-40B4-BE49-F238E27FC236}">
                <a16:creationId xmlns:a16="http://schemas.microsoft.com/office/drawing/2014/main" id="{F4693633-9E6C-4144-8711-5F8B8FD8BAF9}"/>
              </a:ext>
            </a:extLst>
          </p:cNvPr>
          <p:cNvGrpSpPr/>
          <p:nvPr/>
        </p:nvGrpSpPr>
        <p:grpSpPr>
          <a:xfrm>
            <a:off x="5139941" y="1384909"/>
            <a:ext cx="632359" cy="609778"/>
            <a:chOff x="851279" y="2119093"/>
            <a:chExt cx="694334" cy="691118"/>
          </a:xfrm>
        </p:grpSpPr>
        <p:sp>
          <p:nvSpPr>
            <p:cNvPr id="66" name="Freeform: Shape 87">
              <a:extLst>
                <a:ext uri="{FF2B5EF4-FFF2-40B4-BE49-F238E27FC236}">
                  <a16:creationId xmlns:a16="http://schemas.microsoft.com/office/drawing/2014/main" id="{AEF328C8-AEF8-42AA-80B0-718ADB970948}"/>
                </a:ext>
              </a:extLst>
            </p:cNvPr>
            <p:cNvSpPr>
              <a:spLocks/>
            </p:cNvSpPr>
            <p:nvPr/>
          </p:nvSpPr>
          <p:spPr bwMode="gray">
            <a:xfrm>
              <a:off x="851279" y="2119093"/>
              <a:ext cx="694334" cy="691118"/>
            </a:xfrm>
            <a:custGeom>
              <a:avLst/>
              <a:gdLst>
                <a:gd name="connsiteX0" fmla="*/ 287650 w 575300"/>
                <a:gd name="connsiteY0" fmla="*/ 0 h 576998"/>
                <a:gd name="connsiteX1" fmla="*/ 575300 w 575300"/>
                <a:gd name="connsiteY1" fmla="*/ 288499 h 576998"/>
                <a:gd name="connsiteX2" fmla="*/ 287650 w 575300"/>
                <a:gd name="connsiteY2" fmla="*/ 576998 h 576998"/>
                <a:gd name="connsiteX3" fmla="*/ 0 w 575300"/>
                <a:gd name="connsiteY3" fmla="*/ 288499 h 576998"/>
                <a:gd name="connsiteX4" fmla="*/ 1014 w 575300"/>
                <a:gd name="connsiteY4" fmla="*/ 278414 h 576998"/>
                <a:gd name="connsiteX5" fmla="*/ 142092 w 575300"/>
                <a:gd name="connsiteY5" fmla="*/ 412922 h 576998"/>
                <a:gd name="connsiteX6" fmla="*/ 369697 w 575300"/>
                <a:gd name="connsiteY6" fmla="*/ 174198 h 576998"/>
                <a:gd name="connsiteX7" fmla="*/ 202133 w 575300"/>
                <a:gd name="connsiteY7" fmla="*/ 14437 h 576998"/>
                <a:gd name="connsiteX8" fmla="*/ 229678 w 575300"/>
                <a:gd name="connsiteY8" fmla="*/ 5861 h 576998"/>
                <a:gd name="connsiteX9" fmla="*/ 287650 w 575300"/>
                <a:gd name="connsiteY9" fmla="*/ 0 h 576998"/>
                <a:gd name="connsiteX0" fmla="*/ 287650 w 575300"/>
                <a:gd name="connsiteY0" fmla="*/ 0 h 576998"/>
                <a:gd name="connsiteX1" fmla="*/ 575300 w 575300"/>
                <a:gd name="connsiteY1" fmla="*/ 288499 h 576998"/>
                <a:gd name="connsiteX2" fmla="*/ 287650 w 575300"/>
                <a:gd name="connsiteY2" fmla="*/ 576998 h 576998"/>
                <a:gd name="connsiteX3" fmla="*/ 0 w 575300"/>
                <a:gd name="connsiteY3" fmla="*/ 288499 h 576998"/>
                <a:gd name="connsiteX4" fmla="*/ 1014 w 575300"/>
                <a:gd name="connsiteY4" fmla="*/ 278414 h 576998"/>
                <a:gd name="connsiteX5" fmla="*/ 142092 w 575300"/>
                <a:gd name="connsiteY5" fmla="*/ 412922 h 576998"/>
                <a:gd name="connsiteX6" fmla="*/ 202133 w 575300"/>
                <a:gd name="connsiteY6" fmla="*/ 14437 h 576998"/>
                <a:gd name="connsiteX7" fmla="*/ 229678 w 575300"/>
                <a:gd name="connsiteY7" fmla="*/ 5861 h 576998"/>
                <a:gd name="connsiteX8" fmla="*/ 287650 w 575300"/>
                <a:gd name="connsiteY8" fmla="*/ 0 h 576998"/>
                <a:gd name="connsiteX0" fmla="*/ 142092 w 575300"/>
                <a:gd name="connsiteY0" fmla="*/ 412922 h 576998"/>
                <a:gd name="connsiteX1" fmla="*/ 202133 w 575300"/>
                <a:gd name="connsiteY1" fmla="*/ 14437 h 576998"/>
                <a:gd name="connsiteX2" fmla="*/ 229678 w 575300"/>
                <a:gd name="connsiteY2" fmla="*/ 5861 h 576998"/>
                <a:gd name="connsiteX3" fmla="*/ 287650 w 575300"/>
                <a:gd name="connsiteY3" fmla="*/ 0 h 576998"/>
                <a:gd name="connsiteX4" fmla="*/ 575300 w 575300"/>
                <a:gd name="connsiteY4" fmla="*/ 288499 h 576998"/>
                <a:gd name="connsiteX5" fmla="*/ 287650 w 575300"/>
                <a:gd name="connsiteY5" fmla="*/ 576998 h 576998"/>
                <a:gd name="connsiteX6" fmla="*/ 0 w 575300"/>
                <a:gd name="connsiteY6" fmla="*/ 288499 h 576998"/>
                <a:gd name="connsiteX7" fmla="*/ 1014 w 575300"/>
                <a:gd name="connsiteY7" fmla="*/ 278414 h 576998"/>
                <a:gd name="connsiteX8" fmla="*/ 233532 w 575300"/>
                <a:gd name="connsiteY8" fmla="*/ 504362 h 576998"/>
                <a:gd name="connsiteX0" fmla="*/ 142092 w 575300"/>
                <a:gd name="connsiteY0" fmla="*/ 412922 h 576998"/>
                <a:gd name="connsiteX1" fmla="*/ 202133 w 575300"/>
                <a:gd name="connsiteY1" fmla="*/ 14437 h 576998"/>
                <a:gd name="connsiteX2" fmla="*/ 229678 w 575300"/>
                <a:gd name="connsiteY2" fmla="*/ 5861 h 576998"/>
                <a:gd name="connsiteX3" fmla="*/ 287650 w 575300"/>
                <a:gd name="connsiteY3" fmla="*/ 0 h 576998"/>
                <a:gd name="connsiteX4" fmla="*/ 575300 w 575300"/>
                <a:gd name="connsiteY4" fmla="*/ 288499 h 576998"/>
                <a:gd name="connsiteX5" fmla="*/ 287650 w 575300"/>
                <a:gd name="connsiteY5" fmla="*/ 576998 h 576998"/>
                <a:gd name="connsiteX6" fmla="*/ 0 w 575300"/>
                <a:gd name="connsiteY6" fmla="*/ 288499 h 576998"/>
                <a:gd name="connsiteX7" fmla="*/ 1014 w 575300"/>
                <a:gd name="connsiteY7" fmla="*/ 278414 h 576998"/>
                <a:gd name="connsiteX0" fmla="*/ 202133 w 575300"/>
                <a:gd name="connsiteY0" fmla="*/ 14437 h 576998"/>
                <a:gd name="connsiteX1" fmla="*/ 229678 w 575300"/>
                <a:gd name="connsiteY1" fmla="*/ 5861 h 576998"/>
                <a:gd name="connsiteX2" fmla="*/ 287650 w 575300"/>
                <a:gd name="connsiteY2" fmla="*/ 0 h 576998"/>
                <a:gd name="connsiteX3" fmla="*/ 575300 w 575300"/>
                <a:gd name="connsiteY3" fmla="*/ 288499 h 576998"/>
                <a:gd name="connsiteX4" fmla="*/ 287650 w 575300"/>
                <a:gd name="connsiteY4" fmla="*/ 576998 h 576998"/>
                <a:gd name="connsiteX5" fmla="*/ 0 w 575300"/>
                <a:gd name="connsiteY5" fmla="*/ 288499 h 576998"/>
                <a:gd name="connsiteX6" fmla="*/ 1014 w 575300"/>
                <a:gd name="connsiteY6" fmla="*/ 278414 h 576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75300" h="576998">
                  <a:moveTo>
                    <a:pt x="202133" y="14437"/>
                  </a:moveTo>
                  <a:lnTo>
                    <a:pt x="229678" y="5861"/>
                  </a:lnTo>
                  <a:cubicBezTo>
                    <a:pt x="248404" y="2018"/>
                    <a:pt x="267792" y="0"/>
                    <a:pt x="287650" y="0"/>
                  </a:cubicBezTo>
                  <a:cubicBezTo>
                    <a:pt x="446515" y="0"/>
                    <a:pt x="575300" y="129165"/>
                    <a:pt x="575300" y="288499"/>
                  </a:cubicBezTo>
                  <a:cubicBezTo>
                    <a:pt x="575300" y="447833"/>
                    <a:pt x="446515" y="576998"/>
                    <a:pt x="287650" y="576998"/>
                  </a:cubicBezTo>
                  <a:cubicBezTo>
                    <a:pt x="128785" y="576998"/>
                    <a:pt x="0" y="447833"/>
                    <a:pt x="0" y="288499"/>
                  </a:cubicBezTo>
                  <a:lnTo>
                    <a:pt x="1014" y="278414"/>
                  </a:lnTo>
                </a:path>
              </a:pathLst>
            </a:custGeom>
            <a:noFill/>
            <a:ln w="28575" cap="flat" cmpd="sng" algn="ctr">
              <a:solidFill>
                <a:srgbClr val="663300"/>
              </a:solidFill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 dirty="0" err="1">
                <a:solidFill>
                  <a:srgbClr val="000000"/>
                </a:solidFill>
              </a:endParaRPr>
            </a:p>
          </p:txBody>
        </p:sp>
        <p:sp>
          <p:nvSpPr>
            <p:cNvPr id="67" name="Marvintrackercircle">
              <a:extLst>
                <a:ext uri="{FF2B5EF4-FFF2-40B4-BE49-F238E27FC236}">
                  <a16:creationId xmlns:a16="http://schemas.microsoft.com/office/drawing/2014/main" id="{AA82CF7B-BBE6-496C-8363-B8153ED2DE28}"/>
                </a:ext>
              </a:extLst>
            </p:cNvPr>
            <p:cNvSpPr/>
            <p:nvPr>
              <p:custDataLst>
                <p:tags r:id="rId2"/>
              </p:custDataLst>
            </p:nvPr>
          </p:nvSpPr>
          <p:spPr bwMode="gray">
            <a:xfrm>
              <a:off x="894145" y="2165469"/>
              <a:ext cx="608601" cy="603998"/>
            </a:xfrm>
            <a:prstGeom prst="ellipse">
              <a:avLst/>
            </a:prstGeom>
            <a:noFill/>
            <a:ln w="28575" cap="flat" cmpd="sng" algn="ctr">
              <a:solidFill>
                <a:srgbClr val="663300"/>
              </a:solidFill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 dirty="0">
                <a:solidFill>
                  <a:srgbClr val="0070CE"/>
                </a:solidFill>
              </a:endParaRPr>
            </a:p>
          </p:txBody>
        </p:sp>
      </p:grp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D60735CB-531E-4A42-BE10-AB1D20E69BAB}"/>
              </a:ext>
            </a:extLst>
          </p:cNvPr>
          <p:cNvSpPr/>
          <p:nvPr/>
        </p:nvSpPr>
        <p:spPr>
          <a:xfrm>
            <a:off x="5139941" y="1335855"/>
            <a:ext cx="609706" cy="70788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56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grpSp>
        <p:nvGrpSpPr>
          <p:cNvPr id="69" name="Группа 68">
            <a:extLst>
              <a:ext uri="{FF2B5EF4-FFF2-40B4-BE49-F238E27FC236}">
                <a16:creationId xmlns:a16="http://schemas.microsoft.com/office/drawing/2014/main" id="{38492D6C-B38D-42F5-A10F-0ED80E2DF43B}"/>
              </a:ext>
            </a:extLst>
          </p:cNvPr>
          <p:cNvGrpSpPr/>
          <p:nvPr/>
        </p:nvGrpSpPr>
        <p:grpSpPr>
          <a:xfrm>
            <a:off x="5136267" y="2178580"/>
            <a:ext cx="632359" cy="609778"/>
            <a:chOff x="851279" y="2119093"/>
            <a:chExt cx="694334" cy="691118"/>
          </a:xfrm>
        </p:grpSpPr>
        <p:sp>
          <p:nvSpPr>
            <p:cNvPr id="71" name="Freeform: Shape 87">
              <a:extLst>
                <a:ext uri="{FF2B5EF4-FFF2-40B4-BE49-F238E27FC236}">
                  <a16:creationId xmlns:a16="http://schemas.microsoft.com/office/drawing/2014/main" id="{696B94BD-1724-466F-8005-F492113F5F08}"/>
                </a:ext>
              </a:extLst>
            </p:cNvPr>
            <p:cNvSpPr>
              <a:spLocks/>
            </p:cNvSpPr>
            <p:nvPr/>
          </p:nvSpPr>
          <p:spPr bwMode="gray">
            <a:xfrm>
              <a:off x="851279" y="2119093"/>
              <a:ext cx="694334" cy="691118"/>
            </a:xfrm>
            <a:custGeom>
              <a:avLst/>
              <a:gdLst>
                <a:gd name="connsiteX0" fmla="*/ 287650 w 575300"/>
                <a:gd name="connsiteY0" fmla="*/ 0 h 576998"/>
                <a:gd name="connsiteX1" fmla="*/ 575300 w 575300"/>
                <a:gd name="connsiteY1" fmla="*/ 288499 h 576998"/>
                <a:gd name="connsiteX2" fmla="*/ 287650 w 575300"/>
                <a:gd name="connsiteY2" fmla="*/ 576998 h 576998"/>
                <a:gd name="connsiteX3" fmla="*/ 0 w 575300"/>
                <a:gd name="connsiteY3" fmla="*/ 288499 h 576998"/>
                <a:gd name="connsiteX4" fmla="*/ 1014 w 575300"/>
                <a:gd name="connsiteY4" fmla="*/ 278414 h 576998"/>
                <a:gd name="connsiteX5" fmla="*/ 142092 w 575300"/>
                <a:gd name="connsiteY5" fmla="*/ 412922 h 576998"/>
                <a:gd name="connsiteX6" fmla="*/ 369697 w 575300"/>
                <a:gd name="connsiteY6" fmla="*/ 174198 h 576998"/>
                <a:gd name="connsiteX7" fmla="*/ 202133 w 575300"/>
                <a:gd name="connsiteY7" fmla="*/ 14437 h 576998"/>
                <a:gd name="connsiteX8" fmla="*/ 229678 w 575300"/>
                <a:gd name="connsiteY8" fmla="*/ 5861 h 576998"/>
                <a:gd name="connsiteX9" fmla="*/ 287650 w 575300"/>
                <a:gd name="connsiteY9" fmla="*/ 0 h 576998"/>
                <a:gd name="connsiteX0" fmla="*/ 287650 w 575300"/>
                <a:gd name="connsiteY0" fmla="*/ 0 h 576998"/>
                <a:gd name="connsiteX1" fmla="*/ 575300 w 575300"/>
                <a:gd name="connsiteY1" fmla="*/ 288499 h 576998"/>
                <a:gd name="connsiteX2" fmla="*/ 287650 w 575300"/>
                <a:gd name="connsiteY2" fmla="*/ 576998 h 576998"/>
                <a:gd name="connsiteX3" fmla="*/ 0 w 575300"/>
                <a:gd name="connsiteY3" fmla="*/ 288499 h 576998"/>
                <a:gd name="connsiteX4" fmla="*/ 1014 w 575300"/>
                <a:gd name="connsiteY4" fmla="*/ 278414 h 576998"/>
                <a:gd name="connsiteX5" fmla="*/ 142092 w 575300"/>
                <a:gd name="connsiteY5" fmla="*/ 412922 h 576998"/>
                <a:gd name="connsiteX6" fmla="*/ 202133 w 575300"/>
                <a:gd name="connsiteY6" fmla="*/ 14437 h 576998"/>
                <a:gd name="connsiteX7" fmla="*/ 229678 w 575300"/>
                <a:gd name="connsiteY7" fmla="*/ 5861 h 576998"/>
                <a:gd name="connsiteX8" fmla="*/ 287650 w 575300"/>
                <a:gd name="connsiteY8" fmla="*/ 0 h 576998"/>
                <a:gd name="connsiteX0" fmla="*/ 142092 w 575300"/>
                <a:gd name="connsiteY0" fmla="*/ 412922 h 576998"/>
                <a:gd name="connsiteX1" fmla="*/ 202133 w 575300"/>
                <a:gd name="connsiteY1" fmla="*/ 14437 h 576998"/>
                <a:gd name="connsiteX2" fmla="*/ 229678 w 575300"/>
                <a:gd name="connsiteY2" fmla="*/ 5861 h 576998"/>
                <a:gd name="connsiteX3" fmla="*/ 287650 w 575300"/>
                <a:gd name="connsiteY3" fmla="*/ 0 h 576998"/>
                <a:gd name="connsiteX4" fmla="*/ 575300 w 575300"/>
                <a:gd name="connsiteY4" fmla="*/ 288499 h 576998"/>
                <a:gd name="connsiteX5" fmla="*/ 287650 w 575300"/>
                <a:gd name="connsiteY5" fmla="*/ 576998 h 576998"/>
                <a:gd name="connsiteX6" fmla="*/ 0 w 575300"/>
                <a:gd name="connsiteY6" fmla="*/ 288499 h 576998"/>
                <a:gd name="connsiteX7" fmla="*/ 1014 w 575300"/>
                <a:gd name="connsiteY7" fmla="*/ 278414 h 576998"/>
                <a:gd name="connsiteX8" fmla="*/ 233532 w 575300"/>
                <a:gd name="connsiteY8" fmla="*/ 504362 h 576998"/>
                <a:gd name="connsiteX0" fmla="*/ 142092 w 575300"/>
                <a:gd name="connsiteY0" fmla="*/ 412922 h 576998"/>
                <a:gd name="connsiteX1" fmla="*/ 202133 w 575300"/>
                <a:gd name="connsiteY1" fmla="*/ 14437 h 576998"/>
                <a:gd name="connsiteX2" fmla="*/ 229678 w 575300"/>
                <a:gd name="connsiteY2" fmla="*/ 5861 h 576998"/>
                <a:gd name="connsiteX3" fmla="*/ 287650 w 575300"/>
                <a:gd name="connsiteY3" fmla="*/ 0 h 576998"/>
                <a:gd name="connsiteX4" fmla="*/ 575300 w 575300"/>
                <a:gd name="connsiteY4" fmla="*/ 288499 h 576998"/>
                <a:gd name="connsiteX5" fmla="*/ 287650 w 575300"/>
                <a:gd name="connsiteY5" fmla="*/ 576998 h 576998"/>
                <a:gd name="connsiteX6" fmla="*/ 0 w 575300"/>
                <a:gd name="connsiteY6" fmla="*/ 288499 h 576998"/>
                <a:gd name="connsiteX7" fmla="*/ 1014 w 575300"/>
                <a:gd name="connsiteY7" fmla="*/ 278414 h 576998"/>
                <a:gd name="connsiteX0" fmla="*/ 202133 w 575300"/>
                <a:gd name="connsiteY0" fmla="*/ 14437 h 576998"/>
                <a:gd name="connsiteX1" fmla="*/ 229678 w 575300"/>
                <a:gd name="connsiteY1" fmla="*/ 5861 h 576998"/>
                <a:gd name="connsiteX2" fmla="*/ 287650 w 575300"/>
                <a:gd name="connsiteY2" fmla="*/ 0 h 576998"/>
                <a:gd name="connsiteX3" fmla="*/ 575300 w 575300"/>
                <a:gd name="connsiteY3" fmla="*/ 288499 h 576998"/>
                <a:gd name="connsiteX4" fmla="*/ 287650 w 575300"/>
                <a:gd name="connsiteY4" fmla="*/ 576998 h 576998"/>
                <a:gd name="connsiteX5" fmla="*/ 0 w 575300"/>
                <a:gd name="connsiteY5" fmla="*/ 288499 h 576998"/>
                <a:gd name="connsiteX6" fmla="*/ 1014 w 575300"/>
                <a:gd name="connsiteY6" fmla="*/ 278414 h 5769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75300" h="576998">
                  <a:moveTo>
                    <a:pt x="202133" y="14437"/>
                  </a:moveTo>
                  <a:lnTo>
                    <a:pt x="229678" y="5861"/>
                  </a:lnTo>
                  <a:cubicBezTo>
                    <a:pt x="248404" y="2018"/>
                    <a:pt x="267792" y="0"/>
                    <a:pt x="287650" y="0"/>
                  </a:cubicBezTo>
                  <a:cubicBezTo>
                    <a:pt x="446515" y="0"/>
                    <a:pt x="575300" y="129165"/>
                    <a:pt x="575300" y="288499"/>
                  </a:cubicBezTo>
                  <a:cubicBezTo>
                    <a:pt x="575300" y="447833"/>
                    <a:pt x="446515" y="576998"/>
                    <a:pt x="287650" y="576998"/>
                  </a:cubicBezTo>
                  <a:cubicBezTo>
                    <a:pt x="128785" y="576998"/>
                    <a:pt x="0" y="447833"/>
                    <a:pt x="0" y="288499"/>
                  </a:cubicBezTo>
                  <a:lnTo>
                    <a:pt x="1014" y="278414"/>
                  </a:lnTo>
                </a:path>
              </a:pathLst>
            </a:custGeom>
            <a:noFill/>
            <a:ln w="28575" cap="flat" cmpd="sng" algn="ctr">
              <a:solidFill>
                <a:srgbClr val="663300"/>
              </a:solidFill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 dirty="0" err="1">
                <a:solidFill>
                  <a:srgbClr val="000000"/>
                </a:solidFill>
              </a:endParaRPr>
            </a:p>
          </p:txBody>
        </p:sp>
        <p:sp>
          <p:nvSpPr>
            <p:cNvPr id="73" name="Marvintrackercircle">
              <a:extLst>
                <a:ext uri="{FF2B5EF4-FFF2-40B4-BE49-F238E27FC236}">
                  <a16:creationId xmlns:a16="http://schemas.microsoft.com/office/drawing/2014/main" id="{48941534-B013-4479-8178-FCB15A1AC8E1}"/>
                </a:ext>
              </a:extLst>
            </p:cNvPr>
            <p:cNvSpPr/>
            <p:nvPr>
              <p:custDataLst>
                <p:tags r:id="rId1"/>
              </p:custDataLst>
            </p:nvPr>
          </p:nvSpPr>
          <p:spPr bwMode="gray">
            <a:xfrm>
              <a:off x="894145" y="2165469"/>
              <a:ext cx="608601" cy="603998"/>
            </a:xfrm>
            <a:prstGeom prst="ellipse">
              <a:avLst/>
            </a:prstGeom>
            <a:noFill/>
            <a:ln w="28575" cap="flat" cmpd="sng" algn="ctr">
              <a:solidFill>
                <a:srgbClr val="663300"/>
              </a:solidFill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kern="0" dirty="0">
                <a:solidFill>
                  <a:srgbClr val="0070CE"/>
                </a:solidFill>
              </a:endParaRPr>
            </a:p>
          </p:txBody>
        </p:sp>
      </p:grpSp>
      <p:sp>
        <p:nvSpPr>
          <p:cNvPr id="75" name="Прямоугольник 74">
            <a:extLst>
              <a:ext uri="{FF2B5EF4-FFF2-40B4-BE49-F238E27FC236}">
                <a16:creationId xmlns:a16="http://schemas.microsoft.com/office/drawing/2014/main" id="{A39A2E87-70C8-4A2B-AB57-B088F43270C1}"/>
              </a:ext>
            </a:extLst>
          </p:cNvPr>
          <p:cNvSpPr/>
          <p:nvPr/>
        </p:nvSpPr>
        <p:spPr>
          <a:xfrm>
            <a:off x="5136267" y="2129526"/>
            <a:ext cx="609706" cy="70788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569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504412EA-DD09-4B8A-8008-31E6C3E949A7}"/>
              </a:ext>
            </a:extLst>
          </p:cNvPr>
          <p:cNvSpPr txBox="1"/>
          <p:nvPr/>
        </p:nvSpPr>
        <p:spPr>
          <a:xfrm>
            <a:off x="226944" y="1066741"/>
            <a:ext cx="3903542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Министрлік</a:t>
            </a:r>
            <a:r>
              <a:rPr lang="ru-RU" sz="2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пен </a:t>
            </a:r>
            <a:r>
              <a:rPr lang="ru-RU" sz="20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мемлекеттік</a:t>
            </a:r>
            <a:r>
              <a:rPr lang="ru-RU" sz="2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азаматтық</a:t>
            </a:r>
            <a:r>
              <a:rPr lang="ru-RU" sz="2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2000" b="1" dirty="0" err="1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қорғау</a:t>
            </a:r>
            <a:r>
              <a:rPr lang="ru-RU" sz="2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жүйесін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үш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негізгі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бағытында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трансформациялау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жолымен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2000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жүргізу</a:t>
            </a:r>
            <a:r>
              <a:rPr lang="ru-RU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: </a:t>
            </a:r>
            <a:endParaRPr lang="aa-ET" sz="2000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91A00714-287F-4DC1-902B-3DCD03888005}"/>
              </a:ext>
            </a:extLst>
          </p:cNvPr>
          <p:cNvSpPr txBox="1"/>
          <p:nvPr/>
        </p:nvSpPr>
        <p:spPr>
          <a:xfrm>
            <a:off x="6036753" y="680587"/>
            <a:ext cx="188804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«</a:t>
            </a:r>
            <a:r>
              <a:rPr lang="ru-RU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Адамдар</a:t>
            </a:r>
            <a:r>
              <a:rPr lang="ru-RU" sz="24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»</a:t>
            </a:r>
            <a:endParaRPr lang="aa-ET" sz="2400" dirty="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AF3613BC-033B-4E6E-BF63-F5DF421B9F37}"/>
              </a:ext>
            </a:extLst>
          </p:cNvPr>
          <p:cNvSpPr txBox="1"/>
          <p:nvPr/>
        </p:nvSpPr>
        <p:spPr>
          <a:xfrm>
            <a:off x="6021448" y="1425827"/>
            <a:ext cx="22172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«</a:t>
            </a:r>
            <a:r>
              <a:rPr lang="ru-RU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Процестер</a:t>
            </a:r>
            <a:r>
              <a:rPr lang="ru-RU" sz="24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»</a:t>
            </a:r>
            <a:endParaRPr lang="aa-ET" sz="2400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C1D7491C-76E4-4B5C-A40E-2AB5C9A1D1C3}"/>
              </a:ext>
            </a:extLst>
          </p:cNvPr>
          <p:cNvSpPr txBox="1"/>
          <p:nvPr/>
        </p:nvSpPr>
        <p:spPr>
          <a:xfrm>
            <a:off x="6036753" y="2204931"/>
            <a:ext cx="28363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«</a:t>
            </a:r>
            <a:r>
              <a:rPr lang="ru-RU" sz="2400" b="1" dirty="0" err="1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Технологиялар</a:t>
            </a:r>
            <a:r>
              <a:rPr lang="ru-RU" sz="24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»</a:t>
            </a:r>
            <a:endParaRPr lang="aa-ET" sz="2400" dirty="0"/>
          </a:p>
        </p:txBody>
      </p:sp>
      <p:sp>
        <p:nvSpPr>
          <p:cNvPr id="83" name="Chevron2">
            <a:extLst>
              <a:ext uri="{FF2B5EF4-FFF2-40B4-BE49-F238E27FC236}">
                <a16:creationId xmlns:a16="http://schemas.microsoft.com/office/drawing/2014/main" id="{832A3C0A-5498-4C01-AD9E-32B026B7C100}"/>
              </a:ext>
            </a:extLst>
          </p:cNvPr>
          <p:cNvSpPr>
            <a:spLocks noChangeAspect="1"/>
          </p:cNvSpPr>
          <p:nvPr/>
        </p:nvSpPr>
        <p:spPr bwMode="auto">
          <a:xfrm rot="16200000" flipH="1">
            <a:off x="6675256" y="2351646"/>
            <a:ext cx="300205" cy="141457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err="1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Roboto Condensed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41C9A904-AE33-4687-B22C-ABED75E72A98}"/>
              </a:ext>
            </a:extLst>
          </p:cNvPr>
          <p:cNvCxnSpPr>
            <a:cxnSpLocks/>
          </p:cNvCxnSpPr>
          <p:nvPr/>
        </p:nvCxnSpPr>
        <p:spPr>
          <a:xfrm>
            <a:off x="41175" y="3947341"/>
            <a:ext cx="9045443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>
            <a:extLst>
              <a:ext uri="{FF2B5EF4-FFF2-40B4-BE49-F238E27FC236}">
                <a16:creationId xmlns:a16="http://schemas.microsoft.com/office/drawing/2014/main" id="{AC1E3668-7D22-4B29-AC68-93137FF6A3C1}"/>
              </a:ext>
            </a:extLst>
          </p:cNvPr>
          <p:cNvSpPr txBox="1"/>
          <p:nvPr/>
        </p:nvSpPr>
        <p:spPr>
          <a:xfrm>
            <a:off x="832879" y="4185926"/>
            <a:ext cx="81526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</a:rPr>
              <a:t>«ҚР </a:t>
            </a:r>
            <a:r>
              <a:rPr lang="ru-RU" dirty="0" err="1">
                <a:latin typeface="Arial" panose="020B0604020202020204" pitchFamily="34" charset="0"/>
                <a:ea typeface="Calibri" panose="020F0502020204030204" pitchFamily="34" charset="0"/>
              </a:rPr>
              <a:t>кейбір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anose="020F0502020204030204" pitchFamily="34" charset="0"/>
              </a:rPr>
              <a:t>заңнамалық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anose="020F0502020204030204" pitchFamily="34" charset="0"/>
              </a:rPr>
              <a:t>актілеріне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anose="020F0502020204030204" pitchFamily="34" charset="0"/>
              </a:rPr>
              <a:t>азаматтық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anose="020F0502020204030204" pitchFamily="34" charset="0"/>
              </a:rPr>
              <a:t>қорғау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anose="020F0502020204030204" pitchFamily="34" charset="0"/>
              </a:rPr>
              <a:t>мәселелері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anose="020F0502020204030204" pitchFamily="34" charset="0"/>
              </a:rPr>
              <a:t>бойынша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anose="020F0502020204030204" pitchFamily="34" charset="0"/>
              </a:rPr>
              <a:t>өзгерістер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</a:rPr>
              <a:t> мен </a:t>
            </a:r>
            <a:r>
              <a:rPr lang="ru-RU" dirty="0" err="1">
                <a:latin typeface="Arial" panose="020B0604020202020204" pitchFamily="34" charset="0"/>
                <a:ea typeface="Calibri" panose="020F0502020204030204" pitchFamily="34" charset="0"/>
              </a:rPr>
              <a:t>толықтырулар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anose="020F0502020204030204" pitchFamily="34" charset="0"/>
              </a:rPr>
              <a:t>енгізу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Calibri" panose="020F0502020204030204" pitchFamily="34" charset="0"/>
              </a:rPr>
              <a:t>туралы</a:t>
            </a:r>
            <a:r>
              <a:rPr lang="ru-RU" dirty="0">
                <a:latin typeface="Arial" panose="020B0604020202020204" pitchFamily="34" charset="0"/>
                <a:ea typeface="Calibri" panose="020F0502020204030204" pitchFamily="34" charset="0"/>
              </a:rPr>
              <a:t>»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ЗАҢ ЖОБАСЫ ӘЗІРЛЕНДІ</a:t>
            </a:r>
            <a:endParaRPr lang="aa-ET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388BCA6D-7ED1-4826-83AF-89E92BE3DA1F}"/>
              </a:ext>
            </a:extLst>
          </p:cNvPr>
          <p:cNvSpPr/>
          <p:nvPr/>
        </p:nvSpPr>
        <p:spPr bwMode="auto">
          <a:xfrm>
            <a:off x="0" y="4222610"/>
            <a:ext cx="715223" cy="567596"/>
          </a:xfrm>
          <a:prstGeom prst="rect">
            <a:avLst/>
          </a:prstGeom>
          <a:solidFill>
            <a:srgbClr val="005696"/>
          </a:solidFill>
          <a:ln w="19050">
            <a:noFill/>
            <a:round/>
            <a:headEnd/>
            <a:tailEnd/>
          </a:ln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aa-ET" sz="1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91FC6004-E1AF-4008-B30D-CDD628D665E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biLevel thresh="25000"/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10000" b="90000" l="2111" r="97556">
                        <a14:foregroundMark x1="11444" y1="56000" x2="11444" y2="56000"/>
                        <a14:foregroundMark x1="2333" y1="75111" x2="2333" y2="75111"/>
                        <a14:foregroundMark x1="92111" y1="60889" x2="92111" y2="60889"/>
                        <a14:foregroundMark x1="97556" y1="61556" x2="97556" y2="61556"/>
                        <a14:foregroundMark x1="64444" y1="22333" x2="64444" y2="2233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67" y="4219198"/>
            <a:ext cx="574418" cy="574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372038"/>
      </p:ext>
    </p:extLst>
  </p:cSld>
  <p:clrMapOvr>
    <a:masterClrMapping/>
  </p:clrMapOvr>
  <p:transition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8CA07B98-CAC3-491C-A892-50F17E99E503}"/>
              </a:ext>
            </a:extLst>
          </p:cNvPr>
          <p:cNvGrpSpPr/>
          <p:nvPr/>
        </p:nvGrpSpPr>
        <p:grpSpPr>
          <a:xfrm>
            <a:off x="-36345" y="11627"/>
            <a:ext cx="9188857" cy="5156519"/>
            <a:chOff x="-36345" y="11627"/>
            <a:chExt cx="9188857" cy="5156519"/>
          </a:xfrm>
        </p:grpSpPr>
        <p:cxnSp>
          <p:nvCxnSpPr>
            <p:cNvPr id="15" name="Прямая соединительная линия 14">
              <a:extLst>
                <a:ext uri="{FF2B5EF4-FFF2-40B4-BE49-F238E27FC236}">
                  <a16:creationId xmlns:a16="http://schemas.microsoft.com/office/drawing/2014/main" id="{A1EF9CEA-7E18-4851-8636-9D046746E05E}"/>
                </a:ext>
              </a:extLst>
            </p:cNvPr>
            <p:cNvCxnSpPr/>
            <p:nvPr/>
          </p:nvCxnSpPr>
          <p:spPr>
            <a:xfrm>
              <a:off x="846927" y="1925522"/>
              <a:ext cx="432048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9B0266B-2498-4D9C-95E7-F653C5B64557}"/>
                </a:ext>
              </a:extLst>
            </p:cNvPr>
            <p:cNvSpPr txBox="1"/>
            <p:nvPr/>
          </p:nvSpPr>
          <p:spPr>
            <a:xfrm>
              <a:off x="1532114" y="1310769"/>
              <a:ext cx="7242235" cy="313930"/>
            </a:xfrm>
            <a:prstGeom prst="rect">
              <a:avLst/>
            </a:prstGeom>
            <a:noFill/>
          </p:spPr>
          <p:txBody>
            <a:bodyPr wrap="square" lIns="91438" tIns="45719" rIns="91438" bIns="45719">
              <a:spAutoFit/>
            </a:bodyPr>
            <a:lstStyle/>
            <a:p>
              <a:pPr marL="0" lvl="1" indent="0" algn="just" defTabSz="666734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азаматтық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қорғау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органдары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қызметкерлерін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әлеуметтік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қамсыздандыру</a:t>
              </a:r>
              <a:endParaRPr lang="ru-RU" sz="16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268925E1-ACF6-419F-8A57-10DCD50BA367}"/>
                </a:ext>
              </a:extLst>
            </p:cNvPr>
            <p:cNvSpPr txBox="1"/>
            <p:nvPr/>
          </p:nvSpPr>
          <p:spPr>
            <a:xfrm>
              <a:off x="1530189" y="1797159"/>
              <a:ext cx="7529827" cy="313930"/>
            </a:xfrm>
            <a:prstGeom prst="rect">
              <a:avLst/>
            </a:prstGeom>
            <a:noFill/>
          </p:spPr>
          <p:txBody>
            <a:bodyPr wrap="square" lIns="91438" tIns="45719" rIns="91438" bIns="45719">
              <a:spAutoFit/>
            </a:bodyPr>
            <a:lstStyle/>
            <a:p>
              <a:pPr marL="0" lvl="1" indent="0" algn="just" defTabSz="666734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өрт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қауіпсіздігін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қамтамасыз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ету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мәселелерін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жетілдіру</a:t>
              </a:r>
              <a:endParaRPr lang="ru-RU" sz="16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8" name="Прямая соединительная линия 17">
              <a:extLst>
                <a:ext uri="{FF2B5EF4-FFF2-40B4-BE49-F238E27FC236}">
                  <a16:creationId xmlns:a16="http://schemas.microsoft.com/office/drawing/2014/main" id="{C50BBE4C-873F-4DF1-81E6-C897B5C7DF45}"/>
                </a:ext>
              </a:extLst>
            </p:cNvPr>
            <p:cNvCxnSpPr/>
            <p:nvPr/>
          </p:nvCxnSpPr>
          <p:spPr>
            <a:xfrm>
              <a:off x="846927" y="1462906"/>
              <a:ext cx="432048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Овал 18">
              <a:extLst>
                <a:ext uri="{FF2B5EF4-FFF2-40B4-BE49-F238E27FC236}">
                  <a16:creationId xmlns:a16="http://schemas.microsoft.com/office/drawing/2014/main" id="{E7FCF6F2-78CB-404C-B0DF-BDE1CCDA89A4}"/>
                </a:ext>
              </a:extLst>
            </p:cNvPr>
            <p:cNvSpPr/>
            <p:nvPr/>
          </p:nvSpPr>
          <p:spPr>
            <a:xfrm>
              <a:off x="1307533" y="1438080"/>
              <a:ext cx="72000" cy="72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Sev01">
              <a:extLst>
                <a:ext uri="{FF2B5EF4-FFF2-40B4-BE49-F238E27FC236}">
                  <a16:creationId xmlns:a16="http://schemas.microsoft.com/office/drawing/2014/main" id="{1576CF6F-0553-4F7A-812C-6D75D88C68F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48167" y="1317955"/>
              <a:ext cx="330226" cy="33022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051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2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Sev01">
              <a:extLst>
                <a:ext uri="{FF2B5EF4-FFF2-40B4-BE49-F238E27FC236}">
                  <a16:creationId xmlns:a16="http://schemas.microsoft.com/office/drawing/2014/main" id="{FB304E02-F326-41D0-B596-EBEC678BAE3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54660" y="1769246"/>
              <a:ext cx="330226" cy="33022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051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sz="2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Прямоугольник 21">
              <a:extLst>
                <a:ext uri="{FF2B5EF4-FFF2-40B4-BE49-F238E27FC236}">
                  <a16:creationId xmlns:a16="http://schemas.microsoft.com/office/drawing/2014/main" id="{897339E4-05D4-4BFC-A37B-FC241D5B873C}"/>
                </a:ext>
              </a:extLst>
            </p:cNvPr>
            <p:cNvSpPr/>
            <p:nvPr/>
          </p:nvSpPr>
          <p:spPr>
            <a:xfrm>
              <a:off x="56076" y="530397"/>
              <a:ext cx="8953506" cy="5909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>
                <a:lnSpc>
                  <a:spcPct val="90000"/>
                </a:lnSpc>
              </a:pPr>
              <a:r>
                <a:rPr lang="ru-RU" b="1" dirty="0">
                  <a:solidFill>
                    <a:srgbClr val="0051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ЗАҢ ЖОБАСЫДА АЗАМАТТЫҚ ҚОРҒАУ САЛАСЫНДА КЕЛЕСІ ТҮЗЕТУЛЕР ЕНГІЗУ ҰСЫНЫЛАДЫ:</a:t>
              </a:r>
            </a:p>
          </p:txBody>
        </p:sp>
        <p:sp>
          <p:nvSpPr>
            <p:cNvPr id="23" name="Rectangle 24">
              <a:extLst>
                <a:ext uri="{FF2B5EF4-FFF2-40B4-BE49-F238E27FC236}">
                  <a16:creationId xmlns:a16="http://schemas.microsoft.com/office/drawing/2014/main" id="{46685104-28CA-4CFD-A0FC-5F1C985444B3}"/>
                </a:ext>
              </a:extLst>
            </p:cNvPr>
            <p:cNvSpPr/>
            <p:nvPr/>
          </p:nvSpPr>
          <p:spPr>
            <a:xfrm rot="16200000" flipH="1">
              <a:off x="4538233" y="-3276898"/>
              <a:ext cx="45719" cy="8838440"/>
            </a:xfrm>
            <a:prstGeom prst="rect">
              <a:avLst/>
            </a:prstGeom>
            <a:pattFill prst="dkUpDiag">
              <a:fgClr>
                <a:srgbClr val="95C7F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FFFF"/>
                </a:solidFill>
              </a:endParaRPr>
            </a:p>
          </p:txBody>
        </p:sp>
        <p:cxnSp>
          <p:nvCxnSpPr>
            <p:cNvPr id="24" name="Прямая соединительная линия 23">
              <a:extLst>
                <a:ext uri="{FF2B5EF4-FFF2-40B4-BE49-F238E27FC236}">
                  <a16:creationId xmlns:a16="http://schemas.microsoft.com/office/drawing/2014/main" id="{AA4191AA-14AE-4132-89FA-FE0410BEA3A5}"/>
                </a:ext>
              </a:extLst>
            </p:cNvPr>
            <p:cNvCxnSpPr/>
            <p:nvPr/>
          </p:nvCxnSpPr>
          <p:spPr>
            <a:xfrm>
              <a:off x="854505" y="2355587"/>
              <a:ext cx="432048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Sev01">
              <a:extLst>
                <a:ext uri="{FF2B5EF4-FFF2-40B4-BE49-F238E27FC236}">
                  <a16:creationId xmlns:a16="http://schemas.microsoft.com/office/drawing/2014/main" id="{7085B535-9560-452D-A248-65FC664F006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62238" y="2199311"/>
              <a:ext cx="330226" cy="33022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051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en-US" sz="2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CBA848A5-78BA-475B-B26F-F1A2B25294FD}"/>
                </a:ext>
              </a:extLst>
            </p:cNvPr>
            <p:cNvSpPr txBox="1"/>
            <p:nvPr/>
          </p:nvSpPr>
          <p:spPr>
            <a:xfrm>
              <a:off x="1539295" y="2236110"/>
              <a:ext cx="7529827" cy="313930"/>
            </a:xfrm>
            <a:prstGeom prst="rect">
              <a:avLst/>
            </a:prstGeom>
            <a:noFill/>
          </p:spPr>
          <p:txBody>
            <a:bodyPr wrap="square" lIns="91438" tIns="45719" rIns="91438" bIns="45719">
              <a:spAutoFit/>
            </a:bodyPr>
            <a:lstStyle/>
            <a:p>
              <a:pPr marL="0" lvl="1" indent="0" algn="just" defTabSz="666734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мемлекеттік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материалдық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 резерв </a:t>
              </a: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мәселелері</a:t>
              </a:r>
              <a:endParaRPr lang="ru-RU" sz="16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Rectangle 24">
              <a:extLst>
                <a:ext uri="{FF2B5EF4-FFF2-40B4-BE49-F238E27FC236}">
                  <a16:creationId xmlns:a16="http://schemas.microsoft.com/office/drawing/2014/main" id="{A3C641D0-6998-4484-9E6F-AA0D43B5D6D4}"/>
                </a:ext>
              </a:extLst>
            </p:cNvPr>
            <p:cNvSpPr/>
            <p:nvPr/>
          </p:nvSpPr>
          <p:spPr>
            <a:xfrm rot="16200000" flipH="1">
              <a:off x="4530779" y="-3909475"/>
              <a:ext cx="45719" cy="8838440"/>
            </a:xfrm>
            <a:prstGeom prst="rect">
              <a:avLst/>
            </a:prstGeom>
            <a:pattFill prst="dkUpDiag">
              <a:fgClr>
                <a:srgbClr val="95C7F1"/>
              </a:fgClr>
              <a:bgClr>
                <a:schemeClr val="bg1"/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rgbClr val="FFFFFF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C81B8AE7-82D9-4A45-A7E8-5D7B8F83E923}"/>
                </a:ext>
              </a:extLst>
            </p:cNvPr>
            <p:cNvSpPr txBox="1"/>
            <p:nvPr/>
          </p:nvSpPr>
          <p:spPr>
            <a:xfrm>
              <a:off x="1556168" y="2648811"/>
              <a:ext cx="577406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өнеркәсіптік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қауіпсіздікті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қамтамасыз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ету</a:t>
              </a:r>
              <a:endParaRPr lang="aa-ET" sz="1600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1ECB9C4-295C-45BE-991D-63CDD3BC045C}"/>
                </a:ext>
              </a:extLst>
            </p:cNvPr>
            <p:cNvSpPr txBox="1"/>
            <p:nvPr/>
          </p:nvSpPr>
          <p:spPr>
            <a:xfrm>
              <a:off x="1556168" y="3121773"/>
              <a:ext cx="7523076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төтенше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жағдайлардың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салдарын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жою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жөніндегі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мәселелерді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жетілдіру</a:t>
              </a:r>
              <a:endParaRPr lang="aa-ET" sz="1600" dirty="0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9933EE1B-436F-4F14-8AB5-F82874E1ED1B}"/>
                </a:ext>
              </a:extLst>
            </p:cNvPr>
            <p:cNvSpPr txBox="1"/>
            <p:nvPr/>
          </p:nvSpPr>
          <p:spPr>
            <a:xfrm>
              <a:off x="1519223" y="3475944"/>
              <a:ext cx="7609730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/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оқиғалар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туралы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ақпаратты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қабылдау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және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өңдеу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және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басқару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органдарының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шұғыл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қызметтердің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өзара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іс-қимылы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бойынша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бірыңғай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тәсілді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қамтамасыз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ету</a:t>
              </a:r>
              <a:endParaRPr lang="aa-ET" sz="1600" dirty="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6AA43D62-B741-450E-991A-0FF7357E20EA}"/>
                </a:ext>
              </a:extLst>
            </p:cNvPr>
            <p:cNvSpPr txBox="1"/>
            <p:nvPr/>
          </p:nvSpPr>
          <p:spPr>
            <a:xfrm>
              <a:off x="1548542" y="4237363"/>
              <a:ext cx="7571094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азаматтық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қорғаныс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жөніндегі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нормаларды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жетілдіру</a:t>
              </a:r>
              <a:endParaRPr lang="aa-ET" sz="1600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18DF85E-85A2-4D0E-94E4-B3A32821D1DB}"/>
                </a:ext>
              </a:extLst>
            </p:cNvPr>
            <p:cNvSpPr txBox="1"/>
            <p:nvPr/>
          </p:nvSpPr>
          <p:spPr>
            <a:xfrm>
              <a:off x="1542783" y="4632773"/>
              <a:ext cx="7601217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төтенше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жағдайлардың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алдын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алу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жөніндегі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мәселелерді</a:t>
              </a:r>
              <a:r>
                <a:rPr lang="ru-RU" sz="1600" dirty="0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жетілдіру</a:t>
              </a:r>
              <a:endParaRPr lang="aa-ET" sz="1600" dirty="0"/>
            </a:p>
          </p:txBody>
        </p:sp>
        <p:cxnSp>
          <p:nvCxnSpPr>
            <p:cNvPr id="38" name="Прямая соединительная линия 37">
              <a:extLst>
                <a:ext uri="{FF2B5EF4-FFF2-40B4-BE49-F238E27FC236}">
                  <a16:creationId xmlns:a16="http://schemas.microsoft.com/office/drawing/2014/main" id="{F0287654-8E64-4B1C-9D5E-CA936DA8CF32}"/>
                </a:ext>
              </a:extLst>
            </p:cNvPr>
            <p:cNvCxnSpPr/>
            <p:nvPr/>
          </p:nvCxnSpPr>
          <p:spPr>
            <a:xfrm>
              <a:off x="864196" y="3355563"/>
              <a:ext cx="432048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>
              <a:extLst>
                <a:ext uri="{FF2B5EF4-FFF2-40B4-BE49-F238E27FC236}">
                  <a16:creationId xmlns:a16="http://schemas.microsoft.com/office/drawing/2014/main" id="{5FF4A701-A5D8-4A49-A360-D79DE085FB64}"/>
                </a:ext>
              </a:extLst>
            </p:cNvPr>
            <p:cNvCxnSpPr/>
            <p:nvPr/>
          </p:nvCxnSpPr>
          <p:spPr>
            <a:xfrm>
              <a:off x="864196" y="2815663"/>
              <a:ext cx="432048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Овал 39">
              <a:extLst>
                <a:ext uri="{FF2B5EF4-FFF2-40B4-BE49-F238E27FC236}">
                  <a16:creationId xmlns:a16="http://schemas.microsoft.com/office/drawing/2014/main" id="{D3B1A606-020C-4414-885A-015E456CE796}"/>
                </a:ext>
              </a:extLst>
            </p:cNvPr>
            <p:cNvSpPr/>
            <p:nvPr/>
          </p:nvSpPr>
          <p:spPr>
            <a:xfrm>
              <a:off x="1324802" y="2790837"/>
              <a:ext cx="72000" cy="72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Sev01">
              <a:extLst>
                <a:ext uri="{FF2B5EF4-FFF2-40B4-BE49-F238E27FC236}">
                  <a16:creationId xmlns:a16="http://schemas.microsoft.com/office/drawing/2014/main" id="{47EB0038-0A55-4C7F-95C8-F8C44FD0C96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65436" y="2670712"/>
              <a:ext cx="330226" cy="33022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051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endParaRPr lang="en-US" sz="2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Sev01">
              <a:extLst>
                <a:ext uri="{FF2B5EF4-FFF2-40B4-BE49-F238E27FC236}">
                  <a16:creationId xmlns:a16="http://schemas.microsoft.com/office/drawing/2014/main" id="{2F30D314-EC5A-4A9F-846F-5951A5A8313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71929" y="3199287"/>
              <a:ext cx="330226" cy="33022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051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endParaRPr lang="en-US" sz="2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3" name="Прямая соединительная линия 42">
              <a:extLst>
                <a:ext uri="{FF2B5EF4-FFF2-40B4-BE49-F238E27FC236}">
                  <a16:creationId xmlns:a16="http://schemas.microsoft.com/office/drawing/2014/main" id="{5FC29042-5E3B-4DBE-9C34-D0F1766E12BA}"/>
                </a:ext>
              </a:extLst>
            </p:cNvPr>
            <p:cNvCxnSpPr/>
            <p:nvPr/>
          </p:nvCxnSpPr>
          <p:spPr>
            <a:xfrm>
              <a:off x="871774" y="3869342"/>
              <a:ext cx="432048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Sev01">
              <a:extLst>
                <a:ext uri="{FF2B5EF4-FFF2-40B4-BE49-F238E27FC236}">
                  <a16:creationId xmlns:a16="http://schemas.microsoft.com/office/drawing/2014/main" id="{D3CD7D69-D9C9-4B24-BB70-E561E2855D3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79507" y="3713066"/>
              <a:ext cx="330226" cy="33022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051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  <a:endParaRPr lang="en-US" sz="2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5" name="Прямая соединительная линия 44">
              <a:extLst>
                <a:ext uri="{FF2B5EF4-FFF2-40B4-BE49-F238E27FC236}">
                  <a16:creationId xmlns:a16="http://schemas.microsoft.com/office/drawing/2014/main" id="{E1D08718-0EB2-4504-98B1-2A99D442AAE8}"/>
                </a:ext>
              </a:extLst>
            </p:cNvPr>
            <p:cNvCxnSpPr/>
            <p:nvPr/>
          </p:nvCxnSpPr>
          <p:spPr>
            <a:xfrm>
              <a:off x="881264" y="4800904"/>
              <a:ext cx="432048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>
              <a:extLst>
                <a:ext uri="{FF2B5EF4-FFF2-40B4-BE49-F238E27FC236}">
                  <a16:creationId xmlns:a16="http://schemas.microsoft.com/office/drawing/2014/main" id="{9CC9C719-B05C-43DD-ACFF-0C0097BB8090}"/>
                </a:ext>
              </a:extLst>
            </p:cNvPr>
            <p:cNvCxnSpPr/>
            <p:nvPr/>
          </p:nvCxnSpPr>
          <p:spPr>
            <a:xfrm>
              <a:off x="881264" y="4357596"/>
              <a:ext cx="432048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Овал 46">
              <a:extLst>
                <a:ext uri="{FF2B5EF4-FFF2-40B4-BE49-F238E27FC236}">
                  <a16:creationId xmlns:a16="http://schemas.microsoft.com/office/drawing/2014/main" id="{7CB2BF40-521B-4A54-90FB-D445D35093DB}"/>
                </a:ext>
              </a:extLst>
            </p:cNvPr>
            <p:cNvSpPr/>
            <p:nvPr/>
          </p:nvSpPr>
          <p:spPr>
            <a:xfrm>
              <a:off x="1341870" y="4332770"/>
              <a:ext cx="72000" cy="72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Sev01">
              <a:extLst>
                <a:ext uri="{FF2B5EF4-FFF2-40B4-BE49-F238E27FC236}">
                  <a16:creationId xmlns:a16="http://schemas.microsoft.com/office/drawing/2014/main" id="{CC532D66-AA42-4EE0-93EA-D1227D4FAE9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82504" y="4212645"/>
              <a:ext cx="330226" cy="33022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051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  <a:endParaRPr lang="en-US" sz="2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Sev01">
              <a:extLst>
                <a:ext uri="{FF2B5EF4-FFF2-40B4-BE49-F238E27FC236}">
                  <a16:creationId xmlns:a16="http://schemas.microsoft.com/office/drawing/2014/main" id="{A17E2DD7-ADA9-4307-8B82-7A1090766CF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88997" y="4644628"/>
              <a:ext cx="330226" cy="33022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051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</a:t>
              </a:r>
              <a:endParaRPr lang="en-US" sz="2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2" name="Прямая соединительная линия 51">
              <a:extLst>
                <a:ext uri="{FF2B5EF4-FFF2-40B4-BE49-F238E27FC236}">
                  <a16:creationId xmlns:a16="http://schemas.microsoft.com/office/drawing/2014/main" id="{4E610568-C462-4D34-AD08-9AF7E8EF589D}"/>
                </a:ext>
              </a:extLst>
            </p:cNvPr>
            <p:cNvCxnSpPr>
              <a:cxnSpLocks/>
            </p:cNvCxnSpPr>
            <p:nvPr/>
          </p:nvCxnSpPr>
          <p:spPr>
            <a:xfrm>
              <a:off x="48786" y="334782"/>
              <a:ext cx="9045443" cy="0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6A7B1E84-9066-4F03-A11D-0076A626A9D5}"/>
                </a:ext>
              </a:extLst>
            </p:cNvPr>
            <p:cNvSpPr txBox="1"/>
            <p:nvPr/>
          </p:nvSpPr>
          <p:spPr>
            <a:xfrm>
              <a:off x="-36345" y="11627"/>
              <a:ext cx="9135897" cy="369302"/>
            </a:xfrm>
            <a:prstGeom prst="rect">
              <a:avLst/>
            </a:prstGeom>
            <a:noFill/>
          </p:spPr>
          <p:txBody>
            <a:bodyPr wrap="square" lIns="91412" tIns="45705" rIns="91412" bIns="45705" rtlCol="0">
              <a:spAutoFit/>
            </a:bodyPr>
            <a:lstStyle>
              <a:defPPr>
                <a:defRPr lang="en-US"/>
              </a:defPPr>
              <a:lvl1pPr algn="ctr">
                <a:defRPr sz="1800" b="1">
                  <a:solidFill>
                    <a:srgbClr val="4472C4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defTabSz="291521"/>
              <a:r>
                <a:rPr lang="ru-RU" dirty="0"/>
                <a:t>ЗАҢ ЖОБАЛАУ ҚЫЗМЕТІ</a:t>
              </a:r>
              <a:endParaRPr lang="kk-KZ" dirty="0"/>
            </a:p>
          </p:txBody>
        </p:sp>
        <p:pic>
          <p:nvPicPr>
            <p:cNvPr id="56" name="Рисунок 55">
              <a:extLst>
                <a:ext uri="{FF2B5EF4-FFF2-40B4-BE49-F238E27FC236}">
                  <a16:creationId xmlns:a16="http://schemas.microsoft.com/office/drawing/2014/main" id="{A5347B4A-962E-4CB8-911A-08EB67CAE93E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10000" b="90000" l="10000" r="90000">
                          <a14:foregroundMark x1="42222" y1="36719" x2="42222" y2="36719"/>
                          <a14:foregroundMark x1="43667" y1="21563" x2="43667" y2="21563"/>
                          <a14:foregroundMark x1="56778" y1="22344" x2="56778" y2="22344"/>
                          <a14:foregroundMark x1="50667" y1="44063" x2="50667" y2="44063"/>
                          <a14:foregroundMark x1="49556" y1="55937" x2="49556" y2="55937"/>
                          <a14:foregroundMark x1="29667" y1="60000" x2="29667" y2="60000"/>
                          <a14:foregroundMark x1="51222" y1="57500" x2="51222" y2="57500"/>
                          <a14:foregroundMark x1="44111" y1="57656" x2="44111" y2="57656"/>
                          <a14:foregroundMark x1="39889" y1="55937" x2="39889" y2="55937"/>
                          <a14:foregroundMark x1="40000" y1="54531" x2="40000" y2="54531"/>
                          <a14:foregroundMark x1="48778" y1="44688" x2="48778" y2="44688"/>
                          <a14:foregroundMark x1="50222" y1="53906" x2="50222" y2="53906"/>
                          <a14:foregroundMark x1="51333" y1="51406" x2="51333" y2="51406"/>
                          <a14:foregroundMark x1="52333" y1="50938" x2="52333" y2="50938"/>
                          <a14:foregroundMark x1="52444" y1="52812" x2="52778" y2="53281"/>
                          <a14:foregroundMark x1="53667" y1="54531" x2="53667" y2="54531"/>
                          <a14:foregroundMark x1="54222" y1="57500" x2="54222" y2="57500"/>
                          <a14:foregroundMark x1="58111" y1="55156" x2="58111" y2="55156"/>
                          <a14:foregroundMark x1="63000" y1="52969" x2="63000" y2="52969"/>
                          <a14:foregroundMark x1="65444" y1="52188" x2="65444" y2="52188"/>
                          <a14:foregroundMark x1="37444" y1="52812" x2="37444" y2="528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110" r="9418"/>
            <a:stretch/>
          </p:blipFill>
          <p:spPr>
            <a:xfrm>
              <a:off x="112603" y="1178863"/>
              <a:ext cx="575636" cy="508680"/>
            </a:xfrm>
            <a:prstGeom prst="rect">
              <a:avLst/>
            </a:prstGeom>
          </p:spPr>
        </p:pic>
        <p:pic>
          <p:nvPicPr>
            <p:cNvPr id="58" name="Рисунок 57">
              <a:extLst>
                <a:ext uri="{FF2B5EF4-FFF2-40B4-BE49-F238E27FC236}">
                  <a16:creationId xmlns:a16="http://schemas.microsoft.com/office/drawing/2014/main" id="{E351BE02-347A-4AB4-A436-7D2EC5AF90A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2344" b="94531" l="10000" r="90000">
                          <a14:foregroundMark x1="37667" y1="21484" x2="37667" y2="21484"/>
                          <a14:foregroundMark x1="55333" y1="2344" x2="55333" y2="2344"/>
                          <a14:foregroundMark x1="45778" y1="94531" x2="45778" y2="94531"/>
                          <a14:foregroundMark x1="52222" y1="43945" x2="52222" y2="4394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801" r="27986"/>
            <a:stretch/>
          </p:blipFill>
          <p:spPr>
            <a:xfrm>
              <a:off x="157464" y="1662975"/>
              <a:ext cx="444541" cy="407934"/>
            </a:xfrm>
            <a:prstGeom prst="rect">
              <a:avLst/>
            </a:prstGeom>
          </p:spPr>
        </p:pic>
        <p:pic>
          <p:nvPicPr>
            <p:cNvPr id="60" name="Рисунок 59">
              <a:extLst>
                <a:ext uri="{FF2B5EF4-FFF2-40B4-BE49-F238E27FC236}">
                  <a16:creationId xmlns:a16="http://schemas.microsoft.com/office/drawing/2014/main" id="{BFC7BB2F-EFD7-486F-9F9D-951FDCEBE7A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540" y="2124510"/>
              <a:ext cx="409140" cy="409140"/>
            </a:xfrm>
            <a:prstGeom prst="rect">
              <a:avLst/>
            </a:prstGeom>
          </p:spPr>
        </p:pic>
        <p:pic>
          <p:nvPicPr>
            <p:cNvPr id="62" name="Рисунок 61">
              <a:extLst>
                <a:ext uri="{FF2B5EF4-FFF2-40B4-BE49-F238E27FC236}">
                  <a16:creationId xmlns:a16="http://schemas.microsoft.com/office/drawing/2014/main" id="{303E6D0E-4033-4255-879C-C15276DCCDB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414" y="2579034"/>
              <a:ext cx="412012" cy="412012"/>
            </a:xfrm>
            <a:prstGeom prst="rect">
              <a:avLst/>
            </a:prstGeom>
          </p:spPr>
        </p:pic>
        <p:pic>
          <p:nvPicPr>
            <p:cNvPr id="68" name="Рисунок 67">
              <a:extLst>
                <a:ext uri="{FF2B5EF4-FFF2-40B4-BE49-F238E27FC236}">
                  <a16:creationId xmlns:a16="http://schemas.microsoft.com/office/drawing/2014/main" id="{C0CD5CC6-A5BA-4FC6-AE81-213ABE5CE94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BEBA8EAE-BF5A-486C-A8C5-ECC9F3942E4B}">
                  <a14:imgProps xmlns:a14="http://schemas.microsoft.com/office/drawing/2010/main">
                    <a14:imgLayer r:embed="rId9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622" y="4162525"/>
              <a:ext cx="440567" cy="380346"/>
            </a:xfrm>
            <a:prstGeom prst="rect">
              <a:avLst/>
            </a:prstGeom>
          </p:spPr>
        </p:pic>
        <p:pic>
          <p:nvPicPr>
            <p:cNvPr id="70" name="Рисунок 69">
              <a:extLst>
                <a:ext uri="{FF2B5EF4-FFF2-40B4-BE49-F238E27FC236}">
                  <a16:creationId xmlns:a16="http://schemas.microsoft.com/office/drawing/2014/main" id="{93985B74-EB05-4AE0-9D72-CFD2207FBD3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080" y="3676023"/>
              <a:ext cx="389307" cy="389307"/>
            </a:xfrm>
            <a:prstGeom prst="rect">
              <a:avLst/>
            </a:prstGeom>
          </p:spPr>
        </p:pic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C5FFB9B3-C6A5-415D-8B70-46FC1B9D0F96}"/>
                </a:ext>
              </a:extLst>
            </p:cNvPr>
            <p:cNvSpPr txBox="1"/>
            <p:nvPr/>
          </p:nvSpPr>
          <p:spPr>
            <a:xfrm>
              <a:off x="8774349" y="4937314"/>
              <a:ext cx="378163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ru-RU" sz="9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r>
                <a:rPr lang="en-US" sz="9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ru-RU" sz="9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" name="Рисунок 1"/>
            <p:cNvPicPr>
              <a:picLocks noChangeAspect="1"/>
            </p:cNvPicPr>
            <p:nvPr/>
          </p:nvPicPr>
          <p:blipFill>
            <a:blip r:embed="rId11" cstate="print">
              <a:extLst>
                <a:ext uri="{BEBA8EAE-BF5A-486C-A8C5-ECC9F3942E4B}">
                  <a14:imgProps xmlns:a14="http://schemas.microsoft.com/office/drawing/2010/main">
                    <a14:imgLayer r:embed="rId12">
                      <a14:imgEffect>
                        <a14:backgroundRemoval t="0" b="100000" l="0" r="100000">
                          <a14:foregroundMark x1="46552" y1="25097" x2="46552" y2="2509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936" y="4612360"/>
              <a:ext cx="447916" cy="333364"/>
            </a:xfrm>
            <a:prstGeom prst="rect">
              <a:avLst/>
            </a:prstGeom>
          </p:spPr>
        </p:pic>
        <p:pic>
          <p:nvPicPr>
            <p:cNvPr id="3" name="Рисунок 2"/>
            <p:cNvPicPr>
              <a:picLocks noChangeAspect="1"/>
            </p:cNvPicPr>
            <p:nvPr/>
          </p:nvPicPr>
          <p:blipFill rotWithShape="1"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083" t="36942" r="19110" b="37211"/>
            <a:stretch/>
          </p:blipFill>
          <p:spPr>
            <a:xfrm>
              <a:off x="175516" y="3166430"/>
              <a:ext cx="494517" cy="3569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40589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B8B1B06-336E-4D6E-8F7B-8BA0DC0BD66F}"/>
              </a:ext>
            </a:extLst>
          </p:cNvPr>
          <p:cNvSpPr txBox="1"/>
          <p:nvPr/>
        </p:nvSpPr>
        <p:spPr>
          <a:xfrm>
            <a:off x="2286000" y="2134948"/>
            <a:ext cx="4572000" cy="496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9388" algn="ctr">
              <a:lnSpc>
                <a:spcPct val="150000"/>
              </a:lnSpc>
              <a:spcAft>
                <a:spcPts val="1000"/>
              </a:spcAft>
            </a:pPr>
            <a:r>
              <a:rPr lang="ru-RU" sz="2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Назарларыңызға</a:t>
            </a:r>
            <a:r>
              <a:rPr lang="ru-RU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рахмет</a:t>
            </a:r>
            <a:r>
              <a:rPr lang="ru-RU" sz="2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! </a:t>
            </a:r>
            <a:endParaRPr lang="aa-ET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761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6D720CE4-B9D3-4250-AF8D-9AD61209F34E}"/>
              </a:ext>
            </a:extLst>
          </p:cNvPr>
          <p:cNvCxnSpPr>
            <a:cxnSpLocks/>
          </p:cNvCxnSpPr>
          <p:nvPr/>
        </p:nvCxnSpPr>
        <p:spPr>
          <a:xfrm>
            <a:off x="48786" y="334782"/>
            <a:ext cx="9045443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DFE37A80-1706-1D8E-1F26-E08AE7820636}"/>
              </a:ext>
            </a:extLst>
          </p:cNvPr>
          <p:cNvSpPr txBox="1"/>
          <p:nvPr/>
        </p:nvSpPr>
        <p:spPr>
          <a:xfrm>
            <a:off x="8941777" y="4937314"/>
            <a:ext cx="210735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ru-RU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618D1D3B-FCE7-4592-A61D-2E51D4B1E5A8}"/>
              </a:ext>
            </a:extLst>
          </p:cNvPr>
          <p:cNvSpPr txBox="1"/>
          <p:nvPr/>
        </p:nvSpPr>
        <p:spPr>
          <a:xfrm>
            <a:off x="-36345" y="11627"/>
            <a:ext cx="9135897" cy="369302"/>
          </a:xfrm>
          <a:prstGeom prst="rect">
            <a:avLst/>
          </a:prstGeom>
          <a:noFill/>
        </p:spPr>
        <p:txBody>
          <a:bodyPr wrap="square" lIns="91412" tIns="45705" rIns="91412" bIns="45705" rtlCol="0">
            <a:spAutoFit/>
          </a:bodyPr>
          <a:lstStyle>
            <a:defPPr>
              <a:defRPr lang="en-US"/>
            </a:defPPr>
            <a:lvl1pPr algn="ctr">
              <a:defRPr sz="1800" b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291521"/>
            <a:r>
              <a:rPr lang="ru-RU" dirty="0"/>
              <a:t>ЖЕДЕЛ-ҚЫЗМЕТТІК ЖҰМЫС</a:t>
            </a:r>
            <a:endParaRPr lang="kk-KZ" dirty="0"/>
          </a:p>
        </p:txBody>
      </p:sp>
      <p:graphicFrame>
        <p:nvGraphicFramePr>
          <p:cNvPr id="61" name="Диаграмма 60"/>
          <p:cNvGraphicFramePr/>
          <p:nvPr>
            <p:extLst>
              <p:ext uri="{D42A27DB-BD31-4B8C-83A1-F6EECF244321}">
                <p14:modId xmlns:p14="http://schemas.microsoft.com/office/powerpoint/2010/main" val="3314307074"/>
              </p:ext>
            </p:extLst>
          </p:nvPr>
        </p:nvGraphicFramePr>
        <p:xfrm>
          <a:off x="4813508" y="406976"/>
          <a:ext cx="4444437" cy="2224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" name="Прямоугольник 63"/>
          <p:cNvSpPr/>
          <p:nvPr/>
        </p:nvSpPr>
        <p:spPr>
          <a:xfrm>
            <a:off x="4669720" y="733383"/>
            <a:ext cx="2998578" cy="66941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9384" indent="-179384">
              <a:lnSpc>
                <a:spcPts val="1500"/>
              </a:lnSpc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8 694 </a:t>
            </a:r>
            <a:r>
              <a:rPr lang="ru-RU" sz="1100" i="1" dirty="0"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ru-RU" sz="1100" i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+</a:t>
            </a:r>
            <a:r>
              <a:rPr lang="ru-RU" sz="1100" b="1" i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3,3%</a:t>
            </a:r>
            <a:r>
              <a:rPr lang="ru-RU" sz="1100" i="1" dirty="0">
                <a:latin typeface="Arial" panose="020B0604020202020204" pitchFamily="34" charset="0"/>
                <a:ea typeface="Times New Roman" panose="02020603050405020304" pitchFamily="18" charset="0"/>
              </a:rPr>
              <a:t>) </a:t>
            </a:r>
            <a:r>
              <a:rPr lang="ru-RU" sz="1400" dirty="0">
                <a:latin typeface="Arial" panose="020B0604020202020204" pitchFamily="34" charset="0"/>
                <a:ea typeface="Times New Roman" panose="02020603050405020304" pitchFamily="18" charset="0"/>
              </a:rPr>
              <a:t>ТЖ </a:t>
            </a:r>
            <a:r>
              <a:rPr lang="ru-RU" sz="1400" dirty="0" err="1">
                <a:latin typeface="Arial" panose="020B0604020202020204" pitchFamily="34" charset="0"/>
                <a:ea typeface="Times New Roman" panose="02020603050405020304" pitchFamily="18" charset="0"/>
              </a:rPr>
              <a:t>тіркелді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79384" indent="-179384">
              <a:lnSpc>
                <a:spcPts val="1500"/>
              </a:lnSpc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1 250</a:t>
            </a:r>
            <a:r>
              <a:rPr lang="ru-RU" sz="11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100" i="1" dirty="0"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ru-RU" sz="1100" i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</a:t>
            </a:r>
            <a:r>
              <a:rPr lang="ru-RU" sz="1100" b="1" i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7%</a:t>
            </a:r>
            <a:r>
              <a:rPr lang="ru-RU" sz="1100" i="1" dirty="0"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r>
              <a:rPr lang="ru-RU" sz="1200" i="1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spc="50" dirty="0" err="1">
                <a:latin typeface="Arial" panose="020B0604020202020204" pitchFamily="34" charset="0"/>
                <a:ea typeface="Times New Roman" panose="02020603050405020304" pitchFamily="18" charset="0"/>
              </a:rPr>
              <a:t>адам</a:t>
            </a:r>
            <a:r>
              <a:rPr lang="ru-RU" sz="1400" spc="5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spc="50" dirty="0" err="1">
                <a:latin typeface="Arial" panose="020B0604020202020204" pitchFamily="34" charset="0"/>
                <a:ea typeface="Times New Roman" panose="02020603050405020304" pitchFamily="18" charset="0"/>
              </a:rPr>
              <a:t>зардап</a:t>
            </a:r>
            <a:r>
              <a:rPr lang="ru-RU" sz="1400" spc="5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spc="50" dirty="0" err="1">
                <a:latin typeface="Arial" panose="020B0604020202020204" pitchFamily="34" charset="0"/>
                <a:ea typeface="Times New Roman" panose="02020603050405020304" pitchFamily="18" charset="0"/>
              </a:rPr>
              <a:t>шекті</a:t>
            </a:r>
            <a:r>
              <a:rPr lang="ru-RU" sz="1400" spc="5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ru-RU" sz="1200" spc="5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79384" indent="-179384">
              <a:lnSpc>
                <a:spcPts val="1500"/>
              </a:lnSpc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495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100" i="1" dirty="0"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ru-RU" sz="1100" i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</a:t>
            </a:r>
            <a:r>
              <a:rPr lang="ru-RU" sz="1100" b="1" i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0,2%</a:t>
            </a:r>
            <a:r>
              <a:rPr lang="ru-RU" sz="1100" i="1" dirty="0"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r>
              <a:rPr lang="ru-RU" sz="1200" i="1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Times New Roman" panose="02020603050405020304" pitchFamily="18" charset="0"/>
              </a:rPr>
              <a:t>адам</a:t>
            </a:r>
            <a:r>
              <a:rPr lang="ru-RU" sz="14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Times New Roman" panose="02020603050405020304" pitchFamily="18" charset="0"/>
              </a:rPr>
              <a:t>қаза</a:t>
            </a:r>
            <a:r>
              <a:rPr lang="ru-RU" sz="14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Times New Roman" panose="02020603050405020304" pitchFamily="18" charset="0"/>
              </a:rPr>
              <a:t>тапты</a:t>
            </a:r>
            <a:endParaRPr lang="ru-RU" sz="1200" i="1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CDBF8095-0B93-461F-9850-5592B94D20BA}"/>
              </a:ext>
            </a:extLst>
          </p:cNvPr>
          <p:cNvSpPr/>
          <p:nvPr/>
        </p:nvSpPr>
        <p:spPr>
          <a:xfrm>
            <a:off x="4726647" y="456773"/>
            <a:ext cx="3272434" cy="25166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 sz="1800"/>
          </a:p>
        </p:txBody>
      </p:sp>
      <p:sp>
        <p:nvSpPr>
          <p:cNvPr id="73" name="Прямоугольник 72">
            <a:extLst>
              <a:ext uri="{FF2B5EF4-FFF2-40B4-BE49-F238E27FC236}">
                <a16:creationId xmlns:a16="http://schemas.microsoft.com/office/drawing/2014/main" id="{FE54932C-75CA-4DF4-8E18-2110EC1A5735}"/>
              </a:ext>
            </a:extLst>
          </p:cNvPr>
          <p:cNvSpPr/>
          <p:nvPr/>
        </p:nvSpPr>
        <p:spPr>
          <a:xfrm>
            <a:off x="4705462" y="433977"/>
            <a:ext cx="334721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2023 ЖЫЛДЫҢ 8 АЙЫНДА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86A4FF8C-54DB-4EE1-AA83-F6E123C1E19C}"/>
              </a:ext>
            </a:extLst>
          </p:cNvPr>
          <p:cNvSpPr txBox="1"/>
          <p:nvPr/>
        </p:nvSpPr>
        <p:spPr>
          <a:xfrm>
            <a:off x="7852932" y="791951"/>
            <a:ext cx="446823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-6,9</a:t>
            </a:r>
            <a:r>
              <a:rPr lang="en-US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E86C855-642B-465E-A88D-9A0088F1C412}"/>
              </a:ext>
            </a:extLst>
          </p:cNvPr>
          <p:cNvSpPr txBox="1"/>
          <p:nvPr/>
        </p:nvSpPr>
        <p:spPr>
          <a:xfrm>
            <a:off x="5051917" y="1786094"/>
            <a:ext cx="5161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-32,9</a:t>
            </a:r>
            <a:r>
              <a:rPr lang="en-US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8A9CC134-26E3-451D-9974-408650506DA6}"/>
              </a:ext>
            </a:extLst>
          </p:cNvPr>
          <p:cNvSpPr txBox="1"/>
          <p:nvPr/>
        </p:nvSpPr>
        <p:spPr>
          <a:xfrm>
            <a:off x="5387225" y="1785278"/>
            <a:ext cx="5161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-1,2</a:t>
            </a:r>
            <a:r>
              <a:rPr lang="en-US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96085AE-1D10-47BD-BBBF-B574F8D4BD20}"/>
              </a:ext>
            </a:extLst>
          </p:cNvPr>
          <p:cNvSpPr txBox="1"/>
          <p:nvPr/>
        </p:nvSpPr>
        <p:spPr>
          <a:xfrm>
            <a:off x="5719054" y="1770486"/>
            <a:ext cx="5161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+7,1</a:t>
            </a:r>
            <a:r>
              <a:rPr lang="en-US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2DEB6B49-1BCC-419C-8EC3-98009311B220}"/>
              </a:ext>
            </a:extLst>
          </p:cNvPr>
          <p:cNvSpPr txBox="1"/>
          <p:nvPr/>
        </p:nvSpPr>
        <p:spPr>
          <a:xfrm>
            <a:off x="8123121" y="923005"/>
            <a:ext cx="59370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-11,2</a:t>
            </a:r>
            <a:r>
              <a:rPr lang="en-US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BA84F8A4-1B38-415C-9D8C-12AD76738D7A}"/>
              </a:ext>
            </a:extLst>
          </p:cNvPr>
          <p:cNvSpPr txBox="1"/>
          <p:nvPr/>
        </p:nvSpPr>
        <p:spPr>
          <a:xfrm>
            <a:off x="8492834" y="891301"/>
            <a:ext cx="5161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+2,4</a:t>
            </a:r>
            <a:r>
              <a:rPr lang="en-US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BB4A9BFA-0BD4-4492-82C7-74CFE6908F62}"/>
              </a:ext>
            </a:extLst>
          </p:cNvPr>
          <p:cNvSpPr txBox="1"/>
          <p:nvPr/>
        </p:nvSpPr>
        <p:spPr>
          <a:xfrm>
            <a:off x="6782475" y="1857963"/>
            <a:ext cx="5161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+8,9</a:t>
            </a:r>
            <a:r>
              <a:rPr lang="en-US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8FB7D697-2B82-4E5C-B293-2E5929BA649A}"/>
              </a:ext>
            </a:extLst>
          </p:cNvPr>
          <p:cNvSpPr txBox="1"/>
          <p:nvPr/>
        </p:nvSpPr>
        <p:spPr>
          <a:xfrm>
            <a:off x="7109460" y="1877809"/>
            <a:ext cx="5161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-25,8</a:t>
            </a:r>
            <a:r>
              <a:rPr lang="en-US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9C736843-1BE5-4392-85C5-11ABE97C8228}"/>
              </a:ext>
            </a:extLst>
          </p:cNvPr>
          <p:cNvSpPr txBox="1"/>
          <p:nvPr/>
        </p:nvSpPr>
        <p:spPr>
          <a:xfrm>
            <a:off x="6442184" y="1877809"/>
            <a:ext cx="5161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+43,2</a:t>
            </a:r>
            <a:r>
              <a:rPr lang="en-US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5" name="Диаграмма 94"/>
          <p:cNvGraphicFramePr/>
          <p:nvPr>
            <p:extLst>
              <p:ext uri="{D42A27DB-BD31-4B8C-83A1-F6EECF244321}">
                <p14:modId xmlns:p14="http://schemas.microsoft.com/office/powerpoint/2010/main" val="3805960332"/>
              </p:ext>
            </p:extLst>
          </p:nvPr>
        </p:nvGraphicFramePr>
        <p:xfrm>
          <a:off x="4592066" y="3328051"/>
          <a:ext cx="4301627" cy="1861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0" name="TextBox 99"/>
          <p:cNvSpPr txBox="1"/>
          <p:nvPr/>
        </p:nvSpPr>
        <p:spPr>
          <a:xfrm>
            <a:off x="5020580" y="3546961"/>
            <a:ext cx="49173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+13,7%</a:t>
            </a:r>
            <a:endParaRPr lang="ru-RU" sz="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5323243" y="3604939"/>
            <a:ext cx="44604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-1,8%</a:t>
            </a:r>
            <a:endParaRPr lang="ru-RU" sz="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6017660" y="4399880"/>
            <a:ext cx="485595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-13,2%</a:t>
            </a:r>
            <a:endParaRPr lang="ru-RU" sz="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6334584" y="4387282"/>
            <a:ext cx="446049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-0,7%</a:t>
            </a:r>
            <a:endParaRPr lang="ru-RU" sz="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E156C60-020D-45A2-ADC7-A253DD0F0340}"/>
              </a:ext>
            </a:extLst>
          </p:cNvPr>
          <p:cNvSpPr txBox="1"/>
          <p:nvPr/>
        </p:nvSpPr>
        <p:spPr>
          <a:xfrm>
            <a:off x="4742796" y="3694489"/>
            <a:ext cx="5161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-8,7</a:t>
            </a:r>
            <a:r>
              <a:rPr lang="en-US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C8F2CC81-DA14-469C-BBAB-CB7FFE9E9A0F}"/>
              </a:ext>
            </a:extLst>
          </p:cNvPr>
          <p:cNvSpPr txBox="1"/>
          <p:nvPr/>
        </p:nvSpPr>
        <p:spPr>
          <a:xfrm>
            <a:off x="5667714" y="4310852"/>
            <a:ext cx="5161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+15,2</a:t>
            </a:r>
            <a:r>
              <a:rPr lang="en-US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FDDEE587-E7DC-44EE-AF30-F48F7D9729B4}"/>
              </a:ext>
            </a:extLst>
          </p:cNvPr>
          <p:cNvSpPr txBox="1"/>
          <p:nvPr/>
        </p:nvSpPr>
        <p:spPr>
          <a:xfrm>
            <a:off x="6700258" y="4283331"/>
            <a:ext cx="5161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-28,7</a:t>
            </a:r>
            <a:r>
              <a:rPr lang="en-US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2CA6CB07-379A-4B1C-B812-9DCB9218A082}"/>
              </a:ext>
            </a:extLst>
          </p:cNvPr>
          <p:cNvSpPr txBox="1"/>
          <p:nvPr/>
        </p:nvSpPr>
        <p:spPr>
          <a:xfrm>
            <a:off x="6983773" y="4378427"/>
            <a:ext cx="51614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-32,7</a:t>
            </a:r>
            <a:r>
              <a:rPr lang="en-US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755417B5-0F7A-4FBF-987F-6F938B962856}"/>
              </a:ext>
            </a:extLst>
          </p:cNvPr>
          <p:cNvSpPr txBox="1"/>
          <p:nvPr/>
        </p:nvSpPr>
        <p:spPr>
          <a:xfrm>
            <a:off x="7292560" y="4378427"/>
            <a:ext cx="45548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+3,4</a:t>
            </a:r>
            <a:r>
              <a:rPr lang="en-US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B0B5A495-0941-4072-A2F9-B8FE63144A0E}"/>
              </a:ext>
            </a:extLst>
          </p:cNvPr>
          <p:cNvSpPr txBox="1"/>
          <p:nvPr/>
        </p:nvSpPr>
        <p:spPr>
          <a:xfrm>
            <a:off x="7778219" y="4490620"/>
            <a:ext cx="432528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-16</a:t>
            </a:r>
            <a:r>
              <a:rPr lang="en-US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9B960CC4-A90F-4174-B0F5-DF7A118ED281}"/>
              </a:ext>
            </a:extLst>
          </p:cNvPr>
          <p:cNvSpPr txBox="1"/>
          <p:nvPr/>
        </p:nvSpPr>
        <p:spPr>
          <a:xfrm>
            <a:off x="8286901" y="4478455"/>
            <a:ext cx="455492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+5,7</a:t>
            </a:r>
            <a:r>
              <a:rPr lang="en-US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Прямоугольник 120"/>
          <p:cNvSpPr/>
          <p:nvPr/>
        </p:nvSpPr>
        <p:spPr>
          <a:xfrm>
            <a:off x="4723015" y="2555822"/>
            <a:ext cx="4420985" cy="35284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/>
          </a:p>
        </p:txBody>
      </p:sp>
      <p:sp>
        <p:nvSpPr>
          <p:cNvPr id="127" name="Прямоугольник: скругленные углы 9">
            <a:extLst>
              <a:ext uri="{FF2B5EF4-FFF2-40B4-BE49-F238E27FC236}">
                <a16:creationId xmlns:a16="http://schemas.microsoft.com/office/drawing/2014/main" id="{FEF22C2E-E2EA-2178-C972-02EA119FBC04}"/>
              </a:ext>
            </a:extLst>
          </p:cNvPr>
          <p:cNvSpPr/>
          <p:nvPr/>
        </p:nvSpPr>
        <p:spPr>
          <a:xfrm>
            <a:off x="155744" y="713957"/>
            <a:ext cx="4037032" cy="4102997"/>
          </a:xfrm>
          <a:prstGeom prst="roundRect">
            <a:avLst>
              <a:gd name="adj" fmla="val 2993"/>
            </a:avLst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13"/>
          </a:p>
        </p:txBody>
      </p:sp>
      <p:sp>
        <p:nvSpPr>
          <p:cNvPr id="128" name="Прямоугольник 127">
            <a:extLst>
              <a:ext uri="{FF2B5EF4-FFF2-40B4-BE49-F238E27FC236}">
                <a16:creationId xmlns:a16="http://schemas.microsoft.com/office/drawing/2014/main" id="{8D465621-3108-4BD4-A934-09E45D175D15}"/>
              </a:ext>
            </a:extLst>
          </p:cNvPr>
          <p:cNvSpPr/>
          <p:nvPr/>
        </p:nvSpPr>
        <p:spPr>
          <a:xfrm>
            <a:off x="140115" y="2624203"/>
            <a:ext cx="4068290" cy="51688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aa-ET" sz="1013"/>
          </a:p>
        </p:txBody>
      </p:sp>
      <p:cxnSp>
        <p:nvCxnSpPr>
          <p:cNvPr id="130" name="Прямая соединительная линия 129">
            <a:extLst>
              <a:ext uri="{FF2B5EF4-FFF2-40B4-BE49-F238E27FC236}">
                <a16:creationId xmlns:a16="http://schemas.microsoft.com/office/drawing/2014/main" id="{E2D77EE6-702B-4A82-BBBA-91EA7A9DEEA3}"/>
              </a:ext>
            </a:extLst>
          </p:cNvPr>
          <p:cNvCxnSpPr/>
          <p:nvPr/>
        </p:nvCxnSpPr>
        <p:spPr>
          <a:xfrm>
            <a:off x="801770" y="1725522"/>
            <a:ext cx="3028134" cy="0"/>
          </a:xfrm>
          <a:prstGeom prst="line">
            <a:avLst/>
          </a:prstGeom>
          <a:ln w="12700"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Прямая соединительная линия 135">
            <a:extLst>
              <a:ext uri="{FF2B5EF4-FFF2-40B4-BE49-F238E27FC236}">
                <a16:creationId xmlns:a16="http://schemas.microsoft.com/office/drawing/2014/main" id="{D816A966-FEA9-4AE2-9CF7-D412A318C5B8}"/>
              </a:ext>
            </a:extLst>
          </p:cNvPr>
          <p:cNvCxnSpPr/>
          <p:nvPr/>
        </p:nvCxnSpPr>
        <p:spPr>
          <a:xfrm>
            <a:off x="543591" y="3795096"/>
            <a:ext cx="3330947" cy="0"/>
          </a:xfrm>
          <a:prstGeom prst="line">
            <a:avLst/>
          </a:prstGeom>
          <a:ln w="12700"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Прямая соединительная линия 3"/>
          <p:cNvCxnSpPr/>
          <p:nvPr/>
        </p:nvCxnSpPr>
        <p:spPr>
          <a:xfrm>
            <a:off x="4429125" y="705955"/>
            <a:ext cx="0" cy="4153229"/>
          </a:xfrm>
          <a:prstGeom prst="line">
            <a:avLst/>
          </a:prstGeom>
          <a:ln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Прямоугольник 137"/>
          <p:cNvSpPr/>
          <p:nvPr/>
        </p:nvSpPr>
        <p:spPr>
          <a:xfrm>
            <a:off x="6007448" y="2942093"/>
            <a:ext cx="3092279" cy="1041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4" indent="-179384">
              <a:lnSpc>
                <a:spcPts val="1500"/>
              </a:lnSpc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59 913 </a:t>
            </a:r>
            <a:r>
              <a:rPr lang="ru-RU" sz="1100" i="1" dirty="0"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ru-RU" sz="1100" i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+</a:t>
            </a:r>
            <a:r>
              <a:rPr lang="ru-RU" sz="1100" b="1" i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23%</a:t>
            </a:r>
            <a:r>
              <a:rPr lang="ru-RU" sz="1100" i="1" dirty="0">
                <a:latin typeface="Arial" panose="020B0604020202020204" pitchFamily="34" charset="0"/>
                <a:ea typeface="Times New Roman" panose="02020603050405020304" pitchFamily="18" charset="0"/>
              </a:rPr>
              <a:t>) </a:t>
            </a:r>
            <a:r>
              <a:rPr lang="ru-RU" sz="1200" dirty="0" err="1">
                <a:latin typeface="Arial" panose="020B0604020202020204" pitchFamily="34" charset="0"/>
                <a:ea typeface="Times New Roman" panose="02020603050405020304" pitchFamily="18" charset="0"/>
              </a:rPr>
              <a:t>шығу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ea typeface="Times New Roman" panose="02020603050405020304" pitchFamily="18" charset="0"/>
              </a:rPr>
              <a:t>жасалды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79384" indent="-179384">
              <a:lnSpc>
                <a:spcPts val="1500"/>
              </a:lnSpc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9 026</a:t>
            </a:r>
            <a:r>
              <a:rPr lang="ru-RU" sz="11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100" i="1" dirty="0"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ru-RU" sz="1100" i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+</a:t>
            </a:r>
            <a:r>
              <a:rPr lang="ru-RU" sz="1100" b="1" i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4,5%</a:t>
            </a:r>
            <a:r>
              <a:rPr lang="ru-RU" sz="1100" i="1" dirty="0"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r>
              <a:rPr lang="ru-RU" sz="1200" i="1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spc="50" dirty="0" err="1">
                <a:latin typeface="Arial" panose="020B0604020202020204" pitchFamily="34" charset="0"/>
                <a:ea typeface="Times New Roman" panose="02020603050405020304" pitchFamily="18" charset="0"/>
              </a:rPr>
              <a:t>адам</a:t>
            </a:r>
            <a:r>
              <a:rPr lang="ru-RU" sz="1200" spc="5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spc="50" dirty="0" err="1">
                <a:latin typeface="Arial" panose="020B0604020202020204" pitchFamily="34" charset="0"/>
                <a:ea typeface="Times New Roman" panose="02020603050405020304" pitchFamily="18" charset="0"/>
              </a:rPr>
              <a:t>құтқарылды</a:t>
            </a:r>
            <a:r>
              <a:rPr lang="ru-RU" sz="1200" spc="5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179384" indent="-179384">
              <a:lnSpc>
                <a:spcPts val="1500"/>
              </a:lnSpc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9 320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100" i="1" dirty="0"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ru-RU" sz="1100" i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+</a:t>
            </a:r>
            <a:r>
              <a:rPr lang="ru-RU" sz="1100" b="1" i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35,9%</a:t>
            </a:r>
            <a:r>
              <a:rPr lang="ru-RU" sz="1100" i="1" dirty="0"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r>
              <a:rPr lang="ru-RU" sz="1200" i="1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ea typeface="Times New Roman" panose="02020603050405020304" pitchFamily="18" charset="0"/>
              </a:rPr>
              <a:t>адам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ea typeface="Times New Roman" panose="02020603050405020304" pitchFamily="18" charset="0"/>
              </a:rPr>
              <a:t>эвакуацияланды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79384" indent="-179384">
              <a:lnSpc>
                <a:spcPts val="1500"/>
              </a:lnSpc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3 653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100" i="1" dirty="0"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ru-RU" sz="1100" i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+</a:t>
            </a:r>
            <a:r>
              <a:rPr lang="ru-RU" sz="1100" b="1" i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14,8%</a:t>
            </a:r>
            <a:r>
              <a:rPr lang="ru-RU" sz="1100" i="1" dirty="0"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r>
              <a:rPr lang="ru-RU" sz="1200" i="1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ea typeface="Times New Roman" panose="02020603050405020304" pitchFamily="18" charset="0"/>
              </a:rPr>
              <a:t>азаматқа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ea typeface="Times New Roman" panose="02020603050405020304" pitchFamily="18" charset="0"/>
              </a:rPr>
              <a:t>алғашқы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ea typeface="Times New Roman" panose="02020603050405020304" pitchFamily="18" charset="0"/>
              </a:rPr>
              <a:t>медициналық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ea typeface="Times New Roman" panose="02020603050405020304" pitchFamily="18" charset="0"/>
              </a:rPr>
              <a:t>көмек</a:t>
            </a:r>
            <a:r>
              <a:rPr lang="ru-RU" sz="12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200" dirty="0" err="1">
                <a:latin typeface="Arial" panose="020B0604020202020204" pitchFamily="34" charset="0"/>
                <a:ea typeface="Times New Roman" panose="02020603050405020304" pitchFamily="18" charset="0"/>
              </a:rPr>
              <a:t>көрсетілді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F344E1BA-1C8A-4126-8C46-28A312C875E5}"/>
              </a:ext>
            </a:extLst>
          </p:cNvPr>
          <p:cNvSpPr txBox="1"/>
          <p:nvPr/>
        </p:nvSpPr>
        <p:spPr>
          <a:xfrm>
            <a:off x="4755586" y="2593548"/>
            <a:ext cx="265346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740000"/>
                </a:solidFill>
                <a:latin typeface="Arial" pitchFamily="34" charset="0"/>
                <a:cs typeface="Arial" pitchFamily="34" charset="0"/>
              </a:rPr>
              <a:t>МАТЕРИАЛДЫҚ ШЫҒЫН </a:t>
            </a:r>
            <a:endParaRPr lang="aa-ET" sz="1200" b="1" dirty="0">
              <a:solidFill>
                <a:srgbClr val="74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D639F94-05A5-4DC8-B420-9786B89D5B0B}"/>
              </a:ext>
            </a:extLst>
          </p:cNvPr>
          <p:cNvSpPr txBox="1"/>
          <p:nvPr/>
        </p:nvSpPr>
        <p:spPr>
          <a:xfrm>
            <a:off x="6664089" y="2512760"/>
            <a:ext cx="94552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9,17 </a:t>
            </a:r>
            <a:endParaRPr lang="aa-ET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5446EE4-19CE-47FF-AD93-62664BEC9252}"/>
              </a:ext>
            </a:extLst>
          </p:cNvPr>
          <p:cNvSpPr txBox="1"/>
          <p:nvPr/>
        </p:nvSpPr>
        <p:spPr>
          <a:xfrm>
            <a:off x="7381615" y="2547802"/>
            <a:ext cx="9181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(</a:t>
            </a:r>
            <a:r>
              <a:rPr lang="ru-RU" sz="900" b="1" i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+2,1 </a:t>
            </a:r>
            <a:r>
              <a:rPr lang="ru-RU" sz="900" b="1" i="1" dirty="0" err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есе</a:t>
            </a:r>
            <a:r>
              <a:rPr lang="ru-RU" sz="900" i="1" dirty="0"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r>
              <a:rPr lang="ru-RU" sz="900" b="1" i="1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900" b="1" dirty="0">
                <a:latin typeface="Arial" panose="020B0604020202020204" pitchFamily="34" charset="0"/>
                <a:ea typeface="Times New Roman" panose="02020603050405020304" pitchFamily="18" charset="0"/>
              </a:rPr>
              <a:t>млрд. </a:t>
            </a:r>
            <a:r>
              <a:rPr lang="ru-RU" sz="900" b="1" dirty="0" err="1">
                <a:latin typeface="Arial" panose="020B0604020202020204" pitchFamily="34" charset="0"/>
                <a:ea typeface="Times New Roman" panose="02020603050405020304" pitchFamily="18" charset="0"/>
              </a:rPr>
              <a:t>теңге</a:t>
            </a:r>
            <a:endParaRPr lang="aa-ET" sz="900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65C4118-E4D8-4C32-8FEA-5B435ABD247F}"/>
              </a:ext>
            </a:extLst>
          </p:cNvPr>
          <p:cNvSpPr txBox="1"/>
          <p:nvPr/>
        </p:nvSpPr>
        <p:spPr>
          <a:xfrm>
            <a:off x="8028952" y="4478455"/>
            <a:ext cx="439744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+7,7</a:t>
            </a:r>
            <a:r>
              <a:rPr lang="en-US" sz="6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endParaRPr lang="ru-RU" sz="6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97A288B-4E5E-4E93-B1A5-122937DCD444}"/>
              </a:ext>
            </a:extLst>
          </p:cNvPr>
          <p:cNvSpPr txBox="1"/>
          <p:nvPr/>
        </p:nvSpPr>
        <p:spPr>
          <a:xfrm>
            <a:off x="140115" y="2672058"/>
            <a:ext cx="383899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ӘЗІРЛЕНДІ</a:t>
            </a:r>
            <a:endParaRPr lang="aa-ET" sz="2000" dirty="0"/>
          </a:p>
        </p:txBody>
      </p:sp>
      <p:sp>
        <p:nvSpPr>
          <p:cNvPr id="48" name="Rectangle 31">
            <a:extLst>
              <a:ext uri="{FF2B5EF4-FFF2-40B4-BE49-F238E27FC236}">
                <a16:creationId xmlns:a16="http://schemas.microsoft.com/office/drawing/2014/main" id="{C0DDA15A-DD4A-4584-AAF5-AAB7C3EC29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058" y="434705"/>
            <a:ext cx="3081112" cy="538758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8486" tIns="34244" rIns="68486" bIns="34244" anchor="ctr"/>
          <a:lstStyle/>
          <a:p>
            <a:pPr marL="342900" indent="-342900" algn="ctr">
              <a:buFont typeface="Wingdings" panose="05000000000000000000" pitchFamily="2" charset="2"/>
              <a:buChar char="ü"/>
            </a:pPr>
            <a:r>
              <a:rPr lang="ru-RU" sz="20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БЕКІТІЛДІ</a:t>
            </a:r>
            <a:endParaRPr lang="aa-ET" sz="20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FE39027-6A47-4FC6-BB40-2BF0DC7BC779}"/>
              </a:ext>
            </a:extLst>
          </p:cNvPr>
          <p:cNvSpPr txBox="1"/>
          <p:nvPr/>
        </p:nvSpPr>
        <p:spPr>
          <a:xfrm>
            <a:off x="173431" y="884284"/>
            <a:ext cx="383704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</a:rPr>
              <a:t>Жаһандық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</a:rPr>
              <a:t>және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</a:rPr>
              <a:t>өңірлік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</a:rPr>
              <a:t>ауқымдағы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</a:rPr>
              <a:t>төтенше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</a:rPr>
              <a:t>жағдайларды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</a:rPr>
              <a:t>жою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</a:rPr>
              <a:t>жөніндегі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</a:rPr>
              <a:t>іс-қимыл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</a:rPr>
              <a:t>жоспары</a:t>
            </a:r>
            <a:endParaRPr lang="aa-ET" sz="1000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A9F8BFD-FE9A-4C3D-A049-73D0C0BF5993}"/>
              </a:ext>
            </a:extLst>
          </p:cNvPr>
          <p:cNvSpPr txBox="1"/>
          <p:nvPr/>
        </p:nvSpPr>
        <p:spPr>
          <a:xfrm>
            <a:off x="48786" y="1735205"/>
            <a:ext cx="416217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</a:rPr>
              <a:t>2023 - 2027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</a:rPr>
              <a:t>жылдарға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</a:rPr>
              <a:t>арналған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</a:rPr>
              <a:t>азаматтық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</a:rPr>
              <a:t>қорғау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</a:rPr>
              <a:t>саласындағы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</a:rPr>
              <a:t>бірінші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</a:rPr>
              <a:t>кезектегі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</a:rPr>
              <a:t>шаралардың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</a:rPr>
              <a:t>кешенді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</a:rPr>
              <a:t>жоспары</a:t>
            </a:r>
            <a:endParaRPr lang="aa-ET" sz="1600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2290C9E-5C6B-4AF2-AEBC-FBB613C727F6}"/>
              </a:ext>
            </a:extLst>
          </p:cNvPr>
          <p:cNvSpPr txBox="1"/>
          <p:nvPr/>
        </p:nvSpPr>
        <p:spPr>
          <a:xfrm>
            <a:off x="543591" y="3266437"/>
            <a:ext cx="34946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 err="1">
                <a:latin typeface="Arial" panose="020B0604020202020204" pitchFamily="34" charset="0"/>
                <a:ea typeface="Calibri" panose="020F0502020204030204" pitchFamily="34" charset="0"/>
              </a:rPr>
              <a:t>Өрттерге</a:t>
            </a:r>
            <a:r>
              <a:rPr lang="ru-RU" sz="1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ea typeface="Calibri" panose="020F0502020204030204" pitchFamily="34" charset="0"/>
              </a:rPr>
              <a:t>ден</a:t>
            </a:r>
            <a:r>
              <a:rPr lang="ru-RU" sz="1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800" dirty="0" err="1">
                <a:latin typeface="Arial" panose="020B0604020202020204" pitchFamily="34" charset="0"/>
                <a:ea typeface="Calibri" panose="020F0502020204030204" pitchFamily="34" charset="0"/>
              </a:rPr>
              <a:t>қою</a:t>
            </a:r>
            <a:r>
              <a:rPr lang="ru-RU" sz="1800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ru-RU" sz="1800" b="1" dirty="0" err="1">
                <a:latin typeface="Arial" panose="020B0604020202020204" pitchFamily="34" charset="0"/>
                <a:ea typeface="Calibri" panose="020F0502020204030204" pitchFamily="34" charset="0"/>
              </a:rPr>
              <a:t>алгоритмі</a:t>
            </a:r>
            <a:r>
              <a:rPr lang="ru-RU" sz="1800" b="1" dirty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ru-KZ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DBC28A2-09C0-4650-B540-2B13E8B73F28}"/>
              </a:ext>
            </a:extLst>
          </p:cNvPr>
          <p:cNvSpPr txBox="1"/>
          <p:nvPr/>
        </p:nvSpPr>
        <p:spPr>
          <a:xfrm>
            <a:off x="175960" y="3923339"/>
            <a:ext cx="397682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KZ" sz="1600" dirty="0">
                <a:latin typeface="Arial" panose="020B0604020202020204" pitchFamily="34" charset="0"/>
                <a:cs typeface="Arial" panose="020B0604020202020204" pitchFamily="34" charset="0"/>
              </a:rPr>
              <a:t>2024-2027 </a:t>
            </a:r>
            <a:r>
              <a:rPr lang="ru-KZ" sz="1600" dirty="0" err="1">
                <a:latin typeface="Arial" panose="020B0604020202020204" pitchFamily="34" charset="0"/>
                <a:cs typeface="Arial" panose="020B0604020202020204" pitchFamily="34" charset="0"/>
              </a:rPr>
              <a:t>жылдарға</a:t>
            </a:r>
            <a:r>
              <a:rPr lang="ru-K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dirty="0" err="1"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K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dirty="0" err="1">
                <a:latin typeface="Arial" panose="020B0604020202020204" pitchFamily="34" charset="0"/>
                <a:cs typeface="Arial" panose="020B0604020202020204" pitchFamily="34" charset="0"/>
              </a:rPr>
              <a:t>орман</a:t>
            </a:r>
            <a:r>
              <a:rPr lang="ru-K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dirty="0" err="1">
                <a:latin typeface="Arial" panose="020B0604020202020204" pitchFamily="34" charset="0"/>
                <a:cs typeface="Arial" panose="020B0604020202020204" pitchFamily="34" charset="0"/>
              </a:rPr>
              <a:t>өрттерінің</a:t>
            </a:r>
            <a:r>
              <a:rPr lang="ru-K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dirty="0" err="1">
                <a:latin typeface="Arial" panose="020B0604020202020204" pitchFamily="34" charset="0"/>
                <a:cs typeface="Arial" panose="020B0604020202020204" pitchFamily="34" charset="0"/>
              </a:rPr>
              <a:t>алдын</a:t>
            </a:r>
            <a:r>
              <a:rPr lang="ru-K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dirty="0" err="1">
                <a:latin typeface="Arial" panose="020B0604020202020204" pitchFamily="34" charset="0"/>
                <a:cs typeface="Arial" panose="020B0604020202020204" pitchFamily="34" charset="0"/>
              </a:rPr>
              <a:t>алу</a:t>
            </a:r>
            <a:r>
              <a:rPr lang="ru-K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K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dirty="0" err="1">
                <a:latin typeface="Arial" panose="020B0604020202020204" pitchFamily="34" charset="0"/>
                <a:cs typeface="Arial" panose="020B0604020202020204" pitchFamily="34" charset="0"/>
              </a:rPr>
              <a:t>жою</a:t>
            </a:r>
            <a:r>
              <a:rPr lang="ru-K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dirty="0" err="1">
                <a:latin typeface="Arial" panose="020B0604020202020204" pitchFamily="34" charset="0"/>
                <a:cs typeface="Arial" panose="020B0604020202020204" pitchFamily="34" charset="0"/>
              </a:rPr>
              <a:t>жүйесін</a:t>
            </a:r>
            <a:r>
              <a:rPr lang="ru-K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dirty="0" err="1">
                <a:latin typeface="Arial" panose="020B0604020202020204" pitchFamily="34" charset="0"/>
                <a:cs typeface="Arial" panose="020B0604020202020204" pitchFamily="34" charset="0"/>
              </a:rPr>
              <a:t>жетілдіру</a:t>
            </a:r>
            <a:r>
              <a:rPr lang="ru-K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dirty="0" err="1">
                <a:latin typeface="Arial" panose="020B0604020202020204" pitchFamily="34" charset="0"/>
                <a:cs typeface="Arial" panose="020B0604020202020204" pitchFamily="34" charset="0"/>
              </a:rPr>
              <a:t>жөніндегі</a:t>
            </a:r>
            <a:r>
              <a:rPr lang="ru-K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dirty="0" err="1">
                <a:latin typeface="Arial" panose="020B0604020202020204" pitchFamily="34" charset="0"/>
                <a:cs typeface="Arial" panose="020B0604020202020204" pitchFamily="34" charset="0"/>
              </a:rPr>
              <a:t>жоспар</a:t>
            </a:r>
            <a:r>
              <a:rPr lang="ru-KZ" sz="1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600" dirty="0" err="1">
                <a:latin typeface="Arial" panose="020B0604020202020204" pitchFamily="34" charset="0"/>
                <a:cs typeface="Arial" panose="020B0604020202020204" pitchFamily="34" charset="0"/>
              </a:rPr>
              <a:t>жобасы</a:t>
            </a:r>
            <a:endParaRPr lang="ru-KZ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385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168222" y="2283362"/>
            <a:ext cx="8810044" cy="1066902"/>
          </a:xfrm>
          <a:prstGeom prst="rect">
            <a:avLst/>
          </a:prstGeom>
          <a:pattFill prst="ltDnDiag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D3E87F-EDFE-4518-9B8D-71ECA0C6283B}"/>
              </a:ext>
            </a:extLst>
          </p:cNvPr>
          <p:cNvSpPr txBox="1"/>
          <p:nvPr/>
        </p:nvSpPr>
        <p:spPr>
          <a:xfrm>
            <a:off x="2439643" y="30486"/>
            <a:ext cx="4294682" cy="369302"/>
          </a:xfrm>
          <a:prstGeom prst="rect">
            <a:avLst/>
          </a:prstGeom>
          <a:noFill/>
        </p:spPr>
        <p:txBody>
          <a:bodyPr wrap="square" lIns="91412" tIns="45705" rIns="91412" bIns="45705" rtlCol="0">
            <a:spAutoFit/>
          </a:bodyPr>
          <a:lstStyle>
            <a:defPPr>
              <a:defRPr lang="en-US"/>
            </a:defPPr>
            <a:lvl1pPr algn="ctr">
              <a:defRPr sz="1800" b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291521"/>
            <a:r>
              <a:rPr lang="ru-RU" dirty="0"/>
              <a:t>ӨНЕРКӘСІПТІК ҚАУІПСІЗДІК</a:t>
            </a:r>
            <a:endParaRPr lang="kk-KZ" dirty="0"/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7CF395D9-8F65-4913-BD13-8086B34BC488}"/>
              </a:ext>
            </a:extLst>
          </p:cNvPr>
          <p:cNvCxnSpPr>
            <a:cxnSpLocks/>
          </p:cNvCxnSpPr>
          <p:nvPr/>
        </p:nvCxnSpPr>
        <p:spPr>
          <a:xfrm>
            <a:off x="8103" y="427092"/>
            <a:ext cx="9135897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47125" y="2321998"/>
            <a:ext cx="250360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</a:t>
            </a:r>
            <a:r>
              <a:rPr lang="ru-RU" sz="14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Қазақстан</a:t>
            </a:r>
            <a:r>
              <a:rPr lang="ru-RU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»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шахтасында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жұмыс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берушінің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кінәсінен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болған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kk-KZ" sz="1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қайғылы жағдай</a:t>
            </a:r>
            <a:endParaRPr lang="ru-RU" sz="14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77236" y="2952028"/>
            <a:ext cx="178080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 </a:t>
            </a:r>
            <a:r>
              <a:rPr lang="ru-RU" sz="1400" b="1" dirty="0" err="1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кенші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қаза</a:t>
            </a:r>
            <a:r>
              <a:rPr lang="ru-RU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тапты</a:t>
            </a:r>
            <a:endParaRPr lang="ru-RU" sz="1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450893" y="2510755"/>
            <a:ext cx="237541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«Саранская»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шахтасындағы</a:t>
            </a:r>
            <a:r>
              <a:rPr lang="ru-RU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6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өрт</a:t>
            </a:r>
            <a:endParaRPr lang="ru-RU" sz="1600" dirty="0"/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876" y="1978697"/>
            <a:ext cx="1879578" cy="1667485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654" y="1978208"/>
            <a:ext cx="1880182" cy="1667974"/>
          </a:xfrm>
          <a:prstGeom prst="rect">
            <a:avLst/>
          </a:prstGeom>
          <a:ln w="38100">
            <a:solidFill>
              <a:schemeClr val="accent1"/>
            </a:solidFill>
          </a:ln>
        </p:spPr>
      </p:pic>
      <p:sp>
        <p:nvSpPr>
          <p:cNvPr id="29" name="Прямоугольник 28"/>
          <p:cNvSpPr/>
          <p:nvPr/>
        </p:nvSpPr>
        <p:spPr>
          <a:xfrm>
            <a:off x="851365" y="4361152"/>
            <a:ext cx="73702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Өнеркәсіптік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қауіпсіздік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саласында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түбегейлі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шаралар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ҚАБЫЛДАУ ҚАЖЕТ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682279" y="4337952"/>
            <a:ext cx="7794064" cy="669531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0" name="Прямоугольник 39"/>
          <p:cNvSpPr/>
          <p:nvPr/>
        </p:nvSpPr>
        <p:spPr>
          <a:xfrm>
            <a:off x="8356239" y="4482412"/>
            <a:ext cx="242997" cy="385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FDBBAF1-86EA-DC69-75EA-1527E544EB60}"/>
              </a:ext>
            </a:extLst>
          </p:cNvPr>
          <p:cNvSpPr txBox="1"/>
          <p:nvPr/>
        </p:nvSpPr>
        <p:spPr>
          <a:xfrm>
            <a:off x="8850032" y="4937314"/>
            <a:ext cx="30248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Шеврон 41"/>
          <p:cNvSpPr/>
          <p:nvPr/>
        </p:nvSpPr>
        <p:spPr>
          <a:xfrm rot="5400000">
            <a:off x="4398389" y="1938071"/>
            <a:ext cx="397775" cy="4098991"/>
          </a:xfrm>
          <a:prstGeom prst="chevron">
            <a:avLst>
              <a:gd name="adj" fmla="val 478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solidFill>
                <a:schemeClr val="tx1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36710" y="4482412"/>
            <a:ext cx="242997" cy="385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1" name="Прямоугольник 20"/>
          <p:cNvSpPr/>
          <p:nvPr/>
        </p:nvSpPr>
        <p:spPr>
          <a:xfrm>
            <a:off x="0" y="694067"/>
            <a:ext cx="1895475" cy="708252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2023 ЖЫЛДЫҢ </a:t>
            </a:r>
            <a:b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8 АЙЫНДА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526176" y="860579"/>
            <a:ext cx="21920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апат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ТІРКЕЛДІ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682279" y="1765300"/>
            <a:ext cx="7984485" cy="0"/>
          </a:xfrm>
          <a:prstGeom prst="line">
            <a:avLst/>
          </a:prstGeom>
          <a:ln w="1270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Группа 11"/>
          <p:cNvGrpSpPr/>
          <p:nvPr/>
        </p:nvGrpSpPr>
        <p:grpSpPr>
          <a:xfrm>
            <a:off x="2310276" y="691180"/>
            <a:ext cx="1902460" cy="811045"/>
            <a:chOff x="1854200" y="-1943100"/>
            <a:chExt cx="1902460" cy="1079500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1854200" y="-1943100"/>
              <a:ext cx="215900" cy="10795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Прямоугольник 25"/>
            <p:cNvSpPr/>
            <p:nvPr/>
          </p:nvSpPr>
          <p:spPr>
            <a:xfrm rot="5400000">
              <a:off x="2697480" y="-2786380"/>
              <a:ext cx="215900" cy="19024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8" name="Группа 27"/>
          <p:cNvGrpSpPr/>
          <p:nvPr/>
        </p:nvGrpSpPr>
        <p:grpSpPr>
          <a:xfrm>
            <a:off x="4760158" y="688353"/>
            <a:ext cx="1902460" cy="811045"/>
            <a:chOff x="1854200" y="-1943100"/>
            <a:chExt cx="1902460" cy="1079500"/>
          </a:xfrm>
        </p:grpSpPr>
        <p:sp>
          <p:nvSpPr>
            <p:cNvPr id="30" name="Прямоугольник 29"/>
            <p:cNvSpPr/>
            <p:nvPr/>
          </p:nvSpPr>
          <p:spPr>
            <a:xfrm>
              <a:off x="1854200" y="-1943100"/>
              <a:ext cx="215900" cy="10795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Прямоугольник 30"/>
            <p:cNvSpPr/>
            <p:nvPr/>
          </p:nvSpPr>
          <p:spPr>
            <a:xfrm rot="5400000">
              <a:off x="2697480" y="-2786380"/>
              <a:ext cx="215900" cy="19024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2" name="Группа 31"/>
          <p:cNvGrpSpPr/>
          <p:nvPr/>
        </p:nvGrpSpPr>
        <p:grpSpPr>
          <a:xfrm>
            <a:off x="7210040" y="691246"/>
            <a:ext cx="1902460" cy="811045"/>
            <a:chOff x="1854200" y="-1943100"/>
            <a:chExt cx="1902460" cy="1079500"/>
          </a:xfrm>
        </p:grpSpPr>
        <p:sp>
          <p:nvSpPr>
            <p:cNvPr id="33" name="Прямоугольник 32"/>
            <p:cNvSpPr/>
            <p:nvPr/>
          </p:nvSpPr>
          <p:spPr>
            <a:xfrm>
              <a:off x="1854200" y="-1943100"/>
              <a:ext cx="215900" cy="10795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Прямоугольник 33"/>
            <p:cNvSpPr/>
            <p:nvPr/>
          </p:nvSpPr>
          <p:spPr>
            <a:xfrm rot="5400000">
              <a:off x="2697480" y="-2786380"/>
              <a:ext cx="215900" cy="19024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4935128" y="758344"/>
            <a:ext cx="237608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439 </a:t>
            </a:r>
            <a:r>
              <a:rPr lang="kk-KZ" sz="1400" b="1" dirty="0">
                <a:latin typeface="Arial" panose="020B0604020202020204" pitchFamily="34" charset="0"/>
                <a:cs typeface="Arial" panose="020B0604020202020204" pitchFamily="34" charset="0"/>
              </a:rPr>
              <a:t>профилактикалық бақылау </a:t>
            </a:r>
            <a:r>
              <a:rPr lang="kk-KZ" sz="1600" b="1" dirty="0">
                <a:latin typeface="Arial" panose="020B0604020202020204" pitchFamily="34" charset="0"/>
                <a:cs typeface="Arial" panose="020B0604020202020204" pitchFamily="34" charset="0"/>
              </a:rPr>
              <a:t>ЖҮРГІЗІЛДІ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1990510" y="555577"/>
            <a:ext cx="238745" cy="10763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Прямоугольник 35"/>
          <p:cNvSpPr/>
          <p:nvPr/>
        </p:nvSpPr>
        <p:spPr>
          <a:xfrm>
            <a:off x="7475819" y="774966"/>
            <a:ext cx="147038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10 838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бұзушылық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АНЫҚТАЛДЫ</a:t>
            </a:r>
            <a:b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28332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6220B7CF-BBA3-4C9B-ABF1-804BA3D6D22C}"/>
              </a:ext>
            </a:extLst>
          </p:cNvPr>
          <p:cNvGrpSpPr/>
          <p:nvPr/>
        </p:nvGrpSpPr>
        <p:grpSpPr>
          <a:xfrm>
            <a:off x="0" y="30486"/>
            <a:ext cx="9152512" cy="5137660"/>
            <a:chOff x="0" y="30486"/>
            <a:chExt cx="9152512" cy="5137660"/>
          </a:xfrm>
        </p:grpSpPr>
        <p:sp>
          <p:nvSpPr>
            <p:cNvPr id="56" name="Скругленный прямоугольник 17">
              <a:extLst>
                <a:ext uri="{FF2B5EF4-FFF2-40B4-BE49-F238E27FC236}">
                  <a16:creationId xmlns:a16="http://schemas.microsoft.com/office/drawing/2014/main" id="{F8E15289-77EE-E24D-3DED-C6016630AE10}"/>
                </a:ext>
              </a:extLst>
            </p:cNvPr>
            <p:cNvSpPr/>
            <p:nvPr/>
          </p:nvSpPr>
          <p:spPr>
            <a:xfrm>
              <a:off x="2352661" y="2505640"/>
              <a:ext cx="6660989" cy="1226760"/>
            </a:xfrm>
            <a:prstGeom prst="roundRect">
              <a:avLst>
                <a:gd name="adj" fmla="val 6812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sz="27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sz="15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8" name="Скругленный прямоугольник 17">
              <a:extLst>
                <a:ext uri="{FF2B5EF4-FFF2-40B4-BE49-F238E27FC236}">
                  <a16:creationId xmlns:a16="http://schemas.microsoft.com/office/drawing/2014/main" id="{F8E15289-77EE-E24D-3DED-C6016630AE10}"/>
                </a:ext>
              </a:extLst>
            </p:cNvPr>
            <p:cNvSpPr/>
            <p:nvPr/>
          </p:nvSpPr>
          <p:spPr>
            <a:xfrm>
              <a:off x="2334722" y="721799"/>
              <a:ext cx="6660989" cy="1569335"/>
            </a:xfrm>
            <a:prstGeom prst="roundRect">
              <a:avLst>
                <a:gd name="adj" fmla="val 6812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sz="2700" dirty="0">
                <a:solidFill>
                  <a:srgbClr val="92D05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sz="15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7D3E87F-EDFE-4518-9B8D-71ECA0C6283B}"/>
                </a:ext>
              </a:extLst>
            </p:cNvPr>
            <p:cNvSpPr txBox="1"/>
            <p:nvPr/>
          </p:nvSpPr>
          <p:spPr>
            <a:xfrm>
              <a:off x="0" y="30486"/>
              <a:ext cx="9135897" cy="369302"/>
            </a:xfrm>
            <a:prstGeom prst="rect">
              <a:avLst/>
            </a:prstGeom>
            <a:noFill/>
          </p:spPr>
          <p:txBody>
            <a:bodyPr wrap="square" lIns="91412" tIns="45705" rIns="91412" bIns="45705" rtlCol="0">
              <a:spAutoFit/>
            </a:bodyPr>
            <a:lstStyle>
              <a:defPPr>
                <a:defRPr lang="en-US"/>
              </a:defPPr>
              <a:lvl1pPr algn="ctr">
                <a:defRPr sz="1800" b="1">
                  <a:solidFill>
                    <a:srgbClr val="4472C4">
                      <a:lumMod val="50000"/>
                    </a:srgbClr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pPr defTabSz="291521"/>
              <a:r>
                <a:rPr lang="ru-RU" dirty="0"/>
                <a:t>СЕЙСМИКАЛЫҚ ҚАУІПСІЗДІК</a:t>
              </a:r>
              <a:endParaRPr lang="kk-KZ" dirty="0"/>
            </a:p>
          </p:txBody>
        </p:sp>
        <p:cxnSp>
          <p:nvCxnSpPr>
            <p:cNvPr id="5" name="Прямая соединительная линия 4">
              <a:extLst>
                <a:ext uri="{FF2B5EF4-FFF2-40B4-BE49-F238E27FC236}">
                  <a16:creationId xmlns:a16="http://schemas.microsoft.com/office/drawing/2014/main" id="{7CF395D9-8F65-4913-BD13-8086B34BC488}"/>
                </a:ext>
              </a:extLst>
            </p:cNvPr>
            <p:cNvCxnSpPr>
              <a:cxnSpLocks/>
            </p:cNvCxnSpPr>
            <p:nvPr/>
          </p:nvCxnSpPr>
          <p:spPr>
            <a:xfrm>
              <a:off x="8103" y="427092"/>
              <a:ext cx="9135897" cy="0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FDBBAF1-86EA-DC69-75EA-1527E544EB60}"/>
                </a:ext>
              </a:extLst>
            </p:cNvPr>
            <p:cNvSpPr txBox="1"/>
            <p:nvPr/>
          </p:nvSpPr>
          <p:spPr>
            <a:xfrm>
              <a:off x="8850032" y="4937314"/>
              <a:ext cx="302480" cy="2308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ru-RU" sz="90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endParaRPr lang="ru-RU" sz="9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2416267" y="3174599"/>
              <a:ext cx="1140144" cy="6001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775114">
                <a:defRPr/>
              </a:pPr>
              <a:r>
                <a:rPr lang="ru-RU" sz="33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415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332267" y="947005"/>
              <a:ext cx="2025802" cy="1159934"/>
            </a:xfrm>
            <a:prstGeom prst="rect">
              <a:avLst/>
            </a:prstGeom>
            <a:ln>
              <a:noFill/>
            </a:ln>
          </p:spPr>
          <p:txBody>
            <a:bodyPr wrap="square" lIns="51435" tIns="25718" rIns="51435" bIns="25718">
              <a:spAutoFit/>
            </a:bodyPr>
            <a:lstStyle/>
            <a:p>
              <a:pPr algn="ctr"/>
              <a:r>
                <a:rPr lang="ru-RU" sz="7200" b="1" cap="all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ahoma"/>
                </a:rPr>
                <a:t>65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126673" y="1392061"/>
              <a:ext cx="1728395" cy="7848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775114">
                <a:defRPr/>
              </a:pPr>
              <a:r>
                <a:rPr lang="ru-RU" sz="4500" b="1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121</a:t>
              </a:r>
              <a:r>
                <a:rPr lang="ru-RU" sz="3300" b="1" dirty="0">
                  <a:solidFill>
                    <a:srgbClr val="92D050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sp>
          <p:nvSpPr>
            <p:cNvPr id="15" name="Прямоугольник: скругленные углы 9">
              <a:extLst>
                <a:ext uri="{FF2B5EF4-FFF2-40B4-BE49-F238E27FC236}">
                  <a16:creationId xmlns:a16="http://schemas.microsoft.com/office/drawing/2014/main" id="{FEF22C2E-E2EA-2178-C972-02EA119FBC04}"/>
                </a:ext>
              </a:extLst>
            </p:cNvPr>
            <p:cNvSpPr/>
            <p:nvPr/>
          </p:nvSpPr>
          <p:spPr>
            <a:xfrm>
              <a:off x="176379" y="551193"/>
              <a:ext cx="8874752" cy="3208026"/>
            </a:xfrm>
            <a:prstGeom prst="roundRect">
              <a:avLst>
                <a:gd name="adj" fmla="val 5175"/>
              </a:avLst>
            </a:prstGeom>
            <a:noFill/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4A504BD3-2708-41B0-AAF0-B37C9EC260CF}"/>
                </a:ext>
              </a:extLst>
            </p:cNvPr>
            <p:cNvCxnSpPr/>
            <p:nvPr/>
          </p:nvCxnSpPr>
          <p:spPr>
            <a:xfrm flipV="1">
              <a:off x="5355973" y="755149"/>
              <a:ext cx="0" cy="1529255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Скругленный прямоугольник 17">
              <a:extLst>
                <a:ext uri="{FF2B5EF4-FFF2-40B4-BE49-F238E27FC236}">
                  <a16:creationId xmlns:a16="http://schemas.microsoft.com/office/drawing/2014/main" id="{F8E15289-77EE-E24D-3DED-C6016630AE10}"/>
                </a:ext>
              </a:extLst>
            </p:cNvPr>
            <p:cNvSpPr/>
            <p:nvPr/>
          </p:nvSpPr>
          <p:spPr>
            <a:xfrm>
              <a:off x="2402709" y="715509"/>
              <a:ext cx="1184406" cy="461537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sz="21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148D957-932C-B3C6-92EA-16D17E9F0638}"/>
                </a:ext>
              </a:extLst>
            </p:cNvPr>
            <p:cNvSpPr txBox="1"/>
            <p:nvPr/>
          </p:nvSpPr>
          <p:spPr>
            <a:xfrm>
              <a:off x="250038" y="510655"/>
              <a:ext cx="2250945" cy="7155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defRPr/>
              </a:pPr>
              <a:r>
                <a:rPr lang="ru-RU" sz="1350" b="1" cap="all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  <a:sym typeface="Tahoma"/>
                </a:rPr>
                <a:t>Республика </a:t>
              </a:r>
              <a:r>
                <a:rPr lang="ru-RU" sz="1350" b="1" cap="all" dirty="0" err="1">
                  <a:solidFill>
                    <a:srgbClr val="002060"/>
                  </a:solidFill>
                  <a:latin typeface="Arial" pitchFamily="34" charset="0"/>
                  <a:cs typeface="Arial" pitchFamily="34" charset="0"/>
                  <a:sym typeface="Tahoma"/>
                </a:rPr>
                <a:t>бойынша</a:t>
              </a:r>
              <a:r>
                <a:rPr lang="ru-RU" sz="1350" b="1" cap="all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  <a:sym typeface="Tahoma"/>
                </a:rPr>
                <a:t> </a:t>
              </a:r>
              <a:r>
                <a:rPr lang="ru-RU" sz="1350" b="1" cap="all" dirty="0" err="1">
                  <a:solidFill>
                    <a:srgbClr val="002060"/>
                  </a:solidFill>
                  <a:latin typeface="Arial" pitchFamily="34" charset="0"/>
                  <a:cs typeface="Arial" pitchFamily="34" charset="0"/>
                  <a:sym typeface="Tahoma"/>
                </a:rPr>
                <a:t>үш</a:t>
              </a:r>
              <a:r>
                <a:rPr lang="ru-RU" sz="1350" b="1" cap="all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  <a:sym typeface="Tahoma"/>
                </a:rPr>
                <a:t> </a:t>
              </a:r>
              <a:r>
                <a:rPr lang="ru-RU" sz="1350" b="1" cap="all" dirty="0" err="1">
                  <a:solidFill>
                    <a:srgbClr val="002060"/>
                  </a:solidFill>
                  <a:latin typeface="Arial" pitchFamily="34" charset="0"/>
                  <a:cs typeface="Arial" pitchFamily="34" charset="0"/>
                  <a:sym typeface="Tahoma"/>
                </a:rPr>
                <a:t>жыл</a:t>
              </a:r>
              <a:r>
                <a:rPr lang="ru-RU" sz="1350" b="1" cap="all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  <a:sym typeface="Tahoma"/>
                </a:rPr>
                <a:t> </a:t>
              </a:r>
              <a:r>
                <a:rPr lang="ru-RU" sz="1350" b="1" cap="all" dirty="0" err="1">
                  <a:solidFill>
                    <a:srgbClr val="002060"/>
                  </a:solidFill>
                  <a:latin typeface="Arial" pitchFamily="34" charset="0"/>
                  <a:cs typeface="Arial" pitchFamily="34" charset="0"/>
                  <a:sym typeface="Tahoma"/>
                </a:rPr>
                <a:t>ішінде</a:t>
              </a:r>
              <a:r>
                <a:rPr lang="ru-RU" sz="1350" b="1" cap="all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  <a:sym typeface="Tahoma"/>
                </a:rPr>
                <a:t> 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9565328-7401-0C28-F59B-982019D47C15}"/>
                </a:ext>
              </a:extLst>
            </p:cNvPr>
            <p:cNvSpPr txBox="1"/>
            <p:nvPr/>
          </p:nvSpPr>
          <p:spPr>
            <a:xfrm>
              <a:off x="255894" y="2505640"/>
              <a:ext cx="2023199" cy="536315"/>
            </a:xfrm>
            <a:prstGeom prst="roundRect">
              <a:avLst/>
            </a:prstGeom>
            <a:solidFill>
              <a:srgbClr val="002060"/>
            </a:solidFill>
            <a:ln>
              <a:noFill/>
              <a:prstDash val="lgDash"/>
            </a:ln>
          </p:spPr>
          <p:txBody>
            <a:bodyPr wrap="square" lIns="68579" tIns="34289" rIns="68579" bIns="34289" rtlCol="0">
              <a:spAutoFit/>
            </a:bodyPr>
            <a:lstStyle>
              <a:defPPr>
                <a:defRPr lang="ru-RU"/>
              </a:defPPr>
              <a:lvl1pPr algn="ctr">
                <a:defRPr sz="3200" b="1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defRPr>
              </a:lvl1pPr>
            </a:lstStyle>
            <a:p>
              <a:r>
                <a:rPr lang="ru-RU" sz="1350" dirty="0">
                  <a:solidFill>
                    <a:schemeClr val="bg1"/>
                  </a:solidFill>
                </a:rPr>
                <a:t>СЕЙСМИКАЛЫҚ КҮШЕЙТУ ҚАЖЕТ</a:t>
              </a:r>
              <a:endParaRPr lang="ru-RU" sz="1200" dirty="0">
                <a:solidFill>
                  <a:schemeClr val="bg1"/>
                </a:solidFill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E148D957-932C-B3C6-92EA-16D17E9F0638}"/>
                </a:ext>
              </a:extLst>
            </p:cNvPr>
            <p:cNvSpPr txBox="1"/>
            <p:nvPr/>
          </p:nvSpPr>
          <p:spPr>
            <a:xfrm>
              <a:off x="250038" y="1860249"/>
              <a:ext cx="2161863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defRPr/>
              </a:pPr>
              <a:r>
                <a:rPr lang="ru-RU" sz="1200" b="1" cap="all" dirty="0" err="1">
                  <a:solidFill>
                    <a:srgbClr val="002060"/>
                  </a:solidFill>
                  <a:latin typeface="Arial" panose="020B0604020202020204" pitchFamily="34" charset="0"/>
                  <a:cs typeface="Arial" pitchFamily="34" charset="0"/>
                  <a:sym typeface="Tahoma"/>
                </a:rPr>
                <a:t>Тұрғын</a:t>
              </a:r>
              <a:r>
                <a:rPr lang="ru-RU" sz="1200" b="1" cap="all" dirty="0">
                  <a:solidFill>
                    <a:srgbClr val="002060"/>
                  </a:solidFill>
                  <a:latin typeface="Arial" panose="020B0604020202020204" pitchFamily="34" charset="0"/>
                  <a:cs typeface="Arial" pitchFamily="34" charset="0"/>
                  <a:sym typeface="Tahoma"/>
                </a:rPr>
                <a:t> </a:t>
              </a:r>
              <a:r>
                <a:rPr lang="ru-RU" sz="1200" b="1" cap="all" dirty="0" err="1">
                  <a:solidFill>
                    <a:srgbClr val="002060"/>
                  </a:solidFill>
                  <a:latin typeface="Arial" panose="020B0604020202020204" pitchFamily="34" charset="0"/>
                  <a:cs typeface="Arial" pitchFamily="34" charset="0"/>
                  <a:sym typeface="Tahoma"/>
                </a:rPr>
                <a:t>үй</a:t>
              </a:r>
              <a:r>
                <a:rPr lang="ru-RU" sz="1200" b="1" cap="all" dirty="0">
                  <a:solidFill>
                    <a:srgbClr val="002060"/>
                  </a:solidFill>
                  <a:latin typeface="Arial" panose="020B0604020202020204" pitchFamily="34" charset="0"/>
                  <a:cs typeface="Arial" pitchFamily="34" charset="0"/>
                  <a:sym typeface="Tahoma"/>
                </a:rPr>
                <a:t> </a:t>
              </a:r>
              <a:r>
                <a:rPr lang="ru-RU" sz="1200" b="1" cap="all" dirty="0" err="1">
                  <a:solidFill>
                    <a:srgbClr val="002060"/>
                  </a:solidFill>
                  <a:latin typeface="Arial" panose="020B0604020202020204" pitchFamily="34" charset="0"/>
                  <a:cs typeface="Arial" pitchFamily="34" charset="0"/>
                  <a:sym typeface="Tahoma"/>
                </a:rPr>
                <a:t>сейсмикалық</a:t>
              </a:r>
              <a:r>
                <a:rPr lang="ru-RU" sz="1200" b="1" cap="all" dirty="0">
                  <a:solidFill>
                    <a:srgbClr val="002060"/>
                  </a:solidFill>
                  <a:latin typeface="Arial" panose="020B0604020202020204" pitchFamily="34" charset="0"/>
                  <a:cs typeface="Arial" pitchFamily="34" charset="0"/>
                  <a:sym typeface="Tahoma"/>
                </a:rPr>
                <a:t> </a:t>
              </a:r>
              <a:r>
                <a:rPr lang="ru-RU" sz="1200" b="1" cap="all" dirty="0" err="1">
                  <a:solidFill>
                    <a:srgbClr val="002060"/>
                  </a:solidFill>
                  <a:latin typeface="Arial" panose="020B0604020202020204" pitchFamily="34" charset="0"/>
                  <a:cs typeface="Arial" pitchFamily="34" charset="0"/>
                  <a:sym typeface="Tahoma"/>
                </a:rPr>
                <a:t>күшейтілді</a:t>
              </a:r>
              <a:endParaRPr lang="ru-RU" sz="1200" b="1" cap="all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  <a:sym typeface="Tahoma"/>
              </a:endParaRPr>
            </a:p>
          </p:txBody>
        </p:sp>
        <p:cxnSp>
          <p:nvCxnSpPr>
            <p:cNvPr id="25" name="Прямая соединительная линия 24">
              <a:extLst>
                <a:ext uri="{FF2B5EF4-FFF2-40B4-BE49-F238E27FC236}">
                  <a16:creationId xmlns:a16="http://schemas.microsoft.com/office/drawing/2014/main" id="{4A504BD3-2708-41B0-AAF0-B37C9EC260CF}"/>
                </a:ext>
              </a:extLst>
            </p:cNvPr>
            <p:cNvCxnSpPr/>
            <p:nvPr/>
          </p:nvCxnSpPr>
          <p:spPr>
            <a:xfrm flipV="1">
              <a:off x="3635257" y="755667"/>
              <a:ext cx="0" cy="1529255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>
              <a:extLst>
                <a:ext uri="{FF2B5EF4-FFF2-40B4-BE49-F238E27FC236}">
                  <a16:creationId xmlns:a16="http://schemas.microsoft.com/office/drawing/2014/main" id="{4A504BD3-2708-41B0-AAF0-B37C9EC260CF}"/>
                </a:ext>
              </a:extLst>
            </p:cNvPr>
            <p:cNvCxnSpPr/>
            <p:nvPr/>
          </p:nvCxnSpPr>
          <p:spPr>
            <a:xfrm flipV="1">
              <a:off x="7001006" y="755667"/>
              <a:ext cx="0" cy="1529255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Прямоугольник 26"/>
            <p:cNvSpPr/>
            <p:nvPr/>
          </p:nvSpPr>
          <p:spPr>
            <a:xfrm>
              <a:off x="2582360" y="834574"/>
              <a:ext cx="82170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МЕКТЕП</a:t>
              </a:r>
              <a:endParaRPr lang="ru-RU" sz="21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3707137" y="1394344"/>
              <a:ext cx="1728395" cy="7848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775114">
                <a:defRPr/>
              </a:pPr>
              <a:r>
                <a:rPr lang="ru-RU" sz="4500" b="1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90</a:t>
              </a:r>
              <a:r>
                <a:rPr lang="ru-RU" sz="3300" b="1" dirty="0">
                  <a:solidFill>
                    <a:srgbClr val="92D050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sp>
          <p:nvSpPr>
            <p:cNvPr id="29" name="Скругленный прямоугольник 28">
              <a:extLst>
                <a:ext uri="{FF2B5EF4-FFF2-40B4-BE49-F238E27FC236}">
                  <a16:creationId xmlns:a16="http://schemas.microsoft.com/office/drawing/2014/main" id="{F8E15289-77EE-E24D-3DED-C6016630AE10}"/>
                </a:ext>
              </a:extLst>
            </p:cNvPr>
            <p:cNvSpPr/>
            <p:nvPr/>
          </p:nvSpPr>
          <p:spPr>
            <a:xfrm>
              <a:off x="3698641" y="744589"/>
              <a:ext cx="1625340" cy="461537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sz="21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3590121" y="729528"/>
              <a:ext cx="183227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ДЕНСАУЛЫҚ САҚТАУ ОБЪЕКТІЛЕРІ</a:t>
              </a:r>
              <a:endParaRPr lang="ru-RU" sz="21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5425543" y="1392061"/>
              <a:ext cx="1728395" cy="7848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775114">
                <a:defRPr/>
              </a:pPr>
              <a:r>
                <a:rPr lang="ru-RU" sz="4500" b="1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40</a:t>
              </a:r>
              <a:r>
                <a:rPr lang="ru-RU" sz="3300" b="1" dirty="0">
                  <a:solidFill>
                    <a:srgbClr val="92D050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sp>
          <p:nvSpPr>
            <p:cNvPr id="32" name="Скругленный прямоугольник 31">
              <a:extLst>
                <a:ext uri="{FF2B5EF4-FFF2-40B4-BE49-F238E27FC236}">
                  <a16:creationId xmlns:a16="http://schemas.microsoft.com/office/drawing/2014/main" id="{F8E15289-77EE-E24D-3DED-C6016630AE10}"/>
                </a:ext>
              </a:extLst>
            </p:cNvPr>
            <p:cNvSpPr/>
            <p:nvPr/>
          </p:nvSpPr>
          <p:spPr>
            <a:xfrm>
              <a:off x="5422400" y="742306"/>
              <a:ext cx="1531755" cy="461537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sz="21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348035" y="743944"/>
              <a:ext cx="170308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МЕКТЕПКЕ ДЕЙІНГІ МЕКЕМЕЛЕР</a:t>
              </a:r>
              <a:endParaRPr lang="ru-RU" sz="21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7161523" y="1392061"/>
              <a:ext cx="1728395" cy="7848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775114">
                <a:defRPr/>
              </a:pPr>
              <a:r>
                <a:rPr lang="ru-RU" sz="4500" b="1" dirty="0">
                  <a:solidFill>
                    <a:srgbClr val="00B0F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33</a:t>
              </a:r>
              <a:r>
                <a:rPr lang="ru-RU" sz="3300" b="1" dirty="0">
                  <a:solidFill>
                    <a:srgbClr val="92D050"/>
                  </a:solidFill>
                  <a:latin typeface="Arial" pitchFamily="34" charset="0"/>
                  <a:cs typeface="Arial" pitchFamily="34" charset="0"/>
                </a:rPr>
                <a:t> </a:t>
              </a:r>
            </a:p>
          </p:txBody>
        </p:sp>
        <p:sp>
          <p:nvSpPr>
            <p:cNvPr id="35" name="Скругленный прямоугольник 34">
              <a:extLst>
                <a:ext uri="{FF2B5EF4-FFF2-40B4-BE49-F238E27FC236}">
                  <a16:creationId xmlns:a16="http://schemas.microsoft.com/office/drawing/2014/main" id="{F8E15289-77EE-E24D-3DED-C6016630AE10}"/>
                </a:ext>
              </a:extLst>
            </p:cNvPr>
            <p:cNvSpPr/>
            <p:nvPr/>
          </p:nvSpPr>
          <p:spPr>
            <a:xfrm>
              <a:off x="7059752" y="742306"/>
              <a:ext cx="1888815" cy="474844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sz="21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6866311" y="755485"/>
              <a:ext cx="226619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ҚОҒАМДЫҚ-ӨНДІРІСТІК ҒИМАРАТТАР</a:t>
              </a:r>
              <a:endParaRPr lang="ru-RU" sz="21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Скругленный прямоугольник 42">
              <a:extLst>
                <a:ext uri="{FF2B5EF4-FFF2-40B4-BE49-F238E27FC236}">
                  <a16:creationId xmlns:a16="http://schemas.microsoft.com/office/drawing/2014/main" id="{F8E15289-77EE-E24D-3DED-C6016630AE10}"/>
                </a:ext>
              </a:extLst>
            </p:cNvPr>
            <p:cNvSpPr/>
            <p:nvPr/>
          </p:nvSpPr>
          <p:spPr>
            <a:xfrm>
              <a:off x="2402709" y="2573818"/>
              <a:ext cx="1184406" cy="461537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sz="21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Прямоугольник 43"/>
            <p:cNvSpPr/>
            <p:nvPr/>
          </p:nvSpPr>
          <p:spPr>
            <a:xfrm>
              <a:off x="2582360" y="2666087"/>
              <a:ext cx="82170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МЕКТЕП</a:t>
              </a:r>
              <a:endParaRPr lang="ru-RU" sz="21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Скругленный прямоугольник 44">
              <a:extLst>
                <a:ext uri="{FF2B5EF4-FFF2-40B4-BE49-F238E27FC236}">
                  <a16:creationId xmlns:a16="http://schemas.microsoft.com/office/drawing/2014/main" id="{F8E15289-77EE-E24D-3DED-C6016630AE10}"/>
                </a:ext>
              </a:extLst>
            </p:cNvPr>
            <p:cNvSpPr/>
            <p:nvPr/>
          </p:nvSpPr>
          <p:spPr>
            <a:xfrm>
              <a:off x="3698641" y="2576101"/>
              <a:ext cx="1625339" cy="461537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sz="21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Прямоугольник 45"/>
            <p:cNvSpPr/>
            <p:nvPr/>
          </p:nvSpPr>
          <p:spPr>
            <a:xfrm>
              <a:off x="3510865" y="2586661"/>
              <a:ext cx="199435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ДЕНСАУЛЫҚ САҚТАУ ОБЪЕКТІЛЕРІ</a:t>
              </a:r>
            </a:p>
          </p:txBody>
        </p:sp>
        <p:sp>
          <p:nvSpPr>
            <p:cNvPr id="47" name="Скругленный прямоугольник 46">
              <a:extLst>
                <a:ext uri="{FF2B5EF4-FFF2-40B4-BE49-F238E27FC236}">
                  <a16:creationId xmlns:a16="http://schemas.microsoft.com/office/drawing/2014/main" id="{F8E15289-77EE-E24D-3DED-C6016630AE10}"/>
                </a:ext>
              </a:extLst>
            </p:cNvPr>
            <p:cNvSpPr/>
            <p:nvPr/>
          </p:nvSpPr>
          <p:spPr>
            <a:xfrm>
              <a:off x="5422400" y="2573818"/>
              <a:ext cx="1531755" cy="461537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sz="21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Прямоугольник 47"/>
            <p:cNvSpPr/>
            <p:nvPr/>
          </p:nvSpPr>
          <p:spPr>
            <a:xfrm>
              <a:off x="5249319" y="2572331"/>
              <a:ext cx="190051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МЕКТЕПКЕ ДЕЙІНГІ МЕКЕМЕЛЕР</a:t>
              </a:r>
            </a:p>
          </p:txBody>
        </p:sp>
        <p:sp>
          <p:nvSpPr>
            <p:cNvPr id="49" name="Скругленный прямоугольник 48">
              <a:extLst>
                <a:ext uri="{FF2B5EF4-FFF2-40B4-BE49-F238E27FC236}">
                  <a16:creationId xmlns:a16="http://schemas.microsoft.com/office/drawing/2014/main" id="{F8E15289-77EE-E24D-3DED-C6016630AE10}"/>
                </a:ext>
              </a:extLst>
            </p:cNvPr>
            <p:cNvSpPr/>
            <p:nvPr/>
          </p:nvSpPr>
          <p:spPr>
            <a:xfrm>
              <a:off x="7059752" y="2573818"/>
              <a:ext cx="1888815" cy="452335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lang="ru-RU" sz="21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Прямоугольник 50"/>
            <p:cNvSpPr/>
            <p:nvPr/>
          </p:nvSpPr>
          <p:spPr>
            <a:xfrm>
              <a:off x="255894" y="3041956"/>
              <a:ext cx="2025802" cy="513603"/>
            </a:xfrm>
            <a:prstGeom prst="rect">
              <a:avLst/>
            </a:prstGeom>
            <a:ln>
              <a:noFill/>
            </a:ln>
          </p:spPr>
          <p:txBody>
            <a:bodyPr wrap="square" lIns="51435" tIns="25718" rIns="51435" bIns="25718">
              <a:spAutoFit/>
            </a:bodyPr>
            <a:lstStyle/>
            <a:p>
              <a:pPr algn="ctr"/>
              <a:r>
                <a:rPr lang="ru-RU" sz="3000" b="1" cap="all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Tahoma"/>
                </a:rPr>
                <a:t>5 567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E148D957-932C-B3C6-92EA-16D17E9F0638}"/>
                </a:ext>
              </a:extLst>
            </p:cNvPr>
            <p:cNvSpPr txBox="1"/>
            <p:nvPr/>
          </p:nvSpPr>
          <p:spPr>
            <a:xfrm>
              <a:off x="203902" y="3478486"/>
              <a:ext cx="2198807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defRPr/>
              </a:pPr>
              <a:r>
                <a:rPr lang="ru-RU" sz="1200" b="1" cap="all" dirty="0" err="1">
                  <a:solidFill>
                    <a:srgbClr val="002060"/>
                  </a:solidFill>
                  <a:latin typeface="Arial" panose="020B0604020202020204" pitchFamily="34" charset="0"/>
                  <a:cs typeface="Arial" pitchFamily="34" charset="0"/>
                  <a:sym typeface="Tahoma"/>
                </a:rPr>
                <a:t>Тұрғын</a:t>
              </a:r>
              <a:r>
                <a:rPr lang="ru-RU" sz="1200" b="1" cap="all" dirty="0">
                  <a:solidFill>
                    <a:srgbClr val="002060"/>
                  </a:solidFill>
                  <a:latin typeface="Arial" panose="020B0604020202020204" pitchFamily="34" charset="0"/>
                  <a:cs typeface="Arial" pitchFamily="34" charset="0"/>
                  <a:sym typeface="Tahoma"/>
                </a:rPr>
                <a:t> </a:t>
              </a:r>
              <a:r>
                <a:rPr lang="ru-RU" sz="1200" b="1" cap="all" dirty="0" err="1">
                  <a:solidFill>
                    <a:srgbClr val="002060"/>
                  </a:solidFill>
                  <a:latin typeface="Arial" panose="020B0604020202020204" pitchFamily="34" charset="0"/>
                  <a:cs typeface="Arial" pitchFamily="34" charset="0"/>
                  <a:sym typeface="Tahoma"/>
                </a:rPr>
                <a:t>үй</a:t>
              </a:r>
              <a:endParaRPr lang="ru-RU" sz="1200" b="1" cap="all" dirty="0">
                <a:solidFill>
                  <a:srgbClr val="002060"/>
                </a:solidFill>
                <a:latin typeface="Arial" panose="020B0604020202020204" pitchFamily="34" charset="0"/>
                <a:cs typeface="Arial" pitchFamily="34" charset="0"/>
                <a:sym typeface="Tahoma"/>
              </a:endParaRPr>
            </a:p>
          </p:txBody>
        </p:sp>
        <p:sp>
          <p:nvSpPr>
            <p:cNvPr id="53" name="Прямоугольник 52"/>
            <p:cNvSpPr/>
            <p:nvPr/>
          </p:nvSpPr>
          <p:spPr>
            <a:xfrm>
              <a:off x="3983041" y="3182138"/>
              <a:ext cx="1140144" cy="6001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775114">
                <a:defRPr/>
              </a:pPr>
              <a:r>
                <a:rPr lang="ru-RU" sz="33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341</a:t>
              </a:r>
            </a:p>
          </p:txBody>
        </p:sp>
        <p:sp>
          <p:nvSpPr>
            <p:cNvPr id="54" name="Прямоугольник 53"/>
            <p:cNvSpPr/>
            <p:nvPr/>
          </p:nvSpPr>
          <p:spPr>
            <a:xfrm>
              <a:off x="5716649" y="3172101"/>
              <a:ext cx="1140144" cy="6001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775114">
                <a:defRPr/>
              </a:pPr>
              <a:r>
                <a:rPr lang="ru-RU" sz="33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214</a:t>
              </a:r>
            </a:p>
          </p:txBody>
        </p:sp>
        <p:sp>
          <p:nvSpPr>
            <p:cNvPr id="55" name="Прямоугольник 54"/>
            <p:cNvSpPr/>
            <p:nvPr/>
          </p:nvSpPr>
          <p:spPr>
            <a:xfrm>
              <a:off x="7455677" y="3172101"/>
              <a:ext cx="1140144" cy="6001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775114">
                <a:defRPr/>
              </a:pPr>
              <a:r>
                <a:rPr lang="ru-RU" sz="33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770</a:t>
              </a:r>
            </a:p>
          </p:txBody>
        </p:sp>
        <p:cxnSp>
          <p:nvCxnSpPr>
            <p:cNvPr id="57" name="Прямая соединительная линия 56">
              <a:extLst>
                <a:ext uri="{FF2B5EF4-FFF2-40B4-BE49-F238E27FC236}">
                  <a16:creationId xmlns:a16="http://schemas.microsoft.com/office/drawing/2014/main" id="{4A504BD3-2708-41B0-AAF0-B37C9EC260CF}"/>
                </a:ext>
              </a:extLst>
            </p:cNvPr>
            <p:cNvCxnSpPr/>
            <p:nvPr/>
          </p:nvCxnSpPr>
          <p:spPr>
            <a:xfrm flipV="1">
              <a:off x="5355973" y="2758218"/>
              <a:ext cx="0" cy="949547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>
              <a:extLst>
                <a:ext uri="{FF2B5EF4-FFF2-40B4-BE49-F238E27FC236}">
                  <a16:creationId xmlns:a16="http://schemas.microsoft.com/office/drawing/2014/main" id="{4A504BD3-2708-41B0-AAF0-B37C9EC260CF}"/>
                </a:ext>
              </a:extLst>
            </p:cNvPr>
            <p:cNvCxnSpPr/>
            <p:nvPr/>
          </p:nvCxnSpPr>
          <p:spPr>
            <a:xfrm flipV="1">
              <a:off x="3633339" y="2758218"/>
              <a:ext cx="0" cy="949547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>
              <a:extLst>
                <a:ext uri="{FF2B5EF4-FFF2-40B4-BE49-F238E27FC236}">
                  <a16:creationId xmlns:a16="http://schemas.microsoft.com/office/drawing/2014/main" id="{4A504BD3-2708-41B0-AAF0-B37C9EC260CF}"/>
                </a:ext>
              </a:extLst>
            </p:cNvPr>
            <p:cNvCxnSpPr/>
            <p:nvPr/>
          </p:nvCxnSpPr>
          <p:spPr>
            <a:xfrm flipV="1">
              <a:off x="6999089" y="2758218"/>
              <a:ext cx="0" cy="949547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>
              <a:extLst>
                <a:ext uri="{FF2B5EF4-FFF2-40B4-BE49-F238E27FC236}">
                  <a16:creationId xmlns:a16="http://schemas.microsoft.com/office/drawing/2014/main" id="{4A504BD3-2708-41B0-AAF0-B37C9EC260CF}"/>
                </a:ext>
              </a:extLst>
            </p:cNvPr>
            <p:cNvCxnSpPr/>
            <p:nvPr/>
          </p:nvCxnSpPr>
          <p:spPr>
            <a:xfrm>
              <a:off x="344786" y="2431879"/>
              <a:ext cx="8566903" cy="8591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" name="Прямоугольник 1"/>
            <p:cNvSpPr/>
            <p:nvPr/>
          </p:nvSpPr>
          <p:spPr>
            <a:xfrm>
              <a:off x="836261" y="4100121"/>
              <a:ext cx="8053656" cy="29238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57175" indent="-257175">
                <a:buFont typeface="Wingdings" panose="05000000000000000000" pitchFamily="2" charset="2"/>
                <a:buChar char="ü"/>
              </a:pPr>
              <a:r>
                <a:rPr lang="ru-RU" sz="1300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2022 ж. </a:t>
              </a:r>
              <a:r>
                <a:rPr lang="ru-RU" sz="1300" b="1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11</a:t>
              </a:r>
              <a:r>
                <a:rPr lang="ru-RU" sz="1300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300" b="1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станция</a:t>
              </a:r>
              <a:r>
                <a:rPr lang="ru-RU" sz="1300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i="1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ru-RU" sz="1200" i="1" dirty="0" err="1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ерте</a:t>
              </a:r>
              <a:r>
                <a:rPr lang="ru-RU" sz="1200" i="1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i="1" dirty="0" err="1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хабарлау</a:t>
              </a:r>
              <a:r>
                <a:rPr lang="ru-RU" sz="1200" i="1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200" i="1" dirty="0" err="1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жүйесімен</a:t>
              </a:r>
              <a:r>
                <a:rPr lang="ru-RU" sz="1200" i="1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r>
                <a:rPr lang="ru-RU" sz="1300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300" dirty="0" err="1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орнатумен</a:t>
              </a:r>
              <a:r>
                <a:rPr lang="ru-RU" sz="1300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1300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 </a:t>
              </a:r>
              <a:r>
                <a:rPr lang="ru-RU" sz="1300" dirty="0" err="1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кезең</a:t>
              </a:r>
              <a:r>
                <a:rPr lang="ru-RU" sz="1300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300" dirty="0" err="1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құрылысы</a:t>
              </a:r>
              <a:r>
                <a:rPr lang="ru-RU" sz="1300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300" dirty="0" err="1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аяқталды</a:t>
              </a:r>
              <a:endParaRPr lang="ru-RU" sz="13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61" name="Прямая соединительная линия 60">
              <a:extLst>
                <a:ext uri="{FF2B5EF4-FFF2-40B4-BE49-F238E27FC236}">
                  <a16:creationId xmlns:a16="http://schemas.microsoft.com/office/drawing/2014/main" id="{4A504BD3-2708-41B0-AAF0-B37C9EC260CF}"/>
                </a:ext>
              </a:extLst>
            </p:cNvPr>
            <p:cNvCxnSpPr/>
            <p:nvPr/>
          </p:nvCxnSpPr>
          <p:spPr>
            <a:xfrm flipV="1">
              <a:off x="764852" y="3931590"/>
              <a:ext cx="0" cy="535994"/>
            </a:xfrm>
            <a:prstGeom prst="line">
              <a:avLst/>
            </a:prstGeom>
            <a:ln w="57150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>
              <a:extLst>
                <a:ext uri="{FF2B5EF4-FFF2-40B4-BE49-F238E27FC236}">
                  <a16:creationId xmlns:a16="http://schemas.microsoft.com/office/drawing/2014/main" id="{4A504BD3-2708-41B0-AAF0-B37C9EC260CF}"/>
                </a:ext>
              </a:extLst>
            </p:cNvPr>
            <p:cNvCxnSpPr/>
            <p:nvPr/>
          </p:nvCxnSpPr>
          <p:spPr>
            <a:xfrm flipV="1">
              <a:off x="764616" y="4653091"/>
              <a:ext cx="0" cy="366092"/>
            </a:xfrm>
            <a:prstGeom prst="line">
              <a:avLst/>
            </a:prstGeom>
            <a:ln w="57150"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6" name="Picture 9" descr="C:\Users\Администратор\Desktop\ФОТО ФОТО ФОТО\png-transparent-financial-audit-computer-icons-accounting-others-miscellaneous-angle-company.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543" b="99130" l="2391" r="100000">
                          <a14:foregroundMark x1="47717" y1="11087" x2="47717" y2="11087"/>
                          <a14:foregroundMark x1="73913" y1="14348" x2="73913" y2="14348"/>
                          <a14:foregroundMark x1="57717" y1="31522" x2="57717" y2="31522"/>
                          <a14:foregroundMark x1="54674" y1="39783" x2="54674" y2="39783"/>
                          <a14:foregroundMark x1="52500" y1="48478" x2="52500" y2="48478"/>
                          <a14:foregroundMark x1="54022" y1="56196" x2="54022" y2="56196"/>
                          <a14:foregroundMark x1="54239" y1="65435" x2="54239" y2="65435"/>
                          <a14:foregroundMark x1="61196" y1="79130" x2="61196" y2="7913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140" y="3950196"/>
              <a:ext cx="501317" cy="50131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7" name="Рисунок 66"/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0" b="99490" l="0" r="98061">
                          <a14:foregroundMark x1="78163" y1="42959" x2="78163" y2="42959"/>
                          <a14:foregroundMark x1="93776" y1="43163" x2="93776" y2="43163"/>
                          <a14:foregroundMark x1="50408" y1="72551" x2="50408" y2="72551"/>
                          <a14:foregroundMark x1="93980" y1="27755" x2="93980" y2="27755"/>
                          <a14:foregroundMark x1="37551" y1="32245" x2="37551" y2="32245"/>
                          <a14:foregroundMark x1="19796" y1="26531" x2="19796" y2="26531"/>
                          <a14:foregroundMark x1="22857" y1="65816" x2="22857" y2="65816"/>
                          <a14:foregroundMark x1="24490" y1="74184" x2="24490" y2="74184"/>
                          <a14:foregroundMark x1="28163" y1="82551" x2="28163" y2="82551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0646" y="4651601"/>
              <a:ext cx="391649" cy="391649"/>
            </a:xfrm>
            <a:prstGeom prst="rect">
              <a:avLst/>
            </a:prstGeom>
          </p:spPr>
        </p:pic>
        <p:sp>
          <p:nvSpPr>
            <p:cNvPr id="65" name="Прямоугольник 64">
              <a:extLst>
                <a:ext uri="{FF2B5EF4-FFF2-40B4-BE49-F238E27FC236}">
                  <a16:creationId xmlns:a16="http://schemas.microsoft.com/office/drawing/2014/main" id="{8FC4230A-B71D-4048-9DC4-BEAC3E96AF7A}"/>
                </a:ext>
              </a:extLst>
            </p:cNvPr>
            <p:cNvSpPr/>
            <p:nvPr/>
          </p:nvSpPr>
          <p:spPr>
            <a:xfrm>
              <a:off x="6872508" y="2564488"/>
              <a:ext cx="226619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ҚОҒАМДЫҚ-ӨНДІРІСТІК ҒИМАРАТТАР</a:t>
              </a:r>
              <a:endParaRPr lang="ru-RU" sz="21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E6300EB2-93B2-4E52-8099-0CA642C27CDA}"/>
                </a:ext>
              </a:extLst>
            </p:cNvPr>
            <p:cNvSpPr txBox="1"/>
            <p:nvPr/>
          </p:nvSpPr>
          <p:spPr>
            <a:xfrm>
              <a:off x="906938" y="4715359"/>
              <a:ext cx="7408801" cy="2923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KZ" sz="1300" b="1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ТЖМ</a:t>
              </a:r>
              <a:r>
                <a:rPr lang="ru-KZ" sz="1300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сейсмология </a:t>
              </a:r>
              <a:r>
                <a:rPr lang="ru-KZ" sz="1300" dirty="0" err="1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саласында</a:t>
              </a:r>
              <a:r>
                <a:rPr lang="ru-KZ" sz="1300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300" dirty="0" err="1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кешенді</a:t>
              </a:r>
              <a:r>
                <a:rPr lang="ru-KZ" sz="1300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300" dirty="0" err="1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жоспар</a:t>
              </a:r>
              <a:r>
                <a:rPr lang="ru-KZ" sz="1300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300" dirty="0" err="1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әзірлеуге</a:t>
              </a:r>
              <a:r>
                <a:rPr lang="ru-KZ" sz="1300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300" b="1" dirty="0" err="1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бастамашы</a:t>
              </a:r>
              <a:r>
                <a:rPr lang="ru-KZ" sz="1300" b="1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300" b="1" dirty="0" err="1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болды</a:t>
              </a:r>
              <a:endParaRPr lang="ru-KZ" sz="13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3C7A6C02-E424-452E-8B57-F86F5DB533A7}"/>
                </a:ext>
              </a:extLst>
            </p:cNvPr>
            <p:cNvSpPr txBox="1"/>
            <p:nvPr/>
          </p:nvSpPr>
          <p:spPr>
            <a:xfrm>
              <a:off x="815324" y="4358710"/>
              <a:ext cx="6827254" cy="29238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ru-RU" sz="1300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2023 ж. </a:t>
              </a:r>
              <a:r>
                <a:rPr lang="en-US" sz="1300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II </a:t>
              </a:r>
              <a:r>
                <a:rPr lang="ru-RU" sz="1300" dirty="0" err="1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кезеңді</a:t>
              </a:r>
              <a:r>
                <a:rPr lang="ru-RU" sz="1300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17 станция </a:t>
              </a:r>
              <a:r>
                <a:rPr lang="ru-RU" sz="1300" dirty="0" err="1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құрылысын</a:t>
              </a:r>
              <a:r>
                <a:rPr lang="ru-RU" sz="1300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300" dirty="0" err="1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аяқтау</a:t>
              </a:r>
              <a:r>
                <a:rPr lang="ru-RU" sz="1300" dirty="0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300" dirty="0" err="1">
                  <a:solidFill>
                    <a:schemeClr val="tx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жоспарлануда</a:t>
              </a:r>
              <a:endParaRPr lang="ru-KZ" sz="13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2" name="Прямоугольник 61"/>
          <p:cNvSpPr/>
          <p:nvPr/>
        </p:nvSpPr>
        <p:spPr>
          <a:xfrm>
            <a:off x="830615" y="3823539"/>
            <a:ext cx="8053656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>
              <a:buFont typeface="Wingdings" panose="05000000000000000000" pitchFamily="2" charset="2"/>
              <a:buChar char="ü"/>
            </a:pPr>
            <a:r>
              <a:rPr lang="ru-RU" sz="13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Жер</a:t>
            </a:r>
            <a:r>
              <a:rPr lang="ru-RU" sz="13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сілкінісінің</a:t>
            </a:r>
            <a:r>
              <a:rPr lang="ru-RU" sz="13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болжамын</a:t>
            </a:r>
            <a:r>
              <a:rPr lang="ru-RU" sz="13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СТӘЭ </a:t>
            </a:r>
            <a:r>
              <a:rPr lang="ru-RU" sz="13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3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69 </a:t>
            </a:r>
            <a:r>
              <a:rPr lang="ru-RU" sz="13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станциясы</a:t>
            </a:r>
            <a:r>
              <a:rPr lang="ru-RU" sz="13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бар Сейсмология институты </a:t>
            </a:r>
            <a:r>
              <a:rPr lang="ru-RU" sz="13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жүргізеді</a:t>
            </a:r>
            <a:endParaRPr lang="ru-RU" sz="13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388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3633"/>
          <p:cNvSpPr/>
          <p:nvPr/>
        </p:nvSpPr>
        <p:spPr>
          <a:xfrm>
            <a:off x="1203527" y="1359967"/>
            <a:ext cx="5943903" cy="319766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9240" y="80732"/>
                </a:moveTo>
                <a:lnTo>
                  <a:pt x="8459" y="79359"/>
                </a:lnTo>
                <a:lnTo>
                  <a:pt x="7548" y="79908"/>
                </a:lnTo>
                <a:lnTo>
                  <a:pt x="6507" y="78535"/>
                </a:lnTo>
                <a:lnTo>
                  <a:pt x="6507" y="77437"/>
                </a:lnTo>
                <a:lnTo>
                  <a:pt x="7809" y="77437"/>
                </a:lnTo>
                <a:lnTo>
                  <a:pt x="6507" y="73318"/>
                </a:lnTo>
                <a:lnTo>
                  <a:pt x="4945" y="70572"/>
                </a:lnTo>
                <a:lnTo>
                  <a:pt x="2993" y="69748"/>
                </a:lnTo>
                <a:lnTo>
                  <a:pt x="2733" y="70572"/>
                </a:lnTo>
                <a:lnTo>
                  <a:pt x="1691" y="68924"/>
                </a:lnTo>
                <a:lnTo>
                  <a:pt x="1952" y="68100"/>
                </a:lnTo>
                <a:lnTo>
                  <a:pt x="1301" y="66727"/>
                </a:lnTo>
                <a:lnTo>
                  <a:pt x="0" y="65629"/>
                </a:lnTo>
                <a:lnTo>
                  <a:pt x="390" y="63432"/>
                </a:lnTo>
                <a:lnTo>
                  <a:pt x="780" y="59862"/>
                </a:lnTo>
                <a:lnTo>
                  <a:pt x="390" y="58764"/>
                </a:lnTo>
                <a:lnTo>
                  <a:pt x="130" y="55743"/>
                </a:lnTo>
                <a:lnTo>
                  <a:pt x="780" y="55194"/>
                </a:lnTo>
                <a:lnTo>
                  <a:pt x="1431" y="53272"/>
                </a:lnTo>
                <a:lnTo>
                  <a:pt x="1431" y="51899"/>
                </a:lnTo>
                <a:lnTo>
                  <a:pt x="2082" y="50526"/>
                </a:lnTo>
                <a:lnTo>
                  <a:pt x="3644" y="53272"/>
                </a:lnTo>
                <a:lnTo>
                  <a:pt x="3904" y="54645"/>
                </a:lnTo>
                <a:lnTo>
                  <a:pt x="4945" y="55743"/>
                </a:lnTo>
                <a:lnTo>
                  <a:pt x="5856" y="55743"/>
                </a:lnTo>
                <a:lnTo>
                  <a:pt x="5856" y="53821"/>
                </a:lnTo>
                <a:lnTo>
                  <a:pt x="6247" y="53272"/>
                </a:lnTo>
                <a:lnTo>
                  <a:pt x="5336" y="48329"/>
                </a:lnTo>
                <a:lnTo>
                  <a:pt x="6507" y="48329"/>
                </a:lnTo>
                <a:lnTo>
                  <a:pt x="7288" y="48329"/>
                </a:lnTo>
                <a:lnTo>
                  <a:pt x="7288" y="46407"/>
                </a:lnTo>
                <a:lnTo>
                  <a:pt x="6898" y="45583"/>
                </a:lnTo>
                <a:lnTo>
                  <a:pt x="7158" y="44210"/>
                </a:lnTo>
                <a:lnTo>
                  <a:pt x="8199" y="43386"/>
                </a:lnTo>
                <a:lnTo>
                  <a:pt x="8590" y="42837"/>
                </a:lnTo>
                <a:lnTo>
                  <a:pt x="8850" y="41464"/>
                </a:lnTo>
                <a:lnTo>
                  <a:pt x="9240" y="40640"/>
                </a:lnTo>
                <a:lnTo>
                  <a:pt x="9891" y="41189"/>
                </a:lnTo>
                <a:lnTo>
                  <a:pt x="10151" y="40091"/>
                </a:lnTo>
                <a:lnTo>
                  <a:pt x="9891" y="38718"/>
                </a:lnTo>
                <a:lnTo>
                  <a:pt x="10151" y="38443"/>
                </a:lnTo>
                <a:lnTo>
                  <a:pt x="10932" y="39267"/>
                </a:lnTo>
                <a:lnTo>
                  <a:pt x="11583" y="39816"/>
                </a:lnTo>
                <a:lnTo>
                  <a:pt x="11583" y="40640"/>
                </a:lnTo>
                <a:lnTo>
                  <a:pt x="11193" y="41464"/>
                </a:lnTo>
                <a:lnTo>
                  <a:pt x="11453" y="42562"/>
                </a:lnTo>
                <a:lnTo>
                  <a:pt x="12104" y="41464"/>
                </a:lnTo>
                <a:lnTo>
                  <a:pt x="12234" y="40640"/>
                </a:lnTo>
                <a:lnTo>
                  <a:pt x="12754" y="40091"/>
                </a:lnTo>
                <a:lnTo>
                  <a:pt x="12754" y="41189"/>
                </a:lnTo>
                <a:lnTo>
                  <a:pt x="13145" y="40091"/>
                </a:lnTo>
                <a:lnTo>
                  <a:pt x="13145" y="39816"/>
                </a:lnTo>
                <a:lnTo>
                  <a:pt x="13796" y="39816"/>
                </a:lnTo>
                <a:lnTo>
                  <a:pt x="14446" y="38718"/>
                </a:lnTo>
                <a:lnTo>
                  <a:pt x="15097" y="38718"/>
                </a:lnTo>
                <a:lnTo>
                  <a:pt x="15357" y="40091"/>
                </a:lnTo>
                <a:lnTo>
                  <a:pt x="16138" y="41189"/>
                </a:lnTo>
                <a:lnTo>
                  <a:pt x="17310" y="40640"/>
                </a:lnTo>
                <a:lnTo>
                  <a:pt x="17700" y="40640"/>
                </a:lnTo>
                <a:lnTo>
                  <a:pt x="18091" y="41464"/>
                </a:lnTo>
                <a:lnTo>
                  <a:pt x="18351" y="41464"/>
                </a:lnTo>
                <a:lnTo>
                  <a:pt x="19002" y="42837"/>
                </a:lnTo>
                <a:lnTo>
                  <a:pt x="19913" y="42837"/>
                </a:lnTo>
                <a:lnTo>
                  <a:pt x="20303" y="44210"/>
                </a:lnTo>
                <a:lnTo>
                  <a:pt x="21214" y="45583"/>
                </a:lnTo>
                <a:lnTo>
                  <a:pt x="21605" y="45583"/>
                </a:lnTo>
                <a:lnTo>
                  <a:pt x="21735" y="46407"/>
                </a:lnTo>
                <a:lnTo>
                  <a:pt x="21995" y="47780"/>
                </a:lnTo>
                <a:lnTo>
                  <a:pt x="22255" y="47780"/>
                </a:lnTo>
                <a:lnTo>
                  <a:pt x="22646" y="46956"/>
                </a:lnTo>
                <a:lnTo>
                  <a:pt x="22646" y="45034"/>
                </a:lnTo>
                <a:lnTo>
                  <a:pt x="23297" y="44759"/>
                </a:lnTo>
                <a:lnTo>
                  <a:pt x="23687" y="45583"/>
                </a:lnTo>
                <a:lnTo>
                  <a:pt x="24859" y="46132"/>
                </a:lnTo>
                <a:lnTo>
                  <a:pt x="25249" y="47505"/>
                </a:lnTo>
                <a:lnTo>
                  <a:pt x="25639" y="47505"/>
                </a:lnTo>
                <a:lnTo>
                  <a:pt x="26550" y="46407"/>
                </a:lnTo>
                <a:lnTo>
                  <a:pt x="26550" y="44210"/>
                </a:lnTo>
                <a:lnTo>
                  <a:pt x="27201" y="44210"/>
                </a:lnTo>
                <a:lnTo>
                  <a:pt x="27201" y="42837"/>
                </a:lnTo>
                <a:lnTo>
                  <a:pt x="27852" y="42837"/>
                </a:lnTo>
                <a:lnTo>
                  <a:pt x="28112" y="43661"/>
                </a:lnTo>
                <a:lnTo>
                  <a:pt x="28503" y="42562"/>
                </a:lnTo>
                <a:lnTo>
                  <a:pt x="29154" y="42562"/>
                </a:lnTo>
                <a:lnTo>
                  <a:pt x="30065" y="43661"/>
                </a:lnTo>
                <a:lnTo>
                  <a:pt x="30195" y="44759"/>
                </a:lnTo>
                <a:lnTo>
                  <a:pt x="31106" y="44759"/>
                </a:lnTo>
                <a:lnTo>
                  <a:pt x="31106" y="42837"/>
                </a:lnTo>
                <a:lnTo>
                  <a:pt x="31496" y="42837"/>
                </a:lnTo>
                <a:lnTo>
                  <a:pt x="32147" y="42837"/>
                </a:lnTo>
                <a:lnTo>
                  <a:pt x="32668" y="42013"/>
                </a:lnTo>
                <a:lnTo>
                  <a:pt x="33318" y="42837"/>
                </a:lnTo>
                <a:lnTo>
                  <a:pt x="33709" y="43386"/>
                </a:lnTo>
                <a:lnTo>
                  <a:pt x="33449" y="44210"/>
                </a:lnTo>
                <a:lnTo>
                  <a:pt x="33058" y="44759"/>
                </a:lnTo>
                <a:lnTo>
                  <a:pt x="33709" y="46132"/>
                </a:lnTo>
                <a:lnTo>
                  <a:pt x="34360" y="46132"/>
                </a:lnTo>
                <a:lnTo>
                  <a:pt x="34490" y="46132"/>
                </a:lnTo>
                <a:lnTo>
                  <a:pt x="35010" y="46407"/>
                </a:lnTo>
                <a:lnTo>
                  <a:pt x="35791" y="46132"/>
                </a:lnTo>
                <a:lnTo>
                  <a:pt x="36963" y="47505"/>
                </a:lnTo>
                <a:lnTo>
                  <a:pt x="37744" y="47505"/>
                </a:lnTo>
                <a:lnTo>
                  <a:pt x="38004" y="46132"/>
                </a:lnTo>
                <a:lnTo>
                  <a:pt x="38004" y="44759"/>
                </a:lnTo>
                <a:lnTo>
                  <a:pt x="38394" y="44210"/>
                </a:lnTo>
                <a:lnTo>
                  <a:pt x="39305" y="45034"/>
                </a:lnTo>
                <a:lnTo>
                  <a:pt x="40347" y="45583"/>
                </a:lnTo>
                <a:lnTo>
                  <a:pt x="41258" y="44759"/>
                </a:lnTo>
                <a:lnTo>
                  <a:pt x="41648" y="43661"/>
                </a:lnTo>
                <a:lnTo>
                  <a:pt x="41518" y="39267"/>
                </a:lnTo>
                <a:lnTo>
                  <a:pt x="41258" y="38718"/>
                </a:lnTo>
                <a:lnTo>
                  <a:pt x="40216" y="38718"/>
                </a:lnTo>
                <a:lnTo>
                  <a:pt x="39696" y="37894"/>
                </a:lnTo>
                <a:lnTo>
                  <a:pt x="39566" y="37070"/>
                </a:lnTo>
                <a:lnTo>
                  <a:pt x="38915" y="37070"/>
                </a:lnTo>
                <a:lnTo>
                  <a:pt x="38394" y="35972"/>
                </a:lnTo>
                <a:lnTo>
                  <a:pt x="37613" y="35972"/>
                </a:lnTo>
                <a:lnTo>
                  <a:pt x="37613" y="35148"/>
                </a:lnTo>
                <a:lnTo>
                  <a:pt x="37353" y="34599"/>
                </a:lnTo>
                <a:lnTo>
                  <a:pt x="37613" y="33775"/>
                </a:lnTo>
                <a:lnTo>
                  <a:pt x="38004" y="33775"/>
                </a:lnTo>
                <a:lnTo>
                  <a:pt x="38264" y="32402"/>
                </a:lnTo>
                <a:lnTo>
                  <a:pt x="38655" y="31578"/>
                </a:lnTo>
                <a:lnTo>
                  <a:pt x="38394" y="30205"/>
                </a:lnTo>
                <a:lnTo>
                  <a:pt x="38004" y="30205"/>
                </a:lnTo>
                <a:lnTo>
                  <a:pt x="38004" y="28832"/>
                </a:lnTo>
                <a:lnTo>
                  <a:pt x="38655" y="26361"/>
                </a:lnTo>
                <a:lnTo>
                  <a:pt x="39566" y="25537"/>
                </a:lnTo>
                <a:lnTo>
                  <a:pt x="40867" y="24988"/>
                </a:lnTo>
                <a:lnTo>
                  <a:pt x="41258" y="25537"/>
                </a:lnTo>
                <a:lnTo>
                  <a:pt x="41648" y="24988"/>
                </a:lnTo>
                <a:lnTo>
                  <a:pt x="41648" y="23615"/>
                </a:lnTo>
                <a:lnTo>
                  <a:pt x="40997" y="23340"/>
                </a:lnTo>
                <a:lnTo>
                  <a:pt x="40607" y="22242"/>
                </a:lnTo>
                <a:lnTo>
                  <a:pt x="39956" y="22242"/>
                </a:lnTo>
                <a:lnTo>
                  <a:pt x="39696" y="23340"/>
                </a:lnTo>
                <a:lnTo>
                  <a:pt x="39045" y="22242"/>
                </a:lnTo>
                <a:lnTo>
                  <a:pt x="38264" y="22242"/>
                </a:lnTo>
                <a:lnTo>
                  <a:pt x="38264" y="21967"/>
                </a:lnTo>
                <a:lnTo>
                  <a:pt x="38394" y="21418"/>
                </a:lnTo>
                <a:lnTo>
                  <a:pt x="39305" y="21418"/>
                </a:lnTo>
                <a:lnTo>
                  <a:pt x="39045" y="20045"/>
                </a:lnTo>
                <a:lnTo>
                  <a:pt x="38264" y="20045"/>
                </a:lnTo>
                <a:lnTo>
                  <a:pt x="37613" y="19496"/>
                </a:lnTo>
                <a:lnTo>
                  <a:pt x="38004" y="19221"/>
                </a:lnTo>
                <a:lnTo>
                  <a:pt x="37613" y="17848"/>
                </a:lnTo>
                <a:lnTo>
                  <a:pt x="37744" y="17299"/>
                </a:lnTo>
                <a:lnTo>
                  <a:pt x="38394" y="17299"/>
                </a:lnTo>
                <a:lnTo>
                  <a:pt x="38915" y="16475"/>
                </a:lnTo>
                <a:lnTo>
                  <a:pt x="39305" y="16475"/>
                </a:lnTo>
                <a:lnTo>
                  <a:pt x="39566" y="17299"/>
                </a:lnTo>
                <a:lnTo>
                  <a:pt x="40216" y="16750"/>
                </a:lnTo>
                <a:lnTo>
                  <a:pt x="40867" y="17848"/>
                </a:lnTo>
                <a:lnTo>
                  <a:pt x="40997" y="17299"/>
                </a:lnTo>
                <a:lnTo>
                  <a:pt x="40997" y="16475"/>
                </a:lnTo>
                <a:lnTo>
                  <a:pt x="41648" y="15926"/>
                </a:lnTo>
                <a:lnTo>
                  <a:pt x="42169" y="15926"/>
                </a:lnTo>
                <a:lnTo>
                  <a:pt x="42559" y="16750"/>
                </a:lnTo>
                <a:lnTo>
                  <a:pt x="42819" y="16475"/>
                </a:lnTo>
                <a:lnTo>
                  <a:pt x="42950" y="15652"/>
                </a:lnTo>
                <a:lnTo>
                  <a:pt x="44121" y="14553"/>
                </a:lnTo>
                <a:lnTo>
                  <a:pt x="44772" y="14553"/>
                </a:lnTo>
                <a:lnTo>
                  <a:pt x="45553" y="13729"/>
                </a:lnTo>
                <a:lnTo>
                  <a:pt x="46203" y="13729"/>
                </a:lnTo>
                <a:lnTo>
                  <a:pt x="46464" y="13180"/>
                </a:lnTo>
                <a:lnTo>
                  <a:pt x="47245" y="12356"/>
                </a:lnTo>
                <a:lnTo>
                  <a:pt x="48156" y="12356"/>
                </a:lnTo>
                <a:lnTo>
                  <a:pt x="48546" y="11533"/>
                </a:lnTo>
                <a:lnTo>
                  <a:pt x="49067" y="11533"/>
                </a:lnTo>
                <a:lnTo>
                  <a:pt x="49457" y="11807"/>
                </a:lnTo>
                <a:lnTo>
                  <a:pt x="49718" y="11533"/>
                </a:lnTo>
                <a:lnTo>
                  <a:pt x="49718" y="10160"/>
                </a:lnTo>
                <a:lnTo>
                  <a:pt x="50108" y="9610"/>
                </a:lnTo>
                <a:lnTo>
                  <a:pt x="50759" y="9610"/>
                </a:lnTo>
                <a:lnTo>
                  <a:pt x="50759" y="8787"/>
                </a:lnTo>
                <a:lnTo>
                  <a:pt x="51149" y="8237"/>
                </a:lnTo>
                <a:lnTo>
                  <a:pt x="51670" y="8787"/>
                </a:lnTo>
                <a:lnTo>
                  <a:pt x="52060" y="8787"/>
                </a:lnTo>
                <a:lnTo>
                  <a:pt x="52711" y="8237"/>
                </a:lnTo>
                <a:lnTo>
                  <a:pt x="53362" y="7688"/>
                </a:lnTo>
                <a:lnTo>
                  <a:pt x="54663" y="6041"/>
                </a:lnTo>
                <a:lnTo>
                  <a:pt x="55054" y="6041"/>
                </a:lnTo>
                <a:lnTo>
                  <a:pt x="55314" y="5491"/>
                </a:lnTo>
                <a:lnTo>
                  <a:pt x="55965" y="5491"/>
                </a:lnTo>
                <a:lnTo>
                  <a:pt x="56355" y="4118"/>
                </a:lnTo>
                <a:lnTo>
                  <a:pt x="56876" y="4668"/>
                </a:lnTo>
                <a:lnTo>
                  <a:pt x="57657" y="4118"/>
                </a:lnTo>
                <a:lnTo>
                  <a:pt x="57657" y="3295"/>
                </a:lnTo>
                <a:lnTo>
                  <a:pt x="57527" y="2196"/>
                </a:lnTo>
                <a:lnTo>
                  <a:pt x="57657" y="1922"/>
                </a:lnTo>
                <a:lnTo>
                  <a:pt x="58568" y="1922"/>
                </a:lnTo>
                <a:lnTo>
                  <a:pt x="58828" y="823"/>
                </a:lnTo>
                <a:lnTo>
                  <a:pt x="59479" y="0"/>
                </a:lnTo>
                <a:lnTo>
                  <a:pt x="59609" y="549"/>
                </a:lnTo>
                <a:lnTo>
                  <a:pt x="60260" y="0"/>
                </a:lnTo>
                <a:lnTo>
                  <a:pt x="60911" y="549"/>
                </a:lnTo>
                <a:lnTo>
                  <a:pt x="61822" y="549"/>
                </a:lnTo>
                <a:lnTo>
                  <a:pt x="62603" y="1372"/>
                </a:lnTo>
                <a:lnTo>
                  <a:pt x="63253" y="1372"/>
                </a:lnTo>
                <a:lnTo>
                  <a:pt x="63904" y="823"/>
                </a:lnTo>
                <a:lnTo>
                  <a:pt x="64555" y="823"/>
                </a:lnTo>
                <a:lnTo>
                  <a:pt x="65075" y="2196"/>
                </a:lnTo>
                <a:lnTo>
                  <a:pt x="65206" y="2745"/>
                </a:lnTo>
                <a:lnTo>
                  <a:pt x="65466" y="4118"/>
                </a:lnTo>
                <a:lnTo>
                  <a:pt x="65856" y="4942"/>
                </a:lnTo>
                <a:lnTo>
                  <a:pt x="66377" y="5491"/>
                </a:lnTo>
                <a:lnTo>
                  <a:pt x="66377" y="6041"/>
                </a:lnTo>
                <a:lnTo>
                  <a:pt x="66117" y="7414"/>
                </a:lnTo>
                <a:lnTo>
                  <a:pt x="66377" y="8237"/>
                </a:lnTo>
                <a:lnTo>
                  <a:pt x="66377" y="8787"/>
                </a:lnTo>
                <a:lnTo>
                  <a:pt x="65726" y="9061"/>
                </a:lnTo>
                <a:lnTo>
                  <a:pt x="66117" y="10160"/>
                </a:lnTo>
                <a:lnTo>
                  <a:pt x="66377" y="10434"/>
                </a:lnTo>
                <a:lnTo>
                  <a:pt x="67158" y="10160"/>
                </a:lnTo>
                <a:lnTo>
                  <a:pt x="67678" y="10434"/>
                </a:lnTo>
                <a:lnTo>
                  <a:pt x="68069" y="10434"/>
                </a:lnTo>
                <a:lnTo>
                  <a:pt x="68069" y="9061"/>
                </a:lnTo>
                <a:lnTo>
                  <a:pt x="68459" y="9061"/>
                </a:lnTo>
                <a:lnTo>
                  <a:pt x="68720" y="10160"/>
                </a:lnTo>
                <a:lnTo>
                  <a:pt x="69110" y="10160"/>
                </a:lnTo>
                <a:lnTo>
                  <a:pt x="69110" y="9061"/>
                </a:lnTo>
                <a:lnTo>
                  <a:pt x="68980" y="8237"/>
                </a:lnTo>
                <a:lnTo>
                  <a:pt x="69110" y="7688"/>
                </a:lnTo>
                <a:lnTo>
                  <a:pt x="70281" y="9061"/>
                </a:lnTo>
                <a:lnTo>
                  <a:pt x="70281" y="11533"/>
                </a:lnTo>
                <a:lnTo>
                  <a:pt x="70672" y="12906"/>
                </a:lnTo>
                <a:lnTo>
                  <a:pt x="71062" y="12906"/>
                </a:lnTo>
                <a:lnTo>
                  <a:pt x="71583" y="11807"/>
                </a:lnTo>
                <a:lnTo>
                  <a:pt x="71323" y="11533"/>
                </a:lnTo>
                <a:lnTo>
                  <a:pt x="71062" y="10434"/>
                </a:lnTo>
                <a:lnTo>
                  <a:pt x="71713" y="10434"/>
                </a:lnTo>
                <a:lnTo>
                  <a:pt x="72885" y="11533"/>
                </a:lnTo>
                <a:lnTo>
                  <a:pt x="73275" y="11533"/>
                </a:lnTo>
                <a:lnTo>
                  <a:pt x="73665" y="10983"/>
                </a:lnTo>
                <a:lnTo>
                  <a:pt x="74056" y="10983"/>
                </a:lnTo>
                <a:lnTo>
                  <a:pt x="73926" y="12356"/>
                </a:lnTo>
                <a:lnTo>
                  <a:pt x="73405" y="12906"/>
                </a:lnTo>
                <a:lnTo>
                  <a:pt x="73405" y="14553"/>
                </a:lnTo>
                <a:lnTo>
                  <a:pt x="73926" y="15652"/>
                </a:lnTo>
                <a:lnTo>
                  <a:pt x="74316" y="15652"/>
                </a:lnTo>
                <a:lnTo>
                  <a:pt x="74707" y="14553"/>
                </a:lnTo>
                <a:lnTo>
                  <a:pt x="75357" y="14279"/>
                </a:lnTo>
                <a:lnTo>
                  <a:pt x="76659" y="15102"/>
                </a:lnTo>
                <a:lnTo>
                  <a:pt x="76919" y="15652"/>
                </a:lnTo>
                <a:lnTo>
                  <a:pt x="77310" y="14553"/>
                </a:lnTo>
                <a:lnTo>
                  <a:pt x="77310" y="13180"/>
                </a:lnTo>
                <a:lnTo>
                  <a:pt x="77830" y="12906"/>
                </a:lnTo>
                <a:lnTo>
                  <a:pt x="78872" y="12906"/>
                </a:lnTo>
                <a:lnTo>
                  <a:pt x="79262" y="11807"/>
                </a:lnTo>
                <a:lnTo>
                  <a:pt x="79522" y="10983"/>
                </a:lnTo>
                <a:lnTo>
                  <a:pt x="80173" y="10160"/>
                </a:lnTo>
                <a:lnTo>
                  <a:pt x="80173" y="9061"/>
                </a:lnTo>
                <a:lnTo>
                  <a:pt x="80824" y="8237"/>
                </a:lnTo>
                <a:lnTo>
                  <a:pt x="81214" y="7688"/>
                </a:lnTo>
                <a:lnTo>
                  <a:pt x="81865" y="6864"/>
                </a:lnTo>
                <a:lnTo>
                  <a:pt x="82516" y="6315"/>
                </a:lnTo>
                <a:lnTo>
                  <a:pt x="83427" y="6041"/>
                </a:lnTo>
                <a:lnTo>
                  <a:pt x="83687" y="6315"/>
                </a:lnTo>
                <a:lnTo>
                  <a:pt x="83687" y="7414"/>
                </a:lnTo>
                <a:lnTo>
                  <a:pt x="83167" y="8787"/>
                </a:lnTo>
                <a:lnTo>
                  <a:pt x="82516" y="8787"/>
                </a:lnTo>
                <a:lnTo>
                  <a:pt x="83036" y="9610"/>
                </a:lnTo>
                <a:lnTo>
                  <a:pt x="88633" y="17848"/>
                </a:lnTo>
                <a:lnTo>
                  <a:pt x="96442" y="35972"/>
                </a:lnTo>
                <a:lnTo>
                  <a:pt x="97093" y="35972"/>
                </a:lnTo>
                <a:lnTo>
                  <a:pt x="97744" y="35148"/>
                </a:lnTo>
                <a:lnTo>
                  <a:pt x="97744" y="34599"/>
                </a:lnTo>
                <a:lnTo>
                  <a:pt x="97483" y="34324"/>
                </a:lnTo>
                <a:lnTo>
                  <a:pt x="97483" y="32951"/>
                </a:lnTo>
                <a:lnTo>
                  <a:pt x="98134" y="32402"/>
                </a:lnTo>
                <a:lnTo>
                  <a:pt x="98915" y="33226"/>
                </a:lnTo>
                <a:lnTo>
                  <a:pt x="98785" y="34324"/>
                </a:lnTo>
                <a:lnTo>
                  <a:pt x="98915" y="35148"/>
                </a:lnTo>
                <a:lnTo>
                  <a:pt x="99566" y="35697"/>
                </a:lnTo>
                <a:lnTo>
                  <a:pt x="100086" y="36521"/>
                </a:lnTo>
                <a:lnTo>
                  <a:pt x="100737" y="36521"/>
                </a:lnTo>
                <a:lnTo>
                  <a:pt x="101127" y="35697"/>
                </a:lnTo>
                <a:lnTo>
                  <a:pt x="101518" y="35697"/>
                </a:lnTo>
                <a:lnTo>
                  <a:pt x="102429" y="36521"/>
                </a:lnTo>
                <a:lnTo>
                  <a:pt x="103080" y="35972"/>
                </a:lnTo>
                <a:lnTo>
                  <a:pt x="103470" y="35972"/>
                </a:lnTo>
                <a:lnTo>
                  <a:pt x="104121" y="35697"/>
                </a:lnTo>
                <a:lnTo>
                  <a:pt x="104381" y="35148"/>
                </a:lnTo>
                <a:lnTo>
                  <a:pt x="104121" y="34324"/>
                </a:lnTo>
                <a:lnTo>
                  <a:pt x="104381" y="33775"/>
                </a:lnTo>
                <a:lnTo>
                  <a:pt x="105292" y="33226"/>
                </a:lnTo>
                <a:lnTo>
                  <a:pt x="106594" y="33226"/>
                </a:lnTo>
                <a:lnTo>
                  <a:pt x="107375" y="34324"/>
                </a:lnTo>
                <a:lnTo>
                  <a:pt x="108286" y="35148"/>
                </a:lnTo>
                <a:lnTo>
                  <a:pt x="108937" y="37070"/>
                </a:lnTo>
                <a:lnTo>
                  <a:pt x="109197" y="38443"/>
                </a:lnTo>
                <a:lnTo>
                  <a:pt x="109587" y="38443"/>
                </a:lnTo>
                <a:lnTo>
                  <a:pt x="110238" y="38718"/>
                </a:lnTo>
                <a:lnTo>
                  <a:pt x="110889" y="39816"/>
                </a:lnTo>
                <a:lnTo>
                  <a:pt x="111149" y="39816"/>
                </a:lnTo>
                <a:lnTo>
                  <a:pt x="111540" y="40091"/>
                </a:lnTo>
                <a:lnTo>
                  <a:pt x="111540" y="41189"/>
                </a:lnTo>
                <a:lnTo>
                  <a:pt x="111540" y="41464"/>
                </a:lnTo>
                <a:lnTo>
                  <a:pt x="111540" y="42562"/>
                </a:lnTo>
                <a:lnTo>
                  <a:pt x="111800" y="43386"/>
                </a:lnTo>
                <a:lnTo>
                  <a:pt x="111930" y="43661"/>
                </a:lnTo>
                <a:lnTo>
                  <a:pt x="112190" y="44210"/>
                </a:lnTo>
                <a:lnTo>
                  <a:pt x="112321" y="44210"/>
                </a:lnTo>
                <a:lnTo>
                  <a:pt x="112971" y="44759"/>
                </a:lnTo>
                <a:lnTo>
                  <a:pt x="113492" y="45034"/>
                </a:lnTo>
                <a:lnTo>
                  <a:pt x="113622" y="44210"/>
                </a:lnTo>
                <a:lnTo>
                  <a:pt x="114143" y="43661"/>
                </a:lnTo>
                <a:lnTo>
                  <a:pt x="115574" y="43661"/>
                </a:lnTo>
                <a:lnTo>
                  <a:pt x="116225" y="43386"/>
                </a:lnTo>
                <a:lnTo>
                  <a:pt x="116746" y="42562"/>
                </a:lnTo>
                <a:lnTo>
                  <a:pt x="117396" y="41464"/>
                </a:lnTo>
                <a:lnTo>
                  <a:pt x="117527" y="42013"/>
                </a:lnTo>
                <a:lnTo>
                  <a:pt x="117396" y="43386"/>
                </a:lnTo>
                <a:lnTo>
                  <a:pt x="117527" y="44210"/>
                </a:lnTo>
                <a:lnTo>
                  <a:pt x="118047" y="44759"/>
                </a:lnTo>
                <a:lnTo>
                  <a:pt x="118698" y="45583"/>
                </a:lnTo>
                <a:lnTo>
                  <a:pt x="119479" y="46407"/>
                </a:lnTo>
                <a:lnTo>
                  <a:pt x="119999" y="46956"/>
                </a:lnTo>
                <a:lnTo>
                  <a:pt x="119349" y="47780"/>
                </a:lnTo>
                <a:lnTo>
                  <a:pt x="118828" y="48878"/>
                </a:lnTo>
                <a:lnTo>
                  <a:pt x="118047" y="50251"/>
                </a:lnTo>
                <a:lnTo>
                  <a:pt x="118047" y="51075"/>
                </a:lnTo>
                <a:lnTo>
                  <a:pt x="118047" y="51899"/>
                </a:lnTo>
                <a:lnTo>
                  <a:pt x="117787" y="53272"/>
                </a:lnTo>
                <a:lnTo>
                  <a:pt x="116746" y="53821"/>
                </a:lnTo>
                <a:lnTo>
                  <a:pt x="116225" y="54645"/>
                </a:lnTo>
                <a:lnTo>
                  <a:pt x="116095" y="56018"/>
                </a:lnTo>
                <a:lnTo>
                  <a:pt x="116095" y="58489"/>
                </a:lnTo>
                <a:lnTo>
                  <a:pt x="116746" y="61235"/>
                </a:lnTo>
                <a:lnTo>
                  <a:pt x="117396" y="62608"/>
                </a:lnTo>
                <a:lnTo>
                  <a:pt x="117396" y="63432"/>
                </a:lnTo>
                <a:lnTo>
                  <a:pt x="116485" y="64805"/>
                </a:lnTo>
                <a:lnTo>
                  <a:pt x="115835" y="65354"/>
                </a:lnTo>
                <a:lnTo>
                  <a:pt x="115184" y="66727"/>
                </a:lnTo>
                <a:lnTo>
                  <a:pt x="114793" y="67002"/>
                </a:lnTo>
                <a:lnTo>
                  <a:pt x="114533" y="66727"/>
                </a:lnTo>
                <a:lnTo>
                  <a:pt x="114273" y="66178"/>
                </a:lnTo>
                <a:lnTo>
                  <a:pt x="113882" y="66178"/>
                </a:lnTo>
                <a:lnTo>
                  <a:pt x="112581" y="66727"/>
                </a:lnTo>
                <a:lnTo>
                  <a:pt x="111800" y="66727"/>
                </a:lnTo>
                <a:lnTo>
                  <a:pt x="110498" y="65629"/>
                </a:lnTo>
                <a:lnTo>
                  <a:pt x="109848" y="65354"/>
                </a:lnTo>
                <a:lnTo>
                  <a:pt x="109327" y="65629"/>
                </a:lnTo>
                <a:lnTo>
                  <a:pt x="109197" y="68375"/>
                </a:lnTo>
                <a:lnTo>
                  <a:pt x="108937" y="69748"/>
                </a:lnTo>
                <a:lnTo>
                  <a:pt x="108676" y="71121"/>
                </a:lnTo>
                <a:lnTo>
                  <a:pt x="108546" y="74691"/>
                </a:lnTo>
                <a:lnTo>
                  <a:pt x="108546" y="77437"/>
                </a:lnTo>
                <a:lnTo>
                  <a:pt x="108286" y="78535"/>
                </a:lnTo>
                <a:lnTo>
                  <a:pt x="108676" y="78810"/>
                </a:lnTo>
                <a:lnTo>
                  <a:pt x="109327" y="79359"/>
                </a:lnTo>
                <a:lnTo>
                  <a:pt x="109197" y="80732"/>
                </a:lnTo>
                <a:lnTo>
                  <a:pt x="109197" y="81556"/>
                </a:lnTo>
                <a:lnTo>
                  <a:pt x="108676" y="81556"/>
                </a:lnTo>
                <a:lnTo>
                  <a:pt x="108286" y="82105"/>
                </a:lnTo>
                <a:lnTo>
                  <a:pt x="107895" y="82105"/>
                </a:lnTo>
                <a:lnTo>
                  <a:pt x="107375" y="81556"/>
                </a:lnTo>
                <a:lnTo>
                  <a:pt x="106984" y="81556"/>
                </a:lnTo>
                <a:lnTo>
                  <a:pt x="106334" y="82105"/>
                </a:lnTo>
                <a:lnTo>
                  <a:pt x="104772" y="82654"/>
                </a:lnTo>
                <a:lnTo>
                  <a:pt x="103991" y="83478"/>
                </a:lnTo>
                <a:lnTo>
                  <a:pt x="103470" y="83478"/>
                </a:lnTo>
                <a:lnTo>
                  <a:pt x="103080" y="82929"/>
                </a:lnTo>
                <a:lnTo>
                  <a:pt x="102689" y="83478"/>
                </a:lnTo>
                <a:lnTo>
                  <a:pt x="102039" y="84302"/>
                </a:lnTo>
                <a:lnTo>
                  <a:pt x="102039" y="85400"/>
                </a:lnTo>
                <a:lnTo>
                  <a:pt x="102429" y="86224"/>
                </a:lnTo>
                <a:lnTo>
                  <a:pt x="103340" y="86224"/>
                </a:lnTo>
                <a:lnTo>
                  <a:pt x="104121" y="86224"/>
                </a:lnTo>
                <a:lnTo>
                  <a:pt x="104121" y="86773"/>
                </a:lnTo>
                <a:lnTo>
                  <a:pt x="103731" y="87597"/>
                </a:lnTo>
                <a:lnTo>
                  <a:pt x="103991" y="89519"/>
                </a:lnTo>
                <a:lnTo>
                  <a:pt x="103991" y="90343"/>
                </a:lnTo>
                <a:lnTo>
                  <a:pt x="104381" y="91167"/>
                </a:lnTo>
                <a:lnTo>
                  <a:pt x="104381" y="92265"/>
                </a:lnTo>
                <a:lnTo>
                  <a:pt x="105032" y="93913"/>
                </a:lnTo>
                <a:lnTo>
                  <a:pt x="105032" y="95286"/>
                </a:lnTo>
                <a:lnTo>
                  <a:pt x="105943" y="96384"/>
                </a:lnTo>
                <a:lnTo>
                  <a:pt x="106073" y="98581"/>
                </a:lnTo>
                <a:lnTo>
                  <a:pt x="105683" y="99405"/>
                </a:lnTo>
                <a:lnTo>
                  <a:pt x="105422" y="100228"/>
                </a:lnTo>
                <a:lnTo>
                  <a:pt x="106073" y="101601"/>
                </a:lnTo>
                <a:lnTo>
                  <a:pt x="105683" y="101601"/>
                </a:lnTo>
                <a:lnTo>
                  <a:pt x="105683" y="102700"/>
                </a:lnTo>
                <a:lnTo>
                  <a:pt x="105032" y="102974"/>
                </a:lnTo>
                <a:lnTo>
                  <a:pt x="105032" y="104897"/>
                </a:lnTo>
                <a:lnTo>
                  <a:pt x="104381" y="105446"/>
                </a:lnTo>
                <a:lnTo>
                  <a:pt x="103080" y="104897"/>
                </a:lnTo>
                <a:lnTo>
                  <a:pt x="101778" y="101601"/>
                </a:lnTo>
                <a:lnTo>
                  <a:pt x="101127" y="102151"/>
                </a:lnTo>
                <a:lnTo>
                  <a:pt x="99826" y="101327"/>
                </a:lnTo>
                <a:lnTo>
                  <a:pt x="97874" y="100778"/>
                </a:lnTo>
                <a:lnTo>
                  <a:pt x="97093" y="101601"/>
                </a:lnTo>
                <a:lnTo>
                  <a:pt x="95271" y="100778"/>
                </a:lnTo>
                <a:lnTo>
                  <a:pt x="93839" y="101327"/>
                </a:lnTo>
                <a:lnTo>
                  <a:pt x="93188" y="101601"/>
                </a:lnTo>
                <a:lnTo>
                  <a:pt x="92277" y="101327"/>
                </a:lnTo>
                <a:lnTo>
                  <a:pt x="91887" y="102151"/>
                </a:lnTo>
                <a:lnTo>
                  <a:pt x="91236" y="102700"/>
                </a:lnTo>
                <a:lnTo>
                  <a:pt x="89414" y="102151"/>
                </a:lnTo>
                <a:lnTo>
                  <a:pt x="88112" y="101601"/>
                </a:lnTo>
                <a:lnTo>
                  <a:pt x="87462" y="100778"/>
                </a:lnTo>
                <a:lnTo>
                  <a:pt x="86420" y="100778"/>
                </a:lnTo>
                <a:lnTo>
                  <a:pt x="86160" y="101327"/>
                </a:lnTo>
                <a:lnTo>
                  <a:pt x="85379" y="101327"/>
                </a:lnTo>
                <a:lnTo>
                  <a:pt x="84989" y="100778"/>
                </a:lnTo>
                <a:lnTo>
                  <a:pt x="84468" y="101327"/>
                </a:lnTo>
                <a:lnTo>
                  <a:pt x="84468" y="102700"/>
                </a:lnTo>
                <a:lnTo>
                  <a:pt x="84728" y="104073"/>
                </a:lnTo>
                <a:lnTo>
                  <a:pt x="84728" y="105446"/>
                </a:lnTo>
                <a:lnTo>
                  <a:pt x="83817" y="105720"/>
                </a:lnTo>
                <a:lnTo>
                  <a:pt x="81865" y="105720"/>
                </a:lnTo>
                <a:lnTo>
                  <a:pt x="79522" y="105446"/>
                </a:lnTo>
                <a:lnTo>
                  <a:pt x="78872" y="104897"/>
                </a:lnTo>
                <a:lnTo>
                  <a:pt x="77960" y="104347"/>
                </a:lnTo>
                <a:lnTo>
                  <a:pt x="77310" y="105720"/>
                </a:lnTo>
                <a:lnTo>
                  <a:pt x="77570" y="106270"/>
                </a:lnTo>
                <a:lnTo>
                  <a:pt x="76919" y="107093"/>
                </a:lnTo>
                <a:lnTo>
                  <a:pt x="76659" y="107643"/>
                </a:lnTo>
                <a:lnTo>
                  <a:pt x="76529" y="107643"/>
                </a:lnTo>
                <a:lnTo>
                  <a:pt x="75878" y="109565"/>
                </a:lnTo>
                <a:lnTo>
                  <a:pt x="75357" y="109839"/>
                </a:lnTo>
                <a:lnTo>
                  <a:pt x="74056" y="112585"/>
                </a:lnTo>
                <a:lnTo>
                  <a:pt x="73665" y="114508"/>
                </a:lnTo>
                <a:lnTo>
                  <a:pt x="73275" y="115057"/>
                </a:lnTo>
                <a:lnTo>
                  <a:pt x="72885" y="117254"/>
                </a:lnTo>
                <a:lnTo>
                  <a:pt x="71583" y="119450"/>
                </a:lnTo>
                <a:lnTo>
                  <a:pt x="71062" y="119176"/>
                </a:lnTo>
                <a:lnTo>
                  <a:pt x="69761" y="117803"/>
                </a:lnTo>
                <a:lnTo>
                  <a:pt x="68720" y="117803"/>
                </a:lnTo>
                <a:lnTo>
                  <a:pt x="67678" y="117803"/>
                </a:lnTo>
                <a:lnTo>
                  <a:pt x="66377" y="119450"/>
                </a:lnTo>
                <a:lnTo>
                  <a:pt x="65726" y="119176"/>
                </a:lnTo>
                <a:lnTo>
                  <a:pt x="64425" y="112311"/>
                </a:lnTo>
                <a:lnTo>
                  <a:pt x="61952" y="111762"/>
                </a:lnTo>
                <a:lnTo>
                  <a:pt x="61952" y="102974"/>
                </a:lnTo>
                <a:lnTo>
                  <a:pt x="60911" y="104073"/>
                </a:lnTo>
                <a:lnTo>
                  <a:pt x="60130" y="100228"/>
                </a:lnTo>
                <a:lnTo>
                  <a:pt x="58568" y="98032"/>
                </a:lnTo>
                <a:lnTo>
                  <a:pt x="53362" y="98032"/>
                </a:lnTo>
                <a:lnTo>
                  <a:pt x="48546" y="98855"/>
                </a:lnTo>
                <a:lnTo>
                  <a:pt x="46073" y="95835"/>
                </a:lnTo>
                <a:lnTo>
                  <a:pt x="44121" y="94462"/>
                </a:lnTo>
                <a:lnTo>
                  <a:pt x="39045" y="87597"/>
                </a:lnTo>
                <a:lnTo>
                  <a:pt x="30715" y="90892"/>
                </a:lnTo>
                <a:lnTo>
                  <a:pt x="33318" y="119450"/>
                </a:lnTo>
                <a:lnTo>
                  <a:pt x="32798" y="119450"/>
                </a:lnTo>
                <a:lnTo>
                  <a:pt x="31496" y="120000"/>
                </a:lnTo>
                <a:lnTo>
                  <a:pt x="29414" y="115331"/>
                </a:lnTo>
                <a:lnTo>
                  <a:pt x="27201" y="113135"/>
                </a:lnTo>
                <a:lnTo>
                  <a:pt x="25249" y="112585"/>
                </a:lnTo>
                <a:lnTo>
                  <a:pt x="23687" y="113684"/>
                </a:lnTo>
                <a:lnTo>
                  <a:pt x="21735" y="116704"/>
                </a:lnTo>
                <a:lnTo>
                  <a:pt x="21605" y="115331"/>
                </a:lnTo>
                <a:lnTo>
                  <a:pt x="21344" y="113958"/>
                </a:lnTo>
                <a:lnTo>
                  <a:pt x="21735" y="112311"/>
                </a:lnTo>
                <a:lnTo>
                  <a:pt x="21995" y="110389"/>
                </a:lnTo>
                <a:lnTo>
                  <a:pt x="21735" y="109839"/>
                </a:lnTo>
                <a:lnTo>
                  <a:pt x="21995" y="109565"/>
                </a:lnTo>
                <a:lnTo>
                  <a:pt x="21735" y="109016"/>
                </a:lnTo>
                <a:lnTo>
                  <a:pt x="21214" y="109565"/>
                </a:lnTo>
                <a:lnTo>
                  <a:pt x="20563" y="109016"/>
                </a:lnTo>
                <a:lnTo>
                  <a:pt x="20043" y="108466"/>
                </a:lnTo>
                <a:lnTo>
                  <a:pt x="19652" y="109016"/>
                </a:lnTo>
                <a:lnTo>
                  <a:pt x="19262" y="109016"/>
                </a:lnTo>
                <a:lnTo>
                  <a:pt x="19002" y="107643"/>
                </a:lnTo>
                <a:lnTo>
                  <a:pt x="18741" y="107093"/>
                </a:lnTo>
                <a:lnTo>
                  <a:pt x="18611" y="106270"/>
                </a:lnTo>
                <a:lnTo>
                  <a:pt x="18091" y="105720"/>
                </a:lnTo>
                <a:lnTo>
                  <a:pt x="17960" y="106270"/>
                </a:lnTo>
                <a:lnTo>
                  <a:pt x="17440" y="106819"/>
                </a:lnTo>
                <a:lnTo>
                  <a:pt x="17049" y="106270"/>
                </a:lnTo>
                <a:lnTo>
                  <a:pt x="17310" y="104897"/>
                </a:lnTo>
                <a:lnTo>
                  <a:pt x="17049" y="104073"/>
                </a:lnTo>
                <a:lnTo>
                  <a:pt x="16138" y="101601"/>
                </a:lnTo>
                <a:lnTo>
                  <a:pt x="16138" y="101327"/>
                </a:lnTo>
                <a:lnTo>
                  <a:pt x="15748" y="100778"/>
                </a:lnTo>
                <a:lnTo>
                  <a:pt x="15488" y="99954"/>
                </a:lnTo>
                <a:lnTo>
                  <a:pt x="15357" y="99405"/>
                </a:lnTo>
                <a:lnTo>
                  <a:pt x="15097" y="98581"/>
                </a:lnTo>
                <a:lnTo>
                  <a:pt x="14446" y="98032"/>
                </a:lnTo>
                <a:lnTo>
                  <a:pt x="14056" y="98032"/>
                </a:lnTo>
                <a:lnTo>
                  <a:pt x="13535" y="97208"/>
                </a:lnTo>
                <a:lnTo>
                  <a:pt x="13535" y="96384"/>
                </a:lnTo>
                <a:lnTo>
                  <a:pt x="14056" y="95835"/>
                </a:lnTo>
                <a:lnTo>
                  <a:pt x="14186" y="96384"/>
                </a:lnTo>
                <a:lnTo>
                  <a:pt x="15097" y="95835"/>
                </a:lnTo>
                <a:lnTo>
                  <a:pt x="15488" y="96384"/>
                </a:lnTo>
                <a:lnTo>
                  <a:pt x="15748" y="96384"/>
                </a:lnTo>
                <a:lnTo>
                  <a:pt x="16008" y="96384"/>
                </a:lnTo>
                <a:lnTo>
                  <a:pt x="16399" y="95835"/>
                </a:lnTo>
                <a:lnTo>
                  <a:pt x="16659" y="95835"/>
                </a:lnTo>
                <a:lnTo>
                  <a:pt x="17310" y="95835"/>
                </a:lnTo>
                <a:lnTo>
                  <a:pt x="17440" y="95835"/>
                </a:lnTo>
                <a:lnTo>
                  <a:pt x="17310" y="95286"/>
                </a:lnTo>
                <a:lnTo>
                  <a:pt x="16659" y="95286"/>
                </a:lnTo>
                <a:lnTo>
                  <a:pt x="16399" y="95011"/>
                </a:lnTo>
                <a:lnTo>
                  <a:pt x="16399" y="93913"/>
                </a:lnTo>
                <a:lnTo>
                  <a:pt x="15748" y="92540"/>
                </a:lnTo>
                <a:lnTo>
                  <a:pt x="15748" y="92265"/>
                </a:lnTo>
                <a:lnTo>
                  <a:pt x="16008" y="91716"/>
                </a:lnTo>
                <a:lnTo>
                  <a:pt x="16008" y="90892"/>
                </a:lnTo>
                <a:lnTo>
                  <a:pt x="16008" y="90343"/>
                </a:lnTo>
                <a:lnTo>
                  <a:pt x="16399" y="89519"/>
                </a:lnTo>
                <a:lnTo>
                  <a:pt x="17049" y="88970"/>
                </a:lnTo>
                <a:lnTo>
                  <a:pt x="17440" y="88421"/>
                </a:lnTo>
                <a:lnTo>
                  <a:pt x="18091" y="88970"/>
                </a:lnTo>
                <a:lnTo>
                  <a:pt x="18741" y="88970"/>
                </a:lnTo>
                <a:lnTo>
                  <a:pt x="19262" y="88421"/>
                </a:lnTo>
                <a:lnTo>
                  <a:pt x="19392" y="88970"/>
                </a:lnTo>
                <a:lnTo>
                  <a:pt x="19652" y="88970"/>
                </a:lnTo>
                <a:lnTo>
                  <a:pt x="20043" y="88970"/>
                </a:lnTo>
                <a:lnTo>
                  <a:pt x="20694" y="89794"/>
                </a:lnTo>
                <a:lnTo>
                  <a:pt x="21214" y="89794"/>
                </a:lnTo>
                <a:lnTo>
                  <a:pt x="21735" y="89519"/>
                </a:lnTo>
                <a:lnTo>
                  <a:pt x="21995" y="88970"/>
                </a:lnTo>
                <a:lnTo>
                  <a:pt x="21605" y="88421"/>
                </a:lnTo>
                <a:lnTo>
                  <a:pt x="20954" y="88146"/>
                </a:lnTo>
                <a:lnTo>
                  <a:pt x="20563" y="86773"/>
                </a:lnTo>
                <a:lnTo>
                  <a:pt x="20563" y="85400"/>
                </a:lnTo>
                <a:lnTo>
                  <a:pt x="20954" y="84851"/>
                </a:lnTo>
                <a:lnTo>
                  <a:pt x="21214" y="84302"/>
                </a:lnTo>
                <a:lnTo>
                  <a:pt x="20954" y="84027"/>
                </a:lnTo>
                <a:lnTo>
                  <a:pt x="20694" y="83478"/>
                </a:lnTo>
                <a:lnTo>
                  <a:pt x="20694" y="82929"/>
                </a:lnTo>
                <a:lnTo>
                  <a:pt x="21214" y="81556"/>
                </a:lnTo>
                <a:lnTo>
                  <a:pt x="21214" y="80732"/>
                </a:lnTo>
                <a:lnTo>
                  <a:pt x="20694" y="79908"/>
                </a:lnTo>
                <a:lnTo>
                  <a:pt x="20563" y="78810"/>
                </a:lnTo>
                <a:lnTo>
                  <a:pt x="20694" y="78535"/>
                </a:lnTo>
                <a:lnTo>
                  <a:pt x="20694" y="77986"/>
                </a:lnTo>
                <a:lnTo>
                  <a:pt x="20303" y="77986"/>
                </a:lnTo>
                <a:lnTo>
                  <a:pt x="20043" y="77162"/>
                </a:lnTo>
                <a:lnTo>
                  <a:pt x="20043" y="76613"/>
                </a:lnTo>
                <a:lnTo>
                  <a:pt x="19002" y="76613"/>
                </a:lnTo>
                <a:lnTo>
                  <a:pt x="18611" y="76064"/>
                </a:lnTo>
                <a:lnTo>
                  <a:pt x="18091" y="76613"/>
                </a:lnTo>
                <a:lnTo>
                  <a:pt x="17960" y="77162"/>
                </a:lnTo>
                <a:lnTo>
                  <a:pt x="17700" y="77162"/>
                </a:lnTo>
                <a:lnTo>
                  <a:pt x="17700" y="77986"/>
                </a:lnTo>
                <a:lnTo>
                  <a:pt x="17310" y="77986"/>
                </a:lnTo>
                <a:lnTo>
                  <a:pt x="16789" y="77986"/>
                </a:lnTo>
                <a:lnTo>
                  <a:pt x="16789" y="77437"/>
                </a:lnTo>
                <a:lnTo>
                  <a:pt x="16399" y="77437"/>
                </a:lnTo>
                <a:lnTo>
                  <a:pt x="16138" y="77437"/>
                </a:lnTo>
                <a:lnTo>
                  <a:pt x="16008" y="77162"/>
                </a:lnTo>
                <a:lnTo>
                  <a:pt x="16008" y="76064"/>
                </a:lnTo>
                <a:lnTo>
                  <a:pt x="16008" y="75789"/>
                </a:lnTo>
                <a:lnTo>
                  <a:pt x="15488" y="76064"/>
                </a:lnTo>
                <a:lnTo>
                  <a:pt x="15357" y="76064"/>
                </a:lnTo>
                <a:lnTo>
                  <a:pt x="14837" y="75789"/>
                </a:lnTo>
                <a:lnTo>
                  <a:pt x="14056" y="75789"/>
                </a:lnTo>
                <a:lnTo>
                  <a:pt x="13535" y="76613"/>
                </a:lnTo>
                <a:lnTo>
                  <a:pt x="13535" y="77437"/>
                </a:lnTo>
                <a:lnTo>
                  <a:pt x="13405" y="77986"/>
                </a:lnTo>
                <a:lnTo>
                  <a:pt x="13145" y="77437"/>
                </a:lnTo>
                <a:lnTo>
                  <a:pt x="12885" y="77437"/>
                </a:lnTo>
                <a:lnTo>
                  <a:pt x="12494" y="78535"/>
                </a:lnTo>
                <a:lnTo>
                  <a:pt x="12104" y="78535"/>
                </a:lnTo>
                <a:lnTo>
                  <a:pt x="11843" y="78810"/>
                </a:lnTo>
                <a:lnTo>
                  <a:pt x="11453" y="79908"/>
                </a:lnTo>
                <a:lnTo>
                  <a:pt x="10932" y="79908"/>
                </a:lnTo>
                <a:lnTo>
                  <a:pt x="10932" y="80732"/>
                </a:lnTo>
                <a:lnTo>
                  <a:pt x="10802" y="81281"/>
                </a:lnTo>
                <a:lnTo>
                  <a:pt x="10542" y="80732"/>
                </a:lnTo>
                <a:lnTo>
                  <a:pt x="10151" y="80183"/>
                </a:lnTo>
                <a:lnTo>
                  <a:pt x="9891" y="81281"/>
                </a:lnTo>
                <a:lnTo>
                  <a:pt x="9501" y="81281"/>
                </a:lnTo>
                <a:lnTo>
                  <a:pt x="9501" y="80183"/>
                </a:lnTo>
                <a:lnTo>
                  <a:pt x="9240" y="80732"/>
                </a:lnTo>
                <a:close/>
              </a:path>
            </a:pathLst>
          </a:custGeom>
          <a:solidFill>
            <a:srgbClr val="D8D8D8"/>
          </a:solidFill>
          <a:ln w="9525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lIns="68569" tIns="34275" rIns="68569" bIns="34275" anchor="t" anchorCtr="0">
            <a:noAutofit/>
          </a:bodyPr>
          <a:lstStyle/>
          <a:p>
            <a:endParaRPr sz="1013">
              <a:solidFill>
                <a:schemeClr val="dk1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84" name="Прямоугольник 83"/>
          <p:cNvSpPr/>
          <p:nvPr/>
        </p:nvSpPr>
        <p:spPr>
          <a:xfrm>
            <a:off x="3475843" y="1844532"/>
            <a:ext cx="1477733" cy="24251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D3E87F-EDFE-4518-9B8D-71ECA0C6283B}"/>
              </a:ext>
            </a:extLst>
          </p:cNvPr>
          <p:cNvSpPr txBox="1"/>
          <p:nvPr/>
        </p:nvSpPr>
        <p:spPr>
          <a:xfrm>
            <a:off x="0" y="30486"/>
            <a:ext cx="9135897" cy="369302"/>
          </a:xfrm>
          <a:prstGeom prst="rect">
            <a:avLst/>
          </a:prstGeom>
          <a:noFill/>
        </p:spPr>
        <p:txBody>
          <a:bodyPr wrap="square" lIns="91412" tIns="45705" rIns="91412" bIns="45705" rtlCol="0">
            <a:spAutoFit/>
          </a:bodyPr>
          <a:lstStyle>
            <a:defPPr>
              <a:defRPr lang="en-US"/>
            </a:defPPr>
            <a:lvl1pPr algn="ctr">
              <a:defRPr sz="1800" b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291521"/>
            <a:r>
              <a:rPr lang="ru-RU" dirty="0"/>
              <a:t>ЖОЛ КАРТАЛАРЫ</a:t>
            </a:r>
            <a:endParaRPr lang="kk-KZ" dirty="0"/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7CF395D9-8F65-4913-BD13-8086B34BC488}"/>
              </a:ext>
            </a:extLst>
          </p:cNvPr>
          <p:cNvCxnSpPr>
            <a:cxnSpLocks/>
          </p:cNvCxnSpPr>
          <p:nvPr/>
        </p:nvCxnSpPr>
        <p:spPr>
          <a:xfrm>
            <a:off x="8103" y="427092"/>
            <a:ext cx="9135897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104051" y="475822"/>
            <a:ext cx="467037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2023 </a:t>
            </a: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жылы</a:t>
            </a:r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2021-2023 </a:t>
            </a: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жылдарға</a:t>
            </a:r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арналған</a:t>
            </a:r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су </a:t>
            </a: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тасқынына</a:t>
            </a:r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қарсы</a:t>
            </a:r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іс-шаралардың</a:t>
            </a:r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жол</a:t>
            </a:r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картасы</a:t>
            </a:r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аяқталады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62954" y="554751"/>
            <a:ext cx="76200" cy="276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Прямоугольник: скругленные углы 9">
            <a:extLst>
              <a:ext uri="{FF2B5EF4-FFF2-40B4-BE49-F238E27FC236}">
                <a16:creationId xmlns:a16="http://schemas.microsoft.com/office/drawing/2014/main" id="{FEF22C2E-E2EA-2178-C972-02EA119FBC04}"/>
              </a:ext>
            </a:extLst>
          </p:cNvPr>
          <p:cNvSpPr/>
          <p:nvPr/>
        </p:nvSpPr>
        <p:spPr>
          <a:xfrm>
            <a:off x="113846" y="1297758"/>
            <a:ext cx="2151253" cy="2144420"/>
          </a:xfrm>
          <a:prstGeom prst="roundRect">
            <a:avLst>
              <a:gd name="adj" fmla="val 2993"/>
            </a:avLst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572331" y="2596731"/>
            <a:ext cx="2747169" cy="703020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62" tIns="45680" rIns="91362" bIns="45680" rtlCol="0" anchor="ctr"/>
          <a:lstStyle/>
          <a:p>
            <a:endParaRPr lang="ru-RU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Прямоугольник: скругленные углы 2">
            <a:extLst>
              <a:ext uri="{FF2B5EF4-FFF2-40B4-BE49-F238E27FC236}">
                <a16:creationId xmlns:a16="http://schemas.microsoft.com/office/drawing/2014/main" id="{995E5D86-BCC6-75E3-B762-897B7329DF24}"/>
              </a:ext>
            </a:extLst>
          </p:cNvPr>
          <p:cNvSpPr/>
          <p:nvPr/>
        </p:nvSpPr>
        <p:spPr>
          <a:xfrm>
            <a:off x="287889" y="2661227"/>
            <a:ext cx="418938" cy="552423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Прямоугольник: скругленные углы 3">
            <a:extLst>
              <a:ext uri="{FF2B5EF4-FFF2-40B4-BE49-F238E27FC236}">
                <a16:creationId xmlns:a16="http://schemas.microsoft.com/office/drawing/2014/main" id="{BDA8DFA4-C143-71B2-9139-4AE447BC7C2C}"/>
              </a:ext>
            </a:extLst>
          </p:cNvPr>
          <p:cNvSpPr/>
          <p:nvPr/>
        </p:nvSpPr>
        <p:spPr>
          <a:xfrm>
            <a:off x="977936" y="2520542"/>
            <a:ext cx="418938" cy="69310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Прямоугольник: скругленные углы 4">
            <a:extLst>
              <a:ext uri="{FF2B5EF4-FFF2-40B4-BE49-F238E27FC236}">
                <a16:creationId xmlns:a16="http://schemas.microsoft.com/office/drawing/2014/main" id="{F6368F75-D05B-4396-0D3D-A86DD5DC2228}"/>
              </a:ext>
            </a:extLst>
          </p:cNvPr>
          <p:cNvSpPr/>
          <p:nvPr/>
        </p:nvSpPr>
        <p:spPr>
          <a:xfrm>
            <a:off x="1630071" y="2163742"/>
            <a:ext cx="418938" cy="104990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C40DEBC-AEB8-84BA-0738-25D7BF304973}"/>
              </a:ext>
            </a:extLst>
          </p:cNvPr>
          <p:cNvSpPr txBox="1"/>
          <p:nvPr/>
        </p:nvSpPr>
        <p:spPr>
          <a:xfrm>
            <a:off x="130484" y="2388705"/>
            <a:ext cx="73803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rgbClr val="74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26C98F0-4666-F0A9-BB31-F2574F9B37ED}"/>
              </a:ext>
            </a:extLst>
          </p:cNvPr>
          <p:cNvSpPr txBox="1"/>
          <p:nvPr/>
        </p:nvSpPr>
        <p:spPr>
          <a:xfrm>
            <a:off x="814273" y="2243542"/>
            <a:ext cx="73803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rgbClr val="74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68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D23122C-EF9B-F1A5-B3A9-03F342ECD788}"/>
              </a:ext>
            </a:extLst>
          </p:cNvPr>
          <p:cNvSpPr txBox="1"/>
          <p:nvPr/>
        </p:nvSpPr>
        <p:spPr>
          <a:xfrm>
            <a:off x="1452616" y="1869664"/>
            <a:ext cx="73803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rgbClr val="74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110</a:t>
            </a:r>
          </a:p>
        </p:txBody>
      </p:sp>
      <p:cxnSp>
        <p:nvCxnSpPr>
          <p:cNvPr id="64" name="Прямая соединительная линия 63">
            <a:extLst>
              <a:ext uri="{FF2B5EF4-FFF2-40B4-BE49-F238E27FC236}">
                <a16:creationId xmlns:a16="http://schemas.microsoft.com/office/drawing/2014/main" id="{19EC717D-6072-91F0-A507-9F6F8BFF8DF9}"/>
              </a:ext>
            </a:extLst>
          </p:cNvPr>
          <p:cNvCxnSpPr/>
          <p:nvPr/>
        </p:nvCxnSpPr>
        <p:spPr>
          <a:xfrm>
            <a:off x="304976" y="3213649"/>
            <a:ext cx="1754031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FB585FEB-3DAC-8C71-41A5-BAC64F4C04B0}"/>
              </a:ext>
            </a:extLst>
          </p:cNvPr>
          <p:cNvSpPr txBox="1"/>
          <p:nvPr/>
        </p:nvSpPr>
        <p:spPr>
          <a:xfrm>
            <a:off x="200425" y="3220665"/>
            <a:ext cx="60695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2021ж.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7A9DF47E-6882-4F04-DA18-DA7DFA00EE69}"/>
              </a:ext>
            </a:extLst>
          </p:cNvPr>
          <p:cNvSpPr txBox="1"/>
          <p:nvPr/>
        </p:nvSpPr>
        <p:spPr>
          <a:xfrm>
            <a:off x="880589" y="3220665"/>
            <a:ext cx="60280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2022ж.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A56D7886-2760-B926-AF54-7A91533056B9}"/>
              </a:ext>
            </a:extLst>
          </p:cNvPr>
          <p:cNvSpPr txBox="1"/>
          <p:nvPr/>
        </p:nvSpPr>
        <p:spPr>
          <a:xfrm>
            <a:off x="1353508" y="3220665"/>
            <a:ext cx="98194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2023ж.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Прямоугольник 82"/>
          <p:cNvSpPr/>
          <p:nvPr/>
        </p:nvSpPr>
        <p:spPr>
          <a:xfrm>
            <a:off x="3416619" y="1810051"/>
            <a:ext cx="159719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B05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13,87</a:t>
            </a:r>
            <a:r>
              <a:rPr lang="ru-RU" sz="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8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млрд.тг</a:t>
            </a:r>
            <a:r>
              <a:rPr lang="ru-RU" sz="8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ru-RU" sz="8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сомаға</a:t>
            </a:r>
            <a:r>
              <a:rPr lang="ru-RU" sz="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Стрелка вправо 84"/>
          <p:cNvSpPr/>
          <p:nvPr/>
        </p:nvSpPr>
        <p:spPr>
          <a:xfrm>
            <a:off x="2412423" y="1521058"/>
            <a:ext cx="259944" cy="1696099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09565328-7401-0C28-F59B-982019D47C15}"/>
              </a:ext>
            </a:extLst>
          </p:cNvPr>
          <p:cNvSpPr txBox="1"/>
          <p:nvPr/>
        </p:nvSpPr>
        <p:spPr>
          <a:xfrm>
            <a:off x="135733" y="3559246"/>
            <a:ext cx="5408442" cy="306465"/>
          </a:xfrm>
          <a:prstGeom prst="roundRect">
            <a:avLst/>
          </a:prstGeom>
          <a:solidFill>
            <a:srgbClr val="002060"/>
          </a:solidFill>
          <a:ln>
            <a:noFill/>
            <a:prstDash val="lgDash"/>
          </a:ln>
        </p:spPr>
        <p:txBody>
          <a:bodyPr wrap="square" lIns="68579" tIns="34289" rIns="68579" bIns="34289" rtlCol="0">
            <a:spAutoFit/>
          </a:bodyPr>
          <a:lstStyle>
            <a:defPPr>
              <a:defRPr lang="ru-RU"/>
            </a:defPPr>
            <a:lvl1pPr algn="ctr">
              <a:defRPr sz="3200" b="1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350" dirty="0">
                <a:solidFill>
                  <a:schemeClr val="bg1"/>
                </a:solidFill>
              </a:rPr>
              <a:t>ЖОЛ КАРТАСЫН ОРЫНДАМАУДЫҢ НЕГІЗГІ СЕБЕПТЕРІ</a:t>
            </a:r>
          </a:p>
        </p:txBody>
      </p:sp>
      <p:pic>
        <p:nvPicPr>
          <p:cNvPr id="91" name="Picture 11" descr="C:\Users\Администратор\Desktop\ФОТО ФОТО ФОТО\137-1375215_workplace-safety-site-assessments-risk-management-icon-clipart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019" y="3917108"/>
            <a:ext cx="498839" cy="502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2" name="TextBox 91">
            <a:extLst>
              <a:ext uri="{FF2B5EF4-FFF2-40B4-BE49-F238E27FC236}">
                <a16:creationId xmlns:a16="http://schemas.microsoft.com/office/drawing/2014/main" id="{1FDBBAF1-86EA-DC69-75EA-1527E544EB60}"/>
              </a:ext>
            </a:extLst>
          </p:cNvPr>
          <p:cNvSpPr txBox="1"/>
          <p:nvPr/>
        </p:nvSpPr>
        <p:spPr>
          <a:xfrm>
            <a:off x="8850032" y="4937314"/>
            <a:ext cx="30248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4" name="Прямоугольник: скругленные углы 9">
            <a:extLst>
              <a:ext uri="{FF2B5EF4-FFF2-40B4-BE49-F238E27FC236}">
                <a16:creationId xmlns:a16="http://schemas.microsoft.com/office/drawing/2014/main" id="{FEF22C2E-E2EA-2178-C972-02EA119FBC04}"/>
              </a:ext>
            </a:extLst>
          </p:cNvPr>
          <p:cNvSpPr/>
          <p:nvPr/>
        </p:nvSpPr>
        <p:spPr>
          <a:xfrm>
            <a:off x="2808747" y="1365039"/>
            <a:ext cx="2151253" cy="2079932"/>
          </a:xfrm>
          <a:prstGeom prst="roundRect">
            <a:avLst>
              <a:gd name="adj" fmla="val 2993"/>
            </a:avLst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Прямоугольник: скругленные углы 2">
            <a:extLst>
              <a:ext uri="{FF2B5EF4-FFF2-40B4-BE49-F238E27FC236}">
                <a16:creationId xmlns:a16="http://schemas.microsoft.com/office/drawing/2014/main" id="{995E5D86-BCC6-75E3-B762-897B7329DF24}"/>
              </a:ext>
            </a:extLst>
          </p:cNvPr>
          <p:cNvSpPr/>
          <p:nvPr/>
        </p:nvSpPr>
        <p:spPr>
          <a:xfrm>
            <a:off x="2982790" y="2723721"/>
            <a:ext cx="418938" cy="492722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Прямоугольник: скругленные углы 3">
            <a:extLst>
              <a:ext uri="{FF2B5EF4-FFF2-40B4-BE49-F238E27FC236}">
                <a16:creationId xmlns:a16="http://schemas.microsoft.com/office/drawing/2014/main" id="{BDA8DFA4-C143-71B2-9139-4AE447BC7C2C}"/>
              </a:ext>
            </a:extLst>
          </p:cNvPr>
          <p:cNvSpPr/>
          <p:nvPr/>
        </p:nvSpPr>
        <p:spPr>
          <a:xfrm>
            <a:off x="3672837" y="2825044"/>
            <a:ext cx="418938" cy="391398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7" name="Прямоугольник: скругленные углы 4">
            <a:extLst>
              <a:ext uri="{FF2B5EF4-FFF2-40B4-BE49-F238E27FC236}">
                <a16:creationId xmlns:a16="http://schemas.microsoft.com/office/drawing/2014/main" id="{F6368F75-D05B-4396-0D3D-A86DD5DC2228}"/>
              </a:ext>
            </a:extLst>
          </p:cNvPr>
          <p:cNvSpPr/>
          <p:nvPr/>
        </p:nvSpPr>
        <p:spPr>
          <a:xfrm>
            <a:off x="4324972" y="2944942"/>
            <a:ext cx="418938" cy="271500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FC40DEBC-AEB8-84BA-0738-25D7BF304973}"/>
              </a:ext>
            </a:extLst>
          </p:cNvPr>
          <p:cNvSpPr txBox="1"/>
          <p:nvPr/>
        </p:nvSpPr>
        <p:spPr>
          <a:xfrm>
            <a:off x="2825385" y="2467425"/>
            <a:ext cx="73803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rgbClr val="4258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726C98F0-4666-F0A9-BB31-F2574F9B37ED}"/>
              </a:ext>
            </a:extLst>
          </p:cNvPr>
          <p:cNvSpPr txBox="1"/>
          <p:nvPr/>
        </p:nvSpPr>
        <p:spPr>
          <a:xfrm>
            <a:off x="3509174" y="2567545"/>
            <a:ext cx="73803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rgbClr val="4258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ED23122C-EF9B-F1A5-B3A9-03F342ECD788}"/>
              </a:ext>
            </a:extLst>
          </p:cNvPr>
          <p:cNvSpPr txBox="1"/>
          <p:nvPr/>
        </p:nvSpPr>
        <p:spPr>
          <a:xfrm>
            <a:off x="4147517" y="2679035"/>
            <a:ext cx="73803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rgbClr val="42588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00051" y="1283777"/>
            <a:ext cx="1584325" cy="185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Rectangle 31"/>
          <p:cNvSpPr>
            <a:spLocks noChangeArrowheads="1"/>
          </p:cNvSpPr>
          <p:nvPr/>
        </p:nvSpPr>
        <p:spPr bwMode="auto">
          <a:xfrm>
            <a:off x="164621" y="1083912"/>
            <a:ext cx="2034393" cy="538758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8486" tIns="34244" rIns="68486" bIns="34244" anchor="ctr"/>
          <a:lstStyle/>
          <a:p>
            <a:pPr algn="ctr" defTabSz="775114">
              <a:lnSpc>
                <a:spcPts val="1800"/>
              </a:lnSpc>
              <a:defRPr/>
            </a:pP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ЖОСПАРЛАНҒАН </a:t>
            </a:r>
          </a:p>
          <a:p>
            <a:pPr algn="ctr" defTabSz="775114">
              <a:lnSpc>
                <a:spcPts val="1800"/>
              </a:lnSpc>
              <a:defRPr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218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іс-шараның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ішінен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3090057" y="1278273"/>
            <a:ext cx="1584325" cy="1858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2" name="Rectangle 31"/>
          <p:cNvSpPr>
            <a:spLocks noChangeArrowheads="1"/>
          </p:cNvSpPr>
          <p:nvPr/>
        </p:nvSpPr>
        <p:spPr bwMode="auto">
          <a:xfrm>
            <a:off x="2339669" y="1083912"/>
            <a:ext cx="3081112" cy="538758"/>
          </a:xfrm>
          <a:prstGeom prst="rect">
            <a:avLst/>
          </a:prstGeom>
          <a:noFill/>
          <a:ln>
            <a:noFill/>
            <a:headEnd/>
            <a:tailEnd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8486" tIns="34244" rIns="68486" bIns="34244" anchor="ctr"/>
          <a:lstStyle/>
          <a:p>
            <a:pPr algn="ctr" defTabSz="775114">
              <a:lnSpc>
                <a:spcPts val="1800"/>
              </a:lnSpc>
              <a:defRPr/>
            </a:pP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ІСКЕ АСЫРУ АЯҚТАЛДЫ</a:t>
            </a:r>
          </a:p>
          <a:p>
            <a:pPr algn="ctr" defTabSz="775114">
              <a:lnSpc>
                <a:spcPts val="1800"/>
              </a:lnSpc>
              <a:defRPr/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88</a:t>
            </a:r>
            <a:r>
              <a: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іс-шара</a:t>
            </a:r>
            <a:endParaRPr lang="ru-RU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3" name="Прямая соединительная линия 122">
            <a:extLst>
              <a:ext uri="{FF2B5EF4-FFF2-40B4-BE49-F238E27FC236}">
                <a16:creationId xmlns:a16="http://schemas.microsoft.com/office/drawing/2014/main" id="{19EC717D-6072-91F0-A507-9F6F8BFF8DF9}"/>
              </a:ext>
            </a:extLst>
          </p:cNvPr>
          <p:cNvCxnSpPr/>
          <p:nvPr/>
        </p:nvCxnSpPr>
        <p:spPr>
          <a:xfrm>
            <a:off x="2982790" y="3216442"/>
            <a:ext cx="1754031" cy="0"/>
          </a:xfrm>
          <a:prstGeom prst="line">
            <a:avLst/>
          </a:prstGeom>
          <a:ln w="2857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4" name="TextBox 123">
            <a:extLst>
              <a:ext uri="{FF2B5EF4-FFF2-40B4-BE49-F238E27FC236}">
                <a16:creationId xmlns:a16="http://schemas.microsoft.com/office/drawing/2014/main" id="{FB585FEB-3DAC-8C71-41A5-BAC64F4C04B0}"/>
              </a:ext>
            </a:extLst>
          </p:cNvPr>
          <p:cNvSpPr txBox="1"/>
          <p:nvPr/>
        </p:nvSpPr>
        <p:spPr>
          <a:xfrm>
            <a:off x="2878781" y="3223458"/>
            <a:ext cx="60695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2021ж.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7A9DF47E-6882-4F04-DA18-DA7DFA00EE69}"/>
              </a:ext>
            </a:extLst>
          </p:cNvPr>
          <p:cNvSpPr txBox="1"/>
          <p:nvPr/>
        </p:nvSpPr>
        <p:spPr>
          <a:xfrm>
            <a:off x="3558945" y="3223458"/>
            <a:ext cx="60280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2022ж.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A56D7886-2760-B926-AF54-7A91533056B9}"/>
              </a:ext>
            </a:extLst>
          </p:cNvPr>
          <p:cNvSpPr txBox="1"/>
          <p:nvPr/>
        </p:nvSpPr>
        <p:spPr>
          <a:xfrm>
            <a:off x="4031864" y="3223458"/>
            <a:ext cx="98194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8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2023ж.</a:t>
            </a:r>
            <a:endParaRPr lang="ru-RU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Прямоугольник: скругленные углы 9">
            <a:extLst>
              <a:ext uri="{FF2B5EF4-FFF2-40B4-BE49-F238E27FC236}">
                <a16:creationId xmlns:a16="http://schemas.microsoft.com/office/drawing/2014/main" id="{FEF22C2E-E2EA-2178-C972-02EA119FBC04}"/>
              </a:ext>
            </a:extLst>
          </p:cNvPr>
          <p:cNvSpPr/>
          <p:nvPr/>
        </p:nvSpPr>
        <p:spPr>
          <a:xfrm>
            <a:off x="5458218" y="489538"/>
            <a:ext cx="3607232" cy="2946571"/>
          </a:xfrm>
          <a:prstGeom prst="roundRect">
            <a:avLst>
              <a:gd name="adj" fmla="val 2993"/>
            </a:avLst>
          </a:prstGeom>
          <a:solidFill>
            <a:schemeClr val="tx2">
              <a:lumMod val="40000"/>
              <a:lumOff val="60000"/>
              <a:alpha val="52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9" name="Прямоугольник 128"/>
          <p:cNvSpPr/>
          <p:nvPr/>
        </p:nvSpPr>
        <p:spPr>
          <a:xfrm>
            <a:off x="5544176" y="521072"/>
            <a:ext cx="34851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2020-2024 </a:t>
            </a: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жылдарға</a:t>
            </a:r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арналған</a:t>
            </a:r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сел, </a:t>
            </a: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сырғыма</a:t>
            </a:r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және</a:t>
            </a:r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көшкін</a:t>
            </a:r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қауіпсіздігін</a:t>
            </a:r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қамтамасыз</a:t>
            </a:r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ету</a:t>
            </a:r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жөніндегі</a:t>
            </a:r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Жол</a:t>
            </a:r>
            <a:r>
              <a:rPr lang="ru-RU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картасымен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Прямоугольник 129"/>
          <p:cNvSpPr/>
          <p:nvPr/>
        </p:nvSpPr>
        <p:spPr>
          <a:xfrm>
            <a:off x="5467975" y="579293"/>
            <a:ext cx="76200" cy="7184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Прямоугольник 132"/>
          <p:cNvSpPr/>
          <p:nvPr/>
        </p:nvSpPr>
        <p:spPr>
          <a:xfrm>
            <a:off x="5672584" y="2110085"/>
            <a:ext cx="306586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ru-RU" sz="15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тармақ</a:t>
            </a:r>
            <a:endParaRPr lang="ru-RU" sz="15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4" name="Прямоугольник 133"/>
          <p:cNvSpPr/>
          <p:nvPr/>
        </p:nvSpPr>
        <p:spPr>
          <a:xfrm>
            <a:off x="5486690" y="1059393"/>
            <a:ext cx="349622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5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  <a:r>
              <a:rPr lang="ru-RU" sz="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тармақ</a:t>
            </a:r>
            <a:endParaRPr lang="ru-RU" sz="1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1C72E85-D6C6-49B9-B081-5643DB0D8C3E}"/>
              </a:ext>
            </a:extLst>
          </p:cNvPr>
          <p:cNvSpPr txBox="1"/>
          <p:nvPr/>
        </p:nvSpPr>
        <p:spPr>
          <a:xfrm>
            <a:off x="5925543" y="1819828"/>
            <a:ext cx="276085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орындау</a:t>
            </a:r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қарастырылған</a:t>
            </a:r>
            <a:endParaRPr lang="ru-KZ" sz="16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66D9B3B8-BDA0-4FE2-B920-672F352DC9F9}"/>
              </a:ext>
            </a:extLst>
          </p:cNvPr>
          <p:cNvSpPr txBox="1"/>
          <p:nvPr/>
        </p:nvSpPr>
        <p:spPr>
          <a:xfrm>
            <a:off x="5931571" y="2887035"/>
            <a:ext cx="2452667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5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</a:t>
            </a:r>
            <a:r>
              <a:rPr lang="ru-RU" sz="15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жүзінде</a:t>
            </a:r>
            <a:r>
              <a:rPr lang="ru-RU" sz="15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b="1" dirty="0" err="1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орындалды</a:t>
            </a:r>
            <a:endParaRPr lang="ru-KZ" sz="15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E46D530-0236-408A-A250-C8314C5AD96B}"/>
              </a:ext>
            </a:extLst>
          </p:cNvPr>
          <p:cNvSpPr txBox="1"/>
          <p:nvPr/>
        </p:nvSpPr>
        <p:spPr>
          <a:xfrm>
            <a:off x="927911" y="3849573"/>
            <a:ext cx="8207985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ЖАО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жобалық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құжаттарын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b="1" dirty="0" err="1">
                <a:solidFill>
                  <a:srgbClr val="74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сапасыз</a:t>
            </a:r>
            <a:r>
              <a:rPr lang="ru-RU" sz="1500" b="1" dirty="0">
                <a:solidFill>
                  <a:srgbClr val="74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b="1" dirty="0" err="1">
                <a:solidFill>
                  <a:srgbClr val="74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жоспарлау</a:t>
            </a:r>
            <a:r>
              <a:rPr lang="ru-RU" sz="1500" b="1" dirty="0">
                <a:solidFill>
                  <a:srgbClr val="74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b="1" dirty="0" err="1">
                <a:solidFill>
                  <a:srgbClr val="74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500" b="1" dirty="0">
                <a:solidFill>
                  <a:srgbClr val="74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b="1" dirty="0" err="1">
                <a:solidFill>
                  <a:srgbClr val="74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уақтылы</a:t>
            </a:r>
            <a:r>
              <a:rPr lang="ru-RU" sz="1500" b="1" dirty="0">
                <a:solidFill>
                  <a:srgbClr val="74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b="1" dirty="0" err="1">
                <a:solidFill>
                  <a:srgbClr val="74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дайындамау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сондай-ақ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қаражаттың</a:t>
            </a:r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болмауы</a:t>
            </a:r>
            <a:endParaRPr lang="ru-KZ" sz="1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87FF5B3-8FB5-403D-909D-9A429655DCE8}"/>
              </a:ext>
            </a:extLst>
          </p:cNvPr>
          <p:cNvSpPr txBox="1"/>
          <p:nvPr/>
        </p:nvSpPr>
        <p:spPr>
          <a:xfrm>
            <a:off x="130484" y="4405478"/>
            <a:ext cx="7364573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3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іске</a:t>
            </a:r>
            <a:r>
              <a:rPr lang="ru-RU" sz="13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асырылмаған</a:t>
            </a:r>
            <a:r>
              <a:rPr lang="ru-RU" sz="13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Жол</a:t>
            </a:r>
            <a:r>
              <a:rPr lang="ru-RU" sz="13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картасының</a:t>
            </a:r>
            <a:r>
              <a:rPr lang="ru-RU" sz="13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b="1" dirty="0" err="1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іс-шараларын</a:t>
            </a:r>
            <a:r>
              <a:rPr lang="ru-RU" sz="13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өңірлердің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әлеуметтік-экономикалық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дамуының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кешенді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жоспарларына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өңірлердің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даму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жоспарларына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Жол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картасының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орындалуына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жүргізілген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талдау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нәтижелері</a:t>
            </a:r>
            <a:r>
              <a:rPr lang="ru-RU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00" dirty="0" err="1"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endParaRPr lang="ru-KZ" sz="1300" b="1" dirty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5A336203-3B40-4844-8786-2D510C1D25B5}"/>
              </a:ext>
            </a:extLst>
          </p:cNvPr>
          <p:cNvSpPr txBox="1"/>
          <p:nvPr/>
        </p:nvSpPr>
        <p:spPr>
          <a:xfrm>
            <a:off x="7297928" y="4419910"/>
            <a:ext cx="1767522" cy="536315"/>
          </a:xfrm>
          <a:prstGeom prst="roundRect">
            <a:avLst/>
          </a:prstGeom>
          <a:solidFill>
            <a:srgbClr val="00B050"/>
          </a:solidFill>
          <a:ln>
            <a:noFill/>
            <a:prstDash val="lgDash"/>
          </a:ln>
        </p:spPr>
        <p:txBody>
          <a:bodyPr wrap="square" lIns="68579" tIns="34289" rIns="68579" bIns="34289" rtlCol="0">
            <a:spAutoFit/>
          </a:bodyPr>
          <a:lstStyle>
            <a:defPPr>
              <a:defRPr lang="ru-RU"/>
            </a:defPPr>
            <a:lvl1pPr algn="ctr">
              <a:defRPr sz="3200" b="1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350" dirty="0">
                <a:solidFill>
                  <a:schemeClr val="bg1"/>
                </a:solidFill>
              </a:rPr>
              <a:t>АУЫСТЫРУ ЖОСПАРЛАНУДА</a:t>
            </a:r>
            <a:endParaRPr lang="ru-RU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12207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Прямоугольник 89"/>
          <p:cNvSpPr/>
          <p:nvPr/>
        </p:nvSpPr>
        <p:spPr>
          <a:xfrm>
            <a:off x="-10155" y="3851591"/>
            <a:ext cx="3883905" cy="1242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730194"/>
            <a:ext cx="3796348" cy="773091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7CF395D9-8F65-4913-BD13-8086B34BC488}"/>
              </a:ext>
            </a:extLst>
          </p:cNvPr>
          <p:cNvCxnSpPr>
            <a:cxnSpLocks/>
          </p:cNvCxnSpPr>
          <p:nvPr/>
        </p:nvCxnSpPr>
        <p:spPr>
          <a:xfrm>
            <a:off x="8104" y="427092"/>
            <a:ext cx="9135897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09565328-7401-0C28-F59B-982019D47C15}"/>
              </a:ext>
            </a:extLst>
          </p:cNvPr>
          <p:cNvSpPr txBox="1"/>
          <p:nvPr/>
        </p:nvSpPr>
        <p:spPr>
          <a:xfrm>
            <a:off x="8104" y="475820"/>
            <a:ext cx="9082992" cy="473886"/>
          </a:xfrm>
          <a:prstGeom prst="roundRect">
            <a:avLst/>
          </a:prstGeom>
          <a:solidFill>
            <a:srgbClr val="002060"/>
          </a:solidFill>
          <a:ln>
            <a:noFill/>
            <a:prstDash val="lgDash"/>
          </a:ln>
        </p:spPr>
        <p:txBody>
          <a:bodyPr wrap="square" lIns="68579" tIns="34289" rIns="68579" bIns="34289" rtlCol="0">
            <a:spAutoFit/>
          </a:bodyPr>
          <a:lstStyle>
            <a:defPPr>
              <a:defRPr lang="ru-RU"/>
            </a:defPPr>
            <a:lvl1pPr algn="ctr">
              <a:defRPr sz="3200" b="1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lnSpc>
                <a:spcPts val="1400"/>
              </a:lnSpc>
            </a:pPr>
            <a:r>
              <a:rPr lang="ru-RU" sz="1400" dirty="0">
                <a:solidFill>
                  <a:schemeClr val="bg1"/>
                </a:solidFill>
              </a:rPr>
              <a:t>ТЖМ </a:t>
            </a:r>
            <a:r>
              <a:rPr lang="ru-RU" sz="1400" dirty="0" err="1">
                <a:solidFill>
                  <a:schemeClr val="bg1"/>
                </a:solidFill>
              </a:rPr>
              <a:t>азаматтық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қорғаныс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іс-шараларын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ұйымдастыру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және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жүргізу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жөніндегі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міндеттер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кешенін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іске</a:t>
            </a:r>
            <a:r>
              <a:rPr lang="ru-RU" sz="1400" dirty="0">
                <a:solidFill>
                  <a:schemeClr val="bg1"/>
                </a:solidFill>
              </a:rPr>
              <a:t> </a:t>
            </a:r>
            <a:r>
              <a:rPr lang="ru-RU" sz="1400" dirty="0" err="1">
                <a:solidFill>
                  <a:schemeClr val="bg1"/>
                </a:solidFill>
              </a:rPr>
              <a:t>асырады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-21400" y="1693326"/>
            <a:ext cx="3806504" cy="8384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000"/>
              </a:lnSpc>
            </a:pP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Азаматтық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қорғаныс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объектілері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мүлкінің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қорларын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ЖИНАҚТАУ ЖӘНЕ ЖАҢҒЫРТУ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FDBBAF1-86EA-DC69-75EA-1527E544EB60}"/>
              </a:ext>
            </a:extLst>
          </p:cNvPr>
          <p:cNvSpPr txBox="1"/>
          <p:nvPr/>
        </p:nvSpPr>
        <p:spPr>
          <a:xfrm>
            <a:off x="8850033" y="4937315"/>
            <a:ext cx="30248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364214" y="1039846"/>
            <a:ext cx="3426314" cy="36998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465776" y="1074879"/>
            <a:ext cx="302550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ЕРЕКШЕ НАЗАР АУДАРЫЛАДЫ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104306" y="3910753"/>
            <a:ext cx="2365712" cy="2718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1446" indent="-171446">
              <a:lnSpc>
                <a:spcPts val="1400"/>
              </a:lnSpc>
              <a:buFont typeface="Wingdings" panose="05000000000000000000" pitchFamily="2" charset="2"/>
              <a:buChar char="q"/>
            </a:pPr>
            <a:r>
              <a:rPr lang="ru-RU" sz="1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басқару</a:t>
            </a:r>
            <a:r>
              <a:rPr lang="ru-RU" sz="1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пункттерін</a:t>
            </a:r>
            <a:r>
              <a:rPr lang="ru-RU" sz="1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ҚҰРУ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104306" y="4177312"/>
            <a:ext cx="3711518" cy="45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46" indent="-171446">
              <a:lnSpc>
                <a:spcPts val="1400"/>
              </a:lnSpc>
              <a:buFont typeface="Wingdings" panose="05000000000000000000" pitchFamily="2" charset="2"/>
              <a:buChar char="q"/>
            </a:pPr>
            <a:r>
              <a:rPr lang="ru-RU" sz="1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sz="1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ұжымдық</a:t>
            </a:r>
            <a:r>
              <a:rPr lang="ru-RU" sz="1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қорғау</a:t>
            </a:r>
            <a:r>
              <a:rPr lang="ru-RU" sz="1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құралдарын</a:t>
            </a:r>
            <a:r>
              <a:rPr lang="ru-RU" sz="1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ЖИНАҚТАУ</a:t>
            </a:r>
          </a:p>
        </p:txBody>
      </p:sp>
      <p:sp>
        <p:nvSpPr>
          <p:cNvPr id="46" name="Прямоугольник 45"/>
          <p:cNvSpPr/>
          <p:nvPr/>
        </p:nvSpPr>
        <p:spPr>
          <a:xfrm>
            <a:off x="105502" y="4652583"/>
            <a:ext cx="3803072" cy="45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46" indent="-171446">
              <a:lnSpc>
                <a:spcPts val="1400"/>
              </a:lnSpc>
              <a:buFont typeface="Wingdings" panose="05000000000000000000" pitchFamily="2" charset="2"/>
              <a:buChar char="q"/>
            </a:pPr>
            <a:r>
              <a:rPr lang="ru-RU" sz="1200" b="1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құрылымдарды</a:t>
            </a:r>
            <a:r>
              <a:rPr lang="ru-RU" sz="12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МАТЕРИАЛДЫҚ-ТЕХНИКАЛЫҚ ЖАРАҚТАНДЫРУ</a:t>
            </a:r>
            <a:endParaRPr lang="ru-RU" sz="12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Freeform: Shape 5"/>
          <p:cNvSpPr/>
          <p:nvPr/>
        </p:nvSpPr>
        <p:spPr>
          <a:xfrm>
            <a:off x="4307096" y="3783811"/>
            <a:ext cx="238950" cy="2513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89" h="21367" extrusionOk="0">
                <a:moveTo>
                  <a:pt x="5399" y="21367"/>
                </a:moveTo>
                <a:cubicBezTo>
                  <a:pt x="3945" y="21367"/>
                  <a:pt x="2583" y="20761"/>
                  <a:pt x="1600" y="19796"/>
                </a:cubicBezTo>
                <a:cubicBezTo>
                  <a:pt x="-305" y="17926"/>
                  <a:pt x="-835" y="14661"/>
                  <a:pt x="1835" y="12040"/>
                </a:cubicBezTo>
                <a:cubicBezTo>
                  <a:pt x="3400" y="10503"/>
                  <a:pt x="9667" y="4351"/>
                  <a:pt x="12796" y="1279"/>
                </a:cubicBezTo>
                <a:cubicBezTo>
                  <a:pt x="13906" y="188"/>
                  <a:pt x="15321" y="-233"/>
                  <a:pt x="16674" y="123"/>
                </a:cubicBezTo>
                <a:cubicBezTo>
                  <a:pt x="18004" y="473"/>
                  <a:pt x="19093" y="1542"/>
                  <a:pt x="19449" y="2847"/>
                </a:cubicBezTo>
                <a:cubicBezTo>
                  <a:pt x="19811" y="4176"/>
                  <a:pt x="19382" y="5564"/>
                  <a:pt x="18273" y="6654"/>
                </a:cubicBezTo>
                <a:lnTo>
                  <a:pt x="7790" y="16945"/>
                </a:lnTo>
                <a:cubicBezTo>
                  <a:pt x="7191" y="17533"/>
                  <a:pt x="6516" y="17880"/>
                  <a:pt x="5836" y="17951"/>
                </a:cubicBezTo>
                <a:cubicBezTo>
                  <a:pt x="5163" y="18020"/>
                  <a:pt x="4520" y="17808"/>
                  <a:pt x="4071" y="17366"/>
                </a:cubicBezTo>
                <a:cubicBezTo>
                  <a:pt x="3256" y="16566"/>
                  <a:pt x="3140" y="15060"/>
                  <a:pt x="4495" y="13730"/>
                </a:cubicBezTo>
                <a:lnTo>
                  <a:pt x="11857" y="6501"/>
                </a:lnTo>
                <a:cubicBezTo>
                  <a:pt x="12160" y="6204"/>
                  <a:pt x="12650" y="6204"/>
                  <a:pt x="12952" y="6501"/>
                </a:cubicBezTo>
                <a:cubicBezTo>
                  <a:pt x="13255" y="6798"/>
                  <a:pt x="13255" y="7279"/>
                  <a:pt x="12952" y="7576"/>
                </a:cubicBezTo>
                <a:lnTo>
                  <a:pt x="5590" y="14805"/>
                </a:lnTo>
                <a:cubicBezTo>
                  <a:pt x="4953" y="15429"/>
                  <a:pt x="4896" y="16025"/>
                  <a:pt x="5166" y="16291"/>
                </a:cubicBezTo>
                <a:cubicBezTo>
                  <a:pt x="5285" y="16409"/>
                  <a:pt x="5464" y="16461"/>
                  <a:pt x="5672" y="16439"/>
                </a:cubicBezTo>
                <a:cubicBezTo>
                  <a:pt x="5992" y="16406"/>
                  <a:pt x="6354" y="16204"/>
                  <a:pt x="6695" y="15870"/>
                </a:cubicBezTo>
                <a:lnTo>
                  <a:pt x="17178" y="5579"/>
                </a:lnTo>
                <a:cubicBezTo>
                  <a:pt x="17896" y="4873"/>
                  <a:pt x="18171" y="4043"/>
                  <a:pt x="17953" y="3240"/>
                </a:cubicBezTo>
                <a:cubicBezTo>
                  <a:pt x="17737" y="2451"/>
                  <a:pt x="17078" y="1804"/>
                  <a:pt x="16273" y="1592"/>
                </a:cubicBezTo>
                <a:cubicBezTo>
                  <a:pt x="15457" y="1377"/>
                  <a:pt x="14611" y="1648"/>
                  <a:pt x="13891" y="2354"/>
                </a:cubicBezTo>
                <a:cubicBezTo>
                  <a:pt x="10762" y="5426"/>
                  <a:pt x="4495" y="11579"/>
                  <a:pt x="2930" y="13115"/>
                </a:cubicBezTo>
                <a:cubicBezTo>
                  <a:pt x="887" y="15120"/>
                  <a:pt x="1378" y="17427"/>
                  <a:pt x="2695" y="18721"/>
                </a:cubicBezTo>
                <a:cubicBezTo>
                  <a:pt x="4014" y="20015"/>
                  <a:pt x="6364" y="20495"/>
                  <a:pt x="8406" y="18491"/>
                </a:cubicBezTo>
                <a:lnTo>
                  <a:pt x="19368" y="7729"/>
                </a:lnTo>
                <a:cubicBezTo>
                  <a:pt x="19670" y="7433"/>
                  <a:pt x="20160" y="7433"/>
                  <a:pt x="20463" y="7729"/>
                </a:cubicBezTo>
                <a:cubicBezTo>
                  <a:pt x="20765" y="8026"/>
                  <a:pt x="20765" y="8508"/>
                  <a:pt x="20463" y="8804"/>
                </a:cubicBezTo>
                <a:lnTo>
                  <a:pt x="9501" y="19566"/>
                </a:lnTo>
                <a:cubicBezTo>
                  <a:pt x="8209" y="20835"/>
                  <a:pt x="6763" y="21367"/>
                  <a:pt x="5399" y="21367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  <a:miter lim="400000"/>
          </a:ln>
        </p:spPr>
        <p:txBody>
          <a:bodyPr anchor="ctr"/>
          <a:lstStyle/>
          <a:p>
            <a:pPr algn="ctr"/>
            <a:endParaRPr>
              <a:solidFill>
                <a:srgbClr val="010A13"/>
              </a:solidFill>
              <a:cs typeface="+mn-ea"/>
              <a:sym typeface="+mn-lt"/>
            </a:endParaRPr>
          </a:p>
        </p:txBody>
      </p:sp>
      <p:sp>
        <p:nvSpPr>
          <p:cNvPr id="81" name="Freeform: Shape 21"/>
          <p:cNvSpPr/>
          <p:nvPr/>
        </p:nvSpPr>
        <p:spPr>
          <a:xfrm>
            <a:off x="4292802" y="1718772"/>
            <a:ext cx="268828" cy="28675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53" h="21260" extrusionOk="0">
                <a:moveTo>
                  <a:pt x="11752" y="11733"/>
                </a:moveTo>
                <a:lnTo>
                  <a:pt x="9401" y="11733"/>
                </a:lnTo>
                <a:lnTo>
                  <a:pt x="9401" y="5975"/>
                </a:lnTo>
                <a:lnTo>
                  <a:pt x="11752" y="5975"/>
                </a:lnTo>
                <a:cubicBezTo>
                  <a:pt x="11752" y="5975"/>
                  <a:pt x="11752" y="11733"/>
                  <a:pt x="11752" y="11733"/>
                </a:cubicBezTo>
                <a:close/>
                <a:moveTo>
                  <a:pt x="11752" y="15276"/>
                </a:moveTo>
                <a:lnTo>
                  <a:pt x="9401" y="15276"/>
                </a:lnTo>
                <a:lnTo>
                  <a:pt x="9401" y="12951"/>
                </a:lnTo>
                <a:lnTo>
                  <a:pt x="11752" y="12951"/>
                </a:lnTo>
                <a:cubicBezTo>
                  <a:pt x="11752" y="12951"/>
                  <a:pt x="11752" y="15276"/>
                  <a:pt x="11752" y="15276"/>
                </a:cubicBezTo>
                <a:close/>
                <a:moveTo>
                  <a:pt x="20789" y="13227"/>
                </a:moveTo>
                <a:lnTo>
                  <a:pt x="18761" y="11523"/>
                </a:lnTo>
                <a:cubicBezTo>
                  <a:pt x="18172" y="11029"/>
                  <a:pt x="18172" y="10223"/>
                  <a:pt x="18761" y="9729"/>
                </a:cubicBezTo>
                <a:lnTo>
                  <a:pt x="20789" y="8025"/>
                </a:lnTo>
                <a:cubicBezTo>
                  <a:pt x="21376" y="7532"/>
                  <a:pt x="21220" y="7072"/>
                  <a:pt x="20441" y="7001"/>
                </a:cubicBezTo>
                <a:lnTo>
                  <a:pt x="17751" y="6761"/>
                </a:lnTo>
                <a:cubicBezTo>
                  <a:pt x="16971" y="6692"/>
                  <a:pt x="16552" y="6061"/>
                  <a:pt x="16819" y="5360"/>
                </a:cubicBezTo>
                <a:lnTo>
                  <a:pt x="18247" y="1615"/>
                </a:lnTo>
                <a:cubicBezTo>
                  <a:pt x="18515" y="912"/>
                  <a:pt x="18188" y="656"/>
                  <a:pt x="17520" y="1047"/>
                </a:cubicBezTo>
                <a:lnTo>
                  <a:pt x="14346" y="2896"/>
                </a:lnTo>
                <a:cubicBezTo>
                  <a:pt x="13678" y="3285"/>
                  <a:pt x="12815" y="3072"/>
                  <a:pt x="12430" y="2423"/>
                </a:cubicBezTo>
                <a:lnTo>
                  <a:pt x="11279" y="489"/>
                </a:lnTo>
                <a:cubicBezTo>
                  <a:pt x="10893" y="-160"/>
                  <a:pt x="10255" y="-164"/>
                  <a:pt x="9860" y="481"/>
                </a:cubicBezTo>
                <a:lnTo>
                  <a:pt x="8793" y="2232"/>
                </a:lnTo>
                <a:cubicBezTo>
                  <a:pt x="8398" y="2877"/>
                  <a:pt x="7493" y="3153"/>
                  <a:pt x="6781" y="2844"/>
                </a:cubicBezTo>
                <a:lnTo>
                  <a:pt x="4900" y="2031"/>
                </a:lnTo>
                <a:cubicBezTo>
                  <a:pt x="4188" y="1723"/>
                  <a:pt x="3639" y="2080"/>
                  <a:pt x="3682" y="2825"/>
                </a:cubicBezTo>
                <a:lnTo>
                  <a:pt x="3784" y="4615"/>
                </a:lnTo>
                <a:cubicBezTo>
                  <a:pt x="3826" y="5360"/>
                  <a:pt x="3242" y="6128"/>
                  <a:pt x="2486" y="6320"/>
                </a:cubicBezTo>
                <a:lnTo>
                  <a:pt x="670" y="6780"/>
                </a:lnTo>
                <a:cubicBezTo>
                  <a:pt x="-85" y="6972"/>
                  <a:pt x="-224" y="7532"/>
                  <a:pt x="365" y="8025"/>
                </a:cubicBezTo>
                <a:lnTo>
                  <a:pt x="2394" y="9729"/>
                </a:lnTo>
                <a:cubicBezTo>
                  <a:pt x="2981" y="10223"/>
                  <a:pt x="2981" y="11029"/>
                  <a:pt x="2394" y="11523"/>
                </a:cubicBezTo>
                <a:lnTo>
                  <a:pt x="365" y="13225"/>
                </a:lnTo>
                <a:cubicBezTo>
                  <a:pt x="-224" y="13720"/>
                  <a:pt x="-68" y="14196"/>
                  <a:pt x="709" y="14285"/>
                </a:cubicBezTo>
                <a:lnTo>
                  <a:pt x="3171" y="14567"/>
                </a:lnTo>
                <a:cubicBezTo>
                  <a:pt x="3948" y="14656"/>
                  <a:pt x="4381" y="15309"/>
                  <a:pt x="4133" y="16017"/>
                </a:cubicBezTo>
                <a:lnTo>
                  <a:pt x="2869" y="19625"/>
                </a:lnTo>
                <a:cubicBezTo>
                  <a:pt x="2622" y="20333"/>
                  <a:pt x="2976" y="20609"/>
                  <a:pt x="3655" y="20240"/>
                </a:cubicBezTo>
                <a:lnTo>
                  <a:pt x="6549" y="18661"/>
                </a:lnTo>
                <a:cubicBezTo>
                  <a:pt x="7229" y="18291"/>
                  <a:pt x="8143" y="18495"/>
                  <a:pt x="8581" y="19113"/>
                </a:cubicBezTo>
                <a:lnTo>
                  <a:pt x="9782" y="20816"/>
                </a:lnTo>
                <a:cubicBezTo>
                  <a:pt x="10219" y="21436"/>
                  <a:pt x="10875" y="21403"/>
                  <a:pt x="11240" y="20741"/>
                </a:cubicBezTo>
                <a:lnTo>
                  <a:pt x="12297" y="18823"/>
                </a:lnTo>
                <a:cubicBezTo>
                  <a:pt x="12660" y="18160"/>
                  <a:pt x="13532" y="17891"/>
                  <a:pt x="14234" y="18221"/>
                </a:cubicBezTo>
                <a:lnTo>
                  <a:pt x="16272" y="19181"/>
                </a:lnTo>
                <a:cubicBezTo>
                  <a:pt x="16974" y="19511"/>
                  <a:pt x="17514" y="19172"/>
                  <a:pt x="17472" y="18427"/>
                </a:cubicBezTo>
                <a:lnTo>
                  <a:pt x="17370" y="16637"/>
                </a:lnTo>
                <a:cubicBezTo>
                  <a:pt x="17327" y="15891"/>
                  <a:pt x="17912" y="15124"/>
                  <a:pt x="18668" y="14932"/>
                </a:cubicBezTo>
                <a:lnTo>
                  <a:pt x="20482" y="14472"/>
                </a:lnTo>
                <a:cubicBezTo>
                  <a:pt x="21239" y="14280"/>
                  <a:pt x="21376" y="13720"/>
                  <a:pt x="20789" y="13227"/>
                </a:cubicBezTo>
                <a:close/>
              </a:path>
            </a:pathLst>
          </a:custGeom>
          <a:solidFill>
            <a:schemeClr val="bg1"/>
          </a:solidFill>
          <a:ln w="12700">
            <a:noFill/>
            <a:miter lim="400000"/>
          </a:ln>
        </p:spPr>
        <p:txBody>
          <a:bodyPr anchor="ctr"/>
          <a:lstStyle/>
          <a:p>
            <a:pPr algn="ctr"/>
            <a:endParaRPr>
              <a:solidFill>
                <a:srgbClr val="010A13"/>
              </a:solidFill>
              <a:cs typeface="+mn-ea"/>
              <a:sym typeface="+mn-lt"/>
            </a:endParaRPr>
          </a:p>
        </p:txBody>
      </p:sp>
      <p:sp>
        <p:nvSpPr>
          <p:cNvPr id="84" name="矩形 21"/>
          <p:cNvSpPr/>
          <p:nvPr/>
        </p:nvSpPr>
        <p:spPr>
          <a:xfrm>
            <a:off x="4292802" y="2695543"/>
            <a:ext cx="335675" cy="332894"/>
          </a:xfrm>
          <a:custGeom>
            <a:avLst/>
            <a:gdLst>
              <a:gd name="connsiteX0" fmla="*/ 58918 w 323554"/>
              <a:gd name="connsiteY0" fmla="*/ 189699 h 313525"/>
              <a:gd name="connsiteX1" fmla="*/ 101421 w 323554"/>
              <a:gd name="connsiteY1" fmla="*/ 189699 h 313525"/>
              <a:gd name="connsiteX2" fmla="*/ 103997 w 323554"/>
              <a:gd name="connsiteY2" fmla="*/ 189699 h 313525"/>
              <a:gd name="connsiteX3" fmla="*/ 114301 w 323554"/>
              <a:gd name="connsiteY3" fmla="*/ 201731 h 313525"/>
              <a:gd name="connsiteX4" fmla="*/ 113013 w 323554"/>
              <a:gd name="connsiteY4" fmla="*/ 205741 h 313525"/>
              <a:gd name="connsiteX5" fmla="*/ 101421 w 323554"/>
              <a:gd name="connsiteY5" fmla="*/ 215099 h 313525"/>
              <a:gd name="connsiteX6" fmla="*/ 58918 w 323554"/>
              <a:gd name="connsiteY6" fmla="*/ 215099 h 313525"/>
              <a:gd name="connsiteX7" fmla="*/ 46038 w 323554"/>
              <a:gd name="connsiteY7" fmla="*/ 201731 h 313525"/>
              <a:gd name="connsiteX8" fmla="*/ 58918 w 323554"/>
              <a:gd name="connsiteY8" fmla="*/ 189699 h 313525"/>
              <a:gd name="connsiteX9" fmla="*/ 149225 w 323554"/>
              <a:gd name="connsiteY9" fmla="*/ 165887 h 313525"/>
              <a:gd name="connsiteX10" fmla="*/ 142875 w 323554"/>
              <a:gd name="connsiteY10" fmla="*/ 186525 h 313525"/>
              <a:gd name="connsiteX11" fmla="*/ 153988 w 323554"/>
              <a:gd name="connsiteY11" fmla="*/ 196050 h 313525"/>
              <a:gd name="connsiteX12" fmla="*/ 173038 w 323554"/>
              <a:gd name="connsiteY12" fmla="*/ 188112 h 313525"/>
              <a:gd name="connsiteX13" fmla="*/ 145188 w 323554"/>
              <a:gd name="connsiteY13" fmla="*/ 151599 h 313525"/>
              <a:gd name="connsiteX14" fmla="*/ 187326 w 323554"/>
              <a:gd name="connsiteY14" fmla="*/ 190104 h 313525"/>
              <a:gd name="connsiteX15" fmla="*/ 138803 w 323554"/>
              <a:gd name="connsiteY15" fmla="*/ 210640 h 313525"/>
              <a:gd name="connsiteX16" fmla="*/ 131142 w 323554"/>
              <a:gd name="connsiteY16" fmla="*/ 210640 h 313525"/>
              <a:gd name="connsiteX17" fmla="*/ 129865 w 323554"/>
              <a:gd name="connsiteY17" fmla="*/ 202939 h 313525"/>
              <a:gd name="connsiteX18" fmla="*/ 145188 w 323554"/>
              <a:gd name="connsiteY18" fmla="*/ 151599 h 313525"/>
              <a:gd name="connsiteX19" fmla="*/ 58982 w 323554"/>
              <a:gd name="connsiteY19" fmla="*/ 146837 h 313525"/>
              <a:gd name="connsiteX20" fmla="*/ 130176 w 323554"/>
              <a:gd name="connsiteY20" fmla="*/ 146837 h 313525"/>
              <a:gd name="connsiteX21" fmla="*/ 130176 w 323554"/>
              <a:gd name="connsiteY21" fmla="*/ 148186 h 313525"/>
              <a:gd name="connsiteX22" fmla="*/ 122409 w 323554"/>
              <a:gd name="connsiteY22" fmla="*/ 173825 h 313525"/>
              <a:gd name="connsiteX23" fmla="*/ 58982 w 323554"/>
              <a:gd name="connsiteY23" fmla="*/ 173825 h 313525"/>
              <a:gd name="connsiteX24" fmla="*/ 46038 w 323554"/>
              <a:gd name="connsiteY24" fmla="*/ 160331 h 313525"/>
              <a:gd name="connsiteX25" fmla="*/ 58982 w 323554"/>
              <a:gd name="connsiteY25" fmla="*/ 146837 h 313525"/>
              <a:gd name="connsiteX26" fmla="*/ 59011 w 323554"/>
              <a:gd name="connsiteY26" fmla="*/ 105562 h 313525"/>
              <a:gd name="connsiteX27" fmla="*/ 166688 w 323554"/>
              <a:gd name="connsiteY27" fmla="*/ 105562 h 313525"/>
              <a:gd name="connsiteX28" fmla="*/ 144634 w 323554"/>
              <a:gd name="connsiteY28" fmla="*/ 130962 h 313525"/>
              <a:gd name="connsiteX29" fmla="*/ 59011 w 323554"/>
              <a:gd name="connsiteY29" fmla="*/ 130962 h 313525"/>
              <a:gd name="connsiteX30" fmla="*/ 46038 w 323554"/>
              <a:gd name="connsiteY30" fmla="*/ 118930 h 313525"/>
              <a:gd name="connsiteX31" fmla="*/ 59011 w 323554"/>
              <a:gd name="connsiteY31" fmla="*/ 105562 h 313525"/>
              <a:gd name="connsiteX32" fmla="*/ 226883 w 323554"/>
              <a:gd name="connsiteY32" fmla="*/ 81749 h 313525"/>
              <a:gd name="connsiteX33" fmla="*/ 224292 w 323554"/>
              <a:gd name="connsiteY33" fmla="*/ 83037 h 313525"/>
              <a:gd name="connsiteX34" fmla="*/ 171159 w 323554"/>
              <a:gd name="connsiteY34" fmla="*/ 140996 h 313525"/>
              <a:gd name="connsiteX35" fmla="*/ 172455 w 323554"/>
              <a:gd name="connsiteY35" fmla="*/ 146148 h 313525"/>
              <a:gd name="connsiteX36" fmla="*/ 175047 w 323554"/>
              <a:gd name="connsiteY36" fmla="*/ 148724 h 313525"/>
              <a:gd name="connsiteX37" fmla="*/ 177639 w 323554"/>
              <a:gd name="connsiteY37" fmla="*/ 150012 h 313525"/>
              <a:gd name="connsiteX38" fmla="*/ 180230 w 323554"/>
              <a:gd name="connsiteY38" fmla="*/ 148724 h 313525"/>
              <a:gd name="connsiteX39" fmla="*/ 232067 w 323554"/>
              <a:gd name="connsiteY39" fmla="*/ 90765 h 313525"/>
              <a:gd name="connsiteX40" fmla="*/ 232067 w 323554"/>
              <a:gd name="connsiteY40" fmla="*/ 85613 h 313525"/>
              <a:gd name="connsiteX41" fmla="*/ 229475 w 323554"/>
              <a:gd name="connsiteY41" fmla="*/ 83037 h 313525"/>
              <a:gd name="connsiteX42" fmla="*/ 226883 w 323554"/>
              <a:gd name="connsiteY42" fmla="*/ 81749 h 313525"/>
              <a:gd name="connsiteX43" fmla="*/ 247254 w 323554"/>
              <a:gd name="connsiteY43" fmla="*/ 62303 h 313525"/>
              <a:gd name="connsiteX44" fmla="*/ 242491 w 323554"/>
              <a:gd name="connsiteY44" fmla="*/ 63493 h 313525"/>
              <a:gd name="connsiteX45" fmla="*/ 237729 w 323554"/>
              <a:gd name="connsiteY45" fmla="*/ 68256 h 313525"/>
              <a:gd name="connsiteX46" fmla="*/ 236538 w 323554"/>
              <a:gd name="connsiteY46" fmla="*/ 70637 h 313525"/>
              <a:gd name="connsiteX47" fmla="*/ 237729 w 323554"/>
              <a:gd name="connsiteY47" fmla="*/ 73019 h 313525"/>
              <a:gd name="connsiteX48" fmla="*/ 240110 w 323554"/>
              <a:gd name="connsiteY48" fmla="*/ 74209 h 313525"/>
              <a:gd name="connsiteX49" fmla="*/ 242491 w 323554"/>
              <a:gd name="connsiteY49" fmla="*/ 75400 h 313525"/>
              <a:gd name="connsiteX50" fmla="*/ 244873 w 323554"/>
              <a:gd name="connsiteY50" fmla="*/ 75400 h 313525"/>
              <a:gd name="connsiteX51" fmla="*/ 244873 w 323554"/>
              <a:gd name="connsiteY51" fmla="*/ 74209 h 313525"/>
              <a:gd name="connsiteX52" fmla="*/ 249635 w 323554"/>
              <a:gd name="connsiteY52" fmla="*/ 69447 h 313525"/>
              <a:gd name="connsiteX53" fmla="*/ 249635 w 323554"/>
              <a:gd name="connsiteY53" fmla="*/ 64684 h 313525"/>
              <a:gd name="connsiteX54" fmla="*/ 247254 w 323554"/>
              <a:gd name="connsiteY54" fmla="*/ 62303 h 313525"/>
              <a:gd name="connsiteX55" fmla="*/ 24647 w 323554"/>
              <a:gd name="connsiteY55" fmla="*/ 48412 h 313525"/>
              <a:gd name="connsiteX56" fmla="*/ 201069 w 323554"/>
              <a:gd name="connsiteY56" fmla="*/ 48412 h 313525"/>
              <a:gd name="connsiteX57" fmla="*/ 214041 w 323554"/>
              <a:gd name="connsiteY57" fmla="*/ 52292 h 313525"/>
              <a:gd name="connsiteX58" fmla="*/ 193285 w 323554"/>
              <a:gd name="connsiteY58" fmla="*/ 76863 h 313525"/>
              <a:gd name="connsiteX59" fmla="*/ 181610 w 323554"/>
              <a:gd name="connsiteY59" fmla="*/ 72983 h 313525"/>
              <a:gd name="connsiteX60" fmla="*/ 45403 w 323554"/>
              <a:gd name="connsiteY60" fmla="*/ 72983 h 313525"/>
              <a:gd name="connsiteX61" fmla="*/ 24647 w 323554"/>
              <a:gd name="connsiteY61" fmla="*/ 93675 h 313525"/>
              <a:gd name="connsiteX62" fmla="*/ 24647 w 323554"/>
              <a:gd name="connsiteY62" fmla="*/ 268262 h 313525"/>
              <a:gd name="connsiteX63" fmla="*/ 45403 w 323554"/>
              <a:gd name="connsiteY63" fmla="*/ 287660 h 313525"/>
              <a:gd name="connsiteX64" fmla="*/ 181610 w 323554"/>
              <a:gd name="connsiteY64" fmla="*/ 287660 h 313525"/>
              <a:gd name="connsiteX65" fmla="*/ 202366 w 323554"/>
              <a:gd name="connsiteY65" fmla="*/ 268262 h 313525"/>
              <a:gd name="connsiteX66" fmla="*/ 202366 w 323554"/>
              <a:gd name="connsiteY66" fmla="*/ 202307 h 313525"/>
              <a:gd name="connsiteX67" fmla="*/ 203663 w 323554"/>
              <a:gd name="connsiteY67" fmla="*/ 201014 h 313525"/>
              <a:gd name="connsiteX68" fmla="*/ 206258 w 323554"/>
              <a:gd name="connsiteY68" fmla="*/ 198427 h 313525"/>
              <a:gd name="connsiteX69" fmla="*/ 227013 w 323554"/>
              <a:gd name="connsiteY69" fmla="*/ 175149 h 313525"/>
              <a:gd name="connsiteX70" fmla="*/ 227013 w 323554"/>
              <a:gd name="connsiteY70" fmla="*/ 287660 h 313525"/>
              <a:gd name="connsiteX71" fmla="*/ 201069 w 323554"/>
              <a:gd name="connsiteY71" fmla="*/ 313525 h 313525"/>
              <a:gd name="connsiteX72" fmla="*/ 25944 w 323554"/>
              <a:gd name="connsiteY72" fmla="*/ 313525 h 313525"/>
              <a:gd name="connsiteX73" fmla="*/ 0 w 323554"/>
              <a:gd name="connsiteY73" fmla="*/ 287660 h 313525"/>
              <a:gd name="connsiteX74" fmla="*/ 0 w 323554"/>
              <a:gd name="connsiteY74" fmla="*/ 72983 h 313525"/>
              <a:gd name="connsiteX75" fmla="*/ 24647 w 323554"/>
              <a:gd name="connsiteY75" fmla="*/ 48412 h 313525"/>
              <a:gd name="connsiteX76" fmla="*/ 242888 w 323554"/>
              <a:gd name="connsiteY76" fmla="*/ 42062 h 313525"/>
              <a:gd name="connsiteX77" fmla="*/ 285751 w 323554"/>
              <a:gd name="connsiteY77" fmla="*/ 81750 h 313525"/>
              <a:gd name="connsiteX78" fmla="*/ 279401 w 323554"/>
              <a:gd name="connsiteY78" fmla="*/ 89687 h 313525"/>
              <a:gd name="connsiteX79" fmla="*/ 200026 w 323554"/>
              <a:gd name="connsiteY79" fmla="*/ 178587 h 313525"/>
              <a:gd name="connsiteX80" fmla="*/ 193676 w 323554"/>
              <a:gd name="connsiteY80" fmla="*/ 184937 h 313525"/>
              <a:gd name="connsiteX81" fmla="*/ 150813 w 323554"/>
              <a:gd name="connsiteY81" fmla="*/ 146837 h 313525"/>
              <a:gd name="connsiteX82" fmla="*/ 155576 w 323554"/>
              <a:gd name="connsiteY82" fmla="*/ 138899 h 313525"/>
              <a:gd name="connsiteX83" fmla="*/ 236538 w 323554"/>
              <a:gd name="connsiteY83" fmla="*/ 48412 h 313525"/>
              <a:gd name="connsiteX84" fmla="*/ 257175 w 323554"/>
              <a:gd name="connsiteY84" fmla="*/ 26187 h 313525"/>
              <a:gd name="connsiteX85" fmla="*/ 301625 w 323554"/>
              <a:gd name="connsiteY85" fmla="*/ 64287 h 313525"/>
              <a:gd name="connsiteX86" fmla="*/ 295275 w 323554"/>
              <a:gd name="connsiteY86" fmla="*/ 72225 h 313525"/>
              <a:gd name="connsiteX87" fmla="*/ 290513 w 323554"/>
              <a:gd name="connsiteY87" fmla="*/ 75400 h 313525"/>
              <a:gd name="connsiteX88" fmla="*/ 247650 w 323554"/>
              <a:gd name="connsiteY88" fmla="*/ 37300 h 313525"/>
              <a:gd name="connsiteX89" fmla="*/ 250825 w 323554"/>
              <a:gd name="connsiteY89" fmla="*/ 34125 h 313525"/>
              <a:gd name="connsiteX90" fmla="*/ 285750 w 323554"/>
              <a:gd name="connsiteY90" fmla="*/ 11899 h 313525"/>
              <a:gd name="connsiteX91" fmla="*/ 279400 w 323554"/>
              <a:gd name="connsiteY91" fmla="*/ 19837 h 313525"/>
              <a:gd name="connsiteX92" fmla="*/ 304800 w 323554"/>
              <a:gd name="connsiteY92" fmla="*/ 43649 h 313525"/>
              <a:gd name="connsiteX93" fmla="*/ 312738 w 323554"/>
              <a:gd name="connsiteY93" fmla="*/ 35712 h 313525"/>
              <a:gd name="connsiteX94" fmla="*/ 285265 w 323554"/>
              <a:gd name="connsiteY94" fmla="*/ 516 h 313525"/>
              <a:gd name="connsiteX95" fmla="*/ 294336 w 323554"/>
              <a:gd name="connsiteY95" fmla="*/ 3151 h 313525"/>
              <a:gd name="connsiteX96" fmla="*/ 318958 w 323554"/>
              <a:gd name="connsiteY96" fmla="*/ 25545 h 313525"/>
              <a:gd name="connsiteX97" fmla="*/ 320254 w 323554"/>
              <a:gd name="connsiteY97" fmla="*/ 43987 h 313525"/>
              <a:gd name="connsiteX98" fmla="*/ 305999 w 323554"/>
              <a:gd name="connsiteY98" fmla="*/ 61112 h 313525"/>
              <a:gd name="connsiteX99" fmla="*/ 261938 w 323554"/>
              <a:gd name="connsiteY99" fmla="*/ 20276 h 313525"/>
              <a:gd name="connsiteX100" fmla="*/ 276193 w 323554"/>
              <a:gd name="connsiteY100" fmla="*/ 4468 h 313525"/>
              <a:gd name="connsiteX101" fmla="*/ 285265 w 323554"/>
              <a:gd name="connsiteY101" fmla="*/ 516 h 313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323554" h="313525">
                <a:moveTo>
                  <a:pt x="58918" y="189699"/>
                </a:moveTo>
                <a:cubicBezTo>
                  <a:pt x="58918" y="189699"/>
                  <a:pt x="58918" y="189699"/>
                  <a:pt x="101421" y="189699"/>
                </a:cubicBezTo>
                <a:cubicBezTo>
                  <a:pt x="102709" y="189699"/>
                  <a:pt x="102709" y="189699"/>
                  <a:pt x="103997" y="189699"/>
                </a:cubicBezTo>
                <a:cubicBezTo>
                  <a:pt x="109149" y="189699"/>
                  <a:pt x="114301" y="195046"/>
                  <a:pt x="114301" y="201731"/>
                </a:cubicBezTo>
                <a:cubicBezTo>
                  <a:pt x="114301" y="203067"/>
                  <a:pt x="114301" y="204404"/>
                  <a:pt x="113013" y="205741"/>
                </a:cubicBezTo>
                <a:cubicBezTo>
                  <a:pt x="111725" y="211088"/>
                  <a:pt x="107861" y="215099"/>
                  <a:pt x="101421" y="215099"/>
                </a:cubicBezTo>
                <a:cubicBezTo>
                  <a:pt x="101421" y="215099"/>
                  <a:pt x="101421" y="215099"/>
                  <a:pt x="58918" y="215099"/>
                </a:cubicBezTo>
                <a:cubicBezTo>
                  <a:pt x="51190" y="215099"/>
                  <a:pt x="46038" y="209752"/>
                  <a:pt x="46038" y="201731"/>
                </a:cubicBezTo>
                <a:cubicBezTo>
                  <a:pt x="46038" y="195046"/>
                  <a:pt x="51190" y="189699"/>
                  <a:pt x="58918" y="189699"/>
                </a:cubicBezTo>
                <a:close/>
                <a:moveTo>
                  <a:pt x="149225" y="165887"/>
                </a:moveTo>
                <a:lnTo>
                  <a:pt x="142875" y="186525"/>
                </a:lnTo>
                <a:lnTo>
                  <a:pt x="153988" y="196050"/>
                </a:lnTo>
                <a:lnTo>
                  <a:pt x="173038" y="188112"/>
                </a:lnTo>
                <a:close/>
                <a:moveTo>
                  <a:pt x="145188" y="151599"/>
                </a:moveTo>
                <a:cubicBezTo>
                  <a:pt x="145188" y="151599"/>
                  <a:pt x="145188" y="151599"/>
                  <a:pt x="187326" y="190104"/>
                </a:cubicBezTo>
                <a:cubicBezTo>
                  <a:pt x="187326" y="190104"/>
                  <a:pt x="187326" y="190104"/>
                  <a:pt x="138803" y="210640"/>
                </a:cubicBezTo>
                <a:cubicBezTo>
                  <a:pt x="136249" y="211924"/>
                  <a:pt x="133696" y="211924"/>
                  <a:pt x="131142" y="210640"/>
                </a:cubicBezTo>
                <a:cubicBezTo>
                  <a:pt x="129865" y="208073"/>
                  <a:pt x="128588" y="205506"/>
                  <a:pt x="129865" y="202939"/>
                </a:cubicBezTo>
                <a:cubicBezTo>
                  <a:pt x="129865" y="202939"/>
                  <a:pt x="129865" y="202939"/>
                  <a:pt x="145188" y="151599"/>
                </a:cubicBezTo>
                <a:close/>
                <a:moveTo>
                  <a:pt x="58982" y="146837"/>
                </a:moveTo>
                <a:cubicBezTo>
                  <a:pt x="58982" y="146837"/>
                  <a:pt x="58982" y="146837"/>
                  <a:pt x="130176" y="146837"/>
                </a:cubicBezTo>
                <a:cubicBezTo>
                  <a:pt x="130176" y="148186"/>
                  <a:pt x="130176" y="148186"/>
                  <a:pt x="130176" y="148186"/>
                </a:cubicBezTo>
                <a:lnTo>
                  <a:pt x="122409" y="173825"/>
                </a:lnTo>
                <a:cubicBezTo>
                  <a:pt x="122409" y="173825"/>
                  <a:pt x="122409" y="173825"/>
                  <a:pt x="58982" y="173825"/>
                </a:cubicBezTo>
                <a:cubicBezTo>
                  <a:pt x="51216" y="173825"/>
                  <a:pt x="46038" y="167078"/>
                  <a:pt x="46038" y="160331"/>
                </a:cubicBezTo>
                <a:cubicBezTo>
                  <a:pt x="46038" y="153584"/>
                  <a:pt x="51216" y="146837"/>
                  <a:pt x="58982" y="146837"/>
                </a:cubicBezTo>
                <a:close/>
                <a:moveTo>
                  <a:pt x="59011" y="105562"/>
                </a:moveTo>
                <a:lnTo>
                  <a:pt x="166688" y="105562"/>
                </a:lnTo>
                <a:cubicBezTo>
                  <a:pt x="166688" y="105562"/>
                  <a:pt x="166688" y="105562"/>
                  <a:pt x="144634" y="130962"/>
                </a:cubicBezTo>
                <a:cubicBezTo>
                  <a:pt x="144634" y="130962"/>
                  <a:pt x="144634" y="130962"/>
                  <a:pt x="59011" y="130962"/>
                </a:cubicBezTo>
                <a:cubicBezTo>
                  <a:pt x="51227" y="130962"/>
                  <a:pt x="46038" y="125615"/>
                  <a:pt x="46038" y="118930"/>
                </a:cubicBezTo>
                <a:cubicBezTo>
                  <a:pt x="46038" y="110909"/>
                  <a:pt x="51227" y="105562"/>
                  <a:pt x="59011" y="105562"/>
                </a:cubicBezTo>
                <a:close/>
                <a:moveTo>
                  <a:pt x="226883" y="81749"/>
                </a:moveTo>
                <a:cubicBezTo>
                  <a:pt x="225587" y="81749"/>
                  <a:pt x="224292" y="83037"/>
                  <a:pt x="224292" y="83037"/>
                </a:cubicBezTo>
                <a:cubicBezTo>
                  <a:pt x="224292" y="83037"/>
                  <a:pt x="224292" y="83037"/>
                  <a:pt x="171159" y="140996"/>
                </a:cubicBezTo>
                <a:cubicBezTo>
                  <a:pt x="169863" y="142284"/>
                  <a:pt x="169863" y="144860"/>
                  <a:pt x="172455" y="146148"/>
                </a:cubicBezTo>
                <a:cubicBezTo>
                  <a:pt x="172455" y="146148"/>
                  <a:pt x="172455" y="146148"/>
                  <a:pt x="175047" y="148724"/>
                </a:cubicBezTo>
                <a:cubicBezTo>
                  <a:pt x="175047" y="148724"/>
                  <a:pt x="176343" y="150012"/>
                  <a:pt x="177639" y="150012"/>
                </a:cubicBezTo>
                <a:cubicBezTo>
                  <a:pt x="177639" y="150012"/>
                  <a:pt x="178934" y="148724"/>
                  <a:pt x="180230" y="148724"/>
                </a:cubicBezTo>
                <a:cubicBezTo>
                  <a:pt x="180230" y="148724"/>
                  <a:pt x="180230" y="148724"/>
                  <a:pt x="232067" y="90765"/>
                </a:cubicBezTo>
                <a:cubicBezTo>
                  <a:pt x="233363" y="89477"/>
                  <a:pt x="233363" y="86901"/>
                  <a:pt x="232067" y="85613"/>
                </a:cubicBezTo>
                <a:cubicBezTo>
                  <a:pt x="232067" y="85613"/>
                  <a:pt x="232067" y="85613"/>
                  <a:pt x="229475" y="83037"/>
                </a:cubicBezTo>
                <a:cubicBezTo>
                  <a:pt x="228179" y="81749"/>
                  <a:pt x="226883" y="81749"/>
                  <a:pt x="226883" y="81749"/>
                </a:cubicBezTo>
                <a:close/>
                <a:moveTo>
                  <a:pt x="247254" y="62303"/>
                </a:moveTo>
                <a:cubicBezTo>
                  <a:pt x="244873" y="61112"/>
                  <a:pt x="243682" y="62303"/>
                  <a:pt x="242491" y="63493"/>
                </a:cubicBezTo>
                <a:cubicBezTo>
                  <a:pt x="242491" y="63493"/>
                  <a:pt x="242491" y="63493"/>
                  <a:pt x="237729" y="68256"/>
                </a:cubicBezTo>
                <a:cubicBezTo>
                  <a:pt x="237729" y="68256"/>
                  <a:pt x="236538" y="69447"/>
                  <a:pt x="236538" y="70637"/>
                </a:cubicBezTo>
                <a:cubicBezTo>
                  <a:pt x="236538" y="70637"/>
                  <a:pt x="237729" y="71828"/>
                  <a:pt x="237729" y="73019"/>
                </a:cubicBezTo>
                <a:cubicBezTo>
                  <a:pt x="237729" y="73019"/>
                  <a:pt x="237729" y="73019"/>
                  <a:pt x="240110" y="74209"/>
                </a:cubicBezTo>
                <a:cubicBezTo>
                  <a:pt x="241301" y="75400"/>
                  <a:pt x="242491" y="75400"/>
                  <a:pt x="242491" y="75400"/>
                </a:cubicBezTo>
                <a:cubicBezTo>
                  <a:pt x="243682" y="75400"/>
                  <a:pt x="243682" y="75400"/>
                  <a:pt x="244873" y="75400"/>
                </a:cubicBezTo>
                <a:cubicBezTo>
                  <a:pt x="244873" y="74209"/>
                  <a:pt x="244873" y="74209"/>
                  <a:pt x="244873" y="74209"/>
                </a:cubicBezTo>
                <a:cubicBezTo>
                  <a:pt x="244873" y="74209"/>
                  <a:pt x="244873" y="74209"/>
                  <a:pt x="249635" y="69447"/>
                </a:cubicBezTo>
                <a:cubicBezTo>
                  <a:pt x="250826" y="68256"/>
                  <a:pt x="250826" y="65875"/>
                  <a:pt x="249635" y="64684"/>
                </a:cubicBezTo>
                <a:cubicBezTo>
                  <a:pt x="249635" y="64684"/>
                  <a:pt x="249635" y="64684"/>
                  <a:pt x="247254" y="62303"/>
                </a:cubicBezTo>
                <a:close/>
                <a:moveTo>
                  <a:pt x="24647" y="48412"/>
                </a:moveTo>
                <a:cubicBezTo>
                  <a:pt x="24647" y="48412"/>
                  <a:pt x="24647" y="48412"/>
                  <a:pt x="201069" y="48412"/>
                </a:cubicBezTo>
                <a:cubicBezTo>
                  <a:pt x="206258" y="48412"/>
                  <a:pt x="210149" y="49705"/>
                  <a:pt x="214041" y="52292"/>
                </a:cubicBezTo>
                <a:cubicBezTo>
                  <a:pt x="214041" y="52292"/>
                  <a:pt x="214041" y="52292"/>
                  <a:pt x="193285" y="76863"/>
                </a:cubicBezTo>
                <a:cubicBezTo>
                  <a:pt x="189394" y="74277"/>
                  <a:pt x="185502" y="72983"/>
                  <a:pt x="181610" y="72983"/>
                </a:cubicBezTo>
                <a:cubicBezTo>
                  <a:pt x="181610" y="72983"/>
                  <a:pt x="181610" y="72983"/>
                  <a:pt x="45403" y="72983"/>
                </a:cubicBezTo>
                <a:cubicBezTo>
                  <a:pt x="33728" y="72983"/>
                  <a:pt x="24647" y="82036"/>
                  <a:pt x="24647" y="93675"/>
                </a:cubicBezTo>
                <a:cubicBezTo>
                  <a:pt x="24647" y="93675"/>
                  <a:pt x="24647" y="93675"/>
                  <a:pt x="24647" y="268262"/>
                </a:cubicBezTo>
                <a:cubicBezTo>
                  <a:pt x="24647" y="278608"/>
                  <a:pt x="33728" y="287660"/>
                  <a:pt x="45403" y="287660"/>
                </a:cubicBezTo>
                <a:cubicBezTo>
                  <a:pt x="45403" y="287660"/>
                  <a:pt x="45403" y="287660"/>
                  <a:pt x="181610" y="287660"/>
                </a:cubicBezTo>
                <a:cubicBezTo>
                  <a:pt x="193285" y="287660"/>
                  <a:pt x="202366" y="278608"/>
                  <a:pt x="202366" y="268262"/>
                </a:cubicBezTo>
                <a:cubicBezTo>
                  <a:pt x="202366" y="268262"/>
                  <a:pt x="202366" y="268262"/>
                  <a:pt x="202366" y="202307"/>
                </a:cubicBezTo>
                <a:cubicBezTo>
                  <a:pt x="202366" y="202307"/>
                  <a:pt x="202366" y="201014"/>
                  <a:pt x="203663" y="201014"/>
                </a:cubicBezTo>
                <a:cubicBezTo>
                  <a:pt x="203663" y="199720"/>
                  <a:pt x="204960" y="199720"/>
                  <a:pt x="206258" y="198427"/>
                </a:cubicBezTo>
                <a:cubicBezTo>
                  <a:pt x="206258" y="198427"/>
                  <a:pt x="206258" y="198427"/>
                  <a:pt x="227013" y="175149"/>
                </a:cubicBezTo>
                <a:cubicBezTo>
                  <a:pt x="227013" y="175149"/>
                  <a:pt x="227013" y="175149"/>
                  <a:pt x="227013" y="287660"/>
                </a:cubicBezTo>
                <a:cubicBezTo>
                  <a:pt x="227013" y="301886"/>
                  <a:pt x="215338" y="313525"/>
                  <a:pt x="201069" y="313525"/>
                </a:cubicBezTo>
                <a:cubicBezTo>
                  <a:pt x="201069" y="313525"/>
                  <a:pt x="201069" y="313525"/>
                  <a:pt x="25944" y="313525"/>
                </a:cubicBezTo>
                <a:cubicBezTo>
                  <a:pt x="11675" y="313525"/>
                  <a:pt x="0" y="301886"/>
                  <a:pt x="0" y="287660"/>
                </a:cubicBezTo>
                <a:cubicBezTo>
                  <a:pt x="0" y="287660"/>
                  <a:pt x="0" y="287660"/>
                  <a:pt x="0" y="72983"/>
                </a:cubicBezTo>
                <a:cubicBezTo>
                  <a:pt x="0" y="60051"/>
                  <a:pt x="10378" y="48412"/>
                  <a:pt x="24647" y="48412"/>
                </a:cubicBezTo>
                <a:close/>
                <a:moveTo>
                  <a:pt x="242888" y="42062"/>
                </a:moveTo>
                <a:lnTo>
                  <a:pt x="285751" y="81750"/>
                </a:lnTo>
                <a:lnTo>
                  <a:pt x="279401" y="89687"/>
                </a:lnTo>
                <a:lnTo>
                  <a:pt x="200026" y="178587"/>
                </a:lnTo>
                <a:lnTo>
                  <a:pt x="193676" y="184937"/>
                </a:lnTo>
                <a:lnTo>
                  <a:pt x="150813" y="146837"/>
                </a:lnTo>
                <a:lnTo>
                  <a:pt x="155576" y="138899"/>
                </a:lnTo>
                <a:lnTo>
                  <a:pt x="236538" y="48412"/>
                </a:lnTo>
                <a:close/>
                <a:moveTo>
                  <a:pt x="257175" y="26187"/>
                </a:moveTo>
                <a:lnTo>
                  <a:pt x="301625" y="64287"/>
                </a:lnTo>
                <a:lnTo>
                  <a:pt x="295275" y="72225"/>
                </a:lnTo>
                <a:lnTo>
                  <a:pt x="290513" y="75400"/>
                </a:lnTo>
                <a:lnTo>
                  <a:pt x="247650" y="37300"/>
                </a:lnTo>
                <a:lnTo>
                  <a:pt x="250825" y="34125"/>
                </a:lnTo>
                <a:close/>
                <a:moveTo>
                  <a:pt x="285750" y="11899"/>
                </a:moveTo>
                <a:lnTo>
                  <a:pt x="279400" y="19837"/>
                </a:lnTo>
                <a:lnTo>
                  <a:pt x="304800" y="43649"/>
                </a:lnTo>
                <a:lnTo>
                  <a:pt x="312738" y="35712"/>
                </a:lnTo>
                <a:close/>
                <a:moveTo>
                  <a:pt x="285265" y="516"/>
                </a:moveTo>
                <a:cubicBezTo>
                  <a:pt x="289152" y="-801"/>
                  <a:pt x="291744" y="516"/>
                  <a:pt x="294336" y="3151"/>
                </a:cubicBezTo>
                <a:cubicBezTo>
                  <a:pt x="294336" y="3151"/>
                  <a:pt x="294336" y="3151"/>
                  <a:pt x="318958" y="25545"/>
                </a:cubicBezTo>
                <a:cubicBezTo>
                  <a:pt x="324142" y="30814"/>
                  <a:pt x="325438" y="38718"/>
                  <a:pt x="320254" y="43987"/>
                </a:cubicBezTo>
                <a:cubicBezTo>
                  <a:pt x="320254" y="43987"/>
                  <a:pt x="320254" y="43987"/>
                  <a:pt x="305999" y="61112"/>
                </a:cubicBezTo>
                <a:cubicBezTo>
                  <a:pt x="305999" y="61112"/>
                  <a:pt x="305999" y="61112"/>
                  <a:pt x="261938" y="20276"/>
                </a:cubicBezTo>
                <a:cubicBezTo>
                  <a:pt x="261938" y="20276"/>
                  <a:pt x="261938" y="20276"/>
                  <a:pt x="276193" y="4468"/>
                </a:cubicBezTo>
                <a:cubicBezTo>
                  <a:pt x="278785" y="1834"/>
                  <a:pt x="281377" y="516"/>
                  <a:pt x="285265" y="51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1350" dirty="0"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  <a:sym typeface="+mn-lt"/>
            </a:endParaRPr>
          </a:p>
        </p:txBody>
      </p:sp>
      <p:sp>
        <p:nvSpPr>
          <p:cNvPr id="86" name="Freeform 19">
            <a:extLst>
              <a:ext uri="{FF2B5EF4-FFF2-40B4-BE49-F238E27FC236}">
                <a16:creationId xmlns:a16="http://schemas.microsoft.com/office/drawing/2014/main" id="{7492437F-3581-4C58-A981-A12C3817083F}"/>
              </a:ext>
            </a:extLst>
          </p:cNvPr>
          <p:cNvSpPr>
            <a:spLocks noEditPoints="1"/>
          </p:cNvSpPr>
          <p:nvPr/>
        </p:nvSpPr>
        <p:spPr bwMode="auto">
          <a:xfrm>
            <a:off x="3083114" y="2727043"/>
            <a:ext cx="275861" cy="293210"/>
          </a:xfrm>
          <a:custGeom>
            <a:avLst/>
            <a:gdLst>
              <a:gd name="T0" fmla="*/ 2343 w 3184"/>
              <a:gd name="T1" fmla="*/ 2439 h 3385"/>
              <a:gd name="T2" fmla="*/ 2177 w 3184"/>
              <a:gd name="T3" fmla="*/ 2677 h 3385"/>
              <a:gd name="T4" fmla="*/ 2213 w 3184"/>
              <a:gd name="T5" fmla="*/ 2975 h 3385"/>
              <a:gd name="T6" fmla="*/ 2429 w 3184"/>
              <a:gd name="T7" fmla="*/ 3166 h 3385"/>
              <a:gd name="T8" fmla="*/ 2729 w 3184"/>
              <a:gd name="T9" fmla="*/ 3166 h 3385"/>
              <a:gd name="T10" fmla="*/ 2945 w 3184"/>
              <a:gd name="T11" fmla="*/ 2975 h 3385"/>
              <a:gd name="T12" fmla="*/ 2981 w 3184"/>
              <a:gd name="T13" fmla="*/ 2677 h 3385"/>
              <a:gd name="T14" fmla="*/ 2816 w 3184"/>
              <a:gd name="T15" fmla="*/ 2439 h 3385"/>
              <a:gd name="T16" fmla="*/ 604 w 3184"/>
              <a:gd name="T17" fmla="*/ 1277 h 3385"/>
              <a:gd name="T18" fmla="*/ 329 w 3184"/>
              <a:gd name="T19" fmla="*/ 1382 h 3385"/>
              <a:gd name="T20" fmla="*/ 193 w 3184"/>
              <a:gd name="T21" fmla="*/ 1640 h 3385"/>
              <a:gd name="T22" fmla="*/ 264 w 3184"/>
              <a:gd name="T23" fmla="*/ 1929 h 3385"/>
              <a:gd name="T24" fmla="*/ 503 w 3184"/>
              <a:gd name="T25" fmla="*/ 2095 h 3385"/>
              <a:gd name="T26" fmla="*/ 799 w 3184"/>
              <a:gd name="T27" fmla="*/ 2059 h 3385"/>
              <a:gd name="T28" fmla="*/ 991 w 3184"/>
              <a:gd name="T29" fmla="*/ 1842 h 3385"/>
              <a:gd name="T30" fmla="*/ 991 w 3184"/>
              <a:gd name="T31" fmla="*/ 1543 h 3385"/>
              <a:gd name="T32" fmla="*/ 799 w 3184"/>
              <a:gd name="T33" fmla="*/ 1325 h 3385"/>
              <a:gd name="T34" fmla="*/ 2528 w 3184"/>
              <a:gd name="T35" fmla="*/ 194 h 3385"/>
              <a:gd name="T36" fmla="*/ 2270 w 3184"/>
              <a:gd name="T37" fmla="*/ 331 h 3385"/>
              <a:gd name="T38" fmla="*/ 2165 w 3184"/>
              <a:gd name="T39" fmla="*/ 606 h 3385"/>
              <a:gd name="T40" fmla="*/ 2270 w 3184"/>
              <a:gd name="T41" fmla="*/ 882 h 3385"/>
              <a:gd name="T42" fmla="*/ 2528 w 3184"/>
              <a:gd name="T43" fmla="*/ 1018 h 3385"/>
              <a:gd name="T44" fmla="*/ 2816 w 3184"/>
              <a:gd name="T45" fmla="*/ 947 h 3385"/>
              <a:gd name="T46" fmla="*/ 2981 w 3184"/>
              <a:gd name="T47" fmla="*/ 708 h 3385"/>
              <a:gd name="T48" fmla="*/ 2945 w 3184"/>
              <a:gd name="T49" fmla="*/ 411 h 3385"/>
              <a:gd name="T50" fmla="*/ 2729 w 3184"/>
              <a:gd name="T51" fmla="*/ 219 h 3385"/>
              <a:gd name="T52" fmla="*/ 2701 w 3184"/>
              <a:gd name="T53" fmla="*/ 13 h 3385"/>
              <a:gd name="T54" fmla="*/ 3006 w 3184"/>
              <a:gd name="T55" fmla="*/ 177 h 3385"/>
              <a:gd name="T56" fmla="*/ 3170 w 3184"/>
              <a:gd name="T57" fmla="*/ 483 h 3385"/>
              <a:gd name="T58" fmla="*/ 3134 w 3184"/>
              <a:gd name="T59" fmla="*/ 841 h 3385"/>
              <a:gd name="T60" fmla="*/ 2915 w 3184"/>
              <a:gd name="T61" fmla="*/ 1107 h 3385"/>
              <a:gd name="T62" fmla="*/ 2578 w 3184"/>
              <a:gd name="T63" fmla="*/ 1211 h 3385"/>
              <a:gd name="T64" fmla="*/ 2260 w 3184"/>
              <a:gd name="T65" fmla="*/ 1119 h 3385"/>
              <a:gd name="T66" fmla="*/ 1187 w 3184"/>
              <a:gd name="T67" fmla="*/ 1539 h 3385"/>
              <a:gd name="T68" fmla="*/ 1187 w 3184"/>
              <a:gd name="T69" fmla="*/ 1843 h 3385"/>
              <a:gd name="T70" fmla="*/ 2262 w 3184"/>
              <a:gd name="T71" fmla="*/ 2266 h 3385"/>
              <a:gd name="T72" fmla="*/ 2579 w 3184"/>
              <a:gd name="T73" fmla="*/ 2175 h 3385"/>
              <a:gd name="T74" fmla="*/ 2918 w 3184"/>
              <a:gd name="T75" fmla="*/ 2278 h 3385"/>
              <a:gd name="T76" fmla="*/ 3137 w 3184"/>
              <a:gd name="T77" fmla="*/ 2545 h 3385"/>
              <a:gd name="T78" fmla="*/ 3171 w 3184"/>
              <a:gd name="T79" fmla="*/ 2902 h 3385"/>
              <a:gd name="T80" fmla="*/ 3007 w 3184"/>
              <a:gd name="T81" fmla="*/ 3208 h 3385"/>
              <a:gd name="T82" fmla="*/ 2702 w 3184"/>
              <a:gd name="T83" fmla="*/ 3373 h 3385"/>
              <a:gd name="T84" fmla="*/ 2345 w 3184"/>
              <a:gd name="T85" fmla="*/ 3337 h 3385"/>
              <a:gd name="T86" fmla="*/ 2080 w 3184"/>
              <a:gd name="T87" fmla="*/ 3118 h 3385"/>
              <a:gd name="T88" fmla="*/ 1976 w 3184"/>
              <a:gd name="T89" fmla="*/ 2780 h 3385"/>
              <a:gd name="T90" fmla="*/ 1050 w 3184"/>
              <a:gd name="T91" fmla="*/ 2101 h 3385"/>
              <a:gd name="T92" fmla="*/ 773 w 3184"/>
              <a:gd name="T93" fmla="*/ 2273 h 3385"/>
              <a:gd name="T94" fmla="*/ 426 w 3184"/>
              <a:gd name="T95" fmla="*/ 2270 h 3385"/>
              <a:gd name="T96" fmla="*/ 139 w 3184"/>
              <a:gd name="T97" fmla="*/ 2077 h 3385"/>
              <a:gd name="T98" fmla="*/ 3 w 3184"/>
              <a:gd name="T99" fmla="*/ 1754 h 3385"/>
              <a:gd name="T100" fmla="*/ 73 w 3184"/>
              <a:gd name="T101" fmla="*/ 1403 h 3385"/>
              <a:gd name="T102" fmla="*/ 317 w 3184"/>
              <a:gd name="T103" fmla="*/ 1160 h 3385"/>
              <a:gd name="T104" fmla="*/ 662 w 3184"/>
              <a:gd name="T105" fmla="*/ 1089 h 3385"/>
              <a:gd name="T106" fmla="*/ 967 w 3184"/>
              <a:gd name="T107" fmla="*/ 1210 h 3385"/>
              <a:gd name="T108" fmla="*/ 1984 w 3184"/>
              <a:gd name="T109" fmla="*/ 709 h 3385"/>
              <a:gd name="T110" fmla="*/ 2022 w 3184"/>
              <a:gd name="T111" fmla="*/ 370 h 3385"/>
              <a:gd name="T112" fmla="*/ 2241 w 3184"/>
              <a:gd name="T113" fmla="*/ 104 h 3385"/>
              <a:gd name="T114" fmla="*/ 2578 w 3184"/>
              <a:gd name="T115" fmla="*/ 0 h 338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184" h="3385">
                <a:moveTo>
                  <a:pt x="2579" y="2364"/>
                </a:moveTo>
                <a:lnTo>
                  <a:pt x="2528" y="2367"/>
                </a:lnTo>
                <a:lnTo>
                  <a:pt x="2478" y="2377"/>
                </a:lnTo>
                <a:lnTo>
                  <a:pt x="2429" y="2392"/>
                </a:lnTo>
                <a:lnTo>
                  <a:pt x="2385" y="2413"/>
                </a:lnTo>
                <a:lnTo>
                  <a:pt x="2343" y="2439"/>
                </a:lnTo>
                <a:lnTo>
                  <a:pt x="2304" y="2469"/>
                </a:lnTo>
                <a:lnTo>
                  <a:pt x="2270" y="2504"/>
                </a:lnTo>
                <a:lnTo>
                  <a:pt x="2239" y="2542"/>
                </a:lnTo>
                <a:lnTo>
                  <a:pt x="2213" y="2584"/>
                </a:lnTo>
                <a:lnTo>
                  <a:pt x="2193" y="2630"/>
                </a:lnTo>
                <a:lnTo>
                  <a:pt x="2177" y="2677"/>
                </a:lnTo>
                <a:lnTo>
                  <a:pt x="2168" y="2727"/>
                </a:lnTo>
                <a:lnTo>
                  <a:pt x="2165" y="2779"/>
                </a:lnTo>
                <a:lnTo>
                  <a:pt x="2168" y="2831"/>
                </a:lnTo>
                <a:lnTo>
                  <a:pt x="2177" y="2882"/>
                </a:lnTo>
                <a:lnTo>
                  <a:pt x="2193" y="2929"/>
                </a:lnTo>
                <a:lnTo>
                  <a:pt x="2213" y="2975"/>
                </a:lnTo>
                <a:lnTo>
                  <a:pt x="2239" y="3017"/>
                </a:lnTo>
                <a:lnTo>
                  <a:pt x="2270" y="3055"/>
                </a:lnTo>
                <a:lnTo>
                  <a:pt x="2304" y="3090"/>
                </a:lnTo>
                <a:lnTo>
                  <a:pt x="2343" y="3120"/>
                </a:lnTo>
                <a:lnTo>
                  <a:pt x="2385" y="3146"/>
                </a:lnTo>
                <a:lnTo>
                  <a:pt x="2429" y="3166"/>
                </a:lnTo>
                <a:lnTo>
                  <a:pt x="2478" y="3182"/>
                </a:lnTo>
                <a:lnTo>
                  <a:pt x="2528" y="3191"/>
                </a:lnTo>
                <a:lnTo>
                  <a:pt x="2579" y="3195"/>
                </a:lnTo>
                <a:lnTo>
                  <a:pt x="2632" y="3191"/>
                </a:lnTo>
                <a:lnTo>
                  <a:pt x="2681" y="3182"/>
                </a:lnTo>
                <a:lnTo>
                  <a:pt x="2729" y="3166"/>
                </a:lnTo>
                <a:lnTo>
                  <a:pt x="2774" y="3146"/>
                </a:lnTo>
                <a:lnTo>
                  <a:pt x="2816" y="3120"/>
                </a:lnTo>
                <a:lnTo>
                  <a:pt x="2855" y="3090"/>
                </a:lnTo>
                <a:lnTo>
                  <a:pt x="2889" y="3055"/>
                </a:lnTo>
                <a:lnTo>
                  <a:pt x="2920" y="3017"/>
                </a:lnTo>
                <a:lnTo>
                  <a:pt x="2945" y="2975"/>
                </a:lnTo>
                <a:lnTo>
                  <a:pt x="2966" y="2929"/>
                </a:lnTo>
                <a:lnTo>
                  <a:pt x="2981" y="2882"/>
                </a:lnTo>
                <a:lnTo>
                  <a:pt x="2991" y="2831"/>
                </a:lnTo>
                <a:lnTo>
                  <a:pt x="2994" y="2779"/>
                </a:lnTo>
                <a:lnTo>
                  <a:pt x="2991" y="2727"/>
                </a:lnTo>
                <a:lnTo>
                  <a:pt x="2981" y="2677"/>
                </a:lnTo>
                <a:lnTo>
                  <a:pt x="2966" y="2630"/>
                </a:lnTo>
                <a:lnTo>
                  <a:pt x="2945" y="2584"/>
                </a:lnTo>
                <a:lnTo>
                  <a:pt x="2920" y="2542"/>
                </a:lnTo>
                <a:lnTo>
                  <a:pt x="2889" y="2504"/>
                </a:lnTo>
                <a:lnTo>
                  <a:pt x="2855" y="2469"/>
                </a:lnTo>
                <a:lnTo>
                  <a:pt x="2816" y="2439"/>
                </a:lnTo>
                <a:lnTo>
                  <a:pt x="2774" y="2413"/>
                </a:lnTo>
                <a:lnTo>
                  <a:pt x="2729" y="2392"/>
                </a:lnTo>
                <a:lnTo>
                  <a:pt x="2681" y="2377"/>
                </a:lnTo>
                <a:lnTo>
                  <a:pt x="2632" y="2367"/>
                </a:lnTo>
                <a:lnTo>
                  <a:pt x="2579" y="2364"/>
                </a:lnTo>
                <a:close/>
                <a:moveTo>
                  <a:pt x="604" y="1277"/>
                </a:moveTo>
                <a:lnTo>
                  <a:pt x="553" y="1280"/>
                </a:lnTo>
                <a:lnTo>
                  <a:pt x="503" y="1289"/>
                </a:lnTo>
                <a:lnTo>
                  <a:pt x="454" y="1305"/>
                </a:lnTo>
                <a:lnTo>
                  <a:pt x="410" y="1325"/>
                </a:lnTo>
                <a:lnTo>
                  <a:pt x="368" y="1351"/>
                </a:lnTo>
                <a:lnTo>
                  <a:pt x="329" y="1382"/>
                </a:lnTo>
                <a:lnTo>
                  <a:pt x="295" y="1416"/>
                </a:lnTo>
                <a:lnTo>
                  <a:pt x="264" y="1455"/>
                </a:lnTo>
                <a:lnTo>
                  <a:pt x="238" y="1497"/>
                </a:lnTo>
                <a:lnTo>
                  <a:pt x="218" y="1543"/>
                </a:lnTo>
                <a:lnTo>
                  <a:pt x="202" y="1590"/>
                </a:lnTo>
                <a:lnTo>
                  <a:pt x="193" y="1640"/>
                </a:lnTo>
                <a:lnTo>
                  <a:pt x="190" y="1692"/>
                </a:lnTo>
                <a:lnTo>
                  <a:pt x="193" y="1744"/>
                </a:lnTo>
                <a:lnTo>
                  <a:pt x="202" y="1794"/>
                </a:lnTo>
                <a:lnTo>
                  <a:pt x="218" y="1842"/>
                </a:lnTo>
                <a:lnTo>
                  <a:pt x="238" y="1888"/>
                </a:lnTo>
                <a:lnTo>
                  <a:pt x="264" y="1929"/>
                </a:lnTo>
                <a:lnTo>
                  <a:pt x="295" y="1968"/>
                </a:lnTo>
                <a:lnTo>
                  <a:pt x="329" y="2002"/>
                </a:lnTo>
                <a:lnTo>
                  <a:pt x="368" y="2033"/>
                </a:lnTo>
                <a:lnTo>
                  <a:pt x="410" y="2059"/>
                </a:lnTo>
                <a:lnTo>
                  <a:pt x="454" y="2079"/>
                </a:lnTo>
                <a:lnTo>
                  <a:pt x="503" y="2095"/>
                </a:lnTo>
                <a:lnTo>
                  <a:pt x="553" y="2104"/>
                </a:lnTo>
                <a:lnTo>
                  <a:pt x="604" y="2107"/>
                </a:lnTo>
                <a:lnTo>
                  <a:pt x="656" y="2104"/>
                </a:lnTo>
                <a:lnTo>
                  <a:pt x="706" y="2095"/>
                </a:lnTo>
                <a:lnTo>
                  <a:pt x="754" y="2079"/>
                </a:lnTo>
                <a:lnTo>
                  <a:pt x="799" y="2059"/>
                </a:lnTo>
                <a:lnTo>
                  <a:pt x="841" y="2033"/>
                </a:lnTo>
                <a:lnTo>
                  <a:pt x="879" y="2002"/>
                </a:lnTo>
                <a:lnTo>
                  <a:pt x="914" y="1968"/>
                </a:lnTo>
                <a:lnTo>
                  <a:pt x="945" y="1929"/>
                </a:lnTo>
                <a:lnTo>
                  <a:pt x="970" y="1888"/>
                </a:lnTo>
                <a:lnTo>
                  <a:pt x="991" y="1842"/>
                </a:lnTo>
                <a:lnTo>
                  <a:pt x="1006" y="1794"/>
                </a:lnTo>
                <a:lnTo>
                  <a:pt x="1016" y="1744"/>
                </a:lnTo>
                <a:lnTo>
                  <a:pt x="1019" y="1692"/>
                </a:lnTo>
                <a:lnTo>
                  <a:pt x="1016" y="1640"/>
                </a:lnTo>
                <a:lnTo>
                  <a:pt x="1006" y="1590"/>
                </a:lnTo>
                <a:lnTo>
                  <a:pt x="991" y="1543"/>
                </a:lnTo>
                <a:lnTo>
                  <a:pt x="970" y="1497"/>
                </a:lnTo>
                <a:lnTo>
                  <a:pt x="945" y="1455"/>
                </a:lnTo>
                <a:lnTo>
                  <a:pt x="914" y="1416"/>
                </a:lnTo>
                <a:lnTo>
                  <a:pt x="880" y="1382"/>
                </a:lnTo>
                <a:lnTo>
                  <a:pt x="841" y="1351"/>
                </a:lnTo>
                <a:lnTo>
                  <a:pt x="799" y="1325"/>
                </a:lnTo>
                <a:lnTo>
                  <a:pt x="755" y="1305"/>
                </a:lnTo>
                <a:lnTo>
                  <a:pt x="706" y="1289"/>
                </a:lnTo>
                <a:lnTo>
                  <a:pt x="657" y="1280"/>
                </a:lnTo>
                <a:lnTo>
                  <a:pt x="604" y="1277"/>
                </a:lnTo>
                <a:close/>
                <a:moveTo>
                  <a:pt x="2579" y="191"/>
                </a:moveTo>
                <a:lnTo>
                  <a:pt x="2528" y="194"/>
                </a:lnTo>
                <a:lnTo>
                  <a:pt x="2478" y="203"/>
                </a:lnTo>
                <a:lnTo>
                  <a:pt x="2430" y="219"/>
                </a:lnTo>
                <a:lnTo>
                  <a:pt x="2385" y="239"/>
                </a:lnTo>
                <a:lnTo>
                  <a:pt x="2343" y="265"/>
                </a:lnTo>
                <a:lnTo>
                  <a:pt x="2305" y="296"/>
                </a:lnTo>
                <a:lnTo>
                  <a:pt x="2270" y="331"/>
                </a:lnTo>
                <a:lnTo>
                  <a:pt x="2239" y="369"/>
                </a:lnTo>
                <a:lnTo>
                  <a:pt x="2213" y="411"/>
                </a:lnTo>
                <a:lnTo>
                  <a:pt x="2193" y="457"/>
                </a:lnTo>
                <a:lnTo>
                  <a:pt x="2177" y="504"/>
                </a:lnTo>
                <a:lnTo>
                  <a:pt x="2168" y="554"/>
                </a:lnTo>
                <a:lnTo>
                  <a:pt x="2165" y="606"/>
                </a:lnTo>
                <a:lnTo>
                  <a:pt x="2168" y="659"/>
                </a:lnTo>
                <a:lnTo>
                  <a:pt x="2177" y="708"/>
                </a:lnTo>
                <a:lnTo>
                  <a:pt x="2193" y="756"/>
                </a:lnTo>
                <a:lnTo>
                  <a:pt x="2213" y="802"/>
                </a:lnTo>
                <a:lnTo>
                  <a:pt x="2239" y="843"/>
                </a:lnTo>
                <a:lnTo>
                  <a:pt x="2270" y="882"/>
                </a:lnTo>
                <a:lnTo>
                  <a:pt x="2304" y="916"/>
                </a:lnTo>
                <a:lnTo>
                  <a:pt x="2343" y="947"/>
                </a:lnTo>
                <a:lnTo>
                  <a:pt x="2385" y="973"/>
                </a:lnTo>
                <a:lnTo>
                  <a:pt x="2429" y="993"/>
                </a:lnTo>
                <a:lnTo>
                  <a:pt x="2478" y="1009"/>
                </a:lnTo>
                <a:lnTo>
                  <a:pt x="2528" y="1018"/>
                </a:lnTo>
                <a:lnTo>
                  <a:pt x="2579" y="1021"/>
                </a:lnTo>
                <a:lnTo>
                  <a:pt x="2632" y="1018"/>
                </a:lnTo>
                <a:lnTo>
                  <a:pt x="2681" y="1009"/>
                </a:lnTo>
                <a:lnTo>
                  <a:pt x="2729" y="993"/>
                </a:lnTo>
                <a:lnTo>
                  <a:pt x="2774" y="973"/>
                </a:lnTo>
                <a:lnTo>
                  <a:pt x="2816" y="947"/>
                </a:lnTo>
                <a:lnTo>
                  <a:pt x="2855" y="916"/>
                </a:lnTo>
                <a:lnTo>
                  <a:pt x="2889" y="882"/>
                </a:lnTo>
                <a:lnTo>
                  <a:pt x="2920" y="843"/>
                </a:lnTo>
                <a:lnTo>
                  <a:pt x="2945" y="802"/>
                </a:lnTo>
                <a:lnTo>
                  <a:pt x="2966" y="756"/>
                </a:lnTo>
                <a:lnTo>
                  <a:pt x="2981" y="708"/>
                </a:lnTo>
                <a:lnTo>
                  <a:pt x="2991" y="659"/>
                </a:lnTo>
                <a:lnTo>
                  <a:pt x="2994" y="606"/>
                </a:lnTo>
                <a:lnTo>
                  <a:pt x="2991" y="554"/>
                </a:lnTo>
                <a:lnTo>
                  <a:pt x="2981" y="504"/>
                </a:lnTo>
                <a:lnTo>
                  <a:pt x="2966" y="457"/>
                </a:lnTo>
                <a:lnTo>
                  <a:pt x="2945" y="411"/>
                </a:lnTo>
                <a:lnTo>
                  <a:pt x="2920" y="369"/>
                </a:lnTo>
                <a:lnTo>
                  <a:pt x="2889" y="331"/>
                </a:lnTo>
                <a:lnTo>
                  <a:pt x="2855" y="296"/>
                </a:lnTo>
                <a:lnTo>
                  <a:pt x="2816" y="265"/>
                </a:lnTo>
                <a:lnTo>
                  <a:pt x="2774" y="239"/>
                </a:lnTo>
                <a:lnTo>
                  <a:pt x="2729" y="219"/>
                </a:lnTo>
                <a:lnTo>
                  <a:pt x="2681" y="203"/>
                </a:lnTo>
                <a:lnTo>
                  <a:pt x="2632" y="194"/>
                </a:lnTo>
                <a:lnTo>
                  <a:pt x="2579" y="191"/>
                </a:lnTo>
                <a:close/>
                <a:moveTo>
                  <a:pt x="2578" y="0"/>
                </a:moveTo>
                <a:lnTo>
                  <a:pt x="2640" y="3"/>
                </a:lnTo>
                <a:lnTo>
                  <a:pt x="2701" y="13"/>
                </a:lnTo>
                <a:lnTo>
                  <a:pt x="2758" y="28"/>
                </a:lnTo>
                <a:lnTo>
                  <a:pt x="2814" y="48"/>
                </a:lnTo>
                <a:lnTo>
                  <a:pt x="2866" y="73"/>
                </a:lnTo>
                <a:lnTo>
                  <a:pt x="2917" y="104"/>
                </a:lnTo>
                <a:lnTo>
                  <a:pt x="2963" y="138"/>
                </a:lnTo>
                <a:lnTo>
                  <a:pt x="3006" y="177"/>
                </a:lnTo>
                <a:lnTo>
                  <a:pt x="3045" y="221"/>
                </a:lnTo>
                <a:lnTo>
                  <a:pt x="3079" y="267"/>
                </a:lnTo>
                <a:lnTo>
                  <a:pt x="3110" y="318"/>
                </a:lnTo>
                <a:lnTo>
                  <a:pt x="3135" y="370"/>
                </a:lnTo>
                <a:lnTo>
                  <a:pt x="3155" y="426"/>
                </a:lnTo>
                <a:lnTo>
                  <a:pt x="3170" y="483"/>
                </a:lnTo>
                <a:lnTo>
                  <a:pt x="3180" y="543"/>
                </a:lnTo>
                <a:lnTo>
                  <a:pt x="3183" y="605"/>
                </a:lnTo>
                <a:lnTo>
                  <a:pt x="3180" y="667"/>
                </a:lnTo>
                <a:lnTo>
                  <a:pt x="3170" y="728"/>
                </a:lnTo>
                <a:lnTo>
                  <a:pt x="3155" y="785"/>
                </a:lnTo>
                <a:lnTo>
                  <a:pt x="3134" y="841"/>
                </a:lnTo>
                <a:lnTo>
                  <a:pt x="3110" y="893"/>
                </a:lnTo>
                <a:lnTo>
                  <a:pt x="3079" y="944"/>
                </a:lnTo>
                <a:lnTo>
                  <a:pt x="3044" y="990"/>
                </a:lnTo>
                <a:lnTo>
                  <a:pt x="3005" y="1034"/>
                </a:lnTo>
                <a:lnTo>
                  <a:pt x="2963" y="1073"/>
                </a:lnTo>
                <a:lnTo>
                  <a:pt x="2915" y="1107"/>
                </a:lnTo>
                <a:lnTo>
                  <a:pt x="2866" y="1138"/>
                </a:lnTo>
                <a:lnTo>
                  <a:pt x="2814" y="1163"/>
                </a:lnTo>
                <a:lnTo>
                  <a:pt x="2758" y="1183"/>
                </a:lnTo>
                <a:lnTo>
                  <a:pt x="2700" y="1198"/>
                </a:lnTo>
                <a:lnTo>
                  <a:pt x="2640" y="1208"/>
                </a:lnTo>
                <a:lnTo>
                  <a:pt x="2578" y="1211"/>
                </a:lnTo>
                <a:lnTo>
                  <a:pt x="2521" y="1208"/>
                </a:lnTo>
                <a:lnTo>
                  <a:pt x="2464" y="1199"/>
                </a:lnTo>
                <a:lnTo>
                  <a:pt x="2410" y="1186"/>
                </a:lnTo>
                <a:lnTo>
                  <a:pt x="2357" y="1169"/>
                </a:lnTo>
                <a:lnTo>
                  <a:pt x="2307" y="1146"/>
                </a:lnTo>
                <a:lnTo>
                  <a:pt x="2260" y="1119"/>
                </a:lnTo>
                <a:lnTo>
                  <a:pt x="2215" y="1088"/>
                </a:lnTo>
                <a:lnTo>
                  <a:pt x="2173" y="1053"/>
                </a:lnTo>
                <a:lnTo>
                  <a:pt x="2134" y="1015"/>
                </a:lnTo>
                <a:lnTo>
                  <a:pt x="2099" y="973"/>
                </a:lnTo>
                <a:lnTo>
                  <a:pt x="1173" y="1492"/>
                </a:lnTo>
                <a:lnTo>
                  <a:pt x="1187" y="1539"/>
                </a:lnTo>
                <a:lnTo>
                  <a:pt x="1199" y="1589"/>
                </a:lnTo>
                <a:lnTo>
                  <a:pt x="1205" y="1640"/>
                </a:lnTo>
                <a:lnTo>
                  <a:pt x="1207" y="1692"/>
                </a:lnTo>
                <a:lnTo>
                  <a:pt x="1205" y="1743"/>
                </a:lnTo>
                <a:lnTo>
                  <a:pt x="1199" y="1795"/>
                </a:lnTo>
                <a:lnTo>
                  <a:pt x="1187" y="1843"/>
                </a:lnTo>
                <a:lnTo>
                  <a:pt x="1173" y="1892"/>
                </a:lnTo>
                <a:lnTo>
                  <a:pt x="2101" y="2411"/>
                </a:lnTo>
                <a:lnTo>
                  <a:pt x="2136" y="2370"/>
                </a:lnTo>
                <a:lnTo>
                  <a:pt x="2174" y="2332"/>
                </a:lnTo>
                <a:lnTo>
                  <a:pt x="2216" y="2297"/>
                </a:lnTo>
                <a:lnTo>
                  <a:pt x="2262" y="2266"/>
                </a:lnTo>
                <a:lnTo>
                  <a:pt x="2309" y="2239"/>
                </a:lnTo>
                <a:lnTo>
                  <a:pt x="2359" y="2216"/>
                </a:lnTo>
                <a:lnTo>
                  <a:pt x="2412" y="2199"/>
                </a:lnTo>
                <a:lnTo>
                  <a:pt x="2465" y="2185"/>
                </a:lnTo>
                <a:lnTo>
                  <a:pt x="2522" y="2177"/>
                </a:lnTo>
                <a:lnTo>
                  <a:pt x="2579" y="2175"/>
                </a:lnTo>
                <a:lnTo>
                  <a:pt x="2641" y="2178"/>
                </a:lnTo>
                <a:lnTo>
                  <a:pt x="2701" y="2188"/>
                </a:lnTo>
                <a:lnTo>
                  <a:pt x="2759" y="2202"/>
                </a:lnTo>
                <a:lnTo>
                  <a:pt x="2815" y="2223"/>
                </a:lnTo>
                <a:lnTo>
                  <a:pt x="2867" y="2248"/>
                </a:lnTo>
                <a:lnTo>
                  <a:pt x="2918" y="2278"/>
                </a:lnTo>
                <a:lnTo>
                  <a:pt x="2964" y="2313"/>
                </a:lnTo>
                <a:lnTo>
                  <a:pt x="3007" y="2352"/>
                </a:lnTo>
                <a:lnTo>
                  <a:pt x="3046" y="2396"/>
                </a:lnTo>
                <a:lnTo>
                  <a:pt x="3080" y="2442"/>
                </a:lnTo>
                <a:lnTo>
                  <a:pt x="3111" y="2491"/>
                </a:lnTo>
                <a:lnTo>
                  <a:pt x="3137" y="2545"/>
                </a:lnTo>
                <a:lnTo>
                  <a:pt x="3157" y="2601"/>
                </a:lnTo>
                <a:lnTo>
                  <a:pt x="3171" y="2658"/>
                </a:lnTo>
                <a:lnTo>
                  <a:pt x="3181" y="2718"/>
                </a:lnTo>
                <a:lnTo>
                  <a:pt x="3184" y="2780"/>
                </a:lnTo>
                <a:lnTo>
                  <a:pt x="3181" y="2842"/>
                </a:lnTo>
                <a:lnTo>
                  <a:pt x="3171" y="2902"/>
                </a:lnTo>
                <a:lnTo>
                  <a:pt x="3157" y="2960"/>
                </a:lnTo>
                <a:lnTo>
                  <a:pt x="3137" y="3016"/>
                </a:lnTo>
                <a:lnTo>
                  <a:pt x="3111" y="3068"/>
                </a:lnTo>
                <a:lnTo>
                  <a:pt x="3081" y="3118"/>
                </a:lnTo>
                <a:lnTo>
                  <a:pt x="3046" y="3165"/>
                </a:lnTo>
                <a:lnTo>
                  <a:pt x="3007" y="3208"/>
                </a:lnTo>
                <a:lnTo>
                  <a:pt x="2964" y="3247"/>
                </a:lnTo>
                <a:lnTo>
                  <a:pt x="2918" y="3282"/>
                </a:lnTo>
                <a:lnTo>
                  <a:pt x="2868" y="3313"/>
                </a:lnTo>
                <a:lnTo>
                  <a:pt x="2815" y="3337"/>
                </a:lnTo>
                <a:lnTo>
                  <a:pt x="2759" y="3358"/>
                </a:lnTo>
                <a:lnTo>
                  <a:pt x="2702" y="3373"/>
                </a:lnTo>
                <a:lnTo>
                  <a:pt x="2642" y="3382"/>
                </a:lnTo>
                <a:lnTo>
                  <a:pt x="2580" y="3385"/>
                </a:lnTo>
                <a:lnTo>
                  <a:pt x="2519" y="3382"/>
                </a:lnTo>
                <a:lnTo>
                  <a:pt x="2458" y="3373"/>
                </a:lnTo>
                <a:lnTo>
                  <a:pt x="2400" y="3358"/>
                </a:lnTo>
                <a:lnTo>
                  <a:pt x="2345" y="3337"/>
                </a:lnTo>
                <a:lnTo>
                  <a:pt x="2292" y="3312"/>
                </a:lnTo>
                <a:lnTo>
                  <a:pt x="2243" y="3282"/>
                </a:lnTo>
                <a:lnTo>
                  <a:pt x="2196" y="3247"/>
                </a:lnTo>
                <a:lnTo>
                  <a:pt x="2154" y="3208"/>
                </a:lnTo>
                <a:lnTo>
                  <a:pt x="2115" y="3164"/>
                </a:lnTo>
                <a:lnTo>
                  <a:pt x="2080" y="3118"/>
                </a:lnTo>
                <a:lnTo>
                  <a:pt x="2049" y="3068"/>
                </a:lnTo>
                <a:lnTo>
                  <a:pt x="2024" y="3015"/>
                </a:lnTo>
                <a:lnTo>
                  <a:pt x="2004" y="2959"/>
                </a:lnTo>
                <a:lnTo>
                  <a:pt x="1988" y="2902"/>
                </a:lnTo>
                <a:lnTo>
                  <a:pt x="1979" y="2842"/>
                </a:lnTo>
                <a:lnTo>
                  <a:pt x="1976" y="2780"/>
                </a:lnTo>
                <a:lnTo>
                  <a:pt x="1979" y="2727"/>
                </a:lnTo>
                <a:lnTo>
                  <a:pt x="1985" y="2677"/>
                </a:lnTo>
                <a:lnTo>
                  <a:pt x="1996" y="2626"/>
                </a:lnTo>
                <a:lnTo>
                  <a:pt x="2012" y="2578"/>
                </a:lnTo>
                <a:lnTo>
                  <a:pt x="1085" y="2059"/>
                </a:lnTo>
                <a:lnTo>
                  <a:pt x="1050" y="2101"/>
                </a:lnTo>
                <a:lnTo>
                  <a:pt x="1011" y="2139"/>
                </a:lnTo>
                <a:lnTo>
                  <a:pt x="968" y="2174"/>
                </a:lnTo>
                <a:lnTo>
                  <a:pt x="924" y="2205"/>
                </a:lnTo>
                <a:lnTo>
                  <a:pt x="876" y="2233"/>
                </a:lnTo>
                <a:lnTo>
                  <a:pt x="825" y="2256"/>
                </a:lnTo>
                <a:lnTo>
                  <a:pt x="773" y="2273"/>
                </a:lnTo>
                <a:lnTo>
                  <a:pt x="719" y="2286"/>
                </a:lnTo>
                <a:lnTo>
                  <a:pt x="662" y="2295"/>
                </a:lnTo>
                <a:lnTo>
                  <a:pt x="604" y="2297"/>
                </a:lnTo>
                <a:lnTo>
                  <a:pt x="543" y="2294"/>
                </a:lnTo>
                <a:lnTo>
                  <a:pt x="483" y="2285"/>
                </a:lnTo>
                <a:lnTo>
                  <a:pt x="426" y="2270"/>
                </a:lnTo>
                <a:lnTo>
                  <a:pt x="370" y="2249"/>
                </a:lnTo>
                <a:lnTo>
                  <a:pt x="317" y="2225"/>
                </a:lnTo>
                <a:lnTo>
                  <a:pt x="267" y="2194"/>
                </a:lnTo>
                <a:lnTo>
                  <a:pt x="220" y="2159"/>
                </a:lnTo>
                <a:lnTo>
                  <a:pt x="178" y="2120"/>
                </a:lnTo>
                <a:lnTo>
                  <a:pt x="139" y="2077"/>
                </a:lnTo>
                <a:lnTo>
                  <a:pt x="104" y="2030"/>
                </a:lnTo>
                <a:lnTo>
                  <a:pt x="73" y="1980"/>
                </a:lnTo>
                <a:lnTo>
                  <a:pt x="47" y="1928"/>
                </a:lnTo>
                <a:lnTo>
                  <a:pt x="28" y="1872"/>
                </a:lnTo>
                <a:lnTo>
                  <a:pt x="12" y="1814"/>
                </a:lnTo>
                <a:lnTo>
                  <a:pt x="3" y="1754"/>
                </a:lnTo>
                <a:lnTo>
                  <a:pt x="0" y="1692"/>
                </a:lnTo>
                <a:lnTo>
                  <a:pt x="3" y="1630"/>
                </a:lnTo>
                <a:lnTo>
                  <a:pt x="12" y="1570"/>
                </a:lnTo>
                <a:lnTo>
                  <a:pt x="28" y="1513"/>
                </a:lnTo>
                <a:lnTo>
                  <a:pt x="47" y="1457"/>
                </a:lnTo>
                <a:lnTo>
                  <a:pt x="73" y="1403"/>
                </a:lnTo>
                <a:lnTo>
                  <a:pt x="104" y="1354"/>
                </a:lnTo>
                <a:lnTo>
                  <a:pt x="139" y="1308"/>
                </a:lnTo>
                <a:lnTo>
                  <a:pt x="177" y="1264"/>
                </a:lnTo>
                <a:lnTo>
                  <a:pt x="220" y="1225"/>
                </a:lnTo>
                <a:lnTo>
                  <a:pt x="266" y="1190"/>
                </a:lnTo>
                <a:lnTo>
                  <a:pt x="317" y="1160"/>
                </a:lnTo>
                <a:lnTo>
                  <a:pt x="369" y="1135"/>
                </a:lnTo>
                <a:lnTo>
                  <a:pt x="425" y="1114"/>
                </a:lnTo>
                <a:lnTo>
                  <a:pt x="482" y="1100"/>
                </a:lnTo>
                <a:lnTo>
                  <a:pt x="543" y="1090"/>
                </a:lnTo>
                <a:lnTo>
                  <a:pt x="603" y="1087"/>
                </a:lnTo>
                <a:lnTo>
                  <a:pt x="662" y="1089"/>
                </a:lnTo>
                <a:lnTo>
                  <a:pt x="718" y="1097"/>
                </a:lnTo>
                <a:lnTo>
                  <a:pt x="772" y="1111"/>
                </a:lnTo>
                <a:lnTo>
                  <a:pt x="825" y="1128"/>
                </a:lnTo>
                <a:lnTo>
                  <a:pt x="875" y="1151"/>
                </a:lnTo>
                <a:lnTo>
                  <a:pt x="923" y="1178"/>
                </a:lnTo>
                <a:lnTo>
                  <a:pt x="967" y="1210"/>
                </a:lnTo>
                <a:lnTo>
                  <a:pt x="1010" y="1244"/>
                </a:lnTo>
                <a:lnTo>
                  <a:pt x="1048" y="1283"/>
                </a:lnTo>
                <a:lnTo>
                  <a:pt x="1082" y="1324"/>
                </a:lnTo>
                <a:lnTo>
                  <a:pt x="2009" y="806"/>
                </a:lnTo>
                <a:lnTo>
                  <a:pt x="1994" y="758"/>
                </a:lnTo>
                <a:lnTo>
                  <a:pt x="1984" y="709"/>
                </a:lnTo>
                <a:lnTo>
                  <a:pt x="1977" y="658"/>
                </a:lnTo>
                <a:lnTo>
                  <a:pt x="1975" y="605"/>
                </a:lnTo>
                <a:lnTo>
                  <a:pt x="1978" y="543"/>
                </a:lnTo>
                <a:lnTo>
                  <a:pt x="1987" y="483"/>
                </a:lnTo>
                <a:lnTo>
                  <a:pt x="2002" y="426"/>
                </a:lnTo>
                <a:lnTo>
                  <a:pt x="2022" y="370"/>
                </a:lnTo>
                <a:lnTo>
                  <a:pt x="2048" y="318"/>
                </a:lnTo>
                <a:lnTo>
                  <a:pt x="2078" y="267"/>
                </a:lnTo>
                <a:lnTo>
                  <a:pt x="2113" y="221"/>
                </a:lnTo>
                <a:lnTo>
                  <a:pt x="2152" y="177"/>
                </a:lnTo>
                <a:lnTo>
                  <a:pt x="2195" y="138"/>
                </a:lnTo>
                <a:lnTo>
                  <a:pt x="2241" y="104"/>
                </a:lnTo>
                <a:lnTo>
                  <a:pt x="2291" y="73"/>
                </a:lnTo>
                <a:lnTo>
                  <a:pt x="2344" y="48"/>
                </a:lnTo>
                <a:lnTo>
                  <a:pt x="2399" y="28"/>
                </a:lnTo>
                <a:lnTo>
                  <a:pt x="2457" y="13"/>
                </a:lnTo>
                <a:lnTo>
                  <a:pt x="2517" y="3"/>
                </a:lnTo>
                <a:lnTo>
                  <a:pt x="2578" y="0"/>
                </a:lnTo>
                <a:close/>
              </a:path>
            </a:pathLst>
          </a:custGeom>
          <a:ln w="0">
            <a:noFill/>
            <a:prstDash val="solid"/>
            <a:round/>
            <a:headEnd/>
            <a:tailEnd/>
          </a:ln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  <a:sym typeface="+mn-lt"/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335405" y="3272259"/>
            <a:ext cx="3432545" cy="442242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9" name="Прямоугольник 88"/>
          <p:cNvSpPr/>
          <p:nvPr/>
        </p:nvSpPr>
        <p:spPr>
          <a:xfrm>
            <a:off x="331465" y="3272258"/>
            <a:ext cx="3261000" cy="45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400"/>
              </a:lnSpc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Ірі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қаржыландыруды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талап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ететін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азаматтық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қорғаныс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іс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шаралары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2" name="Chevron2">
            <a:extLst>
              <a:ext uri="{FF2B5EF4-FFF2-40B4-BE49-F238E27FC236}">
                <a16:creationId xmlns:a16="http://schemas.microsoft.com/office/drawing/2014/main" id="{40DCD262-410F-4C35-9599-E6735B6C9335}"/>
              </a:ext>
            </a:extLst>
          </p:cNvPr>
          <p:cNvSpPr>
            <a:spLocks noChangeAspect="1"/>
          </p:cNvSpPr>
          <p:nvPr/>
        </p:nvSpPr>
        <p:spPr bwMode="auto">
          <a:xfrm rot="16200000" flipH="1">
            <a:off x="1868159" y="1080079"/>
            <a:ext cx="205045" cy="966170"/>
          </a:xfrm>
          <a:custGeom>
            <a:avLst/>
            <a:gdLst/>
            <a:ahLst/>
            <a:cxnLst/>
            <a:rect l="0" t="0" r="0" b="0"/>
            <a:pathLst>
              <a:path w="2984501" h="5080001">
                <a:moveTo>
                  <a:pt x="0" y="0"/>
                </a:moveTo>
                <a:lnTo>
                  <a:pt x="1524000" y="0"/>
                </a:lnTo>
                <a:lnTo>
                  <a:pt x="2984500" y="2540000"/>
                </a:lnTo>
                <a:lnTo>
                  <a:pt x="1524000" y="5080000"/>
                </a:lnTo>
                <a:lnTo>
                  <a:pt x="0" y="5080000"/>
                </a:lnTo>
                <a:lnTo>
                  <a:pt x="1460500" y="2540000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 w="9525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378">
              <a:defRPr/>
            </a:pPr>
            <a:endParaRPr lang="en-US" dirty="0" err="1">
              <a:solidFill>
                <a:srgbClr val="000000"/>
              </a:solidFill>
              <a:latin typeface="Roboto Condensed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9565328-7401-0C28-F59B-982019D47C15}"/>
              </a:ext>
            </a:extLst>
          </p:cNvPr>
          <p:cNvSpPr txBox="1"/>
          <p:nvPr/>
        </p:nvSpPr>
        <p:spPr>
          <a:xfrm>
            <a:off x="5464519" y="1061754"/>
            <a:ext cx="3014301" cy="332004"/>
          </a:xfrm>
          <a:prstGeom prst="roundRect">
            <a:avLst/>
          </a:prstGeom>
          <a:solidFill>
            <a:srgbClr val="002060"/>
          </a:solidFill>
          <a:ln>
            <a:noFill/>
            <a:prstDash val="lgDash"/>
          </a:ln>
        </p:spPr>
        <p:txBody>
          <a:bodyPr wrap="square" lIns="68579" tIns="34289" rIns="68579" bIns="34289" rtlCol="0">
            <a:spAutoFit/>
          </a:bodyPr>
          <a:lstStyle>
            <a:defPPr>
              <a:defRPr lang="ru-RU"/>
            </a:defPPr>
            <a:lvl1pPr algn="ctr">
              <a:defRPr sz="3200" b="1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500" dirty="0">
                <a:solidFill>
                  <a:schemeClr val="bg1"/>
                </a:solidFill>
              </a:rPr>
              <a:t>2023 ЖЫЛДЫҢ 8 АЙЫНДА</a:t>
            </a:r>
          </a:p>
        </p:txBody>
      </p:sp>
      <p:sp>
        <p:nvSpPr>
          <p:cNvPr id="34" name="Прямоугольник: скругленные углы 9">
            <a:extLst>
              <a:ext uri="{FF2B5EF4-FFF2-40B4-BE49-F238E27FC236}">
                <a16:creationId xmlns:a16="http://schemas.microsoft.com/office/drawing/2014/main" id="{FEF22C2E-E2EA-2178-C972-02EA119FBC04}"/>
              </a:ext>
            </a:extLst>
          </p:cNvPr>
          <p:cNvSpPr/>
          <p:nvPr/>
        </p:nvSpPr>
        <p:spPr>
          <a:xfrm>
            <a:off x="5041900" y="1687535"/>
            <a:ext cx="3799777" cy="571989"/>
          </a:xfrm>
          <a:prstGeom prst="roundRect">
            <a:avLst>
              <a:gd name="adj" fmla="val 2993"/>
            </a:avLst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31"/>
          <p:cNvSpPr>
            <a:spLocks noChangeArrowheads="1"/>
          </p:cNvSpPr>
          <p:nvPr/>
        </p:nvSpPr>
        <p:spPr bwMode="auto">
          <a:xfrm>
            <a:off x="5673376" y="1579003"/>
            <a:ext cx="2464944" cy="224414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8486" tIns="34244" rIns="68486" bIns="34244" anchor="ctr"/>
          <a:lstStyle/>
          <a:p>
            <a:pPr algn="ctr" defTabSz="775114">
              <a:lnSpc>
                <a:spcPts val="2625"/>
              </a:lnSpc>
              <a:defRPr/>
            </a:pP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Прямоугольник: скругленные углы 9">
            <a:extLst>
              <a:ext uri="{FF2B5EF4-FFF2-40B4-BE49-F238E27FC236}">
                <a16:creationId xmlns:a16="http://schemas.microsoft.com/office/drawing/2014/main" id="{FEF22C2E-E2EA-2178-C972-02EA119FBC04}"/>
              </a:ext>
            </a:extLst>
          </p:cNvPr>
          <p:cNvSpPr/>
          <p:nvPr/>
        </p:nvSpPr>
        <p:spPr>
          <a:xfrm>
            <a:off x="5038606" y="2644382"/>
            <a:ext cx="3803072" cy="860881"/>
          </a:xfrm>
          <a:prstGeom prst="roundRect">
            <a:avLst>
              <a:gd name="adj" fmla="val 2993"/>
            </a:avLst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1"/>
          <p:cNvSpPr>
            <a:spLocks noChangeArrowheads="1"/>
          </p:cNvSpPr>
          <p:nvPr/>
        </p:nvSpPr>
        <p:spPr bwMode="auto">
          <a:xfrm>
            <a:off x="5656383" y="2536743"/>
            <a:ext cx="2464944" cy="185465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8486" tIns="34244" rIns="68486" bIns="34244" anchor="ctr"/>
          <a:lstStyle/>
          <a:p>
            <a:pPr algn="ctr" defTabSz="775114">
              <a:lnSpc>
                <a:spcPts val="2625"/>
              </a:lnSpc>
              <a:defRPr/>
            </a:pP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6035031" y="1314116"/>
            <a:ext cx="18444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2 449</a:t>
            </a:r>
            <a:r>
              <a:rPr lang="ru-RU" sz="22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6164298" y="2013303"/>
            <a:ext cx="1483099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000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65%</a:t>
            </a:r>
            <a:r>
              <a:rPr lang="ru-RU" sz="1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2022ж. </a:t>
            </a:r>
            <a:r>
              <a:rPr lang="ru-RU" sz="1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6 992</a:t>
            </a:r>
            <a:r>
              <a:rPr lang="ru-RU" sz="1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5847003" y="2284521"/>
            <a:ext cx="20813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217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6146793" y="3276706"/>
            <a:ext cx="158088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- 2.5 </a:t>
            </a:r>
            <a:r>
              <a:rPr lang="ru-RU" sz="10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есе</a:t>
            </a:r>
            <a:r>
              <a:rPr lang="ru-RU" sz="1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2022ж. </a:t>
            </a:r>
            <a:r>
              <a:rPr lang="ru-RU" sz="10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555</a:t>
            </a:r>
            <a:r>
              <a:rPr lang="ru-RU" sz="1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Прямоугольник: скругленные углы 9">
            <a:extLst>
              <a:ext uri="{FF2B5EF4-FFF2-40B4-BE49-F238E27FC236}">
                <a16:creationId xmlns:a16="http://schemas.microsoft.com/office/drawing/2014/main" id="{FEF22C2E-E2EA-2178-C972-02EA119FBC04}"/>
              </a:ext>
            </a:extLst>
          </p:cNvPr>
          <p:cNvSpPr/>
          <p:nvPr/>
        </p:nvSpPr>
        <p:spPr>
          <a:xfrm>
            <a:off x="5038606" y="3863672"/>
            <a:ext cx="3803072" cy="1077149"/>
          </a:xfrm>
          <a:prstGeom prst="roundRect">
            <a:avLst>
              <a:gd name="adj" fmla="val 2993"/>
            </a:avLst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ctangle 31"/>
          <p:cNvSpPr>
            <a:spLocks noChangeArrowheads="1"/>
          </p:cNvSpPr>
          <p:nvPr/>
        </p:nvSpPr>
        <p:spPr bwMode="auto">
          <a:xfrm>
            <a:off x="5733055" y="3741959"/>
            <a:ext cx="2464944" cy="185465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8486" tIns="34244" rIns="68486" bIns="34244" anchor="ctr"/>
          <a:lstStyle/>
          <a:p>
            <a:pPr algn="ctr" defTabSz="775114">
              <a:lnSpc>
                <a:spcPts val="2625"/>
              </a:lnSpc>
              <a:defRPr/>
            </a:pP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Прямоугольник 50"/>
          <p:cNvSpPr/>
          <p:nvPr/>
        </p:nvSpPr>
        <p:spPr>
          <a:xfrm>
            <a:off x="6202371" y="3530981"/>
            <a:ext cx="15263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</a:t>
            </a:r>
            <a:endParaRPr lang="ru-RU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5590966" y="4702218"/>
            <a:ext cx="2829621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+25,4%</a:t>
            </a:r>
            <a:r>
              <a:rPr lang="ru-RU" sz="1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2022ж. - </a:t>
            </a:r>
            <a:r>
              <a:rPr lang="ru-RU" sz="1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 млн. 812 </a:t>
            </a:r>
            <a:r>
              <a:rPr lang="ru-RU" sz="10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lang="ru-RU" sz="1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039 </a:t>
            </a:r>
            <a:r>
              <a:rPr lang="ru-RU" sz="1000" b="1" i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тг</a:t>
            </a:r>
            <a:r>
              <a:rPr lang="ru-RU" sz="10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sz="100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2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3" name="Рисунок 5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56889" y1="29839" x2="56889" y2="29839"/>
                        <a14:foregroundMark x1="72111" y1="88710" x2="72111" y2="88710"/>
                        <a14:foregroundMark x1="28444" y1="63065" x2="28444" y2="63065"/>
                        <a14:foregroundMark x1="37000" y1="74032" x2="37000" y2="74032"/>
                        <a14:foregroundMark x1="21556" y1="75000" x2="21556" y2="750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1219" y="941828"/>
            <a:ext cx="832371" cy="573414"/>
          </a:xfrm>
          <a:prstGeom prst="rect">
            <a:avLst/>
          </a:prstGeom>
        </p:spPr>
      </p:pic>
      <p:pic>
        <p:nvPicPr>
          <p:cNvPr id="54" name="Picture 11" descr="C:\Users\Администратор\Desktop\ФОТО ФОТО ФОТО\137-1375215_workplace-safety-site-assessments-risk-management-icon-clipar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5561" y="1061782"/>
            <a:ext cx="498839" cy="502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TextBox 54">
            <a:extLst>
              <a:ext uri="{FF2B5EF4-FFF2-40B4-BE49-F238E27FC236}">
                <a16:creationId xmlns:a16="http://schemas.microsoft.com/office/drawing/2014/main" id="{EFA865C2-1420-4B0B-9F08-4771CFE19AEC}"/>
              </a:ext>
            </a:extLst>
          </p:cNvPr>
          <p:cNvSpPr txBox="1"/>
          <p:nvPr/>
        </p:nvSpPr>
        <p:spPr>
          <a:xfrm>
            <a:off x="0" y="30486"/>
            <a:ext cx="9135897" cy="369302"/>
          </a:xfrm>
          <a:prstGeom prst="rect">
            <a:avLst/>
          </a:prstGeom>
          <a:noFill/>
        </p:spPr>
        <p:txBody>
          <a:bodyPr wrap="square" lIns="91412" tIns="45705" rIns="91412" bIns="45705" rtlCol="0">
            <a:spAutoFit/>
          </a:bodyPr>
          <a:lstStyle>
            <a:defPPr>
              <a:defRPr lang="en-US"/>
            </a:defPPr>
            <a:lvl1pPr algn="ctr">
              <a:defRPr sz="1800" b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291521"/>
            <a:r>
              <a:rPr lang="ru-RU" dirty="0"/>
              <a:t>АЗАМАТТЫҚ ҚОРҒАНЫС</a:t>
            </a:r>
            <a:endParaRPr lang="kk-KZ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22C81815-B92C-4DD6-865D-0B2999D52177}"/>
              </a:ext>
            </a:extLst>
          </p:cNvPr>
          <p:cNvSpPr txBox="1"/>
          <p:nvPr/>
        </p:nvSpPr>
        <p:spPr>
          <a:xfrm>
            <a:off x="5847003" y="1745214"/>
            <a:ext cx="231754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бұзушылық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анықталды</a:t>
            </a:r>
            <a:endParaRPr lang="ru-KZ" sz="1400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8B3FC298-B8E2-42D4-8E8D-1A28AA67FE16}"/>
              </a:ext>
            </a:extLst>
          </p:cNvPr>
          <p:cNvSpPr txBox="1"/>
          <p:nvPr/>
        </p:nvSpPr>
        <p:spPr>
          <a:xfrm>
            <a:off x="5299466" y="2729265"/>
            <a:ext cx="333212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KZ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бұзушылықтарды</a:t>
            </a:r>
            <a:r>
              <a:rPr lang="ru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жою</a:t>
            </a:r>
            <a:r>
              <a:rPr lang="ru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нұсқамалар</a:t>
            </a:r>
            <a:r>
              <a:rPr lang="ru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енгізілді</a:t>
            </a:r>
            <a:endParaRPr lang="ru-KZ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1F057C76-2470-4CDB-A0F4-3348A9AF0C7A}"/>
              </a:ext>
            </a:extLst>
          </p:cNvPr>
          <p:cNvSpPr txBox="1"/>
          <p:nvPr/>
        </p:nvSpPr>
        <p:spPr>
          <a:xfrm>
            <a:off x="5290269" y="4008897"/>
            <a:ext cx="352227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субъект 74 млн. 980 </a:t>
            </a:r>
            <a:r>
              <a:rPr lang="ru-KZ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мың</a:t>
            </a:r>
            <a:r>
              <a:rPr lang="ru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980 </a:t>
            </a:r>
            <a:r>
              <a:rPr lang="ru-KZ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теңге</a:t>
            </a:r>
            <a:r>
              <a:rPr lang="ru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сомасына</a:t>
            </a:r>
            <a:r>
              <a:rPr lang="kk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әкімшілік</a:t>
            </a:r>
            <a:r>
              <a:rPr lang="ru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жауапкершілікке</a:t>
            </a:r>
            <a:r>
              <a:rPr lang="ru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тартылды</a:t>
            </a:r>
            <a:r>
              <a:rPr lang="ru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grpSp>
        <p:nvGrpSpPr>
          <p:cNvPr id="69" name="Группа 68"/>
          <p:cNvGrpSpPr/>
          <p:nvPr/>
        </p:nvGrpSpPr>
        <p:grpSpPr>
          <a:xfrm>
            <a:off x="61914" y="2832450"/>
            <a:ext cx="4158162" cy="106720"/>
            <a:chOff x="319019" y="2722205"/>
            <a:chExt cx="3359944" cy="106720"/>
          </a:xfrm>
        </p:grpSpPr>
        <p:sp>
          <p:nvSpPr>
            <p:cNvPr id="70" name="Прямоугольник 69"/>
            <p:cNvSpPr/>
            <p:nvPr/>
          </p:nvSpPr>
          <p:spPr>
            <a:xfrm>
              <a:off x="319019" y="2722208"/>
              <a:ext cx="700156" cy="10671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" name="Прямоугольник 70"/>
            <p:cNvSpPr/>
            <p:nvPr/>
          </p:nvSpPr>
          <p:spPr>
            <a:xfrm>
              <a:off x="1019175" y="2722205"/>
              <a:ext cx="871538" cy="106717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" name="Прямоугольник 71"/>
            <p:cNvSpPr/>
            <p:nvPr/>
          </p:nvSpPr>
          <p:spPr>
            <a:xfrm>
              <a:off x="1890713" y="2722205"/>
              <a:ext cx="1788250" cy="106717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3" name="Группа 72"/>
          <p:cNvGrpSpPr/>
          <p:nvPr/>
        </p:nvGrpSpPr>
        <p:grpSpPr>
          <a:xfrm rot="16200000">
            <a:off x="2281057" y="2983464"/>
            <a:ext cx="4065532" cy="106720"/>
            <a:chOff x="319019" y="2722205"/>
            <a:chExt cx="3359944" cy="106720"/>
          </a:xfrm>
        </p:grpSpPr>
        <p:sp>
          <p:nvSpPr>
            <p:cNvPr id="74" name="Прямоугольник 73"/>
            <p:cNvSpPr/>
            <p:nvPr/>
          </p:nvSpPr>
          <p:spPr>
            <a:xfrm>
              <a:off x="319019" y="2722208"/>
              <a:ext cx="700156" cy="10671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" name="Прямоугольник 74"/>
            <p:cNvSpPr/>
            <p:nvPr/>
          </p:nvSpPr>
          <p:spPr>
            <a:xfrm>
              <a:off x="1019175" y="2722205"/>
              <a:ext cx="871538" cy="106717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" name="Прямоугольник 75"/>
            <p:cNvSpPr/>
            <p:nvPr/>
          </p:nvSpPr>
          <p:spPr>
            <a:xfrm>
              <a:off x="1890713" y="2722205"/>
              <a:ext cx="1788250" cy="106717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766615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Прямоугольник 75"/>
          <p:cNvSpPr/>
          <p:nvPr/>
        </p:nvSpPr>
        <p:spPr>
          <a:xfrm>
            <a:off x="892075" y="1081264"/>
            <a:ext cx="7278315" cy="24169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5630003" y="2986088"/>
            <a:ext cx="1979118" cy="90082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1601091" y="2983363"/>
            <a:ext cx="3672037" cy="87567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1464160" y="2949389"/>
            <a:ext cx="6338221" cy="970317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D3E87F-EDFE-4518-9B8D-71ECA0C6283B}"/>
              </a:ext>
            </a:extLst>
          </p:cNvPr>
          <p:cNvSpPr txBox="1"/>
          <p:nvPr/>
        </p:nvSpPr>
        <p:spPr>
          <a:xfrm>
            <a:off x="1547020" y="30486"/>
            <a:ext cx="6062101" cy="369302"/>
          </a:xfrm>
          <a:prstGeom prst="rect">
            <a:avLst/>
          </a:prstGeom>
          <a:noFill/>
        </p:spPr>
        <p:txBody>
          <a:bodyPr wrap="square" lIns="91412" tIns="45705" rIns="91412" bIns="45705" rtlCol="0">
            <a:spAutoFit/>
          </a:bodyPr>
          <a:lstStyle>
            <a:defPPr>
              <a:defRPr lang="en-US"/>
            </a:defPPr>
            <a:lvl1pPr algn="ctr">
              <a:defRPr sz="1800" b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291521"/>
            <a:r>
              <a:rPr lang="ru-RU" dirty="0"/>
              <a:t>МАТЕРИАЛДЫҚ-ТЕХНИКАЛЫҚ ҚАМТАМАСЫЗ ЕТУ</a:t>
            </a:r>
            <a:endParaRPr lang="kk-KZ" dirty="0"/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7CF395D9-8F65-4913-BD13-8086B34BC488}"/>
              </a:ext>
            </a:extLst>
          </p:cNvPr>
          <p:cNvCxnSpPr>
            <a:cxnSpLocks/>
          </p:cNvCxnSpPr>
          <p:nvPr/>
        </p:nvCxnSpPr>
        <p:spPr>
          <a:xfrm>
            <a:off x="8104" y="427092"/>
            <a:ext cx="9135897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1FDBBAF1-86EA-DC69-75EA-1527E544EB60}"/>
              </a:ext>
            </a:extLst>
          </p:cNvPr>
          <p:cNvSpPr txBox="1"/>
          <p:nvPr/>
        </p:nvSpPr>
        <p:spPr>
          <a:xfrm>
            <a:off x="8850033" y="4937315"/>
            <a:ext cx="30248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975782" y="2944401"/>
            <a:ext cx="3003869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35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Құрылыс</a:t>
            </a:r>
            <a:r>
              <a:rPr lang="ru-RU" sz="135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350" b="1" dirty="0" err="1">
                <a:solidFill>
                  <a:srgbClr val="002060"/>
                </a:solidFill>
                <a:latin typeface="Arial" panose="020B0604020202020204" pitchFamily="34" charset="0"/>
              </a:rPr>
              <a:t>аяқталуда</a:t>
            </a:r>
            <a:endParaRPr lang="ru-RU" sz="135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95196" y="570292"/>
            <a:ext cx="7656498" cy="45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</a:pP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ТЖМ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бөлімшелерін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материалдық-техникалық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қамтамасыз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етудің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жол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картасын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іске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асыру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аяқталуда</a:t>
            </a:r>
            <a:endParaRPr lang="ru-RU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3" name="Пятиугольник 38">
            <a:extLst>
              <a:ext uri="{FF2B5EF4-FFF2-40B4-BE49-F238E27FC236}">
                <a16:creationId xmlns:a16="http://schemas.microsoft.com/office/drawing/2014/main" id="{CB4403F8-788E-45AE-809C-F79D06C0C822}"/>
              </a:ext>
            </a:extLst>
          </p:cNvPr>
          <p:cNvSpPr/>
          <p:nvPr/>
        </p:nvSpPr>
        <p:spPr>
          <a:xfrm>
            <a:off x="644891" y="546179"/>
            <a:ext cx="8210075" cy="477640"/>
          </a:xfrm>
          <a:prstGeom prst="homePlate">
            <a:avLst>
              <a:gd name="adj" fmla="val 0"/>
            </a:avLst>
          </a:prstGeom>
          <a:noFill/>
          <a:ln w="19050" cap="flat" cmpd="sng" algn="ctr">
            <a:solidFill>
              <a:srgbClr val="002060"/>
            </a:solidFill>
            <a:prstDash val="dash"/>
          </a:ln>
          <a:effectLst/>
        </p:spPr>
        <p:txBody>
          <a:bodyPr lIns="65834" tIns="32917" rIns="65834" bIns="32917" spcCol="0" rtlCol="0" anchor="ctr"/>
          <a:lstStyle/>
          <a:p>
            <a:pPr algn="ctr">
              <a:lnSpc>
                <a:spcPct val="110000"/>
              </a:lnSpc>
            </a:pPr>
            <a:endParaRPr lang="ru-RU" altLang="ru-RU" sz="12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Нашивка 24"/>
          <p:cNvSpPr/>
          <p:nvPr/>
        </p:nvSpPr>
        <p:spPr>
          <a:xfrm>
            <a:off x="232346" y="514776"/>
            <a:ext cx="450307" cy="521642"/>
          </a:xfrm>
          <a:prstGeom prst="chevron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endParaRPr lang="ru-RU" sz="1200">
              <a:solidFill>
                <a:schemeClr val="tx1"/>
              </a:solidFill>
            </a:endParaRPr>
          </a:p>
        </p:txBody>
      </p:sp>
      <p:sp>
        <p:nvSpPr>
          <p:cNvPr id="28" name="Нашивка 25"/>
          <p:cNvSpPr/>
          <p:nvPr/>
        </p:nvSpPr>
        <p:spPr>
          <a:xfrm>
            <a:off x="394364" y="513762"/>
            <a:ext cx="450307" cy="521642"/>
          </a:xfrm>
          <a:prstGeom prst="chevron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endParaRPr lang="ru-RU" sz="1200">
              <a:solidFill>
                <a:schemeClr val="tx1"/>
              </a:solidFill>
            </a:endParaRPr>
          </a:p>
        </p:txBody>
      </p:sp>
      <p:sp>
        <p:nvSpPr>
          <p:cNvPr id="29" name="Нашивка 27"/>
          <p:cNvSpPr/>
          <p:nvPr/>
        </p:nvSpPr>
        <p:spPr>
          <a:xfrm>
            <a:off x="556382" y="514776"/>
            <a:ext cx="450307" cy="521642"/>
          </a:xfrm>
          <a:prstGeom prst="chevron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1435" tIns="25718" rIns="51435" bIns="25718" rtlCol="0" anchor="ctr"/>
          <a:lstStyle/>
          <a:p>
            <a:pPr algn="ctr"/>
            <a:endParaRPr lang="ru-RU" sz="1200">
              <a:solidFill>
                <a:schemeClr val="tx1"/>
              </a:solidFill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948" y="3083206"/>
            <a:ext cx="1292836" cy="72722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12" t="126" r="165" b="16730"/>
          <a:stretch/>
        </p:blipFill>
        <p:spPr>
          <a:xfrm>
            <a:off x="7718611" y="3066673"/>
            <a:ext cx="1292463" cy="72845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21" name="Прямоугольник 20"/>
          <p:cNvSpPr/>
          <p:nvPr/>
        </p:nvSpPr>
        <p:spPr>
          <a:xfrm>
            <a:off x="1837698" y="4650099"/>
            <a:ext cx="6220427" cy="31975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22" name="Прямоугольник 21"/>
          <p:cNvSpPr/>
          <p:nvPr/>
        </p:nvSpPr>
        <p:spPr>
          <a:xfrm>
            <a:off x="1966769" y="4669772"/>
            <a:ext cx="619713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ТЖМ </a:t>
            </a:r>
            <a:r>
              <a:rPr lang="ru-RU" sz="1350" b="1" dirty="0" err="1">
                <a:latin typeface="Arial" panose="020B0604020202020204" pitchFamily="34" charset="0"/>
                <a:cs typeface="Arial" panose="020B0604020202020204" pitchFamily="34" charset="0"/>
              </a:rPr>
              <a:t>әуе</a:t>
            </a:r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b="1" dirty="0" err="1">
                <a:latin typeface="Arial" panose="020B0604020202020204" pitchFamily="34" charset="0"/>
                <a:cs typeface="Arial" panose="020B0604020202020204" pitchFamily="34" charset="0"/>
              </a:rPr>
              <a:t>паркі</a:t>
            </a:r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37 </a:t>
            </a:r>
            <a:r>
              <a:rPr lang="ru-RU" sz="1350" b="1" dirty="0" err="1">
                <a:latin typeface="Arial" panose="020B0604020202020204" pitchFamily="34" charset="0"/>
                <a:cs typeface="Arial" panose="020B0604020202020204" pitchFamily="34" charset="0"/>
              </a:rPr>
              <a:t>бірлікті</a:t>
            </a:r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b="1" dirty="0" err="1">
                <a:latin typeface="Arial" panose="020B0604020202020204" pitchFamily="34" charset="0"/>
                <a:cs typeface="Arial" panose="020B0604020202020204" pitchFamily="34" charset="0"/>
              </a:rPr>
              <a:t>құрайды</a:t>
            </a:r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b="1" dirty="0" err="1"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 43</a:t>
            </a:r>
            <a:r>
              <a:rPr lang="ru-RU" sz="1400" b="1" dirty="0">
                <a:latin typeface="Arial" panose="020B0604020202020204" pitchFamily="34" charset="0"/>
              </a:rPr>
              <a:t>% </a:t>
            </a:r>
            <a:r>
              <a:rPr lang="ru-RU" sz="1350" b="1" dirty="0" err="1">
                <a:latin typeface="Arial" panose="020B0604020202020204" pitchFamily="34" charset="0"/>
              </a:rPr>
              <a:t>тиісті</a:t>
            </a:r>
            <a:r>
              <a:rPr lang="ru-RU" sz="1350" b="1" dirty="0">
                <a:latin typeface="Arial" panose="020B0604020202020204" pitchFamily="34" charset="0"/>
              </a:rPr>
              <a:t> </a:t>
            </a:r>
            <a:r>
              <a:rPr lang="ru-RU" sz="1350" b="1" dirty="0" err="1">
                <a:latin typeface="Arial" panose="020B0604020202020204" pitchFamily="34" charset="0"/>
              </a:rPr>
              <a:t>нормалардан</a:t>
            </a:r>
            <a:endParaRPr lang="ru-RU" sz="13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9565328-7401-0C28-F59B-982019D47C15}"/>
              </a:ext>
            </a:extLst>
          </p:cNvPr>
          <p:cNvSpPr txBox="1"/>
          <p:nvPr/>
        </p:nvSpPr>
        <p:spPr>
          <a:xfrm>
            <a:off x="8103" y="1363741"/>
            <a:ext cx="1905481" cy="519289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  <a:prstDash val="lgDash"/>
          </a:ln>
        </p:spPr>
        <p:txBody>
          <a:bodyPr wrap="square" lIns="68579" tIns="34289" rIns="68579" bIns="34289" rtlCol="0">
            <a:spAutoFit/>
          </a:bodyPr>
          <a:lstStyle>
            <a:defPPr>
              <a:defRPr lang="ru-RU"/>
            </a:defPPr>
            <a:lvl1pPr algn="ctr">
              <a:defRPr sz="3200" b="1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300" dirty="0">
                <a:solidFill>
                  <a:schemeClr val="bg1"/>
                </a:solidFill>
              </a:rPr>
              <a:t>2021-2022 </a:t>
            </a:r>
            <a:r>
              <a:rPr lang="ru-RU" sz="1300" dirty="0" err="1">
                <a:solidFill>
                  <a:schemeClr val="bg1"/>
                </a:solidFill>
              </a:rPr>
              <a:t>жылдары</a:t>
            </a:r>
            <a:r>
              <a:rPr lang="ru-RU" sz="1300" dirty="0">
                <a:solidFill>
                  <a:schemeClr val="bg1"/>
                </a:solidFill>
              </a:rPr>
              <a:t> САТЫП АЛЫНДЫ</a:t>
            </a:r>
          </a:p>
        </p:txBody>
      </p:sp>
      <p:sp>
        <p:nvSpPr>
          <p:cNvPr id="26" name="Прямоугольник: скругленные углы 9">
            <a:extLst>
              <a:ext uri="{FF2B5EF4-FFF2-40B4-BE49-F238E27FC236}">
                <a16:creationId xmlns:a16="http://schemas.microsoft.com/office/drawing/2014/main" id="{FEF22C2E-E2EA-2178-C972-02EA119FBC04}"/>
              </a:ext>
            </a:extLst>
          </p:cNvPr>
          <p:cNvSpPr/>
          <p:nvPr/>
        </p:nvSpPr>
        <p:spPr>
          <a:xfrm>
            <a:off x="419864" y="2046521"/>
            <a:ext cx="1546905" cy="775329"/>
          </a:xfrm>
          <a:prstGeom prst="roundRect">
            <a:avLst>
              <a:gd name="adj" fmla="val 2993"/>
            </a:avLst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31"/>
          <p:cNvSpPr>
            <a:spLocks noChangeArrowheads="1"/>
          </p:cNvSpPr>
          <p:nvPr/>
        </p:nvSpPr>
        <p:spPr bwMode="auto">
          <a:xfrm>
            <a:off x="608645" y="1911864"/>
            <a:ext cx="1102418" cy="395820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8486" tIns="34244" rIns="68486" bIns="34244" anchor="ctr"/>
          <a:lstStyle/>
          <a:p>
            <a:pPr algn="ctr" defTabSz="775094">
              <a:lnSpc>
                <a:spcPts val="2625"/>
              </a:lnSpc>
              <a:defRPr/>
            </a:pP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44044" y="1735367"/>
            <a:ext cx="16842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396</a:t>
            </a:r>
            <a:r>
              <a:rPr lang="ru-RU" sz="22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540065" y="2514748"/>
            <a:ext cx="1441421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05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(РБ 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05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121</a:t>
            </a:r>
            <a:r>
              <a:rPr lang="ru-RU" sz="105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ЖБ 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05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275</a:t>
            </a:r>
            <a:r>
              <a:rPr lang="ru-RU" sz="105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3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9565328-7401-0C28-F59B-982019D47C15}"/>
              </a:ext>
            </a:extLst>
          </p:cNvPr>
          <p:cNvSpPr txBox="1"/>
          <p:nvPr/>
        </p:nvSpPr>
        <p:spPr>
          <a:xfrm>
            <a:off x="98839" y="4060188"/>
            <a:ext cx="6252017" cy="51077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  <a:prstDash val="lgDash"/>
          </a:ln>
        </p:spPr>
        <p:txBody>
          <a:bodyPr wrap="square" lIns="68579" tIns="34289" rIns="68579" bIns="34289" rtlCol="0">
            <a:spAutoFit/>
          </a:bodyPr>
          <a:lstStyle>
            <a:defPPr>
              <a:defRPr lang="ru-RU"/>
            </a:defPPr>
            <a:lvl1pPr algn="ctr">
              <a:defRPr sz="3200" b="1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ru-RU" sz="1350" dirty="0">
                <a:solidFill>
                  <a:schemeClr val="bg1"/>
                </a:solidFill>
              </a:rPr>
              <a:t>2023-2024 </a:t>
            </a:r>
            <a:r>
              <a:rPr lang="ru-RU" sz="1350" dirty="0" err="1">
                <a:solidFill>
                  <a:schemeClr val="bg1"/>
                </a:solidFill>
              </a:rPr>
              <a:t>жылдары</a:t>
            </a:r>
            <a:r>
              <a:rPr lang="ru-RU" sz="1350" dirty="0">
                <a:solidFill>
                  <a:schemeClr val="bg1"/>
                </a:solidFill>
              </a:rPr>
              <a:t> 6 </a:t>
            </a:r>
            <a:r>
              <a:rPr lang="ru-RU" sz="1350" dirty="0" err="1">
                <a:solidFill>
                  <a:schemeClr val="bg1"/>
                </a:solidFill>
              </a:rPr>
              <a:t>әуе</a:t>
            </a:r>
            <a:r>
              <a:rPr lang="ru-RU" sz="1350" dirty="0">
                <a:solidFill>
                  <a:schemeClr val="bg1"/>
                </a:solidFill>
              </a:rPr>
              <a:t> </a:t>
            </a:r>
            <a:r>
              <a:rPr lang="ru-RU" sz="1350" dirty="0" err="1">
                <a:solidFill>
                  <a:schemeClr val="bg1"/>
                </a:solidFill>
              </a:rPr>
              <a:t>кемесін</a:t>
            </a:r>
            <a:r>
              <a:rPr lang="ru-RU" sz="1350" dirty="0">
                <a:solidFill>
                  <a:schemeClr val="bg1"/>
                </a:solidFill>
              </a:rPr>
              <a:t> </a:t>
            </a:r>
            <a:r>
              <a:rPr lang="ru-RU" sz="1350" dirty="0" err="1">
                <a:solidFill>
                  <a:schemeClr val="bg1"/>
                </a:solidFill>
              </a:rPr>
              <a:t>жеткізу</a:t>
            </a:r>
            <a:r>
              <a:rPr lang="ru-RU" sz="1350" dirty="0">
                <a:solidFill>
                  <a:schemeClr val="bg1"/>
                </a:solidFill>
              </a:rPr>
              <a:t> </a:t>
            </a:r>
            <a:r>
              <a:rPr lang="ru-RU" sz="1350" dirty="0" err="1">
                <a:solidFill>
                  <a:schemeClr val="bg1"/>
                </a:solidFill>
              </a:rPr>
              <a:t>жоспарлануда</a:t>
            </a:r>
            <a:r>
              <a:rPr lang="ru-RU" sz="1350" dirty="0">
                <a:solidFill>
                  <a:schemeClr val="bg1"/>
                </a:solidFill>
              </a:rPr>
              <a:t> </a:t>
            </a:r>
            <a:r>
              <a:rPr lang="ru-RU" sz="1200" b="0" i="1" dirty="0">
                <a:solidFill>
                  <a:schemeClr val="bg1"/>
                </a:solidFill>
              </a:rPr>
              <a:t>(СТҚ бар МИ-8 </a:t>
            </a:r>
            <a:r>
              <a:rPr lang="ru-RU" sz="1200" b="0" i="1" dirty="0" err="1">
                <a:solidFill>
                  <a:schemeClr val="bg1"/>
                </a:solidFill>
              </a:rPr>
              <a:t>тікұшақтары</a:t>
            </a:r>
            <a:r>
              <a:rPr lang="ru-RU" sz="1200" b="0" i="1" dirty="0">
                <a:solidFill>
                  <a:schemeClr val="bg1"/>
                </a:solidFill>
              </a:rPr>
              <a:t>)</a:t>
            </a:r>
            <a:endParaRPr lang="ru-RU" sz="1350" b="0" i="1" dirty="0">
              <a:solidFill>
                <a:schemeClr val="bg1"/>
              </a:solidFill>
            </a:endParaRPr>
          </a:p>
        </p:txBody>
      </p:sp>
      <p:grpSp>
        <p:nvGrpSpPr>
          <p:cNvPr id="48" name="Группа 47"/>
          <p:cNvGrpSpPr/>
          <p:nvPr/>
        </p:nvGrpSpPr>
        <p:grpSpPr>
          <a:xfrm>
            <a:off x="1462728" y="4520781"/>
            <a:ext cx="283912" cy="491004"/>
            <a:chOff x="1199403" y="5737436"/>
            <a:chExt cx="378549" cy="654672"/>
          </a:xfrm>
          <a:solidFill>
            <a:srgbClr val="002060"/>
          </a:solidFill>
        </p:grpSpPr>
        <p:sp>
          <p:nvSpPr>
            <p:cNvPr id="49" name="Прямоугольник 48"/>
            <p:cNvSpPr/>
            <p:nvPr/>
          </p:nvSpPr>
          <p:spPr>
            <a:xfrm>
              <a:off x="1199403" y="5737436"/>
              <a:ext cx="73085" cy="5276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  <p:sp>
          <p:nvSpPr>
            <p:cNvPr id="50" name="Стрелка вправо 49"/>
            <p:cNvSpPr/>
            <p:nvPr/>
          </p:nvSpPr>
          <p:spPr>
            <a:xfrm>
              <a:off x="1202756" y="5900001"/>
              <a:ext cx="375196" cy="492107"/>
            </a:xfrm>
            <a:prstGeom prst="right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09565328-7401-0C28-F59B-982019D47C15}"/>
              </a:ext>
            </a:extLst>
          </p:cNvPr>
          <p:cNvSpPr txBox="1"/>
          <p:nvPr/>
        </p:nvSpPr>
        <p:spPr>
          <a:xfrm>
            <a:off x="2039488" y="1383335"/>
            <a:ext cx="7096408" cy="306465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  <a:prstDash val="lgDash"/>
          </a:ln>
        </p:spPr>
        <p:txBody>
          <a:bodyPr wrap="square" lIns="68579" tIns="34289" rIns="68579" bIns="34289" rtlCol="0">
            <a:spAutoFit/>
          </a:bodyPr>
          <a:lstStyle>
            <a:defPPr>
              <a:defRPr lang="ru-RU"/>
            </a:defPPr>
            <a:lvl1pPr algn="ctr">
              <a:defRPr sz="3200" b="1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sz="1300" dirty="0">
                <a:solidFill>
                  <a:schemeClr val="bg1"/>
                </a:solidFill>
              </a:rPr>
              <a:t>2023 </a:t>
            </a:r>
            <a:r>
              <a:rPr lang="ru-RU" sz="1300" dirty="0" err="1">
                <a:solidFill>
                  <a:schemeClr val="bg1"/>
                </a:solidFill>
              </a:rPr>
              <a:t>жылдың</a:t>
            </a:r>
            <a:r>
              <a:rPr lang="ru-RU" sz="1300" dirty="0">
                <a:solidFill>
                  <a:schemeClr val="bg1"/>
                </a:solidFill>
              </a:rPr>
              <a:t> </a:t>
            </a:r>
            <a:r>
              <a:rPr lang="ru-RU" sz="1300" dirty="0" err="1">
                <a:solidFill>
                  <a:schemeClr val="bg1"/>
                </a:solidFill>
              </a:rPr>
              <a:t>соңына</a:t>
            </a:r>
            <a:r>
              <a:rPr lang="ru-RU" sz="1300" dirty="0">
                <a:solidFill>
                  <a:schemeClr val="bg1"/>
                </a:solidFill>
              </a:rPr>
              <a:t> </a:t>
            </a:r>
            <a:r>
              <a:rPr lang="ru-RU" sz="1300" dirty="0" err="1">
                <a:solidFill>
                  <a:schemeClr val="bg1"/>
                </a:solidFill>
              </a:rPr>
              <a:t>дейін</a:t>
            </a:r>
            <a:r>
              <a:rPr lang="ru-RU" sz="1300" dirty="0">
                <a:solidFill>
                  <a:schemeClr val="bg1"/>
                </a:solidFill>
              </a:rPr>
              <a:t> </a:t>
            </a:r>
            <a:r>
              <a:rPr lang="ru-RU" sz="1300" dirty="0" err="1">
                <a:solidFill>
                  <a:schemeClr val="bg1"/>
                </a:solidFill>
              </a:rPr>
              <a:t>өрт</a:t>
            </a:r>
            <a:r>
              <a:rPr lang="ru-RU" sz="1300" dirty="0">
                <a:solidFill>
                  <a:schemeClr val="bg1"/>
                </a:solidFill>
              </a:rPr>
              <a:t> </a:t>
            </a:r>
            <a:r>
              <a:rPr lang="ru-RU" sz="1300" dirty="0" err="1">
                <a:solidFill>
                  <a:schemeClr val="bg1"/>
                </a:solidFill>
              </a:rPr>
              <a:t>сөндіру</a:t>
            </a:r>
            <a:r>
              <a:rPr lang="ru-RU" sz="1300" dirty="0">
                <a:solidFill>
                  <a:schemeClr val="bg1"/>
                </a:solidFill>
              </a:rPr>
              <a:t> </a:t>
            </a:r>
            <a:r>
              <a:rPr lang="ru-RU" sz="1300" dirty="0" err="1">
                <a:solidFill>
                  <a:schemeClr val="bg1"/>
                </a:solidFill>
              </a:rPr>
              <a:t>қызметі</a:t>
            </a:r>
            <a:r>
              <a:rPr lang="ru-RU" sz="1300" dirty="0">
                <a:solidFill>
                  <a:schemeClr val="bg1"/>
                </a:solidFill>
              </a:rPr>
              <a:t> </a:t>
            </a:r>
            <a:r>
              <a:rPr lang="ru-RU" sz="1300" dirty="0" err="1">
                <a:solidFill>
                  <a:schemeClr val="bg1"/>
                </a:solidFill>
              </a:rPr>
              <a:t>үшін</a:t>
            </a:r>
            <a:r>
              <a:rPr lang="ru-RU" sz="1300" dirty="0">
                <a:solidFill>
                  <a:schemeClr val="bg1"/>
                </a:solidFill>
              </a:rPr>
              <a:t> </a:t>
            </a:r>
            <a:r>
              <a:rPr lang="ru-RU" sz="1300" dirty="0" err="1">
                <a:solidFill>
                  <a:schemeClr val="bg1"/>
                </a:solidFill>
              </a:rPr>
              <a:t>сатып</a:t>
            </a:r>
            <a:r>
              <a:rPr lang="ru-RU" sz="1300" dirty="0">
                <a:solidFill>
                  <a:schemeClr val="bg1"/>
                </a:solidFill>
              </a:rPr>
              <a:t> </a:t>
            </a:r>
            <a:r>
              <a:rPr lang="ru-RU" sz="1300" dirty="0" err="1">
                <a:solidFill>
                  <a:schemeClr val="bg1"/>
                </a:solidFill>
              </a:rPr>
              <a:t>алу</a:t>
            </a:r>
            <a:r>
              <a:rPr lang="ru-RU" sz="1300" dirty="0">
                <a:solidFill>
                  <a:schemeClr val="bg1"/>
                </a:solidFill>
              </a:rPr>
              <a:t> </a:t>
            </a:r>
            <a:r>
              <a:rPr lang="ru-RU" sz="1300" dirty="0" err="1">
                <a:solidFill>
                  <a:schemeClr val="bg1"/>
                </a:solidFill>
              </a:rPr>
              <a:t>жоспарлануда</a:t>
            </a:r>
            <a:endParaRPr lang="ru-RU" sz="1300" dirty="0">
              <a:solidFill>
                <a:schemeClr val="bg1"/>
              </a:solidFill>
            </a:endParaRPr>
          </a:p>
        </p:txBody>
      </p:sp>
      <p:sp>
        <p:nvSpPr>
          <p:cNvPr id="54" name="Прямоугольник: скругленные углы 9">
            <a:extLst>
              <a:ext uri="{FF2B5EF4-FFF2-40B4-BE49-F238E27FC236}">
                <a16:creationId xmlns:a16="http://schemas.microsoft.com/office/drawing/2014/main" id="{FEF22C2E-E2EA-2178-C972-02EA119FBC04}"/>
              </a:ext>
            </a:extLst>
          </p:cNvPr>
          <p:cNvSpPr/>
          <p:nvPr/>
        </p:nvSpPr>
        <p:spPr>
          <a:xfrm>
            <a:off x="2548567" y="2047934"/>
            <a:ext cx="1654007" cy="775329"/>
          </a:xfrm>
          <a:prstGeom prst="roundRect">
            <a:avLst>
              <a:gd name="adj" fmla="val 2993"/>
            </a:avLst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Rectangle 31"/>
          <p:cNvSpPr>
            <a:spLocks noChangeArrowheads="1"/>
          </p:cNvSpPr>
          <p:nvPr/>
        </p:nvSpPr>
        <p:spPr bwMode="auto">
          <a:xfrm>
            <a:off x="2717585" y="1848450"/>
            <a:ext cx="1417017" cy="433240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8486" tIns="34244" rIns="68486" bIns="34244" anchor="ctr"/>
          <a:lstStyle/>
          <a:p>
            <a:pPr algn="ctr" defTabSz="775094">
              <a:lnSpc>
                <a:spcPts val="2625"/>
              </a:lnSpc>
              <a:defRPr/>
            </a:pP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2852394" y="1735165"/>
            <a:ext cx="10793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338</a:t>
            </a:r>
            <a:endParaRPr lang="ru-RU" sz="1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2783651" y="2507678"/>
            <a:ext cx="1366080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05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(РБ 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05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88</a:t>
            </a:r>
            <a:r>
              <a:rPr lang="ru-RU" sz="105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ЖБ </a:t>
            </a:r>
            <a:r>
              <a:rPr lang="ru-RU" sz="105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ru-RU" sz="105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250</a:t>
            </a:r>
            <a:r>
              <a:rPr lang="ru-RU" sz="1050" b="1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300" b="1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8" name="Группа 57"/>
          <p:cNvGrpSpPr/>
          <p:nvPr/>
        </p:nvGrpSpPr>
        <p:grpSpPr>
          <a:xfrm>
            <a:off x="59433" y="1687877"/>
            <a:ext cx="283912" cy="1133974"/>
            <a:chOff x="1199403" y="5737436"/>
            <a:chExt cx="378549" cy="654672"/>
          </a:xfrm>
          <a:solidFill>
            <a:schemeClr val="accent1">
              <a:lumMod val="75000"/>
            </a:schemeClr>
          </a:solidFill>
        </p:grpSpPr>
        <p:sp>
          <p:nvSpPr>
            <p:cNvPr id="59" name="Прямоугольник 58"/>
            <p:cNvSpPr/>
            <p:nvPr/>
          </p:nvSpPr>
          <p:spPr>
            <a:xfrm>
              <a:off x="1199403" y="5737436"/>
              <a:ext cx="73085" cy="5276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  <p:sp>
          <p:nvSpPr>
            <p:cNvPr id="60" name="Стрелка вправо 59"/>
            <p:cNvSpPr/>
            <p:nvPr/>
          </p:nvSpPr>
          <p:spPr>
            <a:xfrm>
              <a:off x="1202756" y="5900001"/>
              <a:ext cx="375196" cy="492107"/>
            </a:xfrm>
            <a:prstGeom prst="right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</p:grpSp>
      <p:grpSp>
        <p:nvGrpSpPr>
          <p:cNvPr id="61" name="Группа 60"/>
          <p:cNvGrpSpPr/>
          <p:nvPr/>
        </p:nvGrpSpPr>
        <p:grpSpPr>
          <a:xfrm>
            <a:off x="2288510" y="1676715"/>
            <a:ext cx="283912" cy="1133974"/>
            <a:chOff x="1199403" y="5737436"/>
            <a:chExt cx="378549" cy="654672"/>
          </a:xfrm>
          <a:solidFill>
            <a:schemeClr val="accent1">
              <a:lumMod val="75000"/>
            </a:schemeClr>
          </a:solidFill>
        </p:grpSpPr>
        <p:sp>
          <p:nvSpPr>
            <p:cNvPr id="62" name="Прямоугольник 61"/>
            <p:cNvSpPr/>
            <p:nvPr/>
          </p:nvSpPr>
          <p:spPr>
            <a:xfrm>
              <a:off x="1199403" y="5737436"/>
              <a:ext cx="73085" cy="5276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  <p:sp>
          <p:nvSpPr>
            <p:cNvPr id="63" name="Стрелка вправо 62"/>
            <p:cNvSpPr/>
            <p:nvPr/>
          </p:nvSpPr>
          <p:spPr>
            <a:xfrm>
              <a:off x="1202756" y="5900001"/>
              <a:ext cx="375196" cy="492107"/>
            </a:xfrm>
            <a:prstGeom prst="right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</p:grpSp>
      <p:sp>
        <p:nvSpPr>
          <p:cNvPr id="64" name="Прямоугольник: скругленные углы 9">
            <a:extLst>
              <a:ext uri="{FF2B5EF4-FFF2-40B4-BE49-F238E27FC236}">
                <a16:creationId xmlns:a16="http://schemas.microsoft.com/office/drawing/2014/main" id="{FEF22C2E-E2EA-2178-C972-02EA119FBC04}"/>
              </a:ext>
            </a:extLst>
          </p:cNvPr>
          <p:cNvSpPr/>
          <p:nvPr/>
        </p:nvSpPr>
        <p:spPr>
          <a:xfrm>
            <a:off x="4717615" y="2034704"/>
            <a:ext cx="1959782" cy="775329"/>
          </a:xfrm>
          <a:prstGeom prst="roundRect">
            <a:avLst>
              <a:gd name="adj" fmla="val 2993"/>
            </a:avLst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6" name="Группа 65"/>
          <p:cNvGrpSpPr/>
          <p:nvPr/>
        </p:nvGrpSpPr>
        <p:grpSpPr>
          <a:xfrm>
            <a:off x="4423299" y="1674647"/>
            <a:ext cx="283912" cy="1133974"/>
            <a:chOff x="1199403" y="5737436"/>
            <a:chExt cx="378549" cy="654672"/>
          </a:xfrm>
          <a:solidFill>
            <a:schemeClr val="accent1">
              <a:lumMod val="75000"/>
            </a:schemeClr>
          </a:solidFill>
        </p:grpSpPr>
        <p:sp>
          <p:nvSpPr>
            <p:cNvPr id="67" name="Прямоугольник 66"/>
            <p:cNvSpPr/>
            <p:nvPr/>
          </p:nvSpPr>
          <p:spPr>
            <a:xfrm>
              <a:off x="1199403" y="5737436"/>
              <a:ext cx="73085" cy="527634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  <p:sp>
          <p:nvSpPr>
            <p:cNvPr id="68" name="Стрелка вправо 67"/>
            <p:cNvSpPr/>
            <p:nvPr/>
          </p:nvSpPr>
          <p:spPr>
            <a:xfrm>
              <a:off x="1202756" y="5900001"/>
              <a:ext cx="375196" cy="492107"/>
            </a:xfrm>
            <a:prstGeom prst="right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</p:grpSp>
      <p:sp>
        <p:nvSpPr>
          <p:cNvPr id="8" name="Прямоугольник 7"/>
          <p:cNvSpPr/>
          <p:nvPr/>
        </p:nvSpPr>
        <p:spPr>
          <a:xfrm>
            <a:off x="4972090" y="2256755"/>
            <a:ext cx="158601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бірлік</a:t>
            </a:r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құралдар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Rectangle 31"/>
          <p:cNvSpPr>
            <a:spLocks noChangeArrowheads="1"/>
          </p:cNvSpPr>
          <p:nvPr/>
        </p:nvSpPr>
        <p:spPr bwMode="auto">
          <a:xfrm>
            <a:off x="4825448" y="1969459"/>
            <a:ext cx="1726046" cy="239747"/>
          </a:xfrm>
          <a:prstGeom prst="rect">
            <a:avLst/>
          </a:prstGeom>
          <a:solidFill>
            <a:schemeClr val="bg1"/>
          </a:solidFill>
          <a:ln>
            <a:noFill/>
            <a:headEnd/>
            <a:tailEnd/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68486" tIns="34244" rIns="68486" bIns="34244" anchor="ctr"/>
          <a:lstStyle/>
          <a:p>
            <a:pPr algn="ctr" defTabSz="775094">
              <a:lnSpc>
                <a:spcPts val="2625"/>
              </a:lnSpc>
              <a:defRPr/>
            </a:pPr>
            <a:endParaRPr lang="ru-RU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4798340" y="1696487"/>
            <a:ext cx="17260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26 931 </a:t>
            </a:r>
          </a:p>
        </p:txBody>
      </p:sp>
      <p:pic>
        <p:nvPicPr>
          <p:cNvPr id="71" name="Рисунок 70">
            <a:extLst>
              <a:ext uri="{FF2B5EF4-FFF2-40B4-BE49-F238E27FC236}">
                <a16:creationId xmlns:a16="http://schemas.microsoft.com/office/drawing/2014/main" id="{9A2306F1-F4E3-4940-8C7A-8B5171A52F3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03" t="24874" r="70559" b="48788"/>
          <a:stretch/>
        </p:blipFill>
        <p:spPr>
          <a:xfrm>
            <a:off x="833955" y="4482495"/>
            <a:ext cx="730998" cy="661666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B972A93E-FF03-4F33-93CB-C0111A47F3D5}"/>
              </a:ext>
            </a:extLst>
          </p:cNvPr>
          <p:cNvSpPr txBox="1"/>
          <p:nvPr/>
        </p:nvSpPr>
        <p:spPr>
          <a:xfrm>
            <a:off x="1680784" y="3483774"/>
            <a:ext cx="3003869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100" b="1" dirty="0">
                <a:solidFill>
                  <a:srgbClr val="C00000"/>
                </a:solidFill>
                <a:latin typeface="Arial" panose="020B0604020202020204" pitchFamily="34" charset="0"/>
              </a:rPr>
              <a:t>1</a:t>
            </a:r>
            <a:r>
              <a:rPr lang="ru-RU" sz="135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</a:rPr>
              <a:t>су-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</a:rPr>
              <a:t>құтқару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</a:rPr>
              <a:t>станциясының</a:t>
            </a:r>
            <a:endParaRPr lang="aa-ET" sz="1350" dirty="0">
              <a:solidFill>
                <a:srgbClr val="002060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721F579-E90F-46BF-96A7-F7D781414B81}"/>
              </a:ext>
            </a:extLst>
          </p:cNvPr>
          <p:cNvSpPr txBox="1"/>
          <p:nvPr/>
        </p:nvSpPr>
        <p:spPr>
          <a:xfrm>
            <a:off x="654327" y="2209207"/>
            <a:ext cx="131244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бірлің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техника</a:t>
            </a:r>
            <a:endParaRPr lang="aa-ET" sz="120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46DAA0F-6582-4EE2-837B-A1930F8E8E33}"/>
              </a:ext>
            </a:extLst>
          </p:cNvPr>
          <p:cNvSpPr txBox="1"/>
          <p:nvPr/>
        </p:nvSpPr>
        <p:spPr>
          <a:xfrm>
            <a:off x="2843577" y="2225508"/>
            <a:ext cx="133097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бірлік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техника</a:t>
            </a:r>
            <a:endParaRPr lang="aa-ET" sz="1200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EF8101F-64BB-4CF9-B06A-F17D3DE4209F}"/>
              </a:ext>
            </a:extLst>
          </p:cNvPr>
          <p:cNvSpPr txBox="1"/>
          <p:nvPr/>
        </p:nvSpPr>
        <p:spPr>
          <a:xfrm>
            <a:off x="3172091" y="3254066"/>
            <a:ext cx="2215337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900"/>
              </a:lnSpc>
            </a:pPr>
            <a:r>
              <a:rPr lang="ru-RU" sz="900" i="1" dirty="0">
                <a:solidFill>
                  <a:srgbClr val="002060"/>
                </a:solidFill>
                <a:latin typeface="Arial" panose="020B0604020202020204" pitchFamily="34" charset="0"/>
              </a:rPr>
              <a:t>(Астана қ., Шымкент қ., БҚО, </a:t>
            </a:r>
            <a:r>
              <a:rPr lang="ru-RU" sz="900" i="1" dirty="0" err="1">
                <a:solidFill>
                  <a:srgbClr val="002060"/>
                </a:solidFill>
                <a:latin typeface="Arial" panose="020B0604020202020204" pitchFamily="34" charset="0"/>
              </a:rPr>
              <a:t>Түркістан</a:t>
            </a:r>
            <a:r>
              <a:rPr lang="ru-RU" sz="900" i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rgbClr val="002060"/>
                </a:solidFill>
                <a:latin typeface="Arial" panose="020B0604020202020204" pitchFamily="34" charset="0"/>
              </a:rPr>
              <a:t>және</a:t>
            </a:r>
            <a:r>
              <a:rPr lang="ru-RU" sz="900" i="1" dirty="0">
                <a:solidFill>
                  <a:srgbClr val="002060"/>
                </a:solidFill>
                <a:latin typeface="Arial" panose="020B0604020202020204" pitchFamily="34" charset="0"/>
              </a:rPr>
              <a:t> Алматы  обл.)</a:t>
            </a:r>
            <a:endParaRPr lang="aa-ET" sz="900" i="1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468B641B-8F15-49C7-90EF-0D22C4DF1946}"/>
              </a:ext>
            </a:extLst>
          </p:cNvPr>
          <p:cNvSpPr txBox="1"/>
          <p:nvPr/>
        </p:nvSpPr>
        <p:spPr>
          <a:xfrm>
            <a:off x="1695465" y="3037277"/>
            <a:ext cx="2030809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100" b="1" dirty="0">
                <a:solidFill>
                  <a:srgbClr val="C00000"/>
                </a:solidFill>
                <a:latin typeface="Arial" panose="020B0604020202020204" pitchFamily="34" charset="0"/>
              </a:rPr>
              <a:t>5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</a:rPr>
              <a:t>өрт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</a:rPr>
              <a:t>сөндіру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депосының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endParaRPr lang="aa-ET" sz="1200" b="1" dirty="0">
              <a:solidFill>
                <a:srgbClr val="002060"/>
              </a:solidFill>
              <a:latin typeface="Arial" panose="020B0604020202020204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BBB06E6-EB94-47B0-95FF-F7C5D6AA0F62}"/>
              </a:ext>
            </a:extLst>
          </p:cNvPr>
          <p:cNvSpPr txBox="1"/>
          <p:nvPr/>
        </p:nvSpPr>
        <p:spPr>
          <a:xfrm>
            <a:off x="3963680" y="3625134"/>
            <a:ext cx="1377219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900" i="1" dirty="0">
                <a:solidFill>
                  <a:srgbClr val="002060"/>
                </a:solidFill>
                <a:latin typeface="Arial" panose="020B0604020202020204" pitchFamily="34" charset="0"/>
              </a:rPr>
              <a:t>(Пестрое </a:t>
            </a:r>
            <a:r>
              <a:rPr lang="ru-RU" sz="900" i="1" dirty="0" err="1">
                <a:solidFill>
                  <a:srgbClr val="002060"/>
                </a:solidFill>
                <a:latin typeface="Arial" panose="020B0604020202020204" pitchFamily="34" charset="0"/>
              </a:rPr>
              <a:t>көлі</a:t>
            </a:r>
            <a:r>
              <a:rPr lang="ru-RU" sz="900" i="1" dirty="0">
                <a:solidFill>
                  <a:srgbClr val="002060"/>
                </a:solidFill>
                <a:latin typeface="Arial" panose="020B0604020202020204" pitchFamily="34" charset="0"/>
              </a:rPr>
              <a:t>, СҚО)</a:t>
            </a:r>
            <a:endParaRPr lang="aa-ET" sz="900" i="1" dirty="0">
              <a:solidFill>
                <a:srgbClr val="002060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A242FD2-2E34-4611-9801-DD5BDB4AB2C2}"/>
              </a:ext>
            </a:extLst>
          </p:cNvPr>
          <p:cNvSpPr txBox="1"/>
          <p:nvPr/>
        </p:nvSpPr>
        <p:spPr>
          <a:xfrm>
            <a:off x="6831741" y="1815744"/>
            <a:ext cx="2253974" cy="1077218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 </a:t>
            </a: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жылдан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бастап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жабдықтау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82 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%-</a:t>
            </a: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ға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дейін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өсті</a:t>
            </a:r>
            <a:endParaRPr lang="aa-ET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630003" y="3552547"/>
            <a:ext cx="200556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немесе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</a:rPr>
              <a:t>78% </a:t>
            </a:r>
            <a:r>
              <a:rPr lang="kk-KZ" sz="1200" b="1" dirty="0">
                <a:solidFill>
                  <a:srgbClr val="002060"/>
                </a:solidFill>
                <a:latin typeface="Arial" panose="020B0604020202020204" pitchFamily="34" charset="0"/>
              </a:rPr>
              <a:t>тиісті нормалардан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2205945" y="3198426"/>
            <a:ext cx="25546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7134059" y="2951015"/>
            <a:ext cx="5810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</a:rPr>
              <a:t>431</a:t>
            </a:r>
            <a:r>
              <a:rPr lang="ru-RU" sz="11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5568778" y="2923412"/>
            <a:ext cx="1911479" cy="490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600"/>
              </a:lnSpc>
            </a:pP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</a:rPr>
              <a:t>Өрт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</a:rPr>
              <a:t>сөндіру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 err="1">
                <a:solidFill>
                  <a:srgbClr val="002060"/>
                </a:solidFill>
                <a:latin typeface="Arial" panose="020B0604020202020204" pitchFamily="34" charset="0"/>
              </a:rPr>
              <a:t>деполарының</a:t>
            </a:r>
            <a:r>
              <a:rPr lang="ru-RU" sz="1200" b="1" dirty="0">
                <a:solidFill>
                  <a:srgbClr val="002060"/>
                </a:solidFill>
                <a:latin typeface="Arial" panose="020B0604020202020204" pitchFamily="34" charset="0"/>
              </a:rPr>
              <a:t> саны</a:t>
            </a:r>
            <a:endParaRPr lang="ru-RU" sz="1200" dirty="0"/>
          </a:p>
        </p:txBody>
      </p:sp>
      <p:sp>
        <p:nvSpPr>
          <p:cNvPr id="31" name="Стрелка вправо 30"/>
          <p:cNvSpPr/>
          <p:nvPr/>
        </p:nvSpPr>
        <p:spPr>
          <a:xfrm>
            <a:off x="5362091" y="2986701"/>
            <a:ext cx="213167" cy="904184"/>
          </a:xfrm>
          <a:prstGeom prst="rightArrow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Стрелка вправо 74"/>
          <p:cNvSpPr/>
          <p:nvPr/>
        </p:nvSpPr>
        <p:spPr>
          <a:xfrm rot="5400000">
            <a:off x="6499189" y="2703371"/>
            <a:ext cx="104608" cy="1456197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TextBox 73"/>
          <p:cNvSpPr txBox="1"/>
          <p:nvPr/>
        </p:nvSpPr>
        <p:spPr>
          <a:xfrm>
            <a:off x="730616" y="1057492"/>
            <a:ext cx="76152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2021-2023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жылдарға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731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бірлік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өрт-құтқару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техникасын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сатып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алу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жоспарланған</a:t>
            </a:r>
            <a:endParaRPr 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976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Прямоугольник 92"/>
          <p:cNvSpPr/>
          <p:nvPr/>
        </p:nvSpPr>
        <p:spPr>
          <a:xfrm>
            <a:off x="-1" y="1188895"/>
            <a:ext cx="6924256" cy="5393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D3E87F-EDFE-4518-9B8D-71ECA0C6283B}"/>
              </a:ext>
            </a:extLst>
          </p:cNvPr>
          <p:cNvSpPr txBox="1"/>
          <p:nvPr/>
        </p:nvSpPr>
        <p:spPr>
          <a:xfrm>
            <a:off x="964407" y="30486"/>
            <a:ext cx="6850856" cy="369302"/>
          </a:xfrm>
          <a:prstGeom prst="rect">
            <a:avLst/>
          </a:prstGeom>
          <a:noFill/>
        </p:spPr>
        <p:txBody>
          <a:bodyPr wrap="square" lIns="91412" tIns="45705" rIns="91412" bIns="45705" rtlCol="0">
            <a:spAutoFit/>
          </a:bodyPr>
          <a:lstStyle>
            <a:defPPr>
              <a:defRPr lang="en-US"/>
            </a:defPPr>
            <a:lvl1pPr algn="ctr">
              <a:defRPr sz="1800" b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291521"/>
            <a:r>
              <a:rPr lang="ru-RU" dirty="0"/>
              <a:t>МЕМЛЕКЕТТІК МАТЕРИАЛДЫҚ РЕЗЕРВ</a:t>
            </a:r>
            <a:endParaRPr lang="kk-KZ" dirty="0"/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7CF395D9-8F65-4913-BD13-8086B34BC488}"/>
              </a:ext>
            </a:extLst>
          </p:cNvPr>
          <p:cNvCxnSpPr>
            <a:cxnSpLocks/>
          </p:cNvCxnSpPr>
          <p:nvPr/>
        </p:nvCxnSpPr>
        <p:spPr>
          <a:xfrm>
            <a:off x="8103" y="427092"/>
            <a:ext cx="9135897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id="{E0D534DE-2D5F-41BB-B3A6-B980B598BEA9}"/>
              </a:ext>
            </a:extLst>
          </p:cNvPr>
          <p:cNvSpPr/>
          <p:nvPr/>
        </p:nvSpPr>
        <p:spPr>
          <a:xfrm>
            <a:off x="114807" y="3386269"/>
            <a:ext cx="4295269" cy="150250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ru-RU" sz="667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id="{C3AB00F7-FF8F-413E-BF15-320F4ACBFC88}"/>
              </a:ext>
            </a:extLst>
          </p:cNvPr>
          <p:cNvSpPr/>
          <p:nvPr/>
        </p:nvSpPr>
        <p:spPr>
          <a:xfrm>
            <a:off x="241110" y="3826489"/>
            <a:ext cx="3085675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57175" indent="-257175">
              <a:buFont typeface="Wingdings" panose="05000000000000000000" pitchFamily="2" charset="2"/>
              <a:buChar char="ü"/>
            </a:pPr>
            <a:r>
              <a:rPr lang="ru-RU" sz="1600" b="1" dirty="0" err="1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Түркия</a:t>
            </a:r>
            <a:r>
              <a:rPr lang="ru-RU" sz="16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b="1" dirty="0" err="1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Республикасына</a:t>
            </a:r>
            <a:endParaRPr lang="ru-RU" sz="1600" b="1" dirty="0">
              <a:solidFill>
                <a:srgbClr val="0051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Нашивка 58"/>
          <p:cNvSpPr/>
          <p:nvPr/>
        </p:nvSpPr>
        <p:spPr>
          <a:xfrm>
            <a:off x="2021928" y="2981827"/>
            <a:ext cx="2380843" cy="732939"/>
          </a:xfrm>
          <a:prstGeom prst="chevron">
            <a:avLst>
              <a:gd name="adj" fmla="val 23530"/>
            </a:avLst>
          </a:prstGeom>
          <a:solidFill>
            <a:srgbClr val="00518E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r"/>
            <a:endParaRPr lang="ru-RU" sz="105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Прямоугольник 59">
            <a:extLst>
              <a:ext uri="{FF2B5EF4-FFF2-40B4-BE49-F238E27FC236}">
                <a16:creationId xmlns:a16="http://schemas.microsoft.com/office/drawing/2014/main" id="{EE5A4A53-5CB7-4BAF-9630-96F62B4BCD33}"/>
              </a:ext>
            </a:extLst>
          </p:cNvPr>
          <p:cNvSpPr/>
          <p:nvPr/>
        </p:nvSpPr>
        <p:spPr>
          <a:xfrm>
            <a:off x="2108041" y="2899328"/>
            <a:ext cx="2262337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1,3</a:t>
            </a:r>
            <a:r>
              <a:rPr lang="ru-RU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spc="-1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млрд.тг</a:t>
            </a:r>
            <a:r>
              <a:rPr lang="ru-RU" sz="1400" spc="-1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1400" spc="-1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сомаға</a:t>
            </a:r>
            <a:endParaRPr lang="ru-RU" sz="1400" spc="-1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i="1" spc="-1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(2022 ж. - </a:t>
            </a:r>
            <a:r>
              <a:rPr lang="ru-RU" sz="1200" b="1" i="1" spc="-1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309,3</a:t>
            </a:r>
            <a:r>
              <a:rPr lang="ru-RU" sz="1200" i="1" spc="-1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spc="-1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млн.тг</a:t>
            </a:r>
            <a:r>
              <a:rPr lang="ru-RU" sz="1200" i="1" spc="-1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algn="ctr"/>
            <a:r>
              <a:rPr lang="ru-RU" sz="1200" i="1" spc="-1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(2021 ж. - </a:t>
            </a:r>
            <a:r>
              <a:rPr lang="ru-RU" sz="1200" b="1" i="1" spc="-1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3,7</a:t>
            </a:r>
            <a:r>
              <a:rPr lang="ru-RU" sz="1200" i="1" spc="-1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spc="-1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млрд.тг</a:t>
            </a:r>
            <a:r>
              <a:rPr lang="ru-RU" sz="1200" i="1" spc="-1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algn="ctr"/>
            <a:endParaRPr lang="ru-RU" sz="1400" spc="-1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Oval 9">
            <a:extLst>
              <a:ext uri="{FF2B5EF4-FFF2-40B4-BE49-F238E27FC236}">
                <a16:creationId xmlns:a16="http://schemas.microsoft.com/office/drawing/2014/main" id="{194E2F19-8852-4DC1-9562-D324F80D3724}"/>
              </a:ext>
            </a:extLst>
          </p:cNvPr>
          <p:cNvSpPr/>
          <p:nvPr/>
        </p:nvSpPr>
        <p:spPr>
          <a:xfrm>
            <a:off x="296177" y="3011164"/>
            <a:ext cx="2063514" cy="749768"/>
          </a:xfrm>
          <a:prstGeom prst="ellipse">
            <a:avLst/>
          </a:prstGeom>
          <a:solidFill>
            <a:schemeClr val="bg1"/>
          </a:solidFill>
          <a:ln>
            <a:solidFill>
              <a:srgbClr val="0051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2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ГУМАНИТАРЛЫҚ КӨМЕК КӨРСЕТІЛДІ</a:t>
            </a:r>
          </a:p>
        </p:txBody>
      </p: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id="{C3AB00F7-FF8F-413E-BF15-320F4ACBFC88}"/>
              </a:ext>
            </a:extLst>
          </p:cNvPr>
          <p:cNvSpPr/>
          <p:nvPr/>
        </p:nvSpPr>
        <p:spPr>
          <a:xfrm>
            <a:off x="241109" y="4101823"/>
            <a:ext cx="3873691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57175" indent="-257175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Сирия Араб </a:t>
            </a:r>
            <a:r>
              <a:rPr lang="ru-RU" sz="1600" b="1" dirty="0" err="1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Республикасына</a:t>
            </a:r>
            <a:endParaRPr lang="ru-RU" sz="1600" b="1" dirty="0">
              <a:solidFill>
                <a:srgbClr val="0051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Прямоугольник 64">
            <a:extLst>
              <a:ext uri="{FF2B5EF4-FFF2-40B4-BE49-F238E27FC236}">
                <a16:creationId xmlns:a16="http://schemas.microsoft.com/office/drawing/2014/main" id="{C3AB00F7-FF8F-413E-BF15-320F4ACBFC88}"/>
              </a:ext>
            </a:extLst>
          </p:cNvPr>
          <p:cNvSpPr/>
          <p:nvPr/>
        </p:nvSpPr>
        <p:spPr>
          <a:xfrm>
            <a:off x="241109" y="4369643"/>
            <a:ext cx="2998101" cy="3385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57175" indent="-257175">
              <a:buFont typeface="Wingdings" panose="05000000000000000000" pitchFamily="2" charset="2"/>
              <a:buChar char="ü"/>
            </a:pPr>
            <a:r>
              <a:rPr lang="ru-RU" sz="1600" b="1" dirty="0" err="1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Ауғанстанға</a:t>
            </a:r>
            <a:endParaRPr lang="ru-RU" sz="600" b="1" baseline="2000" dirty="0">
              <a:solidFill>
                <a:srgbClr val="0051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116952" y="516738"/>
            <a:ext cx="8968193" cy="466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15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РЕСПУБЛИКАЛЫҚ БЮДЖЕТТЕН </a:t>
            </a:r>
            <a:r>
              <a:rPr lang="ru-RU" sz="27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16</a:t>
            </a:r>
            <a:r>
              <a:rPr lang="ru-RU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млрд.</a:t>
            </a:r>
            <a:r>
              <a:rPr lang="ru-RU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7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760</a:t>
            </a:r>
            <a:r>
              <a:rPr lang="ru-RU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5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млн. </a:t>
            </a:r>
            <a:r>
              <a:rPr lang="ru-RU" sz="1500" b="1" dirty="0" err="1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тг</a:t>
            </a:r>
            <a:r>
              <a:rPr lang="ru-RU" sz="15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БӨЛІНДІ</a:t>
            </a:r>
          </a:p>
        </p:txBody>
      </p:sp>
      <p:sp>
        <p:nvSpPr>
          <p:cNvPr id="68" name="Rectangle 24">
            <a:extLst>
              <a:ext uri="{FF2B5EF4-FFF2-40B4-BE49-F238E27FC236}">
                <a16:creationId xmlns:a16="http://schemas.microsoft.com/office/drawing/2014/main" id="{BE978A03-E1E4-4573-8FAE-093A5606C8D9}"/>
              </a:ext>
            </a:extLst>
          </p:cNvPr>
          <p:cNvSpPr/>
          <p:nvPr/>
        </p:nvSpPr>
        <p:spPr>
          <a:xfrm rot="16200000" flipH="1">
            <a:off x="4546855" y="-2982934"/>
            <a:ext cx="50291" cy="7927367"/>
          </a:xfrm>
          <a:prstGeom prst="rect">
            <a:avLst/>
          </a:prstGeom>
          <a:pattFill prst="dkUpDiag">
            <a:fgClr>
              <a:srgbClr val="95C7F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Нашивка 74"/>
          <p:cNvSpPr/>
          <p:nvPr/>
        </p:nvSpPr>
        <p:spPr>
          <a:xfrm>
            <a:off x="1871810" y="2038602"/>
            <a:ext cx="2389507" cy="589491"/>
          </a:xfrm>
          <a:prstGeom prst="chevron">
            <a:avLst>
              <a:gd name="adj" fmla="val 26755"/>
            </a:avLst>
          </a:prstGeom>
          <a:solidFill>
            <a:srgbClr val="00518E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05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Нашивка 77"/>
          <p:cNvSpPr/>
          <p:nvPr/>
        </p:nvSpPr>
        <p:spPr>
          <a:xfrm>
            <a:off x="4244211" y="2044313"/>
            <a:ext cx="1650275" cy="583780"/>
          </a:xfrm>
          <a:prstGeom prst="chevron">
            <a:avLst>
              <a:gd name="adj" fmla="val 26755"/>
            </a:avLst>
          </a:prstGeom>
          <a:solidFill>
            <a:schemeClr val="bg2">
              <a:lumMod val="65000"/>
            </a:schemeClr>
          </a:solidFill>
          <a:ln>
            <a:solidFill>
              <a:srgbClr val="0051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05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object 10"/>
          <p:cNvSpPr txBox="1"/>
          <p:nvPr/>
        </p:nvSpPr>
        <p:spPr>
          <a:xfrm>
            <a:off x="4239784" y="2052725"/>
            <a:ext cx="1611665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5879" algn="ctr"/>
            <a:r>
              <a:rPr lang="ru-RU" sz="2000" b="1" spc="-1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</a:t>
            </a:r>
          </a:p>
          <a:p>
            <a:pPr marL="55879" algn="ctr"/>
            <a:r>
              <a:rPr lang="ru-RU" sz="1200" b="1" spc="-1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сақтау</a:t>
            </a:r>
            <a:r>
              <a:rPr lang="ru-RU" sz="1200" b="1" spc="-1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spc="-1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пунктінде</a:t>
            </a:r>
            <a:endParaRPr sz="7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0" name="object 10"/>
          <p:cNvSpPr txBox="1"/>
          <p:nvPr/>
        </p:nvSpPr>
        <p:spPr>
          <a:xfrm>
            <a:off x="1895566" y="1991169"/>
            <a:ext cx="2307042" cy="61555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5879" algn="ctr"/>
            <a:r>
              <a:rPr lang="ru-RU" sz="1600" b="1" spc="-1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РГП «Резерв» </a:t>
            </a:r>
            <a:r>
              <a:rPr lang="ru-RU" sz="2400" b="1" spc="-1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ru-RU" sz="1600" b="1" spc="-1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филиалында</a:t>
            </a:r>
            <a:endParaRPr sz="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Прямоугольник 90"/>
          <p:cNvSpPr/>
          <p:nvPr/>
        </p:nvSpPr>
        <p:spPr>
          <a:xfrm>
            <a:off x="-45228" y="1330475"/>
            <a:ext cx="6838565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 Ж. ҮКІМЕТ ЖАҢА НОМЕНКЛАТУРАНЫ БЕКІТТІ</a:t>
            </a:r>
          </a:p>
        </p:txBody>
      </p:sp>
      <p:sp>
        <p:nvSpPr>
          <p:cNvPr id="92" name="Прямоугольник 91"/>
          <p:cNvSpPr/>
          <p:nvPr/>
        </p:nvSpPr>
        <p:spPr>
          <a:xfrm>
            <a:off x="47073" y="1975556"/>
            <a:ext cx="1762777" cy="7155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350" b="1" dirty="0" err="1">
                <a:latin typeface="Arial" panose="020B0604020202020204" pitchFamily="34" charset="0"/>
                <a:cs typeface="Arial" panose="020B0604020202020204" pitchFamily="34" charset="0"/>
              </a:rPr>
              <a:t>Материалдық</a:t>
            </a:r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b="1" dirty="0" err="1">
                <a:latin typeface="Arial" panose="020B0604020202020204" pitchFamily="34" charset="0"/>
                <a:cs typeface="Arial" panose="020B0604020202020204" pitchFamily="34" charset="0"/>
              </a:rPr>
              <a:t>құндылықтар</a:t>
            </a:r>
            <a:r>
              <a:rPr lang="ru-RU" sz="135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350" b="1" dirty="0" err="1">
                <a:latin typeface="Arial" panose="020B0604020202020204" pitchFamily="34" charset="0"/>
                <a:cs typeface="Arial" panose="020B0604020202020204" pitchFamily="34" charset="0"/>
              </a:rPr>
              <a:t>орналастырылған</a:t>
            </a:r>
            <a:endParaRPr lang="ru-RU" sz="13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Нашивка 94"/>
          <p:cNvSpPr/>
          <p:nvPr/>
        </p:nvSpPr>
        <p:spPr>
          <a:xfrm>
            <a:off x="15207" y="1963663"/>
            <a:ext cx="1862377" cy="750047"/>
          </a:xfrm>
          <a:prstGeom prst="chevron">
            <a:avLst>
              <a:gd name="adj" fmla="val 26755"/>
            </a:avLst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05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6" name="Нашивка 95"/>
          <p:cNvSpPr/>
          <p:nvPr/>
        </p:nvSpPr>
        <p:spPr>
          <a:xfrm>
            <a:off x="5888625" y="1963663"/>
            <a:ext cx="3175676" cy="750047"/>
          </a:xfrm>
          <a:prstGeom prst="chevron">
            <a:avLst>
              <a:gd name="adj" fmla="val 26755"/>
            </a:avLst>
          </a:prstGeom>
          <a:noFill/>
          <a:ln>
            <a:solidFill>
              <a:srgbClr val="0051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105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Прямоугольник 110"/>
          <p:cNvSpPr/>
          <p:nvPr/>
        </p:nvSpPr>
        <p:spPr>
          <a:xfrm>
            <a:off x="4763613" y="3095461"/>
            <a:ext cx="4300688" cy="576017"/>
          </a:xfrm>
          <a:prstGeom prst="rect">
            <a:avLst/>
          </a:prstGeom>
          <a:solidFill>
            <a:srgbClr val="0051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Прямоугольник 111"/>
          <p:cNvSpPr/>
          <p:nvPr/>
        </p:nvSpPr>
        <p:spPr>
          <a:xfrm>
            <a:off x="4776706" y="3046132"/>
            <a:ext cx="43758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ағымдағы</a:t>
            </a:r>
            <a:r>
              <a: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жылдың</a:t>
            </a:r>
            <a:r>
              <a: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басынан</a:t>
            </a:r>
            <a:r>
              <a: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табиғи</a:t>
            </a:r>
            <a:r>
              <a: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сипаттағы</a:t>
            </a:r>
            <a:r>
              <a: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ТЖ </a:t>
            </a:r>
            <a:r>
              <a:rPr lang="ru-RU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алдын</a:t>
            </a:r>
            <a:r>
              <a: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</a:t>
            </a:r>
            <a:r>
              <a: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шаралар</a:t>
            </a:r>
            <a:r>
              <a: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қабылдау</a:t>
            </a:r>
            <a:r>
              <a: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үшін</a:t>
            </a:r>
            <a:r>
              <a: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материалдық</a:t>
            </a:r>
            <a:r>
              <a: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құндылықтар</a:t>
            </a:r>
            <a:r>
              <a: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шығару</a:t>
            </a:r>
            <a:r>
              <a: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жүзеге</a:t>
            </a:r>
            <a:r>
              <a:rPr lang="ru-RU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асырылды</a:t>
            </a:r>
            <a:endParaRPr lang="ru-RU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5" name="Скругленный прямоугольник 114"/>
          <p:cNvSpPr/>
          <p:nvPr/>
        </p:nvSpPr>
        <p:spPr bwMode="auto">
          <a:xfrm>
            <a:off x="7825786" y="4328533"/>
            <a:ext cx="1182173" cy="268127"/>
          </a:xfrm>
          <a:prstGeom prst="roundRect">
            <a:avLst/>
          </a:prstGeom>
          <a:solidFill>
            <a:srgbClr val="00518E"/>
          </a:solidFill>
          <a:ln w="19050">
            <a:noFill/>
            <a:round/>
            <a:headEnd/>
            <a:tailEnd/>
          </a:ln>
        </p:spPr>
        <p:txBody>
          <a:bodyPr vert="horz" wrap="none" lIns="68580" tIns="34290" rIns="68580" bIns="3429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ru-RU" sz="9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6" name="Прямоугольник 115">
            <a:extLst>
              <a:ext uri="{FF2B5EF4-FFF2-40B4-BE49-F238E27FC236}">
                <a16:creationId xmlns:a16="http://schemas.microsoft.com/office/drawing/2014/main" id="{E0D534DE-2D5F-41BB-B3A6-B980B598BEA9}"/>
              </a:ext>
            </a:extLst>
          </p:cNvPr>
          <p:cNvSpPr/>
          <p:nvPr/>
        </p:nvSpPr>
        <p:spPr>
          <a:xfrm>
            <a:off x="4765248" y="4018660"/>
            <a:ext cx="4299053" cy="837058"/>
          </a:xfrm>
          <a:prstGeom prst="rect">
            <a:avLst/>
          </a:prstGeom>
          <a:noFill/>
          <a:ln>
            <a:solidFill>
              <a:srgbClr val="0051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 sz="5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8" name="Нашивка 117"/>
          <p:cNvSpPr/>
          <p:nvPr/>
        </p:nvSpPr>
        <p:spPr>
          <a:xfrm>
            <a:off x="4819317" y="4216011"/>
            <a:ext cx="2058179" cy="444239"/>
          </a:xfrm>
          <a:prstGeom prst="chevron">
            <a:avLst/>
          </a:prstGeom>
          <a:pattFill prst="ltDnDiag">
            <a:fgClr>
              <a:schemeClr val="accent3">
                <a:lumMod val="40000"/>
                <a:lumOff val="60000"/>
              </a:schemeClr>
            </a:fgClr>
            <a:bgClr>
              <a:schemeClr val="bg1"/>
            </a:bgClr>
          </a:pattFill>
          <a:ln>
            <a:solidFill>
              <a:srgbClr val="0051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/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9" name="Oval 51">
            <a:extLst>
              <a:ext uri="{FF2B5EF4-FFF2-40B4-BE49-F238E27FC236}">
                <a16:creationId xmlns:a16="http://schemas.microsoft.com/office/drawing/2014/main" id="{DA3A7F9F-9155-4236-887C-732458EBDDC0}"/>
              </a:ext>
            </a:extLst>
          </p:cNvPr>
          <p:cNvSpPr/>
          <p:nvPr/>
        </p:nvSpPr>
        <p:spPr bwMode="auto">
          <a:xfrm>
            <a:off x="4546362" y="4207238"/>
            <a:ext cx="475048" cy="474617"/>
          </a:xfrm>
          <a:prstGeom prst="ellipse">
            <a:avLst/>
          </a:prstGeom>
          <a:solidFill>
            <a:srgbClr val="00518E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algn="ctr"/>
            <a:endParaRPr lang="en-US" sz="15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0" name="Группа 99">
            <a:extLst>
              <a:ext uri="{FF2B5EF4-FFF2-40B4-BE49-F238E27FC236}">
                <a16:creationId xmlns:a16="http://schemas.microsoft.com/office/drawing/2014/main" id="{5A6E5B14-42E7-49CD-8BD8-68D3E398C3C7}"/>
              </a:ext>
            </a:extLst>
          </p:cNvPr>
          <p:cNvGrpSpPr>
            <a:grpSpLocks/>
          </p:cNvGrpSpPr>
          <p:nvPr/>
        </p:nvGrpSpPr>
        <p:grpSpPr bwMode="auto">
          <a:xfrm rot="10800000" flipH="1">
            <a:off x="6955587" y="4334437"/>
            <a:ext cx="325491" cy="211361"/>
            <a:chOff x="5050779" y="1509126"/>
            <a:chExt cx="457330" cy="630576"/>
          </a:xfrm>
          <a:solidFill>
            <a:schemeClr val="accent2"/>
          </a:solidFill>
        </p:grpSpPr>
        <p:sp>
          <p:nvSpPr>
            <p:cNvPr id="124" name="Chevron2">
              <a:extLst>
                <a:ext uri="{FF2B5EF4-FFF2-40B4-BE49-F238E27FC236}">
                  <a16:creationId xmlns:a16="http://schemas.microsoft.com/office/drawing/2014/main" id="{A774A691-1701-4FF3-8CE6-C8E3CE32FFB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050779" y="1548298"/>
              <a:ext cx="243907" cy="552232"/>
            </a:xfrm>
            <a:custGeom>
              <a:avLst/>
              <a:gdLst/>
              <a:ahLst/>
              <a:cxnLst/>
              <a:rect l="0" t="0" r="0" b="0"/>
              <a:pathLst>
                <a:path w="2984501" h="5080001">
                  <a:moveTo>
                    <a:pt x="0" y="0"/>
                  </a:moveTo>
                  <a:lnTo>
                    <a:pt x="1524000" y="0"/>
                  </a:lnTo>
                  <a:lnTo>
                    <a:pt x="2984500" y="2540000"/>
                  </a:lnTo>
                  <a:lnTo>
                    <a:pt x="1524000" y="5080000"/>
                  </a:lnTo>
                  <a:lnTo>
                    <a:pt x="0" y="5080000"/>
                  </a:lnTo>
                  <a:lnTo>
                    <a:pt x="1460500" y="2540000"/>
                  </a:lnTo>
                  <a:close/>
                </a:path>
              </a:pathLst>
            </a:custGeom>
            <a:solidFill>
              <a:srgbClr val="FFC000"/>
            </a:solidFill>
            <a:ln w="9525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354">
                <a:defRPr/>
              </a:pPr>
              <a:endParaRPr lang="en-US" sz="825" dirty="0" err="1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  <a:sym typeface="Arial"/>
              </a:endParaRPr>
            </a:p>
          </p:txBody>
        </p:sp>
        <p:sp>
          <p:nvSpPr>
            <p:cNvPr id="125" name="Chevron2">
              <a:extLst>
                <a:ext uri="{FF2B5EF4-FFF2-40B4-BE49-F238E27FC236}">
                  <a16:creationId xmlns:a16="http://schemas.microsoft.com/office/drawing/2014/main" id="{E487CAA0-057E-43E5-968C-B4F7D3FFFBA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29902" y="1509126"/>
              <a:ext cx="278207" cy="630576"/>
            </a:xfrm>
            <a:custGeom>
              <a:avLst/>
              <a:gdLst/>
              <a:ahLst/>
              <a:cxnLst/>
              <a:rect l="0" t="0" r="0" b="0"/>
              <a:pathLst>
                <a:path w="2984501" h="5080001">
                  <a:moveTo>
                    <a:pt x="0" y="0"/>
                  </a:moveTo>
                  <a:lnTo>
                    <a:pt x="1524000" y="0"/>
                  </a:lnTo>
                  <a:lnTo>
                    <a:pt x="2984500" y="2540000"/>
                  </a:lnTo>
                  <a:lnTo>
                    <a:pt x="1524000" y="5080000"/>
                  </a:lnTo>
                  <a:lnTo>
                    <a:pt x="0" y="5080000"/>
                  </a:lnTo>
                  <a:lnTo>
                    <a:pt x="1460500" y="254000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354">
                <a:defRPr/>
              </a:pPr>
              <a:endParaRPr lang="en-US" sz="825" dirty="0" err="1">
                <a:solidFill>
                  <a:srgbClr val="000000"/>
                </a:solidFill>
                <a:latin typeface="Arial" panose="020B0604020202020204" pitchFamily="34" charset="0"/>
                <a:ea typeface="ＭＳ Ｐゴシック"/>
                <a:cs typeface="Arial" panose="020B0604020202020204" pitchFamily="34" charset="0"/>
                <a:sym typeface="Arial"/>
              </a:endParaRPr>
            </a:p>
          </p:txBody>
        </p:sp>
      </p:grpSp>
      <p:sp>
        <p:nvSpPr>
          <p:cNvPr id="121" name="Oval 51">
            <a:extLst>
              <a:ext uri="{FF2B5EF4-FFF2-40B4-BE49-F238E27FC236}">
                <a16:creationId xmlns:a16="http://schemas.microsoft.com/office/drawing/2014/main" id="{DA3A7F9F-9155-4236-887C-732458EBDDC0}"/>
              </a:ext>
            </a:extLst>
          </p:cNvPr>
          <p:cNvSpPr/>
          <p:nvPr/>
        </p:nvSpPr>
        <p:spPr bwMode="auto">
          <a:xfrm>
            <a:off x="7383039" y="4097036"/>
            <a:ext cx="695518" cy="694888"/>
          </a:xfrm>
          <a:prstGeom prst="ellipse">
            <a:avLst/>
          </a:prstGeom>
          <a:solidFill>
            <a:srgbClr val="00518E"/>
          </a:solidFill>
          <a:ln w="19050">
            <a:solidFill>
              <a:schemeClr val="bg1"/>
            </a:solidFill>
            <a:round/>
            <a:headEnd/>
            <a:tailEnd/>
          </a:ln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</a:bodyPr>
          <a:lstStyle/>
          <a:p>
            <a:pPr algn="ctr"/>
            <a:r>
              <a:rPr lang="ru-RU" sz="24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77,9</a:t>
            </a:r>
            <a:endParaRPr lang="en-US" sz="24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8108771" y="4319661"/>
            <a:ext cx="9253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млрд. </a:t>
            </a:r>
            <a:r>
              <a:rPr lang="ru-RU" sz="1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тг</a:t>
            </a:r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7" name="Прямоугольник 126"/>
          <p:cNvSpPr/>
          <p:nvPr/>
        </p:nvSpPr>
        <p:spPr>
          <a:xfrm>
            <a:off x="4852824" y="4272400"/>
            <a:ext cx="2102762" cy="3744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050"/>
              </a:lnSpc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Абай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Маңғыстау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облыстарына</a:t>
            </a: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Стрелка вниз 127"/>
          <p:cNvSpPr/>
          <p:nvPr/>
        </p:nvSpPr>
        <p:spPr>
          <a:xfrm>
            <a:off x="5743234" y="3706405"/>
            <a:ext cx="2583111" cy="277613"/>
          </a:xfrm>
          <a:prstGeom prst="downArrow">
            <a:avLst/>
          </a:prstGeom>
          <a:solidFill>
            <a:srgbClr val="00518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350"/>
          </a:p>
        </p:txBody>
      </p:sp>
      <p:sp>
        <p:nvSpPr>
          <p:cNvPr id="129" name="object 2"/>
          <p:cNvSpPr/>
          <p:nvPr/>
        </p:nvSpPr>
        <p:spPr>
          <a:xfrm>
            <a:off x="4591857" y="4328534"/>
            <a:ext cx="388736" cy="116955"/>
          </a:xfrm>
          <a:prstGeom prst="rect">
            <a:avLst/>
          </a:prstGeom>
          <a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ackgroundRemoval t="0" b="100000" l="0" r="100000">
                          <a14:backgroundMark x1="7143" y1="3571" x2="7143" y2="3571"/>
                          <a14:backgroundMark x1="90000" y1="94643" x2="90000" y2="94643"/>
                          <a14:backgroundMark x1="98571" y1="71429" x2="98571" y2="71429"/>
                          <a14:backgroundMark x1="95714" y1="55357" x2="95714" y2="55357"/>
                          <a14:backgroundMark x1="97143" y1="42857" x2="97143" y2="42857"/>
                          <a14:backgroundMark x1="2857" y1="30357" x2="2857" y2="30357"/>
                          <a14:backgroundMark x1="2857" y1="44643" x2="2857" y2="44643"/>
                          <a14:backgroundMark x1="2857" y1="60714" x2="2857" y2="60714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pPr defTabSz="387102" eaLnBrk="0" fontAlgn="base" hangingPunct="0">
              <a:spcBef>
                <a:spcPct val="0"/>
              </a:spcBef>
              <a:spcAft>
                <a:spcPct val="0"/>
              </a:spcAft>
            </a:pPr>
            <a:endParaRPr sz="76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1FDBBAF1-86EA-DC69-75EA-1527E544EB60}"/>
              </a:ext>
            </a:extLst>
          </p:cNvPr>
          <p:cNvSpPr txBox="1"/>
          <p:nvPr/>
        </p:nvSpPr>
        <p:spPr>
          <a:xfrm>
            <a:off x="8850032" y="4937314"/>
            <a:ext cx="30248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9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Oval 51">
            <a:extLst>
              <a:ext uri="{FF2B5EF4-FFF2-40B4-BE49-F238E27FC236}">
                <a16:creationId xmlns:a16="http://schemas.microsoft.com/office/drawing/2014/main" id="{DA3A7F9F-9155-4236-887C-732458EBDDC0}"/>
              </a:ext>
            </a:extLst>
          </p:cNvPr>
          <p:cNvSpPr/>
          <p:nvPr/>
        </p:nvSpPr>
        <p:spPr bwMode="auto">
          <a:xfrm>
            <a:off x="8194194" y="4458160"/>
            <a:ext cx="754467" cy="387266"/>
          </a:xfrm>
          <a:prstGeom prst="ellipse">
            <a:avLst/>
          </a:prstGeom>
          <a:noFill/>
          <a:ln w="19050">
            <a:noFill/>
            <a:round/>
            <a:headEnd/>
            <a:tailEnd/>
          </a:ln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050" b="1" dirty="0" err="1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сомасына</a:t>
            </a:r>
            <a:endParaRPr lang="en-US" sz="1050" b="1" dirty="0">
              <a:solidFill>
                <a:srgbClr val="0051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9551E23-1ACB-4CC2-BA40-B45A58A4178D}"/>
              </a:ext>
            </a:extLst>
          </p:cNvPr>
          <p:cNvSpPr txBox="1"/>
          <p:nvPr/>
        </p:nvSpPr>
        <p:spPr>
          <a:xfrm>
            <a:off x="6050314" y="1954921"/>
            <a:ext cx="298377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1200" b="1" spc="-1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жұмылдыру</a:t>
            </a:r>
            <a:r>
              <a:rPr lang="ru-KZ" sz="12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200" b="1" spc="-1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резерві</a:t>
            </a:r>
            <a:r>
              <a:rPr lang="ru-KZ" sz="12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200" b="1" spc="-1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экономиканың</a:t>
            </a:r>
            <a:r>
              <a:rPr lang="ru-KZ" sz="12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D8AE22E-05BF-4C35-8682-BEC0F7B053F7}"/>
              </a:ext>
            </a:extLst>
          </p:cNvPr>
          <p:cNvSpPr txBox="1"/>
          <p:nvPr/>
        </p:nvSpPr>
        <p:spPr>
          <a:xfrm>
            <a:off x="7345982" y="2117437"/>
            <a:ext cx="7204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2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</a:t>
            </a:r>
            <a:endParaRPr lang="ru-KZ" sz="2400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2DB644F-6F9E-4353-B2AE-6FD7A5395703}"/>
              </a:ext>
            </a:extLst>
          </p:cNvPr>
          <p:cNvSpPr txBox="1"/>
          <p:nvPr/>
        </p:nvSpPr>
        <p:spPr>
          <a:xfrm>
            <a:off x="6352794" y="2412498"/>
            <a:ext cx="279971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1400" b="1" spc="-1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ұйымында</a:t>
            </a:r>
            <a:r>
              <a:rPr lang="ru-KZ" sz="1400" b="1" spc="-1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b="1" spc="-10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сақталады</a:t>
            </a:r>
            <a:endParaRPr lang="ru-KZ" sz="1400" dirty="0"/>
          </a:p>
        </p:txBody>
      </p:sp>
    </p:spTree>
    <p:extLst>
      <p:ext uri="{BB962C8B-B14F-4D97-AF65-F5344CB8AC3E}">
        <p14:creationId xmlns:p14="http://schemas.microsoft.com/office/powerpoint/2010/main" val="22829434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id="{780CDC87-E323-4B71-A984-69F6C6B69BA9}"/>
              </a:ext>
            </a:extLst>
          </p:cNvPr>
          <p:cNvSpPr/>
          <p:nvPr/>
        </p:nvSpPr>
        <p:spPr>
          <a:xfrm>
            <a:off x="8490" y="2495245"/>
            <a:ext cx="4391638" cy="782329"/>
          </a:xfrm>
          <a:prstGeom prst="rect">
            <a:avLst/>
          </a:prstGeom>
          <a:pattFill prst="ltDnDiag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cxnSp>
        <p:nvCxnSpPr>
          <p:cNvPr id="65" name="Прямая соединительная линия 64">
            <a:extLst>
              <a:ext uri="{FF2B5EF4-FFF2-40B4-BE49-F238E27FC236}">
                <a16:creationId xmlns:a16="http://schemas.microsoft.com/office/drawing/2014/main" id="{31E40151-3126-4624-A709-6AC1AA52331A}"/>
              </a:ext>
            </a:extLst>
          </p:cNvPr>
          <p:cNvCxnSpPr>
            <a:cxnSpLocks/>
          </p:cNvCxnSpPr>
          <p:nvPr/>
        </p:nvCxnSpPr>
        <p:spPr>
          <a:xfrm>
            <a:off x="8490" y="2481036"/>
            <a:ext cx="4391638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>
            <a:extLst>
              <a:ext uri="{FF2B5EF4-FFF2-40B4-BE49-F238E27FC236}">
                <a16:creationId xmlns:a16="http://schemas.microsoft.com/office/drawing/2014/main" id="{111AC2C0-BB9E-419B-916F-3606B4DD5154}"/>
              </a:ext>
            </a:extLst>
          </p:cNvPr>
          <p:cNvCxnSpPr>
            <a:cxnSpLocks/>
          </p:cNvCxnSpPr>
          <p:nvPr/>
        </p:nvCxnSpPr>
        <p:spPr>
          <a:xfrm>
            <a:off x="8489" y="3277574"/>
            <a:ext cx="4396635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id="{780CDC87-E323-4B71-A984-69F6C6B69BA9}"/>
              </a:ext>
            </a:extLst>
          </p:cNvPr>
          <p:cNvSpPr/>
          <p:nvPr/>
        </p:nvSpPr>
        <p:spPr>
          <a:xfrm>
            <a:off x="4773494" y="2351675"/>
            <a:ext cx="4355975" cy="632033"/>
          </a:xfrm>
          <a:prstGeom prst="rect">
            <a:avLst/>
          </a:prstGeom>
          <a:pattFill prst="ltDnDiag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31E40151-3126-4624-A709-6AC1AA52331A}"/>
              </a:ext>
            </a:extLst>
          </p:cNvPr>
          <p:cNvCxnSpPr>
            <a:cxnSpLocks/>
          </p:cNvCxnSpPr>
          <p:nvPr/>
        </p:nvCxnSpPr>
        <p:spPr>
          <a:xfrm>
            <a:off x="4773495" y="2337466"/>
            <a:ext cx="4355974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>
            <a:extLst>
              <a:ext uri="{FF2B5EF4-FFF2-40B4-BE49-F238E27FC236}">
                <a16:creationId xmlns:a16="http://schemas.microsoft.com/office/drawing/2014/main" id="{111AC2C0-BB9E-419B-916F-3606B4DD5154}"/>
              </a:ext>
            </a:extLst>
          </p:cNvPr>
          <p:cNvCxnSpPr>
            <a:cxnSpLocks/>
          </p:cNvCxnSpPr>
          <p:nvPr/>
        </p:nvCxnSpPr>
        <p:spPr>
          <a:xfrm>
            <a:off x="4778491" y="2983877"/>
            <a:ext cx="4355975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Прямоугольник 53">
            <a:extLst>
              <a:ext uri="{FF2B5EF4-FFF2-40B4-BE49-F238E27FC236}">
                <a16:creationId xmlns:a16="http://schemas.microsoft.com/office/drawing/2014/main" id="{780CDC87-E323-4B71-A984-69F6C6B69BA9}"/>
              </a:ext>
            </a:extLst>
          </p:cNvPr>
          <p:cNvSpPr/>
          <p:nvPr/>
        </p:nvSpPr>
        <p:spPr>
          <a:xfrm>
            <a:off x="4773494" y="1517752"/>
            <a:ext cx="4355975" cy="576970"/>
          </a:xfrm>
          <a:prstGeom prst="rect">
            <a:avLst/>
          </a:prstGeom>
          <a:pattFill prst="ltDnDiag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cxnSp>
        <p:nvCxnSpPr>
          <p:cNvPr id="55" name="Прямая соединительная линия 54">
            <a:extLst>
              <a:ext uri="{FF2B5EF4-FFF2-40B4-BE49-F238E27FC236}">
                <a16:creationId xmlns:a16="http://schemas.microsoft.com/office/drawing/2014/main" id="{31E40151-3126-4624-A709-6AC1AA52331A}"/>
              </a:ext>
            </a:extLst>
          </p:cNvPr>
          <p:cNvCxnSpPr>
            <a:cxnSpLocks/>
          </p:cNvCxnSpPr>
          <p:nvPr/>
        </p:nvCxnSpPr>
        <p:spPr>
          <a:xfrm>
            <a:off x="4773495" y="1503543"/>
            <a:ext cx="4355974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id="{111AC2C0-BB9E-419B-916F-3606B4DD5154}"/>
              </a:ext>
            </a:extLst>
          </p:cNvPr>
          <p:cNvCxnSpPr>
            <a:cxnSpLocks/>
          </p:cNvCxnSpPr>
          <p:nvPr/>
        </p:nvCxnSpPr>
        <p:spPr>
          <a:xfrm>
            <a:off x="4778491" y="2105872"/>
            <a:ext cx="4355975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27D3E87F-EDFE-4518-9B8D-71ECA0C6283B}"/>
              </a:ext>
            </a:extLst>
          </p:cNvPr>
          <p:cNvSpPr txBox="1"/>
          <p:nvPr/>
        </p:nvSpPr>
        <p:spPr>
          <a:xfrm>
            <a:off x="0" y="30486"/>
            <a:ext cx="9135897" cy="369302"/>
          </a:xfrm>
          <a:prstGeom prst="rect">
            <a:avLst/>
          </a:prstGeom>
          <a:noFill/>
        </p:spPr>
        <p:txBody>
          <a:bodyPr wrap="square" lIns="91412" tIns="45705" rIns="91412" bIns="45705" rtlCol="0">
            <a:spAutoFit/>
          </a:bodyPr>
          <a:lstStyle>
            <a:defPPr>
              <a:defRPr lang="en-US"/>
            </a:defPPr>
            <a:lvl1pPr algn="ctr">
              <a:defRPr sz="1800" b="1">
                <a:solidFill>
                  <a:srgbClr val="4472C4">
                    <a:lumMod val="50000"/>
                  </a:srgb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defTabSz="291521"/>
            <a:r>
              <a:rPr lang="ru-RU" dirty="0"/>
              <a:t>КАДРЛЫҚ ӘЛЕУЕТТІ ДАМЫТУ</a:t>
            </a:r>
            <a:endParaRPr lang="kk-KZ" dirty="0"/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7CF395D9-8F65-4913-BD13-8086B34BC488}"/>
              </a:ext>
            </a:extLst>
          </p:cNvPr>
          <p:cNvCxnSpPr>
            <a:cxnSpLocks/>
          </p:cNvCxnSpPr>
          <p:nvPr/>
        </p:nvCxnSpPr>
        <p:spPr>
          <a:xfrm>
            <a:off x="8103" y="427092"/>
            <a:ext cx="9135897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780CDC87-E323-4B71-A984-69F6C6B69BA9}"/>
              </a:ext>
            </a:extLst>
          </p:cNvPr>
          <p:cNvSpPr/>
          <p:nvPr/>
        </p:nvSpPr>
        <p:spPr>
          <a:xfrm>
            <a:off x="4773494" y="695406"/>
            <a:ext cx="4355975" cy="576970"/>
          </a:xfrm>
          <a:prstGeom prst="rect">
            <a:avLst/>
          </a:prstGeom>
          <a:pattFill prst="ltDnDiag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31E40151-3126-4624-A709-6AC1AA52331A}"/>
              </a:ext>
            </a:extLst>
          </p:cNvPr>
          <p:cNvCxnSpPr>
            <a:cxnSpLocks/>
          </p:cNvCxnSpPr>
          <p:nvPr/>
        </p:nvCxnSpPr>
        <p:spPr>
          <a:xfrm>
            <a:off x="4773495" y="681197"/>
            <a:ext cx="4355974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111AC2C0-BB9E-419B-916F-3606B4DD5154}"/>
              </a:ext>
            </a:extLst>
          </p:cNvPr>
          <p:cNvCxnSpPr>
            <a:cxnSpLocks/>
          </p:cNvCxnSpPr>
          <p:nvPr/>
        </p:nvCxnSpPr>
        <p:spPr>
          <a:xfrm>
            <a:off x="4778491" y="1283527"/>
            <a:ext cx="4355975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Рисунок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771" y="809526"/>
            <a:ext cx="1308297" cy="1213422"/>
          </a:xfrm>
          <a:prstGeom prst="rect">
            <a:avLst/>
          </a:prstGeom>
          <a:ln w="19050">
            <a:solidFill>
              <a:srgbClr val="31859C"/>
            </a:solidFill>
          </a:ln>
        </p:spPr>
      </p:pic>
      <p:pic>
        <p:nvPicPr>
          <p:cNvPr id="23" name="Рисунок 22"/>
          <p:cNvPicPr preferRelativeResize="0"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493" y="1213244"/>
            <a:ext cx="950400" cy="809703"/>
          </a:xfrm>
          <a:prstGeom prst="rect">
            <a:avLst/>
          </a:prstGeom>
          <a:ln w="19050">
            <a:solidFill>
              <a:srgbClr val="31859C"/>
            </a:solidFill>
          </a:ln>
        </p:spPr>
      </p:pic>
      <p:pic>
        <p:nvPicPr>
          <p:cNvPr id="26" name="Picture 5" descr="C:\Users\User\Desktop\ВАЖНО!!!!!!!!!!!!\картинки\31ac08b4c8969dec11d8d56981711554.jpg">
            <a:extLst>
              <a:ext uri="{FF2B5EF4-FFF2-40B4-BE49-F238E27FC236}">
                <a16:creationId xmlns:a16="http://schemas.microsoft.com/office/drawing/2014/main" id="{8823EB2D-818A-46B8-8B5B-5E4C4FC693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40946" y="1202299"/>
            <a:ext cx="907087" cy="816440"/>
          </a:xfrm>
          <a:prstGeom prst="rect">
            <a:avLst/>
          </a:prstGeom>
          <a:noFill/>
          <a:ln w="19050">
            <a:solidFill>
              <a:srgbClr val="31859C"/>
            </a:solidFill>
          </a:ln>
        </p:spPr>
      </p:pic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493B9986-5A39-44EC-91B9-E27540E9BD40}"/>
              </a:ext>
            </a:extLst>
          </p:cNvPr>
          <p:cNvCxnSpPr/>
          <p:nvPr/>
        </p:nvCxnSpPr>
        <p:spPr>
          <a:xfrm>
            <a:off x="51074" y="2033467"/>
            <a:ext cx="4204411" cy="0"/>
          </a:xfrm>
          <a:prstGeom prst="line">
            <a:avLst/>
          </a:prstGeom>
          <a:ln w="38100">
            <a:solidFill>
              <a:srgbClr val="31859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Группа 36"/>
          <p:cNvGrpSpPr/>
          <p:nvPr/>
        </p:nvGrpSpPr>
        <p:grpSpPr>
          <a:xfrm>
            <a:off x="4865284" y="813516"/>
            <a:ext cx="295253" cy="309226"/>
            <a:chOff x="115725" y="1658864"/>
            <a:chExt cx="393671" cy="412302"/>
          </a:xfrm>
        </p:grpSpPr>
        <p:sp>
          <p:nvSpPr>
            <p:cNvPr id="31" name="Овал 30">
              <a:extLst>
                <a:ext uri="{FF2B5EF4-FFF2-40B4-BE49-F238E27FC236}">
                  <a16:creationId xmlns:a16="http://schemas.microsoft.com/office/drawing/2014/main" id="{192BB674-E16B-43BD-9067-BF01BA4DF1DD}"/>
                </a:ext>
              </a:extLst>
            </p:cNvPr>
            <p:cNvSpPr/>
            <p:nvPr/>
          </p:nvSpPr>
          <p:spPr>
            <a:xfrm>
              <a:off x="115725" y="1658864"/>
              <a:ext cx="392771" cy="392771"/>
            </a:xfrm>
            <a:prstGeom prst="ellipse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32" name="Прямоугольник 31">
              <a:extLst>
                <a:ext uri="{FF2B5EF4-FFF2-40B4-BE49-F238E27FC236}">
                  <a16:creationId xmlns:a16="http://schemas.microsoft.com/office/drawing/2014/main" id="{C22C4356-F3B1-4763-812B-30596C77A527}"/>
                </a:ext>
              </a:extLst>
            </p:cNvPr>
            <p:cNvSpPr/>
            <p:nvPr/>
          </p:nvSpPr>
          <p:spPr>
            <a:xfrm>
              <a:off x="134934" y="1671056"/>
              <a:ext cx="37446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350" b="1" dirty="0">
                  <a:latin typeface="Arial" pitchFamily="34" charset="0"/>
                  <a:cs typeface="Arial" pitchFamily="34" charset="0"/>
                </a:rPr>
                <a:t>1</a:t>
              </a:r>
              <a:endParaRPr lang="en-US" sz="1350" b="1" dirty="0"/>
            </a:p>
          </p:txBody>
        </p:sp>
      </p:grpSp>
      <p:grpSp>
        <p:nvGrpSpPr>
          <p:cNvPr id="39" name="Группа 38"/>
          <p:cNvGrpSpPr/>
          <p:nvPr/>
        </p:nvGrpSpPr>
        <p:grpSpPr>
          <a:xfrm>
            <a:off x="4865284" y="1597977"/>
            <a:ext cx="295253" cy="308083"/>
            <a:chOff x="-2557173" y="3614820"/>
            <a:chExt cx="393671" cy="410778"/>
          </a:xfrm>
        </p:grpSpPr>
        <p:sp>
          <p:nvSpPr>
            <p:cNvPr id="33" name="Овал 32">
              <a:extLst>
                <a:ext uri="{FF2B5EF4-FFF2-40B4-BE49-F238E27FC236}">
                  <a16:creationId xmlns:a16="http://schemas.microsoft.com/office/drawing/2014/main" id="{26A9448A-4055-4797-8E7F-37A6A2406280}"/>
                </a:ext>
              </a:extLst>
            </p:cNvPr>
            <p:cNvSpPr/>
            <p:nvPr/>
          </p:nvSpPr>
          <p:spPr>
            <a:xfrm>
              <a:off x="-2557173" y="3614820"/>
              <a:ext cx="392771" cy="392771"/>
            </a:xfrm>
            <a:prstGeom prst="ellipse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34" name="Прямоугольник 33">
              <a:extLst>
                <a:ext uri="{FF2B5EF4-FFF2-40B4-BE49-F238E27FC236}">
                  <a16:creationId xmlns:a16="http://schemas.microsoft.com/office/drawing/2014/main" id="{0D4099BA-2A79-4AB7-B120-77C25189FAAA}"/>
                </a:ext>
              </a:extLst>
            </p:cNvPr>
            <p:cNvSpPr/>
            <p:nvPr/>
          </p:nvSpPr>
          <p:spPr>
            <a:xfrm>
              <a:off x="-2537964" y="3625488"/>
              <a:ext cx="37446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350" b="1" dirty="0">
                  <a:latin typeface="Arial" pitchFamily="34" charset="0"/>
                  <a:cs typeface="Arial" pitchFamily="34" charset="0"/>
                </a:rPr>
                <a:t>2</a:t>
              </a:r>
              <a:endParaRPr lang="en-US" sz="1350" b="1" dirty="0"/>
            </a:p>
          </p:txBody>
        </p:sp>
      </p:grpSp>
      <p:grpSp>
        <p:nvGrpSpPr>
          <p:cNvPr id="38" name="Группа 37"/>
          <p:cNvGrpSpPr/>
          <p:nvPr/>
        </p:nvGrpSpPr>
        <p:grpSpPr>
          <a:xfrm>
            <a:off x="4865284" y="2532043"/>
            <a:ext cx="295253" cy="300082"/>
            <a:chOff x="2170717" y="3713830"/>
            <a:chExt cx="393671" cy="400110"/>
          </a:xfrm>
        </p:grpSpPr>
        <p:sp>
          <p:nvSpPr>
            <p:cNvPr id="35" name="Овал 34">
              <a:extLst>
                <a:ext uri="{FF2B5EF4-FFF2-40B4-BE49-F238E27FC236}">
                  <a16:creationId xmlns:a16="http://schemas.microsoft.com/office/drawing/2014/main" id="{7D682E71-FD14-4BE3-A149-02ADD196DCCC}"/>
                </a:ext>
              </a:extLst>
            </p:cNvPr>
            <p:cNvSpPr/>
            <p:nvPr/>
          </p:nvSpPr>
          <p:spPr>
            <a:xfrm>
              <a:off x="2170717" y="3721167"/>
              <a:ext cx="392771" cy="392771"/>
            </a:xfrm>
            <a:prstGeom prst="ellipse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36" name="Прямоугольник 35">
              <a:extLst>
                <a:ext uri="{FF2B5EF4-FFF2-40B4-BE49-F238E27FC236}">
                  <a16:creationId xmlns:a16="http://schemas.microsoft.com/office/drawing/2014/main" id="{771039E7-8849-4DA4-9C38-DB039065B607}"/>
                </a:ext>
              </a:extLst>
            </p:cNvPr>
            <p:cNvSpPr/>
            <p:nvPr/>
          </p:nvSpPr>
          <p:spPr>
            <a:xfrm>
              <a:off x="2189926" y="3713830"/>
              <a:ext cx="37446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350" b="1" dirty="0">
                  <a:latin typeface="Arial" pitchFamily="34" charset="0"/>
                  <a:cs typeface="Arial" pitchFamily="34" charset="0"/>
                </a:rPr>
                <a:t>3</a:t>
              </a:r>
              <a:endParaRPr lang="en-US" sz="1350" b="1" dirty="0"/>
            </a:p>
          </p:txBody>
        </p:sp>
      </p:grpSp>
      <p:grpSp>
        <p:nvGrpSpPr>
          <p:cNvPr id="104" name="Группа 103"/>
          <p:cNvGrpSpPr/>
          <p:nvPr/>
        </p:nvGrpSpPr>
        <p:grpSpPr>
          <a:xfrm>
            <a:off x="1744880" y="3598874"/>
            <a:ext cx="2510605" cy="1308509"/>
            <a:chOff x="8269607" y="4883165"/>
            <a:chExt cx="3347473" cy="1744679"/>
          </a:xfrm>
        </p:grpSpPr>
        <p:sp>
          <p:nvSpPr>
            <p:cNvPr id="69" name="Прямоугольник: скругленные углы 9">
              <a:extLst>
                <a:ext uri="{FF2B5EF4-FFF2-40B4-BE49-F238E27FC236}">
                  <a16:creationId xmlns:a16="http://schemas.microsoft.com/office/drawing/2014/main" id="{FEF22C2E-E2EA-2178-C972-02EA119FBC04}"/>
                </a:ext>
              </a:extLst>
            </p:cNvPr>
            <p:cNvSpPr/>
            <p:nvPr/>
          </p:nvSpPr>
          <p:spPr>
            <a:xfrm>
              <a:off x="8269607" y="4921590"/>
              <a:ext cx="3347473" cy="1675478"/>
            </a:xfrm>
            <a:prstGeom prst="roundRect">
              <a:avLst>
                <a:gd name="adj" fmla="val 2993"/>
              </a:avLst>
            </a:prstGeom>
            <a:noFill/>
            <a:ln w="1270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  <p:sp>
          <p:nvSpPr>
            <p:cNvPr id="72" name="Прямоугольник: скругленные углы 2">
              <a:extLst>
                <a:ext uri="{FF2B5EF4-FFF2-40B4-BE49-F238E27FC236}">
                  <a16:creationId xmlns:a16="http://schemas.microsoft.com/office/drawing/2014/main" id="{995E5D86-BCC6-75E3-B762-897B7329DF24}"/>
                </a:ext>
              </a:extLst>
            </p:cNvPr>
            <p:cNvSpPr/>
            <p:nvPr/>
          </p:nvSpPr>
          <p:spPr>
            <a:xfrm>
              <a:off x="8634335" y="5480984"/>
              <a:ext cx="1171521" cy="824022"/>
            </a:xfrm>
            <a:prstGeom prst="roundRect">
              <a:avLst/>
            </a:prstGeom>
            <a:solidFill>
              <a:srgbClr val="3185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  <p:sp>
          <p:nvSpPr>
            <p:cNvPr id="73" name="Прямоугольник: скругленные углы 3">
              <a:extLst>
                <a:ext uri="{FF2B5EF4-FFF2-40B4-BE49-F238E27FC236}">
                  <a16:creationId xmlns:a16="http://schemas.microsoft.com/office/drawing/2014/main" id="{BDA8DFA4-C143-71B2-9139-4AE447BC7C2C}"/>
                </a:ext>
              </a:extLst>
            </p:cNvPr>
            <p:cNvSpPr/>
            <p:nvPr/>
          </p:nvSpPr>
          <p:spPr>
            <a:xfrm>
              <a:off x="10278394" y="6125711"/>
              <a:ext cx="1171521" cy="179295"/>
            </a:xfrm>
            <a:prstGeom prst="roundRect">
              <a:avLst/>
            </a:prstGeom>
            <a:solidFill>
              <a:srgbClr val="3185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350"/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FC40DEBC-AEB8-84BA-0738-25D7BF304973}"/>
                </a:ext>
              </a:extLst>
            </p:cNvPr>
            <p:cNvSpPr txBox="1"/>
            <p:nvPr/>
          </p:nvSpPr>
          <p:spPr>
            <a:xfrm>
              <a:off x="8551926" y="5008706"/>
              <a:ext cx="1267309" cy="49244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dirty="0">
                  <a:solidFill>
                    <a:srgbClr val="740000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1 613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726C98F0-4666-F0A9-BB31-F2574F9B37ED}"/>
                </a:ext>
              </a:extLst>
            </p:cNvPr>
            <p:cNvSpPr txBox="1"/>
            <p:nvPr/>
          </p:nvSpPr>
          <p:spPr>
            <a:xfrm>
              <a:off x="10351023" y="5739818"/>
              <a:ext cx="984051" cy="49244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dirty="0">
                  <a:solidFill>
                    <a:srgbClr val="740000"/>
                  </a:solidFill>
                  <a:latin typeface="Arial Black" panose="020B0A04020102020204" pitchFamily="34" charset="0"/>
                  <a:cs typeface="Arial" panose="020B0604020202020204" pitchFamily="34" charset="0"/>
                </a:rPr>
                <a:t>121</a:t>
              </a:r>
            </a:p>
          </p:txBody>
        </p:sp>
        <p:cxnSp>
          <p:nvCxnSpPr>
            <p:cNvPr id="78" name="Прямая соединительная линия 77">
              <a:extLst>
                <a:ext uri="{FF2B5EF4-FFF2-40B4-BE49-F238E27FC236}">
                  <a16:creationId xmlns:a16="http://schemas.microsoft.com/office/drawing/2014/main" id="{19EC717D-6072-91F0-A507-9F6F8BFF8DF9}"/>
                </a:ext>
              </a:extLst>
            </p:cNvPr>
            <p:cNvCxnSpPr/>
            <p:nvPr/>
          </p:nvCxnSpPr>
          <p:spPr>
            <a:xfrm>
              <a:off x="8305928" y="6305006"/>
              <a:ext cx="3311152" cy="0"/>
            </a:xfrm>
            <a:prstGeom prst="line">
              <a:avLst/>
            </a:prstGeom>
            <a:ln w="28575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FB585FEB-3DAC-8C71-41A5-BAC64F4C04B0}"/>
                </a:ext>
              </a:extLst>
            </p:cNvPr>
            <p:cNvSpPr txBox="1"/>
            <p:nvPr/>
          </p:nvSpPr>
          <p:spPr>
            <a:xfrm>
              <a:off x="8873252" y="6320068"/>
              <a:ext cx="782212" cy="30777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900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2023ж.</a:t>
              </a:r>
              <a:endParaRPr lang="ru-RU" sz="9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7A9DF47E-6882-4F04-DA18-DA7DFA00EE69}"/>
                </a:ext>
              </a:extLst>
            </p:cNvPr>
            <p:cNvSpPr txBox="1"/>
            <p:nvPr/>
          </p:nvSpPr>
          <p:spPr>
            <a:xfrm>
              <a:off x="10534307" y="6320068"/>
              <a:ext cx="800764" cy="30777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900" i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2024ж.</a:t>
              </a:r>
              <a:endParaRPr lang="ru-RU" sz="9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Rectangle 31"/>
            <p:cNvSpPr>
              <a:spLocks noChangeArrowheads="1"/>
            </p:cNvSpPr>
            <p:nvPr/>
          </p:nvSpPr>
          <p:spPr bwMode="auto">
            <a:xfrm>
              <a:off x="8714770" y="4883165"/>
              <a:ext cx="2559443" cy="167194"/>
            </a:xfrm>
            <a:prstGeom prst="rect">
              <a:avLst/>
            </a:prstGeom>
            <a:solidFill>
              <a:schemeClr val="bg1"/>
            </a:solidFill>
            <a:ln>
              <a:noFill/>
              <a:headEnd/>
              <a:tailEnd/>
            </a:ln>
            <a:effec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lIns="68486" tIns="34244" rIns="68486" bIns="34244" anchor="ctr"/>
            <a:lstStyle/>
            <a:p>
              <a:pPr algn="ctr" defTabSz="775114">
                <a:spcBef>
                  <a:spcPct val="30000"/>
                </a:spcBef>
                <a:defRPr/>
              </a:pPr>
              <a:endParaRPr lang="ru-RU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3" name="TextBox 92">
            <a:extLst>
              <a:ext uri="{FF2B5EF4-FFF2-40B4-BE49-F238E27FC236}">
                <a16:creationId xmlns:a16="http://schemas.microsoft.com/office/drawing/2014/main" id="{1FDBBAF1-86EA-DC69-75EA-1527E544EB60}"/>
              </a:ext>
            </a:extLst>
          </p:cNvPr>
          <p:cNvSpPr txBox="1"/>
          <p:nvPr/>
        </p:nvSpPr>
        <p:spPr>
          <a:xfrm>
            <a:off x="8693426" y="4937314"/>
            <a:ext cx="459086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ru-RU" sz="9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3" name="Рисунок 10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11" y="3707649"/>
            <a:ext cx="1368986" cy="90576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grpSp>
        <p:nvGrpSpPr>
          <p:cNvPr id="108" name="Группа 107"/>
          <p:cNvGrpSpPr/>
          <p:nvPr/>
        </p:nvGrpSpPr>
        <p:grpSpPr>
          <a:xfrm>
            <a:off x="37064" y="2573164"/>
            <a:ext cx="417758" cy="460878"/>
            <a:chOff x="8143188" y="3428737"/>
            <a:chExt cx="508785" cy="561301"/>
          </a:xfrm>
        </p:grpSpPr>
        <p:sp>
          <p:nvSpPr>
            <p:cNvPr id="105" name="Freeform 4"/>
            <p:cNvSpPr>
              <a:spLocks/>
            </p:cNvSpPr>
            <p:nvPr/>
          </p:nvSpPr>
          <p:spPr bwMode="auto">
            <a:xfrm>
              <a:off x="8143188" y="3428737"/>
              <a:ext cx="508785" cy="561301"/>
            </a:xfrm>
            <a:custGeom>
              <a:avLst/>
              <a:gdLst>
                <a:gd name="T0" fmla="*/ 25 w 423"/>
                <a:gd name="T1" fmla="*/ 101 h 476"/>
                <a:gd name="T2" fmla="*/ 186 w 423"/>
                <a:gd name="T3" fmla="*/ 8 h 476"/>
                <a:gd name="T4" fmla="*/ 237 w 423"/>
                <a:gd name="T5" fmla="*/ 8 h 476"/>
                <a:gd name="T6" fmla="*/ 397 w 423"/>
                <a:gd name="T7" fmla="*/ 101 h 476"/>
                <a:gd name="T8" fmla="*/ 423 w 423"/>
                <a:gd name="T9" fmla="*/ 145 h 476"/>
                <a:gd name="T10" fmla="*/ 423 w 423"/>
                <a:gd name="T11" fmla="*/ 331 h 476"/>
                <a:gd name="T12" fmla="*/ 398 w 423"/>
                <a:gd name="T13" fmla="*/ 375 h 476"/>
                <a:gd name="T14" fmla="*/ 237 w 423"/>
                <a:gd name="T15" fmla="*/ 467 h 476"/>
                <a:gd name="T16" fmla="*/ 186 w 423"/>
                <a:gd name="T17" fmla="*/ 467 h 476"/>
                <a:gd name="T18" fmla="*/ 105 w 423"/>
                <a:gd name="T19" fmla="*/ 421 h 476"/>
                <a:gd name="T20" fmla="*/ 25 w 423"/>
                <a:gd name="T21" fmla="*/ 375 h 476"/>
                <a:gd name="T22" fmla="*/ 0 w 423"/>
                <a:gd name="T23" fmla="*/ 330 h 476"/>
                <a:gd name="T24" fmla="*/ 0 w 423"/>
                <a:gd name="T25" fmla="*/ 145 h 476"/>
                <a:gd name="T26" fmla="*/ 25 w 423"/>
                <a:gd name="T27" fmla="*/ 101 h 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23" h="476">
                  <a:moveTo>
                    <a:pt x="25" y="101"/>
                  </a:moveTo>
                  <a:cubicBezTo>
                    <a:pt x="79" y="70"/>
                    <a:pt x="132" y="39"/>
                    <a:pt x="186" y="8"/>
                  </a:cubicBezTo>
                  <a:cubicBezTo>
                    <a:pt x="202" y="0"/>
                    <a:pt x="221" y="0"/>
                    <a:pt x="237" y="8"/>
                  </a:cubicBezTo>
                  <a:cubicBezTo>
                    <a:pt x="290" y="39"/>
                    <a:pt x="344" y="70"/>
                    <a:pt x="397" y="101"/>
                  </a:cubicBezTo>
                  <a:cubicBezTo>
                    <a:pt x="413" y="110"/>
                    <a:pt x="422" y="127"/>
                    <a:pt x="423" y="145"/>
                  </a:cubicBezTo>
                  <a:cubicBezTo>
                    <a:pt x="423" y="331"/>
                    <a:pt x="423" y="331"/>
                    <a:pt x="423" y="331"/>
                  </a:cubicBezTo>
                  <a:cubicBezTo>
                    <a:pt x="422" y="348"/>
                    <a:pt x="413" y="365"/>
                    <a:pt x="398" y="375"/>
                  </a:cubicBezTo>
                  <a:cubicBezTo>
                    <a:pt x="237" y="467"/>
                    <a:pt x="237" y="467"/>
                    <a:pt x="237" y="467"/>
                  </a:cubicBezTo>
                  <a:cubicBezTo>
                    <a:pt x="221" y="476"/>
                    <a:pt x="201" y="476"/>
                    <a:pt x="186" y="467"/>
                  </a:cubicBezTo>
                  <a:cubicBezTo>
                    <a:pt x="105" y="421"/>
                    <a:pt x="105" y="421"/>
                    <a:pt x="105" y="421"/>
                  </a:cubicBezTo>
                  <a:cubicBezTo>
                    <a:pt x="25" y="375"/>
                    <a:pt x="25" y="375"/>
                    <a:pt x="25" y="375"/>
                  </a:cubicBezTo>
                  <a:cubicBezTo>
                    <a:pt x="10" y="365"/>
                    <a:pt x="0" y="348"/>
                    <a:pt x="0" y="330"/>
                  </a:cubicBezTo>
                  <a:cubicBezTo>
                    <a:pt x="0" y="145"/>
                    <a:pt x="0" y="145"/>
                    <a:pt x="0" y="145"/>
                  </a:cubicBezTo>
                  <a:cubicBezTo>
                    <a:pt x="0" y="127"/>
                    <a:pt x="10" y="110"/>
                    <a:pt x="25" y="101"/>
                  </a:cubicBezTo>
                  <a:close/>
                </a:path>
              </a:pathLst>
            </a:custGeom>
            <a:solidFill>
              <a:srgbClr val="124062"/>
            </a:solidFill>
            <a:ln w="25400">
              <a:noFill/>
            </a:ln>
            <a:effectLst>
              <a:outerShdw blurRad="241300" dist="38100" dir="5400000" sx="90000" sy="-19000" rotWithShape="0">
                <a:schemeClr val="tx1">
                  <a:alpha val="10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zh-CN" altLang="en-US" sz="2475">
                <a:solidFill>
                  <a:srgbClr val="FEFABC"/>
                </a:solidFill>
                <a:latin typeface="Bebas" pitchFamily="2" charset="0"/>
                <a:ea typeface="微软雅黑" panose="020B0503020204020204" pitchFamily="34" charset="-122"/>
                <a:sym typeface="Bebas" pitchFamily="2" charset="0"/>
              </a:endParaRPr>
            </a:p>
          </p:txBody>
        </p:sp>
        <p:sp>
          <p:nvSpPr>
            <p:cNvPr id="106" name="Freeform 10"/>
            <p:cNvSpPr>
              <a:spLocks noEditPoints="1"/>
            </p:cNvSpPr>
            <p:nvPr/>
          </p:nvSpPr>
          <p:spPr bwMode="auto">
            <a:xfrm>
              <a:off x="8353268" y="3571259"/>
              <a:ext cx="240967" cy="255698"/>
            </a:xfrm>
            <a:custGeom>
              <a:avLst/>
              <a:gdLst>
                <a:gd name="T0" fmla="*/ 119 w 141"/>
                <a:gd name="T1" fmla="*/ 92 h 145"/>
                <a:gd name="T2" fmla="*/ 120 w 141"/>
                <a:gd name="T3" fmla="*/ 92 h 145"/>
                <a:gd name="T4" fmla="*/ 119 w 141"/>
                <a:gd name="T5" fmla="*/ 91 h 145"/>
                <a:gd name="T6" fmla="*/ 99 w 141"/>
                <a:gd name="T7" fmla="*/ 78 h 145"/>
                <a:gd name="T8" fmla="*/ 83 w 141"/>
                <a:gd name="T9" fmla="*/ 69 h 145"/>
                <a:gd name="T10" fmla="*/ 78 w 141"/>
                <a:gd name="T11" fmla="*/ 65 h 145"/>
                <a:gd name="T12" fmla="*/ 76 w 141"/>
                <a:gd name="T13" fmla="*/ 59 h 145"/>
                <a:gd name="T14" fmla="*/ 81 w 141"/>
                <a:gd name="T15" fmla="*/ 47 h 145"/>
                <a:gd name="T16" fmla="*/ 86 w 141"/>
                <a:gd name="T17" fmla="*/ 37 h 145"/>
                <a:gd name="T18" fmla="*/ 84 w 141"/>
                <a:gd name="T19" fmla="*/ 34 h 145"/>
                <a:gd name="T20" fmla="*/ 81 w 141"/>
                <a:gd name="T21" fmla="*/ 12 h 145"/>
                <a:gd name="T22" fmla="*/ 67 w 141"/>
                <a:gd name="T23" fmla="*/ 2 h 145"/>
                <a:gd name="T24" fmla="*/ 62 w 141"/>
                <a:gd name="T25" fmla="*/ 1 h 145"/>
                <a:gd name="T26" fmla="*/ 55 w 141"/>
                <a:gd name="T27" fmla="*/ 0 h 145"/>
                <a:gd name="T28" fmla="*/ 56 w 141"/>
                <a:gd name="T29" fmla="*/ 2 h 145"/>
                <a:gd name="T30" fmla="*/ 42 w 141"/>
                <a:gd name="T31" fmla="*/ 12 h 145"/>
                <a:gd name="T32" fmla="*/ 39 w 141"/>
                <a:gd name="T33" fmla="*/ 34 h 145"/>
                <a:gd name="T34" fmla="*/ 37 w 141"/>
                <a:gd name="T35" fmla="*/ 37 h 145"/>
                <a:gd name="T36" fmla="*/ 42 w 141"/>
                <a:gd name="T37" fmla="*/ 47 h 145"/>
                <a:gd name="T38" fmla="*/ 47 w 141"/>
                <a:gd name="T39" fmla="*/ 59 h 145"/>
                <a:gd name="T40" fmla="*/ 45 w 141"/>
                <a:gd name="T41" fmla="*/ 65 h 145"/>
                <a:gd name="T42" fmla="*/ 40 w 141"/>
                <a:gd name="T43" fmla="*/ 69 h 145"/>
                <a:gd name="T44" fmla="*/ 25 w 141"/>
                <a:gd name="T45" fmla="*/ 78 h 145"/>
                <a:gd name="T46" fmla="*/ 4 w 141"/>
                <a:gd name="T47" fmla="*/ 91 h 145"/>
                <a:gd name="T48" fmla="*/ 0 w 141"/>
                <a:gd name="T49" fmla="*/ 124 h 145"/>
                <a:gd name="T50" fmla="*/ 0 w 141"/>
                <a:gd name="T51" fmla="*/ 126 h 145"/>
                <a:gd name="T52" fmla="*/ 0 w 141"/>
                <a:gd name="T53" fmla="*/ 126 h 145"/>
                <a:gd name="T54" fmla="*/ 62 w 141"/>
                <a:gd name="T55" fmla="*/ 142 h 145"/>
                <a:gd name="T56" fmla="*/ 92 w 141"/>
                <a:gd name="T57" fmla="*/ 139 h 145"/>
                <a:gd name="T58" fmla="*/ 88 w 141"/>
                <a:gd name="T59" fmla="*/ 123 h 145"/>
                <a:gd name="T60" fmla="*/ 119 w 141"/>
                <a:gd name="T61" fmla="*/ 92 h 145"/>
                <a:gd name="T62" fmla="*/ 122 w 141"/>
                <a:gd name="T63" fmla="*/ 100 h 145"/>
                <a:gd name="T64" fmla="*/ 119 w 141"/>
                <a:gd name="T65" fmla="*/ 100 h 145"/>
                <a:gd name="T66" fmla="*/ 96 w 141"/>
                <a:gd name="T67" fmla="*/ 123 h 145"/>
                <a:gd name="T68" fmla="*/ 101 w 141"/>
                <a:gd name="T69" fmla="*/ 136 h 145"/>
                <a:gd name="T70" fmla="*/ 119 w 141"/>
                <a:gd name="T71" fmla="*/ 145 h 145"/>
                <a:gd name="T72" fmla="*/ 141 w 141"/>
                <a:gd name="T73" fmla="*/ 123 h 145"/>
                <a:gd name="T74" fmla="*/ 122 w 141"/>
                <a:gd name="T75" fmla="*/ 100 h 145"/>
                <a:gd name="T76" fmla="*/ 133 w 141"/>
                <a:gd name="T77" fmla="*/ 125 h 145"/>
                <a:gd name="T78" fmla="*/ 122 w 141"/>
                <a:gd name="T79" fmla="*/ 125 h 145"/>
                <a:gd name="T80" fmla="*/ 122 w 141"/>
                <a:gd name="T81" fmla="*/ 137 h 145"/>
                <a:gd name="T82" fmla="*/ 116 w 141"/>
                <a:gd name="T83" fmla="*/ 137 h 145"/>
                <a:gd name="T84" fmla="*/ 116 w 141"/>
                <a:gd name="T85" fmla="*/ 125 h 145"/>
                <a:gd name="T86" fmla="*/ 104 w 141"/>
                <a:gd name="T87" fmla="*/ 125 h 145"/>
                <a:gd name="T88" fmla="*/ 104 w 141"/>
                <a:gd name="T89" fmla="*/ 120 h 145"/>
                <a:gd name="T90" fmla="*/ 116 w 141"/>
                <a:gd name="T91" fmla="*/ 120 h 145"/>
                <a:gd name="T92" fmla="*/ 116 w 141"/>
                <a:gd name="T93" fmla="*/ 108 h 145"/>
                <a:gd name="T94" fmla="*/ 122 w 141"/>
                <a:gd name="T95" fmla="*/ 108 h 145"/>
                <a:gd name="T96" fmla="*/ 122 w 141"/>
                <a:gd name="T97" fmla="*/ 120 h 145"/>
                <a:gd name="T98" fmla="*/ 133 w 141"/>
                <a:gd name="T99" fmla="*/ 120 h 145"/>
                <a:gd name="T100" fmla="*/ 133 w 141"/>
                <a:gd name="T101" fmla="*/ 125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41" h="145">
                  <a:moveTo>
                    <a:pt x="119" y="92"/>
                  </a:moveTo>
                  <a:cubicBezTo>
                    <a:pt x="119" y="92"/>
                    <a:pt x="119" y="92"/>
                    <a:pt x="120" y="92"/>
                  </a:cubicBezTo>
                  <a:cubicBezTo>
                    <a:pt x="120" y="92"/>
                    <a:pt x="120" y="91"/>
                    <a:pt x="119" y="91"/>
                  </a:cubicBezTo>
                  <a:cubicBezTo>
                    <a:pt x="115" y="79"/>
                    <a:pt x="102" y="79"/>
                    <a:pt x="99" y="78"/>
                  </a:cubicBezTo>
                  <a:cubicBezTo>
                    <a:pt x="89" y="75"/>
                    <a:pt x="85" y="74"/>
                    <a:pt x="83" y="69"/>
                  </a:cubicBezTo>
                  <a:cubicBezTo>
                    <a:pt x="81" y="65"/>
                    <a:pt x="78" y="65"/>
                    <a:pt x="78" y="65"/>
                  </a:cubicBezTo>
                  <a:cubicBezTo>
                    <a:pt x="77" y="63"/>
                    <a:pt x="77" y="61"/>
                    <a:pt x="76" y="59"/>
                  </a:cubicBezTo>
                  <a:cubicBezTo>
                    <a:pt x="80" y="54"/>
                    <a:pt x="81" y="47"/>
                    <a:pt x="81" y="47"/>
                  </a:cubicBezTo>
                  <a:cubicBezTo>
                    <a:pt x="85" y="46"/>
                    <a:pt x="86" y="40"/>
                    <a:pt x="86" y="37"/>
                  </a:cubicBezTo>
                  <a:cubicBezTo>
                    <a:pt x="86" y="35"/>
                    <a:pt x="84" y="34"/>
                    <a:pt x="84" y="34"/>
                  </a:cubicBezTo>
                  <a:cubicBezTo>
                    <a:pt x="84" y="34"/>
                    <a:pt x="87" y="20"/>
                    <a:pt x="81" y="12"/>
                  </a:cubicBezTo>
                  <a:cubicBezTo>
                    <a:pt x="76" y="3"/>
                    <a:pt x="67" y="2"/>
                    <a:pt x="67" y="2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2" y="1"/>
                    <a:pt x="56" y="1"/>
                    <a:pt x="55" y="0"/>
                  </a:cubicBezTo>
                  <a:cubicBezTo>
                    <a:pt x="55" y="0"/>
                    <a:pt x="55" y="2"/>
                    <a:pt x="56" y="2"/>
                  </a:cubicBezTo>
                  <a:cubicBezTo>
                    <a:pt x="56" y="2"/>
                    <a:pt x="47" y="3"/>
                    <a:pt x="42" y="12"/>
                  </a:cubicBezTo>
                  <a:cubicBezTo>
                    <a:pt x="36" y="20"/>
                    <a:pt x="39" y="34"/>
                    <a:pt x="39" y="34"/>
                  </a:cubicBezTo>
                  <a:cubicBezTo>
                    <a:pt x="39" y="34"/>
                    <a:pt x="37" y="35"/>
                    <a:pt x="37" y="37"/>
                  </a:cubicBezTo>
                  <a:cubicBezTo>
                    <a:pt x="37" y="40"/>
                    <a:pt x="38" y="46"/>
                    <a:pt x="42" y="47"/>
                  </a:cubicBezTo>
                  <a:cubicBezTo>
                    <a:pt x="42" y="47"/>
                    <a:pt x="43" y="54"/>
                    <a:pt x="47" y="59"/>
                  </a:cubicBezTo>
                  <a:cubicBezTo>
                    <a:pt x="46" y="61"/>
                    <a:pt x="46" y="63"/>
                    <a:pt x="45" y="65"/>
                  </a:cubicBezTo>
                  <a:cubicBezTo>
                    <a:pt x="45" y="65"/>
                    <a:pt x="43" y="65"/>
                    <a:pt x="40" y="69"/>
                  </a:cubicBezTo>
                  <a:cubicBezTo>
                    <a:pt x="38" y="74"/>
                    <a:pt x="35" y="75"/>
                    <a:pt x="25" y="78"/>
                  </a:cubicBezTo>
                  <a:cubicBezTo>
                    <a:pt x="21" y="79"/>
                    <a:pt x="9" y="79"/>
                    <a:pt x="4" y="91"/>
                  </a:cubicBezTo>
                  <a:cubicBezTo>
                    <a:pt x="1" y="97"/>
                    <a:pt x="0" y="111"/>
                    <a:pt x="0" y="124"/>
                  </a:cubicBezTo>
                  <a:cubicBezTo>
                    <a:pt x="0" y="124"/>
                    <a:pt x="0" y="125"/>
                    <a:pt x="0" y="126"/>
                  </a:cubicBezTo>
                  <a:cubicBezTo>
                    <a:pt x="0" y="126"/>
                    <a:pt x="0" y="126"/>
                    <a:pt x="0" y="126"/>
                  </a:cubicBezTo>
                  <a:cubicBezTo>
                    <a:pt x="12" y="134"/>
                    <a:pt x="31" y="142"/>
                    <a:pt x="62" y="142"/>
                  </a:cubicBezTo>
                  <a:cubicBezTo>
                    <a:pt x="73" y="142"/>
                    <a:pt x="84" y="141"/>
                    <a:pt x="92" y="139"/>
                  </a:cubicBezTo>
                  <a:cubicBezTo>
                    <a:pt x="90" y="134"/>
                    <a:pt x="88" y="129"/>
                    <a:pt x="88" y="123"/>
                  </a:cubicBezTo>
                  <a:cubicBezTo>
                    <a:pt x="88" y="106"/>
                    <a:pt x="102" y="92"/>
                    <a:pt x="119" y="92"/>
                  </a:cubicBezTo>
                  <a:close/>
                  <a:moveTo>
                    <a:pt x="122" y="100"/>
                  </a:moveTo>
                  <a:cubicBezTo>
                    <a:pt x="121" y="100"/>
                    <a:pt x="120" y="100"/>
                    <a:pt x="119" y="100"/>
                  </a:cubicBezTo>
                  <a:cubicBezTo>
                    <a:pt x="106" y="100"/>
                    <a:pt x="96" y="110"/>
                    <a:pt x="96" y="123"/>
                  </a:cubicBezTo>
                  <a:cubicBezTo>
                    <a:pt x="96" y="128"/>
                    <a:pt x="98" y="133"/>
                    <a:pt x="101" y="136"/>
                  </a:cubicBezTo>
                  <a:cubicBezTo>
                    <a:pt x="105" y="142"/>
                    <a:pt x="112" y="145"/>
                    <a:pt x="119" y="145"/>
                  </a:cubicBezTo>
                  <a:cubicBezTo>
                    <a:pt x="131" y="145"/>
                    <a:pt x="141" y="135"/>
                    <a:pt x="141" y="123"/>
                  </a:cubicBezTo>
                  <a:cubicBezTo>
                    <a:pt x="141" y="111"/>
                    <a:pt x="133" y="102"/>
                    <a:pt x="122" y="100"/>
                  </a:cubicBezTo>
                  <a:close/>
                  <a:moveTo>
                    <a:pt x="133" y="125"/>
                  </a:moveTo>
                  <a:cubicBezTo>
                    <a:pt x="122" y="125"/>
                    <a:pt x="122" y="125"/>
                    <a:pt x="122" y="125"/>
                  </a:cubicBezTo>
                  <a:cubicBezTo>
                    <a:pt x="122" y="137"/>
                    <a:pt x="122" y="137"/>
                    <a:pt x="122" y="137"/>
                  </a:cubicBezTo>
                  <a:cubicBezTo>
                    <a:pt x="116" y="137"/>
                    <a:pt x="116" y="137"/>
                    <a:pt x="116" y="137"/>
                  </a:cubicBezTo>
                  <a:cubicBezTo>
                    <a:pt x="116" y="125"/>
                    <a:pt x="116" y="125"/>
                    <a:pt x="116" y="125"/>
                  </a:cubicBezTo>
                  <a:cubicBezTo>
                    <a:pt x="104" y="125"/>
                    <a:pt x="104" y="125"/>
                    <a:pt x="104" y="125"/>
                  </a:cubicBezTo>
                  <a:cubicBezTo>
                    <a:pt x="104" y="120"/>
                    <a:pt x="104" y="120"/>
                    <a:pt x="104" y="120"/>
                  </a:cubicBezTo>
                  <a:cubicBezTo>
                    <a:pt x="116" y="120"/>
                    <a:pt x="116" y="120"/>
                    <a:pt x="116" y="120"/>
                  </a:cubicBezTo>
                  <a:cubicBezTo>
                    <a:pt x="116" y="108"/>
                    <a:pt x="116" y="108"/>
                    <a:pt x="116" y="108"/>
                  </a:cubicBezTo>
                  <a:cubicBezTo>
                    <a:pt x="122" y="108"/>
                    <a:pt x="122" y="108"/>
                    <a:pt x="122" y="108"/>
                  </a:cubicBezTo>
                  <a:cubicBezTo>
                    <a:pt x="122" y="120"/>
                    <a:pt x="122" y="120"/>
                    <a:pt x="122" y="120"/>
                  </a:cubicBezTo>
                  <a:cubicBezTo>
                    <a:pt x="133" y="120"/>
                    <a:pt x="133" y="120"/>
                    <a:pt x="133" y="120"/>
                  </a:cubicBezTo>
                  <a:lnTo>
                    <a:pt x="133" y="12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69" tIns="34285" rIns="68569" bIns="34285" numCol="1" anchor="t" anchorCtr="0" compatLnSpc="1"/>
            <a:lstStyle/>
            <a:p>
              <a:endParaRPr lang="en-US" sz="1350">
                <a:solidFill>
                  <a:prstClr val="black"/>
                </a:solidFill>
              </a:endParaRPr>
            </a:p>
          </p:txBody>
        </p:sp>
        <p:sp>
          <p:nvSpPr>
            <p:cNvPr id="107" name="Freeform 10"/>
            <p:cNvSpPr>
              <a:spLocks noEditPoints="1"/>
            </p:cNvSpPr>
            <p:nvPr/>
          </p:nvSpPr>
          <p:spPr bwMode="auto">
            <a:xfrm>
              <a:off x="8149920" y="3543300"/>
              <a:ext cx="284398" cy="244459"/>
            </a:xfrm>
            <a:custGeom>
              <a:avLst/>
              <a:gdLst>
                <a:gd name="T0" fmla="*/ 119 w 141"/>
                <a:gd name="T1" fmla="*/ 92 h 145"/>
                <a:gd name="T2" fmla="*/ 120 w 141"/>
                <a:gd name="T3" fmla="*/ 92 h 145"/>
                <a:gd name="T4" fmla="*/ 119 w 141"/>
                <a:gd name="T5" fmla="*/ 91 h 145"/>
                <a:gd name="T6" fmla="*/ 99 w 141"/>
                <a:gd name="T7" fmla="*/ 78 h 145"/>
                <a:gd name="T8" fmla="*/ 83 w 141"/>
                <a:gd name="T9" fmla="*/ 69 h 145"/>
                <a:gd name="T10" fmla="*/ 78 w 141"/>
                <a:gd name="T11" fmla="*/ 65 h 145"/>
                <a:gd name="T12" fmla="*/ 76 w 141"/>
                <a:gd name="T13" fmla="*/ 59 h 145"/>
                <a:gd name="T14" fmla="*/ 81 w 141"/>
                <a:gd name="T15" fmla="*/ 47 h 145"/>
                <a:gd name="T16" fmla="*/ 86 w 141"/>
                <a:gd name="T17" fmla="*/ 37 h 145"/>
                <a:gd name="T18" fmla="*/ 84 w 141"/>
                <a:gd name="T19" fmla="*/ 34 h 145"/>
                <a:gd name="T20" fmla="*/ 81 w 141"/>
                <a:gd name="T21" fmla="*/ 12 h 145"/>
                <a:gd name="T22" fmla="*/ 67 w 141"/>
                <a:gd name="T23" fmla="*/ 2 h 145"/>
                <a:gd name="T24" fmla="*/ 62 w 141"/>
                <a:gd name="T25" fmla="*/ 1 h 145"/>
                <a:gd name="T26" fmla="*/ 55 w 141"/>
                <a:gd name="T27" fmla="*/ 0 h 145"/>
                <a:gd name="T28" fmla="*/ 56 w 141"/>
                <a:gd name="T29" fmla="*/ 2 h 145"/>
                <a:gd name="T30" fmla="*/ 42 w 141"/>
                <a:gd name="T31" fmla="*/ 12 h 145"/>
                <a:gd name="T32" fmla="*/ 39 w 141"/>
                <a:gd name="T33" fmla="*/ 34 h 145"/>
                <a:gd name="T34" fmla="*/ 37 w 141"/>
                <a:gd name="T35" fmla="*/ 37 h 145"/>
                <a:gd name="T36" fmla="*/ 42 w 141"/>
                <a:gd name="T37" fmla="*/ 47 h 145"/>
                <a:gd name="T38" fmla="*/ 47 w 141"/>
                <a:gd name="T39" fmla="*/ 59 h 145"/>
                <a:gd name="T40" fmla="*/ 45 w 141"/>
                <a:gd name="T41" fmla="*/ 65 h 145"/>
                <a:gd name="T42" fmla="*/ 40 w 141"/>
                <a:gd name="T43" fmla="*/ 69 h 145"/>
                <a:gd name="T44" fmla="*/ 25 w 141"/>
                <a:gd name="T45" fmla="*/ 78 h 145"/>
                <a:gd name="T46" fmla="*/ 4 w 141"/>
                <a:gd name="T47" fmla="*/ 91 h 145"/>
                <a:gd name="T48" fmla="*/ 0 w 141"/>
                <a:gd name="T49" fmla="*/ 124 h 145"/>
                <a:gd name="T50" fmla="*/ 0 w 141"/>
                <a:gd name="T51" fmla="*/ 126 h 145"/>
                <a:gd name="T52" fmla="*/ 0 w 141"/>
                <a:gd name="T53" fmla="*/ 126 h 145"/>
                <a:gd name="T54" fmla="*/ 62 w 141"/>
                <a:gd name="T55" fmla="*/ 142 h 145"/>
                <a:gd name="T56" fmla="*/ 92 w 141"/>
                <a:gd name="T57" fmla="*/ 139 h 145"/>
                <a:gd name="T58" fmla="*/ 88 w 141"/>
                <a:gd name="T59" fmla="*/ 123 h 145"/>
                <a:gd name="T60" fmla="*/ 119 w 141"/>
                <a:gd name="T61" fmla="*/ 92 h 145"/>
                <a:gd name="T62" fmla="*/ 122 w 141"/>
                <a:gd name="T63" fmla="*/ 100 h 145"/>
                <a:gd name="T64" fmla="*/ 119 w 141"/>
                <a:gd name="T65" fmla="*/ 100 h 145"/>
                <a:gd name="T66" fmla="*/ 96 w 141"/>
                <a:gd name="T67" fmla="*/ 123 h 145"/>
                <a:gd name="T68" fmla="*/ 101 w 141"/>
                <a:gd name="T69" fmla="*/ 136 h 145"/>
                <a:gd name="T70" fmla="*/ 119 w 141"/>
                <a:gd name="T71" fmla="*/ 145 h 145"/>
                <a:gd name="T72" fmla="*/ 141 w 141"/>
                <a:gd name="T73" fmla="*/ 123 h 145"/>
                <a:gd name="T74" fmla="*/ 122 w 141"/>
                <a:gd name="T75" fmla="*/ 100 h 145"/>
                <a:gd name="T76" fmla="*/ 133 w 141"/>
                <a:gd name="T77" fmla="*/ 125 h 145"/>
                <a:gd name="T78" fmla="*/ 122 w 141"/>
                <a:gd name="T79" fmla="*/ 125 h 145"/>
                <a:gd name="T80" fmla="*/ 122 w 141"/>
                <a:gd name="T81" fmla="*/ 137 h 145"/>
                <a:gd name="T82" fmla="*/ 116 w 141"/>
                <a:gd name="T83" fmla="*/ 137 h 145"/>
                <a:gd name="T84" fmla="*/ 116 w 141"/>
                <a:gd name="T85" fmla="*/ 125 h 145"/>
                <a:gd name="T86" fmla="*/ 104 w 141"/>
                <a:gd name="T87" fmla="*/ 125 h 145"/>
                <a:gd name="T88" fmla="*/ 104 w 141"/>
                <a:gd name="T89" fmla="*/ 120 h 145"/>
                <a:gd name="T90" fmla="*/ 116 w 141"/>
                <a:gd name="T91" fmla="*/ 120 h 145"/>
                <a:gd name="T92" fmla="*/ 116 w 141"/>
                <a:gd name="T93" fmla="*/ 108 h 145"/>
                <a:gd name="T94" fmla="*/ 122 w 141"/>
                <a:gd name="T95" fmla="*/ 108 h 145"/>
                <a:gd name="T96" fmla="*/ 122 w 141"/>
                <a:gd name="T97" fmla="*/ 120 h 145"/>
                <a:gd name="T98" fmla="*/ 133 w 141"/>
                <a:gd name="T99" fmla="*/ 120 h 145"/>
                <a:gd name="T100" fmla="*/ 133 w 141"/>
                <a:gd name="T101" fmla="*/ 125 h 1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41" h="145">
                  <a:moveTo>
                    <a:pt x="119" y="92"/>
                  </a:moveTo>
                  <a:cubicBezTo>
                    <a:pt x="119" y="92"/>
                    <a:pt x="119" y="92"/>
                    <a:pt x="120" y="92"/>
                  </a:cubicBezTo>
                  <a:cubicBezTo>
                    <a:pt x="120" y="92"/>
                    <a:pt x="120" y="91"/>
                    <a:pt x="119" y="91"/>
                  </a:cubicBezTo>
                  <a:cubicBezTo>
                    <a:pt x="115" y="79"/>
                    <a:pt x="102" y="79"/>
                    <a:pt x="99" y="78"/>
                  </a:cubicBezTo>
                  <a:cubicBezTo>
                    <a:pt x="89" y="75"/>
                    <a:pt x="85" y="74"/>
                    <a:pt x="83" y="69"/>
                  </a:cubicBezTo>
                  <a:cubicBezTo>
                    <a:pt x="81" y="65"/>
                    <a:pt x="78" y="65"/>
                    <a:pt x="78" y="65"/>
                  </a:cubicBezTo>
                  <a:cubicBezTo>
                    <a:pt x="77" y="63"/>
                    <a:pt x="77" y="61"/>
                    <a:pt x="76" y="59"/>
                  </a:cubicBezTo>
                  <a:cubicBezTo>
                    <a:pt x="80" y="54"/>
                    <a:pt x="81" y="47"/>
                    <a:pt x="81" y="47"/>
                  </a:cubicBezTo>
                  <a:cubicBezTo>
                    <a:pt x="85" y="46"/>
                    <a:pt x="86" y="40"/>
                    <a:pt x="86" y="37"/>
                  </a:cubicBezTo>
                  <a:cubicBezTo>
                    <a:pt x="86" y="35"/>
                    <a:pt x="84" y="34"/>
                    <a:pt x="84" y="34"/>
                  </a:cubicBezTo>
                  <a:cubicBezTo>
                    <a:pt x="84" y="34"/>
                    <a:pt x="87" y="20"/>
                    <a:pt x="81" y="12"/>
                  </a:cubicBezTo>
                  <a:cubicBezTo>
                    <a:pt x="76" y="3"/>
                    <a:pt x="67" y="2"/>
                    <a:pt x="67" y="2"/>
                  </a:cubicBezTo>
                  <a:cubicBezTo>
                    <a:pt x="62" y="1"/>
                    <a:pt x="62" y="1"/>
                    <a:pt x="62" y="1"/>
                  </a:cubicBezTo>
                  <a:cubicBezTo>
                    <a:pt x="62" y="1"/>
                    <a:pt x="56" y="1"/>
                    <a:pt x="55" y="0"/>
                  </a:cubicBezTo>
                  <a:cubicBezTo>
                    <a:pt x="55" y="0"/>
                    <a:pt x="55" y="2"/>
                    <a:pt x="56" y="2"/>
                  </a:cubicBezTo>
                  <a:cubicBezTo>
                    <a:pt x="56" y="2"/>
                    <a:pt x="47" y="3"/>
                    <a:pt x="42" y="12"/>
                  </a:cubicBezTo>
                  <a:cubicBezTo>
                    <a:pt x="36" y="20"/>
                    <a:pt x="39" y="34"/>
                    <a:pt x="39" y="34"/>
                  </a:cubicBezTo>
                  <a:cubicBezTo>
                    <a:pt x="39" y="34"/>
                    <a:pt x="37" y="35"/>
                    <a:pt x="37" y="37"/>
                  </a:cubicBezTo>
                  <a:cubicBezTo>
                    <a:pt x="37" y="40"/>
                    <a:pt x="38" y="46"/>
                    <a:pt x="42" y="47"/>
                  </a:cubicBezTo>
                  <a:cubicBezTo>
                    <a:pt x="42" y="47"/>
                    <a:pt x="43" y="54"/>
                    <a:pt x="47" y="59"/>
                  </a:cubicBezTo>
                  <a:cubicBezTo>
                    <a:pt x="46" y="61"/>
                    <a:pt x="46" y="63"/>
                    <a:pt x="45" y="65"/>
                  </a:cubicBezTo>
                  <a:cubicBezTo>
                    <a:pt x="45" y="65"/>
                    <a:pt x="43" y="65"/>
                    <a:pt x="40" y="69"/>
                  </a:cubicBezTo>
                  <a:cubicBezTo>
                    <a:pt x="38" y="74"/>
                    <a:pt x="35" y="75"/>
                    <a:pt x="25" y="78"/>
                  </a:cubicBezTo>
                  <a:cubicBezTo>
                    <a:pt x="21" y="79"/>
                    <a:pt x="9" y="79"/>
                    <a:pt x="4" y="91"/>
                  </a:cubicBezTo>
                  <a:cubicBezTo>
                    <a:pt x="1" y="97"/>
                    <a:pt x="0" y="111"/>
                    <a:pt x="0" y="124"/>
                  </a:cubicBezTo>
                  <a:cubicBezTo>
                    <a:pt x="0" y="124"/>
                    <a:pt x="0" y="125"/>
                    <a:pt x="0" y="126"/>
                  </a:cubicBezTo>
                  <a:cubicBezTo>
                    <a:pt x="0" y="126"/>
                    <a:pt x="0" y="126"/>
                    <a:pt x="0" y="126"/>
                  </a:cubicBezTo>
                  <a:cubicBezTo>
                    <a:pt x="12" y="134"/>
                    <a:pt x="31" y="142"/>
                    <a:pt x="62" y="142"/>
                  </a:cubicBezTo>
                  <a:cubicBezTo>
                    <a:pt x="73" y="142"/>
                    <a:pt x="84" y="141"/>
                    <a:pt x="92" y="139"/>
                  </a:cubicBezTo>
                  <a:cubicBezTo>
                    <a:pt x="90" y="134"/>
                    <a:pt x="88" y="129"/>
                    <a:pt x="88" y="123"/>
                  </a:cubicBezTo>
                  <a:cubicBezTo>
                    <a:pt x="88" y="106"/>
                    <a:pt x="102" y="92"/>
                    <a:pt x="119" y="92"/>
                  </a:cubicBezTo>
                  <a:close/>
                  <a:moveTo>
                    <a:pt x="122" y="100"/>
                  </a:moveTo>
                  <a:cubicBezTo>
                    <a:pt x="121" y="100"/>
                    <a:pt x="120" y="100"/>
                    <a:pt x="119" y="100"/>
                  </a:cubicBezTo>
                  <a:cubicBezTo>
                    <a:pt x="106" y="100"/>
                    <a:pt x="96" y="110"/>
                    <a:pt x="96" y="123"/>
                  </a:cubicBezTo>
                  <a:cubicBezTo>
                    <a:pt x="96" y="128"/>
                    <a:pt x="98" y="133"/>
                    <a:pt x="101" y="136"/>
                  </a:cubicBezTo>
                  <a:cubicBezTo>
                    <a:pt x="105" y="142"/>
                    <a:pt x="112" y="145"/>
                    <a:pt x="119" y="145"/>
                  </a:cubicBezTo>
                  <a:cubicBezTo>
                    <a:pt x="131" y="145"/>
                    <a:pt x="141" y="135"/>
                    <a:pt x="141" y="123"/>
                  </a:cubicBezTo>
                  <a:cubicBezTo>
                    <a:pt x="141" y="111"/>
                    <a:pt x="133" y="102"/>
                    <a:pt x="122" y="100"/>
                  </a:cubicBezTo>
                  <a:close/>
                  <a:moveTo>
                    <a:pt x="133" y="125"/>
                  </a:moveTo>
                  <a:cubicBezTo>
                    <a:pt x="122" y="125"/>
                    <a:pt x="122" y="125"/>
                    <a:pt x="122" y="125"/>
                  </a:cubicBezTo>
                  <a:cubicBezTo>
                    <a:pt x="122" y="137"/>
                    <a:pt x="122" y="137"/>
                    <a:pt x="122" y="137"/>
                  </a:cubicBezTo>
                  <a:cubicBezTo>
                    <a:pt x="116" y="137"/>
                    <a:pt x="116" y="137"/>
                    <a:pt x="116" y="137"/>
                  </a:cubicBezTo>
                  <a:cubicBezTo>
                    <a:pt x="116" y="125"/>
                    <a:pt x="116" y="125"/>
                    <a:pt x="116" y="125"/>
                  </a:cubicBezTo>
                  <a:cubicBezTo>
                    <a:pt x="104" y="125"/>
                    <a:pt x="104" y="125"/>
                    <a:pt x="104" y="125"/>
                  </a:cubicBezTo>
                  <a:cubicBezTo>
                    <a:pt x="104" y="120"/>
                    <a:pt x="104" y="120"/>
                    <a:pt x="104" y="120"/>
                  </a:cubicBezTo>
                  <a:cubicBezTo>
                    <a:pt x="116" y="120"/>
                    <a:pt x="116" y="120"/>
                    <a:pt x="116" y="120"/>
                  </a:cubicBezTo>
                  <a:cubicBezTo>
                    <a:pt x="116" y="108"/>
                    <a:pt x="116" y="108"/>
                    <a:pt x="116" y="108"/>
                  </a:cubicBezTo>
                  <a:cubicBezTo>
                    <a:pt x="122" y="108"/>
                    <a:pt x="122" y="108"/>
                    <a:pt x="122" y="108"/>
                  </a:cubicBezTo>
                  <a:cubicBezTo>
                    <a:pt x="122" y="120"/>
                    <a:pt x="122" y="120"/>
                    <a:pt x="122" y="120"/>
                  </a:cubicBezTo>
                  <a:cubicBezTo>
                    <a:pt x="133" y="120"/>
                    <a:pt x="133" y="120"/>
                    <a:pt x="133" y="120"/>
                  </a:cubicBezTo>
                  <a:lnTo>
                    <a:pt x="133" y="12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68569" tIns="34285" rIns="68569" bIns="34285" numCol="1" anchor="t" anchorCtr="0" compatLnSpc="1"/>
            <a:lstStyle/>
            <a:p>
              <a:endParaRPr lang="en-US" sz="1350">
                <a:solidFill>
                  <a:prstClr val="black"/>
                </a:solidFill>
              </a:endParaRPr>
            </a:p>
          </p:txBody>
        </p:sp>
      </p:grpSp>
      <p:cxnSp>
        <p:nvCxnSpPr>
          <p:cNvPr id="109" name="Прямая соединительная линия 108">
            <a:extLst>
              <a:ext uri="{FF2B5EF4-FFF2-40B4-BE49-F238E27FC236}">
                <a16:creationId xmlns:a16="http://schemas.microsoft.com/office/drawing/2014/main" id="{4A504BD3-2708-41B0-AAF0-B37C9EC260CF}"/>
              </a:ext>
            </a:extLst>
          </p:cNvPr>
          <p:cNvCxnSpPr/>
          <p:nvPr/>
        </p:nvCxnSpPr>
        <p:spPr>
          <a:xfrm flipV="1">
            <a:off x="4592519" y="682357"/>
            <a:ext cx="0" cy="436314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id="{780CDC87-E323-4B71-A984-69F6C6B69BA9}"/>
              </a:ext>
            </a:extLst>
          </p:cNvPr>
          <p:cNvSpPr/>
          <p:nvPr/>
        </p:nvSpPr>
        <p:spPr>
          <a:xfrm>
            <a:off x="4773494" y="3209161"/>
            <a:ext cx="4355975" cy="518982"/>
          </a:xfrm>
          <a:prstGeom prst="rect">
            <a:avLst/>
          </a:prstGeom>
          <a:pattFill prst="ltDnDiag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id="{31E40151-3126-4624-A709-6AC1AA52331A}"/>
              </a:ext>
            </a:extLst>
          </p:cNvPr>
          <p:cNvCxnSpPr>
            <a:cxnSpLocks/>
          </p:cNvCxnSpPr>
          <p:nvPr/>
        </p:nvCxnSpPr>
        <p:spPr>
          <a:xfrm>
            <a:off x="4773495" y="3194951"/>
            <a:ext cx="4355974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>
            <a:extLst>
              <a:ext uri="{FF2B5EF4-FFF2-40B4-BE49-F238E27FC236}">
                <a16:creationId xmlns:a16="http://schemas.microsoft.com/office/drawing/2014/main" id="{111AC2C0-BB9E-419B-916F-3606B4DD5154}"/>
              </a:ext>
            </a:extLst>
          </p:cNvPr>
          <p:cNvCxnSpPr>
            <a:cxnSpLocks/>
          </p:cNvCxnSpPr>
          <p:nvPr/>
        </p:nvCxnSpPr>
        <p:spPr>
          <a:xfrm>
            <a:off x="4778491" y="3728143"/>
            <a:ext cx="4355975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7" name="Группа 66"/>
          <p:cNvGrpSpPr/>
          <p:nvPr/>
        </p:nvGrpSpPr>
        <p:grpSpPr>
          <a:xfrm>
            <a:off x="4865284" y="3317077"/>
            <a:ext cx="295253" cy="303149"/>
            <a:chOff x="2170717" y="3721167"/>
            <a:chExt cx="393671" cy="404199"/>
          </a:xfrm>
        </p:grpSpPr>
        <p:sp>
          <p:nvSpPr>
            <p:cNvPr id="68" name="Овал 67">
              <a:extLst>
                <a:ext uri="{FF2B5EF4-FFF2-40B4-BE49-F238E27FC236}">
                  <a16:creationId xmlns:a16="http://schemas.microsoft.com/office/drawing/2014/main" id="{7D682E71-FD14-4BE3-A149-02ADD196DCCC}"/>
                </a:ext>
              </a:extLst>
            </p:cNvPr>
            <p:cNvSpPr/>
            <p:nvPr/>
          </p:nvSpPr>
          <p:spPr>
            <a:xfrm>
              <a:off x="2170717" y="3721167"/>
              <a:ext cx="392771" cy="392771"/>
            </a:xfrm>
            <a:prstGeom prst="ellipse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0" name="Прямоугольник 69">
              <a:extLst>
                <a:ext uri="{FF2B5EF4-FFF2-40B4-BE49-F238E27FC236}">
                  <a16:creationId xmlns:a16="http://schemas.microsoft.com/office/drawing/2014/main" id="{771039E7-8849-4DA4-9C38-DB039065B607}"/>
                </a:ext>
              </a:extLst>
            </p:cNvPr>
            <p:cNvSpPr/>
            <p:nvPr/>
          </p:nvSpPr>
          <p:spPr>
            <a:xfrm>
              <a:off x="2189926" y="3725256"/>
              <a:ext cx="37446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350" b="1" dirty="0">
                  <a:latin typeface="Arial" pitchFamily="34" charset="0"/>
                  <a:cs typeface="Arial" pitchFamily="34" charset="0"/>
                </a:rPr>
                <a:t>4</a:t>
              </a:r>
              <a:endParaRPr lang="en-US" sz="1350" b="1" dirty="0"/>
            </a:p>
          </p:txBody>
        </p:sp>
      </p:grpSp>
      <p:sp>
        <p:nvSpPr>
          <p:cNvPr id="74" name="Прямоугольник 73">
            <a:extLst>
              <a:ext uri="{FF2B5EF4-FFF2-40B4-BE49-F238E27FC236}">
                <a16:creationId xmlns:a16="http://schemas.microsoft.com/office/drawing/2014/main" id="{780CDC87-E323-4B71-A984-69F6C6B69BA9}"/>
              </a:ext>
            </a:extLst>
          </p:cNvPr>
          <p:cNvSpPr/>
          <p:nvPr/>
        </p:nvSpPr>
        <p:spPr>
          <a:xfrm>
            <a:off x="4773494" y="3949819"/>
            <a:ext cx="4355975" cy="934481"/>
          </a:xfrm>
          <a:prstGeom prst="rect">
            <a:avLst/>
          </a:prstGeom>
          <a:pattFill prst="ltDnDiag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cxnSp>
        <p:nvCxnSpPr>
          <p:cNvPr id="77" name="Прямая соединительная линия 76">
            <a:extLst>
              <a:ext uri="{FF2B5EF4-FFF2-40B4-BE49-F238E27FC236}">
                <a16:creationId xmlns:a16="http://schemas.microsoft.com/office/drawing/2014/main" id="{31E40151-3126-4624-A709-6AC1AA52331A}"/>
              </a:ext>
            </a:extLst>
          </p:cNvPr>
          <p:cNvCxnSpPr>
            <a:cxnSpLocks/>
          </p:cNvCxnSpPr>
          <p:nvPr/>
        </p:nvCxnSpPr>
        <p:spPr>
          <a:xfrm>
            <a:off x="4773495" y="3949819"/>
            <a:ext cx="4355974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80">
            <a:extLst>
              <a:ext uri="{FF2B5EF4-FFF2-40B4-BE49-F238E27FC236}">
                <a16:creationId xmlns:a16="http://schemas.microsoft.com/office/drawing/2014/main" id="{111AC2C0-BB9E-419B-916F-3606B4DD5154}"/>
              </a:ext>
            </a:extLst>
          </p:cNvPr>
          <p:cNvCxnSpPr>
            <a:cxnSpLocks/>
          </p:cNvCxnSpPr>
          <p:nvPr/>
        </p:nvCxnSpPr>
        <p:spPr>
          <a:xfrm>
            <a:off x="4778491" y="4884300"/>
            <a:ext cx="4355975" cy="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" name="Группа 81"/>
          <p:cNvGrpSpPr/>
          <p:nvPr/>
        </p:nvGrpSpPr>
        <p:grpSpPr>
          <a:xfrm>
            <a:off x="4865284" y="4271060"/>
            <a:ext cx="295253" cy="303149"/>
            <a:chOff x="2170717" y="3721167"/>
            <a:chExt cx="393671" cy="404199"/>
          </a:xfrm>
        </p:grpSpPr>
        <p:sp>
          <p:nvSpPr>
            <p:cNvPr id="83" name="Овал 82">
              <a:extLst>
                <a:ext uri="{FF2B5EF4-FFF2-40B4-BE49-F238E27FC236}">
                  <a16:creationId xmlns:a16="http://schemas.microsoft.com/office/drawing/2014/main" id="{7D682E71-FD14-4BE3-A149-02ADD196DCCC}"/>
                </a:ext>
              </a:extLst>
            </p:cNvPr>
            <p:cNvSpPr/>
            <p:nvPr/>
          </p:nvSpPr>
          <p:spPr>
            <a:xfrm>
              <a:off x="2170717" y="3721167"/>
              <a:ext cx="392771" cy="392771"/>
            </a:xfrm>
            <a:prstGeom prst="ellipse">
              <a:avLst/>
            </a:prstGeom>
            <a:solidFill>
              <a:schemeClr val="bg1"/>
            </a:solidFill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84" name="Прямоугольник 83">
              <a:extLst>
                <a:ext uri="{FF2B5EF4-FFF2-40B4-BE49-F238E27FC236}">
                  <a16:creationId xmlns:a16="http://schemas.microsoft.com/office/drawing/2014/main" id="{771039E7-8849-4DA4-9C38-DB039065B607}"/>
                </a:ext>
              </a:extLst>
            </p:cNvPr>
            <p:cNvSpPr/>
            <p:nvPr/>
          </p:nvSpPr>
          <p:spPr>
            <a:xfrm>
              <a:off x="2189926" y="3725256"/>
              <a:ext cx="37446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350" b="1" dirty="0">
                  <a:latin typeface="Arial" pitchFamily="34" charset="0"/>
                  <a:cs typeface="Arial" pitchFamily="34" charset="0"/>
                </a:rPr>
                <a:t>4</a:t>
              </a:r>
              <a:endParaRPr lang="en-US" sz="1350" b="1" dirty="0"/>
            </a:p>
          </p:txBody>
        </p:sp>
      </p:grpSp>
      <p:sp>
        <p:nvSpPr>
          <p:cNvPr id="86" name="Прямоугольник 85">
            <a:extLst>
              <a:ext uri="{FF2B5EF4-FFF2-40B4-BE49-F238E27FC236}">
                <a16:creationId xmlns:a16="http://schemas.microsoft.com/office/drawing/2014/main" id="{171F8C72-E44E-405D-9F9F-F92A9ECF6512}"/>
              </a:ext>
            </a:extLst>
          </p:cNvPr>
          <p:cNvSpPr/>
          <p:nvPr/>
        </p:nvSpPr>
        <p:spPr>
          <a:xfrm>
            <a:off x="5251652" y="824103"/>
            <a:ext cx="3877817" cy="3000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50" dirty="0" err="1">
                <a:latin typeface="Arial" panose="020B0604020202020204" pitchFamily="34" charset="0"/>
              </a:rPr>
              <a:t>Жалақыны</a:t>
            </a:r>
            <a:r>
              <a:rPr lang="ru-RU" sz="1350" b="1" dirty="0">
                <a:latin typeface="Arial" panose="020B0604020202020204" pitchFamily="34" charset="0"/>
              </a:rPr>
              <a:t> КӨТЕРУ </a:t>
            </a:r>
            <a:r>
              <a:rPr lang="ru-RU" sz="1350" b="1" i="1" dirty="0">
                <a:solidFill>
                  <a:srgbClr val="31859C"/>
                </a:solidFill>
                <a:latin typeface="Arial" panose="020B0604020202020204" pitchFamily="34" charset="0"/>
              </a:rPr>
              <a:t>(77% </a:t>
            </a:r>
            <a:r>
              <a:rPr lang="ru-RU" sz="1350" b="1" i="1" dirty="0" err="1">
                <a:solidFill>
                  <a:srgbClr val="31859C"/>
                </a:solidFill>
                <a:latin typeface="Arial" panose="020B0604020202020204" pitchFamily="34" charset="0"/>
              </a:rPr>
              <a:t>дейін</a:t>
            </a:r>
            <a:r>
              <a:rPr lang="ru-RU" sz="1350" b="1" i="1" dirty="0">
                <a:solidFill>
                  <a:srgbClr val="31859C"/>
                </a:solidFill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87" name="Прямоугольник 86">
            <a:extLst>
              <a:ext uri="{FF2B5EF4-FFF2-40B4-BE49-F238E27FC236}">
                <a16:creationId xmlns:a16="http://schemas.microsoft.com/office/drawing/2014/main" id="{C887E1D8-D71B-49A7-B143-988A4D80603F}"/>
              </a:ext>
            </a:extLst>
          </p:cNvPr>
          <p:cNvSpPr/>
          <p:nvPr/>
        </p:nvSpPr>
        <p:spPr>
          <a:xfrm>
            <a:off x="5208794" y="1527608"/>
            <a:ext cx="398841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50" dirty="0" err="1">
                <a:latin typeface="Arial" panose="020B0604020202020204" pitchFamily="34" charset="0"/>
              </a:rPr>
              <a:t>Тұрақты</a:t>
            </a:r>
            <a:r>
              <a:rPr lang="ru-RU" sz="1350" dirty="0">
                <a:latin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</a:rPr>
              <a:t>дайындығы</a:t>
            </a:r>
            <a:r>
              <a:rPr lang="ru-RU" sz="1350" dirty="0">
                <a:latin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</a:rPr>
              <a:t>үшін</a:t>
            </a:r>
            <a:r>
              <a:rPr lang="ru-RU" sz="1350" dirty="0">
                <a:latin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</a:rPr>
              <a:t>үстемеақылар</a:t>
            </a:r>
            <a:r>
              <a:rPr lang="ru-RU" sz="1350" dirty="0">
                <a:latin typeface="Arial" panose="020B0604020202020204" pitchFamily="34" charset="0"/>
              </a:rPr>
              <a:t> мен </a:t>
            </a:r>
            <a:r>
              <a:rPr lang="ru-RU" sz="1350" dirty="0" err="1">
                <a:latin typeface="Arial" panose="020B0604020202020204" pitchFamily="34" charset="0"/>
              </a:rPr>
              <a:t>қосымша</a:t>
            </a:r>
            <a:r>
              <a:rPr lang="ru-RU" sz="1350" dirty="0">
                <a:latin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</a:rPr>
              <a:t>ақыларды</a:t>
            </a:r>
            <a:r>
              <a:rPr lang="ru-RU" sz="1350" dirty="0">
                <a:latin typeface="Arial" panose="020B0604020202020204" pitchFamily="34" charset="0"/>
              </a:rPr>
              <a:t> </a:t>
            </a:r>
            <a:r>
              <a:rPr lang="ru-RU" sz="1350" b="1" dirty="0">
                <a:latin typeface="Arial" panose="020B0604020202020204" pitchFamily="34" charset="0"/>
              </a:rPr>
              <a:t>ТӨЛЕУ</a:t>
            </a:r>
            <a:r>
              <a:rPr lang="ru-RU" sz="1350" dirty="0">
                <a:latin typeface="Arial" panose="020B0604020202020204" pitchFamily="34" charset="0"/>
              </a:rPr>
              <a:t> </a:t>
            </a:r>
            <a:r>
              <a:rPr lang="ru-RU" sz="1350" b="1" i="1" dirty="0">
                <a:solidFill>
                  <a:srgbClr val="31859C"/>
                </a:solidFill>
                <a:latin typeface="Arial" panose="020B0604020202020204" pitchFamily="34" charset="0"/>
              </a:rPr>
              <a:t>(</a:t>
            </a:r>
            <a:r>
              <a:rPr lang="ru-RU" sz="1350" b="1" i="1" dirty="0" err="1">
                <a:solidFill>
                  <a:srgbClr val="31859C"/>
                </a:solidFill>
                <a:latin typeface="Arial" panose="020B0604020202020204" pitchFamily="34" charset="0"/>
              </a:rPr>
              <a:t>жалақының</a:t>
            </a:r>
            <a:r>
              <a:rPr lang="ru-RU" sz="1350" b="1" i="1" dirty="0">
                <a:solidFill>
                  <a:srgbClr val="31859C"/>
                </a:solidFill>
                <a:latin typeface="Arial" panose="020B0604020202020204" pitchFamily="34" charset="0"/>
              </a:rPr>
              <a:t> 10%)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C71826A3-2262-4027-ABAE-225F73996B00}"/>
              </a:ext>
            </a:extLst>
          </p:cNvPr>
          <p:cNvSpPr txBox="1"/>
          <p:nvPr/>
        </p:nvSpPr>
        <p:spPr>
          <a:xfrm>
            <a:off x="5181641" y="2392325"/>
            <a:ext cx="401556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1400" dirty="0">
                <a:latin typeface="Arial" panose="020B0604020202020204" pitchFamily="34" charset="0"/>
                <a:cs typeface="Arial" panose="020B0604020202020204" pitchFamily="34" charset="0"/>
              </a:rPr>
              <a:t>Жеке </a:t>
            </a:r>
            <a:r>
              <a:rPr lang="ru-KZ" sz="1400" dirty="0" err="1">
                <a:latin typeface="Arial" panose="020B0604020202020204" pitchFamily="34" charset="0"/>
                <a:cs typeface="Arial" panose="020B0604020202020204" pitchFamily="34" charset="0"/>
              </a:rPr>
              <a:t>құраммен</a:t>
            </a:r>
            <a:r>
              <a:rPr lang="ru-K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dirty="0" err="1">
                <a:latin typeface="Arial" panose="020B0604020202020204" pitchFamily="34" charset="0"/>
                <a:cs typeface="Arial" panose="020B0604020202020204" pitchFamily="34" charset="0"/>
              </a:rPr>
              <a:t>идеологиялық</a:t>
            </a:r>
            <a:r>
              <a:rPr lang="ru-K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K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dirty="0" err="1">
                <a:latin typeface="Arial" panose="020B0604020202020204" pitchFamily="34" charset="0"/>
                <a:cs typeface="Arial" panose="020B0604020202020204" pitchFamily="34" charset="0"/>
              </a:rPr>
              <a:t>тәрбие</a:t>
            </a:r>
            <a:r>
              <a:rPr lang="ru-K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dirty="0" err="1">
                <a:latin typeface="Arial" panose="020B0604020202020204" pitchFamily="34" charset="0"/>
                <a:cs typeface="Arial" panose="020B0604020202020204" pitchFamily="34" charset="0"/>
              </a:rPr>
              <a:t>жұмысына</a:t>
            </a:r>
            <a:r>
              <a:rPr lang="ru-K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dirty="0" err="1">
                <a:latin typeface="Arial" panose="020B0604020202020204" pitchFamily="34" charset="0"/>
                <a:cs typeface="Arial" panose="020B0604020202020204" pitchFamily="34" charset="0"/>
              </a:rPr>
              <a:t>ерекше</a:t>
            </a:r>
            <a:r>
              <a:rPr lang="ru-K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b="1" dirty="0">
                <a:latin typeface="Arial" panose="020B0604020202020204" pitchFamily="34" charset="0"/>
                <a:cs typeface="Arial" panose="020B0604020202020204" pitchFamily="34" charset="0"/>
              </a:rPr>
              <a:t>НАЗАР АУДАРЫЛАДЫ</a:t>
            </a:r>
          </a:p>
        </p:txBody>
      </p:sp>
      <p:sp>
        <p:nvSpPr>
          <p:cNvPr id="89" name="Прямоугольник 88">
            <a:extLst>
              <a:ext uri="{FF2B5EF4-FFF2-40B4-BE49-F238E27FC236}">
                <a16:creationId xmlns:a16="http://schemas.microsoft.com/office/drawing/2014/main" id="{BE86298C-C157-4DCE-AD8C-FEBF04A543AF}"/>
              </a:ext>
            </a:extLst>
          </p:cNvPr>
          <p:cNvSpPr/>
          <p:nvPr/>
        </p:nvSpPr>
        <p:spPr>
          <a:xfrm>
            <a:off x="5187272" y="3220312"/>
            <a:ext cx="3942197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50" dirty="0" err="1">
                <a:latin typeface="Arial" panose="020B0604020202020204" pitchFamily="34" charset="0"/>
              </a:rPr>
              <a:t>Кадрлар</a:t>
            </a:r>
            <a:r>
              <a:rPr lang="ru-RU" sz="1350" dirty="0">
                <a:latin typeface="Arial" panose="020B0604020202020204" pitchFamily="34" charset="0"/>
              </a:rPr>
              <a:t> мен </a:t>
            </a:r>
            <a:r>
              <a:rPr lang="ru-RU" sz="1350" dirty="0" err="1">
                <a:latin typeface="Arial" panose="020B0604020202020204" pitchFamily="34" charset="0"/>
              </a:rPr>
              <a:t>тәрбиені</a:t>
            </a:r>
            <a:r>
              <a:rPr lang="ru-RU" sz="1350" dirty="0">
                <a:latin typeface="Arial" panose="020B0604020202020204" pitchFamily="34" charset="0"/>
              </a:rPr>
              <a:t> </a:t>
            </a:r>
            <a:r>
              <a:rPr lang="ru-RU" sz="1350" dirty="0" err="1">
                <a:latin typeface="Arial" panose="020B0604020202020204" pitchFamily="34" charset="0"/>
              </a:rPr>
              <a:t>басқарудың</a:t>
            </a:r>
            <a:r>
              <a:rPr lang="ru-RU" sz="1350" dirty="0">
                <a:latin typeface="Arial" panose="020B0604020202020204" pitchFamily="34" charset="0"/>
              </a:rPr>
              <a:t> вертикалы </a:t>
            </a:r>
            <a:r>
              <a:rPr lang="ru-RU" sz="1350" b="1" dirty="0">
                <a:latin typeface="Arial" panose="020B0604020202020204" pitchFamily="34" charset="0"/>
              </a:rPr>
              <a:t>ҚҰРЫЛДЫ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518AC20-E7ED-46D8-94FB-DAEFD9D620D8}"/>
              </a:ext>
            </a:extLst>
          </p:cNvPr>
          <p:cNvSpPr txBox="1"/>
          <p:nvPr/>
        </p:nvSpPr>
        <p:spPr>
          <a:xfrm>
            <a:off x="5251652" y="3989904"/>
            <a:ext cx="390086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KZ" sz="1400" dirty="0" err="1">
                <a:latin typeface="Arial" panose="020B0604020202020204" pitchFamily="34" charset="0"/>
                <a:cs typeface="Arial" panose="020B0604020202020204" pitchFamily="34" charset="0"/>
              </a:rPr>
              <a:t>Министрліктің</a:t>
            </a:r>
            <a:r>
              <a:rPr lang="ru-K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dirty="0" err="1"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KZ" sz="1400" dirty="0">
                <a:latin typeface="Arial" panose="020B0604020202020204" pitchFamily="34" charset="0"/>
                <a:cs typeface="Arial" panose="020B0604020202020204" pitchFamily="34" charset="0"/>
              </a:rPr>
              <a:t> беру </a:t>
            </a:r>
            <a:r>
              <a:rPr lang="ru-KZ" sz="1400" dirty="0" err="1">
                <a:latin typeface="Arial" panose="020B0604020202020204" pitchFamily="34" charset="0"/>
                <a:cs typeface="Arial" panose="020B0604020202020204" pitchFamily="34" charset="0"/>
              </a:rPr>
              <a:t>ұйымдарында</a:t>
            </a:r>
            <a:r>
              <a:rPr lang="ru-K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200" i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k-KZ" sz="1200" i="1" dirty="0">
                <a:latin typeface="Arial" panose="020B0604020202020204" pitchFamily="34" charset="0"/>
                <a:cs typeface="Arial" panose="020B0604020202020204" pitchFamily="34" charset="0"/>
              </a:rPr>
              <a:t>АҚА</a:t>
            </a:r>
            <a:r>
              <a:rPr lang="ru-KZ" sz="1200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KZ" sz="1400" dirty="0" err="1"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K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dirty="0" err="1"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K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dirty="0" err="1">
                <a:latin typeface="Arial" panose="020B0604020202020204" pitchFamily="34" charset="0"/>
                <a:cs typeface="Arial" panose="020B0604020202020204" pitchFamily="34" charset="0"/>
              </a:rPr>
              <a:t>орталықтарында</a:t>
            </a:r>
            <a:r>
              <a:rPr lang="ru-K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200" i="1" dirty="0">
                <a:latin typeface="Arial" panose="020B0604020202020204" pitchFamily="34" charset="0"/>
                <a:cs typeface="Arial" panose="020B0604020202020204" pitchFamily="34" charset="0"/>
              </a:rPr>
              <a:t>(«</a:t>
            </a:r>
            <a:r>
              <a:rPr lang="kk-KZ" sz="1200" i="1" dirty="0">
                <a:latin typeface="Arial" panose="020B0604020202020204" pitchFamily="34" charset="0"/>
                <a:cs typeface="Arial" panose="020B0604020202020204" pitchFamily="34" charset="0"/>
              </a:rPr>
              <a:t>АҚҰО»</a:t>
            </a:r>
            <a:r>
              <a:rPr lang="ru-KZ" sz="1200" i="1" dirty="0">
                <a:latin typeface="Arial" panose="020B0604020202020204" pitchFamily="34" charset="0"/>
                <a:cs typeface="Arial" panose="020B0604020202020204" pitchFamily="34" charset="0"/>
              </a:rPr>
              <a:t> АҚ) </a:t>
            </a:r>
            <a:r>
              <a:rPr lang="ru-KZ" sz="1400" dirty="0" err="1">
                <a:latin typeface="Arial" panose="020B0604020202020204" pitchFamily="34" charset="0"/>
                <a:cs typeface="Arial" panose="020B0604020202020204" pitchFamily="34" charset="0"/>
              </a:rPr>
              <a:t>түрлі</a:t>
            </a:r>
            <a:r>
              <a:rPr lang="ru-K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dirty="0" err="1">
                <a:latin typeface="Arial" panose="020B0604020202020204" pitchFamily="34" charset="0"/>
                <a:cs typeface="Arial" panose="020B0604020202020204" pitchFamily="34" charset="0"/>
              </a:rPr>
              <a:t>курстар</a:t>
            </a:r>
            <a:r>
              <a:rPr lang="ru-K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b="1" dirty="0">
                <a:latin typeface="Arial" panose="020B0604020202020204" pitchFamily="34" charset="0"/>
                <a:cs typeface="Arial" panose="020B0604020202020204" pitchFamily="34" charset="0"/>
              </a:rPr>
              <a:t>ТҰРАҚТЫ НЕГІЗДЕ</a:t>
            </a:r>
            <a:r>
              <a:rPr lang="ru-KZ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KZ" sz="1400" dirty="0" err="1">
                <a:latin typeface="Arial" panose="020B0604020202020204" pitchFamily="34" charset="0"/>
                <a:cs typeface="Arial" panose="020B0604020202020204" pitchFamily="34" charset="0"/>
              </a:rPr>
              <a:t>ұйымдастырылады</a:t>
            </a:r>
            <a:endParaRPr lang="ru-KZ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1" name="Прямоугольник 90">
            <a:extLst>
              <a:ext uri="{FF2B5EF4-FFF2-40B4-BE49-F238E27FC236}">
                <a16:creationId xmlns:a16="http://schemas.microsoft.com/office/drawing/2014/main" id="{BE2D4CF1-5AB3-4682-A38A-42D9418BE234}"/>
              </a:ext>
            </a:extLst>
          </p:cNvPr>
          <p:cNvSpPr/>
          <p:nvPr/>
        </p:nvSpPr>
        <p:spPr>
          <a:xfrm>
            <a:off x="424101" y="2498479"/>
            <a:ext cx="40034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350" b="1" dirty="0">
                <a:latin typeface="Arial" panose="020B0604020202020204" pitchFamily="34" charset="0"/>
              </a:rPr>
              <a:t>АҚО штат </a:t>
            </a:r>
            <a:r>
              <a:rPr lang="ru-RU" sz="1350" b="1" dirty="0" err="1">
                <a:latin typeface="Arial" panose="020B0604020202020204" pitchFamily="34" charset="0"/>
              </a:rPr>
              <a:t>санының</a:t>
            </a:r>
            <a:r>
              <a:rPr lang="ru-RU" sz="1350" b="1" dirty="0">
                <a:latin typeface="Arial" panose="020B0604020202020204" pitchFamily="34" charset="0"/>
              </a:rPr>
              <a:t> </a:t>
            </a:r>
            <a:r>
              <a:rPr lang="ru-RU" sz="1350" b="1" dirty="0" err="1">
                <a:latin typeface="Arial" panose="020B0604020202020204" pitchFamily="34" charset="0"/>
              </a:rPr>
              <a:t>лимитін</a:t>
            </a:r>
            <a:r>
              <a:rPr lang="ru-RU" sz="1350" b="1" dirty="0">
                <a:latin typeface="Arial" panose="020B0604020202020204" pitchFamily="34" charset="0"/>
              </a:rPr>
              <a:t> </a:t>
            </a:r>
            <a:r>
              <a:rPr lang="ru-RU" sz="1350" b="1" dirty="0" err="1">
                <a:latin typeface="Arial" panose="020B0604020202020204" pitchFamily="34" charset="0"/>
              </a:rPr>
              <a:t>кезең</a:t>
            </a:r>
            <a:r>
              <a:rPr lang="ru-RU" sz="1350" b="1" dirty="0">
                <a:latin typeface="Arial" panose="020B0604020202020204" pitchFamily="34" charset="0"/>
              </a:rPr>
              <a:t> </a:t>
            </a:r>
            <a:r>
              <a:rPr lang="ru-RU" sz="1350" b="1" dirty="0" err="1">
                <a:latin typeface="Arial" panose="020B0604020202020204" pitchFamily="34" charset="0"/>
              </a:rPr>
              <a:t>кезеңімен</a:t>
            </a:r>
            <a:r>
              <a:rPr lang="ru-RU" sz="1350" b="1" dirty="0">
                <a:latin typeface="Arial" panose="020B0604020202020204" pitchFamily="34" charset="0"/>
              </a:rPr>
              <a:t> </a:t>
            </a:r>
            <a:r>
              <a:rPr lang="ru-RU" sz="2100" b="1" dirty="0">
                <a:solidFill>
                  <a:srgbClr val="31859C"/>
                </a:solidFill>
                <a:latin typeface="Arial" panose="020B0604020202020204" pitchFamily="34" charset="0"/>
              </a:rPr>
              <a:t>1 734</a:t>
            </a:r>
            <a:r>
              <a:rPr lang="ru-RU" sz="1400" b="1" dirty="0">
                <a:solidFill>
                  <a:srgbClr val="31859C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rgbClr val="31859C"/>
                </a:solidFill>
                <a:latin typeface="Arial" panose="020B0604020202020204" pitchFamily="34" charset="0"/>
              </a:rPr>
              <a:t>бірлікке</a:t>
            </a:r>
            <a:r>
              <a:rPr lang="ru-RU" sz="1400" b="1" dirty="0">
                <a:solidFill>
                  <a:srgbClr val="31859C"/>
                </a:solidFill>
                <a:latin typeface="Arial" panose="020B0604020202020204" pitchFamily="34" charset="0"/>
              </a:rPr>
              <a:t> </a:t>
            </a:r>
            <a:r>
              <a:rPr lang="ru-RU" sz="1350" b="1" dirty="0" err="1">
                <a:latin typeface="Arial" panose="020B0604020202020204" pitchFamily="34" charset="0"/>
              </a:rPr>
              <a:t>ұлғайту</a:t>
            </a:r>
            <a:r>
              <a:rPr lang="ru-RU" sz="1350" b="1" dirty="0">
                <a:latin typeface="Arial" panose="020B0604020202020204" pitchFamily="34" charset="0"/>
              </a:rPr>
              <a:t> </a:t>
            </a:r>
            <a:r>
              <a:rPr lang="ru-RU" sz="1350" b="1" dirty="0" err="1">
                <a:latin typeface="Arial" panose="020B0604020202020204" pitchFamily="34" charset="0"/>
              </a:rPr>
              <a:t>бойынша</a:t>
            </a:r>
            <a:r>
              <a:rPr lang="ru-RU" sz="1350" b="1" dirty="0">
                <a:latin typeface="Arial" panose="020B0604020202020204" pitchFamily="34" charset="0"/>
              </a:rPr>
              <a:t> </a:t>
            </a:r>
            <a:r>
              <a:rPr lang="ru-RU" sz="1350" b="1" dirty="0" err="1">
                <a:latin typeface="Arial" panose="020B0604020202020204" pitchFamily="34" charset="0"/>
              </a:rPr>
              <a:t>шаралар</a:t>
            </a:r>
            <a:r>
              <a:rPr lang="ru-RU" sz="1350" b="1" dirty="0">
                <a:latin typeface="Arial" panose="020B0604020202020204" pitchFamily="34" charset="0"/>
              </a:rPr>
              <a:t> </a:t>
            </a:r>
            <a:r>
              <a:rPr lang="ru-RU" sz="1350" b="1" dirty="0" err="1">
                <a:latin typeface="Arial" panose="020B0604020202020204" pitchFamily="34" charset="0"/>
              </a:rPr>
              <a:t>қабылданды</a:t>
            </a:r>
            <a:endParaRPr lang="ru-RU" sz="135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2520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arvintrackercirc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arvintrackercircl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Marvintrackercircle"/>
</p:tagLst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26584</TotalTime>
  <Words>1118</Words>
  <Application>Microsoft Office PowerPoint</Application>
  <PresentationFormat>Экран (16:9)</PresentationFormat>
  <Paragraphs>261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Arial</vt:lpstr>
      <vt:lpstr>Arial Black</vt:lpstr>
      <vt:lpstr>Bebas</vt:lpstr>
      <vt:lpstr>Calibri</vt:lpstr>
      <vt:lpstr>Calibri Light</vt:lpstr>
      <vt:lpstr>Monotype Corsiva</vt:lpstr>
      <vt:lpstr>Roboto Condensed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Айгерим Балыкбаева</dc:creator>
  <cp:lastModifiedBy>Yerlan Zhumabayev</cp:lastModifiedBy>
  <cp:revision>874</cp:revision>
  <cp:lastPrinted>2023-09-22T13:07:53Z</cp:lastPrinted>
  <dcterms:created xsi:type="dcterms:W3CDTF">2020-05-20T06:42:22Z</dcterms:created>
  <dcterms:modified xsi:type="dcterms:W3CDTF">2023-09-26T03:34:10Z</dcterms:modified>
</cp:coreProperties>
</file>