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7" r:id="rId3"/>
    <p:sldId id="256" r:id="rId4"/>
    <p:sldId id="265" r:id="rId5"/>
    <p:sldId id="270" r:id="rId6"/>
    <p:sldId id="266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AD6C"/>
    <a:srgbClr val="1E904E"/>
    <a:srgbClr val="FC593E"/>
    <a:srgbClr val="FB2805"/>
    <a:srgbClr val="567FCA"/>
    <a:srgbClr val="955B27"/>
    <a:srgbClr val="CC813B"/>
    <a:srgbClr val="F7E38D"/>
    <a:srgbClr val="8B6F5B"/>
    <a:srgbClr val="DB9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30" y="66"/>
      </p:cViewPr>
      <p:guideLst>
        <p:guide orient="horz" pos="322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kk-KZ" sz="2000" b="1" i="0" u="none" strike="noStrike" kern="1200" spc="0" baseline="0" dirty="0" smtClean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defRPr>
            </a:pPr>
            <a:r>
              <a:rPr lang="kk-KZ" sz="2000" b="1" kern="1200" dirty="0" smtClean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Темпы обновления сельхозтехники за 6 лет, </a:t>
            </a:r>
            <a:r>
              <a:rPr lang="ru-RU" sz="2000" b="1" kern="1200" dirty="0" smtClean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%</a:t>
            </a:r>
            <a:endParaRPr lang="kk-KZ" sz="2000" b="1" kern="1200" dirty="0" smtClean="0">
              <a:solidFill>
                <a:schemeClr val="tx1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c:rich>
      </c:tx>
      <c:layout>
        <c:manualLayout>
          <c:xMode val="edge"/>
          <c:yMode val="edge"/>
          <c:x val="0.26445667789441979"/>
          <c:y val="6.04163383112021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kk-KZ" sz="2000" b="1" i="0" u="none" strike="noStrike" kern="1200" spc="0" baseline="0" dirty="0" smtClean="0">
              <a:solidFill>
                <a:schemeClr val="tx1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3118628555845589E-2"/>
          <c:y val="0.16989989431444927"/>
          <c:w val="0.97376274288830877"/>
          <c:h val="0.68741086995076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 rtl="0">
                  <a:defRPr lang="ru-RU" sz="2400" b="1" i="0" u="none" strike="noStrike" kern="1200" spc="0" baseline="0">
                    <a:solidFill>
                      <a:schemeClr val="tx1"/>
                    </a:solidFill>
                    <a:latin typeface="Roboto Condensed" panose="020B0604020202020204" charset="0"/>
                    <a:ea typeface="Roboto Condensed" panose="020B0604020202020204" charset="0"/>
                    <a:cs typeface="Roboto Condensed" panose="020B060402020202020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1.9</c:v>
                </c:pt>
                <c:pt idx="1">
                  <c:v>3.5</c:v>
                </c:pt>
                <c:pt idx="2">
                  <c:v>4</c:v>
                </c:pt>
                <c:pt idx="3">
                  <c:v>4.0999999999999996</c:v>
                </c:pt>
                <c:pt idx="4">
                  <c:v>4.3</c:v>
                </c:pt>
                <c:pt idx="5">
                  <c:v>4.4000000000000004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02045824"/>
        <c:axId val="802046368"/>
      </c:barChart>
      <c:catAx>
        <c:axId val="80204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ru-RU" sz="2400" b="1" i="0" u="none" strike="noStrike" kern="1200" spc="0" baseline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defRPr>
            </a:pPr>
            <a:endParaRPr lang="ru-RU"/>
          </a:p>
        </c:txPr>
        <c:crossAx val="802046368"/>
        <c:crosses val="autoZero"/>
        <c:auto val="1"/>
        <c:lblAlgn val="ctr"/>
        <c:lblOffset val="100"/>
        <c:noMultiLvlLbl val="0"/>
      </c:catAx>
      <c:valAx>
        <c:axId val="802046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0204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889819080699955E-2"/>
          <c:y val="0"/>
          <c:w val="0.97622036183860006"/>
          <c:h val="0.88790757952225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Количество, шт</c:v>
                </c:pt>
              </c:strCache>
            </c:strRef>
          </c:tx>
          <c:spPr>
            <a:solidFill>
              <a:srgbClr val="009A46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8 500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9 471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12 022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15 323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17 100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17 343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2000" b="1" kern="1200">
                    <a:solidFill>
                      <a:schemeClr val="tx1"/>
                    </a:solidFill>
                    <a:latin typeface="Roboto Condensed" panose="020B0604020202020204" charset="0"/>
                    <a:ea typeface="Roboto Condensed" panose="020B0604020202020204" charset="0"/>
                    <a:cs typeface="Roboto Condensed" panose="020B060402020202020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Лист1!$B$2:$B$7</c:f>
              <c:numCache>
                <c:formatCode>#,##0</c:formatCode>
                <c:ptCount val="6"/>
                <c:pt idx="0">
                  <c:v>8500</c:v>
                </c:pt>
                <c:pt idx="1">
                  <c:v>9471</c:v>
                </c:pt>
                <c:pt idx="2">
                  <c:v>12022</c:v>
                </c:pt>
                <c:pt idx="3">
                  <c:v>15323</c:v>
                </c:pt>
                <c:pt idx="4">
                  <c:v>17100</c:v>
                </c:pt>
                <c:pt idx="5">
                  <c:v>17343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37-4A86-9295-03779705AE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9281968"/>
        <c:axId val="919283600"/>
      </c:barChart>
      <c:catAx>
        <c:axId val="91928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2000" b="1" i="0" u="none" strike="noStrike" kern="1200" baseline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defRPr>
            </a:pPr>
            <a:endParaRPr lang="ru-RU"/>
          </a:p>
        </c:txPr>
        <c:crossAx val="919283600"/>
        <c:crosses val="autoZero"/>
        <c:auto val="1"/>
        <c:lblAlgn val="ctr"/>
        <c:lblOffset val="100"/>
        <c:noMultiLvlLbl val="0"/>
      </c:catAx>
      <c:valAx>
        <c:axId val="91928360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919281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C77EF-41C6-406A-B52E-9259E6DF64C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E4DAC-E851-4F4B-8511-1CE636E70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30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4DAC-E851-4F4B-8511-1CE636E702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05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133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57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68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64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8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2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66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37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9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18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785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002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04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="" xmlns:a16="http://schemas.microsoft.com/office/drawing/2014/main" id="{5261622B-97BC-4206-AB06-68C4E3EAEC37}"/>
              </a:ext>
            </a:extLst>
          </p:cNvPr>
          <p:cNvSpPr txBox="1">
            <a:spLocks/>
          </p:cNvSpPr>
          <p:nvPr userDrawn="1"/>
        </p:nvSpPr>
        <p:spPr>
          <a:xfrm>
            <a:off x="11641451" y="40640"/>
            <a:ext cx="571500" cy="43692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36B7D2-B98C-44FD-8D04-7EC62A564975}" type="slidenum">
              <a:rPr lang="en-US" sz="16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0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prism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2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2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0" y="6377942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56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36718" y="3156811"/>
            <a:ext cx="7661561" cy="544381"/>
          </a:xfrm>
          <a:prstGeom prst="rect">
            <a:avLst/>
          </a:prstGeom>
        </p:spPr>
        <p:txBody>
          <a:bodyPr wrap="square" lIns="51435" tIns="25718" rIns="51435" bIns="25718" anchor="ctr">
            <a:spAutoFit/>
          </a:bodyPr>
          <a:lstStyle>
            <a:lvl1pPr>
              <a:lnSpc>
                <a:spcPct val="100000"/>
              </a:lnSpc>
              <a:defRPr lang="en-GB" sz="3200" b="0" dirty="0">
                <a:solidFill>
                  <a:srgbClr val="2868A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72968"/>
            <a:r>
              <a:rPr lang="ru-RU" dirty="0"/>
              <a:t>Наименование проекта</a:t>
            </a:r>
            <a:endParaRPr lang="en-GB" dirty="0"/>
          </a:p>
        </p:txBody>
      </p:sp>
      <p:sp>
        <p:nvSpPr>
          <p:cNvPr id="22" name="Подзаголовок 2">
            <a:extLst>
              <a:ext uri="{FF2B5EF4-FFF2-40B4-BE49-F238E27FC236}">
                <a16:creationId xmlns="" xmlns:a16="http://schemas.microsoft.com/office/drawing/2014/main" id="{538DCBED-2335-4678-8F83-B693E2206D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6718" y="6010333"/>
            <a:ext cx="2539145" cy="306983"/>
          </a:xfrm>
          <a:prstGeom prst="rect">
            <a:avLst/>
          </a:prstGeom>
        </p:spPr>
        <p:txBody>
          <a:bodyPr lIns="51435" tIns="25718" rIns="51435" bIns="25718" anchor="ctr"/>
          <a:lstStyle>
            <a:lvl1pPr marL="0" indent="0">
              <a:buNone/>
              <a:defRPr lang="en-GB" sz="1600" b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defRPr>
            </a:lvl1pPr>
          </a:lstStyle>
          <a:p>
            <a:pPr marL="57156" lvl="0" indent="-285737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dirty="0"/>
              <a:t>Дата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30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68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0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2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7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87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9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8DE-B3DD-48BA-9374-EF5BD7B579C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745E-946E-4A28-9241-EDAA3A16A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12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31C66818-7DCE-4250-8DD1-1FFAB80388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7"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8E0750D5-B0AC-4670-8C6B-3E856164F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../media/image29.svg"/><Relationship Id="rId18" Type="http://schemas.openxmlformats.org/officeDocument/2006/relationships/image" Target="../media/image25.svg"/><Relationship Id="rId3" Type="http://schemas.openxmlformats.org/officeDocument/2006/relationships/image" Target="../media/image2.png"/><Relationship Id="rId12" Type="http://schemas.openxmlformats.org/officeDocument/2006/relationships/image" Target="../media/image33.svg"/><Relationship Id="rId17" Type="http://schemas.microsoft.com/office/2007/relationships/hdphoto" Target="../media/hdphoto1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svg"/><Relationship Id="rId5" Type="http://schemas.openxmlformats.org/officeDocument/2006/relationships/image" Target="../media/image4.png"/><Relationship Id="rId15" Type="http://schemas.openxmlformats.org/officeDocument/2006/relationships/image" Target="../media/image7.png"/><Relationship Id="rId10" Type="http://schemas.openxmlformats.org/officeDocument/2006/relationships/image" Target="../media/image31.svg"/><Relationship Id="rId4" Type="http://schemas.openxmlformats.org/officeDocument/2006/relationships/image" Target="../media/image3.pn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2" Type="http://schemas.openxmlformats.org/officeDocument/2006/relationships/image" Target="../media/image33.sv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2" Type="http://schemas.openxmlformats.org/officeDocument/2006/relationships/image" Target="../media/image3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2">
            <a:extLst>
              <a:ext uri="{FF2B5EF4-FFF2-40B4-BE49-F238E27FC236}">
                <a16:creationId xmlns="" xmlns:a16="http://schemas.microsoft.com/office/drawing/2014/main" id="{2BC2BA1F-35ED-4342-87F2-33E14098D647}"/>
              </a:ext>
            </a:extLst>
          </p:cNvPr>
          <p:cNvSpPr txBox="1"/>
          <p:nvPr/>
        </p:nvSpPr>
        <p:spPr>
          <a:xfrm>
            <a:off x="849088" y="4228074"/>
            <a:ext cx="10493824" cy="1077218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00518E"/>
                </a:solidFill>
              </a:defRPr>
            </a:lvl1pPr>
          </a:lstStyle>
          <a:p>
            <a:pPr defTabSz="914377"/>
            <a:r>
              <a:rPr lang="ru-RU" sz="3200" dirty="0" smtClean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ОБНОВЛЕНИЕ ПАРКА </a:t>
            </a:r>
          </a:p>
          <a:p>
            <a:pPr defTabSz="914377"/>
            <a:r>
              <a:rPr lang="ru-RU" sz="3200" dirty="0" smtClean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СЕЛЬСКОХОЗЯЙСТВЕННОЙ ТЕХНИКИ</a:t>
            </a:r>
            <a:endParaRPr lang="ru-RU" sz="3200" dirty="0">
              <a:solidFill>
                <a:schemeClr val="tx1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pic>
        <p:nvPicPr>
          <p:cNvPr id="3" name="Picture 8" descr="ГОСУДАРСТВЕННЫЙ ГЕРБ РК">
            <a:extLst>
              <a:ext uri="{FF2B5EF4-FFF2-40B4-BE49-F238E27FC236}">
                <a16:creationId xmlns="" xmlns:a16="http://schemas.microsoft.com/office/drawing/2014/main" id="{490FEE84-3A2E-4D82-B426-C565D40D2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754" y="1024451"/>
            <a:ext cx="4018431" cy="240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: скругленные верхние углы 170">
            <a:extLst>
              <a:ext uri="{FF2B5EF4-FFF2-40B4-BE49-F238E27FC236}">
                <a16:creationId xmlns:a16="http://schemas.microsoft.com/office/drawing/2014/main" xmlns="" id="{7D094193-617F-4089-A45D-8CF18D2A5749}"/>
              </a:ext>
            </a:extLst>
          </p:cNvPr>
          <p:cNvSpPr/>
          <p:nvPr/>
        </p:nvSpPr>
        <p:spPr>
          <a:xfrm rot="5400000">
            <a:off x="9114241" y="-63253"/>
            <a:ext cx="983676" cy="4523704"/>
          </a:xfrm>
          <a:prstGeom prst="roundRect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227" y="2958050"/>
            <a:ext cx="876446" cy="87644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00" y="3957101"/>
            <a:ext cx="804470" cy="804470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D8E1EB20-2871-40C0-B92A-13FC112A02AA}"/>
              </a:ext>
            </a:extLst>
          </p:cNvPr>
          <p:cNvSpPr/>
          <p:nvPr/>
        </p:nvSpPr>
        <p:spPr bwMode="auto">
          <a:xfrm flipV="1">
            <a:off x="0" y="532406"/>
            <a:ext cx="12192000" cy="45719"/>
          </a:xfrm>
          <a:prstGeom prst="rect">
            <a:avLst/>
          </a:prstGeom>
          <a:solidFill>
            <a:srgbClr val="1E904E"/>
          </a:solidFill>
          <a:ln w="19050">
            <a:noFill/>
            <a:round/>
            <a:headEnd/>
            <a:tailEnd/>
          </a:ln>
        </p:spPr>
        <p:txBody>
          <a:bodyPr vert="horz" wrap="none" lIns="48986" tIns="24493" rIns="48986" bIns="24493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DB12C36-DB40-42A2-B093-7751F4F03DCE}"/>
              </a:ext>
            </a:extLst>
          </p:cNvPr>
          <p:cNvSpPr txBox="1"/>
          <p:nvPr/>
        </p:nvSpPr>
        <p:spPr>
          <a:xfrm>
            <a:off x="1829931" y="60159"/>
            <a:ext cx="8532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>
                <a:solidFill>
                  <a:srgbClr val="1E904E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ТЕКУЩЕЕ СОСТОЯНИЕ ОСНАЩЕННОСТИ АПК</a:t>
            </a:r>
          </a:p>
        </p:txBody>
      </p:sp>
      <p:sp>
        <p:nvSpPr>
          <p:cNvPr id="60" name="Прямоугольник: скругленные верхние углы 143">
            <a:extLst>
              <a:ext uri="{FF2B5EF4-FFF2-40B4-BE49-F238E27FC236}">
                <a16:creationId xmlns:a16="http://schemas.microsoft.com/office/drawing/2014/main" xmlns="" id="{BA3DD97E-91E4-4852-8346-5784B260C506}"/>
              </a:ext>
            </a:extLst>
          </p:cNvPr>
          <p:cNvSpPr/>
          <p:nvPr/>
        </p:nvSpPr>
        <p:spPr>
          <a:xfrm rot="5400000">
            <a:off x="5875947" y="-4425512"/>
            <a:ext cx="765115" cy="11201119"/>
          </a:xfrm>
          <a:prstGeom prst="round2SameRect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5F6786C8-849A-482C-BED5-56F195D572AD}"/>
              </a:ext>
            </a:extLst>
          </p:cNvPr>
          <p:cNvSpPr/>
          <p:nvPr/>
        </p:nvSpPr>
        <p:spPr>
          <a:xfrm>
            <a:off x="1441038" y="931229"/>
            <a:ext cx="104180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По состоянию на начало 2023 года в республике имеется в наличии:</a:t>
            </a:r>
            <a:endParaRPr lang="ru-RU" sz="2400" b="1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xmlns="" id="{F0DBC143-46A8-4189-8661-0291DFFFBB17}"/>
              </a:ext>
            </a:extLst>
          </p:cNvPr>
          <p:cNvSpPr/>
          <p:nvPr/>
        </p:nvSpPr>
        <p:spPr>
          <a:xfrm>
            <a:off x="267579" y="740350"/>
            <a:ext cx="1005112" cy="817255"/>
          </a:xfrm>
          <a:prstGeom prst="ellipse">
            <a:avLst/>
          </a:prstGeom>
          <a:solidFill>
            <a:srgbClr val="1E904E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xmlns="" id="{BDD52556-AC89-4AD2-8A81-3E7ECE5BC2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18659" y="944930"/>
            <a:ext cx="502951" cy="502951"/>
          </a:xfrm>
          <a:prstGeom prst="rect">
            <a:avLst/>
          </a:prstGeom>
        </p:spPr>
      </p:pic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D8E1EB20-2871-40C0-B92A-13FC112A02AA}"/>
              </a:ext>
            </a:extLst>
          </p:cNvPr>
          <p:cNvSpPr/>
          <p:nvPr/>
        </p:nvSpPr>
        <p:spPr bwMode="auto">
          <a:xfrm flipV="1">
            <a:off x="0" y="6543063"/>
            <a:ext cx="12192000" cy="45719"/>
          </a:xfrm>
          <a:prstGeom prst="rect">
            <a:avLst/>
          </a:prstGeom>
          <a:solidFill>
            <a:srgbClr val="1E904E"/>
          </a:solidFill>
          <a:ln w="19050">
            <a:noFill/>
            <a:round/>
            <a:headEnd/>
            <a:tailEnd/>
          </a:ln>
        </p:spPr>
        <p:txBody>
          <a:bodyPr vert="horz" wrap="none" lIns="48986" tIns="24493" rIns="48986" bIns="24493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Прямоугольник: скругленные верхние углы 170">
            <a:extLst>
              <a:ext uri="{FF2B5EF4-FFF2-40B4-BE49-F238E27FC236}">
                <a16:creationId xmlns:a16="http://schemas.microsoft.com/office/drawing/2014/main" xmlns="" id="{7D094193-617F-4089-A45D-8CF18D2A5749}"/>
              </a:ext>
            </a:extLst>
          </p:cNvPr>
          <p:cNvSpPr/>
          <p:nvPr/>
        </p:nvSpPr>
        <p:spPr>
          <a:xfrm rot="5400000">
            <a:off x="3771372" y="3351837"/>
            <a:ext cx="819766" cy="5178034"/>
          </a:xfrm>
          <a:prstGeom prst="round2SameRect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>
            <a:extLst>
              <a:ext uri="{FF2B5EF4-FFF2-40B4-BE49-F238E27FC236}">
                <a16:creationId xmlns:a16="http://schemas.microsoft.com/office/drawing/2014/main" xmlns="" id="{EE05F8C2-CDC2-413A-8B30-4802A7CAACDE}"/>
              </a:ext>
            </a:extLst>
          </p:cNvPr>
          <p:cNvSpPr/>
          <p:nvPr/>
        </p:nvSpPr>
        <p:spPr>
          <a:xfrm>
            <a:off x="931982" y="5487800"/>
            <a:ext cx="946350" cy="906107"/>
          </a:xfrm>
          <a:prstGeom prst="ellipse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" name="Рисунок 80">
            <a:extLst>
              <a:ext uri="{FF2B5EF4-FFF2-40B4-BE49-F238E27FC236}">
                <a16:creationId xmlns:a16="http://schemas.microsoft.com/office/drawing/2014/main" xmlns="" id="{D8863AA8-FB35-40FB-A88F-25D1FD26526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079691" y="5599463"/>
            <a:ext cx="650931" cy="650931"/>
          </a:xfrm>
          <a:prstGeom prst="rect">
            <a:avLst/>
          </a:prstGeom>
        </p:spPr>
      </p:pic>
      <p:sp>
        <p:nvSpPr>
          <p:cNvPr id="90" name="Прямоугольник: скругленные верхние углы 170">
            <a:extLst>
              <a:ext uri="{FF2B5EF4-FFF2-40B4-BE49-F238E27FC236}">
                <a16:creationId xmlns:a16="http://schemas.microsoft.com/office/drawing/2014/main" xmlns="" id="{7D094193-617F-4089-A45D-8CF18D2A5749}"/>
              </a:ext>
            </a:extLst>
          </p:cNvPr>
          <p:cNvSpPr/>
          <p:nvPr/>
        </p:nvSpPr>
        <p:spPr>
          <a:xfrm rot="5400000">
            <a:off x="3769670" y="2388557"/>
            <a:ext cx="819766" cy="5178034"/>
          </a:xfrm>
          <a:prstGeom prst="round2SameRect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: скругленные верхние углы 170">
            <a:extLst>
              <a:ext uri="{FF2B5EF4-FFF2-40B4-BE49-F238E27FC236}">
                <a16:creationId xmlns:a16="http://schemas.microsoft.com/office/drawing/2014/main" xmlns="" id="{7D094193-617F-4089-A45D-8CF18D2A5749}"/>
              </a:ext>
            </a:extLst>
          </p:cNvPr>
          <p:cNvSpPr/>
          <p:nvPr/>
        </p:nvSpPr>
        <p:spPr>
          <a:xfrm rot="5400000">
            <a:off x="3769670" y="1455821"/>
            <a:ext cx="819766" cy="5178034"/>
          </a:xfrm>
          <a:prstGeom prst="round2SameRect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: скругленные верхние углы 170">
            <a:extLst>
              <a:ext uri="{FF2B5EF4-FFF2-40B4-BE49-F238E27FC236}">
                <a16:creationId xmlns:a16="http://schemas.microsoft.com/office/drawing/2014/main" xmlns="" id="{7D094193-617F-4089-A45D-8CF18D2A5749}"/>
              </a:ext>
            </a:extLst>
          </p:cNvPr>
          <p:cNvSpPr/>
          <p:nvPr/>
        </p:nvSpPr>
        <p:spPr>
          <a:xfrm rot="5400000">
            <a:off x="3769670" y="-467569"/>
            <a:ext cx="819766" cy="5178034"/>
          </a:xfrm>
          <a:prstGeom prst="round2SameRect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b="1"/>
              <a:t>Трактора</a:t>
            </a:r>
            <a:endParaRPr lang="ru-RU"/>
          </a:p>
          <a:p>
            <a:pPr fontAlgn="base"/>
            <a:r>
              <a:rPr lang="ru-RU" b="1"/>
              <a:t>149 895</a:t>
            </a:r>
            <a:endParaRPr lang="ru-RU"/>
          </a:p>
        </p:txBody>
      </p:sp>
      <p:sp>
        <p:nvSpPr>
          <p:cNvPr id="94" name="Овал 93">
            <a:extLst>
              <a:ext uri="{FF2B5EF4-FFF2-40B4-BE49-F238E27FC236}">
                <a16:creationId xmlns:a16="http://schemas.microsoft.com/office/drawing/2014/main" xmlns="" id="{EE05F8C2-CDC2-413A-8B30-4802A7CAACDE}"/>
              </a:ext>
            </a:extLst>
          </p:cNvPr>
          <p:cNvSpPr/>
          <p:nvPr/>
        </p:nvSpPr>
        <p:spPr>
          <a:xfrm>
            <a:off x="930280" y="4524853"/>
            <a:ext cx="946350" cy="906107"/>
          </a:xfrm>
          <a:prstGeom prst="ellipse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>
            <a:extLst>
              <a:ext uri="{FF2B5EF4-FFF2-40B4-BE49-F238E27FC236}">
                <a16:creationId xmlns:a16="http://schemas.microsoft.com/office/drawing/2014/main" xmlns="" id="{EE05F8C2-CDC2-413A-8B30-4802A7CAACDE}"/>
              </a:ext>
            </a:extLst>
          </p:cNvPr>
          <p:cNvSpPr/>
          <p:nvPr/>
        </p:nvSpPr>
        <p:spPr>
          <a:xfrm>
            <a:off x="931982" y="3578603"/>
            <a:ext cx="946350" cy="906107"/>
          </a:xfrm>
          <a:prstGeom prst="ellipse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0" name="Рисунок 79">
            <a:extLst>
              <a:ext uri="{FF2B5EF4-FFF2-40B4-BE49-F238E27FC236}">
                <a16:creationId xmlns:a16="http://schemas.microsoft.com/office/drawing/2014/main" xmlns="" id="{3028576D-8BE4-416E-B701-FA02ABF8D1F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168892" y="4782170"/>
            <a:ext cx="469123" cy="469123"/>
          </a:xfrm>
          <a:prstGeom prst="rect">
            <a:avLst/>
          </a:prstGeom>
        </p:spPr>
      </p:pic>
      <p:pic>
        <p:nvPicPr>
          <p:cNvPr id="79" name="Рисунок 78">
            <a:extLst>
              <a:ext uri="{FF2B5EF4-FFF2-40B4-BE49-F238E27FC236}">
                <a16:creationId xmlns:a16="http://schemas.microsoft.com/office/drawing/2014/main" xmlns="" id="{165AC56D-D3E7-4F2F-9E89-961083A0EF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35866" y="3753705"/>
            <a:ext cx="538577" cy="538577"/>
          </a:xfrm>
          <a:prstGeom prst="rect">
            <a:avLst/>
          </a:prstGeom>
        </p:spPr>
      </p:pic>
      <p:sp>
        <p:nvSpPr>
          <p:cNvPr id="96" name="Овал 95">
            <a:extLst>
              <a:ext uri="{FF2B5EF4-FFF2-40B4-BE49-F238E27FC236}">
                <a16:creationId xmlns:a16="http://schemas.microsoft.com/office/drawing/2014/main" xmlns="" id="{EE05F8C2-CDC2-413A-8B30-4802A7CAACDE}"/>
              </a:ext>
            </a:extLst>
          </p:cNvPr>
          <p:cNvSpPr/>
          <p:nvPr/>
        </p:nvSpPr>
        <p:spPr>
          <a:xfrm>
            <a:off x="931982" y="1641960"/>
            <a:ext cx="946350" cy="906107"/>
          </a:xfrm>
          <a:prstGeom prst="ellipse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8" name="Рисунок 77">
            <a:extLst>
              <a:ext uri="{FF2B5EF4-FFF2-40B4-BE49-F238E27FC236}">
                <a16:creationId xmlns:a16="http://schemas.microsoft.com/office/drawing/2014/main" xmlns="" id="{B5D4C046-47D9-48FF-9BBD-013E2853FB7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118217" y="1801415"/>
            <a:ext cx="587196" cy="587196"/>
          </a:xfrm>
          <a:prstGeom prst="rect">
            <a:avLst/>
          </a:prstGeom>
        </p:spPr>
      </p:pic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F8150B44-29F7-4761-AACB-E805F0E4BEB9}"/>
              </a:ext>
            </a:extLst>
          </p:cNvPr>
          <p:cNvSpPr/>
          <p:nvPr/>
        </p:nvSpPr>
        <p:spPr>
          <a:xfrm>
            <a:off x="2116943" y="1894958"/>
            <a:ext cx="43111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Трактора                             149 895</a:t>
            </a:r>
          </a:p>
          <a:p>
            <a:endParaRPr lang="ru-RU" sz="2000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55D0856D-A733-42F3-88F2-1A3E7E464B30}"/>
              </a:ext>
            </a:extLst>
          </p:cNvPr>
          <p:cNvSpPr/>
          <p:nvPr/>
        </p:nvSpPr>
        <p:spPr>
          <a:xfrm>
            <a:off x="2129113" y="3861143"/>
            <a:ext cx="42990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Посевные комплексы          4 987</a:t>
            </a: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E2814DBC-BD49-4BAD-A390-A8DEAF0F1B7E}"/>
              </a:ext>
            </a:extLst>
          </p:cNvPr>
          <p:cNvSpPr/>
          <p:nvPr/>
        </p:nvSpPr>
        <p:spPr>
          <a:xfrm>
            <a:off x="2143690" y="4766904"/>
            <a:ext cx="41828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Сеялки                                 76 381</a:t>
            </a:r>
          </a:p>
          <a:p>
            <a:endParaRPr lang="ru-RU" sz="2000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9F754EDB-529D-42DC-800D-5CBEAE1AA8CC}"/>
              </a:ext>
            </a:extLst>
          </p:cNvPr>
          <p:cNvSpPr/>
          <p:nvPr/>
        </p:nvSpPr>
        <p:spPr>
          <a:xfrm>
            <a:off x="2145392" y="5711810"/>
            <a:ext cx="42844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000" b="1" dirty="0" err="1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Почвообр</a:t>
            </a:r>
            <a:r>
              <a:rPr lang="ru-RU" sz="2000" b="1" dirty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. о</a:t>
            </a:r>
            <a:r>
              <a:rPr lang="ru-RU" sz="2000" b="1" dirty="0" smtClean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рудия              219 </a:t>
            </a:r>
            <a:r>
              <a:rPr lang="ru-RU" sz="2000" b="1" dirty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149</a:t>
            </a:r>
          </a:p>
          <a:p>
            <a:endParaRPr lang="ru-RU" sz="2000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97" name="Прямоугольник: скругленные верхние углы 170">
            <a:extLst>
              <a:ext uri="{FF2B5EF4-FFF2-40B4-BE49-F238E27FC236}">
                <a16:creationId xmlns:a16="http://schemas.microsoft.com/office/drawing/2014/main" xmlns="" id="{7D094193-617F-4089-A45D-8CF18D2A5749}"/>
              </a:ext>
            </a:extLst>
          </p:cNvPr>
          <p:cNvSpPr/>
          <p:nvPr/>
        </p:nvSpPr>
        <p:spPr>
          <a:xfrm rot="5400000">
            <a:off x="3769670" y="475904"/>
            <a:ext cx="819766" cy="5178034"/>
          </a:xfrm>
          <a:prstGeom prst="round2SameRect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xmlns="" id="{EE05F8C2-CDC2-413A-8B30-4802A7CAACDE}"/>
              </a:ext>
            </a:extLst>
          </p:cNvPr>
          <p:cNvSpPr/>
          <p:nvPr/>
        </p:nvSpPr>
        <p:spPr>
          <a:xfrm>
            <a:off x="930280" y="2611867"/>
            <a:ext cx="946350" cy="906107"/>
          </a:xfrm>
          <a:prstGeom prst="ellipse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xmlns="" id="{9F754EDB-529D-42DC-800D-5CBEAE1AA8CC}"/>
              </a:ext>
            </a:extLst>
          </p:cNvPr>
          <p:cNvSpPr/>
          <p:nvPr/>
        </p:nvSpPr>
        <p:spPr>
          <a:xfrm>
            <a:off x="2143690" y="2835877"/>
            <a:ext cx="42844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Комбайны                         </a:t>
            </a:r>
            <a:r>
              <a:rPr lang="ru-RU" sz="2000" b="1" dirty="0" smtClean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   38 680</a:t>
            </a:r>
          </a:p>
          <a:p>
            <a:endParaRPr lang="ru-RU" sz="2000" dirty="0">
              <a:solidFill>
                <a:srgbClr val="1E904E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17" y="2745810"/>
            <a:ext cx="645643" cy="645643"/>
          </a:xfrm>
          <a:prstGeom prst="rect">
            <a:avLst/>
          </a:prstGeom>
        </p:spPr>
      </p:pic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9F754EDB-529D-42DC-800D-5CBEAE1AA8CC}"/>
              </a:ext>
            </a:extLst>
          </p:cNvPr>
          <p:cNvSpPr/>
          <p:nvPr/>
        </p:nvSpPr>
        <p:spPr>
          <a:xfrm>
            <a:off x="8443625" y="3230654"/>
            <a:ext cx="34503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Износ тракторов</a:t>
            </a:r>
            <a:endParaRPr lang="ru-RU" sz="2000" b="1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  <a:p>
            <a:endParaRPr lang="ru-RU" sz="2000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55D0856D-A733-42F3-88F2-1A3E7E464B30}"/>
              </a:ext>
            </a:extLst>
          </p:cNvPr>
          <p:cNvSpPr/>
          <p:nvPr/>
        </p:nvSpPr>
        <p:spPr>
          <a:xfrm>
            <a:off x="10701374" y="3109135"/>
            <a:ext cx="10814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80%</a:t>
            </a:r>
            <a:endParaRPr lang="ru-RU" sz="3200" b="1" dirty="0">
              <a:solidFill>
                <a:srgbClr val="FF0000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9F754EDB-529D-42DC-800D-5CBEAE1AA8CC}"/>
              </a:ext>
            </a:extLst>
          </p:cNvPr>
          <p:cNvSpPr/>
          <p:nvPr/>
        </p:nvSpPr>
        <p:spPr>
          <a:xfrm>
            <a:off x="8443625" y="4143101"/>
            <a:ext cx="34503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Износ комбайнов</a:t>
            </a:r>
            <a:endParaRPr lang="ru-RU" sz="2000" b="1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  <a:p>
            <a:endParaRPr lang="ru-RU" sz="2000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55D0856D-A733-42F3-88F2-1A3E7E464B30}"/>
              </a:ext>
            </a:extLst>
          </p:cNvPr>
          <p:cNvSpPr/>
          <p:nvPr/>
        </p:nvSpPr>
        <p:spPr>
          <a:xfrm>
            <a:off x="10701374" y="4021582"/>
            <a:ext cx="10814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72%</a:t>
            </a:r>
            <a:endParaRPr lang="ru-RU" sz="3200" b="1" dirty="0">
              <a:solidFill>
                <a:srgbClr val="FF0000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9F754EDB-529D-42DC-800D-5CBEAE1AA8CC}"/>
              </a:ext>
            </a:extLst>
          </p:cNvPr>
          <p:cNvSpPr/>
          <p:nvPr/>
        </p:nvSpPr>
        <p:spPr>
          <a:xfrm>
            <a:off x="7249275" y="5130392"/>
            <a:ext cx="34503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Средний износ всего парка</a:t>
            </a:r>
            <a:endParaRPr lang="ru-RU" sz="2000" b="1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  <a:p>
            <a:endParaRPr lang="ru-RU" sz="2000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55D0856D-A733-42F3-88F2-1A3E7E464B30}"/>
              </a:ext>
            </a:extLst>
          </p:cNvPr>
          <p:cNvSpPr/>
          <p:nvPr/>
        </p:nvSpPr>
        <p:spPr>
          <a:xfrm>
            <a:off x="10701374" y="5000143"/>
            <a:ext cx="12620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srgbClr val="FF0000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76%</a:t>
            </a:r>
            <a:endParaRPr lang="ru-RU" sz="4000" b="1" dirty="0">
              <a:solidFill>
                <a:srgbClr val="FF0000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9F754EDB-529D-42DC-800D-5CBEAE1AA8CC}"/>
              </a:ext>
            </a:extLst>
          </p:cNvPr>
          <p:cNvSpPr/>
          <p:nvPr/>
        </p:nvSpPr>
        <p:spPr>
          <a:xfrm>
            <a:off x="8056800" y="1741069"/>
            <a:ext cx="3450397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Срок эксплуатации техники</a:t>
            </a:r>
          </a:p>
          <a:p>
            <a:pPr algn="just"/>
            <a:endParaRPr lang="ru-RU" sz="1200" b="1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  <a:p>
            <a:pPr algn="just"/>
            <a:r>
              <a:rPr lang="ru-RU" sz="2000" b="1" dirty="0" smtClean="0"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свыше</a:t>
            </a:r>
            <a:endParaRPr lang="ru-RU" sz="2000" dirty="0"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55D0856D-A733-42F3-88F2-1A3E7E464B30}"/>
              </a:ext>
            </a:extLst>
          </p:cNvPr>
          <p:cNvSpPr/>
          <p:nvPr/>
        </p:nvSpPr>
        <p:spPr>
          <a:xfrm>
            <a:off x="9064678" y="2128436"/>
            <a:ext cx="15386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15 лет</a:t>
            </a:r>
            <a:endParaRPr lang="ru-RU" sz="3200" b="1" dirty="0">
              <a:solidFill>
                <a:srgbClr val="FF0000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349298" y="82839"/>
            <a:ext cx="420837" cy="4960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k-KZ" sz="2500" b="1" dirty="0" smtClean="0">
                <a:solidFill>
                  <a:srgbClr val="3DAD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500" b="1" dirty="0">
              <a:solidFill>
                <a:srgbClr val="3DAD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9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: скругленные верхние углы 143">
            <a:extLst>
              <a:ext uri="{FF2B5EF4-FFF2-40B4-BE49-F238E27FC236}">
                <a16:creationId xmlns="" xmlns:a16="http://schemas.microsoft.com/office/drawing/2014/main" id="{BA3DD97E-91E4-4852-8346-5784B260C506}"/>
              </a:ext>
            </a:extLst>
          </p:cNvPr>
          <p:cNvSpPr/>
          <p:nvPr/>
        </p:nvSpPr>
        <p:spPr>
          <a:xfrm rot="5400000">
            <a:off x="5996744" y="-4555405"/>
            <a:ext cx="765115" cy="11390620"/>
          </a:xfrm>
          <a:prstGeom prst="round2SameRect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58834" y="5784157"/>
            <a:ext cx="11503685" cy="628662"/>
          </a:xfrm>
          <a:prstGeom prst="rect">
            <a:avLst/>
          </a:prstGeom>
          <a:noFill/>
          <a:ln w="19050" cap="rnd">
            <a:solidFill>
              <a:srgbClr val="1E904E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Если в 2017 году уровень обновления составлял 1,9%, то к 2022 году составил 4,4% (увеличение в 2 раза). </a:t>
            </a:r>
          </a:p>
          <a:p>
            <a:r>
              <a:rPr lang="ru-RU" sz="1600" b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При минимальном технологическом уровне обновления 6-8%.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13069143"/>
              </p:ext>
            </p:extLst>
          </p:nvPr>
        </p:nvGraphicFramePr>
        <p:xfrm>
          <a:off x="134853" y="1541505"/>
          <a:ext cx="11939759" cy="40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8E1EB20-2871-40C0-B92A-13FC112A02AA}"/>
              </a:ext>
            </a:extLst>
          </p:cNvPr>
          <p:cNvSpPr/>
          <p:nvPr/>
        </p:nvSpPr>
        <p:spPr bwMode="auto">
          <a:xfrm flipV="1">
            <a:off x="0" y="583206"/>
            <a:ext cx="12192000" cy="45719"/>
          </a:xfrm>
          <a:prstGeom prst="rect">
            <a:avLst/>
          </a:prstGeom>
          <a:solidFill>
            <a:srgbClr val="1E904E"/>
          </a:solidFill>
          <a:ln w="19050">
            <a:noFill/>
            <a:round/>
            <a:headEnd/>
            <a:tailEnd/>
          </a:ln>
        </p:spPr>
        <p:txBody>
          <a:bodyPr vert="horz" wrap="none" lIns="48986" tIns="24493" rIns="48986" bIns="24493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DB12C36-DB40-42A2-B093-7751F4F03DCE}"/>
              </a:ext>
            </a:extLst>
          </p:cNvPr>
          <p:cNvSpPr txBox="1"/>
          <p:nvPr/>
        </p:nvSpPr>
        <p:spPr>
          <a:xfrm>
            <a:off x="1844607" y="82839"/>
            <a:ext cx="8532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>
                <a:solidFill>
                  <a:srgbClr val="1E904E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УРОВЕНЬ ОБНОВЛЕНИЯ СЕЛЬХОЗТЕХНИКИ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4564" y="803301"/>
            <a:ext cx="1081948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Уровень обновления парка сельхозтехники за последние 6 лет показывает положительную </a:t>
            </a:r>
            <a:r>
              <a:rPr lang="ru-RU" sz="2000" b="1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динамику</a:t>
            </a:r>
            <a:endParaRPr lang="ru-RU" sz="2000" b="1" dirty="0">
              <a:solidFill>
                <a:prstClr val="black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  <a:p>
            <a:endParaRPr lang="ru-RU" b="1" dirty="0">
              <a:solidFill>
                <a:srgbClr val="00B050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F0DBC143-46A8-4189-8661-0291DFFFBB17}"/>
              </a:ext>
            </a:extLst>
          </p:cNvPr>
          <p:cNvSpPr/>
          <p:nvPr/>
        </p:nvSpPr>
        <p:spPr>
          <a:xfrm>
            <a:off x="134853" y="739232"/>
            <a:ext cx="934293" cy="835586"/>
          </a:xfrm>
          <a:prstGeom prst="ellipse">
            <a:avLst/>
          </a:prstGeom>
          <a:solidFill>
            <a:srgbClr val="1E904E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BDD52556-AC89-4AD2-8A81-3E7ECE5BC2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8834" y="885274"/>
            <a:ext cx="550573" cy="550573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D8E1EB20-2871-40C0-B92A-13FC112A02AA}"/>
              </a:ext>
            </a:extLst>
          </p:cNvPr>
          <p:cNvSpPr/>
          <p:nvPr/>
        </p:nvSpPr>
        <p:spPr bwMode="auto">
          <a:xfrm flipV="1">
            <a:off x="0" y="6570279"/>
            <a:ext cx="12192000" cy="45719"/>
          </a:xfrm>
          <a:prstGeom prst="rect">
            <a:avLst/>
          </a:prstGeom>
          <a:solidFill>
            <a:srgbClr val="1E904E"/>
          </a:solidFill>
          <a:ln w="19050">
            <a:noFill/>
            <a:round/>
            <a:headEnd/>
            <a:tailEnd/>
          </a:ln>
        </p:spPr>
        <p:txBody>
          <a:bodyPr vert="horz" wrap="none" lIns="48986" tIns="24493" rIns="48986" bIns="24493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49298" y="82839"/>
            <a:ext cx="420837" cy="4960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k-KZ" sz="2500" b="1" dirty="0" smtClean="0">
                <a:solidFill>
                  <a:srgbClr val="3DAD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500" b="1" dirty="0">
              <a:solidFill>
                <a:srgbClr val="3DAD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: скругленные верхние углы 143">
            <a:extLst>
              <a:ext uri="{FF2B5EF4-FFF2-40B4-BE49-F238E27FC236}">
                <a16:creationId xmlns="" xmlns:a16="http://schemas.microsoft.com/office/drawing/2014/main" id="{BA3DD97E-91E4-4852-8346-5784B260C506}"/>
              </a:ext>
            </a:extLst>
          </p:cNvPr>
          <p:cNvSpPr/>
          <p:nvPr/>
        </p:nvSpPr>
        <p:spPr>
          <a:xfrm rot="5400000">
            <a:off x="5940826" y="-4499486"/>
            <a:ext cx="876952" cy="11390620"/>
          </a:xfrm>
          <a:prstGeom prst="round2SameRect">
            <a:avLst/>
          </a:prstGeom>
          <a:solidFill>
            <a:schemeClr val="bg1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58834" y="1861456"/>
            <a:ext cx="11503685" cy="4569851"/>
          </a:xfrm>
          <a:prstGeom prst="rect">
            <a:avLst/>
          </a:prstGeom>
          <a:noFill/>
          <a:ln w="19050" cap="rnd">
            <a:solidFill>
              <a:srgbClr val="1E904E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Субсидирование </a:t>
            </a:r>
            <a:r>
              <a:rPr lang="ru-RU" sz="2400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инвестиционных затрат ‒ 25-30 процентов от стоимости приобретения сельхозтехники возмещается из </a:t>
            </a:r>
            <a:r>
              <a:rPr lang="ru-RU" sz="2400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бюджета. </a:t>
            </a:r>
          </a:p>
          <a:p>
            <a:pPr indent="450215" algn="just">
              <a:lnSpc>
                <a:spcPct val="107000"/>
              </a:lnSpc>
            </a:pPr>
            <a:r>
              <a:rPr lang="ru-RU" sz="2000" i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П</a:t>
            </a:r>
            <a:r>
              <a:rPr lang="ru-RU" sz="2000" i="1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рограммой </a:t>
            </a:r>
            <a:r>
              <a:rPr lang="ru-RU" sz="2000" i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инвестиционного субсидирования решена проблема первоначального взноса для товаропроизводителей при приобретении сельхозтехники путем лизинга, когда по желанию заявителя </a:t>
            </a:r>
            <a:r>
              <a:rPr lang="ru-RU" sz="2000" i="1" dirty="0" err="1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инвестсубсидии</a:t>
            </a:r>
            <a:r>
              <a:rPr lang="ru-RU" sz="2000" i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 могут перечисляться авансовым платежом лизингодателю (кредитору</a:t>
            </a:r>
            <a:r>
              <a:rPr lang="ru-RU" sz="2000" i="1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).</a:t>
            </a:r>
            <a:r>
              <a:rPr lang="ru-RU" sz="2000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	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Субсидировани</a:t>
            </a:r>
            <a:r>
              <a:rPr lang="kk-KZ" sz="240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е</a:t>
            </a:r>
            <a:r>
              <a:rPr lang="ru-RU" sz="240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ставок вознаграждения по кредитам/лизингу на приобретение сельхозтехники</a:t>
            </a:r>
            <a:r>
              <a:rPr lang="ru-RU" sz="2400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Субсидирование </a:t>
            </a:r>
            <a:r>
              <a:rPr lang="ru-RU" sz="2000" i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ставок вознаграждения по кредитам/лизингу позволяет снизить конечную ставку для товаропроизводителя до 6% (при действующей в  АО «</a:t>
            </a:r>
            <a:r>
              <a:rPr lang="ru-RU" sz="2000" i="1" dirty="0" err="1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КазАгроФинанс</a:t>
            </a:r>
            <a:r>
              <a:rPr lang="ru-RU" sz="2000" i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» ставке вознаграждения в </a:t>
            </a:r>
            <a:r>
              <a:rPr lang="ru-RU" sz="2000" i="1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24%).</a:t>
            </a:r>
            <a:endParaRPr lang="ru-RU" sz="2000" i="1" dirty="0">
              <a:solidFill>
                <a:prstClr val="black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  <a:p>
            <a:endParaRPr lang="ru-RU" sz="1600" b="1" dirty="0">
              <a:solidFill>
                <a:prstClr val="black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8E1EB20-2871-40C0-B92A-13FC112A02AA}"/>
              </a:ext>
            </a:extLst>
          </p:cNvPr>
          <p:cNvSpPr/>
          <p:nvPr/>
        </p:nvSpPr>
        <p:spPr bwMode="auto">
          <a:xfrm flipV="1">
            <a:off x="0" y="583206"/>
            <a:ext cx="12192000" cy="45719"/>
          </a:xfrm>
          <a:prstGeom prst="rect">
            <a:avLst/>
          </a:prstGeom>
          <a:solidFill>
            <a:srgbClr val="1E904E"/>
          </a:solidFill>
          <a:ln w="19050">
            <a:noFill/>
            <a:round/>
            <a:headEnd/>
            <a:tailEnd/>
          </a:ln>
        </p:spPr>
        <p:txBody>
          <a:bodyPr vert="horz" wrap="none" lIns="48986" tIns="24493" rIns="48986" bIns="24493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DB12C36-DB40-42A2-B093-7751F4F03DCE}"/>
              </a:ext>
            </a:extLst>
          </p:cNvPr>
          <p:cNvSpPr txBox="1"/>
          <p:nvPr/>
        </p:nvSpPr>
        <p:spPr>
          <a:xfrm>
            <a:off x="1829931" y="41318"/>
            <a:ext cx="8532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 smtClean="0">
                <a:solidFill>
                  <a:srgbClr val="1E904E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МЕРЫ ГОСПОДДЕРЖКИ</a:t>
            </a:r>
            <a:endParaRPr lang="ru-RU" sz="2400" b="1" dirty="0">
              <a:solidFill>
                <a:srgbClr val="1E904E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4564" y="803301"/>
            <a:ext cx="1081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Для </a:t>
            </a:r>
            <a:r>
              <a:rPr lang="ru-RU" sz="2400" b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создания стимулирующих условий Министерством реализуются следующие программы господдержки</a:t>
            </a:r>
            <a:r>
              <a:rPr lang="ru-RU" sz="2400" b="1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:</a:t>
            </a:r>
            <a:endParaRPr lang="ru-RU" sz="2400" b="1" dirty="0">
              <a:solidFill>
                <a:prstClr val="black"/>
              </a:solidFill>
              <a:latin typeface="Roboto Condensed" panose="020B0604020202020204" charset="0"/>
              <a:ea typeface="Roboto Condensed" panose="020B0604020202020204" charset="0"/>
              <a:cs typeface="Roboto Condensed" panose="020B060402020202020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F0DBC143-46A8-4189-8661-0291DFFFBB17}"/>
              </a:ext>
            </a:extLst>
          </p:cNvPr>
          <p:cNvSpPr/>
          <p:nvPr/>
        </p:nvSpPr>
        <p:spPr>
          <a:xfrm>
            <a:off x="134853" y="739232"/>
            <a:ext cx="934293" cy="835586"/>
          </a:xfrm>
          <a:prstGeom prst="ellipse">
            <a:avLst/>
          </a:prstGeom>
          <a:solidFill>
            <a:srgbClr val="1E904E"/>
          </a:solidFill>
          <a:ln>
            <a:solidFill>
              <a:srgbClr val="1E9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BDD52556-AC89-4AD2-8A81-3E7ECE5BC2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8834" y="885274"/>
            <a:ext cx="550573" cy="550573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D8E1EB20-2871-40C0-B92A-13FC112A02AA}"/>
              </a:ext>
            </a:extLst>
          </p:cNvPr>
          <p:cNvSpPr/>
          <p:nvPr/>
        </p:nvSpPr>
        <p:spPr bwMode="auto">
          <a:xfrm flipV="1">
            <a:off x="0" y="6570279"/>
            <a:ext cx="12192000" cy="45719"/>
          </a:xfrm>
          <a:prstGeom prst="rect">
            <a:avLst/>
          </a:prstGeom>
          <a:solidFill>
            <a:srgbClr val="1E904E"/>
          </a:solidFill>
          <a:ln w="19050">
            <a:noFill/>
            <a:round/>
            <a:headEnd/>
            <a:tailEnd/>
          </a:ln>
        </p:spPr>
        <p:txBody>
          <a:bodyPr vert="horz" wrap="none" lIns="48986" tIns="24493" rIns="48986" bIns="24493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49298" y="82839"/>
            <a:ext cx="420837" cy="4960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k-KZ" sz="2500" b="1" dirty="0" smtClean="0">
                <a:solidFill>
                  <a:srgbClr val="3DAD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500" b="1" dirty="0">
              <a:solidFill>
                <a:srgbClr val="3DAD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70144661"/>
              </p:ext>
            </p:extLst>
          </p:nvPr>
        </p:nvGraphicFramePr>
        <p:xfrm>
          <a:off x="229406" y="1440546"/>
          <a:ext cx="11749548" cy="4820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EAB58BE-388A-4C12-81C3-F9061CEFE6E6}"/>
              </a:ext>
            </a:extLst>
          </p:cNvPr>
          <p:cNvSpPr txBox="1"/>
          <p:nvPr/>
        </p:nvSpPr>
        <p:spPr>
          <a:xfrm>
            <a:off x="2641270" y="1027692"/>
            <a:ext cx="7097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Приобретение техники в 2022 году, ед.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DB12C36-DB40-42A2-B093-7751F4F03DCE}"/>
              </a:ext>
            </a:extLst>
          </p:cNvPr>
          <p:cNvSpPr txBox="1"/>
          <p:nvPr/>
        </p:nvSpPr>
        <p:spPr>
          <a:xfrm>
            <a:off x="1923945" y="0"/>
            <a:ext cx="8532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>
                <a:solidFill>
                  <a:srgbClr val="1E904E"/>
                </a:solidFill>
                <a:latin typeface="Roboto Condensed" panose="020B0604020202020204" charset="0"/>
                <a:ea typeface="Roboto Condensed" panose="020B0604020202020204" charset="0"/>
                <a:cs typeface="Roboto Condensed" panose="020B0604020202020204" charset="0"/>
              </a:rPr>
              <a:t>ПРИОБРЕТЕНИЕ СЕЛЬХОЗТЕХНИКИ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8E1EB20-2871-40C0-B92A-13FC112A02AA}"/>
              </a:ext>
            </a:extLst>
          </p:cNvPr>
          <p:cNvSpPr/>
          <p:nvPr/>
        </p:nvSpPr>
        <p:spPr bwMode="auto">
          <a:xfrm flipV="1">
            <a:off x="0" y="532406"/>
            <a:ext cx="12192000" cy="45719"/>
          </a:xfrm>
          <a:prstGeom prst="rect">
            <a:avLst/>
          </a:prstGeom>
          <a:solidFill>
            <a:srgbClr val="1E904E"/>
          </a:solidFill>
          <a:ln w="19050">
            <a:noFill/>
            <a:round/>
            <a:headEnd/>
            <a:tailEnd/>
          </a:ln>
        </p:spPr>
        <p:txBody>
          <a:bodyPr vert="horz" wrap="none" lIns="48986" tIns="24493" rIns="48986" bIns="24493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D8E1EB20-2871-40C0-B92A-13FC112A02AA}"/>
              </a:ext>
            </a:extLst>
          </p:cNvPr>
          <p:cNvSpPr/>
          <p:nvPr/>
        </p:nvSpPr>
        <p:spPr bwMode="auto">
          <a:xfrm flipV="1">
            <a:off x="-695" y="6367852"/>
            <a:ext cx="12192000" cy="45719"/>
          </a:xfrm>
          <a:prstGeom prst="rect">
            <a:avLst/>
          </a:prstGeom>
          <a:solidFill>
            <a:srgbClr val="1E904E"/>
          </a:solidFill>
          <a:ln w="19050">
            <a:noFill/>
            <a:round/>
            <a:headEnd/>
            <a:tailEnd/>
          </a:ln>
        </p:spPr>
        <p:txBody>
          <a:bodyPr vert="horz" wrap="none" lIns="48986" tIns="24493" rIns="48986" bIns="24493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49298" y="82839"/>
            <a:ext cx="420837" cy="4960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k-KZ" sz="2500" b="1" dirty="0" smtClean="0">
                <a:solidFill>
                  <a:srgbClr val="3DAD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500" b="1" dirty="0">
              <a:solidFill>
                <a:srgbClr val="3DAD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193</Words>
  <Application>Microsoft Office PowerPoint</Application>
  <PresentationFormat>Широкоэкранный</PresentationFormat>
  <Paragraphs>45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Roboto Condensed</vt:lpstr>
      <vt:lpstr>Segoe UI Semilight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ввв</dc:title>
  <dc:creator>Пользователь</dc:creator>
  <cp:lastModifiedBy>Муратова Нурбакыт Кайыржанкызы</cp:lastModifiedBy>
  <cp:revision>67</cp:revision>
  <cp:lastPrinted>2023-04-24T11:29:31Z</cp:lastPrinted>
  <dcterms:created xsi:type="dcterms:W3CDTF">2022-04-02T08:24:25Z</dcterms:created>
  <dcterms:modified xsi:type="dcterms:W3CDTF">2023-09-26T09:33:54Z</dcterms:modified>
</cp:coreProperties>
</file>