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444" r:id="rId3"/>
    <p:sldId id="475" r:id="rId4"/>
    <p:sldId id="468" r:id="rId5"/>
    <p:sldId id="470" r:id="rId6"/>
    <p:sldId id="458" r:id="rId7"/>
    <p:sldId id="476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0070C0"/>
    <a:srgbClr val="1A91B2"/>
    <a:srgbClr val="FF3333"/>
    <a:srgbClr val="1C69D5"/>
    <a:srgbClr val="185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Objects="1">
      <p:cViewPr varScale="1">
        <p:scale>
          <a:sx n="112" d="100"/>
          <a:sy n="112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239394785857755E-2"/>
          <c:y val="5.0708043268443741E-2"/>
          <c:w val="0.89552121042828481"/>
          <c:h val="0.79840449337873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F9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BF9000"/>
              </a:solidFill>
            </c:spPr>
            <c:extLst>
              <c:ext xmlns:c16="http://schemas.microsoft.com/office/drawing/2014/chart" uri="{C3380CC4-5D6E-409C-BE32-E72D297353CC}">
                <c16:uniqueId val="{00000001-631E-4532-BD1D-7B71074A58C3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3509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1E-4532-BD1D-7B71074A58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14052</c:v>
                </c:pt>
                <c:pt idx="1">
                  <c:v>4407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1E-4532-BD1D-7B71074A5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6058728"/>
        <c:axId val="486059512"/>
      </c:barChart>
      <c:catAx>
        <c:axId val="486058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486059512"/>
        <c:crosses val="autoZero"/>
        <c:auto val="1"/>
        <c:lblAlgn val="ctr"/>
        <c:lblOffset val="100"/>
        <c:noMultiLvlLbl val="0"/>
      </c:catAx>
      <c:valAx>
        <c:axId val="486059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8605872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813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813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3"/>
            <a:ext cx="2945659" cy="49813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3"/>
            <a:ext cx="2945659" cy="49813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51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261" indent="-2854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939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717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492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267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042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18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2595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31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3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4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657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421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047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310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2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8EB-67EB-4273-89DB-75A1A1F1C599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B03E-2838-4424-8C47-44B39BB4BA36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7958-42D5-4A88-A5A9-30B0CD153307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98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98CF-1774-475B-A42F-9FE519773C0E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0237-82BA-4703-9397-79CF04814723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6B4-7AF1-4768-979A-30E20B9CC3D1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A5EA-E3FA-4839-B4ED-4C76DFFF7029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1CE4-115E-43FE-BF01-FDFD18D55DED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4CC5-8F7A-4F6B-84B5-5B104484F00F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420-6125-4A86-AE18-2312A139490F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169A-7E7F-4DAB-A983-CA8B92F8BCD9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09F5A-65E0-45D5-A893-6C4539DE572F}" type="datetime1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sv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1183711" y="4139589"/>
            <a:ext cx="97621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«</a:t>
            </a:r>
            <a:r>
              <a:rPr lang="ru-RU" altLang="ru-RU" sz="2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ҚАЗАҚСТАН РЕСПУБЛИКАСЫНЫҢ КЕЙБІР ЗАҢНАМАЛЫҚ АКТІЛЕРІНЕ БІЛІМ БЕРУ ЖӘНЕ БАЛА ҚҰҚЫҚТАРЫН ҚОРҒАУ МӘСЕЛЕЛЕРІ БОЙЫНША ӨЗГЕРІСТЕР МЕН ТОЛЫҚТЫРУЛАР ЕНГІЗУ ТУРАЛЫ» </a:t>
            </a:r>
            <a:r>
              <a:rPr lang="ru-RU" altLang="ru-RU" sz="24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ҚАЗАҚСТАН РЕСПУБЛИКАСЫ ЗАҢЫНЫҢ ЖОБАСЫ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136094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ҚАЗАҚСТАН РЕСПУБЛИКАСЫНЫҢ ОҚУ-АҒАРТУ МИНИСТРЛІГІ</a:t>
            </a:r>
            <a:endParaRPr lang="ru-RU" sz="16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313992"/>
            <a:ext cx="2059429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АСТАНА,</a:t>
            </a:r>
            <a:r>
              <a:rPr lang="en-US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202</a:t>
            </a:r>
            <a:r>
              <a:rPr lang="en-US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ru-RU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жыл</a:t>
            </a:r>
            <a:endParaRPr lang="ru-RU" sz="12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0" y="116632"/>
            <a:ext cx="120233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ЗАҢ ЖОБАСЫНЫҢ НОВЕЛЛАЛАРЫ</a:t>
            </a:r>
            <a:endParaRPr lang="ru-RU" sz="1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stCxn id="22" idx="1"/>
          </p:cNvCxnSpPr>
          <p:nvPr/>
        </p:nvCxnSpPr>
        <p:spPr>
          <a:xfrm>
            <a:off x="0" y="378242"/>
            <a:ext cx="3143672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Скругленный прямоугольник 129"/>
          <p:cNvSpPr/>
          <p:nvPr/>
        </p:nvSpPr>
        <p:spPr>
          <a:xfrm>
            <a:off x="508130" y="1165343"/>
            <a:ext cx="2344904" cy="54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3415106" y="1172967"/>
            <a:ext cx="2439000" cy="54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6341592" y="1206903"/>
            <a:ext cx="2426853" cy="54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9289403" y="1165343"/>
            <a:ext cx="2325932" cy="540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4" name="Google Shape;632;p29"/>
          <p:cNvSpPr txBox="1"/>
          <p:nvPr/>
        </p:nvSpPr>
        <p:spPr>
          <a:xfrm>
            <a:off x="1285069" y="845665"/>
            <a:ext cx="800634" cy="85154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FFFFFF"/>
              </a:buClr>
              <a:buSzPts val="8000"/>
            </a:pPr>
            <a:r>
              <a:rPr lang="en" sz="4800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  <a:sym typeface="Fira Sans Extra Condensed Medium"/>
              </a:rPr>
              <a:t>1</a:t>
            </a:r>
            <a:endParaRPr sz="4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Fira Sans Extra Condensed Medium"/>
            </a:endParaRPr>
          </a:p>
        </p:txBody>
      </p:sp>
      <p:sp>
        <p:nvSpPr>
          <p:cNvPr id="135" name="Google Shape;632;p29"/>
          <p:cNvSpPr txBox="1"/>
          <p:nvPr/>
        </p:nvSpPr>
        <p:spPr>
          <a:xfrm>
            <a:off x="4257303" y="808723"/>
            <a:ext cx="800634" cy="85154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FFFFFF"/>
              </a:buClr>
              <a:buSzPts val="8000"/>
            </a:pPr>
            <a:r>
              <a:rPr lang="ru-RU" sz="4800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  <a:sym typeface="Fira Sans Extra Condensed Medium"/>
              </a:rPr>
              <a:t>2</a:t>
            </a:r>
            <a:endParaRPr sz="4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Fira Sans Extra Condensed Medium"/>
            </a:endParaRPr>
          </a:p>
        </p:txBody>
      </p:sp>
      <p:sp>
        <p:nvSpPr>
          <p:cNvPr id="136" name="Google Shape;632;p29"/>
          <p:cNvSpPr txBox="1"/>
          <p:nvPr/>
        </p:nvSpPr>
        <p:spPr>
          <a:xfrm>
            <a:off x="7154701" y="848984"/>
            <a:ext cx="800634" cy="85154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FFFFFF"/>
              </a:buClr>
              <a:buSzPts val="8000"/>
            </a:pPr>
            <a:r>
              <a:rPr lang="ru-RU" sz="4800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  <a:sym typeface="Fira Sans Extra Condensed Medium"/>
              </a:rPr>
              <a:t>3</a:t>
            </a:r>
            <a:endParaRPr sz="4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Fira Sans Extra Condensed Medium"/>
            </a:endParaRPr>
          </a:p>
        </p:txBody>
      </p:sp>
      <p:sp>
        <p:nvSpPr>
          <p:cNvPr id="137" name="Google Shape;632;p29"/>
          <p:cNvSpPr txBox="1"/>
          <p:nvPr/>
        </p:nvSpPr>
        <p:spPr>
          <a:xfrm>
            <a:off x="10102983" y="819113"/>
            <a:ext cx="800634" cy="851540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FFFFFF"/>
              </a:buClr>
              <a:buSzPts val="8000"/>
            </a:pPr>
            <a:r>
              <a:rPr lang="ru-RU" sz="4800" dirty="0">
                <a:solidFill>
                  <a:srgbClr val="FFFFFF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  <a:sym typeface="Fira Sans Extra Condensed Medium"/>
              </a:rPr>
              <a:t>4</a:t>
            </a:r>
            <a:endParaRPr sz="4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Fira Sans Extra Condensed Medium"/>
            </a:endParaRPr>
          </a:p>
        </p:txBody>
      </p:sp>
      <p:sp>
        <p:nvSpPr>
          <p:cNvPr id="139" name="Google Shape;629;p29"/>
          <p:cNvSpPr/>
          <p:nvPr/>
        </p:nvSpPr>
        <p:spPr>
          <a:xfrm>
            <a:off x="3458831" y="5327726"/>
            <a:ext cx="2412557" cy="879438"/>
          </a:xfrm>
          <a:custGeom>
            <a:avLst/>
            <a:gdLst/>
            <a:ahLst/>
            <a:cxnLst/>
            <a:rect l="l" t="t" r="r" b="b"/>
            <a:pathLst>
              <a:path w="2859" h="2246" extrusionOk="0">
                <a:moveTo>
                  <a:pt x="0" y="2245"/>
                </a:moveTo>
                <a:lnTo>
                  <a:pt x="0" y="0"/>
                </a:lnTo>
                <a:lnTo>
                  <a:pt x="2858" y="0"/>
                </a:lnTo>
                <a:lnTo>
                  <a:pt x="2858" y="2245"/>
                </a:lnTo>
                <a:lnTo>
                  <a:pt x="0" y="2245"/>
                </a:lnTo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4800">
              <a:solidFill>
                <a:srgbClr val="99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0" name="Google Shape;629;p29"/>
          <p:cNvSpPr/>
          <p:nvPr/>
        </p:nvSpPr>
        <p:spPr>
          <a:xfrm>
            <a:off x="6346451" y="5314783"/>
            <a:ext cx="2426853" cy="879438"/>
          </a:xfrm>
          <a:custGeom>
            <a:avLst/>
            <a:gdLst/>
            <a:ahLst/>
            <a:cxnLst/>
            <a:rect l="l" t="t" r="r" b="b"/>
            <a:pathLst>
              <a:path w="2859" h="2246" extrusionOk="0">
                <a:moveTo>
                  <a:pt x="0" y="2245"/>
                </a:moveTo>
                <a:lnTo>
                  <a:pt x="0" y="0"/>
                </a:lnTo>
                <a:lnTo>
                  <a:pt x="2858" y="0"/>
                </a:lnTo>
                <a:lnTo>
                  <a:pt x="2858" y="2245"/>
                </a:lnTo>
                <a:lnTo>
                  <a:pt x="0" y="2245"/>
                </a:lnTo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4800">
              <a:solidFill>
                <a:srgbClr val="99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1" name="Google Shape;629;p29"/>
          <p:cNvSpPr/>
          <p:nvPr/>
        </p:nvSpPr>
        <p:spPr>
          <a:xfrm>
            <a:off x="9279682" y="5314008"/>
            <a:ext cx="2347683" cy="879438"/>
          </a:xfrm>
          <a:custGeom>
            <a:avLst/>
            <a:gdLst/>
            <a:ahLst/>
            <a:cxnLst/>
            <a:rect l="l" t="t" r="r" b="b"/>
            <a:pathLst>
              <a:path w="2859" h="2246" extrusionOk="0">
                <a:moveTo>
                  <a:pt x="0" y="2245"/>
                </a:moveTo>
                <a:lnTo>
                  <a:pt x="0" y="0"/>
                </a:lnTo>
                <a:lnTo>
                  <a:pt x="2858" y="0"/>
                </a:lnTo>
                <a:lnTo>
                  <a:pt x="2858" y="2245"/>
                </a:lnTo>
                <a:lnTo>
                  <a:pt x="0" y="2245"/>
                </a:lnTo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4800">
              <a:solidFill>
                <a:srgbClr val="99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2" name="Google Shape;633;p29"/>
          <p:cNvSpPr txBox="1"/>
          <p:nvPr/>
        </p:nvSpPr>
        <p:spPr>
          <a:xfrm>
            <a:off x="508130" y="1829134"/>
            <a:ext cx="2344904" cy="11896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«НЕКЕ (ерлі-зайыптылық) және ОТБАСЫ» Кодексі</a:t>
            </a:r>
            <a:endParaRPr lang="kk-KZ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3" name="Google Shape;633;p29"/>
          <p:cNvSpPr txBox="1"/>
          <p:nvPr/>
        </p:nvSpPr>
        <p:spPr>
          <a:xfrm>
            <a:off x="3413708" y="1829135"/>
            <a:ext cx="2431382" cy="11896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«БІЛІМ ТУРАЛЫ», «РҰҚСАТТАР ЖӘНЕ ХАБАРЛАМАЛАР ТУРАЛЫ» ЗАҢДАР</a:t>
            </a:r>
            <a:endParaRPr lang="kk-KZ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4" name="Google Shape;633;p29"/>
          <p:cNvSpPr txBox="1"/>
          <p:nvPr/>
        </p:nvSpPr>
        <p:spPr>
          <a:xfrm>
            <a:off x="6350353" y="1829135"/>
            <a:ext cx="2427813" cy="11896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«БІЛІМ ТУРАЛЫ» ЗАҢ</a:t>
            </a:r>
            <a:endParaRPr lang="kk-KZ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5" name="Google Shape;633;p29"/>
          <p:cNvSpPr txBox="1"/>
          <p:nvPr/>
        </p:nvSpPr>
        <p:spPr>
          <a:xfrm>
            <a:off x="9289403" y="1829135"/>
            <a:ext cx="2340958" cy="11896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b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«БІЛІМ ТУРАЛЫ» ЗАҢ</a:t>
            </a:r>
            <a:endParaRPr lang="kk-KZ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6" name="Google Shape;633;p29"/>
          <p:cNvSpPr txBox="1"/>
          <p:nvPr/>
        </p:nvSpPr>
        <p:spPr>
          <a:xfrm>
            <a:off x="447958" y="3056706"/>
            <a:ext cx="2611526" cy="1735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КӘСІБИ ҚАБЫЛДАУШЫ ОТБАСЫ ИНСТИТУТЫН ЕНГІЗУ</a:t>
            </a:r>
            <a:endParaRPr lang="kk-KZ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7" name="Google Shape;633;p29"/>
          <p:cNvSpPr txBox="1"/>
          <p:nvPr/>
        </p:nvSpPr>
        <p:spPr>
          <a:xfrm>
            <a:off x="3340520" y="3086943"/>
            <a:ext cx="2511037" cy="158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ҚОСЫМША БІЛІМ БЕРУ ҰЙЫМДАРЫН ТІРКЕУДІҢ ХАБАРЛАМАЛЫҚ ТӘРТІБІН ЕНГІЗУ</a:t>
            </a:r>
          </a:p>
        </p:txBody>
      </p:sp>
      <p:sp>
        <p:nvSpPr>
          <p:cNvPr id="148" name="Google Shape;633;p29"/>
          <p:cNvSpPr txBox="1"/>
          <p:nvPr/>
        </p:nvSpPr>
        <p:spPr>
          <a:xfrm>
            <a:off x="6317364" y="3376661"/>
            <a:ext cx="2465114" cy="1447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ЖЕКЕМЕНШІК </a:t>
            </a:r>
            <a:r>
              <a:rPr lang="kk-KZ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МЕКТЕПТЕРДЕГІ ӘЛЕУМЕТТІК АЗ ҚАМТЫЛҒАН ОТБАСЫ БАЛАЛАРЫНА </a:t>
            </a:r>
            <a:r>
              <a:rPr lang="kk-KZ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КӨМЕК </a:t>
            </a:r>
            <a:r>
              <a:rPr lang="kk-KZ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КӨРСЕТУ ҚҰЗІРЕТІН </a:t>
            </a:r>
            <a:r>
              <a:rPr lang="kk-KZ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ЕНГІЗУ</a:t>
            </a:r>
          </a:p>
        </p:txBody>
      </p:sp>
      <p:sp>
        <p:nvSpPr>
          <p:cNvPr id="149" name="Google Shape;633;p29"/>
          <p:cNvSpPr txBox="1"/>
          <p:nvPr/>
        </p:nvSpPr>
        <p:spPr>
          <a:xfrm>
            <a:off x="9215122" y="3081897"/>
            <a:ext cx="2576356" cy="1447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r>
              <a:rPr lang="kk-KZ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ТЖКБ-да </a:t>
            </a:r>
            <a:r>
              <a:rPr lang="kk-KZ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ОНЛАЙН </a:t>
            </a:r>
            <a:r>
              <a:rPr lang="kk-KZ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ОҚЫТУ МЕН </a:t>
            </a:r>
            <a:r>
              <a:rPr lang="kk-KZ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АКАДЕМИЯЛЫҚ ҰТҚЫРЛЫҚТЫ ЕНГІЗУ</a:t>
            </a:r>
          </a:p>
        </p:txBody>
      </p:sp>
      <p:sp>
        <p:nvSpPr>
          <p:cNvPr id="150" name="Google Shape;629;p29"/>
          <p:cNvSpPr/>
          <p:nvPr/>
        </p:nvSpPr>
        <p:spPr>
          <a:xfrm>
            <a:off x="511457" y="5312527"/>
            <a:ext cx="2353372" cy="879438"/>
          </a:xfrm>
          <a:custGeom>
            <a:avLst/>
            <a:gdLst/>
            <a:ahLst/>
            <a:cxnLst/>
            <a:rect l="l" t="t" r="r" b="b"/>
            <a:pathLst>
              <a:path w="2859" h="2246" extrusionOk="0">
                <a:moveTo>
                  <a:pt x="0" y="2245"/>
                </a:moveTo>
                <a:lnTo>
                  <a:pt x="0" y="0"/>
                </a:lnTo>
                <a:lnTo>
                  <a:pt x="2858" y="0"/>
                </a:lnTo>
                <a:lnTo>
                  <a:pt x="2858" y="2245"/>
                </a:lnTo>
                <a:lnTo>
                  <a:pt x="0" y="2245"/>
                </a:lnTo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4800">
              <a:solidFill>
                <a:srgbClr val="999999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51" name="Рисунок 150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4" y="5394479"/>
            <a:ext cx="612000" cy="684308"/>
          </a:xfrm>
          <a:prstGeom prst="rect">
            <a:avLst/>
          </a:prstGeom>
        </p:spPr>
      </p:pic>
      <p:pic>
        <p:nvPicPr>
          <p:cNvPr id="153" name="Рисунок 152" descr="Школьный класс со сплошной заливкой">
            <a:extLst>
              <a:ext uri="{FF2B5EF4-FFF2-40B4-BE49-F238E27FC236}">
                <a16:creationId xmlns:a16="http://schemas.microsoft.com/office/drawing/2014/main" id="{3D3C8875-33DD-02BC-AFC6-9B2016BA22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219617" y="5373216"/>
            <a:ext cx="684000" cy="684000"/>
          </a:xfrm>
          <a:prstGeom prst="rect">
            <a:avLst/>
          </a:prstGeom>
        </p:spPr>
      </p:pic>
      <p:pic>
        <p:nvPicPr>
          <p:cNvPr id="154" name="Рисунок 153" descr="Буфер обмена со сплошной заливкой">
            <a:extLst>
              <a:ext uri="{FF2B5EF4-FFF2-40B4-BE49-F238E27FC236}">
                <a16:creationId xmlns:a16="http://schemas.microsoft.com/office/drawing/2014/main" id="{E8DD64AA-053E-4FA1-892C-2895EDBD66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76758" y="5394787"/>
            <a:ext cx="684000" cy="684000"/>
          </a:xfrm>
          <a:prstGeom prst="rect">
            <a:avLst/>
          </a:prstGeom>
        </p:spPr>
      </p:pic>
      <p:pic>
        <p:nvPicPr>
          <p:cNvPr id="155" name="Рисунок 154" descr="Семья с двумя детьми со сплошной заливкой">
            <a:extLst>
              <a:ext uri="{FF2B5EF4-FFF2-40B4-BE49-F238E27FC236}">
                <a16:creationId xmlns:a16="http://schemas.microsoft.com/office/drawing/2014/main" id="{42658BEE-5823-9EB3-8187-0BA4C0E8956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257703" y="5295950"/>
            <a:ext cx="828000" cy="828000"/>
          </a:xfrm>
          <a:prstGeom prst="rect">
            <a:avLst/>
          </a:prstGeom>
        </p:spPr>
      </p:pic>
      <p:cxnSp>
        <p:nvCxnSpPr>
          <p:cNvPr id="156" name="Прямая соединительная линия 155"/>
          <p:cNvCxnSpPr/>
          <p:nvPr/>
        </p:nvCxnSpPr>
        <p:spPr>
          <a:xfrm>
            <a:off x="8768815" y="378242"/>
            <a:ext cx="3367109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627365" y="6446048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5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2306090" y="188640"/>
            <a:ext cx="78648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БАЛАНЫҢ ОТБАСЫНДА ӨМІР СҮРУ ҚҰҚЫҒЫН ЖҮЗЕГЕ АСЫРУ</a:t>
            </a:r>
            <a:endParaRPr lang="ru-RU" sz="1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0" y="533872"/>
            <a:ext cx="2278712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039313" y="533872"/>
            <a:ext cx="2157475" cy="1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35360" y="1484784"/>
            <a:ext cx="1152128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6081471" y="1102888"/>
            <a:ext cx="0" cy="549756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536160" y="808212"/>
            <a:ext cx="318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ҚӘЗІР</a:t>
            </a:r>
            <a:endParaRPr lang="ru-RU" sz="2800" i="1" dirty="0">
              <a:solidFill>
                <a:srgbClr val="BF9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18767" y="4254729"/>
            <a:ext cx="53929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1473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Балалар</a:t>
            </a:r>
            <a:r>
              <a:rPr lang="ru-RU" sz="16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үйінде</a:t>
            </a:r>
            <a:r>
              <a:rPr lang="ru-RU" sz="16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	</a:t>
            </a:r>
            <a:r>
              <a:rPr lang="ru-RU" sz="1600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тәрбиеленушілердің</a:t>
            </a:r>
            <a:r>
              <a:rPr lang="ru-RU" sz="16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азаюы</a:t>
            </a:r>
            <a:endParaRPr lang="ru-RU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graphicFrame>
        <p:nvGraphicFramePr>
          <p:cNvPr id="54" name="Диаграмма 53"/>
          <p:cNvGraphicFramePr/>
          <p:nvPr>
            <p:extLst>
              <p:ext uri="{D42A27DB-BD31-4B8C-83A1-F6EECF244321}">
                <p14:modId xmlns:p14="http://schemas.microsoft.com/office/powerpoint/2010/main" val="3872859148"/>
              </p:ext>
            </p:extLst>
          </p:nvPr>
        </p:nvGraphicFramePr>
        <p:xfrm>
          <a:off x="7536560" y="4852789"/>
          <a:ext cx="3600000" cy="17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2A604846-71DB-4132-8AE1-BFEF88E65615}"/>
              </a:ext>
            </a:extLst>
          </p:cNvPr>
          <p:cNvSpPr/>
          <p:nvPr/>
        </p:nvSpPr>
        <p:spPr>
          <a:xfrm>
            <a:off x="9212310" y="4940913"/>
            <a:ext cx="764953" cy="519886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х4↓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7319" y="3255646"/>
            <a:ext cx="4202785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alt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ru-RU" altLang="ru-RU" sz="1200" i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alt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alt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altLang="ru-RU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50860" y="1621983"/>
            <a:ext cx="45017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Отбасыға</a:t>
            </a:r>
            <a:r>
              <a:rPr lang="ru-RU" alt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орналастырудың</a:t>
            </a:r>
            <a:r>
              <a:rPr lang="ru-RU" alt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балама</a:t>
            </a:r>
            <a:r>
              <a:rPr lang="ru-RU" alt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формасын</a:t>
            </a:r>
            <a:r>
              <a:rPr lang="ru-RU" alt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енгізу</a:t>
            </a:r>
            <a:r>
              <a:rPr lang="ru-RU" alt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(</a:t>
            </a:r>
            <a:r>
              <a:rPr lang="ru-RU" alt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асырап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алу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, </a:t>
            </a:r>
            <a:r>
              <a:rPr lang="ru-RU" alt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қамқоршылық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(</a:t>
            </a:r>
            <a:r>
              <a:rPr lang="ru-RU" alt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қорғаншылық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), </a:t>
            </a:r>
            <a:r>
              <a:rPr lang="ru-RU" alt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патронаттық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тәрбие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және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қабылдаушы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alt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отбасы</a:t>
            </a:r>
            <a:r>
              <a:rPr lang="ru-RU" alt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)</a:t>
            </a:r>
            <a:endParaRPr lang="ru-RU" altLang="ru-RU" sz="1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  <a:p>
            <a:pPr algn="just"/>
            <a:endParaRPr lang="ru-RU" altLang="ru-RU" sz="10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  <a:p>
            <a:pPr lvl="0" algn="just"/>
            <a:endParaRPr lang="ru-RU" sz="1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  <a:p>
            <a:pPr lvl="0" algn="just"/>
            <a:r>
              <a:rPr 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Балалар</a:t>
            </a:r>
            <a:r>
              <a:rPr 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үйлері</a:t>
            </a:r>
            <a:r>
              <a:rPr 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мен </a:t>
            </a:r>
            <a:r>
              <a:rPr 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балаларды</a:t>
            </a:r>
            <a:r>
              <a:rPr 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қолдау</a:t>
            </a:r>
            <a:r>
              <a:rPr 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орталықтарын</a:t>
            </a:r>
            <a:r>
              <a:rPr 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трансформациялау</a:t>
            </a:r>
            <a:endParaRPr lang="ru-RU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  <a:p>
            <a:pPr lvl="0" algn="ctr"/>
            <a:endParaRPr lang="ru-RU" sz="12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  <a:p>
            <a:pPr algn="ctr"/>
            <a:endParaRPr lang="ru-RU" altLang="ru-RU" sz="12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36560" y="3678700"/>
            <a:ext cx="318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НӘТИЖЕ</a:t>
            </a:r>
            <a:endParaRPr lang="ru-RU" sz="2400" i="1" dirty="0">
              <a:solidFill>
                <a:srgbClr val="BF9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56640" y="6563508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endParaRPr lang="ru-RU" sz="10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410258" y="1744114"/>
            <a:ext cx="333814" cy="31673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35678" y="2938912"/>
            <a:ext cx="333814" cy="31673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41" name="Стрелка вниз 40"/>
          <p:cNvSpPr/>
          <p:nvPr/>
        </p:nvSpPr>
        <p:spPr>
          <a:xfrm>
            <a:off x="8949333" y="3585558"/>
            <a:ext cx="304777" cy="230046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192385" y="819743"/>
            <a:ext cx="318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БҰРЫН</a:t>
            </a:r>
            <a:endParaRPr lang="ru-RU" sz="2800" dirty="0">
              <a:solidFill>
                <a:srgbClr val="BF9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7319" y="1700001"/>
            <a:ext cx="333814" cy="31673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71172" y="1700808"/>
            <a:ext cx="479278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3"/>
            <a:r>
              <a:rPr lang="kk-KZ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Балалар үйі 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(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жетім-балалар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және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ата-анасының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қамқорлығынсыз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қалған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балаларды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күтіп-бағу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,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тәрбиелеу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және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оқыту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)</a:t>
            </a:r>
            <a:endParaRPr lang="ru-RU" sz="1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7319" y="2708920"/>
            <a:ext cx="333814" cy="36004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54978" y="2653732"/>
            <a:ext cx="490528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3"/>
            <a:r>
              <a:rPr lang="ru-RU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Кәмелетке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толмағандарды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уақытша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оқшаулау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бейімдеу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және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оңалту</a:t>
            </a:r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орталықтары</a:t>
            </a:r>
            <a:r>
              <a:rPr lang="ru-RU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(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панасыз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,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қараусыз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балаларды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отбасыға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немесе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балалар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үйіне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орналастыруға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дейін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уақытша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қабылдап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,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күтіп-бағу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) </a:t>
            </a:r>
            <a:endParaRPr lang="ru-RU" sz="1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itchFamily="34" charset="0"/>
            </a:endParaRPr>
          </a:p>
          <a:p>
            <a:pPr marL="85723"/>
            <a:endParaRPr lang="ru-RU" dirty="0"/>
          </a:p>
          <a:p>
            <a:pPr marL="85723"/>
            <a:endParaRPr lang="ru-RU" dirty="0"/>
          </a:p>
          <a:p>
            <a:pPr marL="85723"/>
            <a:r>
              <a:rPr lang="ru-RU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ahoma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429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6121002" y="-102611"/>
            <a:ext cx="6132793" cy="5979883"/>
          </a:xfrm>
          <a:prstGeom prst="rect">
            <a:avLst/>
          </a:prstGeom>
          <a:solidFill>
            <a:schemeClr val="accent1">
              <a:lumMod val="40000"/>
              <a:lumOff val="6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2875" y="-235476"/>
            <a:ext cx="6116141" cy="6112748"/>
          </a:xfrm>
          <a:prstGeom prst="rect">
            <a:avLst/>
          </a:prstGeom>
          <a:solidFill>
            <a:schemeClr val="accent4">
              <a:lumMod val="20000"/>
              <a:lumOff val="8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6096000" y="404664"/>
            <a:ext cx="19335" cy="5505902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6002" y="4653136"/>
            <a:ext cx="12196788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4387872" y="4437112"/>
            <a:ext cx="3518993" cy="3366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9892" y="3645024"/>
            <a:ext cx="12196788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4420447" y="3533616"/>
            <a:ext cx="3518993" cy="2984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0" y="1628800"/>
            <a:ext cx="12196788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4347406" y="1561681"/>
            <a:ext cx="3518993" cy="3551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2174496" y="71136"/>
            <a:ext cx="7864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КӘСІБИ ҚАБЫЛДАУШЫ ОТБАСЫН ЕНГІЗУ</a:t>
            </a:r>
            <a:endParaRPr lang="ru-RU" sz="11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endCxn id="22" idx="1"/>
          </p:cNvCxnSpPr>
          <p:nvPr/>
        </p:nvCxnSpPr>
        <p:spPr>
          <a:xfrm>
            <a:off x="0" y="301969"/>
            <a:ext cx="2174496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2" idx="3"/>
          </p:cNvCxnSpPr>
          <p:nvPr/>
        </p:nvCxnSpPr>
        <p:spPr>
          <a:xfrm>
            <a:off x="10039313" y="301969"/>
            <a:ext cx="2157475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54698" y="525227"/>
            <a:ext cx="39808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Қабылдаушы отбасы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Интернаттық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мекемелердегі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тұрып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жатқан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балаларды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қабылдаушы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отбасыға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орналастыру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нысаны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1400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2767" y="526169"/>
            <a:ext cx="5053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КӘСІБИ ҚАБЫЛДАУШЫ ОТБАСЫ</a:t>
            </a:r>
            <a:endParaRPr lang="ru-RU" sz="2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анықталған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соң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балалар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үйіне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түспестен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бірден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отбасыға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орналастырылады</a:t>
            </a:r>
            <a:endParaRPr lang="ru-RU" sz="2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11824" y="154750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Үміткерге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қойылатын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талап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98910" y="3476446"/>
            <a:ext cx="225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Балалардың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санаты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53238" y="4365104"/>
            <a:ext cx="400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Материалдық</a:t>
            </a:r>
            <a:r>
              <a:rPr lang="ru-RU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b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көмек</a:t>
            </a:r>
            <a:endParaRPr lang="ru-RU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7324" y="1628800"/>
            <a:ext cx="39723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kk-K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ҚР азаматтығы, әрекетке қабілеттілігі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құқықтарынан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айырылмаған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kk-K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д</a:t>
            </a:r>
            <a:r>
              <a:rPr lang="kk-K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енсаулық жағдайы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әстүрлі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жыныстық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бағдары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с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отталмаған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п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сихиатр, нарколог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есебінде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тұрмайтын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аспанасы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мен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табысының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болуы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баладан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10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балаға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дейін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аланы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таңдау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құқығы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932881" y="1943419"/>
            <a:ext cx="4663838" cy="116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30 бен 53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жас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аралығы</a:t>
            </a:r>
            <a:endParaRPr lang="ru-RU" sz="1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ан-жақты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психологиялық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даярлықтан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өту</a:t>
            </a:r>
            <a:endParaRPr lang="ru-RU" sz="1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350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</a:t>
            </a:r>
            <a:r>
              <a:rPr lang="ru-RU" sz="135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амқоршылық</a:t>
            </a:r>
            <a:r>
              <a:rPr lang="ru-RU" sz="135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35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органынан</a:t>
            </a:r>
            <a:r>
              <a:rPr lang="ru-RU" sz="135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35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аккредитациядан</a:t>
            </a:r>
            <a:r>
              <a:rPr lang="ru-RU" sz="135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35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өту</a:t>
            </a:r>
            <a:endParaRPr lang="ru-RU" sz="1350" dirty="0" smtClean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аланы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таңдау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құқығынсыз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баладан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көп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емес</a:t>
            </a:r>
            <a:endParaRPr lang="ru-RU" sz="1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10820" y="3770028"/>
            <a:ext cx="29277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етім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балалар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ата-анасының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амқорлығынсыз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қалған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896200" y="3645024"/>
            <a:ext cx="40252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панасыз</a:t>
            </a:r>
            <a:endParaRPr lang="ru-RU" sz="1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kk-KZ" sz="1400" dirty="0" smtClean="0">
                <a:solidFill>
                  <a:srgbClr val="0070C0"/>
                </a:solidFill>
              </a:rPr>
              <a:t>қадағалаусыз</a:t>
            </a:r>
            <a:endParaRPr lang="ru-RU" sz="14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рнайы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әлеуметтік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көмек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алуға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мұқтаж</a:t>
            </a:r>
            <a:r>
              <a:rPr lang="ru-RU" sz="1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балалар</a:t>
            </a:r>
            <a:endParaRPr lang="ru-RU" sz="1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06632" y="4653136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 </a:t>
            </a:r>
            <a:r>
              <a:rPr lang="kk-KZ" sz="2000" b="1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АЕК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98775" y="4941168"/>
            <a:ext cx="1632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ә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р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балаға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жәрдемақы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316321" y="4941168"/>
            <a:ext cx="21214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ә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рбір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тәрбиешіге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төленетін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еңбек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ақы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776904" y="4653136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35 </a:t>
            </a:r>
            <a:r>
              <a:rPr lang="kk-KZ" sz="2000" b="1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АЕК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44348" y="4643844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 </a:t>
            </a:r>
            <a:r>
              <a:rPr lang="kk-KZ" sz="20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АЕК</a:t>
            </a:r>
            <a:endParaRPr lang="ru-RU" sz="2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083152" y="4859868"/>
            <a:ext cx="1632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ә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р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балаға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жәрдемақы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852121" y="4859868"/>
            <a:ext cx="21214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ә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рбір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тәрбиешіге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еңбек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ақы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394127" y="46438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70 </a:t>
            </a:r>
            <a:r>
              <a:rPr lang="kk-KZ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АЕК</a:t>
            </a:r>
            <a:endParaRPr lang="ru-RU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7" name="Рисунок 36" descr="Семья с двумя детьми со сплошной заливкой">
            <a:extLst>
              <a:ext uri="{FF2B5EF4-FFF2-40B4-BE49-F238E27FC236}">
                <a16:creationId xmlns:a16="http://schemas.microsoft.com/office/drawing/2014/main" id="{74E7F766-3E27-C6B0-7A02-1C3F1E95AB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95" y="670209"/>
            <a:ext cx="774324" cy="774324"/>
          </a:xfrm>
          <a:prstGeom prst="rect">
            <a:avLst/>
          </a:prstGeom>
        </p:spPr>
      </p:pic>
      <p:pic>
        <p:nvPicPr>
          <p:cNvPr id="48" name="Рисунок 47" descr="Семья с мальчиком со сплошной заливкой">
            <a:extLst>
              <a:ext uri="{FF2B5EF4-FFF2-40B4-BE49-F238E27FC236}">
                <a16:creationId xmlns:a16="http://schemas.microsoft.com/office/drawing/2014/main" id="{F938B089-0E76-17D3-6C3D-085CEDFFCC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61" y="728209"/>
            <a:ext cx="716543" cy="716543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>
            <a:off x="5101261" y="2697939"/>
            <a:ext cx="2750552" cy="13832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6253418" y="2375302"/>
            <a:ext cx="7697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k-KZ" sz="11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қосымша</a:t>
            </a:r>
            <a:endParaRPr lang="ru-RU" sz="11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7" name="Прямая со стрелкой 46"/>
          <p:cNvCxnSpPr>
            <a:stCxn id="54" idx="1"/>
          </p:cNvCxnSpPr>
          <p:nvPr/>
        </p:nvCxnSpPr>
        <p:spPr>
          <a:xfrm flipV="1">
            <a:off x="3579563" y="4133680"/>
            <a:ext cx="4327302" cy="1957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215683" y="3861048"/>
            <a:ext cx="8002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k-KZ" sz="11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</a:t>
            </a:r>
            <a:r>
              <a:rPr lang="kk-KZ" sz="11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осымша </a:t>
            </a:r>
            <a:endParaRPr lang="ru-RU" sz="11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4632405" y="1988840"/>
            <a:ext cx="468856" cy="1411581"/>
          </a:xfrm>
          <a:prstGeom prst="rightBrac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авая фигурная скобка 53"/>
          <p:cNvSpPr/>
          <p:nvPr/>
        </p:nvSpPr>
        <p:spPr>
          <a:xfrm>
            <a:off x="3110707" y="3861049"/>
            <a:ext cx="468856" cy="584410"/>
          </a:xfrm>
          <a:prstGeom prst="rightBrac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11712624" y="6423139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5" name="Прямоугольник: скругленные углы 11">
            <a:extLst>
              <a:ext uri="{FF2B5EF4-FFF2-40B4-BE49-F238E27FC236}">
                <a16:creationId xmlns:a16="http://schemas.microsoft.com/office/drawing/2014/main" id="{9482FDAD-13CE-6FA4-7EFF-80410335F306}"/>
              </a:ext>
            </a:extLst>
          </p:cNvPr>
          <p:cNvSpPr/>
          <p:nvPr/>
        </p:nvSpPr>
        <p:spPr>
          <a:xfrm>
            <a:off x="4295800" y="5589240"/>
            <a:ext cx="4079285" cy="400017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КҮТІЛЕТІН НӘТИЖЕ:</a:t>
            </a:r>
            <a:endParaRPr lang="ru-RU" sz="20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803139" y="5736594"/>
            <a:ext cx="120802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altLang="ru-RU" sz="16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Отбасында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тәрбиеленетін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балалар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санының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ұлғаюы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altLang="ru-RU" b="1" dirty="0">
              <a:solidFill>
                <a:srgbClr val="1C69D5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kk-KZ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Б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алаларды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қолдау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орталықтарын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балалар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мен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отбасыны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қолдау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орталықтарына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трансформациялау</a:t>
            </a:r>
            <a:r>
              <a:rPr lang="ru-RU" altLang="ru-RU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altLang="ru-RU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2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0" y="71791"/>
            <a:ext cx="1219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ҚББ ҰЙЫМЫНА </a:t>
            </a:r>
            <a:r>
              <a:rPr lang="ru-RU" sz="2800" b="1" dirty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ХАБАРЛАМА ЖАСАУ </a:t>
            </a:r>
            <a:r>
              <a:rPr lang="ru-RU" sz="2800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ТӘРТІБІ</a:t>
            </a:r>
            <a:endParaRPr lang="ru-RU" sz="1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0" y="336413"/>
            <a:ext cx="794326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1496600" y="362050"/>
            <a:ext cx="69540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 rot="10800000" flipV="1">
            <a:off x="-1" y="664022"/>
            <a:ext cx="12191999" cy="369332"/>
          </a:xfrm>
          <a:prstGeom prst="rect">
            <a:avLst/>
          </a:prstGeom>
          <a:solidFill>
            <a:srgbClr val="BF900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ҚАЗІРГІ ЖАҒДАЙ</a:t>
            </a:r>
            <a:endParaRPr lang="ru-RU" b="1" kern="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410" y="3145920"/>
            <a:ext cx="3754663" cy="319097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Введение на законодательном уровне уведомительного порядка о начале или прекращении деятельности организаций доп. образования для детей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9410" y="3307371"/>
            <a:ext cx="3754664" cy="338554"/>
          </a:xfrm>
          <a:prstGeom prst="rect">
            <a:avLst/>
          </a:prstGeom>
          <a:solidFill>
            <a:srgbClr val="185ABA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16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МӘСЕЛЕЛЕР</a:t>
            </a:r>
            <a:endParaRPr lang="en-US" sz="1600" b="1" kern="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21125" y="3121253"/>
            <a:ext cx="3441259" cy="321266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500" kern="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89997" y="3315356"/>
            <a:ext cx="3441259" cy="338554"/>
          </a:xfrm>
          <a:prstGeom prst="rect">
            <a:avLst/>
          </a:prstGeom>
          <a:solidFill>
            <a:srgbClr val="185ABA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ШЕШУ ЖОЛДАРЫ</a:t>
            </a:r>
            <a:endParaRPr lang="en-US" sz="1600" b="1" kern="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693455" y="3145920"/>
            <a:ext cx="4326825" cy="31915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753452" y="3310396"/>
            <a:ext cx="4165193" cy="338554"/>
          </a:xfrm>
          <a:prstGeom prst="rect">
            <a:avLst/>
          </a:prstGeom>
          <a:solidFill>
            <a:srgbClr val="185ABA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16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КҮТІЛЕТІН НӘТИЖЕЛЕР</a:t>
            </a:r>
            <a:endParaRPr lang="en-US" sz="1600" b="1" kern="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47178" y="3732977"/>
            <a:ext cx="386544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500" dirty="0" err="1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б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алаларды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қамтуды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ұлғайту</a:t>
            </a:r>
            <a:endParaRPr lang="ru-RU" sz="1500" dirty="0" smtClean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9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500" dirty="0" err="1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ызмет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көрсету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сапасын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жақсарту</a:t>
            </a:r>
            <a:endParaRPr lang="ru-RU" sz="15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ru-RU" sz="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500" dirty="0" err="1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б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алалардың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қауіпсіздігін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қамтамасыз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ету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sz="15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ru-RU" sz="8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just"/>
            <a:endParaRPr lang="ru-RU" sz="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1500" dirty="0" err="1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ызмет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көрсету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түрін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ұлғайту</a:t>
            </a:r>
            <a:r>
              <a:rPr lang="ru-RU" sz="15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sz="15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89998" y="4292143"/>
            <a:ext cx="34723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Қосымша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білім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беру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ұйымдарының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қызметін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бастау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немесе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тоқтату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туралы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хабарлама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жасау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тәртібін</a:t>
            </a:r>
            <a:r>
              <a:rPr lang="ru-RU" sz="16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kern="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енгізу</a:t>
            </a:r>
            <a:endParaRPr lang="ru-RU" sz="16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031" y="3732977"/>
            <a:ext cx="360313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5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ж</a:t>
            </a:r>
            <a:r>
              <a:rPr lang="kk-KZ" sz="1500" kern="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екеменшік ҚББ ұйымдарындағы статистикалық мәліметтердің</a:t>
            </a:r>
            <a:endParaRPr lang="ru-RU" sz="15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algn="just"/>
            <a:endParaRPr lang="ru-RU" sz="8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500" kern="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ҚББ </a:t>
            </a:r>
            <a:r>
              <a:rPr lang="ru-RU" sz="1500" kern="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ұйымдарының</a:t>
            </a:r>
            <a:r>
              <a:rPr lang="ru-RU" sz="1500" kern="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500" kern="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жүйелі</a:t>
            </a:r>
            <a:r>
              <a:rPr lang="ru-RU" sz="1500" kern="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500" kern="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есебінің</a:t>
            </a:r>
            <a:endParaRPr lang="ru-RU" sz="15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lvl="0" algn="just"/>
            <a:endParaRPr lang="ru-RU" sz="8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5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с</a:t>
            </a:r>
            <a:r>
              <a:rPr lang="ru-RU" sz="1500" kern="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апалы</a:t>
            </a:r>
            <a:r>
              <a:rPr lang="ru-RU" sz="1500" kern="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500" kern="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бақылау</a:t>
            </a:r>
            <a:r>
              <a:rPr lang="ru-RU" sz="1500" kern="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500" kern="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механизмінің</a:t>
            </a:r>
            <a:endParaRPr lang="ru-RU" sz="15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algn="just"/>
            <a:endParaRPr lang="ru-RU" sz="5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lvl="0" algn="just"/>
            <a:endParaRPr lang="ru-RU" sz="7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5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қызмет</a:t>
            </a:r>
            <a:r>
              <a:rPr lang="ru-RU" sz="15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500" kern="0" dirty="0" err="1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бағыттары</a:t>
            </a:r>
            <a:r>
              <a:rPr lang="ru-RU" sz="1500" kern="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бар </a:t>
            </a:r>
            <a:r>
              <a:rPr lang="ru-RU" sz="1500" kern="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тізілімнің</a:t>
            </a:r>
            <a:endParaRPr lang="ru-RU" sz="1500" kern="0" dirty="0" smtClean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lvl="0" algn="just"/>
            <a:endParaRPr lang="ru-RU" sz="1500" kern="0" dirty="0" smtClean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lvl="0" algn="ctr"/>
            <a:r>
              <a:rPr lang="kk-KZ" sz="1500" b="1" kern="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БОЛМАУЫ</a:t>
            </a:r>
            <a:endParaRPr lang="ru-RU" sz="1500" b="1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lvl="0" algn="just"/>
            <a:endParaRPr lang="ru-RU" sz="15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ru-RU" sz="500" kern="0" dirty="0"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507" y="5363417"/>
            <a:ext cx="720080" cy="632249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3848749" y="1439175"/>
            <a:ext cx="440749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kern="0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қ</a:t>
            </a:r>
            <a:r>
              <a:rPr lang="ru-RU" sz="1600" b="1" kern="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осымша</a:t>
            </a:r>
            <a:r>
              <a:rPr lang="ru-RU" sz="1600" b="1" kern="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b="1" kern="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білім</a:t>
            </a:r>
            <a:r>
              <a:rPr lang="ru-RU" sz="1600" b="1" kern="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беру </a:t>
            </a:r>
            <a:r>
              <a:rPr lang="ru-RU" sz="1600" b="1" kern="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ұйымдарында</a:t>
            </a:r>
            <a:r>
              <a:rPr lang="ru-RU" sz="1600" b="1" kern="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endParaRPr lang="en-US" sz="1600" b="1" kern="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969429" y="2266271"/>
            <a:ext cx="443728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kern="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             </a:t>
            </a:r>
            <a:r>
              <a:rPr lang="ru-RU" sz="1600" b="1" kern="0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ж</a:t>
            </a:r>
            <a:r>
              <a:rPr lang="ru-RU" sz="1600" b="1" kern="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алпы</a:t>
            </a:r>
            <a:r>
              <a:rPr lang="ru-RU" sz="1600" b="1" kern="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орта </a:t>
            </a:r>
            <a:r>
              <a:rPr lang="ru-RU" sz="1600" b="1" kern="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мектептерде</a:t>
            </a:r>
            <a:r>
              <a:rPr lang="ru-RU" sz="1600" b="1" kern="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endParaRPr lang="en-US" sz="1600" b="1" kern="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230940" y="1406524"/>
            <a:ext cx="297762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kern="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 1,5 млн. </a:t>
            </a:r>
            <a:r>
              <a:rPr lang="ru-RU" b="1" kern="0" dirty="0" err="1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балалар</a:t>
            </a:r>
            <a:endParaRPr lang="en-US" b="1" kern="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256240" y="2208466"/>
            <a:ext cx="295232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kern="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1,3 млн. </a:t>
            </a:r>
            <a:r>
              <a:rPr lang="ru-RU" b="1" kern="0" dirty="0" err="1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балалар</a:t>
            </a:r>
            <a:endParaRPr lang="en-US" b="1" kern="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28107" y="1365594"/>
            <a:ext cx="141324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1 860</a:t>
            </a:r>
            <a:endParaRPr lang="en-US" sz="2800" b="1" kern="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28107" y="2205320"/>
            <a:ext cx="141324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  <a:ea typeface="Cambria Math" panose="02040503050406030204" pitchFamily="18" charset="0"/>
                <a:cs typeface="Arial" pitchFamily="34" charset="0"/>
              </a:rPr>
              <a:t>7 832</a:t>
            </a:r>
            <a:endParaRPr lang="en-US" sz="2800" b="1" kern="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  <a:ea typeface="Cambria Math" panose="02040503050406030204" pitchFamily="18" charset="0"/>
              <a:cs typeface="Arial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315" y="2093666"/>
            <a:ext cx="724401" cy="677304"/>
          </a:xfrm>
          <a:prstGeom prst="rect">
            <a:avLst/>
          </a:prstGeom>
        </p:spPr>
      </p:pic>
      <p:pic>
        <p:nvPicPr>
          <p:cNvPr id="56" name="Picture 2" descr="Школа 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495" y="1181460"/>
            <a:ext cx="724953" cy="72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264102" y="5399525"/>
            <a:ext cx="3896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kern="0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ҚББ </a:t>
            </a:r>
            <a:r>
              <a:rPr lang="ru-RU" sz="1600" b="1" kern="0" dirty="0" err="1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ұйымының</a:t>
            </a:r>
            <a:r>
              <a:rPr lang="ru-RU" sz="1600" b="1" kern="0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саны 3 </a:t>
            </a:r>
            <a:r>
              <a:rPr lang="ru-RU" sz="1600" b="1" kern="0" dirty="0" err="1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есеге</a:t>
            </a:r>
            <a:r>
              <a:rPr lang="ru-RU" sz="1600" b="1" kern="0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1600" b="1" kern="0" dirty="0" err="1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артады</a:t>
            </a:r>
            <a:r>
              <a:rPr lang="ru-RU" sz="1600" b="1" kern="0" dirty="0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endParaRPr lang="ru-RU" sz="1600" b="1" kern="0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712624" y="6453336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649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Соединительная линия уступом 10"/>
          <p:cNvCxnSpPr>
            <a:stCxn id="88" idx="0"/>
            <a:endCxn id="38" idx="1"/>
          </p:cNvCxnSpPr>
          <p:nvPr/>
        </p:nvCxnSpPr>
        <p:spPr>
          <a:xfrm rot="5400000" flipH="1" flipV="1">
            <a:off x="3573921" y="2666228"/>
            <a:ext cx="1183843" cy="3554166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968184" y="4609542"/>
            <a:ext cx="6529910" cy="194421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00200" y="4826076"/>
            <a:ext cx="3504512" cy="1193102"/>
          </a:xfrm>
          <a:prstGeom prst="roundRect">
            <a:avLst>
              <a:gd name="adj" fmla="val 42606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Соединительная линия уступом 18"/>
          <p:cNvCxnSpPr>
            <a:stCxn id="25" idx="2"/>
          </p:cNvCxnSpPr>
          <p:nvPr/>
        </p:nvCxnSpPr>
        <p:spPr>
          <a:xfrm rot="16200000" flipH="1">
            <a:off x="2754388" y="1768004"/>
            <a:ext cx="113766" cy="2188406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36" idx="2"/>
          </p:cNvCxnSpPr>
          <p:nvPr/>
        </p:nvCxnSpPr>
        <p:spPr>
          <a:xfrm rot="5400000">
            <a:off x="9525082" y="1779825"/>
            <a:ext cx="278781" cy="2018752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509" y="429029"/>
            <a:ext cx="1689003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200456" y="429029"/>
            <a:ext cx="2006053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2818799" y="2113809"/>
            <a:ext cx="3130850" cy="10275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0C9168-D816-26A6-3D99-E44083BF3DC7}"/>
              </a:ext>
            </a:extLst>
          </p:cNvPr>
          <p:cNvSpPr txBox="1"/>
          <p:nvPr/>
        </p:nvSpPr>
        <p:spPr>
          <a:xfrm>
            <a:off x="3690319" y="2053828"/>
            <a:ext cx="22593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мың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Прямоугольник: скругленные углы 11">
            <a:extLst>
              <a:ext uri="{FF2B5EF4-FFF2-40B4-BE49-F238E27FC236}">
                <a16:creationId xmlns:a16="http://schemas.microsoft.com/office/drawing/2014/main" id="{9482FDAD-13CE-6FA4-7EFF-80410335F306}"/>
              </a:ext>
            </a:extLst>
          </p:cNvPr>
          <p:cNvSpPr/>
          <p:nvPr/>
        </p:nvSpPr>
        <p:spPr>
          <a:xfrm>
            <a:off x="575263" y="1626943"/>
            <a:ext cx="2283609" cy="1178381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465 </a:t>
            </a:r>
            <a:r>
              <a:rPr lang="ru-RU" sz="24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мың</a:t>
            </a:r>
            <a:r>
              <a:rPr lang="ru-RU" sz="24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ХӘОТ </a:t>
            </a:r>
            <a:r>
              <a:rPr lang="ru-RU" sz="14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балалар</a:t>
            </a:r>
            <a:endParaRPr lang="ru-RU" sz="14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0963B6-042C-5710-3A67-D70CDE911BE0}"/>
              </a:ext>
            </a:extLst>
          </p:cNvPr>
          <p:cNvSpPr txBox="1"/>
          <p:nvPr/>
        </p:nvSpPr>
        <p:spPr>
          <a:xfrm>
            <a:off x="3859727" y="2513240"/>
            <a:ext cx="19205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</a:t>
            </a:r>
            <a:r>
              <a:rPr lang="ru-RU" sz="14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емлекеттік</a:t>
            </a:r>
            <a:r>
              <a:rPr lang="ru-RU" sz="14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мектеп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942" y="2176147"/>
            <a:ext cx="866588" cy="702113"/>
          </a:xfrm>
          <a:prstGeom prst="rect">
            <a:avLst/>
          </a:prstGeom>
        </p:spPr>
      </p:pic>
      <p:sp>
        <p:nvSpPr>
          <p:cNvPr id="34" name="Прямоугольник: скругленные углы 34">
            <a:extLst>
              <a:ext uri="{FF2B5EF4-FFF2-40B4-BE49-F238E27FC236}">
                <a16:creationId xmlns:a16="http://schemas.microsoft.com/office/drawing/2014/main" id="{9D6226C2-A649-0737-0FA4-42D5492F12C9}"/>
              </a:ext>
            </a:extLst>
          </p:cNvPr>
          <p:cNvSpPr/>
          <p:nvPr/>
        </p:nvSpPr>
        <p:spPr>
          <a:xfrm>
            <a:off x="6245934" y="2112695"/>
            <a:ext cx="3130850" cy="10275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0C9168-D816-26A6-3D99-E44083BF3DC7}"/>
              </a:ext>
            </a:extLst>
          </p:cNvPr>
          <p:cNvSpPr txBox="1"/>
          <p:nvPr/>
        </p:nvSpPr>
        <p:spPr>
          <a:xfrm>
            <a:off x="7105034" y="2060091"/>
            <a:ext cx="22593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401</a:t>
            </a:r>
          </a:p>
        </p:txBody>
      </p:sp>
      <p:sp>
        <p:nvSpPr>
          <p:cNvPr id="36" name="Прямоугольник: скругленные углы 11">
            <a:extLst>
              <a:ext uri="{FF2B5EF4-FFF2-40B4-BE49-F238E27FC236}">
                <a16:creationId xmlns:a16="http://schemas.microsoft.com/office/drawing/2014/main" id="{9482FDAD-13CE-6FA4-7EFF-80410335F306}"/>
              </a:ext>
            </a:extLst>
          </p:cNvPr>
          <p:cNvSpPr/>
          <p:nvPr/>
        </p:nvSpPr>
        <p:spPr>
          <a:xfrm>
            <a:off x="9634587" y="1622295"/>
            <a:ext cx="2078522" cy="1027516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25 </a:t>
            </a:r>
            <a:r>
              <a:rPr lang="ru-RU" sz="24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мың</a:t>
            </a:r>
            <a:endParaRPr lang="ru-RU" sz="2400" b="1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ХӘОТ  </a:t>
            </a:r>
            <a:r>
              <a:rPr lang="ru-RU" sz="14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балаларға</a:t>
            </a:r>
            <a:endParaRPr lang="ru-RU" sz="14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F0963B6-042C-5710-3A67-D70CDE911BE0}"/>
              </a:ext>
            </a:extLst>
          </p:cNvPr>
          <p:cNvSpPr txBox="1"/>
          <p:nvPr/>
        </p:nvSpPr>
        <p:spPr>
          <a:xfrm>
            <a:off x="6960096" y="2458288"/>
            <a:ext cx="24324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noProof="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noProof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жекеменшік</a:t>
            </a:r>
            <a:r>
              <a:rPr lang="ru-RU" sz="1400" noProof="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noProof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мектепте</a:t>
            </a:r>
            <a:r>
              <a:rPr lang="ru-RU" sz="1400" noProof="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ХӘОТ </a:t>
            </a:r>
            <a:r>
              <a:rPr lang="ru-RU" sz="1400" noProof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білім</a:t>
            </a:r>
            <a:r>
              <a:rPr lang="ru-RU" sz="1400" noProof="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noProof="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алушылар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2305111"/>
            <a:ext cx="666836" cy="623481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83F2F71D-08A9-303F-8B5F-383BDD49A166}"/>
              </a:ext>
            </a:extLst>
          </p:cNvPr>
          <p:cNvSpPr txBox="1"/>
          <p:nvPr/>
        </p:nvSpPr>
        <p:spPr>
          <a:xfrm>
            <a:off x="5517061" y="4683672"/>
            <a:ext cx="608829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киім-кешек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аяқ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киім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және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мектеп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құрал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жабдықтары</a:t>
            </a: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E56F25A-0572-DA01-DC9F-F758B030291F}"/>
              </a:ext>
            </a:extLst>
          </p:cNvPr>
          <p:cNvSpPr txBox="1"/>
          <p:nvPr/>
        </p:nvSpPr>
        <p:spPr>
          <a:xfrm>
            <a:off x="5591278" y="5017307"/>
            <a:ext cx="14651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тамақтану</a:t>
            </a: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39DE536-2765-B5B4-12E8-7E0E3B9A8B60}"/>
              </a:ext>
            </a:extLst>
          </p:cNvPr>
          <p:cNvSpPr txBox="1"/>
          <p:nvPr/>
        </p:nvSpPr>
        <p:spPr>
          <a:xfrm>
            <a:off x="5513826" y="5391022"/>
            <a:ext cx="35777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қаржылық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көмек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көрсету</a:t>
            </a: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1DD4DB1-DAA0-A474-057A-8F1F5330680D}"/>
              </a:ext>
            </a:extLst>
          </p:cNvPr>
          <p:cNvSpPr txBox="1"/>
          <p:nvPr/>
        </p:nvSpPr>
        <p:spPr>
          <a:xfrm>
            <a:off x="5588943" y="5778327"/>
            <a:ext cx="51038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қосымша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білім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беруді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ұйымдастыру</a:t>
            </a: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3F2F71D-08A9-303F-8B5F-383BDD49A166}"/>
              </a:ext>
            </a:extLst>
          </p:cNvPr>
          <p:cNvSpPr txBox="1"/>
          <p:nvPr/>
        </p:nvSpPr>
        <p:spPr>
          <a:xfrm>
            <a:off x="8400256" y="976248"/>
            <a:ext cx="22735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k-KZ" sz="1400" b="1" dirty="0" smtClean="0">
                <a:solidFill>
                  <a:srgbClr val="FF333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Көмек көрсетілмейді</a:t>
            </a:r>
            <a:endParaRPr lang="ru-RU" sz="1400" b="1" dirty="0">
              <a:solidFill>
                <a:srgbClr val="FF3333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1DD4DB1-DAA0-A474-057A-8F1F5330680D}"/>
              </a:ext>
            </a:extLst>
          </p:cNvPr>
          <p:cNvSpPr txBox="1"/>
          <p:nvPr/>
        </p:nvSpPr>
        <p:spPr>
          <a:xfrm>
            <a:off x="5588943" y="6138453"/>
            <a:ext cx="40456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сауықтыру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орталықтарына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жолдама</a:t>
            </a: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F2F71D-08A9-303F-8B5F-383BDD49A166}"/>
              </a:ext>
            </a:extLst>
          </p:cNvPr>
          <p:cNvSpPr txBox="1"/>
          <p:nvPr/>
        </p:nvSpPr>
        <p:spPr>
          <a:xfrm>
            <a:off x="5942925" y="3497446"/>
            <a:ext cx="45835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Нәтижесінде</a:t>
            </a:r>
            <a:r>
              <a:rPr lang="ru-RU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ХӘОТ </a:t>
            </a:r>
            <a:r>
              <a:rPr lang="ru-RU" sz="2000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барлық</a:t>
            </a:r>
            <a:r>
              <a:rPr lang="ru-RU" sz="20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балалар</a:t>
            </a:r>
            <a:r>
              <a:rPr lang="ru-RU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көмекпен</a:t>
            </a:r>
            <a:r>
              <a:rPr lang="ru-RU" sz="20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қамтылады</a:t>
            </a:r>
            <a:endParaRPr lang="ru-RU" sz="20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28E8EB2-07CD-72FB-2CE9-7A1576AD9BF7}"/>
              </a:ext>
            </a:extLst>
          </p:cNvPr>
          <p:cNvSpPr txBox="1"/>
          <p:nvPr/>
        </p:nvSpPr>
        <p:spPr>
          <a:xfrm>
            <a:off x="1105953" y="44624"/>
            <a:ext cx="98290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ЖЕКЕ </a:t>
            </a:r>
            <a:r>
              <a:rPr lang="kk-KZ" sz="2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МЕКТЕПТЕРДЕГІ </a:t>
            </a:r>
            <a:r>
              <a:rPr lang="kk-KZ" sz="2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ХӘОТ БАЛАЛАРҒА </a:t>
            </a:r>
            <a:r>
              <a:rPr lang="kk-KZ" sz="24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КӨМЕК КӨРСЕТУ БОЙЫНША ЖАО </a:t>
            </a:r>
            <a:r>
              <a:rPr lang="kk-KZ" sz="24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ҚҰЗЫРЕТ БЕРУ</a:t>
            </a:r>
            <a:endParaRPr lang="kk-KZ" sz="24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59737" y="878728"/>
            <a:ext cx="26725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490 </a:t>
            </a:r>
            <a:r>
              <a:rPr lang="ru-RU" sz="4800" b="1" dirty="0" err="1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мың</a:t>
            </a:r>
            <a:r>
              <a:rPr lang="ru-RU" sz="4800" b="1" dirty="0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4800" b="1" dirty="0">
              <a:solidFill>
                <a:srgbClr val="BF9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8" name="Соединительная линия уступом 7"/>
          <p:cNvCxnSpPr>
            <a:stCxn id="6" idx="1"/>
            <a:endCxn id="25" idx="0"/>
          </p:cNvCxnSpPr>
          <p:nvPr/>
        </p:nvCxnSpPr>
        <p:spPr>
          <a:xfrm rot="10800000" flipV="1">
            <a:off x="1717069" y="1294227"/>
            <a:ext cx="3042669" cy="332716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6" idx="3"/>
            <a:endCxn id="36" idx="0"/>
          </p:cNvCxnSpPr>
          <p:nvPr/>
        </p:nvCxnSpPr>
        <p:spPr>
          <a:xfrm>
            <a:off x="7432263" y="1294227"/>
            <a:ext cx="3241585" cy="328068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/>
          <p:cNvSpPr/>
          <p:nvPr/>
        </p:nvSpPr>
        <p:spPr>
          <a:xfrm>
            <a:off x="4705140" y="1531926"/>
            <a:ext cx="1624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ХӘОТ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балалар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F2F71D-08A9-303F-8B5F-383BDD49A166}"/>
              </a:ext>
            </a:extLst>
          </p:cNvPr>
          <p:cNvSpPr txBox="1"/>
          <p:nvPr/>
        </p:nvSpPr>
        <p:spPr>
          <a:xfrm>
            <a:off x="1614524" y="978598"/>
            <a:ext cx="21772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400" b="1" dirty="0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Көмек көрсетіледі</a:t>
            </a:r>
            <a:endParaRPr lang="ru-RU" sz="1400" b="1" dirty="0">
              <a:solidFill>
                <a:srgbClr val="BF9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28E8EB2-07CD-72FB-2CE9-7A1576AD9BF7}"/>
              </a:ext>
            </a:extLst>
          </p:cNvPr>
          <p:cNvSpPr txBox="1"/>
          <p:nvPr/>
        </p:nvSpPr>
        <p:spPr>
          <a:xfrm>
            <a:off x="1020607" y="5035232"/>
            <a:ext cx="27363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25 </a:t>
            </a:r>
            <a:r>
              <a:rPr lang="ru-RU" sz="2400" b="1" dirty="0" err="1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мың</a:t>
            </a:r>
            <a:r>
              <a:rPr lang="ru-RU" sz="2400" b="1" dirty="0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400" b="1" dirty="0" err="1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балаға</a:t>
            </a:r>
            <a:r>
              <a:rPr lang="ru-RU" sz="2400" b="1" dirty="0" smtClean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ЖБ 12,1 </a:t>
            </a:r>
            <a:r>
              <a:rPr lang="ru-RU" sz="2400" b="1" dirty="0">
                <a:solidFill>
                  <a:srgbClr val="BF9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млрд </a:t>
            </a:r>
          </a:p>
          <a:p>
            <a:pPr algn="ctr"/>
            <a:endParaRPr lang="ru-RU" sz="2400" b="1" dirty="0">
              <a:solidFill>
                <a:srgbClr val="BF9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254722" y="4162488"/>
            <a:ext cx="59599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(2008 </a:t>
            </a:r>
            <a:r>
              <a:rPr lang="ru-RU" sz="1400" dirty="0" err="1" smtClean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жылғы</a:t>
            </a:r>
            <a:r>
              <a:rPr lang="ru-RU" sz="1400" dirty="0" smtClean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25 </a:t>
            </a:r>
            <a:r>
              <a:rPr lang="ru-RU" sz="1400" dirty="0" err="1" smtClean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қаңтардағы</a:t>
            </a:r>
            <a:r>
              <a:rPr lang="ru-RU" sz="1400" dirty="0" smtClean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ҚР ҮҚ </a:t>
            </a:r>
            <a:r>
              <a:rPr lang="ru-RU" sz="1400" dirty="0" err="1" smtClean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сәйкес</a:t>
            </a:r>
            <a:r>
              <a:rPr lang="ru-RU" sz="1400" dirty="0" smtClean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жалпыға</a:t>
            </a:r>
            <a:r>
              <a:rPr lang="ru-RU" sz="1400" dirty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бірдей</a:t>
            </a:r>
            <a:r>
              <a:rPr lang="ru-RU" sz="1400" dirty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оқыту</a:t>
            </a:r>
            <a:r>
              <a:rPr lang="ru-RU" sz="1400" dirty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шеңберінде</a:t>
            </a:r>
            <a:r>
              <a:rPr lang="ru-RU" sz="1400" dirty="0" smtClean="0">
                <a:solidFill>
                  <a:prstClr val="white">
                    <a:lumMod val="50000"/>
                  </a:prst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prstClr val="white">
                  <a:lumMod val="50000"/>
                </a:prst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5696055" y="7203815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43" name="Рисунок 42" descr="Коробка с бэнто со сплошной заливкой">
            <a:extLst>
              <a:ext uri="{FF2B5EF4-FFF2-40B4-BE49-F238E27FC236}">
                <a16:creationId xmlns:a16="http://schemas.microsoft.com/office/drawing/2014/main" id="{87FB7333-ECF4-45F1-AB5A-33849D0477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188550" y="5071165"/>
            <a:ext cx="295309" cy="295309"/>
          </a:xfrm>
          <a:prstGeom prst="rect">
            <a:avLst/>
          </a:prstGeom>
        </p:spPr>
      </p:pic>
      <p:pic>
        <p:nvPicPr>
          <p:cNvPr id="44" name="Рисунок 43" descr="Школьный класс со сплошной заливкой">
            <a:extLst>
              <a:ext uri="{FF2B5EF4-FFF2-40B4-BE49-F238E27FC236}">
                <a16:creationId xmlns:a16="http://schemas.microsoft.com/office/drawing/2014/main" id="{6E936E8E-5B1B-C02A-6F28-DA5B6E1EC48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213832" y="5794763"/>
            <a:ext cx="299994" cy="299994"/>
          </a:xfrm>
          <a:prstGeom prst="rect">
            <a:avLst/>
          </a:prstGeom>
        </p:spPr>
      </p:pic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EFA54FB7-754E-2B99-1C34-3F1E3604BE6D}"/>
              </a:ext>
            </a:extLst>
          </p:cNvPr>
          <p:cNvGrpSpPr/>
          <p:nvPr/>
        </p:nvGrpSpPr>
        <p:grpSpPr>
          <a:xfrm>
            <a:off x="5161390" y="4711431"/>
            <a:ext cx="349631" cy="340902"/>
            <a:chOff x="3397457" y="2991343"/>
            <a:chExt cx="1220900" cy="1190418"/>
          </a:xfrm>
        </p:grpSpPr>
        <p:pic>
          <p:nvPicPr>
            <p:cNvPr id="51" name="Рисунок 50" descr="Книги со сплошной заливкой">
              <a:extLst>
                <a:ext uri="{FF2B5EF4-FFF2-40B4-BE49-F238E27FC236}">
                  <a16:creationId xmlns:a16="http://schemas.microsoft.com/office/drawing/2014/main" id="{54669404-100C-B47C-9054-92DA0296B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397457" y="2991343"/>
              <a:ext cx="494177" cy="494177"/>
            </a:xfrm>
            <a:prstGeom prst="rect">
              <a:avLst/>
            </a:prstGeom>
          </p:spPr>
        </p:pic>
        <p:pic>
          <p:nvPicPr>
            <p:cNvPr id="54" name="Рисунок 53" descr="Перо со сплошной заливкой">
              <a:extLst>
                <a:ext uri="{FF2B5EF4-FFF2-40B4-BE49-F238E27FC236}">
                  <a16:creationId xmlns:a16="http://schemas.microsoft.com/office/drawing/2014/main" id="{7319CE72-AC1A-6446-6605-2793B0DCA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4218019" y="2991343"/>
              <a:ext cx="400338" cy="400338"/>
            </a:xfrm>
            <a:prstGeom prst="rect">
              <a:avLst/>
            </a:prstGeom>
          </p:spPr>
        </p:pic>
        <p:pic>
          <p:nvPicPr>
            <p:cNvPr id="63" name="Рисунок 62" descr="Рюкзак со сплошной заливкой">
              <a:extLst>
                <a:ext uri="{FF2B5EF4-FFF2-40B4-BE49-F238E27FC236}">
                  <a16:creationId xmlns:a16="http://schemas.microsoft.com/office/drawing/2014/main" id="{528F0F47-23D5-2B93-D143-E6EB49DBC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3550707" y="3267361"/>
              <a:ext cx="914400" cy="914400"/>
            </a:xfrm>
            <a:prstGeom prst="rect">
              <a:avLst/>
            </a:prstGeom>
          </p:spPr>
        </p:pic>
      </p:grpSp>
      <p:pic>
        <p:nvPicPr>
          <p:cNvPr id="64" name="Рисунок 63" descr="Деньги со сплошной заливкой">
            <a:extLst>
              <a:ext uri="{FF2B5EF4-FFF2-40B4-BE49-F238E27FC236}">
                <a16:creationId xmlns:a16="http://schemas.microsoft.com/office/drawing/2014/main" id="{D0C28BA0-2741-1BAE-7F4D-9F058BF7FA8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197342" y="5391240"/>
            <a:ext cx="313679" cy="313679"/>
          </a:xfrm>
          <a:prstGeom prst="rect">
            <a:avLst/>
          </a:prstGeom>
        </p:spPr>
      </p:pic>
      <p:pic>
        <p:nvPicPr>
          <p:cNvPr id="65" name="Рисунок 64" descr="Турпоход со сплошной заливкой">
            <a:extLst>
              <a:ext uri="{FF2B5EF4-FFF2-40B4-BE49-F238E27FC236}">
                <a16:creationId xmlns:a16="http://schemas.microsoft.com/office/drawing/2014/main" id="{5076F8D5-6D5B-F926-4975-409A04675F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213832" y="6159944"/>
            <a:ext cx="297189" cy="297189"/>
          </a:xfrm>
          <a:prstGeom prst="rect">
            <a:avLst/>
          </a:prstGeom>
        </p:spPr>
      </p:pic>
      <p:cxnSp>
        <p:nvCxnSpPr>
          <p:cNvPr id="46" name="Прямая соединительная линия 45"/>
          <p:cNvCxnSpPr/>
          <p:nvPr/>
        </p:nvCxnSpPr>
        <p:spPr>
          <a:xfrm>
            <a:off x="263352" y="3420208"/>
            <a:ext cx="1169117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712624" y="6453336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15416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7623132" y="1400737"/>
            <a:ext cx="4356461" cy="218622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714760F-5777-408C-BC66-4B3DE230DC0C}"/>
              </a:ext>
            </a:extLst>
          </p:cNvPr>
          <p:cNvSpPr/>
          <p:nvPr/>
        </p:nvSpPr>
        <p:spPr>
          <a:xfrm>
            <a:off x="0" y="97468"/>
            <a:ext cx="12191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ТЖБК-</a:t>
            </a:r>
            <a:r>
              <a:rPr lang="ru-RU" sz="2800" b="1" dirty="0" err="1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дағы</a:t>
            </a:r>
            <a:r>
              <a:rPr lang="ru-RU" sz="2800" b="1" dirty="0" smtClean="0">
                <a:solidFill>
                  <a:srgbClr val="1C69D5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ОНЛАЙН-ОҚЫТУ ЖӘНЕ АКАДЕМИЯЛЫҚ ҰТҚЫРЛЫҚ </a:t>
            </a:r>
            <a:endParaRPr lang="ru-RU" sz="12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69" y="563960"/>
            <a:ext cx="794326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1496869" y="563960"/>
            <a:ext cx="695400" cy="0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888701" y="745776"/>
            <a:ext cx="3935760" cy="461665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ОНЛАЙН-ОҚЫТУ</a:t>
            </a:r>
            <a:endParaRPr lang="ru-RU" sz="2400" b="1" dirty="0">
              <a:solidFill>
                <a:schemeClr val="bg1">
                  <a:lumMod val="9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119606" y="1400738"/>
            <a:ext cx="3576156" cy="218622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786" y="1813935"/>
            <a:ext cx="351112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339 </a:t>
            </a:r>
            <a:r>
              <a:rPr lang="kk-K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колледждегі </a:t>
            </a:r>
            <a:r>
              <a:rPr lang="kk-K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52 </a:t>
            </a:r>
            <a:r>
              <a:rPr lang="kk-KZ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мың студенттердің онлайн оқу мүмкіндігі жоқ</a:t>
            </a:r>
            <a:endParaRPr lang="kk-KZ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lnSpc>
                <a:spcPts val="1800"/>
              </a:lnSpc>
              <a:spcAft>
                <a:spcPts val="0"/>
              </a:spcAft>
            </a:pP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Жұмыстан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қол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үзбей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мамандарды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даярлау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мүмкіндігінің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болмауы</a:t>
            </a:r>
            <a:endParaRPr lang="en-US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4761" y="1400737"/>
            <a:ext cx="172819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МӘСЕЛЕЛЕР:</a:t>
            </a:r>
            <a:endParaRPr 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3888700" y="1400738"/>
            <a:ext cx="3527279" cy="141047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63889" y="1785050"/>
            <a:ext cx="389075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Онлайн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оқыту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нысанын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заңнамалық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бекіту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ru-RU" sz="1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ru-RU" sz="14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қаржы</a:t>
            </a:r>
            <a:r>
              <a:rPr lang="ru-RU" sz="1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талап</a:t>
            </a:r>
            <a:r>
              <a:rPr lang="ru-RU" sz="1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етілмейді</a:t>
            </a:r>
            <a:r>
              <a:rPr lang="ru-RU" sz="1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ru-RU" sz="14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Synergistically utilize technically sound portals with frictionless chains. Dramatically customize…">
            <a:extLst>
              <a:ext uri="{FF2B5EF4-FFF2-40B4-BE49-F238E27FC236}">
                <a16:creationId xmlns:a16="http://schemas.microsoft.com/office/drawing/2014/main" id="{8B16BFF0-114D-46A3-95BF-D55B64434972}"/>
              </a:ext>
            </a:extLst>
          </p:cNvPr>
          <p:cNvSpPr txBox="1"/>
          <p:nvPr/>
        </p:nvSpPr>
        <p:spPr>
          <a:xfrm>
            <a:off x="4572854" y="1400298"/>
            <a:ext cx="24104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ШЕШУ ЖОЛДАРЫ</a:t>
            </a:r>
            <a:r>
              <a:rPr lang="kk-KZ" sz="2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sz="11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05405" y="1403357"/>
            <a:ext cx="352633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КҮТІЛЕТІН НӘТИЖЕ:</a:t>
            </a:r>
            <a:endParaRPr 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45843" y="2974023"/>
            <a:ext cx="3633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Уақытты</a:t>
            </a:r>
            <a:r>
              <a:rPr lang="ru-RU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үнемдеу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жұмыс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орнында</a:t>
            </a:r>
            <a:r>
              <a:rPr lang="ru-RU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оқыту</a:t>
            </a:r>
            <a:endParaRPr lang="ru-RU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1122" y="1772816"/>
            <a:ext cx="529606" cy="52960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8330733" y="2375506"/>
            <a:ext cx="3648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Ұтқырлық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және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заманауи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білім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беру 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бағдарламалары</a:t>
            </a:r>
            <a:endParaRPr lang="ru-RU" sz="16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330733" y="1781649"/>
            <a:ext cx="363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Колледждердің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бәсекеге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қабілеттілігін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арттыру</a:t>
            </a:r>
            <a:endParaRPr lang="ru-RU" sz="16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110" y="2467276"/>
            <a:ext cx="416010" cy="41180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9990" y="3104511"/>
            <a:ext cx="392955" cy="39295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3278792" y="3674635"/>
            <a:ext cx="5036031" cy="461665"/>
          </a:xfrm>
          <a:prstGeom prst="rect">
            <a:avLst/>
          </a:prstGeom>
          <a:solidFill>
            <a:srgbClr val="0070C0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АКАДЕМИЯЛЫҚ ҰТҚЫРЛЫҚ</a:t>
            </a:r>
            <a:endParaRPr lang="ru-RU" sz="2400" b="1" dirty="0">
              <a:solidFill>
                <a:schemeClr val="bg1">
                  <a:lumMod val="9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5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7604932" y="4235890"/>
            <a:ext cx="4356461" cy="245671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6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119337" y="4223971"/>
            <a:ext cx="3586113" cy="24925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581" y="4572344"/>
            <a:ext cx="3576154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Колледждер</a:t>
            </a:r>
            <a:r>
              <a:rPr lang="ru-RU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арасында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студенттермен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алмасу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бағдарламасының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болмауы</a:t>
            </a:r>
            <a:endParaRPr lang="en-US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endParaRPr lang="ru-RU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Жетекші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құзыреттілік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орталықтарында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дағдыларды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жетілдіру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мүмкіндігі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шектеулі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kk-K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Колледждерде шетелдік серіктестермен екі дипломдық бағдарламалардың </a:t>
            </a:r>
            <a:r>
              <a:rPr lang="kk-KZ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болмауы </a:t>
            </a:r>
            <a:endParaRPr lang="ru-RU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14561" y="4228092"/>
            <a:ext cx="172819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МӘСЕЛЕЛЕР:</a:t>
            </a:r>
            <a:endParaRPr 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9" name="Rounded Rectangle 2">
            <a:extLst>
              <a:ext uri="{FF2B5EF4-FFF2-40B4-BE49-F238E27FC236}">
                <a16:creationId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3888702" y="4242920"/>
            <a:ext cx="3527278" cy="1410476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16747" y="4645005"/>
            <a:ext cx="35796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Академиялық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ұтқырлыққа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қол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жеткізуді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қамтамасыз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ету</a:t>
            </a:r>
            <a:endParaRPr lang="ru-RU" sz="1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ru-RU" sz="1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ru-RU" sz="14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қаржы</a:t>
            </a:r>
            <a:r>
              <a:rPr lang="ru-RU" sz="1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талап</a:t>
            </a:r>
            <a:r>
              <a:rPr lang="ru-RU" sz="1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4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етілмейді</a:t>
            </a:r>
            <a:r>
              <a:rPr lang="ru-RU" sz="14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ru-RU" sz="14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Synergistically utilize technically sound portals with frictionless chains. Dramatically customize…">
            <a:extLst>
              <a:ext uri="{FF2B5EF4-FFF2-40B4-BE49-F238E27FC236}">
                <a16:creationId xmlns:a16="http://schemas.microsoft.com/office/drawing/2014/main" id="{8B16BFF0-114D-46A3-95BF-D55B64434972}"/>
              </a:ext>
            </a:extLst>
          </p:cNvPr>
          <p:cNvSpPr txBox="1"/>
          <p:nvPr/>
        </p:nvSpPr>
        <p:spPr>
          <a:xfrm>
            <a:off x="4574765" y="4253994"/>
            <a:ext cx="241045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ШЕШУ ЖОЛДАРЫ</a:t>
            </a:r>
            <a:r>
              <a:rPr lang="kk-KZ" sz="2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ru-RU" sz="11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097489" y="4262424"/>
            <a:ext cx="352633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КҮТІЛЕТІН НӘТИЖЕ:</a:t>
            </a:r>
            <a:endParaRPr lang="ru-RU" sz="105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322778" y="5184950"/>
            <a:ext cx="3648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Мамандарды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даярлау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сапасын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арттыру</a:t>
            </a:r>
            <a:endParaRPr lang="ru-RU" sz="16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314823" y="4671249"/>
            <a:ext cx="36647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Үздік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колледждердің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дағдыларын</a:t>
            </a:r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алу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мүмкіндігі</a:t>
            </a:r>
            <a:endParaRPr lang="ru-RU" sz="16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2" name="Соединительная линия уступом 41"/>
          <p:cNvCxnSpPr>
            <a:stCxn id="6" idx="1"/>
            <a:endCxn id="7" idx="0"/>
          </p:cNvCxnSpPr>
          <p:nvPr/>
        </p:nvCxnSpPr>
        <p:spPr>
          <a:xfrm rot="10800000" flipV="1">
            <a:off x="1907685" y="976608"/>
            <a:ext cx="1981017" cy="4241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endCxn id="13" idx="0"/>
          </p:cNvCxnSpPr>
          <p:nvPr/>
        </p:nvCxnSpPr>
        <p:spPr>
          <a:xfrm rot="5400000">
            <a:off x="5703586" y="1323894"/>
            <a:ext cx="150897" cy="19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6" idx="3"/>
            <a:endCxn id="14" idx="0"/>
          </p:cNvCxnSpPr>
          <p:nvPr/>
        </p:nvCxnSpPr>
        <p:spPr>
          <a:xfrm>
            <a:off x="7824461" y="976609"/>
            <a:ext cx="2044111" cy="42674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/>
          <p:cNvCxnSpPr>
            <a:stCxn id="24" idx="1"/>
            <a:endCxn id="26" idx="0"/>
          </p:cNvCxnSpPr>
          <p:nvPr/>
        </p:nvCxnSpPr>
        <p:spPr>
          <a:xfrm rot="10800000" flipV="1">
            <a:off x="1912394" y="3905467"/>
            <a:ext cx="1366398" cy="31850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24" idx="2"/>
          </p:cNvCxnSpPr>
          <p:nvPr/>
        </p:nvCxnSpPr>
        <p:spPr>
          <a:xfrm rot="5400000">
            <a:off x="5735054" y="4198054"/>
            <a:ext cx="123508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24" idx="3"/>
            <a:endCxn id="25" idx="0"/>
          </p:cNvCxnSpPr>
          <p:nvPr/>
        </p:nvCxnSpPr>
        <p:spPr>
          <a:xfrm>
            <a:off x="8314823" y="3905468"/>
            <a:ext cx="1468340" cy="3304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8330733" y="5851691"/>
            <a:ext cx="3648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Колледж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түлектерінің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әлемдік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еңбек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нарығына</a:t>
            </a:r>
            <a:r>
              <a:rPr lang="ru-RU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шығуы</a:t>
            </a:r>
            <a:endParaRPr lang="ru-RU" sz="16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9890" y="4716552"/>
            <a:ext cx="378543" cy="378543"/>
          </a:xfrm>
          <a:prstGeom prst="rect">
            <a:avLst/>
          </a:prstGeom>
        </p:spPr>
      </p:pic>
      <p:pic>
        <p:nvPicPr>
          <p:cNvPr id="52" name="Picture 10" descr="https://cdn-icons-png.flaticon.com/512/1679/167975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944" y="5337658"/>
            <a:ext cx="398341" cy="39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6110" y="5906240"/>
            <a:ext cx="530226" cy="530226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1712624" y="6453336"/>
            <a:ext cx="3676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14582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15296</TotalTime>
  <Words>633</Words>
  <Application>Microsoft Office PowerPoint</Application>
  <PresentationFormat>Широкоэкранный</PresentationFormat>
  <Paragraphs>167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맑은 고딕</vt:lpstr>
      <vt:lpstr>Arial</vt:lpstr>
      <vt:lpstr>Arial Black</vt:lpstr>
      <vt:lpstr>Calibri</vt:lpstr>
      <vt:lpstr>Calibri Light</vt:lpstr>
      <vt:lpstr>Cambria Math</vt:lpstr>
      <vt:lpstr>Fira Sans Extra Condensed Medium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Самал Кажрахимова</cp:lastModifiedBy>
  <cp:revision>1050</cp:revision>
  <cp:lastPrinted>2023-09-09T08:38:25Z</cp:lastPrinted>
  <dcterms:created xsi:type="dcterms:W3CDTF">2022-10-17T08:31:32Z</dcterms:created>
  <dcterms:modified xsi:type="dcterms:W3CDTF">2023-10-06T08:47:24Z</dcterms:modified>
</cp:coreProperties>
</file>