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7" r:id="rId2"/>
    <p:sldId id="444" r:id="rId3"/>
    <p:sldId id="475" r:id="rId4"/>
    <p:sldId id="468" r:id="rId5"/>
    <p:sldId id="470" r:id="rId6"/>
    <p:sldId id="458" r:id="rId7"/>
    <p:sldId id="476" r:id="rId8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9000"/>
    <a:srgbClr val="0070C0"/>
    <a:srgbClr val="1A91B2"/>
    <a:srgbClr val="FF3333"/>
    <a:srgbClr val="1C69D5"/>
    <a:srgbClr val="185A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29" autoAdjust="0"/>
    <p:restoredTop sz="94660"/>
  </p:normalViewPr>
  <p:slideViewPr>
    <p:cSldViewPr snapToObjects="1">
      <p:cViewPr varScale="1">
        <p:scale>
          <a:sx n="112" d="100"/>
          <a:sy n="112" d="100"/>
        </p:scale>
        <p:origin x="69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239394785857755E-2"/>
          <c:y val="5.0708043268443741E-2"/>
          <c:w val="0.89552121042828481"/>
          <c:h val="0.798404493378734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BF900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BF9000"/>
              </a:solidFill>
            </c:spPr>
            <c:extLst>
              <c:ext xmlns:c16="http://schemas.microsoft.com/office/drawing/2014/chart" uri="{C3380CC4-5D6E-409C-BE32-E72D297353CC}">
                <c16:uniqueId val="{00000001-631E-4532-BD1D-7B71074A58C3}"/>
              </c:ext>
            </c:extLst>
          </c:dPt>
          <c:dLbls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3509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31E-4532-BD1D-7B71074A58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rgbClr val="0070C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2010</c:v>
                </c:pt>
                <c:pt idx="1">
                  <c:v>2023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14052</c:v>
                </c:pt>
                <c:pt idx="1">
                  <c:v>4407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31E-4532-BD1D-7B71074A58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6058728"/>
        <c:axId val="486059512"/>
      </c:barChart>
      <c:catAx>
        <c:axId val="486058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ru-RU"/>
          </a:p>
        </c:txPr>
        <c:crossAx val="486059512"/>
        <c:crosses val="autoZero"/>
        <c:auto val="1"/>
        <c:lblAlgn val="ctr"/>
        <c:lblOffset val="100"/>
        <c:noMultiLvlLbl val="0"/>
      </c:catAx>
      <c:valAx>
        <c:axId val="48605951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486058728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2945659" cy="498135"/>
          </a:xfrm>
          <a:prstGeom prst="rect">
            <a:avLst/>
          </a:prstGeom>
        </p:spPr>
        <p:txBody>
          <a:bodyPr vert="horz" lIns="91421" tIns="45711" rIns="91421" bIns="4571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7" y="1"/>
            <a:ext cx="2945659" cy="498135"/>
          </a:xfrm>
          <a:prstGeom prst="rect">
            <a:avLst/>
          </a:prstGeom>
        </p:spPr>
        <p:txBody>
          <a:bodyPr vert="horz" lIns="91421" tIns="45711" rIns="91421" bIns="45711" rtlCol="0"/>
          <a:lstStyle>
            <a:lvl1pPr algn="r">
              <a:defRPr sz="1200"/>
            </a:lvl1pPr>
          </a:lstStyle>
          <a:p>
            <a:fld id="{69BD06D6-87AF-48AD-828F-2EA4AA48BA1A}" type="datetimeFigureOut">
              <a:rPr lang="ru-RU" smtClean="0"/>
              <a:pPr/>
              <a:t>06.10.2023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1" tIns="45711" rIns="91421" bIns="4571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60"/>
            <a:ext cx="5438140" cy="3909239"/>
          </a:xfrm>
          <a:prstGeom prst="rect">
            <a:avLst/>
          </a:prstGeom>
        </p:spPr>
        <p:txBody>
          <a:bodyPr vert="horz" lIns="91421" tIns="45711" rIns="91421" bIns="45711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430093"/>
            <a:ext cx="2945659" cy="498134"/>
          </a:xfrm>
          <a:prstGeom prst="rect">
            <a:avLst/>
          </a:prstGeom>
        </p:spPr>
        <p:txBody>
          <a:bodyPr vert="horz" lIns="91421" tIns="45711" rIns="91421" bIns="4571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7" y="9430093"/>
            <a:ext cx="2945659" cy="498134"/>
          </a:xfrm>
          <a:prstGeom prst="rect">
            <a:avLst/>
          </a:prstGeom>
        </p:spPr>
        <p:txBody>
          <a:bodyPr vert="horz" lIns="91421" tIns="45711" rIns="91421" bIns="45711" rtlCol="0" anchor="b"/>
          <a:lstStyle>
            <a:lvl1pPr algn="r">
              <a:defRPr sz="1200"/>
            </a:lvl1pPr>
          </a:lstStyle>
          <a:p>
            <a:fld id="{638108EE-FF33-4A50-A5A6-FBC31EE668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18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513">
              <a:defRPr/>
            </a:pPr>
            <a:endParaRPr lang="ru-RU" dirty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261" indent="-28548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939" indent="-2283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717" indent="-2283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492" indent="-2283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2267" indent="-228388" defTabSz="91831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9042" indent="-228388" defTabSz="91831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5818" indent="-228388" defTabSz="91831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2595" indent="-228388" defTabSz="91831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8310" fontAlgn="base">
              <a:spcBef>
                <a:spcPct val="0"/>
              </a:spcBef>
              <a:spcAft>
                <a:spcPct val="0"/>
              </a:spcAft>
            </a:pPr>
            <a:fld id="{5111988E-5D36-416C-9B19-390DE5AB082C}" type="slidenum">
              <a:rPr lang="ru-RU"/>
              <a:pPr defTabSz="918310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842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56572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4421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90476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53107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226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E68EB-67EB-4273-89DB-75A1A1F1C599}" type="datetime1">
              <a:rPr lang="ru-RU" smtClean="0"/>
              <a:pPr/>
              <a:t>06.10.2023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3523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DB03E-2838-4424-8C47-44B39BB4BA36}" type="datetime1">
              <a:rPr lang="ru-RU" smtClean="0"/>
              <a:pPr/>
              <a:t>06.10.2023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678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7958-42D5-4A88-A5A9-30B0CD153307}" type="datetime1">
              <a:rPr lang="ru-RU" smtClean="0"/>
              <a:pPr/>
              <a:t>06.10.2023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170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0688665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Коне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1983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198CF-1774-475B-A42F-9FE519773C0E}" type="datetime1">
              <a:rPr lang="ru-RU" smtClean="0"/>
              <a:pPr/>
              <a:t>06.10.2023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191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0237-82BA-4703-9397-79CF04814723}" type="datetime1">
              <a:rPr lang="ru-RU" smtClean="0"/>
              <a:pPr/>
              <a:t>06.10.2023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0019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B6B4-7AF1-4768-979A-30E20B9CC3D1}" type="datetime1">
              <a:rPr lang="ru-RU" smtClean="0"/>
              <a:pPr/>
              <a:t>06.10.2023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843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0A5EA-E3FA-4839-B4ED-4C76DFFF7029}" type="datetime1">
              <a:rPr lang="ru-RU" smtClean="0"/>
              <a:pPr/>
              <a:t>06.10.2023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095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31CE4-115E-43FE-BF01-FDFD18D55DED}" type="datetime1">
              <a:rPr lang="ru-RU" smtClean="0"/>
              <a:pPr/>
              <a:t>06.10.2023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231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4CC5-8F7A-4F6B-84B5-5B104484F00F}" type="datetime1">
              <a:rPr lang="ru-RU" smtClean="0"/>
              <a:pPr/>
              <a:t>06.10.2023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3430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53420-6125-4A86-AE18-2312A139490F}" type="datetime1">
              <a:rPr lang="ru-RU" smtClean="0"/>
              <a:pPr/>
              <a:t>06.10.2023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2126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4169A-7E7F-4DAB-A983-CA8B92F8BCD9}" type="datetime1">
              <a:rPr lang="ru-RU" smtClean="0"/>
              <a:pPr/>
              <a:t>06.10.2023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650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09F5A-65E0-45D5-A893-6C4539DE572F}" type="datetime1">
              <a:rPr lang="ru-RU" smtClean="0"/>
              <a:pPr/>
              <a:t>06.10.2023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020E9-07A4-478A-9E43-1538F2ADDD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8726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microsoft.com/office/2007/relationships/hdphoto" Target="../media/hdphoto2.wdp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13" Type="http://schemas.openxmlformats.org/officeDocument/2006/relationships/image" Target="../media/image17.png"/><Relationship Id="rId3" Type="http://schemas.openxmlformats.org/officeDocument/2006/relationships/image" Target="../media/image8.png"/><Relationship Id="rId7" Type="http://schemas.openxmlformats.org/officeDocument/2006/relationships/image" Target="../media/image13.png"/><Relationship Id="rId12" Type="http://schemas.openxmlformats.org/officeDocument/2006/relationships/image" Target="../media/image20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6.svg"/><Relationship Id="rId11" Type="http://schemas.openxmlformats.org/officeDocument/2006/relationships/image" Target="../media/image16.png"/><Relationship Id="rId5" Type="http://schemas.openxmlformats.org/officeDocument/2006/relationships/image" Target="../media/image12.png"/><Relationship Id="rId10" Type="http://schemas.openxmlformats.org/officeDocument/2006/relationships/image" Target="../media/image15.png"/><Relationship Id="rId4" Type="http://schemas.openxmlformats.org/officeDocument/2006/relationships/image" Target="../media/image11.png"/><Relationship Id="rId9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Прямоугольник 69"/>
          <p:cNvSpPr/>
          <p:nvPr/>
        </p:nvSpPr>
        <p:spPr>
          <a:xfrm>
            <a:off x="4788" y="0"/>
            <a:ext cx="12187212" cy="3659907"/>
          </a:xfrm>
          <a:prstGeom prst="rect">
            <a:avLst/>
          </a:prstGeom>
          <a:solidFill>
            <a:srgbClr val="1C69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9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0488" y="836145"/>
            <a:ext cx="2215812" cy="2320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2" name="Группа 21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83712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85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7" name="Группа 21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9326245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00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4" name="Группа 21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274445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05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8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9" name="Группа 21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2916978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10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1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5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8" name="TextBox 4"/>
          <p:cNvSpPr txBox="1">
            <a:spLocks noChangeArrowheads="1"/>
          </p:cNvSpPr>
          <p:nvPr/>
        </p:nvSpPr>
        <p:spPr bwMode="auto">
          <a:xfrm>
            <a:off x="1183711" y="4139589"/>
            <a:ext cx="9762113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ru-RU" altLang="ru-RU" sz="2400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«</a:t>
            </a:r>
            <a:r>
              <a:rPr lang="ru-RU" altLang="ru-RU" sz="2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ҚАЗАҚСТАН РЕСПУБЛИКАСЫНЫҢ КЕЙБІР ЗАҢНАМАЛЫҚ АКТІЛЕРІНЕ БІЛІМ БЕРУ ЖӘНЕ БАЛА ҚҰҚЫҚТАРЫН ҚОРҒАУ МӘСЕЛЕЛЕРІ БОЙЫНША ӨЗГЕРІСТЕР МЕН ТОЛЫҚТЫРУЛАР ЕНГІЗУ ТУРАЛЫ» </a:t>
            </a:r>
            <a:r>
              <a:rPr lang="ru-RU" altLang="ru-RU" sz="2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ҚАЗАҚСТАН РЕСПУБЛИКАСЫ ЗАҢЫНЫҢ ЖОБАСЫ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0" y="136094"/>
            <a:ext cx="12192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ҚАЗАҚСТАН РЕСПУБЛИКАСЫНЫҢ ОҚУ-АҒАРТУ МИНИСТРЛІГІ</a:t>
            </a:r>
            <a:endParaRPr lang="ru-RU" sz="1600" b="1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066285" y="6313992"/>
            <a:ext cx="2059429" cy="312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11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АСТАНА,</a:t>
            </a:r>
            <a:r>
              <a:rPr lang="en-US" sz="11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1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202</a:t>
            </a:r>
            <a:r>
              <a:rPr lang="en-US" sz="11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3</a:t>
            </a:r>
            <a:r>
              <a:rPr lang="ru-RU" sz="11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100" b="1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жыл</a:t>
            </a:r>
            <a:endParaRPr lang="ru-RU" sz="1200" b="1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204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714760F-5777-408C-BC66-4B3DE230DC0C}"/>
              </a:ext>
            </a:extLst>
          </p:cNvPr>
          <p:cNvSpPr/>
          <p:nvPr/>
        </p:nvSpPr>
        <p:spPr>
          <a:xfrm>
            <a:off x="0" y="116632"/>
            <a:ext cx="120233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ЗАҢ ЖОБАСЫНЫҢ НОВЕЛЛАЛАРЫ</a:t>
            </a:r>
            <a:endParaRPr lang="ru-RU" sz="12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cxnSp>
        <p:nvCxnSpPr>
          <p:cNvPr id="23" name="Прямая соединительная линия 22"/>
          <p:cNvCxnSpPr>
            <a:stCxn id="22" idx="1"/>
          </p:cNvCxnSpPr>
          <p:nvPr/>
        </p:nvCxnSpPr>
        <p:spPr>
          <a:xfrm>
            <a:off x="0" y="378242"/>
            <a:ext cx="3143672" cy="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Скругленный прямоугольник 129"/>
          <p:cNvSpPr/>
          <p:nvPr/>
        </p:nvSpPr>
        <p:spPr>
          <a:xfrm>
            <a:off x="508130" y="1165343"/>
            <a:ext cx="2344904" cy="54000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31" name="Скругленный прямоугольник 130"/>
          <p:cNvSpPr/>
          <p:nvPr/>
        </p:nvSpPr>
        <p:spPr>
          <a:xfrm>
            <a:off x="3415106" y="1172967"/>
            <a:ext cx="2439000" cy="54000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32" name="Скругленный прямоугольник 131"/>
          <p:cNvSpPr/>
          <p:nvPr/>
        </p:nvSpPr>
        <p:spPr>
          <a:xfrm>
            <a:off x="6341592" y="1206903"/>
            <a:ext cx="2426853" cy="54000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33" name="Скругленный прямоугольник 132"/>
          <p:cNvSpPr/>
          <p:nvPr/>
        </p:nvSpPr>
        <p:spPr>
          <a:xfrm>
            <a:off x="9289403" y="1165343"/>
            <a:ext cx="2325932" cy="54000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34" name="Google Shape;632;p29"/>
          <p:cNvSpPr txBox="1"/>
          <p:nvPr/>
        </p:nvSpPr>
        <p:spPr>
          <a:xfrm>
            <a:off x="1285069" y="845665"/>
            <a:ext cx="800634" cy="85154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>
              <a:buClr>
                <a:srgbClr val="FFFFFF"/>
              </a:buClr>
              <a:buSzPts val="8000"/>
            </a:pPr>
            <a:r>
              <a:rPr lang="en" sz="4800" dirty="0">
                <a:solidFill>
                  <a:srgbClr val="FFFFFF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  <a:sym typeface="Fira Sans Extra Condensed Medium"/>
              </a:rPr>
              <a:t>1</a:t>
            </a:r>
            <a:endParaRPr sz="48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  <a:sym typeface="Fira Sans Extra Condensed Medium"/>
            </a:endParaRPr>
          </a:p>
        </p:txBody>
      </p:sp>
      <p:sp>
        <p:nvSpPr>
          <p:cNvPr id="135" name="Google Shape;632;p29"/>
          <p:cNvSpPr txBox="1"/>
          <p:nvPr/>
        </p:nvSpPr>
        <p:spPr>
          <a:xfrm>
            <a:off x="4257303" y="808723"/>
            <a:ext cx="800634" cy="85154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>
              <a:buClr>
                <a:srgbClr val="FFFFFF"/>
              </a:buClr>
              <a:buSzPts val="8000"/>
            </a:pPr>
            <a:r>
              <a:rPr lang="ru-RU" sz="4800" dirty="0">
                <a:solidFill>
                  <a:srgbClr val="FFFFFF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  <a:sym typeface="Fira Sans Extra Condensed Medium"/>
              </a:rPr>
              <a:t>2</a:t>
            </a:r>
            <a:endParaRPr sz="48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  <a:sym typeface="Fira Sans Extra Condensed Medium"/>
            </a:endParaRPr>
          </a:p>
        </p:txBody>
      </p:sp>
      <p:sp>
        <p:nvSpPr>
          <p:cNvPr id="136" name="Google Shape;632;p29"/>
          <p:cNvSpPr txBox="1"/>
          <p:nvPr/>
        </p:nvSpPr>
        <p:spPr>
          <a:xfrm>
            <a:off x="7154701" y="848984"/>
            <a:ext cx="800634" cy="85154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>
              <a:buClr>
                <a:srgbClr val="FFFFFF"/>
              </a:buClr>
              <a:buSzPts val="8000"/>
            </a:pPr>
            <a:r>
              <a:rPr lang="ru-RU" sz="4800" dirty="0">
                <a:solidFill>
                  <a:srgbClr val="FFFFFF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  <a:sym typeface="Fira Sans Extra Condensed Medium"/>
              </a:rPr>
              <a:t>3</a:t>
            </a:r>
            <a:endParaRPr sz="48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  <a:sym typeface="Fira Sans Extra Condensed Medium"/>
            </a:endParaRPr>
          </a:p>
        </p:txBody>
      </p:sp>
      <p:sp>
        <p:nvSpPr>
          <p:cNvPr id="137" name="Google Shape;632;p29"/>
          <p:cNvSpPr txBox="1"/>
          <p:nvPr/>
        </p:nvSpPr>
        <p:spPr>
          <a:xfrm>
            <a:off x="10102983" y="819113"/>
            <a:ext cx="800634" cy="85154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>
              <a:buClr>
                <a:srgbClr val="FFFFFF"/>
              </a:buClr>
              <a:buSzPts val="8000"/>
            </a:pPr>
            <a:r>
              <a:rPr lang="ru-RU" sz="4800" dirty="0">
                <a:solidFill>
                  <a:srgbClr val="FFFFFF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  <a:sym typeface="Fira Sans Extra Condensed Medium"/>
              </a:rPr>
              <a:t>4</a:t>
            </a:r>
            <a:endParaRPr sz="48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  <a:sym typeface="Fira Sans Extra Condensed Medium"/>
            </a:endParaRPr>
          </a:p>
        </p:txBody>
      </p:sp>
      <p:sp>
        <p:nvSpPr>
          <p:cNvPr id="139" name="Google Shape;629;p29"/>
          <p:cNvSpPr/>
          <p:nvPr/>
        </p:nvSpPr>
        <p:spPr>
          <a:xfrm>
            <a:off x="3458831" y="5327726"/>
            <a:ext cx="2412557" cy="879438"/>
          </a:xfrm>
          <a:custGeom>
            <a:avLst/>
            <a:gdLst/>
            <a:ahLst/>
            <a:cxnLst/>
            <a:rect l="l" t="t" r="r" b="b"/>
            <a:pathLst>
              <a:path w="2859" h="2246" extrusionOk="0">
                <a:moveTo>
                  <a:pt x="0" y="2245"/>
                </a:moveTo>
                <a:lnTo>
                  <a:pt x="0" y="0"/>
                </a:lnTo>
                <a:lnTo>
                  <a:pt x="2858" y="0"/>
                </a:lnTo>
                <a:lnTo>
                  <a:pt x="2858" y="2245"/>
                </a:lnTo>
                <a:lnTo>
                  <a:pt x="0" y="2245"/>
                </a:lnTo>
              </a:path>
            </a:pathLst>
          </a:custGeom>
          <a:solidFill>
            <a:srgbClr val="0070C0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endParaRPr sz="4800">
              <a:solidFill>
                <a:srgbClr val="999999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40" name="Google Shape;629;p29"/>
          <p:cNvSpPr/>
          <p:nvPr/>
        </p:nvSpPr>
        <p:spPr>
          <a:xfrm>
            <a:off x="6346451" y="5314783"/>
            <a:ext cx="2426853" cy="879438"/>
          </a:xfrm>
          <a:custGeom>
            <a:avLst/>
            <a:gdLst/>
            <a:ahLst/>
            <a:cxnLst/>
            <a:rect l="l" t="t" r="r" b="b"/>
            <a:pathLst>
              <a:path w="2859" h="2246" extrusionOk="0">
                <a:moveTo>
                  <a:pt x="0" y="2245"/>
                </a:moveTo>
                <a:lnTo>
                  <a:pt x="0" y="0"/>
                </a:lnTo>
                <a:lnTo>
                  <a:pt x="2858" y="0"/>
                </a:lnTo>
                <a:lnTo>
                  <a:pt x="2858" y="2245"/>
                </a:lnTo>
                <a:lnTo>
                  <a:pt x="0" y="2245"/>
                </a:lnTo>
              </a:path>
            </a:pathLst>
          </a:custGeom>
          <a:solidFill>
            <a:srgbClr val="0070C0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endParaRPr sz="4800">
              <a:solidFill>
                <a:srgbClr val="999999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41" name="Google Shape;629;p29"/>
          <p:cNvSpPr/>
          <p:nvPr/>
        </p:nvSpPr>
        <p:spPr>
          <a:xfrm>
            <a:off x="9279682" y="5314008"/>
            <a:ext cx="2347683" cy="879438"/>
          </a:xfrm>
          <a:custGeom>
            <a:avLst/>
            <a:gdLst/>
            <a:ahLst/>
            <a:cxnLst/>
            <a:rect l="l" t="t" r="r" b="b"/>
            <a:pathLst>
              <a:path w="2859" h="2246" extrusionOk="0">
                <a:moveTo>
                  <a:pt x="0" y="2245"/>
                </a:moveTo>
                <a:lnTo>
                  <a:pt x="0" y="0"/>
                </a:lnTo>
                <a:lnTo>
                  <a:pt x="2858" y="0"/>
                </a:lnTo>
                <a:lnTo>
                  <a:pt x="2858" y="2245"/>
                </a:lnTo>
                <a:lnTo>
                  <a:pt x="0" y="2245"/>
                </a:lnTo>
              </a:path>
            </a:pathLst>
          </a:custGeom>
          <a:solidFill>
            <a:srgbClr val="0070C0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endParaRPr sz="4800">
              <a:solidFill>
                <a:srgbClr val="999999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42" name="Google Shape;633;p29"/>
          <p:cNvSpPr txBox="1"/>
          <p:nvPr/>
        </p:nvSpPr>
        <p:spPr>
          <a:xfrm>
            <a:off x="508130" y="1829134"/>
            <a:ext cx="2344904" cy="118960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r>
              <a:rPr lang="kk-KZ" b="1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«НЕКЕ (ерлі-зайыптылық) және ОТБАСЫ» Кодексі</a:t>
            </a:r>
            <a:endParaRPr lang="kk-KZ" b="1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43" name="Google Shape;633;p29"/>
          <p:cNvSpPr txBox="1"/>
          <p:nvPr/>
        </p:nvSpPr>
        <p:spPr>
          <a:xfrm>
            <a:off x="3413708" y="1829135"/>
            <a:ext cx="2431382" cy="118960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r>
              <a:rPr lang="kk-KZ" b="1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«БІЛІМ ТУРАЛЫ», «РҰҚСАТТАР ЖӘНЕ ХАБАРЛАМАЛАР ТУРАЛЫ» ЗАҢДАР</a:t>
            </a:r>
            <a:endParaRPr lang="kk-KZ" b="1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44" name="Google Shape;633;p29"/>
          <p:cNvSpPr txBox="1"/>
          <p:nvPr/>
        </p:nvSpPr>
        <p:spPr>
          <a:xfrm>
            <a:off x="6350353" y="1829135"/>
            <a:ext cx="2427813" cy="118960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r>
              <a:rPr lang="kk-KZ" b="1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«БІЛІМ ТУРАЛЫ» ЗАҢ</a:t>
            </a:r>
            <a:endParaRPr lang="kk-KZ" b="1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45" name="Google Shape;633;p29"/>
          <p:cNvSpPr txBox="1"/>
          <p:nvPr/>
        </p:nvSpPr>
        <p:spPr>
          <a:xfrm>
            <a:off x="9289403" y="1829135"/>
            <a:ext cx="2340958" cy="118960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r>
              <a:rPr lang="kk-KZ" b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«БІЛІМ ТУРАЛЫ» ЗАҢ</a:t>
            </a:r>
            <a:endParaRPr lang="kk-KZ" b="1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46" name="Google Shape;633;p29"/>
          <p:cNvSpPr txBox="1"/>
          <p:nvPr/>
        </p:nvSpPr>
        <p:spPr>
          <a:xfrm>
            <a:off x="447958" y="3056706"/>
            <a:ext cx="2611526" cy="1735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r>
              <a:rPr lang="kk-KZ" dirty="0" smtClean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КӘСІБИ ҚАБЫЛДАУШЫ ОТБАСЫ ИНСТИТУТЫН ЕНГІЗУ</a:t>
            </a:r>
            <a:endParaRPr lang="kk-KZ" dirty="0">
              <a:solidFill>
                <a:schemeClr val="accent4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47" name="Google Shape;633;p29"/>
          <p:cNvSpPr txBox="1"/>
          <p:nvPr/>
        </p:nvSpPr>
        <p:spPr>
          <a:xfrm>
            <a:off x="3340520" y="3086943"/>
            <a:ext cx="2511037" cy="1584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r>
              <a:rPr lang="kk-KZ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ҚОСЫМША БІЛІМ БЕРУ ҰЙЫМДАРЫН ТІРКЕУДІҢ ХАБАРЛАМАЛЫҚ ТӘРТІБІН ЕНГІЗУ</a:t>
            </a:r>
          </a:p>
        </p:txBody>
      </p:sp>
      <p:sp>
        <p:nvSpPr>
          <p:cNvPr id="148" name="Google Shape;633;p29"/>
          <p:cNvSpPr txBox="1"/>
          <p:nvPr/>
        </p:nvSpPr>
        <p:spPr>
          <a:xfrm>
            <a:off x="6317364" y="3376661"/>
            <a:ext cx="2465114" cy="1447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r>
              <a:rPr lang="kk-KZ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ЖЕКЕМЕНШІК </a:t>
            </a:r>
            <a:r>
              <a:rPr lang="kk-KZ" dirty="0" smtClean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МЕКТЕПТЕРДЕГІ ӘЛЕУМЕТТІК АЗ ҚАМТЫЛҒАН ОТБАСЫ БАЛАЛАРЫНА </a:t>
            </a:r>
            <a:r>
              <a:rPr lang="kk-KZ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КӨМЕК </a:t>
            </a:r>
            <a:r>
              <a:rPr lang="kk-KZ" dirty="0" smtClean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КӨРСЕТУ ҚҰЗІРЕТІН </a:t>
            </a:r>
            <a:r>
              <a:rPr lang="kk-KZ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ЕНГІЗУ</a:t>
            </a:r>
          </a:p>
        </p:txBody>
      </p:sp>
      <p:sp>
        <p:nvSpPr>
          <p:cNvPr id="149" name="Google Shape;633;p29"/>
          <p:cNvSpPr txBox="1"/>
          <p:nvPr/>
        </p:nvSpPr>
        <p:spPr>
          <a:xfrm>
            <a:off x="9215122" y="3081897"/>
            <a:ext cx="2576356" cy="1447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r>
              <a:rPr lang="kk-KZ" dirty="0" smtClean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ТЖКБ-да </a:t>
            </a:r>
            <a:r>
              <a:rPr lang="kk-KZ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ОНЛАЙН </a:t>
            </a:r>
            <a:r>
              <a:rPr lang="kk-KZ" dirty="0" smtClean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ОҚЫТУ МЕН </a:t>
            </a:r>
            <a:r>
              <a:rPr lang="kk-KZ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АКАДЕМИЯЛЫҚ ҰТҚЫРЛЫҚТЫ ЕНГІЗУ</a:t>
            </a:r>
          </a:p>
        </p:txBody>
      </p:sp>
      <p:sp>
        <p:nvSpPr>
          <p:cNvPr id="150" name="Google Shape;629;p29"/>
          <p:cNvSpPr/>
          <p:nvPr/>
        </p:nvSpPr>
        <p:spPr>
          <a:xfrm>
            <a:off x="511457" y="5312527"/>
            <a:ext cx="2353372" cy="879438"/>
          </a:xfrm>
          <a:custGeom>
            <a:avLst/>
            <a:gdLst/>
            <a:ahLst/>
            <a:cxnLst/>
            <a:rect l="l" t="t" r="r" b="b"/>
            <a:pathLst>
              <a:path w="2859" h="2246" extrusionOk="0">
                <a:moveTo>
                  <a:pt x="0" y="2245"/>
                </a:moveTo>
                <a:lnTo>
                  <a:pt x="0" y="0"/>
                </a:lnTo>
                <a:lnTo>
                  <a:pt x="2858" y="0"/>
                </a:lnTo>
                <a:lnTo>
                  <a:pt x="2858" y="2245"/>
                </a:lnTo>
                <a:lnTo>
                  <a:pt x="0" y="2245"/>
                </a:lnTo>
              </a:path>
            </a:pathLst>
          </a:custGeom>
          <a:solidFill>
            <a:srgbClr val="0070C0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endParaRPr sz="4800">
              <a:solidFill>
                <a:srgbClr val="999999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  <a:sym typeface="Calibri"/>
            </a:endParaRPr>
          </a:p>
        </p:txBody>
      </p:sp>
      <p:pic>
        <p:nvPicPr>
          <p:cNvPr id="151" name="Рисунок 150"/>
          <p:cNvPicPr>
            <a:picLocks noChangeAspect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4" y="5394479"/>
            <a:ext cx="612000" cy="684308"/>
          </a:xfrm>
          <a:prstGeom prst="rect">
            <a:avLst/>
          </a:prstGeom>
        </p:spPr>
      </p:pic>
      <p:pic>
        <p:nvPicPr>
          <p:cNvPr id="153" name="Рисунок 152" descr="Школьный класс со сплошной заливкой">
            <a:extLst>
              <a:ext uri="{FF2B5EF4-FFF2-40B4-BE49-F238E27FC236}">
                <a16:creationId xmlns:a16="http://schemas.microsoft.com/office/drawing/2014/main" id="{3D3C8875-33DD-02BC-AFC6-9B2016BA222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0219617" y="5373216"/>
            <a:ext cx="684000" cy="684000"/>
          </a:xfrm>
          <a:prstGeom prst="rect">
            <a:avLst/>
          </a:prstGeom>
        </p:spPr>
      </p:pic>
      <p:pic>
        <p:nvPicPr>
          <p:cNvPr id="154" name="Рисунок 153" descr="Буфер обмена со сплошной заливкой">
            <a:extLst>
              <a:ext uri="{FF2B5EF4-FFF2-40B4-BE49-F238E27FC236}">
                <a16:creationId xmlns:a16="http://schemas.microsoft.com/office/drawing/2014/main" id="{E8DD64AA-053E-4FA1-892C-2895EDBD667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4376758" y="5394787"/>
            <a:ext cx="684000" cy="684000"/>
          </a:xfrm>
          <a:prstGeom prst="rect">
            <a:avLst/>
          </a:prstGeom>
        </p:spPr>
      </p:pic>
      <p:pic>
        <p:nvPicPr>
          <p:cNvPr id="155" name="Рисунок 154" descr="Семья с двумя детьми со сплошной заливкой">
            <a:extLst>
              <a:ext uri="{FF2B5EF4-FFF2-40B4-BE49-F238E27FC236}">
                <a16:creationId xmlns:a16="http://schemas.microsoft.com/office/drawing/2014/main" id="{42658BEE-5823-9EB3-8187-0BA4C0E8956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1257703" y="5295950"/>
            <a:ext cx="828000" cy="828000"/>
          </a:xfrm>
          <a:prstGeom prst="rect">
            <a:avLst/>
          </a:prstGeom>
        </p:spPr>
      </p:pic>
      <p:cxnSp>
        <p:nvCxnSpPr>
          <p:cNvPr id="156" name="Прямая соединительная линия 155"/>
          <p:cNvCxnSpPr/>
          <p:nvPr/>
        </p:nvCxnSpPr>
        <p:spPr>
          <a:xfrm>
            <a:off x="8768815" y="378242"/>
            <a:ext cx="3367109" cy="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1627365" y="6446048"/>
            <a:ext cx="3676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853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714760F-5777-408C-BC66-4B3DE230DC0C}"/>
              </a:ext>
            </a:extLst>
          </p:cNvPr>
          <p:cNvSpPr/>
          <p:nvPr/>
        </p:nvSpPr>
        <p:spPr>
          <a:xfrm>
            <a:off x="2306090" y="188640"/>
            <a:ext cx="786481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БАЛАНЫҢ ОТБАСЫНДА ӨМІР СҮРУ ҚҰҚЫҒЫН ЖҮЗЕГЕ АСЫРУ</a:t>
            </a:r>
            <a:endParaRPr lang="ru-RU" sz="12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0" y="533872"/>
            <a:ext cx="2278712" cy="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10039313" y="533872"/>
            <a:ext cx="2157475" cy="1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35360" y="1484784"/>
            <a:ext cx="11521280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6081471" y="1102888"/>
            <a:ext cx="0" cy="5497565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536160" y="808212"/>
            <a:ext cx="3187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BF9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ҚӘЗІР</a:t>
            </a:r>
            <a:endParaRPr lang="ru-RU" sz="2800" i="1" dirty="0">
              <a:solidFill>
                <a:srgbClr val="BF9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7118767" y="4254729"/>
            <a:ext cx="539292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71473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b="1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Балалар</a:t>
            </a:r>
            <a:r>
              <a:rPr lang="ru-RU" sz="1600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b="1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үйінде</a:t>
            </a:r>
            <a:r>
              <a:rPr lang="ru-RU" sz="16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	</a:t>
            </a:r>
            <a:r>
              <a:rPr lang="ru-RU" sz="1600" b="1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тәрбиеленушілердің</a:t>
            </a:r>
            <a:r>
              <a:rPr lang="ru-RU" sz="1600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b="1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азаюы</a:t>
            </a:r>
            <a:endParaRPr lang="ru-RU" b="1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itchFamily="34" charset="0"/>
            </a:endParaRPr>
          </a:p>
        </p:txBody>
      </p:sp>
      <p:graphicFrame>
        <p:nvGraphicFramePr>
          <p:cNvPr id="54" name="Диаграмма 53"/>
          <p:cNvGraphicFramePr/>
          <p:nvPr>
            <p:extLst>
              <p:ext uri="{D42A27DB-BD31-4B8C-83A1-F6EECF244321}">
                <p14:modId xmlns:p14="http://schemas.microsoft.com/office/powerpoint/2010/main" val="3872859148"/>
              </p:ext>
            </p:extLst>
          </p:nvPr>
        </p:nvGraphicFramePr>
        <p:xfrm>
          <a:off x="7536560" y="4852789"/>
          <a:ext cx="3600000" cy="172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id="{2A604846-71DB-4132-8AE1-BFEF88E65615}"/>
              </a:ext>
            </a:extLst>
          </p:cNvPr>
          <p:cNvSpPr/>
          <p:nvPr/>
        </p:nvSpPr>
        <p:spPr>
          <a:xfrm>
            <a:off x="9212310" y="4940913"/>
            <a:ext cx="764953" cy="519886"/>
          </a:xfrm>
          <a:prstGeom prst="rect">
            <a:avLst/>
          </a:prstGeom>
        </p:spPr>
        <p:txBody>
          <a:bodyPr wrap="none" lIns="91440" tIns="45720" rIns="91440" bIns="4572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х4↓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177319" y="3255646"/>
            <a:ext cx="4202785" cy="10387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altLang="ru-RU" sz="105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anose="020B0604030504040204" pitchFamily="34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endParaRPr lang="ru-RU" altLang="ru-RU" sz="1200" i="1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anose="020B060403050404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ru-RU" altLang="ru-RU" sz="105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anose="020B060403050404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ru-RU" altLang="ru-RU" sz="105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anose="020B060403050404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ru-RU" altLang="ru-RU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anose="020B060403050404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850860" y="1621983"/>
            <a:ext cx="45017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ru-RU" b="1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Отбасыға</a:t>
            </a:r>
            <a:r>
              <a:rPr lang="ru-RU" altLang="ru-RU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altLang="ru-RU" b="1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орналастырудың</a:t>
            </a:r>
            <a:r>
              <a:rPr lang="ru-RU" altLang="ru-RU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altLang="ru-RU" b="1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балама</a:t>
            </a:r>
            <a:r>
              <a:rPr lang="ru-RU" altLang="ru-RU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altLang="ru-RU" b="1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формасын</a:t>
            </a:r>
            <a:r>
              <a:rPr lang="ru-RU" altLang="ru-RU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altLang="ru-RU" b="1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енгізу</a:t>
            </a:r>
            <a:r>
              <a:rPr lang="ru-RU" altLang="ru-RU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alt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(</a:t>
            </a:r>
            <a:r>
              <a:rPr lang="ru-RU" alt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асырап</a:t>
            </a:r>
            <a:r>
              <a:rPr lang="ru-RU" alt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alt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алу</a:t>
            </a:r>
            <a:r>
              <a:rPr lang="ru-RU" alt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, </a:t>
            </a:r>
            <a:r>
              <a:rPr lang="ru-RU" alt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қамқоршылық</a:t>
            </a:r>
            <a:r>
              <a:rPr lang="ru-RU" alt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(</a:t>
            </a:r>
            <a:r>
              <a:rPr lang="ru-RU" alt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қорғаншылық</a:t>
            </a:r>
            <a:r>
              <a:rPr lang="ru-RU" alt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), </a:t>
            </a:r>
            <a:r>
              <a:rPr lang="ru-RU" alt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патронаттық</a:t>
            </a:r>
            <a:r>
              <a:rPr lang="ru-RU" alt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alt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тәрбие</a:t>
            </a:r>
            <a:r>
              <a:rPr lang="ru-RU" alt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alt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және</a:t>
            </a:r>
            <a:r>
              <a:rPr lang="ru-RU" alt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alt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қабылдаушы</a:t>
            </a:r>
            <a:r>
              <a:rPr lang="ru-RU" alt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alt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отбасы</a:t>
            </a:r>
            <a:r>
              <a:rPr lang="ru-RU" alt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)</a:t>
            </a:r>
            <a:endParaRPr lang="ru-RU" altLang="ru-RU" sz="14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itchFamily="34" charset="0"/>
            </a:endParaRPr>
          </a:p>
          <a:p>
            <a:pPr algn="just"/>
            <a:endParaRPr lang="ru-RU" altLang="ru-RU" sz="10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itchFamily="34" charset="0"/>
            </a:endParaRPr>
          </a:p>
          <a:p>
            <a:pPr lvl="0" algn="just"/>
            <a:endParaRPr lang="ru-RU" sz="1000" b="1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itchFamily="34" charset="0"/>
            </a:endParaRPr>
          </a:p>
          <a:p>
            <a:pPr lvl="0" algn="just"/>
            <a:r>
              <a:rPr lang="ru-RU" b="1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Балалар</a:t>
            </a:r>
            <a:r>
              <a:rPr lang="ru-RU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үйлері</a:t>
            </a:r>
            <a:r>
              <a:rPr lang="ru-RU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мен </a:t>
            </a:r>
            <a:r>
              <a:rPr lang="ru-RU" b="1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балаларды</a:t>
            </a:r>
            <a:r>
              <a:rPr lang="ru-RU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қолдау</a:t>
            </a:r>
            <a:r>
              <a:rPr lang="ru-RU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орталықтарын</a:t>
            </a:r>
            <a:r>
              <a:rPr lang="ru-RU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трансформациялау</a:t>
            </a:r>
            <a:endParaRPr lang="ru-RU" b="1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itchFamily="34" charset="0"/>
            </a:endParaRPr>
          </a:p>
          <a:p>
            <a:pPr lvl="0" algn="ctr"/>
            <a:endParaRPr lang="ru-RU" sz="1200" b="1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itchFamily="34" charset="0"/>
            </a:endParaRPr>
          </a:p>
          <a:p>
            <a:pPr algn="ctr"/>
            <a:endParaRPr lang="ru-RU" altLang="ru-RU" sz="12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536560" y="3678700"/>
            <a:ext cx="3187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BF9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НӘТИЖЕ</a:t>
            </a:r>
            <a:endParaRPr lang="ru-RU" sz="2400" i="1" dirty="0">
              <a:solidFill>
                <a:srgbClr val="BF9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1856640" y="6563508"/>
            <a:ext cx="3676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3</a:t>
            </a:r>
            <a:endParaRPr lang="ru-RU" sz="10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6410258" y="1744114"/>
            <a:ext cx="333814" cy="31673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endParaRPr lang="ru-RU" b="1" dirty="0">
              <a:solidFill>
                <a:schemeClr val="accent4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435678" y="2938912"/>
            <a:ext cx="333814" cy="31673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</a:p>
        </p:txBody>
      </p:sp>
      <p:sp>
        <p:nvSpPr>
          <p:cNvPr id="41" name="Стрелка вниз 40"/>
          <p:cNvSpPr/>
          <p:nvPr/>
        </p:nvSpPr>
        <p:spPr>
          <a:xfrm>
            <a:off x="8949333" y="3585558"/>
            <a:ext cx="304777" cy="230046"/>
          </a:xfrm>
          <a:prstGeom prst="down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1192385" y="819743"/>
            <a:ext cx="3187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dirty="0" smtClean="0">
                <a:solidFill>
                  <a:srgbClr val="BF9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БҰРЫН</a:t>
            </a:r>
            <a:endParaRPr lang="ru-RU" sz="2800" dirty="0">
              <a:solidFill>
                <a:srgbClr val="BF9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177319" y="1700001"/>
            <a:ext cx="333814" cy="31673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endParaRPr lang="ru-RU" b="1" dirty="0">
              <a:solidFill>
                <a:schemeClr val="accent4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871172" y="1700808"/>
            <a:ext cx="4792780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5723"/>
            <a:r>
              <a:rPr lang="kk-KZ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Балалар үйі 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(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жетім-балалар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және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ата-анасының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қамқорлығынсыз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қалған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балаларды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күтіп-бағу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,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тәрбиелеу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және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оқыту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)</a:t>
            </a:r>
            <a:endParaRPr lang="ru-RU" sz="14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177319" y="2708920"/>
            <a:ext cx="333814" cy="36004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854978" y="2653732"/>
            <a:ext cx="4905288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5723"/>
            <a:r>
              <a:rPr lang="ru-RU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Кәмелетке</a:t>
            </a:r>
            <a:r>
              <a:rPr lang="ru-RU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толмағандарды</a:t>
            </a:r>
            <a:r>
              <a:rPr lang="ru-RU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уақытша</a:t>
            </a:r>
            <a:r>
              <a:rPr lang="ru-RU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оқшаулау</a:t>
            </a:r>
            <a:r>
              <a:rPr lang="ru-RU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, </a:t>
            </a:r>
            <a:r>
              <a:rPr lang="ru-RU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бейімдеу</a:t>
            </a:r>
            <a:r>
              <a:rPr lang="ru-RU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және</a:t>
            </a:r>
            <a:r>
              <a:rPr lang="ru-RU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оңалту</a:t>
            </a:r>
            <a:r>
              <a:rPr lang="ru-RU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орталықтары</a:t>
            </a:r>
            <a:r>
              <a:rPr lang="ru-RU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(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панасыз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,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қараусыз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балаларды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отбасыға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немесе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балалар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үйіне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орналастыруға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дейін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уақытша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қабылдап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,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күтіп-бағу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) </a:t>
            </a:r>
            <a:endParaRPr lang="ru-RU" sz="14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itchFamily="34" charset="0"/>
            </a:endParaRPr>
          </a:p>
          <a:p>
            <a:pPr marL="85723"/>
            <a:endParaRPr lang="ru-RU" dirty="0"/>
          </a:p>
          <a:p>
            <a:pPr marL="85723"/>
            <a:endParaRPr lang="ru-RU" dirty="0"/>
          </a:p>
          <a:p>
            <a:pPr marL="85723"/>
            <a:r>
              <a:rPr lang="ru-RU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954295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Прямоугольник 40"/>
          <p:cNvSpPr/>
          <p:nvPr/>
        </p:nvSpPr>
        <p:spPr>
          <a:xfrm>
            <a:off x="6121002" y="-102611"/>
            <a:ext cx="6132793" cy="5979883"/>
          </a:xfrm>
          <a:prstGeom prst="rect">
            <a:avLst/>
          </a:prstGeom>
          <a:solidFill>
            <a:schemeClr val="accent1">
              <a:lumMod val="40000"/>
              <a:lumOff val="60000"/>
              <a:alpha val="1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-2875" y="-235476"/>
            <a:ext cx="6116141" cy="6112748"/>
          </a:xfrm>
          <a:prstGeom prst="rect">
            <a:avLst/>
          </a:prstGeom>
          <a:solidFill>
            <a:schemeClr val="accent4">
              <a:lumMod val="20000"/>
              <a:lumOff val="80000"/>
              <a:alpha val="1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H="1">
            <a:off x="6096000" y="404664"/>
            <a:ext cx="19335" cy="5505902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16002" y="4653136"/>
            <a:ext cx="12196788" cy="0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: скругленные углы 34">
            <a:extLst>
              <a:ext uri="{FF2B5EF4-FFF2-40B4-BE49-F238E27FC236}">
                <a16:creationId xmlns:a16="http://schemas.microsoft.com/office/drawing/2014/main" id="{9D6226C2-A649-0737-0FA4-42D5492F12C9}"/>
              </a:ext>
            </a:extLst>
          </p:cNvPr>
          <p:cNvSpPr/>
          <p:nvPr/>
        </p:nvSpPr>
        <p:spPr>
          <a:xfrm>
            <a:off x="4387872" y="4437112"/>
            <a:ext cx="3518993" cy="336651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19892" y="3645024"/>
            <a:ext cx="12196788" cy="0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: скругленные углы 34">
            <a:extLst>
              <a:ext uri="{FF2B5EF4-FFF2-40B4-BE49-F238E27FC236}">
                <a16:creationId xmlns:a16="http://schemas.microsoft.com/office/drawing/2014/main" id="{9D6226C2-A649-0737-0FA4-42D5492F12C9}"/>
              </a:ext>
            </a:extLst>
          </p:cNvPr>
          <p:cNvSpPr/>
          <p:nvPr/>
        </p:nvSpPr>
        <p:spPr>
          <a:xfrm>
            <a:off x="4420447" y="3533616"/>
            <a:ext cx="3518993" cy="29843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0" y="1628800"/>
            <a:ext cx="12196788" cy="0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: скругленные углы 34">
            <a:extLst>
              <a:ext uri="{FF2B5EF4-FFF2-40B4-BE49-F238E27FC236}">
                <a16:creationId xmlns:a16="http://schemas.microsoft.com/office/drawing/2014/main" id="{9D6226C2-A649-0737-0FA4-42D5492F12C9}"/>
              </a:ext>
            </a:extLst>
          </p:cNvPr>
          <p:cNvSpPr/>
          <p:nvPr/>
        </p:nvSpPr>
        <p:spPr>
          <a:xfrm>
            <a:off x="4347406" y="1561681"/>
            <a:ext cx="3518993" cy="355151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714760F-5777-408C-BC66-4B3DE230DC0C}"/>
              </a:ext>
            </a:extLst>
          </p:cNvPr>
          <p:cNvSpPr/>
          <p:nvPr/>
        </p:nvSpPr>
        <p:spPr>
          <a:xfrm>
            <a:off x="2174496" y="71136"/>
            <a:ext cx="78648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КӘСІБИ ҚАБЫЛДАУШЫ ОТБАСЫН ЕНГІЗУ</a:t>
            </a:r>
            <a:endParaRPr lang="ru-RU" sz="11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cxnSp>
        <p:nvCxnSpPr>
          <p:cNvPr id="23" name="Прямая соединительная линия 22"/>
          <p:cNvCxnSpPr>
            <a:endCxn id="22" idx="1"/>
          </p:cNvCxnSpPr>
          <p:nvPr/>
        </p:nvCxnSpPr>
        <p:spPr>
          <a:xfrm>
            <a:off x="0" y="301969"/>
            <a:ext cx="2174496" cy="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>
            <a:stCxn id="22" idx="3"/>
          </p:cNvCxnSpPr>
          <p:nvPr/>
        </p:nvCxnSpPr>
        <p:spPr>
          <a:xfrm>
            <a:off x="10039313" y="301969"/>
            <a:ext cx="2157475" cy="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354698" y="525227"/>
            <a:ext cx="398087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Қабылдаушы отбасы</a:t>
            </a:r>
            <a:endParaRPr lang="ru-RU" sz="2000" b="1" dirty="0">
              <a:solidFill>
                <a:schemeClr val="accent4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algn="ctr"/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Интернаттық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мекемелердегі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тұрып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жатқан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балаларды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қабылдаушы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отбасыға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орналастыру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нысаны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ru-RU" sz="1400" b="1" dirty="0">
              <a:solidFill>
                <a:schemeClr val="accent4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162767" y="526169"/>
            <a:ext cx="50539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КӘСІБИ ҚАБЫЛДАУШЫ ОТБАСЫ</a:t>
            </a:r>
            <a:endParaRPr lang="ru-RU" sz="2000" b="1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algn="ctr"/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Бала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анықталған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соң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балалар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үйіне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түспестен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бірден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отбасыға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орналастырылады</a:t>
            </a:r>
            <a:endParaRPr lang="ru-RU" sz="2000" b="1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511824" y="1547500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Үміткерге</a:t>
            </a:r>
            <a:r>
              <a:rPr lang="ru-RU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b="1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қойылатын</a:t>
            </a:r>
            <a:r>
              <a:rPr lang="ru-RU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b="1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талап</a:t>
            </a:r>
            <a:endParaRPr lang="ru-RU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898910" y="3476446"/>
            <a:ext cx="2252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Балалардың</a:t>
            </a:r>
            <a:r>
              <a:rPr lang="ru-RU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b="1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санаты</a:t>
            </a:r>
            <a:endParaRPr lang="ru-RU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153238" y="4365104"/>
            <a:ext cx="4000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Материалдық</a:t>
            </a:r>
            <a:r>
              <a:rPr lang="ru-RU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b="1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көмек</a:t>
            </a:r>
            <a:endParaRPr lang="ru-RU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7324" y="1628800"/>
            <a:ext cx="397234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kk-KZ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ҚР азаматтығы, әрекетке қабілеттілігі</a:t>
            </a:r>
            <a:endParaRPr lang="ru-RU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құқықтарынан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айырылмаған</a:t>
            </a:r>
            <a:endParaRPr lang="ru-RU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kk-KZ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д</a:t>
            </a:r>
            <a:r>
              <a:rPr lang="kk-KZ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енсаулық жағдайы</a:t>
            </a:r>
            <a:endParaRPr lang="ru-RU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д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әстүрлі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жыныстық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бағдары</a:t>
            </a:r>
            <a:endParaRPr lang="ru-RU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с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отталмаған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endParaRPr lang="ru-RU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п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сихиатр, нарколог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есебінде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тұрмайтын</a:t>
            </a:r>
            <a:endParaRPr lang="ru-RU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аспанасы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мен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табысының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болуы</a:t>
            </a:r>
            <a:endParaRPr lang="ru-RU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4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баладан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10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балаға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дейін</a:t>
            </a:r>
            <a:endParaRPr lang="ru-RU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аланы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таңдау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құқығы</a:t>
            </a:r>
            <a:endParaRPr lang="ru-RU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7932881" y="1943419"/>
            <a:ext cx="4663838" cy="1161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30 бен 53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жас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аралығы</a:t>
            </a:r>
            <a:endParaRPr lang="ru-RU" sz="14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ж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ан-жақты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психологиялық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даярлықтан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өту</a:t>
            </a:r>
            <a:endParaRPr lang="ru-RU" sz="14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350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қ</a:t>
            </a:r>
            <a:r>
              <a:rPr lang="ru-RU" sz="135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амқоршылық</a:t>
            </a:r>
            <a:r>
              <a:rPr lang="ru-RU" sz="135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35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органынан</a:t>
            </a:r>
            <a:r>
              <a:rPr lang="ru-RU" sz="135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35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аккредитациядан</a:t>
            </a:r>
            <a:r>
              <a:rPr lang="ru-RU" sz="135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35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өту</a:t>
            </a:r>
            <a:endParaRPr lang="ru-RU" sz="1350" dirty="0" smtClean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аланы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таңдау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құқығынсыз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</a:p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баладан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көп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емес</a:t>
            </a:r>
            <a:endParaRPr lang="ru-RU" sz="14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10820" y="3770028"/>
            <a:ext cx="292773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етім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балалар</a:t>
            </a:r>
            <a:endParaRPr lang="ru-RU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ата-анасының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қ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амқорлығынсыз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қалған</a:t>
            </a:r>
            <a:endParaRPr lang="ru-RU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7896200" y="3645024"/>
            <a:ext cx="402525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панасыз</a:t>
            </a:r>
            <a:endParaRPr lang="ru-RU" sz="14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kk-KZ" sz="1400" dirty="0" smtClean="0">
                <a:solidFill>
                  <a:srgbClr val="0070C0"/>
                </a:solidFill>
              </a:rPr>
              <a:t>қадағалаусыз</a:t>
            </a:r>
            <a:endParaRPr lang="ru-RU" sz="14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рнайы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әлеуметтік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көмек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алуға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мұқтаж</a:t>
            </a:r>
            <a:r>
              <a:rPr lang="ru-RU" sz="1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балалар</a:t>
            </a:r>
            <a:endParaRPr lang="ru-RU" sz="14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806632" y="4653136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10 </a:t>
            </a:r>
            <a:r>
              <a:rPr lang="kk-KZ" sz="2000" b="1" dirty="0" smtClean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АЕК</a:t>
            </a:r>
            <a:endParaRPr lang="ru-RU" sz="2000" b="1" dirty="0">
              <a:solidFill>
                <a:schemeClr val="accent4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498775" y="4941168"/>
            <a:ext cx="16326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ә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р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балаға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жәрдемақы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ru-RU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2316321" y="4941168"/>
            <a:ext cx="21214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ә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рбір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тәрбиешіге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төленетін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еңбек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ақы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ru-RU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2776904" y="4653136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35 </a:t>
            </a:r>
            <a:r>
              <a:rPr lang="kk-KZ" sz="2000" b="1" dirty="0" smtClean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АЕК</a:t>
            </a:r>
            <a:endParaRPr lang="ru-RU" sz="2000" b="1" dirty="0">
              <a:solidFill>
                <a:schemeClr val="accent4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344348" y="4643844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10 </a:t>
            </a:r>
            <a:r>
              <a:rPr lang="kk-KZ" sz="2000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АЕК</a:t>
            </a:r>
            <a:endParaRPr lang="ru-RU" sz="2000" b="1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8083152" y="4859868"/>
            <a:ext cx="16326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ә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р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балаға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жәрдемақы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ru-RU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9852121" y="4859868"/>
            <a:ext cx="21214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ә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рбір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тәрбиешіге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еңбек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ақы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ru-RU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394127" y="4643844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70 </a:t>
            </a:r>
            <a:r>
              <a:rPr lang="kk-KZ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АЕК</a:t>
            </a:r>
            <a:endParaRPr lang="ru-RU" b="1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37" name="Рисунок 36" descr="Семья с двумя детьми со сплошной заливкой">
            <a:extLst>
              <a:ext uri="{FF2B5EF4-FFF2-40B4-BE49-F238E27FC236}">
                <a16:creationId xmlns:a16="http://schemas.microsoft.com/office/drawing/2014/main" id="{74E7F766-3E27-C6B0-7A02-1C3F1E95AB8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995" y="670209"/>
            <a:ext cx="774324" cy="774324"/>
          </a:xfrm>
          <a:prstGeom prst="rect">
            <a:avLst/>
          </a:prstGeom>
        </p:spPr>
      </p:pic>
      <p:pic>
        <p:nvPicPr>
          <p:cNvPr id="48" name="Рисунок 47" descr="Семья с мальчиком со сплошной заливкой">
            <a:extLst>
              <a:ext uri="{FF2B5EF4-FFF2-40B4-BE49-F238E27FC236}">
                <a16:creationId xmlns:a16="http://schemas.microsoft.com/office/drawing/2014/main" id="{F938B089-0E76-17D3-6C3D-085CEDFFCCE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9061" y="728209"/>
            <a:ext cx="716543" cy="716543"/>
          </a:xfrm>
          <a:prstGeom prst="rect">
            <a:avLst/>
          </a:prstGeom>
        </p:spPr>
      </p:pic>
      <p:cxnSp>
        <p:nvCxnSpPr>
          <p:cNvPr id="10" name="Прямая со стрелкой 9"/>
          <p:cNvCxnSpPr/>
          <p:nvPr/>
        </p:nvCxnSpPr>
        <p:spPr>
          <a:xfrm>
            <a:off x="5101261" y="2697939"/>
            <a:ext cx="2750552" cy="13832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Прямоугольник 42"/>
          <p:cNvSpPr/>
          <p:nvPr/>
        </p:nvSpPr>
        <p:spPr>
          <a:xfrm>
            <a:off x="6253418" y="2375302"/>
            <a:ext cx="76976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k-KZ" sz="1100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қосымша</a:t>
            </a:r>
            <a:endParaRPr lang="ru-RU" sz="1100" b="1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7" name="Прямая со стрелкой 46"/>
          <p:cNvCxnSpPr>
            <a:stCxn id="54" idx="1"/>
          </p:cNvCxnSpPr>
          <p:nvPr/>
        </p:nvCxnSpPr>
        <p:spPr>
          <a:xfrm flipV="1">
            <a:off x="3579563" y="4133680"/>
            <a:ext cx="4327302" cy="19574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6215683" y="3861048"/>
            <a:ext cx="800219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k-KZ" sz="11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қ</a:t>
            </a:r>
            <a:r>
              <a:rPr lang="kk-KZ" sz="1100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осымша </a:t>
            </a:r>
            <a:endParaRPr lang="ru-RU" sz="1100" b="1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6" name="Правая фигурная скобка 15"/>
          <p:cNvSpPr/>
          <p:nvPr/>
        </p:nvSpPr>
        <p:spPr>
          <a:xfrm>
            <a:off x="4632405" y="1988840"/>
            <a:ext cx="468856" cy="1411581"/>
          </a:xfrm>
          <a:prstGeom prst="rightBrac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авая фигурная скобка 53"/>
          <p:cNvSpPr/>
          <p:nvPr/>
        </p:nvSpPr>
        <p:spPr>
          <a:xfrm>
            <a:off x="3110707" y="3861049"/>
            <a:ext cx="468856" cy="584410"/>
          </a:xfrm>
          <a:prstGeom prst="rightBrac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11712624" y="6423139"/>
            <a:ext cx="3676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45" name="Прямоугольник: скругленные углы 11">
            <a:extLst>
              <a:ext uri="{FF2B5EF4-FFF2-40B4-BE49-F238E27FC236}">
                <a16:creationId xmlns:a16="http://schemas.microsoft.com/office/drawing/2014/main" id="{9482FDAD-13CE-6FA4-7EFF-80410335F306}"/>
              </a:ext>
            </a:extLst>
          </p:cNvPr>
          <p:cNvSpPr/>
          <p:nvPr/>
        </p:nvSpPr>
        <p:spPr>
          <a:xfrm>
            <a:off x="4295800" y="5589240"/>
            <a:ext cx="4079285" cy="400017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КҮТІЛЕТІН НӘТИЖЕ:</a:t>
            </a:r>
            <a:endParaRPr lang="ru-RU" sz="2000" b="1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803139" y="5736594"/>
            <a:ext cx="1208027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altLang="ru-RU" sz="16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anose="020B060403050404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altLang="ru-RU" b="1" dirty="0" err="1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Отбасында</a:t>
            </a:r>
            <a:r>
              <a:rPr lang="ru-RU" altLang="ru-RU" b="1" dirty="0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altLang="ru-RU" b="1" dirty="0" err="1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тәрбиеленетін</a:t>
            </a:r>
            <a:r>
              <a:rPr lang="ru-RU" altLang="ru-RU" b="1" dirty="0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altLang="ru-RU" b="1" dirty="0" err="1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балалар</a:t>
            </a:r>
            <a:r>
              <a:rPr lang="ru-RU" altLang="ru-RU" b="1" dirty="0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altLang="ru-RU" b="1" dirty="0" err="1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санының</a:t>
            </a:r>
            <a:r>
              <a:rPr lang="ru-RU" altLang="ru-RU" b="1" dirty="0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altLang="ru-RU" b="1" dirty="0" err="1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ұлғаюы</a:t>
            </a:r>
            <a:r>
              <a:rPr lang="ru-RU" altLang="ru-RU" b="1" dirty="0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endParaRPr lang="ru-RU" altLang="ru-RU" b="1" dirty="0">
              <a:solidFill>
                <a:srgbClr val="1C69D5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kk-KZ" altLang="ru-RU" b="1" dirty="0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Б</a:t>
            </a:r>
            <a:r>
              <a:rPr lang="ru-RU" altLang="ru-RU" b="1" dirty="0" err="1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алаларды</a:t>
            </a:r>
            <a:r>
              <a:rPr lang="ru-RU" altLang="ru-RU" b="1" dirty="0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altLang="ru-RU" b="1" dirty="0" err="1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қолдау</a:t>
            </a:r>
            <a:r>
              <a:rPr lang="ru-RU" altLang="ru-RU" b="1" dirty="0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altLang="ru-RU" b="1" dirty="0" err="1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орталықтарын</a:t>
            </a:r>
            <a:r>
              <a:rPr lang="ru-RU" altLang="ru-RU" b="1" dirty="0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altLang="ru-RU" b="1" dirty="0" err="1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балалар</a:t>
            </a:r>
            <a:r>
              <a:rPr lang="ru-RU" altLang="ru-RU" b="1" dirty="0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мен </a:t>
            </a:r>
            <a:r>
              <a:rPr lang="ru-RU" altLang="ru-RU" b="1" dirty="0" err="1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отбасыны</a:t>
            </a:r>
            <a:r>
              <a:rPr lang="ru-RU" altLang="ru-RU" b="1" dirty="0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altLang="ru-RU" b="1" dirty="0" err="1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қолдау</a:t>
            </a:r>
            <a:r>
              <a:rPr lang="ru-RU" altLang="ru-RU" b="1" dirty="0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altLang="ru-RU" b="1" dirty="0" err="1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орталықтарына</a:t>
            </a:r>
            <a:r>
              <a:rPr lang="ru-RU" altLang="ru-RU" b="1" dirty="0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altLang="ru-RU" b="1" dirty="0" err="1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трансформациялау</a:t>
            </a:r>
            <a:r>
              <a:rPr lang="ru-RU" altLang="ru-RU" b="1" dirty="0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endParaRPr lang="ru-RU" altLang="ru-RU" b="1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124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714760F-5777-408C-BC66-4B3DE230DC0C}"/>
              </a:ext>
            </a:extLst>
          </p:cNvPr>
          <p:cNvSpPr/>
          <p:nvPr/>
        </p:nvSpPr>
        <p:spPr>
          <a:xfrm>
            <a:off x="0" y="71791"/>
            <a:ext cx="12191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ҚББ ҰЙЫМЫНА </a:t>
            </a:r>
            <a:r>
              <a:rPr lang="ru-RU" sz="2800" b="1" dirty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ХАБАРЛАМА ЖАСАУ </a:t>
            </a:r>
            <a:r>
              <a:rPr lang="ru-RU" sz="2800" b="1" dirty="0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ТӘРТІБІ</a:t>
            </a:r>
            <a:endParaRPr lang="ru-RU" sz="12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0" y="336413"/>
            <a:ext cx="794326" cy="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11496600" y="362050"/>
            <a:ext cx="695400" cy="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 rot="10800000" flipV="1">
            <a:off x="-1" y="664022"/>
            <a:ext cx="12191999" cy="369332"/>
          </a:xfrm>
          <a:prstGeom prst="rect">
            <a:avLst/>
          </a:prstGeom>
          <a:solidFill>
            <a:srgbClr val="BF9000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ҚАЗІРГІ ЖАҒДАЙ</a:t>
            </a:r>
            <a:endParaRPr lang="ru-RU" b="1" kern="0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9410" y="3145920"/>
            <a:ext cx="3754663" cy="3190979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kern="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Введение на законодательном уровне уведомительного порядка о начале или прекращении деятельности организаций доп. образования для детей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219410" y="3307371"/>
            <a:ext cx="3754664" cy="338554"/>
          </a:xfrm>
          <a:prstGeom prst="rect">
            <a:avLst/>
          </a:prstGeom>
          <a:solidFill>
            <a:srgbClr val="185ABA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k-KZ" sz="16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МӘСЕЛЕЛЕР</a:t>
            </a:r>
            <a:endParaRPr lang="en-US" sz="1600" b="1" kern="0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221125" y="3121253"/>
            <a:ext cx="3441259" cy="3212666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ru-RU" sz="1500" kern="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189997" y="3315356"/>
            <a:ext cx="3441259" cy="338554"/>
          </a:xfrm>
          <a:prstGeom prst="rect">
            <a:avLst/>
          </a:prstGeom>
          <a:solidFill>
            <a:srgbClr val="185ABA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ШЕШУ ЖОЛДАРЫ</a:t>
            </a:r>
            <a:endParaRPr lang="en-US" sz="1600" b="1" kern="0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7693455" y="3145920"/>
            <a:ext cx="4326825" cy="319153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ü"/>
            </a:pPr>
            <a:endParaRPr lang="ru-RU" sz="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753452" y="3310396"/>
            <a:ext cx="4165193" cy="338554"/>
          </a:xfrm>
          <a:prstGeom prst="rect">
            <a:avLst/>
          </a:prstGeom>
          <a:solidFill>
            <a:srgbClr val="185ABA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k-KZ" sz="16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КҮТІЛЕТІН НӘТИЖЕЛЕР</a:t>
            </a:r>
            <a:endParaRPr lang="en-US" sz="1600" b="1" kern="0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47178" y="3732977"/>
            <a:ext cx="3865445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500" dirty="0" err="1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б</a:t>
            </a:r>
            <a:r>
              <a:rPr lang="ru-RU" sz="1500" dirty="0" err="1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алаларды</a:t>
            </a:r>
            <a:r>
              <a:rPr lang="ru-RU" sz="15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500" dirty="0" err="1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қамтуды</a:t>
            </a:r>
            <a:r>
              <a:rPr lang="ru-RU" sz="15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500" dirty="0" err="1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ұлғайту</a:t>
            </a:r>
            <a:endParaRPr lang="ru-RU" sz="1500" dirty="0" smtClean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sz="9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500" dirty="0" err="1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қ</a:t>
            </a:r>
            <a:r>
              <a:rPr lang="ru-RU" sz="1500" dirty="0" err="1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ызмет</a:t>
            </a:r>
            <a:r>
              <a:rPr lang="ru-RU" sz="15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500" dirty="0" err="1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көрсету</a:t>
            </a:r>
            <a:r>
              <a:rPr lang="ru-RU" sz="15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500" dirty="0" err="1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сапасын</a:t>
            </a:r>
            <a:r>
              <a:rPr lang="ru-RU" sz="15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500" dirty="0" err="1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жақсарту</a:t>
            </a:r>
            <a:endParaRPr lang="ru-RU" sz="15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ru-RU" sz="8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500" dirty="0" err="1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б</a:t>
            </a:r>
            <a:r>
              <a:rPr lang="ru-RU" sz="1500" dirty="0" err="1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алалардың</a:t>
            </a:r>
            <a:r>
              <a:rPr lang="ru-RU" sz="15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500" dirty="0" err="1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қауіпсіздігін</a:t>
            </a:r>
            <a:r>
              <a:rPr lang="ru-RU" sz="15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500" dirty="0" err="1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қамтамасыз</a:t>
            </a:r>
            <a:r>
              <a:rPr lang="ru-RU" sz="15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500" dirty="0" err="1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ету</a:t>
            </a:r>
            <a:r>
              <a:rPr lang="ru-RU" sz="15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endParaRPr lang="ru-RU" sz="15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ru-RU" sz="8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ru-RU" sz="2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500" dirty="0" err="1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қ</a:t>
            </a:r>
            <a:r>
              <a:rPr lang="ru-RU" sz="1500" dirty="0" err="1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ызмет</a:t>
            </a:r>
            <a:r>
              <a:rPr lang="ru-RU" sz="15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500" dirty="0" err="1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көрсету</a:t>
            </a:r>
            <a:r>
              <a:rPr lang="ru-RU" sz="15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500" dirty="0" err="1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түрін</a:t>
            </a:r>
            <a:r>
              <a:rPr lang="ru-RU" sz="15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500" dirty="0" err="1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ұлғайту</a:t>
            </a:r>
            <a:r>
              <a:rPr lang="ru-RU" sz="15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endParaRPr lang="ru-RU" sz="15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89998" y="4292143"/>
            <a:ext cx="347238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kern="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Қосымша</a:t>
            </a:r>
            <a:r>
              <a:rPr lang="ru-RU" sz="1600" kern="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ru-RU" sz="1600" kern="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білім</a:t>
            </a:r>
            <a:r>
              <a:rPr lang="ru-RU" sz="1600" kern="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беру </a:t>
            </a:r>
            <a:r>
              <a:rPr lang="ru-RU" sz="1600" kern="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ұйымдарының</a:t>
            </a:r>
            <a:r>
              <a:rPr lang="ru-RU" sz="1600" kern="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ru-RU" sz="1600" kern="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қызметін</a:t>
            </a:r>
            <a:r>
              <a:rPr lang="ru-RU" sz="1600" kern="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ru-RU" sz="1600" kern="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бастау</a:t>
            </a:r>
            <a:r>
              <a:rPr lang="ru-RU" sz="1600" kern="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ru-RU" sz="1600" kern="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немесе</a:t>
            </a:r>
            <a:r>
              <a:rPr lang="ru-RU" sz="1600" kern="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ru-RU" sz="1600" kern="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тоқтату</a:t>
            </a:r>
            <a:r>
              <a:rPr lang="ru-RU" sz="1600" kern="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ru-RU" sz="1600" kern="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туралы</a:t>
            </a:r>
            <a:r>
              <a:rPr lang="ru-RU" sz="1600" kern="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ru-RU" sz="1600" kern="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хабарлама</a:t>
            </a:r>
            <a:r>
              <a:rPr lang="ru-RU" sz="1600" kern="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ru-RU" sz="1600" kern="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жасау</a:t>
            </a:r>
            <a:r>
              <a:rPr lang="ru-RU" sz="1600" kern="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ru-RU" sz="1600" kern="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тәртібін</a:t>
            </a:r>
            <a:r>
              <a:rPr lang="ru-RU" sz="1600" kern="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ru-RU" sz="1600" kern="0" dirty="0" err="1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енгізу</a:t>
            </a:r>
            <a:endParaRPr lang="ru-RU" sz="1600" kern="0" dirty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4031" y="3732977"/>
            <a:ext cx="3603136" cy="2446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k-KZ" sz="1500" kern="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ж</a:t>
            </a:r>
            <a:r>
              <a:rPr lang="kk-KZ" sz="1500" kern="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екеменшік ҚББ ұйымдарындағы статистикалық мәліметтердің</a:t>
            </a:r>
            <a:endParaRPr lang="ru-RU" sz="1500" kern="0" dirty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  <a:p>
            <a:pPr algn="just"/>
            <a:endParaRPr lang="ru-RU" sz="800" kern="0" dirty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500" kern="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ҚББ </a:t>
            </a:r>
            <a:r>
              <a:rPr lang="ru-RU" sz="1500" kern="0" dirty="0" err="1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ұйымдарының</a:t>
            </a:r>
            <a:r>
              <a:rPr lang="ru-RU" sz="1500" kern="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ru-RU" sz="1500" kern="0" dirty="0" err="1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жүйелі</a:t>
            </a:r>
            <a:r>
              <a:rPr lang="ru-RU" sz="1500" kern="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ru-RU" sz="1500" kern="0" dirty="0" err="1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есебінің</a:t>
            </a:r>
            <a:endParaRPr lang="ru-RU" sz="1500" kern="0" dirty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  <a:p>
            <a:pPr lvl="0" algn="just"/>
            <a:endParaRPr lang="ru-RU" sz="800" kern="0" dirty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500" kern="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с</a:t>
            </a:r>
            <a:r>
              <a:rPr lang="ru-RU" sz="1500" kern="0" dirty="0" err="1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апалы</a:t>
            </a:r>
            <a:r>
              <a:rPr lang="ru-RU" sz="1500" kern="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ru-RU" sz="1500" kern="0" dirty="0" err="1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бақылау</a:t>
            </a:r>
            <a:r>
              <a:rPr lang="ru-RU" sz="1500" kern="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ru-RU" sz="1500" kern="0" dirty="0" err="1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механизмінің</a:t>
            </a:r>
            <a:endParaRPr lang="ru-RU" sz="1500" kern="0" dirty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  <a:p>
            <a:pPr algn="just"/>
            <a:endParaRPr lang="ru-RU" sz="500" kern="0" dirty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  <a:p>
            <a:pPr lvl="0" algn="just"/>
            <a:endParaRPr lang="ru-RU" sz="700" kern="0" dirty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500" kern="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қызмет</a:t>
            </a:r>
            <a:r>
              <a:rPr lang="ru-RU" sz="1500" kern="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ru-RU" sz="1500" kern="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бағыттары</a:t>
            </a:r>
            <a:r>
              <a:rPr lang="ru-RU" sz="1500" kern="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бар </a:t>
            </a:r>
            <a:r>
              <a:rPr lang="ru-RU" sz="1500" kern="0" dirty="0" err="1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тізілімнің</a:t>
            </a:r>
            <a:endParaRPr lang="ru-RU" sz="1500" kern="0" dirty="0" smtClean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  <a:p>
            <a:pPr lvl="0" algn="just"/>
            <a:endParaRPr lang="ru-RU" sz="1500" kern="0" dirty="0" smtClean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  <a:p>
            <a:pPr lvl="0" algn="ctr"/>
            <a:r>
              <a:rPr lang="kk-KZ" sz="1500" b="1" kern="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БОЛМАУЫ</a:t>
            </a:r>
            <a:endParaRPr lang="ru-RU" sz="1500" b="1" kern="0" dirty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  <a:p>
            <a:pPr lvl="0" algn="just"/>
            <a:endParaRPr lang="ru-RU" sz="1500" kern="0" dirty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endParaRPr lang="ru-RU" sz="500" kern="0" dirty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0507" y="5363417"/>
            <a:ext cx="720080" cy="632249"/>
          </a:xfrm>
          <a:prstGeom prst="rect">
            <a:avLst/>
          </a:prstGeom>
        </p:spPr>
      </p:pic>
      <p:sp>
        <p:nvSpPr>
          <p:cNvPr id="48" name="Прямоугольник 47"/>
          <p:cNvSpPr/>
          <p:nvPr/>
        </p:nvSpPr>
        <p:spPr>
          <a:xfrm>
            <a:off x="3848749" y="1439175"/>
            <a:ext cx="4407491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kern="0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қ</a:t>
            </a:r>
            <a:r>
              <a:rPr lang="ru-RU" sz="1600" b="1" kern="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осымша</a:t>
            </a:r>
            <a:r>
              <a:rPr lang="ru-RU" sz="1600" b="1" kern="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ru-RU" sz="1600" b="1" kern="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білім</a:t>
            </a:r>
            <a:r>
              <a:rPr lang="ru-RU" sz="1600" b="1" kern="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беру </a:t>
            </a:r>
            <a:r>
              <a:rPr lang="ru-RU" sz="1600" b="1" kern="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ұйымдарында</a:t>
            </a:r>
            <a:r>
              <a:rPr lang="ru-RU" sz="1600" b="1" kern="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endParaRPr lang="en-US" sz="1600" b="1" kern="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3969429" y="2266271"/>
            <a:ext cx="4437280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ru-RU" sz="1600" b="1" kern="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             </a:t>
            </a:r>
            <a:r>
              <a:rPr lang="ru-RU" sz="1600" b="1" kern="0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ж</a:t>
            </a:r>
            <a:r>
              <a:rPr lang="ru-RU" sz="1600" b="1" kern="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алпы</a:t>
            </a:r>
            <a:r>
              <a:rPr lang="ru-RU" sz="1600" b="1" kern="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орта </a:t>
            </a:r>
            <a:r>
              <a:rPr lang="ru-RU" sz="1600" b="1" kern="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мектептерде</a:t>
            </a:r>
            <a:r>
              <a:rPr lang="ru-RU" sz="1600" b="1" kern="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endParaRPr lang="en-US" sz="1600" b="1" kern="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8230940" y="1406524"/>
            <a:ext cx="2977628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b="1" kern="0" dirty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  <a:ea typeface="Cambria Math" panose="02040503050406030204" pitchFamily="18" charset="0"/>
                <a:cs typeface="Arial" pitchFamily="34" charset="0"/>
              </a:rPr>
              <a:t> 1,5 млн. </a:t>
            </a:r>
            <a:r>
              <a:rPr lang="ru-RU" b="1" kern="0" dirty="0" err="1" smtClean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  <a:ea typeface="Cambria Math" panose="02040503050406030204" pitchFamily="18" charset="0"/>
                <a:cs typeface="Arial" pitchFamily="34" charset="0"/>
              </a:rPr>
              <a:t>балалар</a:t>
            </a:r>
            <a:endParaRPr lang="en-US" b="1" kern="0" dirty="0">
              <a:solidFill>
                <a:schemeClr val="accent4">
                  <a:lumMod val="75000"/>
                </a:schemeClr>
              </a:solidFill>
              <a:latin typeface="Arial Black" panose="020B0A04020102020204" pitchFamily="34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8256240" y="2208466"/>
            <a:ext cx="2952328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b="1" kern="0" dirty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  <a:ea typeface="Cambria Math" panose="02040503050406030204" pitchFamily="18" charset="0"/>
                <a:cs typeface="Arial" pitchFamily="34" charset="0"/>
              </a:rPr>
              <a:t>1,3 млн. </a:t>
            </a:r>
            <a:r>
              <a:rPr lang="ru-RU" b="1" kern="0" dirty="0" err="1" smtClean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  <a:ea typeface="Cambria Math" panose="02040503050406030204" pitchFamily="18" charset="0"/>
                <a:cs typeface="Arial" pitchFamily="34" charset="0"/>
              </a:rPr>
              <a:t>балалар</a:t>
            </a:r>
            <a:endParaRPr lang="en-US" b="1" kern="0" dirty="0">
              <a:solidFill>
                <a:schemeClr val="accent4">
                  <a:lumMod val="75000"/>
                </a:schemeClr>
              </a:solidFill>
              <a:latin typeface="Arial Black" panose="020B0A04020102020204" pitchFamily="34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2528107" y="1365594"/>
            <a:ext cx="1413242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kern="0" dirty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  <a:ea typeface="Cambria Math" panose="02040503050406030204" pitchFamily="18" charset="0"/>
                <a:cs typeface="Arial" pitchFamily="34" charset="0"/>
              </a:rPr>
              <a:t>1 860</a:t>
            </a:r>
            <a:endParaRPr lang="en-US" sz="2800" b="1" kern="0" dirty="0">
              <a:solidFill>
                <a:schemeClr val="accent4">
                  <a:lumMod val="75000"/>
                </a:schemeClr>
              </a:solidFill>
              <a:latin typeface="Arial Black" panose="020B0A04020102020204" pitchFamily="34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2528107" y="2205320"/>
            <a:ext cx="1413242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kern="0" dirty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  <a:ea typeface="Cambria Math" panose="02040503050406030204" pitchFamily="18" charset="0"/>
                <a:cs typeface="Arial" pitchFamily="34" charset="0"/>
              </a:rPr>
              <a:t>7 832</a:t>
            </a:r>
            <a:endParaRPr lang="en-US" sz="2800" b="1" kern="0" dirty="0">
              <a:solidFill>
                <a:schemeClr val="accent4">
                  <a:lumMod val="75000"/>
                </a:schemeClr>
              </a:solidFill>
              <a:latin typeface="Arial Black" panose="020B0A04020102020204" pitchFamily="34" charset="0"/>
              <a:ea typeface="Cambria Math" panose="02040503050406030204" pitchFamily="18" charset="0"/>
              <a:cs typeface="Arial" pitchFamily="34" charset="0"/>
            </a:endParaRPr>
          </a:p>
        </p:txBody>
      </p:sp>
      <p:pic>
        <p:nvPicPr>
          <p:cNvPr id="55" name="Рисунок 54"/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315" y="2093666"/>
            <a:ext cx="724401" cy="677304"/>
          </a:xfrm>
          <a:prstGeom prst="rect">
            <a:avLst/>
          </a:prstGeom>
        </p:spPr>
      </p:pic>
      <p:pic>
        <p:nvPicPr>
          <p:cNvPr id="56" name="Picture 2" descr="Школа 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495" y="1181460"/>
            <a:ext cx="724953" cy="724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8264102" y="5399525"/>
            <a:ext cx="389692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b="1" kern="0" dirty="0" smtClean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ҚББ </a:t>
            </a:r>
            <a:r>
              <a:rPr lang="ru-RU" sz="1600" b="1" kern="0" dirty="0" err="1" smtClean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ұйымының</a:t>
            </a:r>
            <a:r>
              <a:rPr lang="ru-RU" sz="1600" b="1" kern="0" dirty="0" smtClean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саны 3 </a:t>
            </a:r>
            <a:r>
              <a:rPr lang="ru-RU" sz="1600" b="1" kern="0" dirty="0" err="1" smtClean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есеге</a:t>
            </a:r>
            <a:r>
              <a:rPr lang="ru-RU" sz="1600" b="1" kern="0" dirty="0" smtClean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ru-RU" sz="1600" b="1" kern="0" dirty="0" err="1" smtClean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артады</a:t>
            </a:r>
            <a:r>
              <a:rPr lang="ru-RU" sz="1600" b="1" kern="0" dirty="0" smtClean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endParaRPr lang="ru-RU" sz="1600" b="1" kern="0" dirty="0">
              <a:solidFill>
                <a:schemeClr val="accent4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1712624" y="6453336"/>
            <a:ext cx="3676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164974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Соединительная линия уступом 10"/>
          <p:cNvCxnSpPr>
            <a:stCxn id="88" idx="0"/>
            <a:endCxn id="38" idx="1"/>
          </p:cNvCxnSpPr>
          <p:nvPr/>
        </p:nvCxnSpPr>
        <p:spPr>
          <a:xfrm rot="5400000" flipH="1" flipV="1">
            <a:off x="3573921" y="2666228"/>
            <a:ext cx="1183843" cy="3554166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4968184" y="4609542"/>
            <a:ext cx="6529910" cy="194421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700200" y="4826076"/>
            <a:ext cx="3504512" cy="1193102"/>
          </a:xfrm>
          <a:prstGeom prst="roundRect">
            <a:avLst>
              <a:gd name="adj" fmla="val 42606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Соединительная линия уступом 18"/>
          <p:cNvCxnSpPr>
            <a:stCxn id="25" idx="2"/>
          </p:cNvCxnSpPr>
          <p:nvPr/>
        </p:nvCxnSpPr>
        <p:spPr>
          <a:xfrm rot="16200000" flipH="1">
            <a:off x="2754388" y="1768004"/>
            <a:ext cx="113766" cy="2188406"/>
          </a:xfrm>
          <a:prstGeom prst="bentConnector2">
            <a:avLst/>
          </a:prstGeom>
          <a:ln w="3810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Соединительная линия уступом 27"/>
          <p:cNvCxnSpPr>
            <a:stCxn id="36" idx="2"/>
          </p:cNvCxnSpPr>
          <p:nvPr/>
        </p:nvCxnSpPr>
        <p:spPr>
          <a:xfrm rot="5400000">
            <a:off x="9525082" y="1779825"/>
            <a:ext cx="278781" cy="2018752"/>
          </a:xfrm>
          <a:prstGeom prst="bentConnector2">
            <a:avLst/>
          </a:prstGeom>
          <a:ln w="3810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4509" y="429029"/>
            <a:ext cx="1689003" cy="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10200456" y="429029"/>
            <a:ext cx="2006053" cy="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: скругленные углы 34">
            <a:extLst>
              <a:ext uri="{FF2B5EF4-FFF2-40B4-BE49-F238E27FC236}">
                <a16:creationId xmlns:a16="http://schemas.microsoft.com/office/drawing/2014/main" id="{9D6226C2-A649-0737-0FA4-42D5492F12C9}"/>
              </a:ext>
            </a:extLst>
          </p:cNvPr>
          <p:cNvSpPr/>
          <p:nvPr/>
        </p:nvSpPr>
        <p:spPr>
          <a:xfrm>
            <a:off x="2818799" y="2113809"/>
            <a:ext cx="3130850" cy="102751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D0C9168-D816-26A6-3D99-E44083BF3DC7}"/>
              </a:ext>
            </a:extLst>
          </p:cNvPr>
          <p:cNvSpPr txBox="1"/>
          <p:nvPr/>
        </p:nvSpPr>
        <p:spPr>
          <a:xfrm>
            <a:off x="3690319" y="2053828"/>
            <a:ext cx="225933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 </a:t>
            </a:r>
            <a:r>
              <a:rPr lang="ru-RU" sz="3200" b="1" dirty="0" err="1" smtClean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мың</a:t>
            </a:r>
            <a:endParaRPr lang="ru-RU" sz="3200" b="1" dirty="0">
              <a:solidFill>
                <a:schemeClr val="accent4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Прямоугольник: скругленные углы 11">
            <a:extLst>
              <a:ext uri="{FF2B5EF4-FFF2-40B4-BE49-F238E27FC236}">
                <a16:creationId xmlns:a16="http://schemas.microsoft.com/office/drawing/2014/main" id="{9482FDAD-13CE-6FA4-7EFF-80410335F306}"/>
              </a:ext>
            </a:extLst>
          </p:cNvPr>
          <p:cNvSpPr/>
          <p:nvPr/>
        </p:nvSpPr>
        <p:spPr>
          <a:xfrm>
            <a:off x="575263" y="1626943"/>
            <a:ext cx="2283609" cy="1178381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465 </a:t>
            </a:r>
            <a:r>
              <a:rPr lang="ru-RU" sz="2400" b="1" dirty="0" err="1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мың</a:t>
            </a:r>
            <a:r>
              <a:rPr lang="ru-RU" sz="2400" b="1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ХӘОТ </a:t>
            </a:r>
            <a:r>
              <a:rPr lang="ru-RU" sz="1400" b="1" dirty="0" err="1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балалар</a:t>
            </a:r>
            <a:endParaRPr lang="ru-RU" sz="1400" b="1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F0963B6-042C-5710-3A67-D70CDE911BE0}"/>
              </a:ext>
            </a:extLst>
          </p:cNvPr>
          <p:cNvSpPr txBox="1"/>
          <p:nvPr/>
        </p:nvSpPr>
        <p:spPr>
          <a:xfrm>
            <a:off x="3859727" y="2513240"/>
            <a:ext cx="192051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м</a:t>
            </a:r>
            <a:r>
              <a:rPr lang="ru-RU" sz="1400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емлекеттік</a:t>
            </a:r>
            <a:r>
              <a:rPr lang="ru-RU" sz="1400" dirty="0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мектеп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942" y="2176147"/>
            <a:ext cx="866588" cy="702113"/>
          </a:xfrm>
          <a:prstGeom prst="rect">
            <a:avLst/>
          </a:prstGeom>
        </p:spPr>
      </p:pic>
      <p:sp>
        <p:nvSpPr>
          <p:cNvPr id="34" name="Прямоугольник: скругленные углы 34">
            <a:extLst>
              <a:ext uri="{FF2B5EF4-FFF2-40B4-BE49-F238E27FC236}">
                <a16:creationId xmlns:a16="http://schemas.microsoft.com/office/drawing/2014/main" id="{9D6226C2-A649-0737-0FA4-42D5492F12C9}"/>
              </a:ext>
            </a:extLst>
          </p:cNvPr>
          <p:cNvSpPr/>
          <p:nvPr/>
        </p:nvSpPr>
        <p:spPr>
          <a:xfrm>
            <a:off x="6245934" y="2112695"/>
            <a:ext cx="3130850" cy="102751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D0C9168-D816-26A6-3D99-E44083BF3DC7}"/>
              </a:ext>
            </a:extLst>
          </p:cNvPr>
          <p:cNvSpPr txBox="1"/>
          <p:nvPr/>
        </p:nvSpPr>
        <p:spPr>
          <a:xfrm>
            <a:off x="7105034" y="2060091"/>
            <a:ext cx="225933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401</a:t>
            </a:r>
          </a:p>
        </p:txBody>
      </p:sp>
      <p:sp>
        <p:nvSpPr>
          <p:cNvPr id="36" name="Прямоугольник: скругленные углы 11">
            <a:extLst>
              <a:ext uri="{FF2B5EF4-FFF2-40B4-BE49-F238E27FC236}">
                <a16:creationId xmlns:a16="http://schemas.microsoft.com/office/drawing/2014/main" id="{9482FDAD-13CE-6FA4-7EFF-80410335F306}"/>
              </a:ext>
            </a:extLst>
          </p:cNvPr>
          <p:cNvSpPr/>
          <p:nvPr/>
        </p:nvSpPr>
        <p:spPr>
          <a:xfrm>
            <a:off x="9634587" y="1622295"/>
            <a:ext cx="2078522" cy="1027516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25 </a:t>
            </a:r>
            <a:r>
              <a:rPr lang="ru-RU" sz="2400" b="1" dirty="0" err="1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мың</a:t>
            </a:r>
            <a:endParaRPr lang="ru-RU" sz="2400" b="1" dirty="0" smtClean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ХӘОТ  </a:t>
            </a:r>
            <a:r>
              <a:rPr lang="ru-RU" sz="1400" b="1" dirty="0" err="1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балаларға</a:t>
            </a:r>
            <a:endParaRPr lang="ru-RU" sz="1400" b="1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F0963B6-042C-5710-3A67-D70CDE911BE0}"/>
              </a:ext>
            </a:extLst>
          </p:cNvPr>
          <p:cNvSpPr txBox="1"/>
          <p:nvPr/>
        </p:nvSpPr>
        <p:spPr>
          <a:xfrm>
            <a:off x="6960096" y="2458288"/>
            <a:ext cx="243242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noProof="0" dirty="0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noProof="0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жекеменшік</a:t>
            </a:r>
            <a:r>
              <a:rPr lang="ru-RU" sz="1400" noProof="0" dirty="0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noProof="0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мектепте</a:t>
            </a:r>
            <a:r>
              <a:rPr lang="ru-RU" sz="1400" noProof="0" dirty="0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ХӘОТ </a:t>
            </a:r>
            <a:r>
              <a:rPr lang="ru-RU" sz="1400" noProof="0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білім</a:t>
            </a:r>
            <a:r>
              <a:rPr lang="ru-RU" sz="1400" noProof="0" dirty="0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noProof="0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алушылар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4032" y="2305111"/>
            <a:ext cx="666836" cy="623481"/>
          </a:xfrm>
          <a:prstGeom prst="rect">
            <a:avLst/>
          </a:prstGeom>
        </p:spPr>
      </p:pic>
      <p:sp>
        <p:nvSpPr>
          <p:cNvPr id="57" name="TextBox 56">
            <a:extLst>
              <a:ext uri="{FF2B5EF4-FFF2-40B4-BE49-F238E27FC236}">
                <a16:creationId xmlns:a16="http://schemas.microsoft.com/office/drawing/2014/main" id="{83F2F71D-08A9-303F-8B5F-383BDD49A166}"/>
              </a:ext>
            </a:extLst>
          </p:cNvPr>
          <p:cNvSpPr txBox="1"/>
          <p:nvPr/>
        </p:nvSpPr>
        <p:spPr>
          <a:xfrm>
            <a:off x="5517061" y="4683672"/>
            <a:ext cx="608829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киім-кешек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аяқ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киім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және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мектеп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құрал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жабдықтары</a:t>
            </a:r>
            <a:endParaRPr lang="ru-RU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E56F25A-0572-DA01-DC9F-F758B030291F}"/>
              </a:ext>
            </a:extLst>
          </p:cNvPr>
          <p:cNvSpPr txBox="1"/>
          <p:nvPr/>
        </p:nvSpPr>
        <p:spPr>
          <a:xfrm>
            <a:off x="5591278" y="5017307"/>
            <a:ext cx="146511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тамақтану</a:t>
            </a:r>
            <a:endParaRPr lang="ru-RU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39DE536-2765-B5B4-12E8-7E0E3B9A8B60}"/>
              </a:ext>
            </a:extLst>
          </p:cNvPr>
          <p:cNvSpPr txBox="1"/>
          <p:nvPr/>
        </p:nvSpPr>
        <p:spPr>
          <a:xfrm>
            <a:off x="5513826" y="5391022"/>
            <a:ext cx="357779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қаржылық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көмек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көрсету</a:t>
            </a:r>
            <a:endParaRPr lang="ru-RU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1DD4DB1-DAA0-A474-057A-8F1F5330680D}"/>
              </a:ext>
            </a:extLst>
          </p:cNvPr>
          <p:cNvSpPr txBox="1"/>
          <p:nvPr/>
        </p:nvSpPr>
        <p:spPr>
          <a:xfrm>
            <a:off x="5588943" y="5778327"/>
            <a:ext cx="510383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қосымша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білім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беруді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ұйымдастыру</a:t>
            </a:r>
            <a:endParaRPr lang="ru-RU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3F2F71D-08A9-303F-8B5F-383BDD49A166}"/>
              </a:ext>
            </a:extLst>
          </p:cNvPr>
          <p:cNvSpPr txBox="1"/>
          <p:nvPr/>
        </p:nvSpPr>
        <p:spPr>
          <a:xfrm>
            <a:off x="8400256" y="976248"/>
            <a:ext cx="227359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kk-KZ" sz="1400" b="1" dirty="0" smtClean="0">
                <a:solidFill>
                  <a:srgbClr val="FF3333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Көмек көрсетілмейді</a:t>
            </a:r>
            <a:endParaRPr lang="ru-RU" sz="1400" b="1" dirty="0">
              <a:solidFill>
                <a:srgbClr val="FF3333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01DD4DB1-DAA0-A474-057A-8F1F5330680D}"/>
              </a:ext>
            </a:extLst>
          </p:cNvPr>
          <p:cNvSpPr txBox="1"/>
          <p:nvPr/>
        </p:nvSpPr>
        <p:spPr>
          <a:xfrm>
            <a:off x="5588943" y="6138453"/>
            <a:ext cx="404564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сауықтыру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орталықтарына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жолдама</a:t>
            </a:r>
            <a:endParaRPr lang="ru-RU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3F2F71D-08A9-303F-8B5F-383BDD49A166}"/>
              </a:ext>
            </a:extLst>
          </p:cNvPr>
          <p:cNvSpPr txBox="1"/>
          <p:nvPr/>
        </p:nvSpPr>
        <p:spPr>
          <a:xfrm>
            <a:off x="5942925" y="3497446"/>
            <a:ext cx="458354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Нәтижесінде</a:t>
            </a:r>
            <a:r>
              <a:rPr lang="ru-RU" sz="20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ХӘОТ </a:t>
            </a:r>
            <a:r>
              <a:rPr lang="ru-RU" sz="2000" b="1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барлық</a:t>
            </a:r>
            <a:r>
              <a:rPr lang="ru-RU" sz="2000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балалар</a:t>
            </a:r>
            <a:r>
              <a:rPr lang="ru-RU" sz="20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көмекпен</a:t>
            </a:r>
            <a:r>
              <a:rPr lang="ru-RU" sz="2000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қамтылады</a:t>
            </a:r>
            <a:endParaRPr lang="ru-RU" sz="2000" b="1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28E8EB2-07CD-72FB-2CE9-7A1576AD9BF7}"/>
              </a:ext>
            </a:extLst>
          </p:cNvPr>
          <p:cNvSpPr txBox="1"/>
          <p:nvPr/>
        </p:nvSpPr>
        <p:spPr>
          <a:xfrm>
            <a:off x="1105953" y="44624"/>
            <a:ext cx="982909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2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ЖЕКЕ </a:t>
            </a:r>
            <a:r>
              <a:rPr lang="kk-KZ" sz="24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МЕКТЕПТЕРДЕГІ </a:t>
            </a:r>
            <a:r>
              <a:rPr lang="kk-KZ" sz="2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ХӘОТ БАЛАЛАРҒА </a:t>
            </a:r>
            <a:r>
              <a:rPr lang="kk-KZ" sz="24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КӨМЕК КӨРСЕТУ БОЙЫНША ЖАО </a:t>
            </a:r>
            <a:r>
              <a:rPr lang="kk-KZ" sz="2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ҚҰЗЫРЕТ БЕРУ</a:t>
            </a:r>
            <a:endParaRPr lang="kk-KZ" sz="24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59737" y="878728"/>
            <a:ext cx="26725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800" b="1" dirty="0">
                <a:solidFill>
                  <a:srgbClr val="BF9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490 </a:t>
            </a:r>
            <a:r>
              <a:rPr lang="ru-RU" sz="4800" b="1" dirty="0" err="1" smtClean="0">
                <a:solidFill>
                  <a:srgbClr val="BF9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мың</a:t>
            </a:r>
            <a:r>
              <a:rPr lang="ru-RU" sz="4800" b="1" dirty="0" smtClean="0">
                <a:solidFill>
                  <a:srgbClr val="BF9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ru-RU" sz="4800" b="1" dirty="0">
              <a:solidFill>
                <a:srgbClr val="BF90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8" name="Соединительная линия уступом 7"/>
          <p:cNvCxnSpPr>
            <a:stCxn id="6" idx="1"/>
            <a:endCxn id="25" idx="0"/>
          </p:cNvCxnSpPr>
          <p:nvPr/>
        </p:nvCxnSpPr>
        <p:spPr>
          <a:xfrm rot="10800000" flipV="1">
            <a:off x="1717069" y="1294227"/>
            <a:ext cx="3042669" cy="332716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Соединительная линия уступом 9"/>
          <p:cNvCxnSpPr>
            <a:stCxn id="6" idx="3"/>
            <a:endCxn id="36" idx="0"/>
          </p:cNvCxnSpPr>
          <p:nvPr/>
        </p:nvCxnSpPr>
        <p:spPr>
          <a:xfrm>
            <a:off x="7432263" y="1294227"/>
            <a:ext cx="3241585" cy="328068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Прямоугольник 129"/>
          <p:cNvSpPr/>
          <p:nvPr/>
        </p:nvSpPr>
        <p:spPr>
          <a:xfrm>
            <a:off x="4705140" y="1531926"/>
            <a:ext cx="1624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>
                    <a:lumMod val="5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ХӘОТ </a:t>
            </a:r>
            <a:r>
              <a:rPr lang="ru-RU" b="1" dirty="0" err="1" smtClean="0">
                <a:solidFill>
                  <a:schemeClr val="bg1">
                    <a:lumMod val="5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балалар</a:t>
            </a:r>
            <a:endParaRPr lang="ru-RU" b="1" dirty="0">
              <a:solidFill>
                <a:schemeClr val="bg1">
                  <a:lumMod val="50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3F2F71D-08A9-303F-8B5F-383BDD49A166}"/>
              </a:ext>
            </a:extLst>
          </p:cNvPr>
          <p:cNvSpPr txBox="1"/>
          <p:nvPr/>
        </p:nvSpPr>
        <p:spPr>
          <a:xfrm>
            <a:off x="1614524" y="978598"/>
            <a:ext cx="217722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400" b="1" dirty="0" smtClean="0">
                <a:solidFill>
                  <a:srgbClr val="BF9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Көмек көрсетіледі</a:t>
            </a:r>
            <a:endParaRPr lang="ru-RU" sz="1400" b="1" dirty="0">
              <a:solidFill>
                <a:srgbClr val="BF90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28E8EB2-07CD-72FB-2CE9-7A1576AD9BF7}"/>
              </a:ext>
            </a:extLst>
          </p:cNvPr>
          <p:cNvSpPr txBox="1"/>
          <p:nvPr/>
        </p:nvSpPr>
        <p:spPr>
          <a:xfrm>
            <a:off x="1020607" y="5035232"/>
            <a:ext cx="273630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BF9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25 </a:t>
            </a:r>
            <a:r>
              <a:rPr lang="ru-RU" sz="2400" b="1" dirty="0" err="1" smtClean="0">
                <a:solidFill>
                  <a:srgbClr val="BF9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мың</a:t>
            </a:r>
            <a:r>
              <a:rPr lang="ru-RU" sz="2400" b="1" dirty="0" smtClean="0">
                <a:solidFill>
                  <a:srgbClr val="BF9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2400" b="1" dirty="0" err="1" smtClean="0">
                <a:solidFill>
                  <a:srgbClr val="BF9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балаға</a:t>
            </a:r>
            <a:r>
              <a:rPr lang="ru-RU" sz="2400" b="1" dirty="0" smtClean="0">
                <a:solidFill>
                  <a:srgbClr val="BF9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ЖБ 12,1 </a:t>
            </a:r>
            <a:r>
              <a:rPr lang="ru-RU" sz="2400" b="1" dirty="0">
                <a:solidFill>
                  <a:srgbClr val="BF9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млрд </a:t>
            </a:r>
          </a:p>
          <a:p>
            <a:pPr algn="ctr"/>
            <a:endParaRPr lang="ru-RU" sz="2400" b="1" dirty="0">
              <a:solidFill>
                <a:srgbClr val="BF90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5254722" y="4162488"/>
            <a:ext cx="59599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 smtClean="0">
                <a:solidFill>
                  <a:prstClr val="white">
                    <a:lumMod val="50000"/>
                  </a:prst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(2008 </a:t>
            </a:r>
            <a:r>
              <a:rPr lang="ru-RU" sz="1400" dirty="0" err="1" smtClean="0">
                <a:solidFill>
                  <a:prstClr val="white">
                    <a:lumMod val="50000"/>
                  </a:prst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жылғы</a:t>
            </a:r>
            <a:r>
              <a:rPr lang="ru-RU" sz="1400" dirty="0" smtClean="0">
                <a:solidFill>
                  <a:prstClr val="white">
                    <a:lumMod val="50000"/>
                  </a:prst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25 </a:t>
            </a:r>
            <a:r>
              <a:rPr lang="ru-RU" sz="1400" dirty="0" err="1" smtClean="0">
                <a:solidFill>
                  <a:prstClr val="white">
                    <a:lumMod val="50000"/>
                  </a:prst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қаңтардағы</a:t>
            </a:r>
            <a:r>
              <a:rPr lang="ru-RU" sz="1400" dirty="0" smtClean="0">
                <a:solidFill>
                  <a:prstClr val="white">
                    <a:lumMod val="50000"/>
                  </a:prst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ҚР ҮҚ </a:t>
            </a:r>
            <a:r>
              <a:rPr lang="ru-RU" sz="1400" dirty="0" err="1" smtClean="0">
                <a:solidFill>
                  <a:prstClr val="white">
                    <a:lumMod val="50000"/>
                  </a:prst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сәйкес</a:t>
            </a:r>
            <a:r>
              <a:rPr lang="ru-RU" sz="1400" dirty="0" smtClean="0">
                <a:solidFill>
                  <a:prstClr val="white">
                    <a:lumMod val="50000"/>
                  </a:prst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white">
                    <a:lumMod val="50000"/>
                  </a:prst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жалпыға</a:t>
            </a:r>
            <a:r>
              <a:rPr lang="ru-RU" sz="1400" dirty="0">
                <a:solidFill>
                  <a:prstClr val="white">
                    <a:lumMod val="50000"/>
                  </a:prst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white">
                    <a:lumMod val="50000"/>
                  </a:prst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бірдей</a:t>
            </a:r>
            <a:r>
              <a:rPr lang="ru-RU" sz="1400" dirty="0">
                <a:solidFill>
                  <a:prstClr val="white">
                    <a:lumMod val="50000"/>
                  </a:prst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white">
                    <a:lumMod val="50000"/>
                  </a:prst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оқыту</a:t>
            </a:r>
            <a:r>
              <a:rPr lang="ru-RU" sz="1400" dirty="0">
                <a:solidFill>
                  <a:prstClr val="white">
                    <a:lumMod val="50000"/>
                  </a:prst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white">
                    <a:lumMod val="50000"/>
                  </a:prst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шеңберінде</a:t>
            </a:r>
            <a:r>
              <a:rPr lang="ru-RU" sz="1400" dirty="0" smtClean="0">
                <a:solidFill>
                  <a:prstClr val="white">
                    <a:lumMod val="50000"/>
                  </a:prst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endParaRPr lang="ru-RU" sz="1400" dirty="0">
              <a:solidFill>
                <a:prstClr val="white">
                  <a:lumMod val="50000"/>
                </a:prstClr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5696055" y="7203815"/>
            <a:ext cx="3676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pic>
        <p:nvPicPr>
          <p:cNvPr id="43" name="Рисунок 42" descr="Коробка с бэнто со сплошной заливкой">
            <a:extLst>
              <a:ext uri="{FF2B5EF4-FFF2-40B4-BE49-F238E27FC236}">
                <a16:creationId xmlns:a16="http://schemas.microsoft.com/office/drawing/2014/main" id="{87FB7333-ECF4-45F1-AB5A-33849D0477A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5188550" y="5071165"/>
            <a:ext cx="295309" cy="295309"/>
          </a:xfrm>
          <a:prstGeom prst="rect">
            <a:avLst/>
          </a:prstGeom>
        </p:spPr>
      </p:pic>
      <p:pic>
        <p:nvPicPr>
          <p:cNvPr id="44" name="Рисунок 43" descr="Школьный класс со сплошной заливкой">
            <a:extLst>
              <a:ext uri="{FF2B5EF4-FFF2-40B4-BE49-F238E27FC236}">
                <a16:creationId xmlns:a16="http://schemas.microsoft.com/office/drawing/2014/main" id="{6E936E8E-5B1B-C02A-6F28-DA5B6E1EC48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5213832" y="5794763"/>
            <a:ext cx="299994" cy="299994"/>
          </a:xfrm>
          <a:prstGeom prst="rect">
            <a:avLst/>
          </a:prstGeom>
        </p:spPr>
      </p:pic>
      <p:grpSp>
        <p:nvGrpSpPr>
          <p:cNvPr id="45" name="Группа 44">
            <a:extLst>
              <a:ext uri="{FF2B5EF4-FFF2-40B4-BE49-F238E27FC236}">
                <a16:creationId xmlns:a16="http://schemas.microsoft.com/office/drawing/2014/main" id="{EFA54FB7-754E-2B99-1C34-3F1E3604BE6D}"/>
              </a:ext>
            </a:extLst>
          </p:cNvPr>
          <p:cNvGrpSpPr/>
          <p:nvPr/>
        </p:nvGrpSpPr>
        <p:grpSpPr>
          <a:xfrm>
            <a:off x="5161390" y="4711431"/>
            <a:ext cx="349631" cy="340902"/>
            <a:chOff x="3397457" y="2991343"/>
            <a:chExt cx="1220900" cy="1190418"/>
          </a:xfrm>
        </p:grpSpPr>
        <p:pic>
          <p:nvPicPr>
            <p:cNvPr id="51" name="Рисунок 50" descr="Книги со сплошной заливкой">
              <a:extLst>
                <a:ext uri="{FF2B5EF4-FFF2-40B4-BE49-F238E27FC236}">
                  <a16:creationId xmlns:a16="http://schemas.microsoft.com/office/drawing/2014/main" id="{54669404-100C-B47C-9054-92DA0296B34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p:blipFill>
          <p:spPr>
            <a:xfrm>
              <a:off x="3397457" y="2991343"/>
              <a:ext cx="494177" cy="494177"/>
            </a:xfrm>
            <a:prstGeom prst="rect">
              <a:avLst/>
            </a:prstGeom>
          </p:spPr>
        </p:pic>
        <p:pic>
          <p:nvPicPr>
            <p:cNvPr id="54" name="Рисунок 53" descr="Перо со сплошной заливкой">
              <a:extLst>
                <a:ext uri="{FF2B5EF4-FFF2-40B4-BE49-F238E27FC236}">
                  <a16:creationId xmlns:a16="http://schemas.microsoft.com/office/drawing/2014/main" id="{7319CE72-AC1A-6446-6605-2793B0DCAB8E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8"/>
                </a:ext>
              </a:extLst>
            </a:blip>
            <a:stretch>
              <a:fillRect/>
            </a:stretch>
          </p:blipFill>
          <p:spPr>
            <a:xfrm>
              <a:off x="4218019" y="2991343"/>
              <a:ext cx="400338" cy="400338"/>
            </a:xfrm>
            <a:prstGeom prst="rect">
              <a:avLst/>
            </a:prstGeom>
          </p:spPr>
        </p:pic>
        <p:pic>
          <p:nvPicPr>
            <p:cNvPr id="63" name="Рисунок 62" descr="Рюкзак со сплошной заливкой">
              <a:extLst>
                <a:ext uri="{FF2B5EF4-FFF2-40B4-BE49-F238E27FC236}">
                  <a16:creationId xmlns:a16="http://schemas.microsoft.com/office/drawing/2014/main" id="{528F0F47-23D5-2B93-D143-E6EB49DBC39C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p:blipFill>
          <p:spPr>
            <a:xfrm>
              <a:off x="3550707" y="3267361"/>
              <a:ext cx="914400" cy="914400"/>
            </a:xfrm>
            <a:prstGeom prst="rect">
              <a:avLst/>
            </a:prstGeom>
          </p:spPr>
        </p:pic>
      </p:grpSp>
      <p:pic>
        <p:nvPicPr>
          <p:cNvPr id="64" name="Рисунок 63" descr="Деньги со сплошной заливкой">
            <a:extLst>
              <a:ext uri="{FF2B5EF4-FFF2-40B4-BE49-F238E27FC236}">
                <a16:creationId xmlns:a16="http://schemas.microsoft.com/office/drawing/2014/main" id="{D0C28BA0-2741-1BAE-7F4D-9F058BF7FA80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5197342" y="5391240"/>
            <a:ext cx="313679" cy="313679"/>
          </a:xfrm>
          <a:prstGeom prst="rect">
            <a:avLst/>
          </a:prstGeom>
        </p:spPr>
      </p:pic>
      <p:pic>
        <p:nvPicPr>
          <p:cNvPr id="65" name="Рисунок 64" descr="Турпоход со сплошной заливкой">
            <a:extLst>
              <a:ext uri="{FF2B5EF4-FFF2-40B4-BE49-F238E27FC236}">
                <a16:creationId xmlns:a16="http://schemas.microsoft.com/office/drawing/2014/main" id="{5076F8D5-6D5B-F926-4975-409A04675F9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5213832" y="6159944"/>
            <a:ext cx="297189" cy="297189"/>
          </a:xfrm>
          <a:prstGeom prst="rect">
            <a:avLst/>
          </a:prstGeom>
        </p:spPr>
      </p:pic>
      <p:cxnSp>
        <p:nvCxnSpPr>
          <p:cNvPr id="46" name="Прямая соединительная линия 45"/>
          <p:cNvCxnSpPr/>
          <p:nvPr/>
        </p:nvCxnSpPr>
        <p:spPr>
          <a:xfrm>
            <a:off x="263352" y="3420208"/>
            <a:ext cx="11691174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11712624" y="6453336"/>
            <a:ext cx="3676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315416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2">
            <a:extLst>
              <a:ext uri="{FF2B5EF4-FFF2-40B4-BE49-F238E27FC236}">
                <a16:creationId xmlns:a16="http://schemas.microsoft.com/office/drawing/2014/main" id="{67B6DEA3-B877-4435-8BFF-BFF08C67D6F6}"/>
              </a:ext>
            </a:extLst>
          </p:cNvPr>
          <p:cNvSpPr/>
          <p:nvPr/>
        </p:nvSpPr>
        <p:spPr>
          <a:xfrm>
            <a:off x="7623132" y="1400737"/>
            <a:ext cx="4356461" cy="218622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 Math" panose="02040503050406030204" pitchFamily="18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714760F-5777-408C-BC66-4B3DE230DC0C}"/>
              </a:ext>
            </a:extLst>
          </p:cNvPr>
          <p:cNvSpPr/>
          <p:nvPr/>
        </p:nvSpPr>
        <p:spPr>
          <a:xfrm>
            <a:off x="0" y="97468"/>
            <a:ext cx="12191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ТЖБК-</a:t>
            </a:r>
            <a:r>
              <a:rPr lang="ru-RU" sz="2800" b="1" dirty="0" err="1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дағы</a:t>
            </a:r>
            <a:r>
              <a:rPr lang="ru-RU" sz="2800" b="1" dirty="0" smtClean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ОНЛАЙН-ОҚЫТУ ЖӘНЕ АКАДЕМИЯЛЫҚ ҰТҚЫРЛЫҚ </a:t>
            </a:r>
            <a:endParaRPr lang="ru-RU" sz="12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69" y="563960"/>
            <a:ext cx="794326" cy="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11496869" y="563960"/>
            <a:ext cx="695400" cy="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3888701" y="745776"/>
            <a:ext cx="3935760" cy="461665"/>
          </a:xfrm>
          <a:prstGeom prst="rect">
            <a:avLst/>
          </a:prstGeom>
          <a:solidFill>
            <a:srgbClr val="0070C0"/>
          </a:solidFill>
          <a:effectLst/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>
                    <a:lumMod val="9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ОНЛАЙН-ОҚЫТУ</a:t>
            </a:r>
            <a:endParaRPr lang="ru-RU" sz="2400" b="1" dirty="0">
              <a:solidFill>
                <a:schemeClr val="bg1">
                  <a:lumMod val="9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Rounded Rectangle 2">
            <a:extLst>
              <a:ext uri="{FF2B5EF4-FFF2-40B4-BE49-F238E27FC236}">
                <a16:creationId xmlns:a16="http://schemas.microsoft.com/office/drawing/2014/main" id="{67B6DEA3-B877-4435-8BFF-BFF08C67D6F6}"/>
              </a:ext>
            </a:extLst>
          </p:cNvPr>
          <p:cNvSpPr/>
          <p:nvPr/>
        </p:nvSpPr>
        <p:spPr>
          <a:xfrm>
            <a:off x="119606" y="1400738"/>
            <a:ext cx="3576156" cy="2186226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 Math" panose="02040503050406030204" pitchFamily="18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3786" y="1813935"/>
            <a:ext cx="3511123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ts val="18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339 </a:t>
            </a:r>
            <a:r>
              <a:rPr lang="kk-KZ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колледждегі </a:t>
            </a:r>
            <a:r>
              <a:rPr lang="kk-K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52 </a:t>
            </a:r>
            <a:r>
              <a:rPr lang="kk-KZ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мың студенттердің онлайн оқу мүмкіндігі жоқ</a:t>
            </a:r>
            <a:endParaRPr lang="kk-KZ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endParaRPr lang="en-US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285750" indent="-285750">
              <a:lnSpc>
                <a:spcPts val="18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Жұмыстан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қол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үзбей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мамандарды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даярлау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мүмкіндігінің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болмауы</a:t>
            </a:r>
            <a:endParaRPr lang="en-US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44761" y="1400737"/>
            <a:ext cx="172819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МӘСЕЛЕЛЕР:</a:t>
            </a:r>
            <a:endParaRPr lang="ru-RU" sz="105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0" name="Rounded Rectangle 2">
            <a:extLst>
              <a:ext uri="{FF2B5EF4-FFF2-40B4-BE49-F238E27FC236}">
                <a16:creationId xmlns:a16="http://schemas.microsoft.com/office/drawing/2014/main" id="{67B6DEA3-B877-4435-8BFF-BFF08C67D6F6}"/>
              </a:ext>
            </a:extLst>
          </p:cNvPr>
          <p:cNvSpPr/>
          <p:nvPr/>
        </p:nvSpPr>
        <p:spPr>
          <a:xfrm>
            <a:off x="3888700" y="1400738"/>
            <a:ext cx="3527279" cy="1410476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 Math" panose="02040503050406030204" pitchFamily="18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663889" y="1785050"/>
            <a:ext cx="3890755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Онлайн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оқыту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нысанын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заңнамалық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бекіту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ru-RU" sz="1600" dirty="0" smtClean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400" i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(</a:t>
            </a:r>
            <a:r>
              <a:rPr lang="ru-RU" sz="1400" i="1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қаржы</a:t>
            </a:r>
            <a:r>
              <a:rPr lang="ru-RU" sz="1400" i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i="1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талап</a:t>
            </a:r>
            <a:r>
              <a:rPr lang="ru-RU" sz="1400" i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i="1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етілмейді</a:t>
            </a:r>
            <a:r>
              <a:rPr lang="ru-RU" sz="1400" i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endParaRPr lang="ru-RU" sz="1400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Synergistically utilize technically sound portals with frictionless chains. Dramatically customize…">
            <a:extLst>
              <a:ext uri="{FF2B5EF4-FFF2-40B4-BE49-F238E27FC236}">
                <a16:creationId xmlns:a16="http://schemas.microsoft.com/office/drawing/2014/main" id="{8B16BFF0-114D-46A3-95BF-D55B64434972}"/>
              </a:ext>
            </a:extLst>
          </p:cNvPr>
          <p:cNvSpPr txBox="1"/>
          <p:nvPr/>
        </p:nvSpPr>
        <p:spPr>
          <a:xfrm>
            <a:off x="4572854" y="1400298"/>
            <a:ext cx="2410450" cy="30777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ШЕШУ ЖОЛДАРЫ</a:t>
            </a:r>
            <a:r>
              <a:rPr lang="kk-KZ" sz="20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:</a:t>
            </a:r>
            <a:endParaRPr lang="ru-RU" sz="11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105405" y="1403357"/>
            <a:ext cx="352633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КҮТІЛЕТІН НӘТИЖЕ:</a:t>
            </a:r>
            <a:endParaRPr lang="ru-RU" sz="105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345843" y="2974023"/>
            <a:ext cx="36337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Уақытты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үнемдеу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жұмыс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орнында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оқыту</a:t>
            </a:r>
            <a:endParaRPr lang="ru-RU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1122" y="1772816"/>
            <a:ext cx="529606" cy="529606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8330733" y="2375506"/>
            <a:ext cx="36488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Ұтқырлық</a:t>
            </a:r>
            <a:r>
              <a:rPr lang="ru-RU" sz="1600" dirty="0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және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заманауи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білім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беру </a:t>
            </a:r>
            <a:r>
              <a:rPr lang="ru-RU" sz="1600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бағдарламалары</a:t>
            </a:r>
            <a:endParaRPr lang="ru-RU" sz="1600" dirty="0">
              <a:solidFill>
                <a:prstClr val="black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330733" y="1781649"/>
            <a:ext cx="36306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Колледждердің</a:t>
            </a:r>
            <a:r>
              <a:rPr lang="ru-RU" sz="1600" dirty="0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бәсекеге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қабілеттілігін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арттыру</a:t>
            </a:r>
            <a:endParaRPr lang="ru-RU" sz="1600" dirty="0">
              <a:solidFill>
                <a:prstClr val="black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6110" y="2467276"/>
            <a:ext cx="416010" cy="411808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9990" y="3104511"/>
            <a:ext cx="392955" cy="392955"/>
          </a:xfrm>
          <a:prstGeom prst="rect">
            <a:avLst/>
          </a:prstGeom>
        </p:spPr>
      </p:pic>
      <p:sp>
        <p:nvSpPr>
          <p:cNvPr id="24" name="Прямоугольник 23"/>
          <p:cNvSpPr/>
          <p:nvPr/>
        </p:nvSpPr>
        <p:spPr>
          <a:xfrm>
            <a:off x="3278792" y="3674635"/>
            <a:ext cx="5036031" cy="461665"/>
          </a:xfrm>
          <a:prstGeom prst="rect">
            <a:avLst/>
          </a:prstGeom>
          <a:solidFill>
            <a:srgbClr val="0070C0"/>
          </a:solidFill>
          <a:effectLst/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>
                    <a:lumMod val="9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АКАДЕМИЯЛЫҚ ҰТҚЫРЛЫҚ</a:t>
            </a:r>
            <a:endParaRPr lang="ru-RU" sz="2400" b="1" dirty="0">
              <a:solidFill>
                <a:schemeClr val="bg1">
                  <a:lumMod val="9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5" name="Rounded Rectangle 2">
            <a:extLst>
              <a:ext uri="{FF2B5EF4-FFF2-40B4-BE49-F238E27FC236}">
                <a16:creationId xmlns:a16="http://schemas.microsoft.com/office/drawing/2014/main" id="{67B6DEA3-B877-4435-8BFF-BFF08C67D6F6}"/>
              </a:ext>
            </a:extLst>
          </p:cNvPr>
          <p:cNvSpPr/>
          <p:nvPr/>
        </p:nvSpPr>
        <p:spPr>
          <a:xfrm>
            <a:off x="7604932" y="4235890"/>
            <a:ext cx="4356461" cy="2456716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 Math" panose="02040503050406030204" pitchFamily="18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26" name="Rounded Rectangle 2">
            <a:extLst>
              <a:ext uri="{FF2B5EF4-FFF2-40B4-BE49-F238E27FC236}">
                <a16:creationId xmlns:a16="http://schemas.microsoft.com/office/drawing/2014/main" id="{67B6DEA3-B877-4435-8BFF-BFF08C67D6F6}"/>
              </a:ext>
            </a:extLst>
          </p:cNvPr>
          <p:cNvSpPr/>
          <p:nvPr/>
        </p:nvSpPr>
        <p:spPr>
          <a:xfrm>
            <a:off x="119337" y="4223971"/>
            <a:ext cx="3586113" cy="24925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 Math" panose="02040503050406030204" pitchFamily="18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85581" y="4572344"/>
            <a:ext cx="3576154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ts val="16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Колледждер</a:t>
            </a:r>
            <a:r>
              <a:rPr lang="ru-RU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арасында</a:t>
            </a:r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студенттермен</a:t>
            </a:r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алмасу</a:t>
            </a:r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бағдарламасының</a:t>
            </a:r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болмауы</a:t>
            </a:r>
            <a:endParaRPr lang="en-US" sz="1400" dirty="0" smtClean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endParaRPr lang="ru-RU" sz="1400" dirty="0" smtClean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285750" indent="-285750">
              <a:lnSpc>
                <a:spcPts val="16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Жетекші</a:t>
            </a:r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құзыреттілік</a:t>
            </a:r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орталықтарында</a:t>
            </a:r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дағдыларды</a:t>
            </a:r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жетілдіру</a:t>
            </a:r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мүмкіндігі</a:t>
            </a:r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шектеулі</a:t>
            </a:r>
            <a:endParaRPr lang="ru-RU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endParaRPr lang="ru-RU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285750" indent="-285750">
              <a:lnSpc>
                <a:spcPts val="16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k-KZ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Колледждерде шетелдік серіктестермен екі дипломдық бағдарламалардың </a:t>
            </a:r>
            <a:r>
              <a:rPr lang="kk-KZ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болмауы </a:t>
            </a:r>
            <a:endParaRPr lang="ru-RU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114561" y="4228092"/>
            <a:ext cx="172819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МӘСЕЛЕЛЕР:</a:t>
            </a:r>
            <a:endParaRPr lang="ru-RU" sz="105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9" name="Rounded Rectangle 2">
            <a:extLst>
              <a:ext uri="{FF2B5EF4-FFF2-40B4-BE49-F238E27FC236}">
                <a16:creationId xmlns:a16="http://schemas.microsoft.com/office/drawing/2014/main" id="{67B6DEA3-B877-4435-8BFF-BFF08C67D6F6}"/>
              </a:ext>
            </a:extLst>
          </p:cNvPr>
          <p:cNvSpPr/>
          <p:nvPr/>
        </p:nvSpPr>
        <p:spPr>
          <a:xfrm>
            <a:off x="3888702" y="4242920"/>
            <a:ext cx="3527278" cy="1410476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 Math" panose="02040503050406030204" pitchFamily="18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916747" y="4645005"/>
            <a:ext cx="357968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Академиялық</a:t>
            </a:r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ұтқырлыққа</a:t>
            </a:r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қол</a:t>
            </a:r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жеткізуді</a:t>
            </a:r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қамтамасыз</a:t>
            </a:r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ету</a:t>
            </a:r>
            <a:endParaRPr lang="ru-RU" sz="1400" dirty="0" smtClean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algn="ctr"/>
            <a:r>
              <a:rPr lang="ru-RU" sz="1400" i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(</a:t>
            </a:r>
            <a:r>
              <a:rPr lang="ru-RU" sz="1400" i="1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қаржы</a:t>
            </a:r>
            <a:r>
              <a:rPr lang="ru-RU" sz="1400" i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i="1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талап</a:t>
            </a:r>
            <a:r>
              <a:rPr lang="ru-RU" sz="1400" i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i="1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етілмейді</a:t>
            </a:r>
            <a:r>
              <a:rPr lang="ru-RU" sz="1400" i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endParaRPr lang="ru-RU" sz="1400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1" name="Synergistically utilize technically sound portals with frictionless chains. Dramatically customize…">
            <a:extLst>
              <a:ext uri="{FF2B5EF4-FFF2-40B4-BE49-F238E27FC236}">
                <a16:creationId xmlns:a16="http://schemas.microsoft.com/office/drawing/2014/main" id="{8B16BFF0-114D-46A3-95BF-D55B64434972}"/>
              </a:ext>
            </a:extLst>
          </p:cNvPr>
          <p:cNvSpPr txBox="1"/>
          <p:nvPr/>
        </p:nvSpPr>
        <p:spPr>
          <a:xfrm>
            <a:off x="4574765" y="4253994"/>
            <a:ext cx="2410450" cy="30777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ШЕШУ ЖОЛДАРЫ</a:t>
            </a:r>
            <a:r>
              <a:rPr lang="kk-KZ" sz="20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:</a:t>
            </a:r>
            <a:endParaRPr lang="ru-RU" sz="11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8097489" y="4262424"/>
            <a:ext cx="352633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КҮТІЛЕТІН НӘТИЖЕ:</a:t>
            </a:r>
            <a:endParaRPr lang="ru-RU" sz="105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8322778" y="5184950"/>
            <a:ext cx="36488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Мамандарды</a:t>
            </a:r>
            <a:r>
              <a:rPr lang="ru-RU" sz="1600" dirty="0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даярлау</a:t>
            </a:r>
            <a:r>
              <a:rPr lang="ru-RU" sz="1600" dirty="0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сапасын</a:t>
            </a:r>
            <a:r>
              <a:rPr lang="ru-RU" sz="1600" dirty="0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арттыру</a:t>
            </a:r>
            <a:endParaRPr lang="ru-RU" sz="1600" dirty="0">
              <a:solidFill>
                <a:prstClr val="black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8314823" y="4671249"/>
            <a:ext cx="36647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Үздік</a:t>
            </a:r>
            <a:r>
              <a:rPr lang="ru-RU" sz="1600" dirty="0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колледждердің</a:t>
            </a:r>
            <a:r>
              <a:rPr lang="ru-RU" sz="1600" dirty="0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дағдыларын</a:t>
            </a:r>
            <a:r>
              <a:rPr lang="ru-RU" sz="1600" dirty="0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алу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мүмкіндігі</a:t>
            </a:r>
            <a:endParaRPr lang="ru-RU" sz="1600" dirty="0">
              <a:solidFill>
                <a:prstClr val="black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Соединительная линия уступом 41"/>
          <p:cNvCxnSpPr>
            <a:stCxn id="6" idx="1"/>
            <a:endCxn id="7" idx="0"/>
          </p:cNvCxnSpPr>
          <p:nvPr/>
        </p:nvCxnSpPr>
        <p:spPr>
          <a:xfrm rot="10800000" flipV="1">
            <a:off x="1907685" y="976608"/>
            <a:ext cx="1981017" cy="42412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Соединительная линия уступом 48"/>
          <p:cNvCxnSpPr>
            <a:endCxn id="13" idx="0"/>
          </p:cNvCxnSpPr>
          <p:nvPr/>
        </p:nvCxnSpPr>
        <p:spPr>
          <a:xfrm rot="5400000">
            <a:off x="5703586" y="1323894"/>
            <a:ext cx="150897" cy="191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Соединительная линия уступом 56"/>
          <p:cNvCxnSpPr>
            <a:stCxn id="6" idx="3"/>
            <a:endCxn id="14" idx="0"/>
          </p:cNvCxnSpPr>
          <p:nvPr/>
        </p:nvCxnSpPr>
        <p:spPr>
          <a:xfrm>
            <a:off x="7824461" y="976609"/>
            <a:ext cx="2044111" cy="42674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Соединительная линия уступом 72"/>
          <p:cNvCxnSpPr>
            <a:stCxn id="24" idx="1"/>
            <a:endCxn id="26" idx="0"/>
          </p:cNvCxnSpPr>
          <p:nvPr/>
        </p:nvCxnSpPr>
        <p:spPr>
          <a:xfrm rot="10800000" flipV="1">
            <a:off x="1912394" y="3905467"/>
            <a:ext cx="1366398" cy="31850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Соединительная линия уступом 77"/>
          <p:cNvCxnSpPr>
            <a:stCxn id="24" idx="2"/>
          </p:cNvCxnSpPr>
          <p:nvPr/>
        </p:nvCxnSpPr>
        <p:spPr>
          <a:xfrm rot="5400000">
            <a:off x="5735054" y="4198054"/>
            <a:ext cx="123508" cy="127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Соединительная линия уступом 83"/>
          <p:cNvCxnSpPr>
            <a:stCxn id="24" idx="3"/>
            <a:endCxn id="25" idx="0"/>
          </p:cNvCxnSpPr>
          <p:nvPr/>
        </p:nvCxnSpPr>
        <p:spPr>
          <a:xfrm>
            <a:off x="8314823" y="3905468"/>
            <a:ext cx="1468340" cy="33042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8330733" y="5851691"/>
            <a:ext cx="36488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dirty="0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Колледж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түлектерінің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әлемдік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еңбек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нарығына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шығуы</a:t>
            </a:r>
            <a:endParaRPr lang="ru-RU" sz="1600" dirty="0">
              <a:solidFill>
                <a:prstClr val="black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51" name="Рисунок 5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39890" y="4716552"/>
            <a:ext cx="378543" cy="378543"/>
          </a:xfrm>
          <a:prstGeom prst="rect">
            <a:avLst/>
          </a:prstGeom>
        </p:spPr>
      </p:pic>
      <p:pic>
        <p:nvPicPr>
          <p:cNvPr id="52" name="Picture 10" descr="https://cdn-icons-png.flaticon.com/512/1679/1679755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4944" y="5337658"/>
            <a:ext cx="398341" cy="398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Рисунок 5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56110" y="5906240"/>
            <a:ext cx="530226" cy="530226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11712624" y="6453336"/>
            <a:ext cx="3676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3145829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15296</TotalTime>
  <Words>633</Words>
  <Application>Microsoft Office PowerPoint</Application>
  <PresentationFormat>Широкоэкранный</PresentationFormat>
  <Paragraphs>167</Paragraphs>
  <Slides>7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7" baseType="lpstr">
      <vt:lpstr>맑은 고딕</vt:lpstr>
      <vt:lpstr>Arial</vt:lpstr>
      <vt:lpstr>Arial Black</vt:lpstr>
      <vt:lpstr>Calibri</vt:lpstr>
      <vt:lpstr>Calibri Light</vt:lpstr>
      <vt:lpstr>Cambria Math</vt:lpstr>
      <vt:lpstr>Fira Sans Extra Condensed Medium</vt:lpstr>
      <vt:lpstr>Tahoma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Тойымбеков Адил Кайратулы</dc:creator>
  <cp:lastModifiedBy>Самал Кажрахимова</cp:lastModifiedBy>
  <cp:revision>1050</cp:revision>
  <cp:lastPrinted>2023-09-09T08:38:25Z</cp:lastPrinted>
  <dcterms:created xsi:type="dcterms:W3CDTF">2022-10-17T08:31:32Z</dcterms:created>
  <dcterms:modified xsi:type="dcterms:W3CDTF">2023-10-06T08:47:24Z</dcterms:modified>
</cp:coreProperties>
</file>