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80" r:id="rId3"/>
    <p:sldId id="261" r:id="rId4"/>
    <p:sldId id="279" r:id="rId5"/>
    <p:sldId id="263" r:id="rId6"/>
    <p:sldId id="273" r:id="rId7"/>
    <p:sldId id="278" r:id="rId8"/>
    <p:sldId id="281" r:id="rId9"/>
    <p:sldId id="267" r:id="rId10"/>
    <p:sldId id="277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EAE4A-A24C-4E00-BB55-FE87F0BF29A5}" v="14" dt="2023-11-05T10:23:10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itry Zhukov" userId="0706b47b53eb8119" providerId="LiveId" clId="{F10EAE4A-A24C-4E00-BB55-FE87F0BF29A5}"/>
    <pc:docChg chg="undo redo custSel addSld delSld modSld sldOrd">
      <pc:chgData name="Dmitry Zhukov" userId="0706b47b53eb8119" providerId="LiveId" clId="{F10EAE4A-A24C-4E00-BB55-FE87F0BF29A5}" dt="2023-11-05T11:49:37.543" v="538" actId="20577"/>
      <pc:docMkLst>
        <pc:docMk/>
      </pc:docMkLst>
      <pc:sldChg chg="del">
        <pc:chgData name="Dmitry Zhukov" userId="0706b47b53eb8119" providerId="LiveId" clId="{F10EAE4A-A24C-4E00-BB55-FE87F0BF29A5}" dt="2023-11-05T10:29:32.447" v="499" actId="47"/>
        <pc:sldMkLst>
          <pc:docMk/>
          <pc:sldMk cId="1291184352" sldId="257"/>
        </pc:sldMkLst>
      </pc:sldChg>
      <pc:sldChg chg="del">
        <pc:chgData name="Dmitry Zhukov" userId="0706b47b53eb8119" providerId="LiveId" clId="{F10EAE4A-A24C-4E00-BB55-FE87F0BF29A5}" dt="2023-11-05T10:29:32.447" v="499" actId="47"/>
        <pc:sldMkLst>
          <pc:docMk/>
          <pc:sldMk cId="1538381730" sldId="258"/>
        </pc:sldMkLst>
      </pc:sldChg>
      <pc:sldChg chg="del">
        <pc:chgData name="Dmitry Zhukov" userId="0706b47b53eb8119" providerId="LiveId" clId="{F10EAE4A-A24C-4E00-BB55-FE87F0BF29A5}" dt="2023-11-05T10:29:32.447" v="499" actId="47"/>
        <pc:sldMkLst>
          <pc:docMk/>
          <pc:sldMk cId="813587855" sldId="259"/>
        </pc:sldMkLst>
      </pc:sldChg>
      <pc:sldChg chg="ord">
        <pc:chgData name="Dmitry Zhukov" userId="0706b47b53eb8119" providerId="LiveId" clId="{F10EAE4A-A24C-4E00-BB55-FE87F0BF29A5}" dt="2023-11-05T09:09:15.576" v="1"/>
        <pc:sldMkLst>
          <pc:docMk/>
          <pc:sldMk cId="3635363529" sldId="263"/>
        </pc:sldMkLst>
      </pc:sldChg>
      <pc:sldChg chg="del">
        <pc:chgData name="Dmitry Zhukov" userId="0706b47b53eb8119" providerId="LiveId" clId="{F10EAE4A-A24C-4E00-BB55-FE87F0BF29A5}" dt="2023-11-05T10:29:32.447" v="499" actId="47"/>
        <pc:sldMkLst>
          <pc:docMk/>
          <pc:sldMk cId="4223406055" sldId="265"/>
        </pc:sldMkLst>
      </pc:sldChg>
      <pc:sldChg chg="del">
        <pc:chgData name="Dmitry Zhukov" userId="0706b47b53eb8119" providerId="LiveId" clId="{F10EAE4A-A24C-4E00-BB55-FE87F0BF29A5}" dt="2023-11-05T10:29:32.447" v="499" actId="47"/>
        <pc:sldMkLst>
          <pc:docMk/>
          <pc:sldMk cId="998300844" sldId="266"/>
        </pc:sldMkLst>
      </pc:sldChg>
      <pc:sldChg chg="modSp mod ord">
        <pc:chgData name="Dmitry Zhukov" userId="0706b47b53eb8119" providerId="LiveId" clId="{F10EAE4A-A24C-4E00-BB55-FE87F0BF29A5}" dt="2023-11-05T09:46:08.025" v="5" actId="20577"/>
        <pc:sldMkLst>
          <pc:docMk/>
          <pc:sldMk cId="2629738114" sldId="267"/>
        </pc:sldMkLst>
        <pc:spChg chg="mod">
          <ac:chgData name="Dmitry Zhukov" userId="0706b47b53eb8119" providerId="LiveId" clId="{F10EAE4A-A24C-4E00-BB55-FE87F0BF29A5}" dt="2023-11-05T09:46:08.025" v="5" actId="20577"/>
          <ac:spMkLst>
            <pc:docMk/>
            <pc:sldMk cId="2629738114" sldId="267"/>
            <ac:spMk id="10" creationId="{00000000-0000-0000-0000-000000000000}"/>
          </ac:spMkLst>
        </pc:spChg>
      </pc:sldChg>
      <pc:sldChg chg="del">
        <pc:chgData name="Dmitry Zhukov" userId="0706b47b53eb8119" providerId="LiveId" clId="{F10EAE4A-A24C-4E00-BB55-FE87F0BF29A5}" dt="2023-11-05T10:29:32.447" v="499" actId="47"/>
        <pc:sldMkLst>
          <pc:docMk/>
          <pc:sldMk cId="722045850" sldId="268"/>
        </pc:sldMkLst>
      </pc:sldChg>
      <pc:sldChg chg="del">
        <pc:chgData name="Dmitry Zhukov" userId="0706b47b53eb8119" providerId="LiveId" clId="{F10EAE4A-A24C-4E00-BB55-FE87F0BF29A5}" dt="2023-11-05T10:29:32.447" v="499" actId="47"/>
        <pc:sldMkLst>
          <pc:docMk/>
          <pc:sldMk cId="2592825696" sldId="271"/>
        </pc:sldMkLst>
      </pc:sldChg>
      <pc:sldChg chg="del">
        <pc:chgData name="Dmitry Zhukov" userId="0706b47b53eb8119" providerId="LiveId" clId="{F10EAE4A-A24C-4E00-BB55-FE87F0BF29A5}" dt="2023-11-05T10:29:32.447" v="499" actId="47"/>
        <pc:sldMkLst>
          <pc:docMk/>
          <pc:sldMk cId="2923274898" sldId="275"/>
        </pc:sldMkLst>
      </pc:sldChg>
      <pc:sldChg chg="del">
        <pc:chgData name="Dmitry Zhukov" userId="0706b47b53eb8119" providerId="LiveId" clId="{F10EAE4A-A24C-4E00-BB55-FE87F0BF29A5}" dt="2023-11-05T10:29:32.447" v="499" actId="47"/>
        <pc:sldMkLst>
          <pc:docMk/>
          <pc:sldMk cId="3593877001" sldId="276"/>
        </pc:sldMkLst>
      </pc:sldChg>
      <pc:sldChg chg="modSp mod">
        <pc:chgData name="Dmitry Zhukov" userId="0706b47b53eb8119" providerId="LiveId" clId="{F10EAE4A-A24C-4E00-BB55-FE87F0BF29A5}" dt="2023-11-05T10:28:21.472" v="498" actId="20577"/>
        <pc:sldMkLst>
          <pc:docMk/>
          <pc:sldMk cId="2789336540" sldId="277"/>
        </pc:sldMkLst>
        <pc:spChg chg="mod">
          <ac:chgData name="Dmitry Zhukov" userId="0706b47b53eb8119" providerId="LiveId" clId="{F10EAE4A-A24C-4E00-BB55-FE87F0BF29A5}" dt="2023-11-05T10:27:38.132" v="485" actId="20577"/>
          <ac:spMkLst>
            <pc:docMk/>
            <pc:sldMk cId="2789336540" sldId="277"/>
            <ac:spMk id="41" creationId="{00000000-0000-0000-0000-000000000000}"/>
          </ac:spMkLst>
        </pc:spChg>
        <pc:spChg chg="mod">
          <ac:chgData name="Dmitry Zhukov" userId="0706b47b53eb8119" providerId="LiveId" clId="{F10EAE4A-A24C-4E00-BB55-FE87F0BF29A5}" dt="2023-11-05T10:28:21.472" v="498" actId="20577"/>
          <ac:spMkLst>
            <pc:docMk/>
            <pc:sldMk cId="2789336540" sldId="277"/>
            <ac:spMk id="45" creationId="{00000000-0000-0000-0000-000000000000}"/>
          </ac:spMkLst>
        </pc:spChg>
      </pc:sldChg>
      <pc:sldChg chg="addSp delSp modSp new mod setBg">
        <pc:chgData name="Dmitry Zhukov" userId="0706b47b53eb8119" providerId="LiveId" clId="{F10EAE4A-A24C-4E00-BB55-FE87F0BF29A5}" dt="2023-11-05T11:49:37.543" v="538" actId="20577"/>
        <pc:sldMkLst>
          <pc:docMk/>
          <pc:sldMk cId="3931499639" sldId="281"/>
        </pc:sldMkLst>
        <pc:spChg chg="del">
          <ac:chgData name="Dmitry Zhukov" userId="0706b47b53eb8119" providerId="LiveId" clId="{F10EAE4A-A24C-4E00-BB55-FE87F0BF29A5}" dt="2023-11-05T10:01:17.220" v="24" actId="478"/>
          <ac:spMkLst>
            <pc:docMk/>
            <pc:sldMk cId="3931499639" sldId="281"/>
            <ac:spMk id="2" creationId="{2D09B7D2-DA9D-102D-7E72-6EA4E8511EA2}"/>
          </ac:spMkLst>
        </pc:spChg>
        <pc:spChg chg="del">
          <ac:chgData name="Dmitry Zhukov" userId="0706b47b53eb8119" providerId="LiveId" clId="{F10EAE4A-A24C-4E00-BB55-FE87F0BF29A5}" dt="2023-11-05T09:49:01.649" v="7" actId="931"/>
          <ac:spMkLst>
            <pc:docMk/>
            <pc:sldMk cId="3931499639" sldId="281"/>
            <ac:spMk id="3" creationId="{02A5ED8F-7A2D-F42C-2119-6D8DE7C5EB82}"/>
          </ac:spMkLst>
        </pc:spChg>
        <pc:spChg chg="add del mod">
          <ac:chgData name="Dmitry Zhukov" userId="0706b47b53eb8119" providerId="LiveId" clId="{F10EAE4A-A24C-4E00-BB55-FE87F0BF29A5}" dt="2023-11-05T09:57:18.509" v="16" actId="931"/>
          <ac:spMkLst>
            <pc:docMk/>
            <pc:sldMk cId="3931499639" sldId="281"/>
            <ac:spMk id="7" creationId="{B4520B88-CD87-B100-C79A-A380EFD9AC1A}"/>
          </ac:spMkLst>
        </pc:spChg>
        <pc:spChg chg="add del mod">
          <ac:chgData name="Dmitry Zhukov" userId="0706b47b53eb8119" providerId="LiveId" clId="{F10EAE4A-A24C-4E00-BB55-FE87F0BF29A5}" dt="2023-11-05T10:01:10.830" v="23" actId="478"/>
          <ac:spMkLst>
            <pc:docMk/>
            <pc:sldMk cId="3931499639" sldId="281"/>
            <ac:spMk id="11" creationId="{4A4C5384-463D-F6BE-2FDB-7F9DA9F64DA6}"/>
          </ac:spMkLst>
        </pc:spChg>
        <pc:spChg chg="add mod">
          <ac:chgData name="Dmitry Zhukov" userId="0706b47b53eb8119" providerId="LiveId" clId="{F10EAE4A-A24C-4E00-BB55-FE87F0BF29A5}" dt="2023-11-05T11:49:01.957" v="530" actId="122"/>
          <ac:spMkLst>
            <pc:docMk/>
            <pc:sldMk cId="3931499639" sldId="281"/>
            <ac:spMk id="15" creationId="{EA4774EF-9617-2F9F-5620-D9ACD9DCA811}"/>
          </ac:spMkLst>
        </pc:spChg>
        <pc:spChg chg="add mod">
          <ac:chgData name="Dmitry Zhukov" userId="0706b47b53eb8119" providerId="LiveId" clId="{F10EAE4A-A24C-4E00-BB55-FE87F0BF29A5}" dt="2023-11-05T10:23:26.156" v="424" actId="1036"/>
          <ac:spMkLst>
            <pc:docMk/>
            <pc:sldMk cId="3931499639" sldId="281"/>
            <ac:spMk id="16" creationId="{AB38A1FE-7C5A-37A6-4D49-7E1631D124B8}"/>
          </ac:spMkLst>
        </pc:spChg>
        <pc:spChg chg="add mod">
          <ac:chgData name="Dmitry Zhukov" userId="0706b47b53eb8119" providerId="LiveId" clId="{F10EAE4A-A24C-4E00-BB55-FE87F0BF29A5}" dt="2023-11-05T11:48:45.460" v="527" actId="207"/>
          <ac:spMkLst>
            <pc:docMk/>
            <pc:sldMk cId="3931499639" sldId="281"/>
            <ac:spMk id="17" creationId="{AD772058-44A3-33A0-DF68-51C6FFD38919}"/>
          </ac:spMkLst>
        </pc:spChg>
        <pc:spChg chg="add mod">
          <ac:chgData name="Dmitry Zhukov" userId="0706b47b53eb8119" providerId="LiveId" clId="{F10EAE4A-A24C-4E00-BB55-FE87F0BF29A5}" dt="2023-11-05T11:48:59.164" v="529" actId="122"/>
          <ac:spMkLst>
            <pc:docMk/>
            <pc:sldMk cId="3931499639" sldId="281"/>
            <ac:spMk id="18" creationId="{878CBEE7-3B39-D916-05C7-AF2A953EBA83}"/>
          </ac:spMkLst>
        </pc:spChg>
        <pc:spChg chg="add mod">
          <ac:chgData name="Dmitry Zhukov" userId="0706b47b53eb8119" providerId="LiveId" clId="{F10EAE4A-A24C-4E00-BB55-FE87F0BF29A5}" dt="2023-11-05T11:48:56.823" v="528" actId="122"/>
          <ac:spMkLst>
            <pc:docMk/>
            <pc:sldMk cId="3931499639" sldId="281"/>
            <ac:spMk id="19" creationId="{283F3B9A-2CC7-536B-BE24-C890742E7C61}"/>
          </ac:spMkLst>
        </pc:spChg>
        <pc:spChg chg="add mod">
          <ac:chgData name="Dmitry Zhukov" userId="0706b47b53eb8119" providerId="LiveId" clId="{F10EAE4A-A24C-4E00-BB55-FE87F0BF29A5}" dt="2023-11-05T11:49:37.543" v="538" actId="20577"/>
          <ac:spMkLst>
            <pc:docMk/>
            <pc:sldMk cId="3931499639" sldId="281"/>
            <ac:spMk id="20" creationId="{DE618712-42B6-D0C6-947B-DBC25EC10751}"/>
          </ac:spMkLst>
        </pc:spChg>
        <pc:spChg chg="add mod">
          <ac:chgData name="Dmitry Zhukov" userId="0706b47b53eb8119" providerId="LiveId" clId="{F10EAE4A-A24C-4E00-BB55-FE87F0BF29A5}" dt="2023-11-05T11:49:11.108" v="532" actId="6549"/>
          <ac:spMkLst>
            <pc:docMk/>
            <pc:sldMk cId="3931499639" sldId="281"/>
            <ac:spMk id="21" creationId="{5FF08D86-969B-8AA0-FEBF-46071854E6D0}"/>
          </ac:spMkLst>
        </pc:spChg>
        <pc:picChg chg="add del mod">
          <ac:chgData name="Dmitry Zhukov" userId="0706b47b53eb8119" providerId="LiveId" clId="{F10EAE4A-A24C-4E00-BB55-FE87F0BF29A5}" dt="2023-11-05T09:50:17.079" v="15" actId="21"/>
          <ac:picMkLst>
            <pc:docMk/>
            <pc:sldMk cId="3931499639" sldId="281"/>
            <ac:picMk id="5" creationId="{1F51D2F7-7ADB-4979-80E8-CABA70AA4B00}"/>
          </ac:picMkLst>
        </pc:picChg>
        <pc:picChg chg="add del mod">
          <ac:chgData name="Dmitry Zhukov" userId="0706b47b53eb8119" providerId="LiveId" clId="{F10EAE4A-A24C-4E00-BB55-FE87F0BF29A5}" dt="2023-11-05T10:00:59.275" v="21" actId="478"/>
          <ac:picMkLst>
            <pc:docMk/>
            <pc:sldMk cId="3931499639" sldId="281"/>
            <ac:picMk id="9" creationId="{9D4CE3FF-B625-38A6-E331-5D48E248F547}"/>
          </ac:picMkLst>
        </pc:picChg>
        <pc:picChg chg="add del mod">
          <ac:chgData name="Dmitry Zhukov" userId="0706b47b53eb8119" providerId="LiveId" clId="{F10EAE4A-A24C-4E00-BB55-FE87F0BF29A5}" dt="2023-11-05T10:01:28.081" v="26" actId="478"/>
          <ac:picMkLst>
            <pc:docMk/>
            <pc:sldMk cId="3931499639" sldId="281"/>
            <ac:picMk id="12" creationId="{F9631EB8-06FF-09E2-DC30-FE559B8D231E}"/>
          </ac:picMkLst>
        </pc:picChg>
        <pc:picChg chg="add mod">
          <ac:chgData name="Dmitry Zhukov" userId="0706b47b53eb8119" providerId="LiveId" clId="{F10EAE4A-A24C-4E00-BB55-FE87F0BF29A5}" dt="2023-11-05T10:23:40.015" v="445" actId="1038"/>
          <ac:picMkLst>
            <pc:docMk/>
            <pc:sldMk cId="3931499639" sldId="281"/>
            <ac:picMk id="14" creationId="{6A74BFD9-836E-D478-D774-E5949111CABB}"/>
          </ac:picMkLst>
        </pc:picChg>
        <pc:picChg chg="add mod">
          <ac:chgData name="Dmitry Zhukov" userId="0706b47b53eb8119" providerId="LiveId" clId="{F10EAE4A-A24C-4E00-BB55-FE87F0BF29A5}" dt="2023-11-05T10:23:10.775" v="411"/>
          <ac:picMkLst>
            <pc:docMk/>
            <pc:sldMk cId="3931499639" sldId="281"/>
            <ac:picMk id="22" creationId="{274CDA5A-1AAA-EF19-C78F-166822EE6E21}"/>
          </ac:picMkLst>
        </pc:picChg>
        <pc:cxnChg chg="add mod">
          <ac:chgData name="Dmitry Zhukov" userId="0706b47b53eb8119" providerId="LiveId" clId="{F10EAE4A-A24C-4E00-BB55-FE87F0BF29A5}" dt="2023-11-05T10:24:49.057" v="452" actId="14100"/>
          <ac:cxnSpMkLst>
            <pc:docMk/>
            <pc:sldMk cId="3931499639" sldId="281"/>
            <ac:cxnSpMk id="24" creationId="{11C29866-93CC-B997-F536-8B665218FEBD}"/>
          </ac:cxnSpMkLst>
        </pc:cxnChg>
        <pc:cxnChg chg="add">
          <ac:chgData name="Dmitry Zhukov" userId="0706b47b53eb8119" providerId="LiveId" clId="{F10EAE4A-A24C-4E00-BB55-FE87F0BF29A5}" dt="2023-11-05T10:25:02.540" v="453" actId="11529"/>
          <ac:cxnSpMkLst>
            <pc:docMk/>
            <pc:sldMk cId="3931499639" sldId="281"/>
            <ac:cxnSpMk id="27" creationId="{06166BEB-735D-CC09-3A0B-666AA7E00EDA}"/>
          </ac:cxnSpMkLst>
        </pc:cxnChg>
        <pc:cxnChg chg="add">
          <ac:chgData name="Dmitry Zhukov" userId="0706b47b53eb8119" providerId="LiveId" clId="{F10EAE4A-A24C-4E00-BB55-FE87F0BF29A5}" dt="2023-11-05T10:25:51.873" v="461" actId="11529"/>
          <ac:cxnSpMkLst>
            <pc:docMk/>
            <pc:sldMk cId="3931499639" sldId="281"/>
            <ac:cxnSpMk id="29" creationId="{084D571D-5AB9-3A36-2F67-628213182E8C}"/>
          </ac:cxnSpMkLst>
        </pc:cxnChg>
        <pc:cxnChg chg="add">
          <ac:chgData name="Dmitry Zhukov" userId="0706b47b53eb8119" providerId="LiveId" clId="{F10EAE4A-A24C-4E00-BB55-FE87F0BF29A5}" dt="2023-11-05T10:26:03.111" v="462" actId="11529"/>
          <ac:cxnSpMkLst>
            <pc:docMk/>
            <pc:sldMk cId="3931499639" sldId="281"/>
            <ac:cxnSpMk id="31" creationId="{B3062BE4-48DB-3646-7CE3-47413A24F41D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50656420108868E-2"/>
          <c:y val="7.6450249711870921E-2"/>
          <c:w val="0.96669868715978213"/>
          <c:h val="0.9035728006146753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198616980407222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8FD-4BAA-B8E0-BBAD1B1131E2}"/>
                </c:ext>
              </c:extLst>
            </c:dLbl>
            <c:dLbl>
              <c:idx val="1"/>
              <c:layout>
                <c:manualLayout>
                  <c:x val="0"/>
                  <c:y val="-0.2335766423357664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8FD-4BAA-B8E0-BBAD1B1131E2}"/>
                </c:ext>
              </c:extLst>
            </c:dLbl>
            <c:dLbl>
              <c:idx val="2"/>
              <c:layout>
                <c:manualLayout>
                  <c:x val="0"/>
                  <c:y val="-0.2043795620437956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8FD-4BAA-B8E0-BBAD1B1131E2}"/>
                </c:ext>
              </c:extLst>
            </c:dLbl>
            <c:dLbl>
              <c:idx val="3"/>
              <c:layout>
                <c:manualLayout>
                  <c:x val="0"/>
                  <c:y val="-0.1252401075681905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8FD-4BAA-B8E0-BBAD1B1131E2}"/>
                </c:ext>
              </c:extLst>
            </c:dLbl>
            <c:dLbl>
              <c:idx val="4"/>
              <c:layout>
                <c:manualLayout>
                  <c:x val="0"/>
                  <c:y val="-0.2381867076450249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8FD-4BAA-B8E0-BBAD1B1131E2}"/>
                </c:ext>
              </c:extLst>
            </c:dLbl>
            <c:dLbl>
              <c:idx val="5"/>
              <c:layout>
                <c:manualLayout>
                  <c:x val="0"/>
                  <c:y val="-0.2608528620822128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8FD-4BAA-B8E0-BBAD1B1131E2}"/>
                </c:ext>
              </c:extLst>
            </c:dLbl>
            <c:dLbl>
              <c:idx val="6"/>
              <c:layout>
                <c:manualLayout>
                  <c:x val="0"/>
                  <c:y val="-0.4898194391087207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8FD-4BAA-B8E0-BBAD1B1131E2}"/>
                </c:ext>
              </c:extLst>
            </c:dLbl>
            <c:dLbl>
              <c:idx val="7"/>
              <c:layout>
                <c:manualLayout>
                  <c:x val="0"/>
                  <c:y val="-0.44640799077986937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8FD-4BAA-B8E0-BBAD1B1131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3.5710987715000004</c:v>
                </c:pt>
                <c:pt idx="1">
                  <c:v>8.4975570309999995</c:v>
                </c:pt>
                <c:pt idx="2">
                  <c:v>7.2348568520000001</c:v>
                </c:pt>
                <c:pt idx="3">
                  <c:v>3.8030603055000003</c:v>
                </c:pt>
                <c:pt idx="4">
                  <c:v>8.6978277580000007</c:v>
                </c:pt>
                <c:pt idx="5">
                  <c:v>9.6962471649999991</c:v>
                </c:pt>
                <c:pt idx="6">
                  <c:v>19.655921824</c:v>
                </c:pt>
                <c:pt idx="7">
                  <c:v>17.757476690000001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FD-4BAA-B8E0-BBAD1B113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27594072"/>
        <c:axId val="627596424"/>
      </c:barChart>
      <c:catAx>
        <c:axId val="6275940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627596424"/>
        <c:crosses val="min"/>
        <c:auto val="0"/>
        <c:lblAlgn val="ctr"/>
        <c:lblOffset val="100"/>
        <c:noMultiLvlLbl val="0"/>
      </c:catAx>
      <c:valAx>
        <c:axId val="627596424"/>
        <c:scaling>
          <c:orientation val="minMax"/>
          <c:max val="19.65592182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275940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70440251572327E-2"/>
          <c:y val="3.270440251572327E-2"/>
          <c:w val="0.93459119496855336"/>
          <c:h val="0.93459119496855336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pattFill prst="lt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923-40FC-B30E-07EBCE57E4B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923-40FC-B30E-07EBCE57E4B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923-40FC-B30E-07EBCE57E4BF}"/>
              </c:ext>
            </c:extLst>
          </c:dPt>
          <c:dPt>
            <c:idx val="3"/>
            <c:bubble3D val="0"/>
            <c:spPr>
              <a:solidFill>
                <a:srgbClr val="FDAF9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923-40FC-B30E-07EBCE57E4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4923-40FC-B30E-07EBCE57E4BF}"/>
              </c:ext>
            </c:extLst>
          </c:dPt>
          <c:dLbls>
            <c:dLbl>
              <c:idx val="1"/>
              <c:layout>
                <c:manualLayout>
                  <c:x val="-0.16037735849056603"/>
                  <c:y val="-6.98113207547169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923-40FC-B30E-07EBCE57E4BF}"/>
                </c:ext>
              </c:extLst>
            </c:dLbl>
            <c:dLbl>
              <c:idx val="2"/>
              <c:layout>
                <c:manualLayout>
                  <c:x val="-0.11132075471698114"/>
                  <c:y val="-0.13207547169811321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923-40FC-B30E-07EBCE57E4BF}"/>
                </c:ext>
              </c:extLst>
            </c:dLbl>
            <c:dLbl>
              <c:idx val="3"/>
              <c:layout>
                <c:manualLayout>
                  <c:x val="-6.4150943396226415E-2"/>
                  <c:y val="-0.16666666666666666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923-40FC-B30E-07EBCE57E4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77.08235305779148</c:v>
                </c:pt>
                <c:pt idx="1">
                  <c:v>8.6535951454283051</c:v>
                </c:pt>
                <c:pt idx="2">
                  <c:v>6.0048418305458426</c:v>
                </c:pt>
                <c:pt idx="3">
                  <c:v>4.6899748900743159</c:v>
                </c:pt>
                <c:pt idx="4">
                  <c:v>3.5692350761600578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23-40FC-B30E-07EBCE57E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70440251572327E-2"/>
          <c:y val="3.270440251572327E-2"/>
          <c:w val="0.93459119496855336"/>
          <c:h val="0.93459119496855336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pattFill prst="lt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9F4-420F-9499-ADC420156FC7}"/>
              </c:ext>
            </c:extLst>
          </c:dPt>
          <c:dPt>
            <c:idx val="1"/>
            <c:bubble3D val="0"/>
            <c:spPr>
              <a:solidFill>
                <a:srgbClr val="FDAF9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9F4-420F-9499-ADC420156FC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39F4-420F-9499-ADC420156FC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9F4-420F-9499-ADC420156F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39F4-420F-9499-ADC420156FC7}"/>
              </c:ext>
            </c:extLst>
          </c:dPt>
          <c:dLbls>
            <c:dLbl>
              <c:idx val="1"/>
              <c:layout>
                <c:manualLayout>
                  <c:x val="-0.14213836477987421"/>
                  <c:y val="-6.855345911949685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9F4-420F-9499-ADC420156FC7}"/>
                </c:ext>
              </c:extLst>
            </c:dLbl>
            <c:dLbl>
              <c:idx val="2"/>
              <c:layout>
                <c:manualLayout>
                  <c:x val="-9.2452830188679239E-2"/>
                  <c:y val="-0.1490566037735849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9F4-420F-9499-ADC420156F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76.284514357170309</c:v>
                </c:pt>
                <c:pt idx="1">
                  <c:v>11.394971446565792</c:v>
                </c:pt>
                <c:pt idx="2">
                  <c:v>6.8366872667828291</c:v>
                </c:pt>
                <c:pt idx="3">
                  <c:v>2.6605112021940371</c:v>
                </c:pt>
                <c:pt idx="4">
                  <c:v>2.8233157272870351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F4-420F-9499-ADC420156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06AC-947F-45B2-9736-8FD88C748BD4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D6BD-6986-4E13-B664-658970F17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6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28216-3B1E-4E7A-9558-D0D4925330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6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9BC0-ECA9-4212-A31E-C5BA007FAE26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CDE-8542-4BBB-B0CB-0046DFF9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4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9BC0-ECA9-4212-A31E-C5BA007FAE26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CDE-8542-4BBB-B0CB-0046DFF9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7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9BC0-ECA9-4212-A31E-C5BA007FAE26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CDE-8542-4BBB-B0CB-0046DFF9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0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9BC0-ECA9-4212-A31E-C5BA007FAE26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CDE-8542-4BBB-B0CB-0046DFF9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5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9BC0-ECA9-4212-A31E-C5BA007FAE26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CDE-8542-4BBB-B0CB-0046DFF9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9BC0-ECA9-4212-A31E-C5BA007FAE26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CDE-8542-4BBB-B0CB-0046DFF9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2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9BC0-ECA9-4212-A31E-C5BA007FAE26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CDE-8542-4BBB-B0CB-0046DFF9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9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9BC0-ECA9-4212-A31E-C5BA007FAE26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CDE-8542-4BBB-B0CB-0046DFF9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0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9BC0-ECA9-4212-A31E-C5BA007FAE26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CDE-8542-4BBB-B0CB-0046DFF9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7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9BC0-ECA9-4212-A31E-C5BA007FAE26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CDE-8542-4BBB-B0CB-0046DFF9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2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9BC0-ECA9-4212-A31E-C5BA007FAE26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CDE-8542-4BBB-B0CB-0046DFF9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7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79BC0-ECA9-4212-A31E-C5BA007FAE26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CCDE-8542-4BBB-B0CB-0046DFF9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chart" Target="../charts/chart3.xml"/><Relationship Id="rId21" Type="http://schemas.openxmlformats.org/officeDocument/2006/relationships/tags" Target="../tags/tag27.xml"/><Relationship Id="rId34" Type="http://schemas.openxmlformats.org/officeDocument/2006/relationships/oleObject" Target="../embeddings/oleObject4.bin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slideLayout" Target="../slideLayouts/slideLayout2.xml"/><Relationship Id="rId38" Type="http://schemas.openxmlformats.org/officeDocument/2006/relationships/chart" Target="../charts/chart2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chart" Target="../charts/chart1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image" Target="../media/image4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image" Target="../media/image3.emf"/><Relationship Id="rId8" Type="http://schemas.openxmlformats.org/officeDocument/2006/relationships/tags" Target="../tags/tag14.xml"/><Relationship Id="rId3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292" y="2929519"/>
            <a:ext cx="9697565" cy="13558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Проблемы</a:t>
            </a:r>
            <a:r>
              <a:rPr lang="en-US" sz="1996" b="1" dirty="0">
                <a:solidFill>
                  <a:schemeClr val="accent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ru-KZ" sz="1996" b="1" dirty="0">
                <a:solidFill>
                  <a:schemeClr val="accent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и возможности</a:t>
            </a:r>
            <a:endParaRPr lang="en-US" sz="1996" b="1" dirty="0">
              <a:solidFill>
                <a:schemeClr val="accent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рынка крепких алкогольных напитков </a:t>
            </a:r>
            <a:endParaRPr lang="en-US" sz="1996" b="1" dirty="0">
              <a:solidFill>
                <a:schemeClr val="accent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0" b="14310"/>
          <a:stretch/>
        </p:blipFill>
        <p:spPr>
          <a:xfrm>
            <a:off x="7967683" y="3724178"/>
            <a:ext cx="2863843" cy="3129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5" y="133628"/>
            <a:ext cx="4525147" cy="17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4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Объект 12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7731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125" name="Объект 12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731" y="1441"/>
                        <a:ext cx="144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2"/>
            </p:custDataLst>
          </p:nvPr>
        </p:nvSpPr>
        <p:spPr>
          <a:xfrm>
            <a:off x="1246291" y="1"/>
            <a:ext cx="144015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27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33" y="147255"/>
            <a:ext cx="8881470" cy="738279"/>
          </a:xfrm>
          <a:prstGeom prst="rect">
            <a:avLst/>
          </a:prstGeom>
        </p:spPr>
      </p:pic>
      <p:sp>
        <p:nvSpPr>
          <p:cNvPr id="41" name="Подзаголовок 2"/>
          <p:cNvSpPr txBox="1">
            <a:spLocks/>
          </p:cNvSpPr>
          <p:nvPr/>
        </p:nvSpPr>
        <p:spPr>
          <a:xfrm>
            <a:off x="1720157" y="117075"/>
            <a:ext cx="6970332" cy="79863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33" b="1" dirty="0">
              <a:solidFill>
                <a:schemeClr val="accent5"/>
              </a:solidFill>
              <a:latin typeface="Georgia" panose="02040502050405020303" pitchFamily="18" charset="0"/>
              <a:ea typeface="Myriad Pro Semibold" charset="0"/>
              <a:cs typeface="Myriad Pro Semibold" charset="0"/>
            </a:endParaRPr>
          </a:p>
          <a:p>
            <a:pPr marL="0" indent="0" defTabSz="82954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KZ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Предложение мер для </a:t>
            </a:r>
            <a:r>
              <a:rPr lang="ru-RU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увеличения экспорта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3341" y="6598860"/>
            <a:ext cx="2182369" cy="365125"/>
          </a:xfrm>
        </p:spPr>
        <p:txBody>
          <a:bodyPr/>
          <a:lstStyle/>
          <a:p>
            <a:fld id="{A7A9BD90-852C-CB4E-AC4D-B73D7169DF75}" type="slidenum">
              <a:rPr lang="ru-RU" smtClean="0"/>
              <a:t>10</a:t>
            </a:fld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097280" y="945894"/>
            <a:ext cx="9848430" cy="4909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KZ" dirty="0">
                <a:solidFill>
                  <a:schemeClr val="accent5">
                    <a:lumMod val="50000"/>
                  </a:schemeClr>
                </a:solidFill>
              </a:rPr>
              <a:t>Экспорт из Казахстана в СЭЗ Хоргос не должен облагаться акцизом.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KZ" dirty="0">
                <a:solidFill>
                  <a:schemeClr val="accent5">
                    <a:lumMod val="50000"/>
                  </a:schemeClr>
                </a:solidFill>
              </a:rPr>
              <a:t>Необходимо убрать обеспечительный взнос для производителей: даже при введении пост-оплаты, производители будут обязаны продолжать вносить обеспечительный платёж (30% от МРП), что делает бессмысленным введение пост-оплаты.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KZ" dirty="0">
                <a:solidFill>
                  <a:schemeClr val="accent5">
                    <a:lumMod val="50000"/>
                  </a:schemeClr>
                </a:solidFill>
              </a:rPr>
              <a:t>Внести изменения в понятие «реализация»: текущая редакция НК предполагает возникновение обязательства при любом перемещении алкогольной продукции с адреса производства. Эта норма ограничивает возможности экспорта и переработки! 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KZ" dirty="0">
                <a:solidFill>
                  <a:schemeClr val="accent5">
                    <a:lumMod val="50000"/>
                  </a:schemeClr>
                </a:solidFill>
              </a:rPr>
              <a:t>Хранение алкогольной продукции на складе по другому юридическому адресу облагается акцизом (перемещение с адреса производства): невозможно создание складов консолидации для экспорта. Склады консолидации создаются торговыми компаниями для формирования ассортимента алкогольной продукции разных производителей для последующего экспорта.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KZ" dirty="0">
                <a:solidFill>
                  <a:schemeClr val="accent5">
                    <a:lumMod val="50000"/>
                  </a:schemeClr>
                </a:solidFill>
              </a:rPr>
              <a:t>Освобождение от акциза при экспорте трейдером: зачёт уплаченного акциза за товар, произведённый для внутренней реализации при экспорте трейдером. Возможно при переходе на системы индивидуальной идентификации товарных единиц.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KZ" dirty="0">
                <a:solidFill>
                  <a:schemeClr val="accent5">
                    <a:lumMod val="50000"/>
                  </a:schemeClr>
                </a:solidFill>
              </a:rPr>
              <a:t>Фискальные меры стимуляции экспорта и инвестиций: зачёт КПН, акцизов при условии использования местного сырья.</a:t>
            </a:r>
          </a:p>
        </p:txBody>
      </p:sp>
    </p:spTree>
    <p:extLst>
      <p:ext uri="{BB962C8B-B14F-4D97-AF65-F5344CB8AC3E}">
        <p14:creationId xmlns:p14="http://schemas.microsoft.com/office/powerpoint/2010/main" val="278933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33" y="147255"/>
            <a:ext cx="8881470" cy="738279"/>
          </a:xfrm>
          <a:prstGeom prst="rect">
            <a:avLst/>
          </a:prstGeom>
        </p:spPr>
      </p:pic>
      <p:sp>
        <p:nvSpPr>
          <p:cNvPr id="41" name="Подзаголовок 2"/>
          <p:cNvSpPr txBox="1">
            <a:spLocks/>
          </p:cNvSpPr>
          <p:nvPr/>
        </p:nvSpPr>
        <p:spPr>
          <a:xfrm>
            <a:off x="1720157" y="117075"/>
            <a:ext cx="6970332" cy="79863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633" b="1" dirty="0">
              <a:solidFill>
                <a:schemeClr val="accent5"/>
              </a:solidFill>
              <a:latin typeface="Georgia" panose="02040502050405020303" pitchFamily="18" charset="0"/>
              <a:ea typeface="Myriad Pro Semibold" charset="0"/>
              <a:cs typeface="Myriad Pro Semibold" charset="0"/>
            </a:endParaRPr>
          </a:p>
          <a:p>
            <a:pPr marL="0" indent="0" defTabSz="82954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Предлагаемые решения</a:t>
            </a:r>
            <a:endParaRPr lang="en-US" sz="1633" b="1" dirty="0">
              <a:solidFill>
                <a:schemeClr val="accent5"/>
              </a:solidFill>
              <a:latin typeface="Georgia" panose="02040502050405020303" pitchFamily="18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BD90-852C-CB4E-AC4D-B73D7169DF75}" type="slidenum">
              <a:rPr lang="ru-RU" smtClean="0"/>
              <a:t>11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89347" y="1659554"/>
            <a:ext cx="3102562" cy="31838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27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9346" y="1010941"/>
            <a:ext cx="6270441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Усиление мер государственного контроля за оборотом алкогольной продукции для предотвращения угрозы жизни и здоровью населения из-за некачественного или поддельного продукта</a:t>
            </a:r>
            <a:r>
              <a:rPr lang="ru-KZ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через Технический Регламент.</a:t>
            </a:r>
            <a:endParaRPr lang="ru-RU" sz="127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19748" y="1030176"/>
            <a:ext cx="2547367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Усиление мер государственного контроля и пропаганда здорового образа жизни </a:t>
            </a:r>
            <a:endParaRPr lang="en-US" sz="127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10" y="1030175"/>
            <a:ext cx="653171" cy="65317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414023" y="5232492"/>
            <a:ext cx="6970332" cy="356941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52" b="1" dirty="0">
              <a:solidFill>
                <a:schemeClr val="accent5"/>
              </a:solidFill>
              <a:latin typeface="Georgia" panose="02040502050405020303" pitchFamily="18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10" y="2008038"/>
            <a:ext cx="653171" cy="653171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119748" y="2090995"/>
            <a:ext cx="2547367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2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Ужесточение системы лицензирования</a:t>
            </a:r>
            <a:endParaRPr lang="en-US" sz="1452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89345" y="1906164"/>
            <a:ext cx="6270441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Ужесточение системы лицензирования розничной и оптовой торговли крепким алкоголем</a:t>
            </a:r>
            <a:r>
              <a:rPr lang="en-US" sz="1270" dirty="0"/>
              <a:t>. </a:t>
            </a:r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Например, после неоднократных нарушений (торговля суррогатом), запрет выдачи лицензии на розничную торговлю для конкретной торговой точки, как мера по обеспечению права населения на качественный продукт.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10" y="2985902"/>
            <a:ext cx="653171" cy="65317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2119748" y="3034541"/>
            <a:ext cx="2547367" cy="5392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52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Научный подход для ставок акцизов и МРЦ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589346" y="2898348"/>
            <a:ext cx="6270441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Установление научного подхода при установлении ставок акцизов и МРЦ по мере роста доходов населения на основе мониторинга и статистических данных.  Основная цель данной меры – переход потребителей на </a:t>
            </a:r>
            <a:r>
              <a:rPr lang="ru-KZ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плодовые вина,</a:t>
            </a:r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пиво, другие слабоалкогольные продукты, премиумизацию потребления.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589346" y="3963765"/>
            <a:ext cx="6270441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Законодательное определение понятий виноградного вина, коньяка, и других алкогольных напитков, полученных путём брожения и дистилляции, без добавления ректифицированного спирта, для отличия псевдо-вин, коньяков и пр. для справедливого налогообложения</a:t>
            </a:r>
            <a:r>
              <a:rPr lang="ru-KZ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– скорейшее принятие ТР.</a:t>
            </a:r>
            <a:endParaRPr lang="ru-RU" sz="127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19748" y="4061045"/>
            <a:ext cx="2547367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2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Законодательное определение понятий</a:t>
            </a:r>
            <a:endParaRPr lang="en-US" sz="1452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10" y="3963765"/>
            <a:ext cx="653171" cy="65317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2119748" y="4999996"/>
            <a:ext cx="2547367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2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Введение пост-оплаты акциза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589345" y="4941628"/>
            <a:ext cx="6270441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Введение пост-оплаты по </a:t>
            </a:r>
            <a:r>
              <a:rPr lang="ru-RU" sz="1270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определ</a:t>
            </a:r>
            <a:r>
              <a:rPr lang="ru-KZ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ё</a:t>
            </a:r>
            <a:r>
              <a:rPr lang="ru-RU" sz="1270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нным</a:t>
            </a:r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критерия (по размеру уплаченных налогов, отсутствия налоговой задолженности, срока действия лицензии на производство, размера активов, </a:t>
            </a:r>
            <a:r>
              <a:rPr lang="ru-RU" sz="1270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обь</a:t>
            </a:r>
            <a:r>
              <a:rPr lang="ru-KZ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ё</a:t>
            </a:r>
            <a:r>
              <a:rPr lang="ru-RU" sz="1270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ма</a:t>
            </a:r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выпускаемой продукции и т.д.).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10" y="4941628"/>
            <a:ext cx="653171" cy="653171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2119748" y="5851394"/>
            <a:ext cx="2547367" cy="7627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52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Увеличение финансирования и технического оснащения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589345" y="5919490"/>
            <a:ext cx="6270441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Увеличение финансирования и технического оснащения контролирующих органов.</a:t>
            </a:r>
            <a:r>
              <a:rPr lang="ru-KZ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Создание сети пищевых лабораторий, базы данных изотопов и пр.</a:t>
            </a:r>
            <a:endParaRPr lang="ru-RU" sz="127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10" y="5919490"/>
            <a:ext cx="653171" cy="653171"/>
          </a:xfrm>
          <a:prstGeom prst="rect">
            <a:avLst/>
          </a:prstGeom>
        </p:spPr>
      </p:pic>
      <p:cxnSp>
        <p:nvCxnSpPr>
          <p:cNvPr id="55" name="Прямая соединительная линия 54"/>
          <p:cNvCxnSpPr/>
          <p:nvPr/>
        </p:nvCxnSpPr>
        <p:spPr>
          <a:xfrm>
            <a:off x="1572564" y="1894056"/>
            <a:ext cx="89811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572564" y="2844555"/>
            <a:ext cx="89811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572564" y="3881464"/>
            <a:ext cx="89811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572564" y="4883809"/>
            <a:ext cx="89811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572564" y="5773823"/>
            <a:ext cx="89811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96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Объект 12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7731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125" name="Объект 12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731" y="1441"/>
                        <a:ext cx="144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2"/>
            </p:custDataLst>
          </p:nvPr>
        </p:nvSpPr>
        <p:spPr>
          <a:xfrm>
            <a:off x="1246291" y="1"/>
            <a:ext cx="144015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27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69" y="59063"/>
            <a:ext cx="8881470" cy="738279"/>
          </a:xfrm>
          <a:prstGeom prst="rect">
            <a:avLst/>
          </a:prstGeom>
        </p:spPr>
      </p:pic>
      <p:sp>
        <p:nvSpPr>
          <p:cNvPr id="41" name="Подзаголовок 2"/>
          <p:cNvSpPr txBox="1">
            <a:spLocks/>
          </p:cNvSpPr>
          <p:nvPr/>
        </p:nvSpPr>
        <p:spPr>
          <a:xfrm>
            <a:off x="486382" y="219124"/>
            <a:ext cx="8424154" cy="736526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KZ" sz="2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История борьбы за социально-ответственную отрасль крепкого алкоголя</a:t>
            </a:r>
            <a:endParaRPr lang="ru-RU" sz="20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3341" y="6598860"/>
            <a:ext cx="2182369" cy="365125"/>
          </a:xfrm>
        </p:spPr>
        <p:txBody>
          <a:bodyPr/>
          <a:lstStyle/>
          <a:p>
            <a:fld id="{A7A9BD90-852C-CB4E-AC4D-B73D7169DF75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F35E9-34CA-F068-3F3F-D4C210E646B1}"/>
              </a:ext>
            </a:extLst>
          </p:cNvPr>
          <p:cNvSpPr txBox="1"/>
          <p:nvPr/>
        </p:nvSpPr>
        <p:spPr>
          <a:xfrm>
            <a:off x="598236" y="1844426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800" b="1" dirty="0">
                <a:solidFill>
                  <a:srgbClr val="0070C0"/>
                </a:solidFill>
              </a:rPr>
              <a:t>2018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311D7-5DEB-A980-3F4D-CC4A630B0083}"/>
              </a:ext>
            </a:extLst>
          </p:cNvPr>
          <p:cNvSpPr txBox="1"/>
          <p:nvPr/>
        </p:nvSpPr>
        <p:spPr>
          <a:xfrm>
            <a:off x="-48653" y="2441641"/>
            <a:ext cx="2616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dirty="0"/>
              <a:t>Создание ассоциации</a:t>
            </a:r>
          </a:p>
          <a:p>
            <a:pPr algn="ctr"/>
            <a:r>
              <a:rPr lang="en-US" dirty="0"/>
              <a:t>QazSpirits</a:t>
            </a:r>
            <a:r>
              <a:rPr lang="ru-KZ" dirty="0"/>
              <a:t>, начало консолидации ответственных производителей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08606-FD44-8EA8-5296-EE60A5D3281C}"/>
              </a:ext>
            </a:extLst>
          </p:cNvPr>
          <p:cNvSpPr txBox="1"/>
          <p:nvPr/>
        </p:nvSpPr>
        <p:spPr>
          <a:xfrm>
            <a:off x="2962049" y="1844426"/>
            <a:ext cx="13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800" b="1" dirty="0">
                <a:solidFill>
                  <a:srgbClr val="0070C0"/>
                </a:solidFill>
              </a:rPr>
              <a:t>201</a:t>
            </a:r>
            <a:r>
              <a:rPr lang="en-US" sz="28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73BBB-8395-3E37-E69D-DAF7C9961381}"/>
              </a:ext>
            </a:extLst>
          </p:cNvPr>
          <p:cNvSpPr txBox="1"/>
          <p:nvPr/>
        </p:nvSpPr>
        <p:spPr>
          <a:xfrm>
            <a:off x="2295718" y="2441641"/>
            <a:ext cx="2636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dirty="0"/>
              <a:t>Предложение Ассоциации о </a:t>
            </a:r>
            <a:r>
              <a:rPr lang="ru-KZ" b="1" dirty="0"/>
              <a:t>реформе</a:t>
            </a:r>
            <a:r>
              <a:rPr lang="ru-KZ" dirty="0"/>
              <a:t> алкогольной отрасли на основе </a:t>
            </a:r>
            <a:r>
              <a:rPr lang="ru-KZ" b="1" dirty="0"/>
              <a:t>социально-этического</a:t>
            </a:r>
            <a:r>
              <a:rPr lang="ru-KZ" dirty="0"/>
              <a:t> подхода на основе всеобъемлющего анализа и доклада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15D03-B436-1B9E-4DBC-E67AAE71588D}"/>
              </a:ext>
            </a:extLst>
          </p:cNvPr>
          <p:cNvSpPr txBox="1"/>
          <p:nvPr/>
        </p:nvSpPr>
        <p:spPr>
          <a:xfrm>
            <a:off x="5136186" y="1841178"/>
            <a:ext cx="224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800" b="1" dirty="0">
                <a:solidFill>
                  <a:srgbClr val="0070C0"/>
                </a:solidFill>
              </a:rPr>
              <a:t>2020-2021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35AE3-5981-CAC6-5994-D7C35AD84EB3}"/>
              </a:ext>
            </a:extLst>
          </p:cNvPr>
          <p:cNvSpPr txBox="1"/>
          <p:nvPr/>
        </p:nvSpPr>
        <p:spPr>
          <a:xfrm>
            <a:off x="4938403" y="2438393"/>
            <a:ext cx="26167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dirty="0"/>
              <a:t>Координированная работа отрасли и госорганов по снижению предпосылок к нелегальному обороту, выявлению и прекращению нелегальных производств. Снижение нелегального оборота на 10-15% ежегодно.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21D13-8C14-F42B-5EF5-0DDE00A61144}"/>
              </a:ext>
            </a:extLst>
          </p:cNvPr>
          <p:cNvSpPr txBox="1"/>
          <p:nvPr/>
        </p:nvSpPr>
        <p:spPr>
          <a:xfrm>
            <a:off x="7516227" y="1837933"/>
            <a:ext cx="224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800" b="1" dirty="0">
                <a:solidFill>
                  <a:srgbClr val="0070C0"/>
                </a:solidFill>
              </a:rPr>
              <a:t>2022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9B2D10-7C17-EC00-80EF-6A2A669112D7}"/>
              </a:ext>
            </a:extLst>
          </p:cNvPr>
          <p:cNvSpPr txBox="1"/>
          <p:nvPr/>
        </p:nvSpPr>
        <p:spPr>
          <a:xfrm>
            <a:off x="7383276" y="2435148"/>
            <a:ext cx="2435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dirty="0"/>
              <a:t>Обрушение нелегального рынка, рост отечественного производства и импорта.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AA74D-0322-2F02-C676-13F1BA18E8A7}"/>
              </a:ext>
            </a:extLst>
          </p:cNvPr>
          <p:cNvSpPr txBox="1"/>
          <p:nvPr/>
        </p:nvSpPr>
        <p:spPr>
          <a:xfrm>
            <a:off x="9818453" y="1844413"/>
            <a:ext cx="224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800" b="1" dirty="0">
                <a:solidFill>
                  <a:srgbClr val="0070C0"/>
                </a:solidFill>
              </a:rPr>
              <a:t>2023-...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E51E3-DD6A-4474-EB54-A525D36DFBD5}"/>
              </a:ext>
            </a:extLst>
          </p:cNvPr>
          <p:cNvSpPr txBox="1"/>
          <p:nvPr/>
        </p:nvSpPr>
        <p:spPr>
          <a:xfrm>
            <a:off x="9591486" y="2441628"/>
            <a:ext cx="26167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dirty="0"/>
              <a:t>Необходимость экспортного развития на фоне снижения внутреннего потребления, изменение подходов к регулированию для стимуляции переработки.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9C14778-E43A-6788-EDE2-AD7C0633188F}"/>
              </a:ext>
            </a:extLst>
          </p:cNvPr>
          <p:cNvSpPr/>
          <p:nvPr/>
        </p:nvSpPr>
        <p:spPr>
          <a:xfrm>
            <a:off x="2071991" y="1935806"/>
            <a:ext cx="629018" cy="3475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C939FD-4D5F-F0DC-47DD-6F5320819088}"/>
              </a:ext>
            </a:extLst>
          </p:cNvPr>
          <p:cNvSpPr/>
          <p:nvPr/>
        </p:nvSpPr>
        <p:spPr>
          <a:xfrm>
            <a:off x="9276977" y="1965602"/>
            <a:ext cx="629018" cy="3475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201D45E-D354-636E-DAD9-F4DD4B665EF3}"/>
              </a:ext>
            </a:extLst>
          </p:cNvPr>
          <p:cNvSpPr/>
          <p:nvPr/>
        </p:nvSpPr>
        <p:spPr>
          <a:xfrm>
            <a:off x="7240635" y="1951015"/>
            <a:ext cx="629018" cy="3475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844E1C3-E88B-6B82-4C0D-0FB9668200C7}"/>
              </a:ext>
            </a:extLst>
          </p:cNvPr>
          <p:cNvSpPr/>
          <p:nvPr/>
        </p:nvSpPr>
        <p:spPr>
          <a:xfrm>
            <a:off x="4479600" y="1951015"/>
            <a:ext cx="629018" cy="3475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6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7731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731" y="1441"/>
                        <a:ext cx="144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2"/>
            </p:custDataLst>
          </p:nvPr>
        </p:nvSpPr>
        <p:spPr>
          <a:xfrm>
            <a:off x="1246291" y="1"/>
            <a:ext cx="144015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998" dirty="0">
              <a:sym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33" y="147255"/>
            <a:ext cx="8881470" cy="738279"/>
          </a:xfrm>
          <a:prstGeom prst="rect">
            <a:avLst/>
          </a:prstGeom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1720157" y="272612"/>
            <a:ext cx="6970332" cy="79863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KZ" sz="1633" b="1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Технологическая схема производства зернового спирта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27B0F9-D5D0-5785-42AA-77D4FFAE0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89" y="1071251"/>
            <a:ext cx="9688043" cy="55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1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7731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731" y="1441"/>
                        <a:ext cx="144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2"/>
            </p:custDataLst>
          </p:nvPr>
        </p:nvSpPr>
        <p:spPr>
          <a:xfrm>
            <a:off x="1246291" y="1"/>
            <a:ext cx="144015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270" dirty="0">
              <a:sym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25" y="147255"/>
            <a:ext cx="8881470" cy="73827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03212" y="6548758"/>
            <a:ext cx="2182369" cy="365125"/>
          </a:xfrm>
        </p:spPr>
        <p:txBody>
          <a:bodyPr/>
          <a:lstStyle/>
          <a:p>
            <a:fld id="{A7A9BD90-852C-CB4E-AC4D-B73D7169DF75}" type="slidenum">
              <a:rPr lang="ru-RU" smtClean="0"/>
              <a:t>4</a:t>
            </a:fld>
            <a:endParaRPr lang="ru-RU" dirty="0"/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1720157" y="388400"/>
            <a:ext cx="7691791" cy="79863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 </a:t>
            </a:r>
            <a:r>
              <a:rPr lang="ru-KZ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Барда – ценный продукт спиртового производства</a:t>
            </a:r>
            <a:endParaRPr lang="ru-RU" sz="1633" b="1" dirty="0">
              <a:solidFill>
                <a:schemeClr val="accent5"/>
              </a:solidFill>
              <a:latin typeface="Georgia" panose="02040502050405020303" pitchFamily="18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339506-0EA0-3E31-7EAD-C0AA955B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9" y="1187039"/>
            <a:ext cx="4507114" cy="388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B7A1FE-2841-8931-2439-AB90692659DD}"/>
              </a:ext>
            </a:extLst>
          </p:cNvPr>
          <p:cNvSpPr txBox="1"/>
          <p:nvPr/>
        </p:nvSpPr>
        <p:spPr>
          <a:xfrm>
            <a:off x="4649822" y="1027237"/>
            <a:ext cx="649807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b="0" i="0" dirty="0">
                <a:solidFill>
                  <a:srgbClr val="000000"/>
                </a:solidFill>
                <a:effectLst/>
              </a:rPr>
              <a:t>Сухая барда – ценный кормовой продукт, обогащённый по белку до 30-40%, который необходим для нормального роста скота. Помимо белка в сухой барде присутствуют также жиры, клетчатка, витамины А, В, Е и К. </a:t>
            </a:r>
          </a:p>
          <a:p>
            <a:pPr algn="just"/>
            <a:endParaRPr lang="ru-KZ" dirty="0">
              <a:solidFill>
                <a:srgbClr val="000000"/>
              </a:solidFill>
            </a:endParaRPr>
          </a:p>
          <a:p>
            <a:pPr algn="just"/>
            <a:r>
              <a:rPr lang="ru-KZ" b="0" i="0" dirty="0">
                <a:solidFill>
                  <a:srgbClr val="000000"/>
                </a:solidFill>
                <a:effectLst/>
              </a:rPr>
              <a:t>Сухая зерновая барда используется как компонент, входящий в корм для свиней, коров, птиц и рыб. Добавление к корму сухой зерновой барды позволяет </a:t>
            </a:r>
            <a:r>
              <a:rPr lang="ru-KZ" b="1" i="0" dirty="0">
                <a:solidFill>
                  <a:srgbClr val="000000"/>
                </a:solidFill>
                <a:effectLst/>
              </a:rPr>
              <a:t>увеличить</a:t>
            </a:r>
            <a:r>
              <a:rPr lang="ru-KZ" b="0" i="0" dirty="0">
                <a:solidFill>
                  <a:srgbClr val="000000"/>
                </a:solidFill>
                <a:effectLst/>
              </a:rPr>
              <a:t> продуктивность скота, удои молока, яйценоскость. </a:t>
            </a:r>
          </a:p>
          <a:p>
            <a:pPr algn="just"/>
            <a:endParaRPr lang="ru-KZ" dirty="0">
              <a:solidFill>
                <a:srgbClr val="000000"/>
              </a:solidFill>
            </a:endParaRPr>
          </a:p>
          <a:p>
            <a:pPr algn="just"/>
            <a:r>
              <a:rPr lang="ru-KZ" b="0" i="0" dirty="0">
                <a:solidFill>
                  <a:srgbClr val="000000"/>
                </a:solidFill>
                <a:effectLst/>
              </a:rPr>
              <a:t>Введение в рацион сухой зерновой барды </a:t>
            </a:r>
            <a:r>
              <a:rPr lang="ru-KZ" b="1" i="0" dirty="0">
                <a:solidFill>
                  <a:srgbClr val="000000"/>
                </a:solidFill>
                <a:effectLst/>
              </a:rPr>
              <a:t>позволит заменить кормовые дрожжи, шроты, а также существенно снизить расход зерновых компонентов</a:t>
            </a:r>
            <a:r>
              <a:rPr lang="ru-KZ" b="0" i="0" dirty="0">
                <a:solidFill>
                  <a:srgbClr val="000000"/>
                </a:solidFill>
                <a:effectLst/>
              </a:rPr>
              <a:t>. Кормовая ценность зерновой барды составляет 0,5-0,8 кормовых единиц на 1 дал (примечание: 1 дал (декалитр) = 10 л (литрам)) жидкой барды или 50-80 кг корм. ед./м</a:t>
            </a:r>
            <a:r>
              <a:rPr lang="ru-KZ" b="0" i="0" baseline="30000" dirty="0">
                <a:solidFill>
                  <a:srgbClr val="000000"/>
                </a:solidFill>
                <a:effectLst/>
              </a:rPr>
              <a:t>3</a:t>
            </a:r>
            <a:r>
              <a:rPr lang="ru-KZ" b="0" i="0" dirty="0">
                <a:solidFill>
                  <a:srgbClr val="000000"/>
                </a:solidFill>
                <a:effectLst/>
              </a:rPr>
              <a:t>, в зависимости от состава перерабатываемого сырья. Содержание переваримого протеина в такой барде составляет </a:t>
            </a:r>
            <a:r>
              <a:rPr lang="ru-KZ" b="1" i="0" dirty="0">
                <a:solidFill>
                  <a:srgbClr val="000000"/>
                </a:solidFill>
                <a:effectLst/>
              </a:rPr>
              <a:t>более 180 грамм на одну кормовую единицу</a:t>
            </a:r>
            <a:r>
              <a:rPr lang="ru-KZ" b="0" i="0" dirty="0">
                <a:solidFill>
                  <a:srgbClr val="000000"/>
                </a:solidFill>
                <a:effectLst/>
              </a:rPr>
              <a:t> при средней норме 80-120 г/корм. ед.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09872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7731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4" imgW="473" imgH="476" progId="TCLayout.ActiveDocument.1">
                  <p:embed/>
                </p:oleObj>
              </mc:Choice>
              <mc:Fallback>
                <p:oleObj name="Слайд think-cell" r:id="rId34" imgW="473" imgH="476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247731" y="1441"/>
                        <a:ext cx="144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2"/>
            </p:custDataLst>
          </p:nvPr>
        </p:nvSpPr>
        <p:spPr>
          <a:xfrm>
            <a:off x="1246291" y="1"/>
            <a:ext cx="144015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27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25" y="147255"/>
            <a:ext cx="8881470" cy="73827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03212" y="6548758"/>
            <a:ext cx="2182369" cy="365125"/>
          </a:xfrm>
        </p:spPr>
        <p:txBody>
          <a:bodyPr/>
          <a:lstStyle/>
          <a:p>
            <a:fld id="{A7A9BD90-852C-CB4E-AC4D-B73D7169DF75}" type="slidenum">
              <a:rPr lang="ru-RU" smtClean="0"/>
              <a:t>5</a:t>
            </a:fld>
            <a:endParaRPr lang="ru-RU" dirty="0"/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1720157" y="215582"/>
            <a:ext cx="7691791" cy="79863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 </a:t>
            </a:r>
            <a:r>
              <a:rPr lang="ru-RU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Импорт коньяка и прочих спиртовых настоек, полученных </a:t>
            </a:r>
            <a:br>
              <a:rPr lang="en-US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</a:br>
            <a:r>
              <a:rPr lang="ru-RU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в результате дистилляции выжимок винограда</a:t>
            </a:r>
            <a:r>
              <a:rPr lang="en-US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614925" y="6518083"/>
            <a:ext cx="8810843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98" i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Источник: КС МНЭ РК, КГД МФ РК, анализ </a:t>
            </a:r>
            <a:r>
              <a:rPr lang="en-US" sz="998" i="1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QazSpirits</a:t>
            </a:r>
            <a:endParaRPr lang="en-US" sz="998" i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7" name="Chart 3"/>
          <p:cNvGraphicFramePr/>
          <p:nvPr>
            <p:custDataLst>
              <p:tags r:id="rId3"/>
            </p:custDataLst>
          </p:nvPr>
        </p:nvGraphicFramePr>
        <p:xfrm>
          <a:off x="1645213" y="1502079"/>
          <a:ext cx="4497592" cy="374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cxnSp>
        <p:nvCxnSpPr>
          <p:cNvPr id="12" name="Прямая соединительная линия 11"/>
          <p:cNvCxnSpPr/>
          <p:nvPr>
            <p:custDataLst>
              <p:tags r:id="rId4"/>
            </p:custDataLst>
          </p:nvPr>
        </p:nvCxnSpPr>
        <p:spPr bwMode="auto">
          <a:xfrm flipH="1">
            <a:off x="1681218" y="4560960"/>
            <a:ext cx="158417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>
            <p:custDataLst>
              <p:tags r:id="rId5"/>
            </p:custDataLst>
          </p:nvPr>
        </p:nvCxnSpPr>
        <p:spPr bwMode="auto">
          <a:xfrm flipH="1">
            <a:off x="1681217" y="1788668"/>
            <a:ext cx="342036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>
            <p:custDataLst>
              <p:tags r:id="rId6"/>
            </p:custDataLst>
          </p:nvPr>
        </p:nvCxnSpPr>
        <p:spPr bwMode="auto">
          <a:xfrm flipV="1">
            <a:off x="1720101" y="1785787"/>
            <a:ext cx="0" cy="277805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082854" y="5229190"/>
            <a:ext cx="339876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6BC76E-06F6-4A94-A756-95E59C4E335E}" type="datetime'''''''''''''''2''018'''''''''''''''''''''''''''''''''''''''''">
              <a:rPr lang="ru-RU" altLang="en-US" sz="127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ru-RU" sz="1270" dirty="0">
              <a:sym typeface="+mn-lt"/>
            </a:endParaRPr>
          </a:p>
        </p:txBody>
      </p:sp>
      <p:sp>
        <p:nvSpPr>
          <p:cNvPr id="364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908225" y="5229190"/>
            <a:ext cx="339876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30FD61-DFC2-44A4-8695-D9FEC7B69AF4}" type="datetime'''''''2''''''''''''''''''''0''''''''''''''1''''''''4'''''''''">
              <a:rPr lang="ru-RU" altLang="en-US" sz="127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ru-RU" sz="1270" dirty="0">
              <a:sym typeface="+mn-lt"/>
            </a:endParaRPr>
          </a:p>
        </p:txBody>
      </p:sp>
      <p:sp>
        <p:nvSpPr>
          <p:cNvPr id="370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995540" y="5229190"/>
            <a:ext cx="339876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771013-1298-4B0E-BFF8-CDCB187333E2}" type="datetime'''''20''''1''''''''6'''''">
              <a:rPr lang="ru-RU" altLang="en-US" sz="127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lang="ru-RU" sz="1270" dirty="0">
              <a:sym typeface="+mn-lt"/>
            </a:endParaRPr>
          </a:p>
        </p:txBody>
      </p:sp>
      <p:sp>
        <p:nvSpPr>
          <p:cNvPr id="362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820912" y="5229190"/>
            <a:ext cx="339876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38EBD6-8186-458D-9C77-C85DDE1BEDA4}" type="datetime'''''''''2''0''''''''''''''''''''''''''''''''''''1''2'">
              <a:rPr lang="ru-RU" altLang="en-US" sz="127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ru-RU" sz="1270" dirty="0">
              <a:sym typeface="+mn-lt"/>
            </a:endParaRPr>
          </a:p>
        </p:txBody>
      </p:sp>
      <p:sp>
        <p:nvSpPr>
          <p:cNvPr id="371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538477" y="5229190"/>
            <a:ext cx="339876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85BA1F-68C9-4DE1-886B-30A24DE7A14E}" type="datetime'''2''0''''''''''1''''''''''''''''''''''''7'''">
              <a:rPr lang="ru-RU" altLang="en-US" sz="127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ru-RU" sz="1270" dirty="0">
              <a:sym typeface="+mn-lt"/>
            </a:endParaRPr>
          </a:p>
        </p:txBody>
      </p:sp>
      <p:sp>
        <p:nvSpPr>
          <p:cNvPr id="363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365289" y="5229190"/>
            <a:ext cx="339876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951238-761B-4DBA-915A-A452D67880F8}" type="datetime'''''''''''''''''2''''''''''''''''''''0''''''''13'''''">
              <a:rPr lang="ru-RU" altLang="en-US" sz="127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2013</a:t>
            </a:fld>
            <a:endParaRPr lang="ru-RU" sz="1270" dirty="0">
              <a:sym typeface="+mn-lt"/>
            </a:endParaRPr>
          </a:p>
        </p:txBody>
      </p:sp>
      <p:sp>
        <p:nvSpPr>
          <p:cNvPr id="373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625791" y="5229190"/>
            <a:ext cx="339876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7DA5FCE-33D5-4506-BAC7-1CA72CD2331C}" type="datetime'''''''''''''''''''''''2''''0''''''''''''''1''9'''''''''">
              <a:rPr lang="ru-RU" altLang="en-US" sz="127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ru-RU" sz="1270" dirty="0">
              <a:sym typeface="+mn-lt"/>
            </a:endParaRPr>
          </a:p>
        </p:txBody>
      </p:sp>
      <p:sp>
        <p:nvSpPr>
          <p:cNvPr id="369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452603" y="5229190"/>
            <a:ext cx="339876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88CCCE-51C8-4D47-B8B8-458D214AB972}" type="datetime'''''''''''2''''01''''''''''''''''''5'''''''''''">
              <a:rPr lang="ru-RU" altLang="en-US" sz="127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ru-RU" sz="1270" dirty="0">
              <a:sym typeface="+mn-lt"/>
            </a:endParaRPr>
          </a:p>
        </p:txBody>
      </p:sp>
      <p:sp>
        <p:nvSpPr>
          <p:cNvPr id="85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406148" y="3089125"/>
            <a:ext cx="629347" cy="2477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C50755-8C14-48D4-B490-DFB36F75F16D}" type="datetime'''''''''+''''''''''''''''''''''''''4''''''''''50''%'''''''''''">
              <a:rPr lang="ru-RU" altLang="en-US" sz="127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+450%</a:t>
            </a:fld>
            <a:endParaRPr lang="ru-RU" sz="1270" b="1" dirty="0">
              <a:sym typeface="+mn-lt"/>
            </a:endParaRPr>
          </a:p>
        </p:txBody>
      </p:sp>
      <p:graphicFrame>
        <p:nvGraphicFramePr>
          <p:cNvPr id="138" name="Chart 3"/>
          <p:cNvGraphicFramePr/>
          <p:nvPr>
            <p:custDataLst>
              <p:tags r:id="rId16"/>
            </p:custDataLst>
          </p:nvPr>
        </p:nvGraphicFramePr>
        <p:xfrm>
          <a:off x="7947316" y="1463195"/>
          <a:ext cx="2289840" cy="228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570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8864691" y="1569765"/>
            <a:ext cx="243386" cy="174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23042" tIns="0" rIns="23042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FC6006-E7E3-4572-9BA9-645935DB49C0}" type="datetime'''''''''''''''''''''''''''''''''''''''''4''''%'''''''">
              <a:rPr lang="ru-RU" altLang="en-US" sz="127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ru-RU" sz="127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3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9443631" y="3136649"/>
            <a:ext cx="421965" cy="22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30244" tIns="0" rIns="30244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FDE2885-9BBB-4388-8405-CCFA75D3825A}" type="datetime'7''''''''''''''''''''''''''''''''''''''''''''''''''7''''''%'">
              <a:rPr lang="ru-RU" altLang="en-US" sz="1633" b="1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77%</a:t>
            </a:fld>
            <a:endParaRPr lang="ru-RU" sz="1270" b="1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563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9812311" y="3436201"/>
            <a:ext cx="832407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2A2A490-B4AA-4D58-87D4-7D3C01F4953F}" type="datetime'''''''К''''ы''''''''''''''р''''''''''''''г''ы''зс''''''тан'">
              <a:rPr lang="ru-RU" altLang="en-US" sz="1270" b="1">
                <a:solidFill>
                  <a:schemeClr val="accent2">
                    <a:lumMod val="75000"/>
                  </a:schemeClr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Кыргызстан</a:t>
            </a:fld>
            <a:endParaRPr lang="ru-RU" sz="1270" b="1" dirty="0">
              <a:solidFill>
                <a:schemeClr val="accent2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565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937234" y="1597128"/>
            <a:ext cx="446447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9EE9649-F361-47AF-88E1-18DC04F94A3F}" type="datetime'''''''''''Г''''''''''''''''р''у''з''''''''и''''''я'''''''''''">
              <a:rPr lang="ru-RU" altLang="en-US" sz="127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Грузия</a:t>
            </a:fld>
            <a:endParaRPr lang="ru-RU" sz="1270" dirty="0">
              <a:sym typeface="+mn-lt"/>
            </a:endParaRPr>
          </a:p>
        </p:txBody>
      </p:sp>
      <p:sp>
        <p:nvSpPr>
          <p:cNvPr id="564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433181" y="2047895"/>
            <a:ext cx="619265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A64F1C5-1385-485A-A3F6-FF8C53FA7DAA}" type="datetime'''''''''''''А''р''м''''''ен''''''и''''я'''''">
              <a:rPr lang="ru-RU" altLang="en-US" sz="127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Армения</a:t>
            </a:fld>
            <a:endParaRPr lang="ru-RU" sz="1270" dirty="0">
              <a:sym typeface="+mn-lt"/>
            </a:endParaRPr>
          </a:p>
        </p:txBody>
      </p:sp>
      <p:sp>
        <p:nvSpPr>
          <p:cNvPr id="566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970357" y="1398388"/>
            <a:ext cx="771921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2DE0E67-0A3D-4D21-B9C3-3AED50F5457D}" type="datetime'''''''Узб''''''''''''''''''''''''''е''к''ист''ан'''''''''">
              <a:rPr lang="ru-RU" altLang="en-US" sz="127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Узбекистан</a:t>
            </a:fld>
            <a:endParaRPr lang="ru-RU" sz="1270" dirty="0">
              <a:sym typeface="+mn-lt"/>
            </a:endParaRPr>
          </a:p>
        </p:txBody>
      </p:sp>
      <p:sp>
        <p:nvSpPr>
          <p:cNvPr id="568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8788364" y="1342221"/>
            <a:ext cx="485331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E0D6AAA-F5BC-4691-995C-3CFEE2DADB2B}" type="datetime'''''''Д''''''''''''р''''''''у''''''''''''''ги''''е'''''''''''">
              <a:rPr lang="ru-RU" altLang="en-US" sz="127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Другие</a:t>
            </a:fld>
            <a:endParaRPr lang="ru-RU" sz="1270" dirty="0">
              <a:sym typeface="+mn-lt"/>
            </a:endParaRPr>
          </a:p>
        </p:txBody>
      </p:sp>
      <p:graphicFrame>
        <p:nvGraphicFramePr>
          <p:cNvPr id="139" name="Chart 3"/>
          <p:cNvGraphicFramePr/>
          <p:nvPr>
            <p:custDataLst>
              <p:tags r:id="rId24"/>
            </p:custDataLst>
          </p:nvPr>
        </p:nvGraphicFramePr>
        <p:xfrm>
          <a:off x="7947316" y="4242687"/>
          <a:ext cx="2289840" cy="228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578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881069" y="4295972"/>
            <a:ext cx="619265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CCA4FEF-C6B3-4060-8012-6D50818BA4F5}" type="datetime'''''''''''''''''''''А''''''рм''''''''е''''''н''и''''''я'''''">
              <a:rPr lang="ru-RU" altLang="en-US" sz="127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Армения</a:t>
            </a:fld>
            <a:endParaRPr lang="ru-RU" sz="1270" dirty="0">
              <a:sym typeface="+mn-lt"/>
            </a:endParaRPr>
          </a:p>
        </p:txBody>
      </p:sp>
      <p:sp>
        <p:nvSpPr>
          <p:cNvPr id="101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9459474" y="5901740"/>
            <a:ext cx="421965" cy="22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30244" tIns="0" rIns="30244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6240A3-66F0-4509-8A17-27C1FC64F896}" type="datetime'''''''''''''''''''''7''''''''''6''%'''''''''">
              <a:rPr lang="ru-RU" altLang="en-US" sz="1633" b="1">
                <a:solidFill>
                  <a:srgbClr val="FF0000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76%</a:t>
            </a:fld>
            <a:endParaRPr lang="ru-RU" sz="1270" b="1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575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8424005" y="4121713"/>
            <a:ext cx="446447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BF060BB-9A8D-4EAC-A3BE-09C0F5AA5603}" type="datetime'''Г''''''р''у''з''и''''''''''''''''''''''''''''''''''я'''''">
              <a:rPr lang="ru-RU" altLang="en-US" sz="127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Грузия</a:t>
            </a:fld>
            <a:endParaRPr lang="ru-RU" sz="1270" dirty="0">
              <a:sym typeface="+mn-lt"/>
            </a:endParaRPr>
          </a:p>
        </p:txBody>
      </p:sp>
      <p:sp>
        <p:nvSpPr>
          <p:cNvPr id="576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9836794" y="6195531"/>
            <a:ext cx="832407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F3E7104-90B1-4D17-A68F-B0B49661E7E2}" type="datetime'''''''''К''''''''ы''''р''г''''''ыз''с''т''а''н'''''''''''">
              <a:rPr lang="ru-RU" altLang="en-US" sz="1270" b="1">
                <a:solidFill>
                  <a:schemeClr val="accent2">
                    <a:lumMod val="75000"/>
                  </a:schemeClr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Кыргызстан</a:t>
            </a:fld>
            <a:endParaRPr lang="ru-RU" sz="1270" b="1" dirty="0">
              <a:solidFill>
                <a:schemeClr val="accent2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577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294926" y="4787063"/>
            <a:ext cx="771921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C967439-440A-4D88-B046-AD4D1E7EB56C}" type="datetime'''''У''''''зб''''''''''''''''''''ек''истан'''">
              <a:rPr lang="ru-RU" altLang="en-US" sz="127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Узбекистан</a:t>
            </a:fld>
            <a:endParaRPr lang="ru-RU" sz="1270" dirty="0">
              <a:sym typeface="+mn-lt"/>
            </a:endParaRPr>
          </a:p>
        </p:txBody>
      </p:sp>
      <p:sp>
        <p:nvSpPr>
          <p:cNvPr id="582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8726436" y="4386701"/>
            <a:ext cx="243386" cy="174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23042" tIns="0" rIns="23042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697C1D-10F5-44D5-9BAD-FD4D70CD248A}" type="datetime'''''''''''''3%'''''''''''''''''''''''''''">
              <a:rPr lang="ru-RU" altLang="en-US" sz="127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ru-RU" sz="127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74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8905015" y="4560960"/>
            <a:ext cx="243386" cy="174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23042" tIns="0" rIns="23042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5A568C-0D96-458F-97B3-6440B6152660}" type="datetime'''''''''''''''''''''''''''''''''''''3%'''''''''''''''">
              <a:rPr lang="ru-RU" altLang="en-US" sz="127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ru-RU" sz="127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79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8916537" y="4120273"/>
            <a:ext cx="485331" cy="1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F83C249-A5EC-48A7-A22F-D71E55B5D909}" type="datetime'''''''''Др''''''''''''''''у''''ги''''''''''е'''''''''''''">
              <a:rPr lang="ru-RU" altLang="en-US" sz="127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Другие</a:t>
            </a:fld>
            <a:endParaRPr lang="ru-RU" sz="1270" dirty="0">
              <a:sym typeface="+mn-lt"/>
            </a:endParaRPr>
          </a:p>
        </p:txBody>
      </p:sp>
      <p:sp>
        <p:nvSpPr>
          <p:cNvPr id="587" name="Прямоугольник 586"/>
          <p:cNvSpPr/>
          <p:nvPr/>
        </p:nvSpPr>
        <p:spPr>
          <a:xfrm>
            <a:off x="7485024" y="950341"/>
            <a:ext cx="3836565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Импорт за 2018 год в разрезе стран</a:t>
            </a:r>
          </a:p>
          <a:p>
            <a:endParaRPr lang="ru-RU" sz="127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88" name="Прямоугольник 587"/>
          <p:cNvSpPr/>
          <p:nvPr/>
        </p:nvSpPr>
        <p:spPr>
          <a:xfrm>
            <a:off x="7485024" y="3824917"/>
            <a:ext cx="4017204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Импорт за 2019 год в разрезе стран</a:t>
            </a:r>
          </a:p>
          <a:p>
            <a:endParaRPr lang="ru-RU" sz="127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0306" y="948901"/>
            <a:ext cx="5357351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Импорт коньяка и прочих спиртовых настоек, полученных в результате дистилляции выжимок винограда, </a:t>
            </a:r>
            <a:br>
              <a:rPr lang="ru-RU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ru-RU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млн. условных бутылок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6459" y="5485477"/>
            <a:ext cx="6510775" cy="87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9232" indent="-259232">
              <a:buFont typeface="Arial" panose="020B0604020202020204" pitchFamily="34" charset="0"/>
              <a:buChar char="•"/>
            </a:pPr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За 1 год с 2018 года традиционные производители потеряли долю рынка в РК </a:t>
            </a:r>
            <a:b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(Грузия в 2 раза, Армения на 25%, другие на треть)</a:t>
            </a:r>
          </a:p>
          <a:p>
            <a:pPr marL="259232" indent="-259232">
              <a:buFont typeface="Arial" panose="020B0604020202020204" pitchFamily="34" charset="0"/>
              <a:buChar char="•"/>
            </a:pPr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При этом доля Узбекистана увеличилась в более 2 раз (без увеличения площади виноградников)</a:t>
            </a:r>
            <a:endParaRPr lang="en-US" sz="127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6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Объект 12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7731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125" name="Объект 12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731" y="1441"/>
                        <a:ext cx="144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2"/>
            </p:custDataLst>
          </p:nvPr>
        </p:nvSpPr>
        <p:spPr>
          <a:xfrm>
            <a:off x="1246291" y="1"/>
            <a:ext cx="144015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27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33" y="147255"/>
            <a:ext cx="8881470" cy="738279"/>
          </a:xfrm>
          <a:prstGeom prst="rect">
            <a:avLst/>
          </a:prstGeom>
        </p:spPr>
      </p:pic>
      <p:sp>
        <p:nvSpPr>
          <p:cNvPr id="41" name="Подзаголовок 2"/>
          <p:cNvSpPr txBox="1">
            <a:spLocks/>
          </p:cNvSpPr>
          <p:nvPr/>
        </p:nvSpPr>
        <p:spPr>
          <a:xfrm>
            <a:off x="1720157" y="207615"/>
            <a:ext cx="6970332" cy="73827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KZ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Производство плодовых напитков и дистиллятов – более осмысленно, нежели вина и коньяка</a:t>
            </a:r>
            <a:endParaRPr lang="ru-RU" sz="1633" b="1" dirty="0">
              <a:solidFill>
                <a:schemeClr val="accent5"/>
              </a:solidFill>
              <a:latin typeface="Georgia" panose="02040502050405020303" pitchFamily="18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3341" y="6598860"/>
            <a:ext cx="2182369" cy="365125"/>
          </a:xfrm>
        </p:spPr>
        <p:txBody>
          <a:bodyPr/>
          <a:lstStyle/>
          <a:p>
            <a:fld id="{A7A9BD90-852C-CB4E-AC4D-B73D7169DF75}" type="slidenum">
              <a:rPr lang="ru-RU" smtClean="0"/>
              <a:t>6</a:t>
            </a:fld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332AFB-B7FE-BB1A-B4E6-2DC309C14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8" y="1264596"/>
            <a:ext cx="5006299" cy="400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FC39E59-5109-DBA0-83A1-DE4329595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28" y="1264596"/>
            <a:ext cx="6005335" cy="400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21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Объект 12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7731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125" name="Объект 12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731" y="1441"/>
                        <a:ext cx="144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2"/>
            </p:custDataLst>
          </p:nvPr>
        </p:nvSpPr>
        <p:spPr>
          <a:xfrm>
            <a:off x="1246291" y="1"/>
            <a:ext cx="144015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27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33" y="147255"/>
            <a:ext cx="8881470" cy="738279"/>
          </a:xfrm>
          <a:prstGeom prst="rect">
            <a:avLst/>
          </a:prstGeom>
        </p:spPr>
      </p:pic>
      <p:sp>
        <p:nvSpPr>
          <p:cNvPr id="41" name="Подзаголовок 2"/>
          <p:cNvSpPr txBox="1">
            <a:spLocks/>
          </p:cNvSpPr>
          <p:nvPr/>
        </p:nvSpPr>
        <p:spPr>
          <a:xfrm>
            <a:off x="1720157" y="207615"/>
            <a:ext cx="6970332" cy="73827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KZ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Производство плодовых напитков и дистиллятов – более осмысленно, нежели вина и коньяка</a:t>
            </a:r>
            <a:endParaRPr lang="ru-RU" sz="1633" b="1" dirty="0">
              <a:solidFill>
                <a:schemeClr val="accent5"/>
              </a:solidFill>
              <a:latin typeface="Georgia" panose="02040502050405020303" pitchFamily="18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3341" y="6598860"/>
            <a:ext cx="2182369" cy="365125"/>
          </a:xfrm>
        </p:spPr>
        <p:txBody>
          <a:bodyPr/>
          <a:lstStyle/>
          <a:p>
            <a:fld id="{A7A9BD90-852C-CB4E-AC4D-B73D7169DF75}" type="slidenum">
              <a:rPr lang="ru-RU" smtClean="0"/>
              <a:t>7</a:t>
            </a:fld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94A29AB-1F2E-0C57-2B84-62FF7430C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7" y="942530"/>
            <a:ext cx="10073764" cy="559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5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ottle of beer with a yellow label&#10;&#10;Description automatically generated">
            <a:extLst>
              <a:ext uri="{FF2B5EF4-FFF2-40B4-BE49-F238E27FC236}">
                <a16:creationId xmlns:a16="http://schemas.microsoft.com/office/drawing/2014/main" id="{6A74BFD9-836E-D478-D774-E5949111C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5" y="1481365"/>
            <a:ext cx="8771779" cy="7195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4774EF-9617-2F9F-5620-D9ACD9DCA811}"/>
              </a:ext>
            </a:extLst>
          </p:cNvPr>
          <p:cNvSpPr txBox="1"/>
          <p:nvPr/>
        </p:nvSpPr>
        <p:spPr>
          <a:xfrm>
            <a:off x="6893877" y="2906646"/>
            <a:ext cx="18877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KZ" dirty="0"/>
              <a:t>Акциз, 510 тенге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8A1FE-7C5A-37A6-4D49-7E1631D124B8}"/>
              </a:ext>
            </a:extLst>
          </p:cNvPr>
          <p:cNvSpPr txBox="1"/>
          <p:nvPr/>
        </p:nvSpPr>
        <p:spPr>
          <a:xfrm rot="16200000">
            <a:off x="5380908" y="4298647"/>
            <a:ext cx="1015663" cy="62403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KZ" dirty="0"/>
              <a:t>НДС</a:t>
            </a:r>
          </a:p>
          <a:p>
            <a:pPr algn="ctr"/>
            <a:r>
              <a:rPr lang="ru-KZ" dirty="0"/>
              <a:t>106</a:t>
            </a:r>
          </a:p>
          <a:p>
            <a:pPr algn="ctr"/>
            <a:r>
              <a:rPr lang="ru-KZ" dirty="0"/>
              <a:t>тенге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772058-44A3-33A0-DF68-51C6FFD38919}"/>
              </a:ext>
            </a:extLst>
          </p:cNvPr>
          <p:cNvSpPr txBox="1"/>
          <p:nvPr/>
        </p:nvSpPr>
        <p:spPr>
          <a:xfrm>
            <a:off x="4327165" y="5422473"/>
            <a:ext cx="31231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KZ" dirty="0"/>
              <a:t>Себес</a:t>
            </a:r>
            <a:r>
              <a:rPr lang="ru-KZ" dirty="0">
                <a:solidFill>
                  <a:schemeClr val="bg1"/>
                </a:solidFill>
              </a:rPr>
              <a:t>тоимость, 350 </a:t>
            </a:r>
            <a:r>
              <a:rPr lang="ru-KZ" dirty="0"/>
              <a:t>тенге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8CBEE7-3B39-D916-05C7-AF2A953EBA83}"/>
              </a:ext>
            </a:extLst>
          </p:cNvPr>
          <p:cNvSpPr txBox="1"/>
          <p:nvPr/>
        </p:nvSpPr>
        <p:spPr>
          <a:xfrm>
            <a:off x="7716069" y="4151993"/>
            <a:ext cx="244065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KZ" dirty="0"/>
              <a:t>Наценка 2, розничная, 10%, 95 тенге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3F3B9A-2CC7-536B-BE24-C890742E7C61}"/>
              </a:ext>
            </a:extLst>
          </p:cNvPr>
          <p:cNvSpPr txBox="1"/>
          <p:nvPr/>
        </p:nvSpPr>
        <p:spPr>
          <a:xfrm>
            <a:off x="1770497" y="4146133"/>
            <a:ext cx="229091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KZ" dirty="0"/>
              <a:t>Наценка 1, оптовая, 10%, 86 тенге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618712-42B6-D0C6-947B-DBC25EC10751}"/>
              </a:ext>
            </a:extLst>
          </p:cNvPr>
          <p:cNvSpPr txBox="1"/>
          <p:nvPr/>
        </p:nvSpPr>
        <p:spPr>
          <a:xfrm>
            <a:off x="2989009" y="934625"/>
            <a:ext cx="5781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800" dirty="0">
                <a:solidFill>
                  <a:srgbClr val="0070C0"/>
                </a:solidFill>
              </a:rPr>
              <a:t>Минимальная розничная цена за водку 0,5л – 1200 тенге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F08D86-969B-8AA0-FEBF-46071854E6D0}"/>
              </a:ext>
            </a:extLst>
          </p:cNvPr>
          <p:cNvSpPr txBox="1"/>
          <p:nvPr/>
        </p:nvSpPr>
        <p:spPr>
          <a:xfrm>
            <a:off x="2900519" y="2213624"/>
            <a:ext cx="229091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KZ" dirty="0"/>
              <a:t>Прибыль: 35 тенге</a:t>
            </a:r>
            <a:endParaRPr lang="en-US" dirty="0"/>
          </a:p>
        </p:txBody>
      </p:sp>
      <p:pic>
        <p:nvPicPr>
          <p:cNvPr id="22" name="Рисунок 10">
            <a:extLst>
              <a:ext uri="{FF2B5EF4-FFF2-40B4-BE49-F238E27FC236}">
                <a16:creationId xmlns:a16="http://schemas.microsoft.com/office/drawing/2014/main" id="{274CDA5A-1AAA-EF19-C78F-166822EE6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33" y="147255"/>
            <a:ext cx="8881470" cy="738279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C29866-93CC-B997-F536-8B665218FEBD}"/>
              </a:ext>
            </a:extLst>
          </p:cNvPr>
          <p:cNvCxnSpPr>
            <a:cxnSpLocks/>
          </p:cNvCxnSpPr>
          <p:nvPr/>
        </p:nvCxnSpPr>
        <p:spPr>
          <a:xfrm>
            <a:off x="4061410" y="4493342"/>
            <a:ext cx="1130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166BEB-735D-CC09-3A0B-666AA7E00EDA}"/>
              </a:ext>
            </a:extLst>
          </p:cNvPr>
          <p:cNvCxnSpPr/>
          <p:nvPr/>
        </p:nvCxnSpPr>
        <p:spPr>
          <a:xfrm flipH="1">
            <a:off x="6577781" y="4493342"/>
            <a:ext cx="1091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84D571D-5AB9-3A36-2F67-628213182E8C}"/>
              </a:ext>
            </a:extLst>
          </p:cNvPr>
          <p:cNvCxnSpPr/>
          <p:nvPr/>
        </p:nvCxnSpPr>
        <p:spPr>
          <a:xfrm flipH="1">
            <a:off x="6459794" y="3091312"/>
            <a:ext cx="434083" cy="149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062BE4-48DB-3646-7CE3-47413A24F41D}"/>
              </a:ext>
            </a:extLst>
          </p:cNvPr>
          <p:cNvCxnSpPr/>
          <p:nvPr/>
        </p:nvCxnSpPr>
        <p:spPr>
          <a:xfrm>
            <a:off x="5191433" y="2398290"/>
            <a:ext cx="385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49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7731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731" y="1441"/>
                        <a:ext cx="144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2"/>
            </p:custDataLst>
          </p:nvPr>
        </p:nvSpPr>
        <p:spPr>
          <a:xfrm>
            <a:off x="1246291" y="1"/>
            <a:ext cx="144015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270" dirty="0">
              <a:sym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25" y="147255"/>
            <a:ext cx="8881470" cy="73827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03212" y="6548758"/>
            <a:ext cx="2182369" cy="365125"/>
          </a:xfrm>
        </p:spPr>
        <p:txBody>
          <a:bodyPr/>
          <a:lstStyle/>
          <a:p>
            <a:fld id="{A7A9BD90-852C-CB4E-AC4D-B73D7169DF75}" type="slidenum">
              <a:rPr lang="ru-RU" smtClean="0"/>
              <a:t>9</a:t>
            </a:fld>
            <a:endParaRPr lang="ru-RU" dirty="0"/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1720157" y="388400"/>
            <a:ext cx="7691791" cy="79863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 </a:t>
            </a:r>
            <a:r>
              <a:rPr lang="ru-RU" sz="1633" b="1" dirty="0">
                <a:solidFill>
                  <a:schemeClr val="accent5"/>
                </a:solidFill>
                <a:latin typeface="Georgia" panose="02040502050405020303" pitchFamily="18" charset="0"/>
                <a:ea typeface="Myriad Pro Semibold" charset="0"/>
                <a:cs typeface="Myriad Pro Semibold" charset="0"/>
              </a:rPr>
              <a:t>Оплата акциза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24335" y="1105382"/>
          <a:ext cx="8872062" cy="3464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219">
                  <a:extLst>
                    <a:ext uri="{9D8B030D-6E8A-4147-A177-3AD203B41FA5}">
                      <a16:colId xmlns:a16="http://schemas.microsoft.com/office/drawing/2014/main" val="4001015690"/>
                    </a:ext>
                  </a:extLst>
                </a:gridCol>
                <a:gridCol w="1558127">
                  <a:extLst>
                    <a:ext uri="{9D8B030D-6E8A-4147-A177-3AD203B41FA5}">
                      <a16:colId xmlns:a16="http://schemas.microsoft.com/office/drawing/2014/main" val="2091589871"/>
                    </a:ext>
                  </a:extLst>
                </a:gridCol>
                <a:gridCol w="1581679">
                  <a:extLst>
                    <a:ext uri="{9D8B030D-6E8A-4147-A177-3AD203B41FA5}">
                      <a16:colId xmlns:a16="http://schemas.microsoft.com/office/drawing/2014/main" val="3805065236"/>
                    </a:ext>
                  </a:extLst>
                </a:gridCol>
                <a:gridCol w="1581679">
                  <a:extLst>
                    <a:ext uri="{9D8B030D-6E8A-4147-A177-3AD203B41FA5}">
                      <a16:colId xmlns:a16="http://schemas.microsoft.com/office/drawing/2014/main" val="3254662840"/>
                    </a:ext>
                  </a:extLst>
                </a:gridCol>
                <a:gridCol w="1581679">
                  <a:extLst>
                    <a:ext uri="{9D8B030D-6E8A-4147-A177-3AD203B41FA5}">
                      <a16:colId xmlns:a16="http://schemas.microsoft.com/office/drawing/2014/main" val="772913144"/>
                    </a:ext>
                  </a:extLst>
                </a:gridCol>
                <a:gridCol w="1581679">
                  <a:extLst>
                    <a:ext uri="{9D8B030D-6E8A-4147-A177-3AD203B41FA5}">
                      <a16:colId xmlns:a16="http://schemas.microsoft.com/office/drawing/2014/main" val="4173752436"/>
                    </a:ext>
                  </a:extLst>
                </a:gridCol>
              </a:tblGrid>
              <a:tr h="1236590">
                <a:tc>
                  <a:txBody>
                    <a:bodyPr/>
                    <a:lstStyle/>
                    <a:p>
                      <a:endParaRPr lang="ru-RU" sz="11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75253" marR="75253" marT="37626" marB="37626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Казахстан</a:t>
                      </a:r>
                    </a:p>
                  </a:txBody>
                  <a:tcPr marL="75253" marR="75253" marT="37626" marB="37626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Россия</a:t>
                      </a:r>
                    </a:p>
                  </a:txBody>
                  <a:tcPr marL="75253" marR="75253" marT="37626" marB="37626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Беларусь</a:t>
                      </a:r>
                    </a:p>
                  </a:txBody>
                  <a:tcPr marL="75253" marR="75253" marT="37626" marB="37626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Армения</a:t>
                      </a:r>
                    </a:p>
                  </a:txBody>
                  <a:tcPr marL="75253" marR="75253" marT="37626" marB="37626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Киргизия</a:t>
                      </a:r>
                    </a:p>
                  </a:txBody>
                  <a:tcPr marL="75253" marR="75253" marT="37626" marB="37626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0341462"/>
                  </a:ext>
                </a:extLst>
              </a:tr>
              <a:tr h="1241474"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Оплата</a:t>
                      </a:r>
                      <a:r>
                        <a:rPr lang="ru-RU" sz="130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акциза</a:t>
                      </a:r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на водку</a:t>
                      </a:r>
                    </a:p>
                  </a:txBody>
                  <a:tcPr marL="75253" marR="75253" marT="37626" marB="37626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Предоплата</a:t>
                      </a:r>
                    </a:p>
                  </a:txBody>
                  <a:tcPr marL="75253" marR="75253" marT="37626" marB="37626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Постоплата</a:t>
                      </a:r>
                    </a:p>
                  </a:txBody>
                  <a:tcPr marL="75253" marR="75253" marT="37626" marB="37626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Постоплата</a:t>
                      </a:r>
                    </a:p>
                  </a:txBody>
                  <a:tcPr marL="75253" marR="75253" marT="37626" marB="37626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Постоплата</a:t>
                      </a:r>
                    </a:p>
                  </a:txBody>
                  <a:tcPr marL="75253" marR="75253" marT="37626" marB="37626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Постоплата</a:t>
                      </a:r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75253" marR="75253" marT="37626" marB="37626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1572947"/>
                  </a:ext>
                </a:extLst>
              </a:tr>
              <a:tr h="958600"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Источник</a:t>
                      </a:r>
                    </a:p>
                  </a:txBody>
                  <a:tcPr marL="75253" marR="75253" marT="37626" marB="37626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Налоговый</a:t>
                      </a:r>
                      <a:r>
                        <a:rPr lang="ru-RU" sz="130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кодекс </a:t>
                      </a:r>
                    </a:p>
                    <a:p>
                      <a:pPr algn="ctr"/>
                      <a:r>
                        <a:rPr lang="ru-RU" sz="130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РК</a:t>
                      </a:r>
                    </a:p>
                    <a:p>
                      <a:pPr algn="ctr"/>
                      <a:r>
                        <a:rPr lang="ru-RU" sz="130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Статья 475</a:t>
                      </a:r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75253" marR="75253" marT="37626" marB="37626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Налоговый</a:t>
                      </a:r>
                      <a:r>
                        <a:rPr lang="ru-RU" sz="130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кодекс РФ</a:t>
                      </a:r>
                    </a:p>
                    <a:p>
                      <a:pPr algn="ctr"/>
                      <a:r>
                        <a:rPr lang="ru-RU" sz="130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Статья 204</a:t>
                      </a:r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75253" marR="75253" marT="37626" marB="37626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Налоговый</a:t>
                      </a:r>
                      <a:r>
                        <a:rPr lang="ru-RU" sz="130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кодекс РБ</a:t>
                      </a:r>
                    </a:p>
                    <a:p>
                      <a:pPr algn="ctr"/>
                      <a:r>
                        <a:rPr lang="ru-RU" sz="130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Статья 149</a:t>
                      </a:r>
                    </a:p>
                  </a:txBody>
                  <a:tcPr marL="75253" marR="75253" marT="37626" marB="37626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Налоговый</a:t>
                      </a:r>
                      <a:r>
                        <a:rPr lang="ru-RU" sz="130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кодекс РА</a:t>
                      </a:r>
                    </a:p>
                    <a:p>
                      <a:pPr algn="ctr"/>
                      <a:r>
                        <a:rPr lang="ru-RU" sz="130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Статья 90</a:t>
                      </a:r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75253" marR="75253" marT="37626" marB="37626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Налоговый</a:t>
                      </a:r>
                      <a:r>
                        <a:rPr lang="ru-RU" sz="130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кодекс КР</a:t>
                      </a:r>
                    </a:p>
                    <a:p>
                      <a:pPr algn="ctr"/>
                      <a:r>
                        <a:rPr lang="ru-RU" sz="130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Статья 290</a:t>
                      </a:r>
                      <a:endParaRPr lang="ru-RU" sz="13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75253" marR="75253" marT="37626" marB="37626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954786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24336" y="4761120"/>
            <a:ext cx="8872060" cy="678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9232" indent="-259232">
              <a:buFont typeface="Arial" panose="020B0604020202020204" pitchFamily="34" charset="0"/>
              <a:buChar char="•"/>
            </a:pPr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Из-за механизма предоплаты акциза на водку казахстанские производители вынуждены замораживать свои деньги до момента реализации производимой продукции</a:t>
            </a:r>
            <a:r>
              <a:rPr lang="ru-KZ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127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59232" indent="-259232">
              <a:buFont typeface="Arial" panose="020B0604020202020204" pitchFamily="34" charset="0"/>
              <a:buChar char="•"/>
            </a:pPr>
            <a:r>
              <a:rPr lang="ru-RU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Предлагается поменять оплату акциза на водку с предоплаты на постоплату</a:t>
            </a:r>
            <a:r>
              <a:rPr lang="ru-KZ" sz="127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127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79" y="1104897"/>
            <a:ext cx="979756" cy="979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30" y="1104897"/>
            <a:ext cx="979756" cy="979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62" y="1104897"/>
            <a:ext cx="979756" cy="9797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97" y="1104897"/>
            <a:ext cx="979756" cy="979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334" y="1104897"/>
            <a:ext cx="979756" cy="9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38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4rFEG_dMiV7WzpJj92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z9je9_7dHywfAZQq3fK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wXO4szLyFt2po.CUnK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zbfxWUwe_Ic2jQ9fSQN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WA385_xcO9Ao3fXk.V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LGGHl_4pfo2uRWBI.H5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jSiA.MaFdiOTsJcSzG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Z4CSYYlMGSxvWFcLBbE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XqZCwpNhuJ6t1E6_Sc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Oxbv8MCR_VLKBT_WZJ7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b7eBwguSvdMrpig0YKF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SfX7Sgqaqs.SlbFUv_5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.h1i8ZJpkx9ybm5sl6F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TqRNqU8l3SHgx5pAKl9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q8RUM1LNNNGFGoPd9k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7kMSsKo..R5KmE.y2jv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vDqHtsQgac4jYBQgCCV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c2RD_Crv.qBc6ExpfPg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WH9EnIQNJvwqsjMXYLQ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Ifr4TDsds0.7V_IfH01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ta7cnuCAG3hfHsXw0it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uW0MtbiTdcbC1WedZoR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60G8LGkn0doOTniG5Rf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KNKvdvRXGR0P1ZRfcjk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ld7i9pn1B5rZT4.V0xe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7SZMBxg2GnJyQly61ZA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UV.mhXTeSe5v6gUKsaQ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oUFT0kSd_0aad35WJb_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S078Ioen37YCQAMd86w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YQ41VPoUfFzBwEBndSr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GFT5yoL6Ph6NwQyDLAa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b7eBwguSvdMrpig0YKF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b7eBwguSvdMrpig0YK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5RobGiuQPjDAIHXjGKS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b7eBwguSvdMrpig0YKF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5RobGiuQPjDAIHXjGK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5RobGiuQPjDAIHXjGKS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yGYaRyUxJyiivlsqyMW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959</Words>
  <Application>Microsoft Office PowerPoint</Application>
  <PresentationFormat>Widescreen</PresentationFormat>
  <Paragraphs>158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Тема Office</vt:lpstr>
      <vt:lpstr>Слайд think-cell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Dmitry Zhukov</cp:lastModifiedBy>
  <cp:revision>23</cp:revision>
  <dcterms:created xsi:type="dcterms:W3CDTF">2023-09-03T05:54:04Z</dcterms:created>
  <dcterms:modified xsi:type="dcterms:W3CDTF">2023-11-05T11:49:45Z</dcterms:modified>
</cp:coreProperties>
</file>